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1" r:id="rId3"/>
    <p:sldId id="257" r:id="rId4"/>
    <p:sldId id="313" r:id="rId5"/>
    <p:sldId id="314" r:id="rId6"/>
    <p:sldId id="272" r:id="rId7"/>
    <p:sldId id="310" r:id="rId8"/>
    <p:sldId id="312" r:id="rId9"/>
    <p:sldId id="258" r:id="rId10"/>
    <p:sldId id="315" r:id="rId11"/>
    <p:sldId id="330" r:id="rId12"/>
    <p:sldId id="332" r:id="rId13"/>
    <p:sldId id="338" r:id="rId14"/>
    <p:sldId id="339" r:id="rId15"/>
    <p:sldId id="340" r:id="rId16"/>
    <p:sldId id="341" r:id="rId17"/>
    <p:sldId id="296" r:id="rId18"/>
    <p:sldId id="259" r:id="rId19"/>
    <p:sldId id="316" r:id="rId20"/>
    <p:sldId id="317" r:id="rId21"/>
    <p:sldId id="278" r:id="rId22"/>
    <p:sldId id="282" r:id="rId23"/>
    <p:sldId id="320" r:id="rId24"/>
    <p:sldId id="321" r:id="rId25"/>
    <p:sldId id="322" r:id="rId26"/>
    <p:sldId id="323" r:id="rId27"/>
    <p:sldId id="324" r:id="rId28"/>
    <p:sldId id="325" r:id="rId29"/>
    <p:sldId id="260" r:id="rId30"/>
    <p:sldId id="262" r:id="rId31"/>
    <p:sldId id="263" r:id="rId32"/>
    <p:sldId id="264" r:id="rId33"/>
    <p:sldId id="333" r:id="rId34"/>
    <p:sldId id="273" r:id="rId35"/>
    <p:sldId id="274" r:id="rId36"/>
    <p:sldId id="265" r:id="rId37"/>
    <p:sldId id="298" r:id="rId38"/>
    <p:sldId id="318" r:id="rId39"/>
    <p:sldId id="297" r:id="rId40"/>
    <p:sldId id="306" r:id="rId41"/>
    <p:sldId id="266" r:id="rId42"/>
    <p:sldId id="270" r:id="rId43"/>
    <p:sldId id="283" r:id="rId44"/>
    <p:sldId id="271" r:id="rId45"/>
    <p:sldId id="275" r:id="rId46"/>
    <p:sldId id="276" r:id="rId47"/>
    <p:sldId id="328" r:id="rId48"/>
    <p:sldId id="309" r:id="rId49"/>
    <p:sldId id="326" r:id="rId50"/>
    <p:sldId id="302" r:id="rId51"/>
    <p:sldId id="327" r:id="rId52"/>
    <p:sldId id="329" r:id="rId53"/>
    <p:sldId id="336" r:id="rId54"/>
    <p:sldId id="337" r:id="rId55"/>
    <p:sldId id="303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8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66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sana.com/resources/priority-matri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toOUWnJY0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Ec_FZhRoro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www.youtube.com/watch?v=S5fQrE0-kGg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youtube.com/watch?v=XTV1aGIn1U4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B050"/>
                </a:solidFill>
              </a:rPr>
              <a:t>Kepner</a:t>
            </a:r>
            <a:r>
              <a:rPr lang="cs-CZ" sz="3600" dirty="0" err="1">
                <a:solidFill>
                  <a:srgbClr val="0070C0"/>
                </a:solidFill>
              </a:rPr>
              <a:t>-</a:t>
            </a:r>
            <a:r>
              <a:rPr lang="cs-CZ" sz="3600" dirty="0" err="1">
                <a:solidFill>
                  <a:srgbClr val="7030A0"/>
                </a:solidFill>
              </a:rPr>
              <a:t>Tregoe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Methodology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70C0"/>
                </a:solidFill>
              </a:rPr>
              <a:t>Skorkovský</a:t>
            </a:r>
          </a:p>
          <a:p>
            <a:r>
              <a:rPr lang="en-US" sz="1800" dirty="0">
                <a:solidFill>
                  <a:srgbClr val="0070C0"/>
                </a:solidFill>
              </a:rPr>
              <a:t>Department of </a:t>
            </a:r>
            <a:r>
              <a:rPr lang="cs-CZ" sz="1800" dirty="0">
                <a:solidFill>
                  <a:srgbClr val="0070C0"/>
                </a:solidFill>
              </a:rPr>
              <a:t>business</a:t>
            </a:r>
            <a:r>
              <a:rPr lang="en-US" sz="1800" dirty="0">
                <a:solidFill>
                  <a:srgbClr val="0070C0"/>
                </a:solidFill>
              </a:rPr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537321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KT </a:t>
            </a:r>
            <a:r>
              <a:rPr lang="cs-CZ" dirty="0" err="1"/>
              <a:t>was</a:t>
            </a:r>
            <a:r>
              <a:rPr lang="cs-CZ" dirty="0"/>
              <a:t> D</a:t>
            </a:r>
            <a:r>
              <a:rPr lang="en-US" dirty="0" err="1"/>
              <a:t>eveloped</a:t>
            </a:r>
            <a:r>
              <a:rPr lang="en-US" dirty="0"/>
              <a:t> by Charles H. </a:t>
            </a:r>
            <a:r>
              <a:rPr lang="en-US" dirty="0" err="1">
                <a:solidFill>
                  <a:srgbClr val="00B050"/>
                </a:solidFill>
              </a:rPr>
              <a:t>Kepner</a:t>
            </a:r>
            <a:r>
              <a:rPr lang="en-US" dirty="0"/>
              <a:t> and Benjamin B. </a:t>
            </a:r>
            <a:r>
              <a:rPr lang="en-US" dirty="0" err="1">
                <a:solidFill>
                  <a:srgbClr val="7030A0"/>
                </a:solidFill>
              </a:rPr>
              <a:t>Tregoe</a:t>
            </a:r>
            <a:r>
              <a:rPr lang="en-US" dirty="0"/>
              <a:t> 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Used terminology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Importance=magnitude=level of influence</a:t>
            </a:r>
          </a:p>
          <a:p>
            <a:r>
              <a:rPr lang="en-US" dirty="0"/>
              <a:t>Priority level</a:t>
            </a:r>
            <a:r>
              <a:rPr lang="cs-CZ" dirty="0"/>
              <a:t>s</a:t>
            </a:r>
            <a:r>
              <a:rPr lang="en-US" dirty="0"/>
              <a:t> </a:t>
            </a:r>
            <a:r>
              <a:rPr lang="cs-CZ" sz="3200" dirty="0"/>
              <a:t>(</a:t>
            </a:r>
            <a:r>
              <a:rPr lang="cs-CZ" sz="3200" dirty="0">
                <a:hlinkClick r:id="rId2"/>
              </a:rPr>
              <a:t>https://asana.com/resources/priority-matrix</a:t>
            </a:r>
            <a:r>
              <a:rPr lang="cs-CZ" sz="3200" dirty="0"/>
              <a:t> )</a:t>
            </a:r>
            <a:endParaRPr lang="en-US" sz="3200" dirty="0"/>
          </a:p>
          <a:p>
            <a:r>
              <a:rPr lang="en-US" dirty="0"/>
              <a:t>Step-by-step approach </a:t>
            </a:r>
          </a:p>
          <a:p>
            <a:r>
              <a:rPr lang="en-US" b="1" dirty="0">
                <a:solidFill>
                  <a:srgbClr val="0070C0"/>
                </a:solidFill>
              </a:rPr>
              <a:t>Qu</a:t>
            </a:r>
            <a:r>
              <a:rPr lang="cs-CZ" b="1" dirty="0">
                <a:solidFill>
                  <a:srgbClr val="0070C0"/>
                </a:solidFill>
              </a:rPr>
              <a:t>e</a:t>
            </a:r>
            <a:r>
              <a:rPr lang="en-US" b="1" dirty="0">
                <a:solidFill>
                  <a:srgbClr val="0070C0"/>
                </a:solidFill>
              </a:rPr>
              <a:t>stions</a:t>
            </a:r>
            <a:r>
              <a:rPr lang="cs-CZ" b="1" dirty="0"/>
              <a:t>: </a:t>
            </a:r>
            <a:endParaRPr lang="en-US" b="1" dirty="0"/>
          </a:p>
          <a:p>
            <a:pPr lvl="1"/>
            <a:r>
              <a:rPr lang="en-US" dirty="0"/>
              <a:t>Who</a:t>
            </a:r>
          </a:p>
          <a:p>
            <a:pPr lvl="1"/>
            <a:r>
              <a:rPr lang="en-US" dirty="0"/>
              <a:t>What</a:t>
            </a:r>
          </a:p>
          <a:p>
            <a:pPr lvl="1"/>
            <a:r>
              <a:rPr lang="en-US" dirty="0"/>
              <a:t>Where</a:t>
            </a:r>
          </a:p>
          <a:p>
            <a:pPr lvl="1"/>
            <a:r>
              <a:rPr lang="en-US" dirty="0"/>
              <a:t>When</a:t>
            </a:r>
          </a:p>
          <a:p>
            <a:pPr lvl="1"/>
            <a:r>
              <a:rPr lang="en-US" dirty="0"/>
              <a:t>Extent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3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7CF6C-0E21-4130-A023-8C99E1D7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/>
              <a:t>Importance</a:t>
            </a:r>
            <a:endParaRPr lang="en-US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4729E-23A2-4516-BB1C-652EA2033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important ? </a:t>
            </a:r>
          </a:p>
          <a:p>
            <a:r>
              <a:rPr lang="en-US" dirty="0"/>
              <a:t>Who is concerned ?</a:t>
            </a:r>
          </a:p>
          <a:p>
            <a:r>
              <a:rPr lang="en-US" dirty="0"/>
              <a:t>Which core process does it restrict ? </a:t>
            </a:r>
          </a:p>
          <a:p>
            <a:r>
              <a:rPr lang="en-US" dirty="0"/>
              <a:t>Is it possible to find a temporary solution to work it around (not solve) the problem ?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0E5647-8B60-47B1-A49A-435F4362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9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8A399-A259-482C-BA13-77C1CA82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Step-by-Step </a:t>
            </a:r>
            <a:r>
              <a:rPr lang="cs-CZ" sz="3600" dirty="0" err="1">
                <a:solidFill>
                  <a:srgbClr val="0070C0"/>
                </a:solidFill>
              </a:rPr>
              <a:t>Approach</a:t>
            </a:r>
            <a:r>
              <a:rPr lang="cs-CZ" sz="3600" dirty="0">
                <a:solidFill>
                  <a:srgbClr val="0070C0"/>
                </a:solidFill>
              </a:rPr>
              <a:t> 8-step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05D45-5702-41D5-9FC5-942D8348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100" b="1" i="0" dirty="0">
                <a:solidFill>
                  <a:srgbClr val="202124"/>
                </a:solidFill>
                <a:effectLst/>
                <a:latin typeface="Google Sans"/>
              </a:rPr>
              <a:t>8-Step Problem Solving Process</a:t>
            </a:r>
            <a:r>
              <a:rPr lang="cs-CZ" sz="2100" b="1" i="0" dirty="0">
                <a:solidFill>
                  <a:srgbClr val="202124"/>
                </a:solidFill>
                <a:effectLst/>
                <a:latin typeface="Google Sans"/>
              </a:rPr>
              <a:t> (</a:t>
            </a:r>
            <a:r>
              <a:rPr lang="cs-CZ" sz="2100" b="1" i="0" dirty="0" err="1">
                <a:solidFill>
                  <a:srgbClr val="202124"/>
                </a:solidFill>
                <a:effectLst/>
                <a:latin typeface="Google Sans"/>
              </a:rPr>
              <a:t>one</a:t>
            </a:r>
            <a:r>
              <a:rPr lang="cs-CZ" sz="2100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s-CZ" sz="2100" b="1" i="0" dirty="0" err="1">
                <a:solidFill>
                  <a:srgbClr val="202124"/>
                </a:solidFill>
                <a:effectLst/>
                <a:latin typeface="Google Sans"/>
              </a:rPr>
              <a:t>possibility</a:t>
            </a:r>
            <a:r>
              <a:rPr lang="cs-CZ" sz="2100" b="1" i="0" dirty="0">
                <a:solidFill>
                  <a:srgbClr val="202124"/>
                </a:solidFill>
                <a:effectLst/>
                <a:latin typeface="Google Sans"/>
              </a:rPr>
              <a:t>)</a:t>
            </a:r>
            <a:endParaRPr lang="en-US" sz="2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1: Define the Problem. What is the problem? ...</a:t>
            </a: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2: Clarify the Problem. ...</a:t>
            </a: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3: Define the Goals. ...</a:t>
            </a: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4: Identify Root Cause of the Problem. ...</a:t>
            </a: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5: Develop Action Plan. ...</a:t>
            </a: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6: Execute Action Plan. ...</a:t>
            </a: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7: Evaluate the Results. ...</a:t>
            </a:r>
          </a:p>
          <a:p>
            <a:pPr algn="l">
              <a:buFont typeface="+mj-lt"/>
              <a:buAutoNum type="arabicPeriod"/>
            </a:pPr>
            <a:r>
              <a:rPr lang="en-US" sz="2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8: Continuously Improve</a:t>
            </a:r>
          </a:p>
          <a:p>
            <a:r>
              <a:rPr lang="cs-CZ" sz="1800" b="1" dirty="0" err="1">
                <a:solidFill>
                  <a:srgbClr val="0070C0"/>
                </a:solidFill>
              </a:rPr>
              <a:t>Similar</a:t>
            </a:r>
            <a:r>
              <a:rPr lang="cs-CZ" sz="1800" b="1" dirty="0">
                <a:solidFill>
                  <a:srgbClr val="0070C0"/>
                </a:solidFill>
              </a:rPr>
              <a:t> to </a:t>
            </a:r>
            <a:r>
              <a:rPr lang="cs-CZ" sz="1800" b="1" dirty="0" err="1">
                <a:solidFill>
                  <a:srgbClr val="0070C0"/>
                </a:solidFill>
              </a:rPr>
              <a:t>Deming</a:t>
            </a:r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err="1">
                <a:solidFill>
                  <a:srgbClr val="0070C0"/>
                </a:solidFill>
              </a:rPr>
              <a:t>cycle</a:t>
            </a:r>
            <a:r>
              <a:rPr lang="cs-CZ" sz="1800" b="1" dirty="0">
                <a:solidFill>
                  <a:srgbClr val="0070C0"/>
                </a:solidFill>
              </a:rPr>
              <a:t> (</a:t>
            </a:r>
            <a:r>
              <a:rPr lang="cs-CZ" sz="1800" b="1" dirty="0" err="1">
                <a:solidFill>
                  <a:srgbClr val="0070C0"/>
                </a:solidFill>
              </a:rPr>
              <a:t>see</a:t>
            </a:r>
            <a:r>
              <a:rPr lang="cs-CZ" sz="1800" b="1" dirty="0">
                <a:solidFill>
                  <a:srgbClr val="0070C0"/>
                </a:solidFill>
              </a:rPr>
              <a:t> OM intro)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269A28-D2B9-4E87-8655-0013715A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13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EE8C7-9C40-4040-86B8-559DCDC1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Step-by-Step </a:t>
            </a:r>
            <a:r>
              <a:rPr lang="cs-CZ" sz="4000" dirty="0" err="1">
                <a:solidFill>
                  <a:srgbClr val="0070C0"/>
                </a:solidFill>
              </a:rPr>
              <a:t>Approach</a:t>
            </a:r>
            <a:r>
              <a:rPr lang="cs-CZ" sz="4000" dirty="0">
                <a:solidFill>
                  <a:srgbClr val="0070C0"/>
                </a:solidFill>
              </a:rPr>
              <a:t> 5 </a:t>
            </a:r>
            <a:r>
              <a:rPr lang="cs-CZ" sz="4000" dirty="0" err="1">
                <a:solidFill>
                  <a:srgbClr val="0070C0"/>
                </a:solidFill>
              </a:rPr>
              <a:t>Whys-method</a:t>
            </a:r>
            <a:r>
              <a:rPr lang="cs-CZ" sz="4000" dirty="0">
                <a:solidFill>
                  <a:srgbClr val="0070C0"/>
                </a:solidFill>
              </a:rPr>
              <a:t> I.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6CDE35-5547-439F-B8F0-FC773387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2D3EE2-98AD-407E-9A84-F83ADC87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50" y="1338569"/>
            <a:ext cx="2559144" cy="7156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151B073-E55E-4472-B79A-5243D11A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0" y="1321357"/>
            <a:ext cx="1354825" cy="750063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3DDB8C1-315E-485A-A3DD-52C20457A4B0}"/>
              </a:ext>
            </a:extLst>
          </p:cNvPr>
          <p:cNvCxnSpPr/>
          <p:nvPr/>
        </p:nvCxnSpPr>
        <p:spPr>
          <a:xfrm>
            <a:off x="2073415" y="1556792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67277DE7-9532-48E6-A505-51E0DB2CE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07" y="2273896"/>
            <a:ext cx="2384636" cy="1272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36B1810-84CD-462A-B457-88283537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774" y="2328020"/>
            <a:ext cx="2313986" cy="1250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078E8BA-5070-4492-A5AF-8A6FFDA51593}"/>
              </a:ext>
            </a:extLst>
          </p:cNvPr>
          <p:cNvCxnSpPr>
            <a:cxnSpLocks/>
          </p:cNvCxnSpPr>
          <p:nvPr/>
        </p:nvCxnSpPr>
        <p:spPr>
          <a:xfrm>
            <a:off x="3052045" y="2921459"/>
            <a:ext cx="419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AFF3A902-0E5F-498B-8646-92A20A98D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006" y="2335753"/>
            <a:ext cx="2285519" cy="1246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CB73E7A8-6C0C-4519-9B7A-FF8E746C6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63" y="3967434"/>
            <a:ext cx="3132552" cy="1569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38593F52-986E-49BA-8F2C-4A988668B91E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5785760" y="2953145"/>
            <a:ext cx="500246" cy="5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25DD96B0-807D-41F2-BF75-9188D25F0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090" y="3946113"/>
            <a:ext cx="3059832" cy="1569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93FB7BF8-8A28-44B0-875B-6973B209CE95}"/>
              </a:ext>
            </a:extLst>
          </p:cNvPr>
          <p:cNvCxnSpPr>
            <a:cxnSpLocks/>
          </p:cNvCxnSpPr>
          <p:nvPr/>
        </p:nvCxnSpPr>
        <p:spPr>
          <a:xfrm>
            <a:off x="3894328" y="4752038"/>
            <a:ext cx="797540" cy="5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AB89D9B-3462-45C7-AA11-92DF7C5DE058}"/>
              </a:ext>
            </a:extLst>
          </p:cNvPr>
          <p:cNvSpPr txBox="1"/>
          <p:nvPr/>
        </p:nvSpPr>
        <p:spPr>
          <a:xfrm>
            <a:off x="975908" y="5778382"/>
            <a:ext cx="6332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Here is a set of the first five questions, followed by the next  question to find the root cause </a:t>
            </a:r>
          </a:p>
        </p:txBody>
      </p:sp>
    </p:spTree>
    <p:extLst>
      <p:ext uri="{BB962C8B-B14F-4D97-AF65-F5344CB8AC3E}">
        <p14:creationId xmlns:p14="http://schemas.microsoft.com/office/powerpoint/2010/main" val="11250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0DE44-0838-4836-A0BD-E2E2AAC8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Step-by-Step </a:t>
            </a:r>
            <a:r>
              <a:rPr lang="cs-CZ" sz="3600" dirty="0" err="1">
                <a:solidFill>
                  <a:srgbClr val="0070C0"/>
                </a:solidFill>
              </a:rPr>
              <a:t>Approach</a:t>
            </a:r>
            <a:r>
              <a:rPr lang="cs-CZ" sz="3600" dirty="0">
                <a:solidFill>
                  <a:srgbClr val="0070C0"/>
                </a:solidFill>
              </a:rPr>
              <a:t> 5 </a:t>
            </a:r>
            <a:r>
              <a:rPr lang="cs-CZ" sz="3600" dirty="0" err="1">
                <a:solidFill>
                  <a:srgbClr val="0070C0"/>
                </a:solidFill>
              </a:rPr>
              <a:t>Whys-method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  <a:endParaRPr lang="en-US" sz="3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5D3AE0-5BA7-4D68-BFF5-68DA7E0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5475E5-FE37-4E2A-9DEC-3F745AA9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727684"/>
            <a:ext cx="2736304" cy="13973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7A6544-53D6-44D3-AA11-089E63C635CA}"/>
              </a:ext>
            </a:extLst>
          </p:cNvPr>
          <p:cNvSpPr txBox="1"/>
          <p:nvPr/>
        </p:nvSpPr>
        <p:spPr>
          <a:xfrm>
            <a:off x="1547664" y="2755668"/>
            <a:ext cx="112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1st </a:t>
            </a:r>
            <a:r>
              <a:rPr lang="cs-CZ" sz="1400" dirty="0" err="1"/>
              <a:t>question</a:t>
            </a:r>
            <a:r>
              <a:rPr lang="cs-CZ" sz="1400" dirty="0"/>
              <a:t> </a:t>
            </a:r>
            <a:endParaRPr lang="en-US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17DF28A-CF53-4EB0-807C-12C075C7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003" y="1416382"/>
            <a:ext cx="4060077" cy="32941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A0908651-990C-4A1A-BBF2-B89D30649FE9}"/>
              </a:ext>
            </a:extLst>
          </p:cNvPr>
          <p:cNvSpPr/>
          <p:nvPr/>
        </p:nvSpPr>
        <p:spPr>
          <a:xfrm>
            <a:off x="3419872" y="220486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6BAE4-2E80-47DE-AC30-E06300F8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</a:t>
            </a:r>
            <a:r>
              <a:rPr lang="en-US" sz="3600" dirty="0" err="1">
                <a:solidFill>
                  <a:srgbClr val="0070C0"/>
                </a:solidFill>
              </a:rPr>
              <a:t>raphical</a:t>
            </a:r>
            <a:r>
              <a:rPr lang="en-US" sz="3600" dirty="0">
                <a:solidFill>
                  <a:srgbClr val="0070C0"/>
                </a:solidFill>
              </a:rPr>
              <a:t> representation of the process 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9C90B-72D1-4386-B144-2CA71B39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F96FBA-16A7-49DC-8ED7-ACDDD87E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14" y="1556792"/>
            <a:ext cx="7590370" cy="42243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24D00F9-C1F9-48D6-B415-3BF5BA621B58}"/>
              </a:ext>
            </a:extLst>
          </p:cNvPr>
          <p:cNvSpPr txBox="1"/>
          <p:nvPr/>
        </p:nvSpPr>
        <p:spPr>
          <a:xfrm>
            <a:off x="405338" y="5861478"/>
            <a:ext cx="834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At the end of this KT presentation is a link to the presentation you will view as homework </a:t>
            </a:r>
          </a:p>
        </p:txBody>
      </p:sp>
    </p:spTree>
    <p:extLst>
      <p:ext uri="{BB962C8B-B14F-4D97-AF65-F5344CB8AC3E}">
        <p14:creationId xmlns:p14="http://schemas.microsoft.com/office/powerpoint/2010/main" val="85724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rgbClr val="0070C0"/>
                </a:solidFill>
              </a:rPr>
              <a:t>Questions and the fabulous world of the vampires </a:t>
            </a:r>
            <a:endParaRPr lang="en-ZA" sz="31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75357"/>
            <a:ext cx="2612132" cy="374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1903E09-9704-4214-9BAB-C909516D410F}"/>
              </a:ext>
            </a:extLst>
          </p:cNvPr>
          <p:cNvSpPr txBox="1"/>
          <p:nvPr/>
        </p:nvSpPr>
        <p:spPr>
          <a:xfrm>
            <a:off x="1403648" y="5517232"/>
            <a:ext cx="609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 keep this very unusual economic comparisons in </a:t>
            </a:r>
            <a:r>
              <a:rPr lang="cs-CZ" b="1" dirty="0" err="1">
                <a:solidFill>
                  <a:srgbClr val="0070C0"/>
                </a:solidFill>
              </a:rPr>
              <a:t>your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8651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WHO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92D050"/>
                </a:solidFill>
              </a:rPr>
              <a:t>WHAT</a:t>
            </a:r>
            <a:r>
              <a:rPr lang="cs-CZ" sz="4000" dirty="0"/>
              <a:t> WHEN </a:t>
            </a:r>
            <a:r>
              <a:rPr lang="cs-CZ" sz="4000" dirty="0">
                <a:solidFill>
                  <a:srgbClr val="0070C0"/>
                </a:solidFill>
              </a:rPr>
              <a:t>WHERE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FFC000"/>
                </a:solidFill>
              </a:rPr>
              <a:t>EXTENT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2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1000022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61172" y="1188358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41987" y="1143407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70F79F1-618E-4DC7-9210-8F9073C2968F}"/>
              </a:ext>
            </a:extLst>
          </p:cNvPr>
          <p:cNvSpPr txBox="1"/>
          <p:nvPr/>
        </p:nvSpPr>
        <p:spPr>
          <a:xfrm>
            <a:off x="4318073" y="3111351"/>
            <a:ext cx="2774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0070C0"/>
                </a:solidFill>
              </a:rPr>
              <a:t>The mysterious castle of Prince Dracula</a:t>
            </a:r>
            <a:endParaRPr lang="cs-CZ" sz="1200" b="1">
              <a:solidFill>
                <a:srgbClr val="0070C0"/>
              </a:solidFill>
            </a:endParaRPr>
          </a:p>
          <a:p>
            <a:r>
              <a:rPr lang="en-US" sz="1200" b="1">
                <a:solidFill>
                  <a:srgbClr val="0070C0"/>
                </a:solidFill>
              </a:rPr>
              <a:t> in the Romanian Carpathians 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A66D0A0-D5EA-4D7D-87EB-2B429784910F}"/>
              </a:ext>
            </a:extLst>
          </p:cNvPr>
          <p:cNvSpPr txBox="1"/>
          <p:nvPr/>
        </p:nvSpPr>
        <p:spPr>
          <a:xfrm>
            <a:off x="638256" y="502746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2A5877-1604-47F2-97D7-767129FF8D79}"/>
              </a:ext>
            </a:extLst>
          </p:cNvPr>
          <p:cNvSpPr txBox="1"/>
          <p:nvPr/>
        </p:nvSpPr>
        <p:spPr>
          <a:xfrm>
            <a:off x="556426" y="5159190"/>
            <a:ext cx="197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The Vampire of Nosferatu</a:t>
            </a:r>
            <a:endParaRPr lang="cs-CZ" sz="1200" b="1" dirty="0">
              <a:solidFill>
                <a:srgbClr val="0070C0"/>
              </a:solidFill>
            </a:endParaRPr>
          </a:p>
          <a:p>
            <a:r>
              <a:rPr lang="en-US" sz="1200" b="1" dirty="0">
                <a:solidFill>
                  <a:srgbClr val="0070C0"/>
                </a:solidFill>
              </a:rPr>
              <a:t>arrives in Hamburg on an </a:t>
            </a:r>
            <a:endParaRPr lang="cs-CZ" sz="1200" b="1" dirty="0">
              <a:solidFill>
                <a:srgbClr val="0070C0"/>
              </a:solidFill>
            </a:endParaRPr>
          </a:p>
          <a:p>
            <a:r>
              <a:rPr lang="en-US" sz="1200" b="1" dirty="0">
                <a:solidFill>
                  <a:srgbClr val="0070C0"/>
                </a:solidFill>
              </a:rPr>
              <a:t>old Romanian sailing ship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F7C864-7819-4485-B630-0D1EDC92BC61}"/>
              </a:ext>
            </a:extLst>
          </p:cNvPr>
          <p:cNvSpPr txBox="1"/>
          <p:nvPr/>
        </p:nvSpPr>
        <p:spPr>
          <a:xfrm>
            <a:off x="6152535" y="5466784"/>
            <a:ext cx="191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More potential victims </a:t>
            </a:r>
            <a:endParaRPr lang="cs-CZ" sz="1400" b="1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of a greedy vampire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46C5C81-CBB7-42F8-903F-6A37F4C015DD}"/>
              </a:ext>
            </a:extLst>
          </p:cNvPr>
          <p:cNvSpPr txBox="1"/>
          <p:nvPr/>
        </p:nvSpPr>
        <p:spPr>
          <a:xfrm>
            <a:off x="3157482" y="5901642"/>
            <a:ext cx="2252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</a:rPr>
              <a:t>A vampire always attacks</a:t>
            </a:r>
            <a:endParaRPr lang="cs-CZ" sz="1400" b="1">
              <a:solidFill>
                <a:srgbClr val="0070C0"/>
              </a:solidFill>
            </a:endParaRPr>
          </a:p>
          <a:p>
            <a:r>
              <a:rPr lang="en-US" sz="1400" b="1">
                <a:solidFill>
                  <a:srgbClr val="0070C0"/>
                </a:solidFill>
              </a:rPr>
              <a:t>under cover of night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B07BC48-5641-4839-B1B9-AFD5708BA460}"/>
              </a:ext>
            </a:extLst>
          </p:cNvPr>
          <p:cNvSpPr txBox="1"/>
          <p:nvPr/>
        </p:nvSpPr>
        <p:spPr>
          <a:xfrm>
            <a:off x="2171162" y="3102933"/>
            <a:ext cx="123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Reverse blood</a:t>
            </a:r>
            <a:endParaRPr lang="cs-CZ" sz="1400" b="1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transfusion</a:t>
            </a:r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7" grpId="0"/>
      <p:bldP spid="2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Making decision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1600" i="1" dirty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choice between two or more alternatives</a:t>
            </a:r>
            <a:r>
              <a:rPr lang="cs-CZ" sz="1600" i="1" dirty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Identify what is being decided  </a:t>
            </a:r>
            <a:r>
              <a:rPr lang="en-US" sz="2100" dirty="0"/>
              <a:t>(quality, used </a:t>
            </a:r>
            <a:r>
              <a:rPr lang="cs-CZ" sz="2100" b="1" dirty="0" err="1"/>
              <a:t>Operation</a:t>
            </a:r>
            <a:r>
              <a:rPr lang="cs-CZ" sz="2100" b="1" dirty="0"/>
              <a:t> Management </a:t>
            </a:r>
            <a:r>
              <a:rPr lang="cs-CZ" sz="2100" dirty="0"/>
              <a:t> </a:t>
            </a:r>
            <a:r>
              <a:rPr lang="en-US" sz="2100" dirty="0"/>
              <a:t>methods</a:t>
            </a:r>
            <a:r>
              <a:rPr lang="cs-CZ" sz="2100" dirty="0"/>
              <a:t>)</a:t>
            </a:r>
            <a:r>
              <a:rPr lang="en-US" sz="2100" dirty="0"/>
              <a:t> </a:t>
            </a:r>
            <a:r>
              <a:rPr lang="en-US" sz="2100" i="1" dirty="0"/>
              <a:t>  </a:t>
            </a:r>
          </a:p>
          <a:p>
            <a:r>
              <a:rPr lang="en-US" dirty="0"/>
              <a:t>Establish and classify objectives </a:t>
            </a:r>
            <a:r>
              <a:rPr lang="en-US" sz="2600" dirty="0"/>
              <a:t>(main ones, minor ones,..)</a:t>
            </a:r>
            <a:r>
              <a:rPr lang="cs-CZ" sz="2600" dirty="0"/>
              <a:t> </a:t>
            </a:r>
            <a:r>
              <a:rPr lang="en-US" sz="2600" i="1" dirty="0"/>
              <a:t>- goals</a:t>
            </a:r>
          </a:p>
          <a:p>
            <a:r>
              <a:rPr lang="en-US" dirty="0"/>
              <a:t>Separate the objectives into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</a:t>
            </a:r>
            <a:r>
              <a:rPr lang="en-US" sz="1500" i="1" dirty="0">
                <a:solidFill>
                  <a:srgbClr val="C00000"/>
                </a:solidFill>
              </a:rPr>
              <a:t>(</a:t>
            </a:r>
            <a:r>
              <a:rPr lang="en-US" sz="1500" b="1" i="1" dirty="0">
                <a:solidFill>
                  <a:srgbClr val="C00000"/>
                </a:solidFill>
              </a:rPr>
              <a:t>must to have</a:t>
            </a:r>
            <a:r>
              <a:rPr lang="en-US" sz="1500" i="1" dirty="0">
                <a:solidFill>
                  <a:srgbClr val="C00000"/>
                </a:solidFill>
              </a:rPr>
              <a:t>) </a:t>
            </a:r>
            <a:r>
              <a:rPr lang="en-US" dirty="0"/>
              <a:t>and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>
                <a:solidFill>
                  <a:srgbClr val="0070C0"/>
                </a:solidFill>
              </a:rPr>
              <a:t>(</a:t>
            </a:r>
            <a:r>
              <a:rPr lang="en-US" sz="1500" b="1" i="1" dirty="0">
                <a:solidFill>
                  <a:srgbClr val="0070C0"/>
                </a:solidFill>
              </a:rPr>
              <a:t>nice to have</a:t>
            </a:r>
            <a:r>
              <a:rPr lang="en-US" sz="1500" i="1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categories </a:t>
            </a:r>
            <a:r>
              <a:rPr lang="en-US" sz="2600" dirty="0"/>
              <a:t>(we have to assign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/>
              <a:t>from 1-10, where 10 is the most important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/>
              <a:t> objective) and assign criterion rating (weights) </a:t>
            </a:r>
          </a:p>
          <a:p>
            <a:r>
              <a:rPr lang="en-US" dirty="0"/>
              <a:t>Generate the alternatives </a:t>
            </a:r>
            <a:r>
              <a:rPr lang="cs-CZ" dirty="0"/>
              <a:t>- </a:t>
            </a:r>
            <a:r>
              <a:rPr lang="en-US" sz="2100" b="1" dirty="0">
                <a:solidFill>
                  <a:srgbClr val="00B050"/>
                </a:solidFill>
              </a:rPr>
              <a:t>we can do it that way or we can take another way as well</a:t>
            </a:r>
            <a:endParaRPr lang="en-US" sz="2100" dirty="0"/>
          </a:p>
          <a:p>
            <a:r>
              <a:rPr lang="en-US" dirty="0"/>
              <a:t>Evaluate the alternatives by scoring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/>
              <a:t> against the main </a:t>
            </a:r>
            <a:r>
              <a:rPr lang="cs-CZ" dirty="0"/>
              <a:t>(</a:t>
            </a:r>
            <a:r>
              <a:rPr lang="cs-CZ" b="1" dirty="0" err="1">
                <a:solidFill>
                  <a:srgbClr val="FF0000"/>
                </a:solidFill>
              </a:rPr>
              <a:t>must</a:t>
            </a:r>
            <a:r>
              <a:rPr lang="cs-CZ" dirty="0"/>
              <a:t>)</a:t>
            </a:r>
            <a:r>
              <a:rPr lang="en-US" dirty="0"/>
              <a:t>objective – </a:t>
            </a:r>
            <a:r>
              <a:rPr lang="en-US" b="1" i="1" dirty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/>
              <a:t>Review adverse (harmful) consequences of your corrective steps (risk evaluation, risk assessment</a:t>
            </a:r>
            <a:r>
              <a:rPr lang="cs-CZ" dirty="0"/>
              <a:t>,risk </a:t>
            </a:r>
            <a:r>
              <a:rPr lang="cs-CZ" dirty="0" err="1"/>
              <a:t>mitigation</a:t>
            </a:r>
            <a:r>
              <a:rPr lang="en-US" dirty="0"/>
              <a:t>) </a:t>
            </a:r>
          </a:p>
          <a:p>
            <a:r>
              <a:rPr lang="en-US" dirty="0"/>
              <a:t>Make the best possible choice </a:t>
            </a:r>
            <a:r>
              <a:rPr lang="en-US" b="1" dirty="0">
                <a:solidFill>
                  <a:srgbClr val="FF0000"/>
                </a:solidFill>
              </a:rPr>
              <a:t>what to do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6111296" y="4456683"/>
            <a:ext cx="216024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52BE946-FEAD-48B1-9084-AFDAB3500C14}"/>
              </a:ext>
            </a:extLst>
          </p:cNvPr>
          <p:cNvSpPr/>
          <p:nvPr/>
        </p:nvSpPr>
        <p:spPr>
          <a:xfrm>
            <a:off x="827584" y="5517232"/>
            <a:ext cx="6192688" cy="839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B7051A1-47FF-4441-B92A-0A7F9903EBB7}"/>
              </a:ext>
            </a:extLst>
          </p:cNvPr>
          <p:cNvSpPr txBox="1"/>
          <p:nvPr/>
        </p:nvSpPr>
        <p:spPr>
          <a:xfrm>
            <a:off x="3563888" y="5871925"/>
            <a:ext cx="277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million dollars question</a:t>
            </a:r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 err="1">
                <a:solidFill>
                  <a:srgbClr val="0070C0"/>
                </a:solidFill>
              </a:rPr>
              <a:t>Conc</a:t>
            </a:r>
            <a:r>
              <a:rPr lang="cs-CZ" sz="3600" dirty="0" err="1">
                <a:solidFill>
                  <a:srgbClr val="0070C0"/>
                </a:solidFill>
              </a:rPr>
              <a:t>ise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r>
              <a:rPr lang="en-ZA" sz="3600" dirty="0">
                <a:solidFill>
                  <a:srgbClr val="0070C0"/>
                </a:solidFill>
              </a:rPr>
              <a:t> of the previous text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Must-to-have</a:t>
            </a:r>
          </a:p>
          <a:p>
            <a:r>
              <a:rPr lang="en-US" dirty="0">
                <a:solidFill>
                  <a:srgbClr val="0070C0"/>
                </a:solidFill>
              </a:rPr>
              <a:t>Nice-to-have</a:t>
            </a:r>
          </a:p>
          <a:p>
            <a:r>
              <a:rPr lang="en-US" dirty="0">
                <a:solidFill>
                  <a:srgbClr val="7030A0"/>
                </a:solidFill>
              </a:rPr>
              <a:t>Importance factor </a:t>
            </a:r>
            <a:r>
              <a:rPr lang="en-US" dirty="0"/>
              <a:t>=score (10-1</a:t>
            </a:r>
            <a:r>
              <a:rPr lang="en-US" sz="2400" dirty="0"/>
              <a:t>)=satisfaction score</a:t>
            </a:r>
            <a:endParaRPr lang="cs-CZ" sz="2400" dirty="0"/>
          </a:p>
          <a:p>
            <a:pPr lvl="1"/>
            <a:r>
              <a:rPr lang="cs-CZ" sz="2000" dirty="0"/>
              <a:t>10 =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highest</a:t>
            </a:r>
            <a:r>
              <a:rPr lang="cs-CZ" sz="2000" dirty="0"/>
              <a:t> </a:t>
            </a:r>
            <a:r>
              <a:rPr lang="cs-CZ" sz="2000" dirty="0" err="1"/>
              <a:t>importance</a:t>
            </a:r>
            <a:endParaRPr lang="cs-CZ" sz="2000" dirty="0"/>
          </a:p>
          <a:p>
            <a:pPr lvl="1"/>
            <a:r>
              <a:rPr lang="cs-CZ" sz="2000" dirty="0"/>
              <a:t>  1 =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lowest</a:t>
            </a:r>
            <a:r>
              <a:rPr lang="cs-CZ" sz="2000" dirty="0"/>
              <a:t> </a:t>
            </a:r>
            <a:r>
              <a:rPr lang="cs-CZ" sz="2000" dirty="0" err="1"/>
              <a:t>importance</a:t>
            </a:r>
            <a:r>
              <a:rPr lang="cs-CZ" sz="2000" dirty="0"/>
              <a:t>  </a:t>
            </a:r>
            <a:endParaRPr lang="en-US" sz="2000" dirty="0"/>
          </a:p>
          <a:p>
            <a:r>
              <a:rPr lang="en-US" dirty="0"/>
              <a:t>Risks </a:t>
            </a:r>
            <a:endParaRPr lang="cs-CZ" dirty="0"/>
          </a:p>
          <a:p>
            <a:pPr lvl="1"/>
            <a:r>
              <a:rPr lang="cs-CZ" dirty="0" err="1">
                <a:solidFill>
                  <a:srgbClr val="7030A0"/>
                </a:solidFill>
              </a:rPr>
              <a:t>Importance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factor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could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be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also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e.g</a:t>
            </a:r>
            <a:r>
              <a:rPr lang="cs-CZ" dirty="0">
                <a:solidFill>
                  <a:srgbClr val="7030A0"/>
                </a:solidFill>
              </a:rPr>
              <a:t>. 100-1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718EDE28-7990-46E8-A673-58730EA9B940}"/>
              </a:ext>
            </a:extLst>
          </p:cNvPr>
          <p:cNvSpPr/>
          <p:nvPr/>
        </p:nvSpPr>
        <p:spPr>
          <a:xfrm>
            <a:off x="3203848" y="1772816"/>
            <a:ext cx="36004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C2D7C7-4B49-450A-9FFD-24BCA24D421F}"/>
              </a:ext>
            </a:extLst>
          </p:cNvPr>
          <p:cNvSpPr txBox="1"/>
          <p:nvPr/>
        </p:nvSpPr>
        <p:spPr>
          <a:xfrm>
            <a:off x="3563888" y="1881698"/>
            <a:ext cx="4448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One of the key issues in the implementation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 of ERP systems</a:t>
            </a:r>
          </a:p>
        </p:txBody>
      </p:sp>
    </p:spTree>
    <p:extLst>
      <p:ext uri="{BB962C8B-B14F-4D97-AF65-F5344CB8AC3E}">
        <p14:creationId xmlns:p14="http://schemas.microsoft.com/office/powerpoint/2010/main" val="280625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solution</a:t>
            </a:r>
            <a:r>
              <a:rPr lang="cs-CZ" altLang="cs-CZ" b="1" dirty="0"/>
              <a:t>,</a:t>
            </a:r>
            <a:r>
              <a:rPr lang="en-US" altLang="cs-CZ" b="1" dirty="0"/>
              <a:t> which may be merely a matter of mathematical or experimental skill”</a:t>
            </a:r>
            <a:endParaRPr lang="cs-CZ" altLang="cs-CZ" b="1" dirty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800" dirty="0">
                <a:solidFill>
                  <a:srgbClr val="0070C0"/>
                </a:solidFill>
              </a:rPr>
              <a:t>Some statement of </a:t>
            </a:r>
            <a:r>
              <a:rPr lang="en-ZA" sz="2800" b="1" dirty="0">
                <a:solidFill>
                  <a:srgbClr val="FF0000"/>
                </a:solidFill>
              </a:rPr>
              <a:t>underestimation</a:t>
            </a:r>
            <a:r>
              <a:rPr lang="en-ZA" sz="2800" dirty="0">
                <a:solidFill>
                  <a:srgbClr val="0070C0"/>
                </a:solidFill>
              </a:rPr>
              <a:t> of Information  Technology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think there is a world market for maybe five computers  </a:t>
            </a:r>
            <a:r>
              <a:rPr lang="en-US" sz="1800" dirty="0"/>
              <a:t>(IBM chairman </a:t>
            </a:r>
            <a:r>
              <a:rPr lang="cs-CZ" sz="1800" dirty="0" err="1"/>
              <a:t>statement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year</a:t>
            </a:r>
            <a:r>
              <a:rPr lang="cs-CZ" sz="1800" dirty="0"/>
              <a:t> 1</a:t>
            </a:r>
            <a:r>
              <a:rPr lang="en-US" sz="1800" dirty="0"/>
              <a:t>943)</a:t>
            </a:r>
          </a:p>
          <a:p>
            <a:endParaRPr lang="en-US" sz="1800" dirty="0"/>
          </a:p>
          <a:p>
            <a:r>
              <a:rPr lang="en-US" sz="2400" dirty="0"/>
              <a:t>There is no reason anyone would want a computer in his or her home </a:t>
            </a:r>
            <a:r>
              <a:rPr lang="en-US" sz="1800" dirty="0"/>
              <a:t>(President of Digital Equipment 1977)  </a:t>
            </a:r>
          </a:p>
          <a:p>
            <a:endParaRPr lang="en-US" sz="2400" dirty="0"/>
          </a:p>
          <a:p>
            <a:r>
              <a:rPr lang="en-US" sz="2400" dirty="0"/>
              <a:t>I can assure you that data processing is a fad </a:t>
            </a:r>
            <a:r>
              <a:rPr lang="cs-CZ" sz="2400" dirty="0"/>
              <a:t>(</a:t>
            </a:r>
            <a:r>
              <a:rPr lang="cs-CZ" sz="2400" dirty="0" err="1"/>
              <a:t>craze</a:t>
            </a:r>
            <a:r>
              <a:rPr lang="cs-CZ" sz="2400" dirty="0"/>
              <a:t>),</a:t>
            </a:r>
            <a:r>
              <a:rPr lang="en-US" sz="2400" dirty="0"/>
              <a:t>that won´t last out the year </a:t>
            </a:r>
            <a:r>
              <a:rPr lang="en-US" sz="1800" dirty="0"/>
              <a:t> (Editor Prentice-Hall 1957) </a:t>
            </a:r>
          </a:p>
          <a:p>
            <a:endParaRPr lang="en-US" sz="1800" dirty="0"/>
          </a:p>
          <a:p>
            <a:r>
              <a:rPr lang="en-US" sz="2400" dirty="0"/>
              <a:t>Document management is nice-to-have, not must-to-have </a:t>
            </a:r>
            <a:r>
              <a:rPr lang="en-US" sz="1800" dirty="0"/>
              <a:t>(Director of the company still burdened in manual business process)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7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Criteria rating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See similar example on the next slide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16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Importance can be understood as a Satisfaction score, </a:t>
            </a:r>
          </a:p>
          <a:p>
            <a:r>
              <a:rPr lang="en-US" dirty="0"/>
              <a:t>meaning desirable but not essential. </a:t>
            </a:r>
          </a:p>
          <a:p>
            <a:r>
              <a:rPr lang="en-US" dirty="0"/>
              <a:t>Criteria rating is related to want criteria and every car property  </a:t>
            </a:r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Which car to buy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Criterion rating 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453844" y="576340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Importance score, meaning</a:t>
            </a:r>
          </a:p>
          <a:p>
            <a:r>
              <a:rPr lang="en-US" dirty="0"/>
              <a:t>desirable but not essential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/>
          </a:p>
          <a:p>
            <a:r>
              <a:rPr lang="en-US" dirty="0"/>
              <a:t>The definition of the problem dictates the requirements. As the vehicle is for a motor pool, the requirements</a:t>
            </a:r>
            <a:r>
              <a:rPr lang="cs-CZ" dirty="0"/>
              <a:t> </a:t>
            </a:r>
            <a:r>
              <a:rPr lang="en-US" dirty="0"/>
              <a:t>will differ from those for a family car, for example.</a:t>
            </a:r>
          </a:p>
          <a:p>
            <a:endParaRPr lang="cs-CZ" dirty="0"/>
          </a:p>
          <a:p>
            <a:endParaRPr lang="cs-CZ" dirty="0"/>
          </a:p>
          <a:p>
            <a:r>
              <a:rPr lang="en-US" b="1" dirty="0">
                <a:solidFill>
                  <a:srgbClr val="FF0000"/>
                </a:solidFill>
              </a:rPr>
              <a:t>Step 2 Requirements:</a:t>
            </a:r>
            <a:endParaRPr lang="cs-CZ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err="1">
                <a:solidFill>
                  <a:srgbClr val="0070C0"/>
                </a:solidFill>
              </a:rPr>
              <a:t>Another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similar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problem</a:t>
            </a:r>
            <a:r>
              <a:rPr lang="cs-CZ" sz="3200" dirty="0">
                <a:solidFill>
                  <a:srgbClr val="0070C0"/>
                </a:solidFill>
              </a:rPr>
              <a:t> to </a:t>
            </a:r>
            <a:r>
              <a:rPr lang="cs-CZ" sz="3200" dirty="0" err="1">
                <a:solidFill>
                  <a:srgbClr val="0070C0"/>
                </a:solidFill>
              </a:rPr>
              <a:t>be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solved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2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Max</a:t>
            </a:r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Max 28000 USD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cs-CZ" b="1" dirty="0" err="1">
                <a:solidFill>
                  <a:srgbClr val="FF0000"/>
                </a:solidFill>
              </a:rPr>
              <a:t>current</a:t>
            </a:r>
            <a:r>
              <a:rPr lang="cs-CZ" b="1" dirty="0">
                <a:solidFill>
                  <a:srgbClr val="FF0000"/>
                </a:solidFill>
              </a:rPr>
              <a:t>  model)</a:t>
            </a:r>
          </a:p>
        </p:txBody>
      </p:sp>
    </p:spTree>
    <p:extLst>
      <p:ext uri="{BB962C8B-B14F-4D97-AF65-F5344CB8AC3E}">
        <p14:creationId xmlns:p14="http://schemas.microsoft.com/office/powerpoint/2010/main" val="205601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rgbClr val="0070C0"/>
                </a:solidFill>
              </a:rPr>
              <a:t>Step 3 and Step 4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/>
              <a:t>Maximize passenger comfort</a:t>
            </a:r>
          </a:p>
          <a:p>
            <a:r>
              <a:rPr lang="en-US" dirty="0"/>
              <a:t>· Maximize passenger safety</a:t>
            </a:r>
          </a:p>
          <a:p>
            <a:r>
              <a:rPr lang="en-US" dirty="0"/>
              <a:t>· Maximize fuel-efficiency</a:t>
            </a:r>
          </a:p>
          <a:p>
            <a:r>
              <a:rPr lang="en-US" dirty="0"/>
              <a:t>· Maximize reliability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car</a:t>
            </a:r>
            <a:endParaRPr lang="en-US" dirty="0"/>
          </a:p>
          <a:p>
            <a:r>
              <a:rPr lang="en-US" dirty="0"/>
              <a:t>· Minimize investment cost</a:t>
            </a:r>
            <a:r>
              <a:rPr lang="cs-CZ" dirty="0"/>
              <a:t> </a:t>
            </a:r>
            <a:endParaRPr lang="en-US" dirty="0"/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Step 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them:</a:t>
            </a:r>
            <a:endParaRPr lang="cs-CZ" dirty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cars</a:t>
            </a:r>
            <a:r>
              <a:rPr lang="cs-CZ" dirty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E8FC25-C71D-4BF9-95CA-FCCC6D5A4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620" y="1340767"/>
            <a:ext cx="3259275" cy="1596447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C60456F-36C4-45DA-886E-26AD8ACCCC18}"/>
              </a:ext>
            </a:extLst>
          </p:cNvPr>
          <p:cNvCxnSpPr/>
          <p:nvPr/>
        </p:nvCxnSpPr>
        <p:spPr>
          <a:xfrm>
            <a:off x="4932040" y="1052736"/>
            <a:ext cx="3168352" cy="21602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D17A939-26B9-4B94-9CC9-5183AD8D507C}"/>
              </a:ext>
            </a:extLst>
          </p:cNvPr>
          <p:cNvCxnSpPr>
            <a:cxnSpLocks/>
          </p:cNvCxnSpPr>
          <p:nvPr/>
        </p:nvCxnSpPr>
        <p:spPr>
          <a:xfrm flipV="1">
            <a:off x="5364088" y="836712"/>
            <a:ext cx="2843807" cy="2376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/>
          </a:p>
          <a:p>
            <a:r>
              <a:rPr lang="en-US" dirty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“Maximize safety” will be based on the total number of stars awarded by the National Highway Traffic Safety Administration for head-on and side impact.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10</a:t>
            </a:r>
          </a:p>
          <a:p>
            <a:endParaRPr lang="en-US" dirty="0"/>
          </a:p>
          <a:p>
            <a:r>
              <a:rPr lang="en-US" dirty="0"/>
              <a:t>“Maximize fuel efficiency” will be based on the EPA fuel consumption for city driving.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7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“Maximize reliability” will be based on the reliability rating given each vehicle by a consumer product testing company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9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“Minimize Cost” will be based on the purchase price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rgbClr val="0070C0"/>
                </a:solidFill>
              </a:rPr>
              <a:t>Step 5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Weighted criteria </a:t>
            </a:r>
            <a:r>
              <a:rPr lang="cs-CZ" b="1" dirty="0" err="1">
                <a:solidFill>
                  <a:srgbClr val="C00000"/>
                </a:solidFill>
              </a:rPr>
              <a:t>vector</a:t>
            </a:r>
            <a:r>
              <a:rPr lang="cs-CZ" b="1">
                <a:solidFill>
                  <a:srgbClr val="C00000"/>
                </a:solidFill>
              </a:rPr>
              <a:t>  C(</a:t>
            </a:r>
            <a:r>
              <a:rPr lang="cs-CZ" b="1">
                <a:solidFill>
                  <a:srgbClr val="FF0000"/>
                </a:solidFill>
              </a:rPr>
              <a:t>5,10,7,9,10</a:t>
            </a:r>
            <a:r>
              <a:rPr lang="cs-CZ" b="1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1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900" dirty="0" err="1">
                <a:solidFill>
                  <a:srgbClr val="0070C0"/>
                </a:solidFill>
              </a:rPr>
              <a:t>Kepner-Tregoe</a:t>
            </a:r>
            <a:r>
              <a:rPr lang="cs-CZ" sz="3900" dirty="0">
                <a:solidFill>
                  <a:srgbClr val="0070C0"/>
                </a:solidFill>
              </a:rPr>
              <a:t> table </a:t>
            </a:r>
          </a:p>
          <a:p>
            <a:r>
              <a:rPr lang="cs-CZ" sz="2600" b="1" dirty="0"/>
              <a:t>(</a:t>
            </a:r>
            <a:r>
              <a:rPr lang="cs-CZ" sz="2600" b="1" dirty="0" err="1"/>
              <a:t>for</a:t>
            </a:r>
            <a:r>
              <a:rPr lang="cs-CZ" sz="2600" b="1" dirty="0"/>
              <a:t> 4 </a:t>
            </a:r>
            <a:r>
              <a:rPr lang="cs-CZ" sz="2600" b="1" dirty="0" err="1"/>
              <a:t>cars</a:t>
            </a:r>
            <a:r>
              <a:rPr lang="cs-CZ" sz="2600" b="1" dirty="0"/>
              <a:t> : </a:t>
            </a:r>
            <a:r>
              <a:rPr lang="cs-CZ" sz="2600" b="1" dirty="0" err="1"/>
              <a:t>Arrow</a:t>
            </a:r>
            <a:r>
              <a:rPr lang="cs-CZ" sz="2600" b="1" dirty="0"/>
              <a:t>, Baton, </a:t>
            </a:r>
            <a:r>
              <a:rPr lang="cs-CZ" sz="2600" b="1" dirty="0" err="1"/>
              <a:t>Carefree</a:t>
            </a:r>
            <a:r>
              <a:rPr lang="cs-CZ" sz="2600" b="1" dirty="0"/>
              <a:t> and </a:t>
            </a:r>
            <a:r>
              <a:rPr lang="cs-CZ" sz="2600" b="1" dirty="0" err="1">
                <a:solidFill>
                  <a:srgbClr val="FF0000"/>
                </a:solidFill>
              </a:rPr>
              <a:t>Dash</a:t>
            </a:r>
            <a:r>
              <a:rPr lang="cs-CZ" b="1" dirty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65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Last </a:t>
            </a:r>
            <a:r>
              <a:rPr lang="en-US" b="1" dirty="0">
                <a:solidFill>
                  <a:srgbClr val="FF0000"/>
                </a:solidFill>
              </a:rPr>
              <a:t>Step  Validate Solution:</a:t>
            </a:r>
            <a:endParaRPr lang="cs-CZ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The 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way,</a:t>
            </a:r>
            <a:r>
              <a:rPr lang="cs-CZ" dirty="0"/>
              <a:t> </a:t>
            </a:r>
            <a:r>
              <a:rPr lang="en-US" dirty="0"/>
              <a:t>has the most “benefits”). Dash meets all the requirements and solves the problem</a:t>
            </a:r>
            <a:r>
              <a:rPr lang="cs-CZ" dirty="0"/>
              <a:t> !!!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rgbClr val="0070C0"/>
                </a:solidFill>
              </a:rPr>
              <a:t>Last step – </a:t>
            </a:r>
            <a:r>
              <a:rPr lang="cs-CZ" sz="3600" dirty="0" err="1">
                <a:solidFill>
                  <a:srgbClr val="0070C0"/>
                </a:solidFill>
              </a:rPr>
              <a:t>Validation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check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8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Uncover and handle problems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en-US" sz="2700" dirty="0">
                <a:solidFill>
                  <a:srgbClr val="0070C0"/>
                </a:solidFill>
              </a:rPr>
              <a:t>problem analysis</a:t>
            </a:r>
            <a:r>
              <a:rPr lang="cs-CZ" sz="2700" dirty="0">
                <a:solidFill>
                  <a:srgbClr val="0070C0"/>
                </a:solidFill>
              </a:rPr>
              <a:t>) – </a:t>
            </a:r>
            <a:r>
              <a:rPr lang="cs-CZ" sz="2700" dirty="0" err="1">
                <a:solidFill>
                  <a:srgbClr val="0070C0"/>
                </a:solidFill>
              </a:rPr>
              <a:t>see</a:t>
            </a:r>
            <a:r>
              <a:rPr lang="cs-CZ" sz="2700" dirty="0">
                <a:solidFill>
                  <a:srgbClr val="0070C0"/>
                </a:solidFill>
              </a:rPr>
              <a:t> step-by –step </a:t>
            </a:r>
            <a:r>
              <a:rPr lang="cs-CZ" sz="2700" dirty="0" err="1">
                <a:solidFill>
                  <a:srgbClr val="0070C0"/>
                </a:solidFill>
              </a:rPr>
              <a:t>approach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b="1" dirty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what is not, who is and who is not…</a:t>
            </a:r>
          </a:p>
          <a:p>
            <a:r>
              <a:rPr lang="en-US" sz="2600" dirty="0"/>
              <a:t>Develop possible causes of the problem (similar to CRT or Ishikawa </a:t>
            </a:r>
            <a:r>
              <a:rPr lang="cs-CZ" sz="2600" dirty="0"/>
              <a:t>FBD </a:t>
            </a:r>
            <a:r>
              <a:rPr lang="en-US" sz="2600" dirty="0"/>
              <a:t>approaches) - &gt; </a:t>
            </a:r>
            <a:r>
              <a:rPr lang="cs-CZ" sz="2000" b="1" dirty="0">
                <a:solidFill>
                  <a:srgbClr val="FF0000"/>
                </a:solidFill>
              </a:rPr>
              <a:t>(</a:t>
            </a:r>
            <a:r>
              <a:rPr lang="cs-CZ" sz="2000" b="1" dirty="0" err="1">
                <a:solidFill>
                  <a:srgbClr val="FF0000"/>
                </a:solidFill>
              </a:rPr>
              <a:t>problem</a:t>
            </a:r>
            <a:r>
              <a:rPr lang="cs-CZ" sz="2000" b="1" dirty="0">
                <a:solidFill>
                  <a:srgbClr val="FF0000"/>
                </a:solidFill>
              </a:rPr>
              <a:t> d</a:t>
            </a:r>
            <a:r>
              <a:rPr lang="en-US" sz="2000" b="1" dirty="0" err="1">
                <a:solidFill>
                  <a:srgbClr val="FF0000"/>
                </a:solidFill>
              </a:rPr>
              <a:t>etection</a:t>
            </a:r>
            <a:r>
              <a:rPr lang="cs-CZ" sz="2000" b="1" dirty="0">
                <a:solidFill>
                  <a:srgbClr val="FF0000"/>
                </a:solidFill>
              </a:rPr>
              <a:t>)</a:t>
            </a:r>
            <a:endParaRPr lang="en-US" sz="2600" dirty="0"/>
          </a:p>
          <a:p>
            <a:r>
              <a:rPr lang="en-US" sz="2600" dirty="0"/>
              <a:t>Test and verify possible causes </a:t>
            </a:r>
          </a:p>
          <a:p>
            <a:r>
              <a:rPr lang="en-US" sz="2600" dirty="0"/>
              <a:t>Determine the most probable cause </a:t>
            </a:r>
            <a:r>
              <a:rPr lang="en-US" sz="2100" b="1" dirty="0">
                <a:solidFill>
                  <a:srgbClr val="FF0000"/>
                </a:solidFill>
              </a:rPr>
              <a:t>(</a:t>
            </a:r>
            <a:r>
              <a:rPr lang="cs-CZ" sz="2100" b="1" dirty="0">
                <a:solidFill>
                  <a:srgbClr val="FF0000"/>
                </a:solidFill>
              </a:rPr>
              <a:t>r</a:t>
            </a:r>
            <a:r>
              <a:rPr lang="en-US" sz="2100" b="1" dirty="0" err="1">
                <a:solidFill>
                  <a:srgbClr val="FF0000"/>
                </a:solidFill>
              </a:rPr>
              <a:t>oot</a:t>
            </a:r>
            <a:r>
              <a:rPr lang="en-US" sz="2100" b="1" dirty="0">
                <a:solidFill>
                  <a:srgbClr val="FF0000"/>
                </a:solidFill>
              </a:rPr>
              <a:t> cause)</a:t>
            </a:r>
          </a:p>
          <a:p>
            <a:r>
              <a:rPr lang="en-US" sz="2600" dirty="0"/>
              <a:t>Verify any assumptions </a:t>
            </a:r>
            <a:r>
              <a:rPr lang="en-US" sz="2600" i="1" dirty="0"/>
              <a:t> </a:t>
            </a:r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Apollo 13 – Houston, Houston, do you read me ?  We have a big problem….!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/>
              <a:t>Kepner-Tregoe</a:t>
            </a:r>
            <a:r>
              <a:rPr lang="en-GB" dirty="0"/>
              <a:t> (KT) methodology</a:t>
            </a:r>
            <a:r>
              <a:rPr lang="cs-CZ" dirty="0"/>
              <a:t>!</a:t>
            </a:r>
            <a:r>
              <a:rPr lang="en-GB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Problem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description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N</a:t>
            </a: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cs-CZ" sz="1000" dirty="0" err="1">
                <a:solidFill>
                  <a:srgbClr val="FF0000"/>
                </a:solidFill>
              </a:rPr>
              <a:t>urgency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cs-CZ" sz="1000" dirty="0" err="1">
                <a:solidFill>
                  <a:srgbClr val="FF0000"/>
                </a:solidFill>
              </a:rPr>
              <a:t>urgency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1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X</a:t>
            </a: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1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Y</a:t>
            </a: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FF0000"/>
                </a:solidFill>
              </a:rPr>
              <a:t>Problem</a:t>
            </a:r>
            <a:r>
              <a:rPr lang="cs-CZ" sz="1000" b="1" dirty="0">
                <a:solidFill>
                  <a:srgbClr val="FF0000"/>
                </a:solidFill>
              </a:rPr>
              <a:t> 1´ </a:t>
            </a: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FF0000"/>
                </a:solidFill>
              </a:rPr>
              <a:t>Problem</a:t>
            </a:r>
            <a:r>
              <a:rPr lang="cs-CZ" sz="1000" b="1" dirty="0">
                <a:solidFill>
                  <a:srgbClr val="FF0000"/>
                </a:solidFill>
              </a:rPr>
              <a:t> N´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Situation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Situation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Who</a:t>
            </a:r>
            <a:endParaRPr lang="cs-CZ" sz="1000" b="1" dirty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What</a:t>
            </a:r>
            <a:endParaRPr lang="cs-CZ" sz="1000" b="1" dirty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Who</a:t>
            </a:r>
            <a:endParaRPr lang="cs-CZ" sz="1000" dirty="0">
              <a:solidFill>
                <a:srgbClr val="FF0000"/>
              </a:solidFill>
            </a:endParaRP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>
                <a:solidFill>
                  <a:srgbClr val="FF0000"/>
                </a:solidFill>
              </a:rPr>
              <a:t>and WHERE NOT</a:t>
            </a: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and WHERE NOT</a:t>
            </a: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Decomposition, priorities and causes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Problem 1</a:t>
            </a: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N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Priority1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Priority N</a:t>
            </a: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Problem </a:t>
            </a:r>
            <a:r>
              <a:rPr lang="cs-CZ" sz="1200" b="1" dirty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1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</a:t>
            </a:r>
            <a:r>
              <a:rPr lang="cs-CZ" sz="1200" b="1" dirty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Cause 1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Cause 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2</a:t>
            </a: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Example of problem manifestation </a:t>
            </a:r>
            <a:r>
              <a:rPr lang="en-US" sz="2700" dirty="0">
                <a:solidFill>
                  <a:srgbClr val="0070C0"/>
                </a:solidFill>
              </a:rPr>
              <a:t>(decrease of performance)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6677" y="1967310"/>
            <a:ext cx="1304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Performance </a:t>
            </a:r>
            <a:br>
              <a:rPr lang="cs-CZ" sz="1600" dirty="0"/>
            </a:br>
            <a:r>
              <a:rPr lang="cs-CZ" sz="1600" dirty="0"/>
              <a:t>     (KPI)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70115" y="4941168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70C0"/>
                </a:solidFill>
              </a:rPr>
              <a:t>time</a:t>
            </a:r>
            <a:endParaRPr lang="cs-CZ" sz="1600" dirty="0">
              <a:solidFill>
                <a:srgbClr val="0070C0"/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Planned performance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246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differences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/>
            <a:endParaRPr lang="en-US" dirty="0"/>
          </a:p>
          <a:p>
            <a:pPr marL="0" lvl="1"/>
            <a:r>
              <a:rPr lang="cs-CZ" dirty="0"/>
              <a:t> </a:t>
            </a:r>
            <a:r>
              <a:rPr lang="en-US" dirty="0"/>
              <a:t>What 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/>
              <a:t>,</a:t>
            </a:r>
            <a:endParaRPr lang="cs-CZ" dirty="0"/>
          </a:p>
          <a:p>
            <a:pPr marL="0" lvl="1"/>
            <a:r>
              <a:rPr lang="en-US" b="1" dirty="0"/>
              <a:t> 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us</a:t>
            </a:r>
            <a:endParaRPr lang="cs-CZ" dirty="0"/>
          </a:p>
          <a:p>
            <a:pPr marL="0" lvl="1"/>
            <a:r>
              <a:rPr lang="en-US" dirty="0"/>
              <a:t> there is a deviation?</a:t>
            </a:r>
            <a:r>
              <a:rPr lang="cs-CZ" dirty="0"/>
              <a:t> </a:t>
            </a:r>
          </a:p>
          <a:p>
            <a:pPr marL="0" lvl="1"/>
            <a:r>
              <a:rPr lang="cs-CZ" sz="1400" b="1" dirty="0" err="1"/>
              <a:t>Difference</a:t>
            </a:r>
            <a:r>
              <a:rPr lang="cs-CZ" sz="1400" b="1" dirty="0"/>
              <a:t> </a:t>
            </a:r>
            <a:r>
              <a:rPr lang="cs-CZ" sz="1400" b="1" dirty="0" err="1"/>
              <a:t>between</a:t>
            </a:r>
            <a:r>
              <a:rPr lang="cs-CZ" sz="1400" b="1" dirty="0"/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Shoud</a:t>
            </a:r>
            <a:r>
              <a:rPr lang="cs-CZ" sz="1400" b="1" dirty="0"/>
              <a:t> and </a:t>
            </a:r>
            <a:r>
              <a:rPr lang="cs-CZ" sz="1400" b="1" dirty="0" err="1">
                <a:solidFill>
                  <a:srgbClr val="00B050"/>
                </a:solidFill>
              </a:rPr>
              <a:t>Is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</a:p>
          <a:p>
            <a:pPr marL="0" lvl="1"/>
            <a:endParaRPr lang="en-US" dirty="0"/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259629" y="5604567"/>
            <a:ext cx="81206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Final effect of the </a:t>
            </a:r>
            <a:r>
              <a:rPr lang="cs-CZ" sz="1600" dirty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cs-CZ" sz="1600" dirty="0">
                <a:solidFill>
                  <a:srgbClr val="FF0000"/>
                </a:solidFill>
              </a:rPr>
              <a:t>               </a:t>
            </a:r>
            <a:r>
              <a:rPr lang="en-US" sz="1600" dirty="0">
                <a:solidFill>
                  <a:srgbClr val="FF0000"/>
                </a:solidFill>
              </a:rPr>
              <a:t>=  </a:t>
            </a:r>
            <a:r>
              <a:rPr lang="en-US" sz="1600" b="1" dirty="0">
                <a:solidFill>
                  <a:srgbClr val="FF0000"/>
                </a:solidFill>
              </a:rPr>
              <a:t>PROBLEM</a:t>
            </a:r>
            <a:r>
              <a:rPr lang="en-US" sz="1600" dirty="0">
                <a:solidFill>
                  <a:srgbClr val="FF0000"/>
                </a:solidFill>
              </a:rPr>
              <a:t> (e.g. server crashed</a:t>
            </a:r>
            <a:r>
              <a:rPr lang="cs-CZ" sz="1600" dirty="0">
                <a:solidFill>
                  <a:srgbClr val="FF0000"/>
                </a:solidFill>
              </a:rPr>
              <a:t>, hard disk </a:t>
            </a:r>
            <a:r>
              <a:rPr lang="cs-CZ" sz="1600" dirty="0" err="1">
                <a:solidFill>
                  <a:srgbClr val="FF0000"/>
                </a:solidFill>
              </a:rPr>
              <a:t>with</a:t>
            </a:r>
            <a:r>
              <a:rPr lang="cs-CZ" sz="1600" dirty="0">
                <a:solidFill>
                  <a:srgbClr val="FF0000"/>
                </a:solidFill>
              </a:rPr>
              <a:t> database </a:t>
            </a:r>
            <a:r>
              <a:rPr lang="cs-CZ" sz="1600" dirty="0" err="1">
                <a:solidFill>
                  <a:srgbClr val="FF0000"/>
                </a:solidFill>
              </a:rPr>
              <a:t>crashed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0" lvl="1"/>
            <a:r>
              <a:rPr lang="en-US" sz="1600" dirty="0"/>
              <a:t>Then we have to as</a:t>
            </a:r>
            <a:r>
              <a:rPr lang="cs-CZ" sz="1600" dirty="0"/>
              <a:t>k</a:t>
            </a:r>
            <a:r>
              <a:rPr lang="en-US" sz="1600" dirty="0"/>
              <a:t>:</a:t>
            </a:r>
            <a:r>
              <a:rPr lang="en-US" dirty="0"/>
              <a:t> </a:t>
            </a:r>
            <a:r>
              <a:rPr lang="cs-CZ" sz="1400" b="1" dirty="0" err="1"/>
              <a:t>Who</a:t>
            </a:r>
            <a:r>
              <a:rPr lang="cs-CZ" sz="1400" b="1" dirty="0"/>
              <a:t>, </a:t>
            </a:r>
            <a:r>
              <a:rPr lang="en-US" sz="1400" b="1" i="1" dirty="0"/>
              <a:t>What, Where, When</a:t>
            </a:r>
            <a:r>
              <a:rPr lang="en-US" sz="1400" b="1" dirty="0"/>
              <a:t>, </a:t>
            </a:r>
            <a:r>
              <a:rPr lang="cs-CZ" sz="1400" b="1" dirty="0" err="1"/>
              <a:t>How</a:t>
            </a:r>
            <a:r>
              <a:rPr lang="cs-CZ" sz="1400" b="1" dirty="0"/>
              <a:t> </a:t>
            </a:r>
            <a:r>
              <a:rPr lang="en-US" sz="1400" b="1" dirty="0"/>
              <a:t>and to what </a:t>
            </a:r>
            <a:r>
              <a:rPr lang="en-US" sz="1400" b="1" i="1" dirty="0"/>
              <a:t>Extent</a:t>
            </a:r>
            <a:r>
              <a:rPr lang="cs-CZ" sz="1400" b="1" i="1" dirty="0"/>
              <a:t> </a:t>
            </a:r>
            <a:r>
              <a:rPr lang="cs-CZ" sz="1400" i="1" dirty="0"/>
              <a:t>–</a:t>
            </a:r>
            <a:r>
              <a:rPr lang="en-US" sz="1400" i="1" dirty="0"/>
              <a:t>Size (how much, how many)</a:t>
            </a:r>
            <a:r>
              <a:rPr lang="en-US" sz="1400" dirty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62860" y="1428601"/>
            <a:ext cx="1440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Change</a:t>
            </a:r>
            <a:endParaRPr lang="cs-CZ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547664" y="5559371"/>
            <a:ext cx="14761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cs-CZ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Change</a:t>
            </a:r>
            <a:endParaRPr lang="cs-CZ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E29F0B8-2DFF-4BA0-95DD-0CB43ED4BFD2}"/>
              </a:ext>
            </a:extLst>
          </p:cNvPr>
          <p:cNvSpPr txBox="1"/>
          <p:nvPr/>
        </p:nvSpPr>
        <p:spPr>
          <a:xfrm>
            <a:off x="2503344" y="5065604"/>
            <a:ext cx="5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Past</a:t>
            </a:r>
            <a:endParaRPr lang="en-US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B046DAB-319A-4D15-9E54-A9F40604BC85}"/>
              </a:ext>
            </a:extLst>
          </p:cNvPr>
          <p:cNvSpPr txBox="1"/>
          <p:nvPr/>
        </p:nvSpPr>
        <p:spPr>
          <a:xfrm>
            <a:off x="5365567" y="5049831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Present</a:t>
            </a:r>
            <a:endParaRPr lang="en-US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289E1BA-500E-42B8-8E5A-C419CDE5232C}"/>
              </a:ext>
            </a:extLst>
          </p:cNvPr>
          <p:cNvSpPr txBox="1"/>
          <p:nvPr/>
        </p:nvSpPr>
        <p:spPr>
          <a:xfrm>
            <a:off x="2090562" y="234445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Should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2EFF4B2-E6E4-4AA0-812B-4FDC3CFC0E8D}"/>
              </a:ext>
            </a:extLst>
          </p:cNvPr>
          <p:cNvSpPr txBox="1"/>
          <p:nvPr/>
        </p:nvSpPr>
        <p:spPr>
          <a:xfrm>
            <a:off x="4684986" y="237424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Should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057488C-470D-4599-82A9-D6650A8C8CFA}"/>
              </a:ext>
            </a:extLst>
          </p:cNvPr>
          <p:cNvSpPr txBox="1"/>
          <p:nvPr/>
        </p:nvSpPr>
        <p:spPr>
          <a:xfrm>
            <a:off x="4602070" y="3533731"/>
            <a:ext cx="972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B050"/>
                </a:solidFill>
              </a:rPr>
              <a:t>It </a:t>
            </a:r>
            <a:r>
              <a:rPr lang="cs-CZ" sz="1400" b="1" dirty="0" err="1">
                <a:solidFill>
                  <a:srgbClr val="00B050"/>
                </a:solidFill>
              </a:rPr>
              <a:t>Is</a:t>
            </a:r>
            <a:r>
              <a:rPr lang="cs-CZ" sz="1400" dirty="0">
                <a:solidFill>
                  <a:srgbClr val="00B050"/>
                </a:solidFill>
              </a:rPr>
              <a:t> reality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037DD-9937-4D54-A1BB-3B5384C5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cs-CZ" sz="3200" dirty="0" err="1">
                <a:solidFill>
                  <a:srgbClr val="0070C0"/>
                </a:solidFill>
              </a:rPr>
              <a:t>Deviation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analysis</a:t>
            </a:r>
            <a:r>
              <a:rPr lang="cs-CZ" sz="3200" dirty="0">
                <a:solidFill>
                  <a:srgbClr val="0070C0"/>
                </a:solidFill>
              </a:rPr>
              <a:t> - </a:t>
            </a:r>
            <a:r>
              <a:rPr lang="cs-CZ" sz="3200" dirty="0" err="1">
                <a:solidFill>
                  <a:srgbClr val="0070C0"/>
                </a:solidFill>
              </a:rPr>
              <a:t>questions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related</a:t>
            </a:r>
            <a:r>
              <a:rPr lang="cs-CZ" sz="3200" dirty="0">
                <a:solidFill>
                  <a:srgbClr val="0070C0"/>
                </a:solidFill>
              </a:rPr>
              <a:t> to WHA</a:t>
            </a:r>
            <a:r>
              <a:rPr lang="cs-CZ" sz="3000" dirty="0">
                <a:solidFill>
                  <a:srgbClr val="0070C0"/>
                </a:solidFill>
              </a:rPr>
              <a:t>T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99788B-9FAE-4FAA-A9C1-E41FBCA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19BB61-A242-4CCD-80D6-FB5FC96D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05430"/>
            <a:ext cx="5256584" cy="11726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2B36DFC-1941-4FBF-A2C2-8BB04FA1536A}"/>
              </a:ext>
            </a:extLst>
          </p:cNvPr>
          <p:cNvSpPr txBox="1"/>
          <p:nvPr/>
        </p:nvSpPr>
        <p:spPr>
          <a:xfrm>
            <a:off x="1115616" y="2771725"/>
            <a:ext cx="705678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The questions</a:t>
            </a:r>
            <a:r>
              <a:rPr lang="cs-CZ" sz="1600" b="1" dirty="0">
                <a:solidFill>
                  <a:srgbClr val="0070C0"/>
                </a:solidFill>
              </a:rPr>
              <a:t> :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cs-CZ" sz="1600" b="1" dirty="0">
              <a:solidFill>
                <a:srgbClr val="0070C0"/>
              </a:solidFill>
            </a:endParaRPr>
          </a:p>
          <a:p>
            <a:r>
              <a:rPr lang="cs-CZ" sz="1400" dirty="0"/>
              <a:t> </a:t>
            </a:r>
            <a:r>
              <a:rPr lang="en-US" sz="1400" dirty="0"/>
              <a:t>WHEN It is</a:t>
            </a:r>
            <a:endParaRPr lang="cs-CZ" sz="1400" dirty="0"/>
          </a:p>
          <a:p>
            <a:r>
              <a:rPr lang="en-US" sz="1400" dirty="0"/>
              <a:t> WHERE It is </a:t>
            </a:r>
            <a:endParaRPr lang="cs-CZ" sz="1400" dirty="0"/>
          </a:p>
          <a:p>
            <a:r>
              <a:rPr lang="cs-CZ" sz="1400" dirty="0"/>
              <a:t> </a:t>
            </a:r>
            <a:r>
              <a:rPr lang="en-US" sz="1400" dirty="0"/>
              <a:t>WHO It was </a:t>
            </a:r>
            <a:endParaRPr lang="cs-CZ" sz="1400" dirty="0"/>
          </a:p>
          <a:p>
            <a:r>
              <a:rPr lang="cs-CZ" sz="1400" dirty="0"/>
              <a:t> </a:t>
            </a:r>
            <a:r>
              <a:rPr lang="en-US" sz="1400" dirty="0"/>
              <a:t>HOW It happened</a:t>
            </a:r>
          </a:p>
          <a:p>
            <a:r>
              <a:rPr lang="en-US" sz="1400" dirty="0"/>
              <a:t> </a:t>
            </a:r>
            <a:r>
              <a:rPr lang="en-US" sz="1600" dirty="0"/>
              <a:t>  </a:t>
            </a:r>
            <a:endParaRPr lang="cs-CZ" sz="1600" dirty="0"/>
          </a:p>
          <a:p>
            <a:r>
              <a:rPr lang="cs-CZ" sz="1600" dirty="0"/>
              <a:t> </a:t>
            </a:r>
            <a:r>
              <a:rPr lang="en-US" sz="1600" dirty="0"/>
              <a:t>&amp;</a:t>
            </a:r>
          </a:p>
          <a:p>
            <a:endParaRPr lang="cs-CZ" sz="1600" dirty="0"/>
          </a:p>
          <a:p>
            <a:r>
              <a:rPr lang="en-US" sz="1600" dirty="0"/>
              <a:t> </a:t>
            </a:r>
            <a:r>
              <a:rPr lang="en-US" sz="1400" dirty="0"/>
              <a:t>WHEN</a:t>
            </a:r>
          </a:p>
          <a:p>
            <a:r>
              <a:rPr lang="en-US" sz="1400" dirty="0"/>
              <a:t> WHERE </a:t>
            </a:r>
          </a:p>
          <a:p>
            <a:r>
              <a:rPr lang="en-US" sz="1400" dirty="0"/>
              <a:t> WHO</a:t>
            </a:r>
          </a:p>
          <a:p>
            <a:r>
              <a:rPr lang="en-US" sz="1400" dirty="0"/>
              <a:t> HOW  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are similar in content, so we do not include them here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for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sake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of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simlicity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id="{56FCD85A-D0B6-491C-B54A-10973CAAB885}"/>
              </a:ext>
            </a:extLst>
          </p:cNvPr>
          <p:cNvSpPr/>
          <p:nvPr/>
        </p:nvSpPr>
        <p:spPr>
          <a:xfrm>
            <a:off x="1979712" y="4915565"/>
            <a:ext cx="14401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32B53C-166C-4C39-AEF0-8C3C9B2009D6}"/>
              </a:ext>
            </a:extLst>
          </p:cNvPr>
          <p:cNvSpPr txBox="1"/>
          <p:nvPr/>
        </p:nvSpPr>
        <p:spPr>
          <a:xfrm>
            <a:off x="2253444" y="51989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Not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15EFC821-6A32-4659-315A-66C061802933}"/>
              </a:ext>
            </a:extLst>
          </p:cNvPr>
          <p:cNvSpPr/>
          <p:nvPr/>
        </p:nvSpPr>
        <p:spPr>
          <a:xfrm>
            <a:off x="2710644" y="3264151"/>
            <a:ext cx="14401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9BC770-DD5F-1DA5-1041-9AB2A46A0C3F}"/>
              </a:ext>
            </a:extLst>
          </p:cNvPr>
          <p:cNvSpPr txBox="1"/>
          <p:nvPr/>
        </p:nvSpPr>
        <p:spPr>
          <a:xfrm>
            <a:off x="2943128" y="3517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</a:t>
            </a:r>
          </a:p>
        </p:txBody>
      </p:sp>
    </p:spTree>
    <p:extLst>
      <p:ext uri="{BB962C8B-B14F-4D97-AF65-F5344CB8AC3E}">
        <p14:creationId xmlns:p14="http://schemas.microsoft.com/office/powerpoint/2010/main" val="409051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Server </a:t>
            </a:r>
            <a:r>
              <a:rPr lang="cs-CZ" sz="3600" dirty="0" err="1">
                <a:solidFill>
                  <a:srgbClr val="0070C0"/>
                </a:solidFill>
              </a:rPr>
              <a:t>crashed</a:t>
            </a:r>
            <a:r>
              <a:rPr lang="cs-CZ" sz="3600" dirty="0">
                <a:solidFill>
                  <a:srgbClr val="0070C0"/>
                </a:solidFill>
              </a:rPr>
              <a:t> !!!! </a:t>
            </a:r>
            <a:r>
              <a:rPr lang="cs-CZ" sz="1800" b="1" dirty="0">
                <a:solidFill>
                  <a:srgbClr val="00B050"/>
                </a:solidFill>
              </a:rPr>
              <a:t>(</a:t>
            </a:r>
            <a:r>
              <a:rPr lang="cs-CZ" sz="1800" b="1" dirty="0" err="1">
                <a:solidFill>
                  <a:srgbClr val="00B050"/>
                </a:solidFill>
              </a:rPr>
              <a:t>home</a:t>
            </a:r>
            <a:r>
              <a:rPr lang="cs-CZ" sz="1800" b="1" dirty="0">
                <a:solidFill>
                  <a:srgbClr val="00B050"/>
                </a:solidFill>
              </a:rPr>
              <a:t> study !!!)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Server crashed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this is a very poor </a:t>
            </a:r>
            <a:r>
              <a:rPr lang="cs-CZ" sz="2000" dirty="0">
                <a:solidFill>
                  <a:srgbClr val="FF0000"/>
                </a:solidFill>
              </a:rPr>
              <a:t>and not </a:t>
            </a:r>
            <a:r>
              <a:rPr lang="cs-CZ" sz="2000" dirty="0" err="1">
                <a:solidFill>
                  <a:srgbClr val="FF0000"/>
                </a:solidFill>
              </a:rPr>
              <a:t>clear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problem definition</a:t>
            </a:r>
            <a:r>
              <a:rPr lang="en-US" sz="2000" dirty="0"/>
              <a:t>) </a:t>
            </a:r>
          </a:p>
          <a:p>
            <a:r>
              <a:rPr lang="en-US" sz="2000" b="1" dirty="0"/>
              <a:t>The e-mail system crashed after the 3rd shift support engineer applied hot-fix XYZ to Exchange Server 123</a:t>
            </a:r>
            <a:r>
              <a:rPr lang="cs-CZ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/>
              <a:t>)</a:t>
            </a:r>
          </a:p>
          <a:p>
            <a:r>
              <a:rPr lang="cs-CZ" sz="1600" b="1" dirty="0">
                <a:solidFill>
                  <a:srgbClr val="00B050"/>
                </a:solidFill>
              </a:rPr>
              <a:t>Comment :</a:t>
            </a:r>
            <a:r>
              <a:rPr lang="cs-CZ" sz="1600" dirty="0">
                <a:solidFill>
                  <a:srgbClr val="00B050"/>
                </a:solidFill>
              </a:rPr>
              <a:t> WHO </a:t>
            </a:r>
            <a:r>
              <a:rPr lang="cs-CZ" sz="1600" dirty="0" err="1">
                <a:solidFill>
                  <a:srgbClr val="00B050"/>
                </a:solidFill>
              </a:rPr>
              <a:t>is</a:t>
            </a:r>
            <a:r>
              <a:rPr lang="cs-CZ" sz="1600" dirty="0">
                <a:solidFill>
                  <a:srgbClr val="00B050"/>
                </a:solidFill>
              </a:rPr>
              <a:t> not </a:t>
            </a:r>
            <a:r>
              <a:rPr lang="cs-CZ" sz="1600" dirty="0" err="1">
                <a:solidFill>
                  <a:srgbClr val="00B050"/>
                </a:solidFill>
              </a:rPr>
              <a:t>mentioned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here</a:t>
            </a:r>
            <a:r>
              <a:rPr lang="cs-CZ" sz="1600" dirty="0">
                <a:solidFill>
                  <a:srgbClr val="00B050"/>
                </a:solidFill>
              </a:rPr>
              <a:t> but </a:t>
            </a:r>
            <a:r>
              <a:rPr lang="cs-CZ" sz="1600" dirty="0" err="1">
                <a:solidFill>
                  <a:srgbClr val="00B050"/>
                </a:solidFill>
              </a:rPr>
              <a:t>could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be</a:t>
            </a:r>
            <a:r>
              <a:rPr lang="cs-CZ" sz="1600" dirty="0">
                <a:solidFill>
                  <a:srgbClr val="00B050"/>
                </a:solidFill>
              </a:rPr>
              <a:t> : </a:t>
            </a:r>
            <a:r>
              <a:rPr lang="cs-CZ" sz="1600" dirty="0" err="1">
                <a:solidFill>
                  <a:srgbClr val="00B050"/>
                </a:solidFill>
              </a:rPr>
              <a:t>Different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staff</a:t>
            </a:r>
            <a:r>
              <a:rPr lang="cs-CZ" sz="1600" dirty="0">
                <a:solidFill>
                  <a:srgbClr val="00B050"/>
                </a:solidFill>
              </a:rPr>
              <a:t> (3 shift) – </a:t>
            </a:r>
            <a:r>
              <a:rPr lang="cs-CZ" sz="1600" dirty="0" err="1">
                <a:solidFill>
                  <a:srgbClr val="00B050"/>
                </a:solidFill>
              </a:rPr>
              <a:t>see</a:t>
            </a:r>
            <a:r>
              <a:rPr lang="cs-CZ" sz="1600" dirty="0">
                <a:solidFill>
                  <a:srgbClr val="00B050"/>
                </a:solidFill>
              </a:rPr>
              <a:t> table  </a:t>
            </a: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cs-CZ" b="1" dirty="0"/>
            </a:br>
            <a:r>
              <a:rPr lang="en-US" sz="4000" dirty="0">
                <a:solidFill>
                  <a:srgbClr val="0070C0"/>
                </a:solidFill>
              </a:rPr>
              <a:t>Test 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Clarifying problem Analysis (example)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to ask (where Qi =QUESTION</a:t>
            </a:r>
            <a:r>
              <a:rPr lang="cs-CZ" dirty="0"/>
              <a:t> </a:t>
            </a:r>
            <a:r>
              <a:rPr lang="en-US" dirty="0" err="1"/>
              <a:t>i</a:t>
            </a:r>
            <a:r>
              <a:rPr lang="en-US" dirty="0"/>
              <a:t>) :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IS		IS NOT</a:t>
            </a:r>
          </a:p>
          <a:p>
            <a:endParaRPr lang="cs-CZ" sz="1600" i="1" dirty="0"/>
          </a:p>
          <a:p>
            <a:r>
              <a:rPr lang="en-US" sz="1600" i="1" dirty="0"/>
              <a:t>What (identify)	Q1		Q2</a:t>
            </a:r>
          </a:p>
          <a:p>
            <a:r>
              <a:rPr lang="en-US" sz="1600" i="1" dirty="0"/>
              <a:t>Where (locate)	Q3		Q4</a:t>
            </a:r>
          </a:p>
          <a:p>
            <a:r>
              <a:rPr lang="en-US" sz="1600" i="1" dirty="0"/>
              <a:t>When (timing)	Q5		Q6</a:t>
            </a:r>
          </a:p>
          <a:p>
            <a:r>
              <a:rPr lang="en-US" sz="1600" i="1" dirty="0"/>
              <a:t>Extent (magnitude)</a:t>
            </a:r>
            <a:r>
              <a:rPr lang="cs-CZ" sz="1600" i="1" dirty="0"/>
              <a:t>	Q7		Q8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A015A1D-AA1A-4A20-86A4-3A88BC261642}"/>
              </a:ext>
            </a:extLst>
          </p:cNvPr>
          <p:cNvSpPr/>
          <p:nvPr/>
        </p:nvSpPr>
        <p:spPr>
          <a:xfrm>
            <a:off x="532463" y="3573016"/>
            <a:ext cx="793809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Analysis - </a:t>
            </a:r>
            <a:r>
              <a:rPr lang="en-US" dirty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specific deviation?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for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: </a:t>
            </a:r>
          </a:p>
          <a:p>
            <a:r>
              <a:rPr lang="en-US" sz="1200" dirty="0"/>
              <a:t>1.</a:t>
            </a:r>
            <a:r>
              <a:rPr lang="cs-CZ" sz="1200" dirty="0"/>
              <a:t>   </a:t>
            </a:r>
            <a:r>
              <a:rPr lang="en-US" sz="1200" dirty="0"/>
              <a:t>What specific  </a:t>
            </a:r>
            <a:r>
              <a:rPr lang="en-US" sz="1200" b="1" dirty="0"/>
              <a:t>object  </a:t>
            </a:r>
            <a:r>
              <a:rPr lang="en-US" sz="1200" b="1" dirty="0">
                <a:solidFill>
                  <a:srgbClr val="FF0000"/>
                </a:solidFill>
              </a:rPr>
              <a:t>IS</a:t>
            </a:r>
            <a:r>
              <a:rPr lang="en-US" sz="1200" dirty="0"/>
              <a:t> related  to the defect? </a:t>
            </a:r>
          </a:p>
          <a:p>
            <a:r>
              <a:rPr lang="en-US" sz="1200" dirty="0"/>
              <a:t>    </a:t>
            </a:r>
            <a:r>
              <a:rPr lang="cs-CZ" sz="1200" dirty="0"/>
              <a:t>   </a:t>
            </a:r>
            <a:r>
              <a:rPr lang="en-US" sz="1200" dirty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/>
              <a:t>2. </a:t>
            </a:r>
            <a:r>
              <a:rPr lang="cs-CZ" sz="1200" dirty="0"/>
              <a:t>  </a:t>
            </a:r>
            <a:r>
              <a:rPr lang="en-US" sz="1200" dirty="0"/>
              <a:t>What specifically is the defect (deviation)? 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cs-CZ" sz="1200" dirty="0"/>
              <a:t>  </a:t>
            </a:r>
            <a:r>
              <a:rPr lang="en-US" sz="1200" dirty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/>
          </a:p>
          <a:p>
            <a:r>
              <a:rPr lang="en-US" sz="1200" dirty="0"/>
              <a:t>1-&gt; </a:t>
            </a:r>
            <a:r>
              <a:rPr lang="en-ZA" sz="1200" dirty="0"/>
              <a:t>see setup  of the database and see differences </a:t>
            </a:r>
          </a:p>
          <a:p>
            <a:r>
              <a:rPr lang="en-ZA" sz="1200" dirty="0"/>
              <a:t>2-&gt;see algorithm used for calculation and parameter  used.</a:t>
            </a:r>
          </a:p>
          <a:p>
            <a:r>
              <a:rPr lang="en-ZA" sz="1200" dirty="0"/>
              <a:t>      You can see , that in production calculation related </a:t>
            </a:r>
          </a:p>
          <a:p>
            <a:r>
              <a:rPr lang="en-ZA" sz="1200" dirty="0"/>
              <a:t>      algorithm  is not functional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9003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for </a:t>
            </a:r>
            <a:r>
              <a:rPr lang="en-US" b="1" dirty="0">
                <a:solidFill>
                  <a:srgbClr val="FF0000"/>
                </a:solidFill>
              </a:rPr>
              <a:t>Is Not </a:t>
            </a:r>
            <a:r>
              <a:rPr lang="en-US" b="1" dirty="0"/>
              <a:t>:</a:t>
            </a:r>
          </a:p>
          <a:p>
            <a:r>
              <a:rPr lang="cs-CZ" dirty="0"/>
              <a:t> </a:t>
            </a:r>
            <a:r>
              <a:rPr lang="en-US" sz="1200" dirty="0"/>
              <a:t>1.</a:t>
            </a:r>
            <a:r>
              <a:rPr lang="cs-CZ" sz="1200" dirty="0"/>
              <a:t> </a:t>
            </a:r>
            <a:r>
              <a:rPr lang="en-US" sz="1400" dirty="0"/>
              <a:t>W</a:t>
            </a:r>
            <a:r>
              <a:rPr lang="en-US" sz="1200" dirty="0"/>
              <a:t>hat specific  </a:t>
            </a:r>
            <a:r>
              <a:rPr lang="en-US" sz="1200" b="1" dirty="0"/>
              <a:t>object  </a:t>
            </a:r>
            <a:r>
              <a:rPr lang="en-US" sz="1200" b="1" dirty="0">
                <a:solidFill>
                  <a:srgbClr val="FF0000"/>
                </a:solidFill>
              </a:rPr>
              <a:t>IS NOT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related to the defect? </a:t>
            </a:r>
          </a:p>
          <a:p>
            <a:r>
              <a:rPr lang="en-US" sz="1200" dirty="0"/>
              <a:t>       </a:t>
            </a:r>
            <a:r>
              <a:rPr lang="en-US" sz="1200" dirty="0">
                <a:solidFill>
                  <a:srgbClr val="0070C0"/>
                </a:solidFill>
              </a:rPr>
              <a:t>Inventory Valuation Objects </a:t>
            </a:r>
            <a:r>
              <a:rPr lang="en-US" sz="1200" dirty="0"/>
              <a:t>in </a:t>
            </a:r>
            <a:r>
              <a:rPr lang="en-US" sz="1200" b="1" dirty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/>
              <a:t>  2. What specifically is  not the defect (deviation)?</a:t>
            </a:r>
          </a:p>
          <a:p>
            <a:r>
              <a:rPr lang="en-US" sz="1200" dirty="0"/>
              <a:t>       Adjustment is working – good setup in </a:t>
            </a:r>
            <a:r>
              <a:rPr lang="en-US" sz="1200" b="1" dirty="0">
                <a:solidFill>
                  <a:srgbClr val="FF0000"/>
                </a:solidFill>
              </a:rPr>
              <a:t>database  B</a:t>
            </a:r>
          </a:p>
          <a:p>
            <a:r>
              <a:rPr lang="en-US" sz="1200" dirty="0"/>
              <a:t>1 -&gt; Setup has another parameter  </a:t>
            </a:r>
            <a:r>
              <a:rPr lang="en-US" sz="1200" b="1" dirty="0"/>
              <a:t>ON</a:t>
            </a:r>
          </a:p>
          <a:p>
            <a:r>
              <a:rPr lang="en-US" sz="1200" dirty="0"/>
              <a:t>2-&gt;  Algorithm is  also  used for  production where not error</a:t>
            </a:r>
          </a:p>
          <a:p>
            <a:r>
              <a:rPr lang="en-US" sz="1200" dirty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See two MS Dynamics </a:t>
            </a:r>
            <a:r>
              <a:rPr lang="cs-CZ" sz="3200" dirty="0"/>
              <a:t>NAV s</a:t>
            </a:r>
            <a:r>
              <a:rPr lang="en-US" sz="3200" dirty="0" err="1"/>
              <a:t>etup</a:t>
            </a:r>
            <a:r>
              <a:rPr lang="en-US" sz="3200" dirty="0"/>
              <a:t> screens </a:t>
            </a:r>
            <a:br>
              <a:rPr lang="en-US" sz="3200" dirty="0"/>
            </a:br>
            <a:r>
              <a:rPr lang="en-US" sz="3200" dirty="0"/>
              <a:t>(related to the problem specified recently)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rgbClr val="0070C0"/>
                </a:solidFill>
              </a:rPr>
              <a:t>Apology- we go back to strange individual habits </a:t>
            </a:r>
            <a:r>
              <a:rPr lang="cs-CZ" sz="3200" dirty="0">
                <a:solidFill>
                  <a:srgbClr val="0070C0"/>
                </a:solidFill>
              </a:rPr>
              <a:t>o</a:t>
            </a:r>
            <a:r>
              <a:rPr lang="en-US" sz="3200" dirty="0">
                <a:solidFill>
                  <a:srgbClr val="0070C0"/>
                </a:solidFill>
              </a:rPr>
              <a:t>f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vampires</a:t>
            </a:r>
            <a:endParaRPr lang="en-ZA" sz="32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612132" cy="374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1903E09-9704-4214-9BAB-C909516D410F}"/>
              </a:ext>
            </a:extLst>
          </p:cNvPr>
          <p:cNvSpPr txBox="1"/>
          <p:nvPr/>
        </p:nvSpPr>
        <p:spPr>
          <a:xfrm>
            <a:off x="1763688" y="5834255"/>
            <a:ext cx="551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 keep this very unusual economic comparisons in mind</a:t>
            </a:r>
          </a:p>
        </p:txBody>
      </p:sp>
    </p:spTree>
    <p:extLst>
      <p:ext uri="{BB962C8B-B14F-4D97-AF65-F5344CB8AC3E}">
        <p14:creationId xmlns:p14="http://schemas.microsoft.com/office/powerpoint/2010/main" val="21183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>
                <a:solidFill>
                  <a:srgbClr val="0070C0"/>
                </a:solidFill>
              </a:rPr>
              <a:t>Back</a:t>
            </a:r>
            <a:r>
              <a:rPr lang="cs-CZ" sz="3100" dirty="0">
                <a:solidFill>
                  <a:srgbClr val="0070C0"/>
                </a:solidFill>
              </a:rPr>
              <a:t> to </a:t>
            </a:r>
            <a:r>
              <a:rPr lang="cs-CZ" sz="3100" dirty="0" err="1">
                <a:solidFill>
                  <a:srgbClr val="0070C0"/>
                </a:solidFill>
              </a:rPr>
              <a:t>vampires</a:t>
            </a:r>
            <a:r>
              <a:rPr lang="cs-CZ" dirty="0"/>
              <a:t>: </a:t>
            </a:r>
            <a:r>
              <a:rPr lang="en-US" dirty="0"/>
              <a:t>Problem Analysis - </a:t>
            </a:r>
            <a:r>
              <a:rPr lang="en-US" b="1" dirty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specific object(s) has the deviation?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is the specific deviation?</a:t>
            </a:r>
            <a:r>
              <a:rPr lang="cs-CZ" sz="2400" dirty="0"/>
              <a:t> - </a:t>
            </a:r>
            <a:r>
              <a:rPr lang="en-US" sz="2000" dirty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en-US" sz="2400" dirty="0"/>
              <a:t>the specific</a:t>
            </a:r>
            <a:r>
              <a:rPr lang="cs-CZ" sz="2400" dirty="0"/>
              <a:t> </a:t>
            </a:r>
            <a:r>
              <a:rPr lang="en-US" sz="2400" dirty="0"/>
              <a:t> deviation?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for </a:t>
            </a:r>
            <a:r>
              <a:rPr lang="en-US" b="1" dirty="0"/>
              <a:t>Is</a:t>
            </a:r>
            <a:r>
              <a:rPr lang="en-US" dirty="0"/>
              <a:t> : </a:t>
            </a:r>
          </a:p>
          <a:p>
            <a:r>
              <a:rPr lang="en-US" dirty="0"/>
              <a:t>1.</a:t>
            </a:r>
            <a:r>
              <a:rPr lang="cs-CZ" dirty="0"/>
              <a:t> </a:t>
            </a:r>
            <a:r>
              <a:rPr lang="en-US" dirty="0"/>
              <a:t>Nice young girl´s neck and strange</a:t>
            </a:r>
          </a:p>
          <a:p>
            <a:r>
              <a:rPr lang="en-US" dirty="0"/>
              <a:t>     look of anemic person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b="1" dirty="0"/>
              <a:t> </a:t>
            </a:r>
            <a:r>
              <a:rPr lang="cs-CZ" b="1" dirty="0"/>
              <a:t> 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cs-CZ" dirty="0"/>
              <a:t>Girl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garlic</a:t>
            </a:r>
            <a:r>
              <a:rPr lang="cs-CZ" dirty="0"/>
              <a:t>  in her </a:t>
            </a:r>
            <a:r>
              <a:rPr lang="cs-CZ" dirty="0" err="1"/>
              <a:t>hands</a:t>
            </a:r>
            <a:r>
              <a:rPr lang="cs-CZ" dirty="0"/>
              <a:t>  </a:t>
            </a:r>
          </a:p>
          <a:p>
            <a:pPr marL="342900" indent="-342900">
              <a:buAutoNum type="arabicPeriod"/>
            </a:pPr>
            <a:r>
              <a:rPr lang="cs-CZ" dirty="0"/>
              <a:t> No </a:t>
            </a:r>
            <a:r>
              <a:rPr lang="cs-CZ" dirty="0" err="1"/>
              <a:t>bites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 </a:t>
            </a:r>
            <a:r>
              <a:rPr lang="cs-CZ" dirty="0" err="1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Not </a:t>
            </a:r>
            <a:r>
              <a:rPr lang="cs-CZ" dirty="0"/>
              <a:t>: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https://spectrum.ieee.org/tech-history/space-age/apollo-13-we-have-a-solution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>
                <a:solidFill>
                  <a:srgbClr val="00B050"/>
                </a:solidFill>
              </a:rPr>
              <a:t>What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 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as </a:t>
            </a:r>
            <a:r>
              <a:rPr lang="cs-CZ" sz="3200" dirty="0" err="1"/>
              <a:t>well</a:t>
            </a:r>
            <a:r>
              <a:rPr lang="cs-CZ" sz="3200" dirty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here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>
                <a:solidFill>
                  <a:srgbClr val="00B050"/>
                </a:solidFill>
              </a:rPr>
              <a:t>Where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 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</a:rPr>
              <a:t>IS</a:t>
            </a:r>
            <a:r>
              <a:rPr lang="en-ZA" sz="2400" dirty="0"/>
              <a:t> girl Sarah visited  Dracula lower castle without a bunch of garlic, but </a:t>
            </a:r>
            <a:r>
              <a:rPr lang="en-ZA" sz="2400" b="1" dirty="0">
                <a:solidFill>
                  <a:srgbClr val="FF0000"/>
                </a:solidFill>
              </a:rPr>
              <a:t>IS NOT </a:t>
            </a:r>
            <a:r>
              <a:rPr lang="en-ZA" sz="2400" dirty="0" err="1"/>
              <a:t>not</a:t>
            </a:r>
            <a:r>
              <a:rPr lang="en-ZA" sz="2400" dirty="0"/>
              <a:t> the one (Emily) having </a:t>
            </a:r>
            <a:r>
              <a:rPr lang="cs-CZ" sz="2400" dirty="0"/>
              <a:t>a </a:t>
            </a:r>
            <a:r>
              <a:rPr lang="en-ZA" sz="2400" dirty="0"/>
              <a:t>bunch of  garlic and visiting </a:t>
            </a:r>
            <a:r>
              <a:rPr lang="en-ZA" sz="2400" dirty="0" err="1"/>
              <a:t>Špi</a:t>
            </a:r>
            <a:r>
              <a:rPr lang="cs-CZ" sz="2400" dirty="0"/>
              <a:t>l</a:t>
            </a:r>
            <a:r>
              <a:rPr lang="en-ZA" sz="2400" dirty="0"/>
              <a:t>berk castle in Brno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2674658" y="4564866"/>
            <a:ext cx="2133600" cy="365125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00B050"/>
                </a:solidFill>
              </a:rPr>
              <a:t>Transylvanian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Alps</a:t>
            </a:r>
            <a:r>
              <a:rPr lang="cs-CZ" dirty="0">
                <a:solidFill>
                  <a:srgbClr val="00B050"/>
                </a:solidFill>
              </a:rPr>
              <a:t> in </a:t>
            </a:r>
            <a:r>
              <a:rPr lang="cs-CZ" dirty="0" err="1">
                <a:solidFill>
                  <a:srgbClr val="00B050"/>
                </a:solidFill>
              </a:rPr>
              <a:t>Romania</a:t>
            </a:r>
            <a:endParaRPr lang="cs-CZ" dirty="0">
              <a:solidFill>
                <a:srgbClr val="00B050"/>
              </a:solidFill>
            </a:endParaRPr>
          </a:p>
          <a:p>
            <a:pPr algn="l"/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dirty="0" err="1">
                <a:solidFill>
                  <a:srgbClr val="00B050"/>
                </a:solidFill>
              </a:rPr>
              <a:t>castle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of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Count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Dracula</a:t>
            </a:r>
            <a:r>
              <a:rPr lang="cs-CZ" dirty="0">
                <a:solidFill>
                  <a:srgbClr val="00B050"/>
                </a:solidFill>
              </a:rPr>
              <a:t>) </a:t>
            </a:r>
          </a:p>
          <a:p>
            <a:pPr algn="l"/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Sarah</a:t>
            </a:r>
          </a:p>
          <a:p>
            <a:r>
              <a:rPr lang="cs-CZ" dirty="0"/>
              <a:t> (</a:t>
            </a:r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</a:t>
            </a:r>
            <a:r>
              <a:rPr lang="cs-CZ" dirty="0"/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   Emily</a:t>
            </a:r>
          </a:p>
          <a:p>
            <a:r>
              <a:rPr lang="cs-CZ" dirty="0"/>
              <a:t>(</a:t>
            </a:r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 NOT</a:t>
            </a:r>
            <a:r>
              <a:rPr lang="cs-CZ" dirty="0"/>
              <a:t>)</a:t>
            </a:r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Dracula</a:t>
            </a:r>
            <a:r>
              <a:rPr lang="cs-CZ" dirty="0"/>
              <a:t> </a:t>
            </a:r>
            <a:r>
              <a:rPr lang="cs-CZ" dirty="0" err="1"/>
              <a:t>Castle</a:t>
            </a:r>
            <a:endParaRPr lang="cs-CZ" dirty="0"/>
          </a:p>
          <a:p>
            <a:r>
              <a:rPr lang="cs-CZ" dirty="0"/>
              <a:t> (</a:t>
            </a:r>
            <a:r>
              <a:rPr lang="cs-CZ" dirty="0" err="1">
                <a:solidFill>
                  <a:srgbClr val="00B050"/>
                </a:solidFill>
              </a:rPr>
              <a:t>Where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</a:t>
            </a:r>
            <a:r>
              <a:rPr lang="cs-CZ" dirty="0"/>
              <a:t>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Špilberk Brno</a:t>
            </a:r>
          </a:p>
          <a:p>
            <a:r>
              <a:rPr lang="cs-CZ" dirty="0"/>
              <a:t>(</a:t>
            </a:r>
            <a:r>
              <a:rPr lang="cs-CZ" dirty="0" err="1">
                <a:solidFill>
                  <a:srgbClr val="00B050"/>
                </a:solidFill>
              </a:rPr>
              <a:t>Where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 NOT</a:t>
            </a:r>
            <a:r>
              <a:rPr lang="cs-CZ" dirty="0"/>
              <a:t>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71271" y="6310587"/>
            <a:ext cx="69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garlic</a:t>
            </a:r>
            <a:endParaRPr lang="cs-CZ" b="1" dirty="0">
              <a:solidFill>
                <a:srgbClr val="0070C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7174140" y="6047207"/>
            <a:ext cx="262215" cy="277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0070C0"/>
                </a:solidFill>
              </a:rPr>
              <a:t>Problem Analysis </a:t>
            </a:r>
            <a:r>
              <a:rPr lang="en-US" dirty="0"/>
              <a:t>- </a:t>
            </a:r>
            <a:r>
              <a:rPr lang="en-US" sz="3600" b="1" dirty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Where is the deviation on the object?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348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  <a:p>
            <a:r>
              <a:rPr lang="en-US" dirty="0"/>
              <a:t>Example for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:</a:t>
            </a:r>
          </a:p>
          <a:p>
            <a:pPr marL="342900" indent="-342900"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mountains</a:t>
            </a:r>
            <a:r>
              <a:rPr lang="cs-CZ" dirty="0"/>
              <a:t> (</a:t>
            </a:r>
            <a:r>
              <a:rPr lang="cs-CZ" dirty="0" err="1"/>
              <a:t>Romania</a:t>
            </a:r>
            <a:r>
              <a:rPr lang="cs-CZ" dirty="0"/>
              <a:t>)</a:t>
            </a:r>
          </a:p>
          <a:p>
            <a:r>
              <a:rPr lang="cs-CZ" dirty="0"/>
              <a:t> </a:t>
            </a:r>
          </a:p>
          <a:p>
            <a:r>
              <a:rPr lang="en-US" b="1" dirty="0">
                <a:solidFill>
                  <a:srgbClr val="00B050"/>
                </a:solidFill>
              </a:rPr>
              <a:t>Where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:  Romanian Carpathian mountains</a:t>
            </a:r>
          </a:p>
          <a:p>
            <a:r>
              <a:rPr lang="en-US" dirty="0"/>
              <a:t> where </a:t>
            </a:r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very easy to meet many vampires</a:t>
            </a:r>
          </a:p>
          <a:p>
            <a:r>
              <a:rPr lang="en-US" dirty="0"/>
              <a:t> there </a:t>
            </a:r>
          </a:p>
          <a:p>
            <a:r>
              <a:rPr lang="en-US" dirty="0"/>
              <a:t>      </a:t>
            </a: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29949" cy="139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cs-CZ" b="1" dirty="0">
                <a:solidFill>
                  <a:srgbClr val="FF0000"/>
                </a:solidFill>
              </a:rPr>
              <a:t>S NOT</a:t>
            </a:r>
            <a:r>
              <a:rPr lang="cs-CZ" b="1" dirty="0"/>
              <a:t>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Špilberk </a:t>
            </a:r>
            <a:r>
              <a:rPr lang="cs-CZ" dirty="0" err="1"/>
              <a:t>Castle</a:t>
            </a:r>
            <a:r>
              <a:rPr lang="cs-CZ" dirty="0"/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>
                <a:solidFill>
                  <a:srgbClr val="00B050"/>
                </a:solidFill>
              </a:rPr>
              <a:t>Where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IS NOT </a:t>
            </a:r>
            <a:r>
              <a:rPr lang="en-US" dirty="0"/>
              <a:t>possible to meet vampires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(only lovers and children and seniors) 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Systematic Problem Solving and Decision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making 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Analysis</a:t>
            </a:r>
          </a:p>
          <a:p>
            <a:pPr lvl="2" eaLnBrk="1" hangingPunct="1">
              <a:defRPr/>
            </a:pPr>
            <a:r>
              <a:rPr lang="en-US" dirty="0"/>
              <a:t>Do we have a deviation?</a:t>
            </a:r>
          </a:p>
          <a:p>
            <a:pPr lvl="2" eaLnBrk="1" hangingPunct="1">
              <a:defRPr/>
            </a:pPr>
            <a:r>
              <a:rPr lang="en-US" dirty="0"/>
              <a:t>Is the cause unknown?</a:t>
            </a:r>
          </a:p>
          <a:p>
            <a:pPr lvl="2" eaLnBrk="1" hangingPunct="1">
              <a:defRPr/>
            </a:pPr>
            <a:r>
              <a:rPr lang="en-US" dirty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the answer is </a:t>
            </a:r>
            <a:r>
              <a:rPr lang="en-US" b="1" dirty="0">
                <a:solidFill>
                  <a:srgbClr val="FF0000"/>
                </a:solidFill>
              </a:rPr>
              <a:t>YES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three listed problems above, than you have a big problem, Huston!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analysis table template</a:t>
            </a:r>
            <a:br>
              <a:rPr lang="cs-CZ" dirty="0"/>
            </a:br>
            <a:r>
              <a:rPr lang="cs-CZ" sz="3100" dirty="0">
                <a:solidFill>
                  <a:srgbClr val="00B050"/>
                </a:solidFill>
              </a:rPr>
              <a:t>(</a:t>
            </a:r>
            <a:r>
              <a:rPr lang="en-US" sz="3100" dirty="0">
                <a:solidFill>
                  <a:srgbClr val="00B050"/>
                </a:solidFill>
              </a:rPr>
              <a:t>Home study</a:t>
            </a:r>
            <a:r>
              <a:rPr lang="cs-CZ" sz="3100" dirty="0">
                <a:solidFill>
                  <a:srgbClr val="00B050"/>
                </a:solidFill>
              </a:rPr>
              <a:t> -&gt;</a:t>
            </a:r>
            <a:r>
              <a:rPr lang="cs-CZ" sz="3100" dirty="0" err="1">
                <a:solidFill>
                  <a:srgbClr val="00B050"/>
                </a:solidFill>
              </a:rPr>
              <a:t>the</a:t>
            </a:r>
            <a:r>
              <a:rPr lang="cs-CZ" sz="3100" dirty="0">
                <a:solidFill>
                  <a:srgbClr val="00B050"/>
                </a:solidFill>
              </a:rPr>
              <a:t> most </a:t>
            </a:r>
            <a:r>
              <a:rPr lang="cs-CZ" sz="3100" dirty="0" err="1">
                <a:solidFill>
                  <a:srgbClr val="00B050"/>
                </a:solidFill>
              </a:rPr>
              <a:t>important</a:t>
            </a:r>
            <a:r>
              <a:rPr lang="cs-CZ" sz="3100" dirty="0">
                <a:solidFill>
                  <a:srgbClr val="00B050"/>
                </a:solidFill>
              </a:rPr>
              <a:t> </a:t>
            </a:r>
            <a:r>
              <a:rPr lang="cs-CZ" sz="3100" dirty="0" err="1">
                <a:solidFill>
                  <a:srgbClr val="00B050"/>
                </a:solidFill>
              </a:rPr>
              <a:t>issue</a:t>
            </a:r>
            <a:r>
              <a:rPr lang="cs-CZ" sz="3100" dirty="0">
                <a:solidFill>
                  <a:srgbClr val="00B050"/>
                </a:solidFill>
              </a:rPr>
              <a:t>)</a:t>
            </a:r>
            <a:endParaRPr lang="en-US" sz="31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(example)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Usually disappears after 24 hours. No problems on old planes over</a:t>
            </a:r>
            <a:r>
              <a:rPr lang="cs-CZ" dirty="0"/>
              <a:t> </a:t>
            </a:r>
            <a:r>
              <a:rPr lang="en-US" dirty="0"/>
              <a:t>those routes.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Does 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no</a:t>
            </a:r>
            <a:r>
              <a:rPr lang="cs-CZ" dirty="0"/>
              <a:t> </a:t>
            </a:r>
            <a:r>
              <a:rPr lang="en-US" dirty="0"/>
              <a:t>other ill effects.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No 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Rash arm -&gt;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analysis real table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181441"/>
            <a:ext cx="237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3467" y="5661248"/>
            <a:ext cx="791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Comment:  specification is very simplified-&gt; all aircraft use li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jackets regardless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the type of fly (over water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over land ) </a:t>
            </a:r>
          </a:p>
        </p:txBody>
      </p:sp>
    </p:spTree>
    <p:extLst>
      <p:ext uri="{BB962C8B-B14F-4D97-AF65-F5344CB8AC3E}">
        <p14:creationId xmlns:p14="http://schemas.microsoft.com/office/powerpoint/2010/main" val="2710273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" y="1700808"/>
            <a:ext cx="74790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a part of the cabin crew shows how a life jacket is worn over their heads.</a:t>
            </a:r>
            <a:endParaRPr lang="cs-CZ" dirty="0"/>
          </a:p>
          <a:p>
            <a:r>
              <a:rPr lang="en-US" dirty="0"/>
              <a:t> In new airplanes, the life jackets were treated with powder chemicals</a:t>
            </a:r>
            <a:endParaRPr lang="cs-CZ" dirty="0"/>
          </a:p>
          <a:p>
            <a:r>
              <a:rPr lang="en-US" dirty="0"/>
              <a:t> that cause a rash on contact with the skin. </a:t>
            </a:r>
            <a:endParaRPr lang="cs-CZ" dirty="0"/>
          </a:p>
          <a:p>
            <a:endParaRPr lang="cs-CZ" dirty="0"/>
          </a:p>
          <a:p>
            <a:r>
              <a:rPr lang="en-US" dirty="0"/>
              <a:t>Moreover, the deployment of life jackets is not presented </a:t>
            </a:r>
            <a:endParaRPr lang="cs-CZ" dirty="0"/>
          </a:p>
          <a:p>
            <a:r>
              <a:rPr lang="en-US" dirty="0"/>
              <a:t>on-air routes outside the oceans and seas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1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Example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 </a:t>
            </a:r>
            <a:r>
              <a:rPr lang="cs-CZ" sz="1300" b="1" dirty="0"/>
              <a:t>(</a:t>
            </a:r>
            <a:r>
              <a:rPr lang="cs-CZ" sz="1300" b="1" dirty="0" err="1"/>
              <a:t>only</a:t>
            </a:r>
            <a:r>
              <a:rPr lang="cs-CZ" sz="1300" b="1" dirty="0"/>
              <a:t> as </a:t>
            </a:r>
            <a:r>
              <a:rPr lang="cs-CZ" sz="1300" b="1" dirty="0" err="1"/>
              <a:t>an</a:t>
            </a:r>
            <a:r>
              <a:rPr lang="cs-CZ" sz="1300" b="1" dirty="0"/>
              <a:t> </a:t>
            </a:r>
            <a:r>
              <a:rPr lang="cs-CZ" sz="1300" b="1" dirty="0" err="1"/>
              <a:t>interesting</a:t>
            </a:r>
            <a:r>
              <a:rPr lang="cs-CZ" sz="1300" b="1" dirty="0"/>
              <a:t> </a:t>
            </a:r>
            <a:r>
              <a:rPr lang="cs-CZ" sz="1300" b="1" dirty="0" err="1"/>
              <a:t>example</a:t>
            </a:r>
            <a:r>
              <a:rPr lang="cs-CZ" sz="1300" b="1" dirty="0"/>
              <a:t>) 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36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D24810-270A-4CE0-AB2E-453E2970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52</a:t>
            </a:fld>
            <a:endParaRPr lang="cs-CZ"/>
          </a:p>
        </p:txBody>
      </p:sp>
      <p:pic>
        <p:nvPicPr>
          <p:cNvPr id="1026" name="Picture 2" descr="Image result for Examples Kepner-tregoe&quot;">
            <a:extLst>
              <a:ext uri="{FF2B5EF4-FFF2-40B4-BE49-F238E27FC236}">
                <a16:creationId xmlns:a16="http://schemas.microsoft.com/office/drawing/2014/main" id="{2418C683-D3AE-49BA-9A4A-6013BBEC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11094" cy="42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5107A1-75EF-4B2C-AE20-6D42975B573E}"/>
              </a:ext>
            </a:extLst>
          </p:cNvPr>
          <p:cNvSpPr txBox="1"/>
          <p:nvPr/>
        </p:nvSpPr>
        <p:spPr>
          <a:xfrm>
            <a:off x="323528" y="357929"/>
            <a:ext cx="7008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/>
              <a:t>Example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K-T </a:t>
            </a:r>
            <a:r>
              <a:rPr lang="cs-CZ" sz="4000" dirty="0" err="1"/>
              <a:t>problem</a:t>
            </a:r>
            <a:r>
              <a:rPr lang="cs-CZ" sz="4000" dirty="0"/>
              <a:t> </a:t>
            </a:r>
            <a:r>
              <a:rPr lang="cs-CZ" sz="4000" dirty="0" err="1"/>
              <a:t>analysis</a:t>
            </a:r>
            <a:r>
              <a:rPr lang="cs-CZ" sz="4000" dirty="0"/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47356C6-A673-4E1E-B60C-2AB29C40FE4F}"/>
              </a:ext>
            </a:extLst>
          </p:cNvPr>
          <p:cNvSpPr/>
          <p:nvPr/>
        </p:nvSpPr>
        <p:spPr>
          <a:xfrm>
            <a:off x="755575" y="5857074"/>
            <a:ext cx="6718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https://www.youtube.com/watch?v=dUtoOUWnJY0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https://www.youtube.com/watch?v=TEc_FZhRoro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649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487DDA1-4C87-44E4-9162-09534C5A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53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853D1C-25A3-4D45-A058-61042EC1096E}"/>
              </a:ext>
            </a:extLst>
          </p:cNvPr>
          <p:cNvSpPr txBox="1"/>
          <p:nvPr/>
        </p:nvSpPr>
        <p:spPr>
          <a:xfrm>
            <a:off x="2051720" y="1916832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https://www.youtube.com/watch?v=S5fQrE0-kGg</a:t>
            </a:r>
            <a:endParaRPr lang="cs-CZ" dirty="0"/>
          </a:p>
          <a:p>
            <a:endParaRPr lang="en-US" dirty="0"/>
          </a:p>
        </p:txBody>
      </p:sp>
      <p:pic>
        <p:nvPicPr>
          <p:cNvPr id="8" name="Picture 2" descr="37453A1">
            <a:extLst>
              <a:ext uri="{FF2B5EF4-FFF2-40B4-BE49-F238E27FC236}">
                <a16:creationId xmlns:a16="http://schemas.microsoft.com/office/drawing/2014/main" id="{DA04600D-2A31-4A20-A673-2F7137E8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157638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8BF9BAF-B7A3-45CE-8762-DCC8DF86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330FECA-15D7-4E50-81E5-8219658A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27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7D14C7-6488-435E-813C-88FF6877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54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61295A-B7EF-47A8-9CFB-EC1A031740C1}"/>
              </a:ext>
            </a:extLst>
          </p:cNvPr>
          <p:cNvSpPr txBox="1"/>
          <p:nvPr/>
        </p:nvSpPr>
        <p:spPr>
          <a:xfrm>
            <a:off x="971600" y="2276872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(103) Problem Solving Techniques: 5-Why-Method, Flowchart, Mind-Map - YouTube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F808E3-BA59-42D0-9F70-3D14588AA774}"/>
              </a:ext>
            </a:extLst>
          </p:cNvPr>
          <p:cNvSpPr txBox="1"/>
          <p:nvPr/>
        </p:nvSpPr>
        <p:spPr>
          <a:xfrm>
            <a:off x="323045" y="1052736"/>
            <a:ext cx="817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In the Ishikawa presentation, I briefly mentioned the 5 Whys methodology. </a:t>
            </a:r>
            <a:endParaRPr lang="cs-CZ" dirty="0"/>
          </a:p>
          <a:p>
            <a:r>
              <a:rPr lang="en-US" dirty="0"/>
              <a:t>Here is an excellent example of how to analyze a selected process using this method.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8AE45E-C099-4553-9DA6-EC14D2C4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556" y="3389373"/>
            <a:ext cx="3491880" cy="19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12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/>
              <a:t>Thanks for Your attention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What is it K-T methodology  </a:t>
            </a:r>
            <a:r>
              <a:rPr lang="cs-CZ" sz="36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Kepner</a:t>
            </a:r>
            <a:r>
              <a:rPr lang="en-US" b="1" dirty="0"/>
              <a:t> -</a:t>
            </a:r>
            <a:r>
              <a:rPr lang="en-US" b="1" dirty="0" err="1"/>
              <a:t>Tregoe</a:t>
            </a:r>
            <a:r>
              <a:rPr lang="en-US" b="1" dirty="0"/>
              <a:t> is used for decision making (</a:t>
            </a:r>
            <a:r>
              <a:rPr lang="en-US" b="1" dirty="0">
                <a:solidFill>
                  <a:srgbClr val="0070C0"/>
                </a:solidFill>
              </a:rPr>
              <a:t>finding best possible choice</a:t>
            </a:r>
            <a:r>
              <a:rPr lang="en-US" b="1" dirty="0"/>
              <a:t>)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a structured methodology for </a:t>
            </a:r>
            <a:r>
              <a:rPr lang="en-US" b="1" dirty="0">
                <a:solidFill>
                  <a:srgbClr val="FF0000"/>
                </a:solidFill>
              </a:rPr>
              <a:t>evaluating 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gathering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&amp;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prioritizing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information.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cs-CZ" dirty="0"/>
              <a:t>a </a:t>
            </a:r>
            <a:r>
              <a:rPr lang="en-US" dirty="0"/>
              <a:t>detailed and complex method applicable in many areas, which</a:t>
            </a:r>
          </a:p>
          <a:p>
            <a:r>
              <a:rPr lang="en-US" dirty="0"/>
              <a:t>is much broader than just </a:t>
            </a:r>
            <a:r>
              <a:rPr lang="en-US" b="1" dirty="0"/>
              <a:t>idea selection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also called a </a:t>
            </a:r>
            <a:r>
              <a:rPr lang="en-US" b="1" dirty="0"/>
              <a:t>root cause analysis </a:t>
            </a:r>
            <a:r>
              <a:rPr lang="en-US" dirty="0"/>
              <a:t>and </a:t>
            </a:r>
            <a:r>
              <a:rPr lang="en-US" b="1" dirty="0"/>
              <a:t>decision-making method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a step-by-step approach </a:t>
            </a:r>
            <a:r>
              <a:rPr lang="en-US" dirty="0"/>
              <a:t>for systematically solving problems, making decisions, and analyzing potential risks.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cxnSpLocks/>
          </p:cNvCxnSpPr>
          <p:nvPr/>
        </p:nvCxnSpPr>
        <p:spPr>
          <a:xfrm flipV="1">
            <a:off x="5868144" y="5503185"/>
            <a:ext cx="1204752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943847" y="6721475"/>
            <a:ext cx="6032169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064831" y="630636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Time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Incident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0070C0"/>
                </a:solidFill>
              </a:rPr>
              <a:t>Detection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00B050"/>
                </a:solidFill>
              </a:rPr>
              <a:t>Diagnosis</a:t>
            </a:r>
            <a:r>
              <a:rPr lang="cs-CZ" sz="1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618876" y="4979720"/>
            <a:ext cx="74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</a:rPr>
              <a:t> </a:t>
            </a:r>
            <a:r>
              <a:rPr lang="cs-CZ" sz="1200" b="1" dirty="0" err="1">
                <a:solidFill>
                  <a:srgbClr val="C00000"/>
                </a:solidFill>
              </a:rPr>
              <a:t>Way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  <a:r>
              <a:rPr lang="cs-CZ" sz="1200" b="1" dirty="0" err="1">
                <a:solidFill>
                  <a:srgbClr val="C00000"/>
                </a:solidFill>
              </a:rPr>
              <a:t>of</a:t>
            </a:r>
            <a:endParaRPr lang="cs-CZ" sz="1200" b="1" dirty="0">
              <a:solidFill>
                <a:srgbClr val="C00000"/>
              </a:solidFill>
            </a:endParaRPr>
          </a:p>
          <a:p>
            <a:r>
              <a:rPr lang="cs-CZ" sz="1200" b="1" dirty="0">
                <a:solidFill>
                  <a:srgbClr val="C00000"/>
                </a:solidFill>
              </a:rPr>
              <a:t> </a:t>
            </a:r>
            <a:r>
              <a:rPr lang="cs-CZ" sz="1200" b="1" dirty="0" err="1">
                <a:solidFill>
                  <a:srgbClr val="C00000"/>
                </a:solidFill>
              </a:rPr>
              <a:t>remedy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786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C00000"/>
                </a:solidFill>
              </a:rPr>
              <a:t>Repair</a:t>
            </a:r>
            <a:endParaRPr lang="cs-CZ" sz="1200" b="1" dirty="0">
              <a:solidFill>
                <a:srgbClr val="C00000"/>
              </a:solidFill>
            </a:endParaRPr>
          </a:p>
          <a:p>
            <a:r>
              <a:rPr lang="cs-CZ" sz="1200" b="1" dirty="0" err="1">
                <a:solidFill>
                  <a:srgbClr val="C00000"/>
                </a:solidFill>
              </a:rPr>
              <a:t>Remedy</a:t>
            </a:r>
            <a:r>
              <a:rPr lang="cs-CZ" sz="1200" b="1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/>
              <a:t>Solved</a:t>
            </a:r>
            <a:r>
              <a:rPr lang="cs-CZ" sz="1400" b="1" dirty="0"/>
              <a:t> incident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>
                <a:solidFill>
                  <a:srgbClr val="0070C0"/>
                </a:solidFill>
              </a:rPr>
              <a:t>Ishikawa</a:t>
            </a:r>
            <a:r>
              <a:rPr lang="cs-CZ" sz="1200" b="1" dirty="0">
                <a:solidFill>
                  <a:srgbClr val="0070C0"/>
                </a:solidFill>
              </a:rPr>
              <a:t> + </a:t>
            </a:r>
            <a:r>
              <a:rPr lang="cs-CZ" sz="1200" b="1" dirty="0" err="1">
                <a:solidFill>
                  <a:srgbClr val="0070C0"/>
                </a:solidFill>
              </a:rPr>
              <a:t>Pareto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Kepner-Tregoe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spheres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Other possible problem analysis</a:t>
            </a: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sz="1400" b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/>
              <a:t>      1</a:t>
            </a:r>
            <a:r>
              <a:rPr lang="cs-CZ" b="1" dirty="0"/>
              <a:t>.         </a:t>
            </a:r>
            <a:r>
              <a:rPr lang="en-ZA" b="1" dirty="0"/>
              <a:t>Assessment (appraisal) </a:t>
            </a:r>
            <a:r>
              <a:rPr lang="en-ZA" dirty="0"/>
              <a:t>– priorities assigned to current situation</a:t>
            </a:r>
          </a:p>
          <a:p>
            <a:r>
              <a:rPr lang="en-ZA" b="1" dirty="0">
                <a:solidFill>
                  <a:srgbClr val="0070C0"/>
                </a:solidFill>
              </a:rPr>
              <a:t>           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ZA" b="1" dirty="0">
                <a:solidFill>
                  <a:srgbClr val="0070C0"/>
                </a:solidFill>
              </a:rPr>
              <a:t>2.         Existing Problem analysis – </a:t>
            </a:r>
            <a:r>
              <a:rPr lang="en-ZA" dirty="0">
                <a:solidFill>
                  <a:srgbClr val="0070C0"/>
                </a:solidFill>
              </a:rPr>
              <a:t>to fin</a:t>
            </a:r>
            <a:r>
              <a:rPr lang="cs-CZ" dirty="0">
                <a:solidFill>
                  <a:srgbClr val="0070C0"/>
                </a:solidFill>
              </a:rPr>
              <a:t>d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en-ZA" dirty="0">
                <a:solidFill>
                  <a:srgbClr val="0070C0"/>
                </a:solidFill>
              </a:rPr>
              <a:t> root problem (cause)</a:t>
            </a:r>
          </a:p>
          <a:p>
            <a:r>
              <a:rPr lang="en-ZA" dirty="0">
                <a:solidFill>
                  <a:srgbClr val="FF0000"/>
                </a:solidFill>
              </a:rPr>
              <a:t>           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ZA" dirty="0">
                <a:solidFill>
                  <a:srgbClr val="FF0000"/>
                </a:solidFill>
              </a:rPr>
              <a:t>3.         </a:t>
            </a:r>
            <a:r>
              <a:rPr lang="en-ZA" b="1" dirty="0">
                <a:solidFill>
                  <a:srgbClr val="FF0000"/>
                </a:solidFill>
              </a:rPr>
              <a:t>Decision analysis </a:t>
            </a:r>
            <a:r>
              <a:rPr lang="en-ZA" dirty="0">
                <a:solidFill>
                  <a:srgbClr val="FF0000"/>
                </a:solidFill>
              </a:rPr>
              <a:t>– to select </a:t>
            </a:r>
            <a:r>
              <a:rPr lang="cs-CZ" dirty="0">
                <a:solidFill>
                  <a:srgbClr val="FF0000"/>
                </a:solidFill>
              </a:rPr>
              <a:t>a </a:t>
            </a:r>
            <a:r>
              <a:rPr lang="en-ZA" dirty="0">
                <a:solidFill>
                  <a:srgbClr val="FF0000"/>
                </a:solidFill>
              </a:rPr>
              <a:t>way to react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remedy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action</a:t>
            </a:r>
            <a:r>
              <a:rPr lang="cs-CZ" dirty="0">
                <a:solidFill>
                  <a:srgbClr val="FF0000"/>
                </a:solidFill>
              </a:rPr>
              <a:t> )</a:t>
            </a:r>
            <a:endParaRPr lang="en-ZA" dirty="0">
              <a:solidFill>
                <a:srgbClr val="0070C0"/>
              </a:solidFill>
            </a:endParaRPr>
          </a:p>
          <a:p>
            <a:r>
              <a:rPr lang="en-ZA" dirty="0"/>
              <a:t>          </a:t>
            </a:r>
            <a:r>
              <a:rPr lang="cs-CZ" dirty="0"/>
              <a:t> </a:t>
            </a:r>
            <a:r>
              <a:rPr lang="en-ZA" dirty="0"/>
              <a:t> </a:t>
            </a:r>
            <a:r>
              <a:rPr lang="en-ZA" b="1" dirty="0">
                <a:solidFill>
                  <a:srgbClr val="C00000"/>
                </a:solidFill>
              </a:rPr>
              <a:t>4.</a:t>
            </a:r>
            <a:r>
              <a:rPr lang="en-ZA" dirty="0"/>
              <a:t>	       </a:t>
            </a:r>
            <a:r>
              <a:rPr lang="en-ZA" b="1" dirty="0">
                <a:solidFill>
                  <a:srgbClr val="C00000"/>
                </a:solidFill>
              </a:rPr>
              <a:t>Future </a:t>
            </a:r>
            <a:r>
              <a:rPr lang="cs-CZ" b="1" dirty="0">
                <a:solidFill>
                  <a:srgbClr val="C00000"/>
                </a:solidFill>
              </a:rPr>
              <a:t>(</a:t>
            </a:r>
            <a:r>
              <a:rPr lang="cs-CZ" b="1" dirty="0" err="1">
                <a:solidFill>
                  <a:srgbClr val="C00000"/>
                </a:solidFill>
              </a:rPr>
              <a:t>other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related</a:t>
            </a:r>
            <a:r>
              <a:rPr lang="cs-CZ" b="1" dirty="0">
                <a:solidFill>
                  <a:srgbClr val="C00000"/>
                </a:solidFill>
              </a:rPr>
              <a:t>) </a:t>
            </a:r>
            <a:r>
              <a:rPr lang="en-ZA" b="1" dirty="0">
                <a:solidFill>
                  <a:srgbClr val="C00000"/>
                </a:solidFill>
              </a:rPr>
              <a:t>problem analysis  </a:t>
            </a:r>
            <a:r>
              <a:rPr lang="cs-CZ" b="1" dirty="0">
                <a:solidFill>
                  <a:srgbClr val="C00000"/>
                </a:solidFill>
              </a:rPr>
              <a:t>-  </a:t>
            </a:r>
            <a:r>
              <a:rPr lang="cs-CZ" dirty="0" err="1">
                <a:solidFill>
                  <a:srgbClr val="C00000"/>
                </a:solidFill>
              </a:rPr>
              <a:t>e.g</a:t>
            </a:r>
            <a:r>
              <a:rPr lang="cs-CZ" b="1" dirty="0">
                <a:solidFill>
                  <a:srgbClr val="C00000"/>
                </a:solidFill>
              </a:rPr>
              <a:t>. </a:t>
            </a:r>
            <a:r>
              <a:rPr lang="en-ZA" dirty="0">
                <a:solidFill>
                  <a:srgbClr val="C00000"/>
                </a:solidFill>
              </a:rPr>
              <a:t>risk analysis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>
                <a:solidFill>
                  <a:srgbClr val="0070C0"/>
                </a:solidFill>
              </a:rPr>
              <a:t>   </a:t>
            </a:r>
            <a:r>
              <a:rPr lang="en-ZA" sz="1400" b="1" dirty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    analysis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Assessment</a:t>
            </a:r>
          </a:p>
          <a:p>
            <a:r>
              <a:rPr lang="en-ZA" dirty="0"/>
              <a:t> (Appraisal)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899592" y="6408107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Source : </a:t>
            </a:r>
            <a:r>
              <a:rPr lang="cs-CZ" sz="1100" dirty="0" err="1"/>
              <a:t>Kepner-Tregoe</a:t>
            </a:r>
            <a:r>
              <a:rPr lang="cs-CZ" sz="1100" dirty="0"/>
              <a:t> </a:t>
            </a:r>
            <a:r>
              <a:rPr lang="cs-CZ" sz="1100" dirty="0" err="1"/>
              <a:t>methodology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56100" y="1149950"/>
            <a:ext cx="560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Appraisal</a:t>
            </a:r>
            <a:r>
              <a:rPr lang="cs-CZ" sz="2400" b="1" dirty="0">
                <a:solidFill>
                  <a:srgbClr val="0070C0"/>
                </a:solidFill>
              </a:rPr>
              <a:t>=</a:t>
            </a:r>
            <a:r>
              <a:rPr lang="cs-CZ" sz="2400" b="1" dirty="0" err="1">
                <a:solidFill>
                  <a:srgbClr val="0070C0"/>
                </a:solidFill>
              </a:rPr>
              <a:t>review</a:t>
            </a:r>
            <a:r>
              <a:rPr lang="cs-CZ" sz="2400" b="1" dirty="0">
                <a:solidFill>
                  <a:srgbClr val="0070C0"/>
                </a:solidFill>
              </a:rPr>
              <a:t>= </a:t>
            </a:r>
            <a:r>
              <a:rPr lang="cs-CZ" sz="2400" b="1" dirty="0" err="1">
                <a:solidFill>
                  <a:srgbClr val="0070C0"/>
                </a:solidFill>
              </a:rPr>
              <a:t>assessment</a:t>
            </a:r>
            <a:r>
              <a:rPr lang="cs-CZ" sz="2400" b="1" dirty="0">
                <a:solidFill>
                  <a:srgbClr val="0070C0"/>
                </a:solidFill>
              </a:rPr>
              <a:t>=</a:t>
            </a:r>
            <a:r>
              <a:rPr lang="cs-CZ" sz="2400" b="1" dirty="0" err="1">
                <a:solidFill>
                  <a:srgbClr val="0070C0"/>
                </a:solidFill>
              </a:rPr>
              <a:t>evaluation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CRT-</a:t>
            </a:r>
            <a:r>
              <a:rPr lang="cs-CZ" dirty="0" err="1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/>
              <a:t>Nature (see, forest, mount</a:t>
            </a:r>
            <a:r>
              <a:rPr lang="cs-CZ" altLang="cs-CZ" sz="1000" dirty="0"/>
              <a:t>a</a:t>
            </a:r>
            <a:r>
              <a:rPr lang="en-US" altLang="cs-CZ" sz="1000" dirty="0"/>
              <a:t>ins, jungle, river,.</a:t>
            </a:r>
            <a:r>
              <a:rPr lang="cs-CZ" altLang="cs-CZ" sz="1000" dirty="0"/>
              <a:t>.)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Hotel type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/>
              <a:t>Amenities (pool, golf course, wellness,.. </a:t>
            </a:r>
            <a:r>
              <a:rPr lang="cs-CZ" altLang="cs-CZ" sz="1000" dirty="0"/>
              <a:t>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/>
              <a:t>Period (spring, summer, fall, winter).</a:t>
            </a:r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Alternative means how to solve problem and what kind of pay-off you will get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Access situation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en-US" sz="3600" dirty="0">
                <a:solidFill>
                  <a:srgbClr val="0070C0"/>
                </a:solidFill>
              </a:rPr>
              <a:t>situation appraisal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Identify concerns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0070C0"/>
                </a:solidFill>
              </a:rPr>
              <a:t>problems</a:t>
            </a:r>
            <a:r>
              <a:rPr lang="en-US" sz="2400" dirty="0"/>
              <a:t>) </a:t>
            </a:r>
            <a:r>
              <a:rPr lang="en-US" sz="2600" dirty="0"/>
              <a:t>by listing them </a:t>
            </a:r>
            <a:r>
              <a:rPr lang="en-US" dirty="0"/>
              <a:t>(</a:t>
            </a:r>
            <a:r>
              <a:rPr lang="en-US" sz="2400" b="1" dirty="0">
                <a:solidFill>
                  <a:srgbClr val="0070C0"/>
                </a:solidFill>
              </a:rPr>
              <a:t>detection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stage</a:t>
            </a:r>
            <a:r>
              <a:rPr lang="en-US" dirty="0"/>
              <a:t>) </a:t>
            </a:r>
          </a:p>
          <a:p>
            <a:r>
              <a:rPr lang="en-US" sz="2600" dirty="0"/>
              <a:t>Separate the level of concern (</a:t>
            </a:r>
            <a:r>
              <a:rPr lang="en-US" sz="2600" b="1" dirty="0">
                <a:solidFill>
                  <a:srgbClr val="FF0000"/>
                </a:solidFill>
              </a:rPr>
              <a:t>importance</a:t>
            </a:r>
            <a:r>
              <a:rPr lang="en-US" sz="2600" dirty="0"/>
              <a:t>, </a:t>
            </a:r>
            <a:r>
              <a:rPr lang="en-US" sz="2600" b="1" dirty="0">
                <a:solidFill>
                  <a:srgbClr val="00B050"/>
                </a:solidFill>
              </a:rPr>
              <a:t>magnitude</a:t>
            </a:r>
            <a:r>
              <a:rPr lang="cs-CZ" sz="2600" b="1" dirty="0">
                <a:solidFill>
                  <a:srgbClr val="00B050"/>
                </a:solidFill>
              </a:rPr>
              <a:t>,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dirty="0"/>
              <a:t>and level of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600" dirty="0"/>
              <a:t>) </a:t>
            </a:r>
            <a:r>
              <a:rPr lang="cs-CZ" sz="2600" dirty="0" err="1"/>
              <a:t>related</a:t>
            </a:r>
            <a:r>
              <a:rPr lang="cs-CZ" sz="2600" dirty="0"/>
              <a:t> to </a:t>
            </a:r>
            <a:r>
              <a:rPr lang="cs-CZ" sz="2600" dirty="0" err="1"/>
              <a:t>listed</a:t>
            </a:r>
            <a:r>
              <a:rPr lang="cs-CZ" sz="2600" dirty="0"/>
              <a:t> </a:t>
            </a:r>
            <a:r>
              <a:rPr lang="cs-CZ" sz="2600" dirty="0" err="1"/>
              <a:t>problems</a:t>
            </a:r>
            <a:r>
              <a:rPr lang="cs-CZ" sz="2600" dirty="0"/>
              <a:t>.  </a:t>
            </a:r>
            <a:endParaRPr lang="en-US" sz="2600" dirty="0"/>
          </a:p>
          <a:p>
            <a:r>
              <a:rPr lang="en-US" sz="2600" dirty="0"/>
              <a:t>Set the </a:t>
            </a:r>
            <a:r>
              <a:rPr lang="en-US" sz="2600" b="1" dirty="0">
                <a:solidFill>
                  <a:srgbClr val="FF0000"/>
                </a:solidFill>
              </a:rPr>
              <a:t>priority level</a:t>
            </a:r>
            <a:r>
              <a:rPr lang="cs-CZ" sz="2600" b="1" dirty="0">
                <a:solidFill>
                  <a:srgbClr val="FF0000"/>
                </a:solidFill>
              </a:rPr>
              <a:t> =</a:t>
            </a:r>
            <a:r>
              <a:rPr lang="cs-CZ" sz="2600" b="1" dirty="0" err="1">
                <a:solidFill>
                  <a:srgbClr val="FF0000"/>
                </a:solidFill>
              </a:rPr>
              <a:t>importance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to measure the seriousness of impacts (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600" dirty="0"/>
              <a:t>), urgency and growth potential </a:t>
            </a:r>
          </a:p>
          <a:p>
            <a:r>
              <a:rPr lang="en-US" sz="2600" dirty="0"/>
              <a:t>Decide what action to take next (</a:t>
            </a:r>
            <a:r>
              <a:rPr lang="en-US" sz="2600" dirty="0">
                <a:solidFill>
                  <a:srgbClr val="0070C0"/>
                </a:solidFill>
              </a:rPr>
              <a:t>step by step approach</a:t>
            </a:r>
            <a:r>
              <a:rPr lang="en-US" sz="2600" dirty="0"/>
              <a:t>)</a:t>
            </a:r>
          </a:p>
          <a:p>
            <a:r>
              <a:rPr lang="en-US" sz="2600" dirty="0"/>
              <a:t>Plan for </a:t>
            </a:r>
            <a:r>
              <a:rPr lang="en-US" sz="2600" b="1" dirty="0">
                <a:solidFill>
                  <a:srgbClr val="FF0000"/>
                </a:solidFill>
              </a:rPr>
              <a:t>who</a:t>
            </a:r>
            <a:r>
              <a:rPr lang="en-US" sz="2600" dirty="0"/>
              <a:t> is involved, </a:t>
            </a:r>
            <a:r>
              <a:rPr lang="en-US" sz="2600" b="1" dirty="0">
                <a:solidFill>
                  <a:srgbClr val="FF0000"/>
                </a:solidFill>
              </a:rPr>
              <a:t>what</a:t>
            </a:r>
            <a:r>
              <a:rPr lang="en-US" sz="2600" dirty="0"/>
              <a:t> they will be doing, </a:t>
            </a:r>
            <a:r>
              <a:rPr lang="en-US" sz="2600" b="1" dirty="0">
                <a:solidFill>
                  <a:srgbClr val="FF0000"/>
                </a:solidFill>
              </a:rPr>
              <a:t>where</a:t>
            </a:r>
            <a:r>
              <a:rPr lang="en-US" sz="2600" dirty="0"/>
              <a:t> they will be involved, </a:t>
            </a:r>
            <a:r>
              <a:rPr lang="en-US" sz="2600" b="1" dirty="0">
                <a:solidFill>
                  <a:srgbClr val="FF0000"/>
                </a:solidFill>
              </a:rPr>
              <a:t>when</a:t>
            </a:r>
            <a:r>
              <a:rPr lang="en-US" sz="2600" dirty="0"/>
              <a:t> it happened and the </a:t>
            </a:r>
            <a:r>
              <a:rPr lang="en-US" sz="2600" b="1" dirty="0">
                <a:solidFill>
                  <a:srgbClr val="FF0000"/>
                </a:solidFill>
              </a:rPr>
              <a:t>extent</a:t>
            </a:r>
            <a:r>
              <a:rPr lang="en-US" sz="2600" b="1" dirty="0"/>
              <a:t> </a:t>
            </a:r>
            <a:r>
              <a:rPr lang="en-US" sz="2600" dirty="0"/>
              <a:t>of involvement (</a:t>
            </a:r>
            <a:r>
              <a:rPr lang="en-US" sz="2600" b="1" dirty="0">
                <a:solidFill>
                  <a:srgbClr val="00B050"/>
                </a:solidFill>
              </a:rPr>
              <a:t>magnitude</a:t>
            </a:r>
            <a:r>
              <a:rPr lang="en-US" sz="26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6FB58FB-4862-46C0-8668-7DEE1A1D1055}"/>
              </a:ext>
            </a:extLst>
          </p:cNvPr>
          <p:cNvSpPr/>
          <p:nvPr/>
        </p:nvSpPr>
        <p:spPr>
          <a:xfrm>
            <a:off x="827584" y="4941168"/>
            <a:ext cx="7776864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3143</Words>
  <Application>Microsoft Office PowerPoint</Application>
  <PresentationFormat>Předvádění na obrazovce (4:3)</PresentationFormat>
  <Paragraphs>564</Paragraphs>
  <Slides>55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arial</vt:lpstr>
      <vt:lpstr>Calibri</vt:lpstr>
      <vt:lpstr>Google Sans</vt:lpstr>
      <vt:lpstr>Times New Roman</vt:lpstr>
      <vt:lpstr>Verdana</vt:lpstr>
      <vt:lpstr>Wingdings</vt:lpstr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Kepner-Tregoe spheres</vt:lpstr>
      <vt:lpstr>CRT-Ishikawa</vt:lpstr>
      <vt:lpstr>Access situation - situation appraisal</vt:lpstr>
      <vt:lpstr>Used terminology  </vt:lpstr>
      <vt:lpstr>Importance</vt:lpstr>
      <vt:lpstr>Step-by-Step Approach 8-step</vt:lpstr>
      <vt:lpstr>Step-by-Step Approach 5 Whys-method I.</vt:lpstr>
      <vt:lpstr>Step-by-Step Approach 5 Whys-method II.</vt:lpstr>
      <vt:lpstr>Graphical representation of the process  </vt:lpstr>
      <vt:lpstr>Questions and the fabulous world of the vampires </vt:lpstr>
      <vt:lpstr>WHO WHAT WHEN WHERE EXTENT</vt:lpstr>
      <vt:lpstr>Making decision (A choice between two or more alternatives)</vt:lpstr>
      <vt:lpstr>Concise overview of the previous text </vt:lpstr>
      <vt:lpstr>Some statement of underestimation of Information  Technology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(problem analysis) – see step-by –step approach</vt:lpstr>
      <vt:lpstr>Problem description</vt:lpstr>
      <vt:lpstr>Decomposition, priorities and causes</vt:lpstr>
      <vt:lpstr>Example of problem manifestation (decrease of performance) </vt:lpstr>
      <vt:lpstr>Deviation analysis - questions related to WHAT</vt:lpstr>
      <vt:lpstr>Server crashed !!!! (home study !!!)</vt:lpstr>
      <vt:lpstr> Test the Most Probable Cause (home study !!!)</vt:lpstr>
      <vt:lpstr>Problem Analysis - What</vt:lpstr>
      <vt:lpstr>See two MS Dynamics NAV setup screens  (related to the problem specified recently)</vt:lpstr>
      <vt:lpstr>Apology- we go back to strange individual habits of vampires</vt:lpstr>
      <vt:lpstr>Back to vampires: Problem Analysis - What</vt:lpstr>
      <vt:lpstr>Another example for What IS and What  IS NOT as well as Where IS and Where  IS NOT </vt:lpstr>
      <vt:lpstr>Problem Analysis - Where</vt:lpstr>
      <vt:lpstr>Let’s Look At Some Problems!</vt:lpstr>
      <vt:lpstr>Systematic Problem Solving and Decision making Overview</vt:lpstr>
      <vt:lpstr>Planning the Next Steps</vt:lpstr>
      <vt:lpstr>Problem analysis table template (Home study -&gt;the most important issue)</vt:lpstr>
      <vt:lpstr>Problem description (example)</vt:lpstr>
      <vt:lpstr>Problem analysis real table </vt:lpstr>
      <vt:lpstr>Results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Miki Skorkovský</cp:lastModifiedBy>
  <cp:revision>123</cp:revision>
  <dcterms:created xsi:type="dcterms:W3CDTF">2012-07-23T07:06:28Z</dcterms:created>
  <dcterms:modified xsi:type="dcterms:W3CDTF">2023-11-06T08:09:54Z</dcterms:modified>
</cp:coreProperties>
</file>