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265" r:id="rId6"/>
    <p:sldId id="267" r:id="rId7"/>
    <p:sldId id="269" r:id="rId8"/>
    <p:sldId id="270" r:id="rId9"/>
    <p:sldId id="266" r:id="rId10"/>
    <p:sldId id="263" r:id="rId11"/>
    <p:sldId id="264" r:id="rId1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3"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37E967-30F9-4882-B304-48BFFA7198FF}"/>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2A41DA2-11EE-47A8-A313-A2319BD4B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7B7EF49-091D-40B6-938E-A2F678979ABC}"/>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5" name="Zástupný symbol pro zápatí 4">
            <a:extLst>
              <a:ext uri="{FF2B5EF4-FFF2-40B4-BE49-F238E27FC236}">
                <a16:creationId xmlns:a16="http://schemas.microsoft.com/office/drawing/2014/main" id="{92473E2C-DCF2-483F-935F-7B3D06D07E6A}"/>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AE31652-502E-4119-85A2-AE2C655A89A1}"/>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124641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23B986-D26F-4462-AED4-9D85E6D4752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22792713-1D59-4D07-AF37-B452A9D58684}"/>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0ABA8D4-C1AF-4058-87D7-850D8668965F}"/>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5" name="Zástupný symbol pro zápatí 4">
            <a:extLst>
              <a:ext uri="{FF2B5EF4-FFF2-40B4-BE49-F238E27FC236}">
                <a16:creationId xmlns:a16="http://schemas.microsoft.com/office/drawing/2014/main" id="{F73B102E-BF25-4651-AEAE-6475AF2F0C5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BB7BFF5-C512-4813-ABBA-AE112C53F1E9}"/>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2497950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A089E9C2-1844-4990-BAC9-B656204FE1B9}"/>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9C0079E-A630-4C6B-B851-3DD9F6B4365C}"/>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8C8B082-4479-4995-8060-347781768042}"/>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5" name="Zástupný symbol pro zápatí 4">
            <a:extLst>
              <a:ext uri="{FF2B5EF4-FFF2-40B4-BE49-F238E27FC236}">
                <a16:creationId xmlns:a16="http://schemas.microsoft.com/office/drawing/2014/main" id="{29461AA5-BB46-4DF2-AE4B-280F21ACA5A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8CC716-1B6C-4E38-817C-20CD85769623}"/>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319193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05069B-E7A8-47B3-9D32-66083FEDF0B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08CC5A3-504F-4B4C-BB15-A2138C91A82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D735019-8E37-4D75-9E5F-82D929E5D8CC}"/>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5" name="Zástupný symbol pro zápatí 4">
            <a:extLst>
              <a:ext uri="{FF2B5EF4-FFF2-40B4-BE49-F238E27FC236}">
                <a16:creationId xmlns:a16="http://schemas.microsoft.com/office/drawing/2014/main" id="{B87D0A5E-AD2F-45A3-A89A-74403096259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7D9F1DE-B59B-4ACF-98D8-4D825E0D2A05}"/>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3025487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43074E-35F2-4245-9E97-C1F849D5D2C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FF44D42-3B47-474E-8982-3B506F617F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D2EA01AA-D01E-46DE-B3BB-FC348C6D77BC}"/>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5" name="Zástupný symbol pro zápatí 4">
            <a:extLst>
              <a:ext uri="{FF2B5EF4-FFF2-40B4-BE49-F238E27FC236}">
                <a16:creationId xmlns:a16="http://schemas.microsoft.com/office/drawing/2014/main" id="{96D64570-7E02-4976-8298-4C77BE3188A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573A7D81-9496-4802-BA03-051FAD71E78A}"/>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87550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956A82-43A0-428B-AD55-63766448FAF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6CA12FA-9F53-4B41-BB30-16FEE4BDCFF7}"/>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23EA1FD2-85E8-4308-B7D0-C2BEDD49A288}"/>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617AD2F-D49F-4CBE-B2B4-35B8F0FABA15}"/>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6" name="Zástupný symbol pro zápatí 5">
            <a:extLst>
              <a:ext uri="{FF2B5EF4-FFF2-40B4-BE49-F238E27FC236}">
                <a16:creationId xmlns:a16="http://schemas.microsoft.com/office/drawing/2014/main" id="{3480C5CD-E91D-4CCB-B4D2-30223363DE3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0AE9B88-FEFE-40D7-B7B6-228FF8E17F8E}"/>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247126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2748FB2-24BF-4B3F-A1C6-C7CB5450A10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06B9C004-4AB5-44BD-93CD-4D710706B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F512878-02FE-4138-8C72-4604A13771BB}"/>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E35C63AC-E20C-4F64-9BDA-2267F88562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75A7E3AC-361B-4808-A5F0-D5F8ED85BA9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246E09DA-EC96-4BC8-B8B9-74EE4EB0496A}"/>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8" name="Zástupný symbol pro zápatí 7">
            <a:extLst>
              <a:ext uri="{FF2B5EF4-FFF2-40B4-BE49-F238E27FC236}">
                <a16:creationId xmlns:a16="http://schemas.microsoft.com/office/drawing/2014/main" id="{1C123485-DDF9-4AC6-95D5-1819328608D1}"/>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6CFAC33-2A98-434C-BA60-FCF82C459BBD}"/>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386000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2CC1F5-9B26-4241-A1B0-95BF0810749A}"/>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658BBFB-0963-4651-9EC4-E46193F8A882}"/>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4" name="Zástupný symbol pro zápatí 3">
            <a:extLst>
              <a:ext uri="{FF2B5EF4-FFF2-40B4-BE49-F238E27FC236}">
                <a16:creationId xmlns:a16="http://schemas.microsoft.com/office/drawing/2014/main" id="{7D5DE363-85D9-46F4-86A8-04909CB0207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C1B2BAB8-A0AB-42F3-842D-3B53386FE810}"/>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3190364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BCD64D54-46B6-46A9-801D-186C3B002093}"/>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3" name="Zástupný symbol pro zápatí 2">
            <a:extLst>
              <a:ext uri="{FF2B5EF4-FFF2-40B4-BE49-F238E27FC236}">
                <a16:creationId xmlns:a16="http://schemas.microsoft.com/office/drawing/2014/main" id="{89A48A76-3DA0-482D-897B-6BD72BB5EB1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EF3F1B9-E883-47B0-B43E-CE1878604319}"/>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2616776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88A0FF3-9CF3-48DE-881D-9AB45A4C2474}"/>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16B22CB2-F126-405D-A70D-1429A7D974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C9CABE1C-664A-4FDE-A493-F13C8834E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66C792C3-D444-4CC3-8EFA-6A4B55627099}"/>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6" name="Zástupný symbol pro zápatí 5">
            <a:extLst>
              <a:ext uri="{FF2B5EF4-FFF2-40B4-BE49-F238E27FC236}">
                <a16:creationId xmlns:a16="http://schemas.microsoft.com/office/drawing/2014/main" id="{81992969-23AD-41EC-B447-152D7F5C17F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E15F9DD-DF61-4233-B2ED-4BD74E946B49}"/>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3285626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7F4B25-1094-4D23-A27C-C9728B9BDB9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6F64F78-F23C-4D81-926E-A36C14FFA8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7A13631-0065-41E3-9BEA-33F5EA04B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A7F7B12-0351-40E3-9FD1-1E362FCF719A}"/>
              </a:ext>
            </a:extLst>
          </p:cNvPr>
          <p:cNvSpPr>
            <a:spLocks noGrp="1"/>
          </p:cNvSpPr>
          <p:nvPr>
            <p:ph type="dt" sz="half" idx="10"/>
          </p:nvPr>
        </p:nvSpPr>
        <p:spPr/>
        <p:txBody>
          <a:bodyPr/>
          <a:lstStyle/>
          <a:p>
            <a:fld id="{6ED4C8F2-D2D9-4F6E-9C5F-7B06AB864ED7}" type="datetimeFigureOut">
              <a:rPr lang="cs-CZ" smtClean="0"/>
              <a:t>14.11.2022</a:t>
            </a:fld>
            <a:endParaRPr lang="cs-CZ"/>
          </a:p>
        </p:txBody>
      </p:sp>
      <p:sp>
        <p:nvSpPr>
          <p:cNvPr id="6" name="Zástupný symbol pro zápatí 5">
            <a:extLst>
              <a:ext uri="{FF2B5EF4-FFF2-40B4-BE49-F238E27FC236}">
                <a16:creationId xmlns:a16="http://schemas.microsoft.com/office/drawing/2014/main" id="{879B711B-9C45-4DB0-92EA-15784750723C}"/>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FF16CE1-83B6-43A5-9FB9-C46736A641F8}"/>
              </a:ext>
            </a:extLst>
          </p:cNvPr>
          <p:cNvSpPr>
            <a:spLocks noGrp="1"/>
          </p:cNvSpPr>
          <p:nvPr>
            <p:ph type="sldNum" sz="quarter" idx="12"/>
          </p:nvPr>
        </p:nvSpPr>
        <p:spPr/>
        <p:txBody>
          <a:bodyPr/>
          <a:lstStyle/>
          <a:p>
            <a:fld id="{D0AC551D-1F9D-47AD-8FC8-5809BDD4CD21}" type="slidenum">
              <a:rPr lang="cs-CZ" smtClean="0"/>
              <a:t>‹#›</a:t>
            </a:fld>
            <a:endParaRPr lang="cs-CZ"/>
          </a:p>
        </p:txBody>
      </p:sp>
    </p:spTree>
    <p:extLst>
      <p:ext uri="{BB962C8B-B14F-4D97-AF65-F5344CB8AC3E}">
        <p14:creationId xmlns:p14="http://schemas.microsoft.com/office/powerpoint/2010/main" val="3401202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78E05A2-734C-4C36-91E5-1E59039FB5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B37A5D4B-869F-4D87-8E63-BBBAFF3BFA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757112F-09ED-4135-B2BB-EA0B9E96AF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4C8F2-D2D9-4F6E-9C5F-7B06AB864ED7}" type="datetimeFigureOut">
              <a:rPr lang="cs-CZ" smtClean="0"/>
              <a:t>14.11.2022</a:t>
            </a:fld>
            <a:endParaRPr lang="cs-CZ"/>
          </a:p>
        </p:txBody>
      </p:sp>
      <p:sp>
        <p:nvSpPr>
          <p:cNvPr id="5" name="Zástupný symbol pro zápatí 4">
            <a:extLst>
              <a:ext uri="{FF2B5EF4-FFF2-40B4-BE49-F238E27FC236}">
                <a16:creationId xmlns:a16="http://schemas.microsoft.com/office/drawing/2014/main" id="{F4E824D6-F507-4808-97FE-739A40D347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011175BC-4D98-420D-A21C-1499CF8628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C551D-1F9D-47AD-8FC8-5809BDD4CD21}" type="slidenum">
              <a:rPr lang="cs-CZ" smtClean="0"/>
              <a:t>‹#›</a:t>
            </a:fld>
            <a:endParaRPr lang="cs-CZ"/>
          </a:p>
        </p:txBody>
      </p:sp>
    </p:spTree>
    <p:extLst>
      <p:ext uri="{BB962C8B-B14F-4D97-AF65-F5344CB8AC3E}">
        <p14:creationId xmlns:p14="http://schemas.microsoft.com/office/powerpoint/2010/main" val="4239351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process.st/littles-la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vissinc.com/2012/09/07/littles-law-isnt-it-a-linear-relationshi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process.st/wp-content/uploads/2017/11/littles-law-queue-south-park.gi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rowdfundinguncut.com/blog/create-systems-solid-foundation-busin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sixsigma.com/implementation/case-studies/u-s-a-f-uses-continuous-process-improvement-on-the-b-2-bomber-part-1/" TargetMode="External"/><Relationship Id="rId2" Type="http://schemas.openxmlformats.org/officeDocument/2006/relationships/hyperlink" Target="https://www.process.st/process-improvement/"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EA6178-9D07-4F4B-BEE6-1F2234FE7D74}"/>
              </a:ext>
            </a:extLst>
          </p:cNvPr>
          <p:cNvSpPr>
            <a:spLocks noGrp="1"/>
          </p:cNvSpPr>
          <p:nvPr>
            <p:ph type="ctrTitle"/>
          </p:nvPr>
        </p:nvSpPr>
        <p:spPr/>
        <p:txBody>
          <a:bodyPr/>
          <a:lstStyle/>
          <a:p>
            <a:r>
              <a:rPr lang="cs-CZ" dirty="0" err="1">
                <a:solidFill>
                  <a:srgbClr val="0070C0"/>
                </a:solidFill>
              </a:rPr>
              <a:t>Little´s</a:t>
            </a:r>
            <a:r>
              <a:rPr lang="cs-CZ" dirty="0">
                <a:solidFill>
                  <a:srgbClr val="0070C0"/>
                </a:solidFill>
              </a:rPr>
              <a:t> </a:t>
            </a:r>
            <a:r>
              <a:rPr lang="cs-CZ" dirty="0" err="1">
                <a:solidFill>
                  <a:srgbClr val="0070C0"/>
                </a:solidFill>
              </a:rPr>
              <a:t>law</a:t>
            </a:r>
            <a:r>
              <a:rPr lang="cs-CZ" dirty="0">
                <a:solidFill>
                  <a:srgbClr val="0070C0"/>
                </a:solidFill>
              </a:rPr>
              <a:t> </a:t>
            </a:r>
            <a:r>
              <a:rPr lang="cs-CZ" dirty="0" err="1">
                <a:solidFill>
                  <a:srgbClr val="0070C0"/>
                </a:solidFill>
              </a:rPr>
              <a:t>simple</a:t>
            </a:r>
            <a:r>
              <a:rPr lang="cs-CZ" dirty="0">
                <a:solidFill>
                  <a:srgbClr val="0070C0"/>
                </a:solidFill>
              </a:rPr>
              <a:t> </a:t>
            </a:r>
            <a:r>
              <a:rPr lang="cs-CZ" dirty="0" err="1">
                <a:solidFill>
                  <a:srgbClr val="0070C0"/>
                </a:solidFill>
              </a:rPr>
              <a:t>application</a:t>
            </a:r>
            <a:r>
              <a:rPr lang="cs-CZ" dirty="0">
                <a:solidFill>
                  <a:srgbClr val="0070C0"/>
                </a:solidFill>
              </a:rPr>
              <a:t> </a:t>
            </a:r>
          </a:p>
        </p:txBody>
      </p:sp>
      <p:sp>
        <p:nvSpPr>
          <p:cNvPr id="3" name="Podnadpis 2">
            <a:extLst>
              <a:ext uri="{FF2B5EF4-FFF2-40B4-BE49-F238E27FC236}">
                <a16:creationId xmlns:a16="http://schemas.microsoft.com/office/drawing/2014/main" id="{801D58DF-7DD1-4A64-98FE-9ED96C214908}"/>
              </a:ext>
            </a:extLst>
          </p:cNvPr>
          <p:cNvSpPr>
            <a:spLocks noGrp="1"/>
          </p:cNvSpPr>
          <p:nvPr>
            <p:ph type="subTitle" idx="1"/>
          </p:nvPr>
        </p:nvSpPr>
        <p:spPr/>
        <p:txBody>
          <a:bodyPr/>
          <a:lstStyle/>
          <a:p>
            <a:r>
              <a:rPr lang="cs-CZ" dirty="0"/>
              <a:t> </a:t>
            </a:r>
          </a:p>
        </p:txBody>
      </p:sp>
      <p:sp>
        <p:nvSpPr>
          <p:cNvPr id="4" name="TextovéPole 3">
            <a:extLst>
              <a:ext uri="{FF2B5EF4-FFF2-40B4-BE49-F238E27FC236}">
                <a16:creationId xmlns:a16="http://schemas.microsoft.com/office/drawing/2014/main" id="{780AE1F7-6367-4147-9DC4-4E003435C7C8}"/>
              </a:ext>
            </a:extLst>
          </p:cNvPr>
          <p:cNvSpPr txBox="1"/>
          <p:nvPr/>
        </p:nvSpPr>
        <p:spPr>
          <a:xfrm>
            <a:off x="3038207" y="6156296"/>
            <a:ext cx="6115585" cy="369332"/>
          </a:xfrm>
          <a:prstGeom prst="rect">
            <a:avLst/>
          </a:prstGeom>
          <a:noFill/>
        </p:spPr>
        <p:txBody>
          <a:bodyPr wrap="none" rtlCol="0">
            <a:spAutoFit/>
          </a:bodyPr>
          <a:lstStyle/>
          <a:p>
            <a:r>
              <a:rPr lang="cs-CZ" dirty="0" err="1"/>
              <a:t>Based</a:t>
            </a:r>
            <a:r>
              <a:rPr lang="cs-CZ" dirty="0"/>
              <a:t> on :</a:t>
            </a:r>
            <a:r>
              <a:rPr lang="cs-CZ" dirty="0">
                <a:hlinkClick r:id="rId2"/>
              </a:rPr>
              <a:t>https://www.process.st/littles-law/</a:t>
            </a:r>
            <a:r>
              <a:rPr lang="cs-CZ" dirty="0"/>
              <a:t> - Ben </a:t>
            </a:r>
            <a:r>
              <a:rPr lang="cs-CZ" dirty="0" err="1"/>
              <a:t>Mulholland</a:t>
            </a:r>
            <a:endParaRPr lang="cs-CZ" dirty="0"/>
          </a:p>
        </p:txBody>
      </p:sp>
      <p:sp>
        <p:nvSpPr>
          <p:cNvPr id="5" name="Rectangle 1">
            <a:extLst>
              <a:ext uri="{FF2B5EF4-FFF2-40B4-BE49-F238E27FC236}">
                <a16:creationId xmlns:a16="http://schemas.microsoft.com/office/drawing/2014/main" id="{4D9ACD43-E507-4CF7-AB60-E54E3403A830}"/>
              </a:ext>
            </a:extLst>
          </p:cNvPr>
          <p:cNvSpPr>
            <a:spLocks noChangeArrowheads="1"/>
          </p:cNvSpPr>
          <p:nvPr/>
        </p:nvSpPr>
        <p:spPr bwMode="auto">
          <a:xfrm>
            <a:off x="0" y="-246221"/>
            <a:ext cx="12192000" cy="49244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000" b="0" i="0" u="none" strike="noStrike" cap="none" normalizeH="0" baseline="0" dirty="0">
                <a:ln>
                  <a:noFill/>
                </a:ln>
                <a:solidFill>
                  <a:srgbClr val="2C98E3"/>
                </a:solidFill>
                <a:effectLst/>
                <a:latin typeface="Cabin"/>
              </a:rPr>
              <a:t>  </a:t>
            </a:r>
            <a:r>
              <a:rPr kumimoji="0" lang="cs-CZ" altLang="cs-CZ" sz="2600" b="0" i="0" u="none" strike="noStrike" cap="none" normalizeH="0" baseline="0" dirty="0">
                <a:ln>
                  <a:noFill/>
                </a:ln>
                <a:solidFill>
                  <a:srgbClr val="2C98E3"/>
                </a:solidFill>
                <a:effectLst/>
                <a:latin typeface="Cabin"/>
              </a:rPr>
              <a:t>      </a:t>
            </a:r>
            <a:r>
              <a:rPr kumimoji="0" lang="cs-CZ" altLang="cs-CZ" sz="1300" b="0" i="0" u="none" strike="noStrike" cap="none" normalizeH="0" baseline="0" dirty="0">
                <a:ln>
                  <a:noFill/>
                </a:ln>
                <a:solidFill>
                  <a:srgbClr val="2C98E3"/>
                </a:solidFill>
                <a:effectLst/>
                <a:latin typeface="Cabin"/>
              </a:rPr>
              <a:t> </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942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21AD50-7D17-439A-8382-F0419553D215}"/>
              </a:ext>
            </a:extLst>
          </p:cNvPr>
          <p:cNvSpPr>
            <a:spLocks noGrp="1"/>
          </p:cNvSpPr>
          <p:nvPr>
            <p:ph type="title"/>
          </p:nvPr>
        </p:nvSpPr>
        <p:spPr/>
        <p:txBody>
          <a:bodyPr/>
          <a:lstStyle/>
          <a:p>
            <a:r>
              <a:rPr lang="cs-CZ" b="1" dirty="0">
                <a:solidFill>
                  <a:srgbClr val="00B050"/>
                </a:solidFill>
              </a:rPr>
              <a:t>W</a:t>
            </a:r>
            <a:r>
              <a:rPr lang="cs-CZ" b="1" dirty="0"/>
              <a:t> = </a:t>
            </a:r>
            <a:r>
              <a:rPr lang="cs-CZ" b="1" dirty="0">
                <a:solidFill>
                  <a:srgbClr val="FF0000"/>
                </a:solidFill>
              </a:rPr>
              <a:t>L</a:t>
            </a:r>
            <a:r>
              <a:rPr lang="cs-CZ" b="1" dirty="0"/>
              <a:t> / </a:t>
            </a:r>
            <a:r>
              <a:rPr lang="cs-CZ" b="1" dirty="0">
                <a:solidFill>
                  <a:srgbClr val="0070C0"/>
                </a:solidFill>
              </a:rPr>
              <a:t>A</a:t>
            </a:r>
            <a:r>
              <a:rPr lang="cs-CZ" b="1" dirty="0"/>
              <a:t> = &gt; </a:t>
            </a:r>
            <a:r>
              <a:rPr lang="cs-CZ" b="1" dirty="0" err="1">
                <a:solidFill>
                  <a:srgbClr val="00B050"/>
                </a:solidFill>
              </a:rPr>
              <a:t>Cycle</a:t>
            </a:r>
            <a:r>
              <a:rPr lang="cs-CZ" b="1" dirty="0">
                <a:solidFill>
                  <a:srgbClr val="00B050"/>
                </a:solidFill>
              </a:rPr>
              <a:t> </a:t>
            </a:r>
            <a:r>
              <a:rPr lang="cs-CZ" b="1" dirty="0" err="1">
                <a:solidFill>
                  <a:srgbClr val="00B050"/>
                </a:solidFill>
              </a:rPr>
              <a:t>time</a:t>
            </a:r>
            <a:r>
              <a:rPr lang="cs-CZ" b="1" dirty="0"/>
              <a:t>=</a:t>
            </a:r>
            <a:r>
              <a:rPr lang="cs-CZ" b="1" dirty="0">
                <a:solidFill>
                  <a:srgbClr val="FF0000"/>
                </a:solidFill>
              </a:rPr>
              <a:t>WIP</a:t>
            </a:r>
            <a:r>
              <a:rPr lang="cs-CZ" b="1" dirty="0"/>
              <a:t>/</a:t>
            </a:r>
            <a:r>
              <a:rPr lang="cs-CZ" b="1" dirty="0">
                <a:solidFill>
                  <a:srgbClr val="0070C0"/>
                </a:solidFill>
              </a:rPr>
              <a:t>TH</a:t>
            </a:r>
            <a:r>
              <a:rPr lang="cs-CZ" b="1" dirty="0"/>
              <a:t> </a:t>
            </a:r>
            <a:endParaRPr lang="cs-CZ" dirty="0"/>
          </a:p>
        </p:txBody>
      </p:sp>
      <p:sp>
        <p:nvSpPr>
          <p:cNvPr id="3" name="Zástupný obsah 2">
            <a:extLst>
              <a:ext uri="{FF2B5EF4-FFF2-40B4-BE49-F238E27FC236}">
                <a16:creationId xmlns:a16="http://schemas.microsoft.com/office/drawing/2014/main" id="{E51C07ED-60B5-457F-BB8E-40DDB0215E87}"/>
              </a:ext>
            </a:extLst>
          </p:cNvPr>
          <p:cNvSpPr>
            <a:spLocks noGrp="1"/>
          </p:cNvSpPr>
          <p:nvPr>
            <p:ph idx="1"/>
          </p:nvPr>
        </p:nvSpPr>
        <p:spPr/>
        <p:txBody>
          <a:bodyPr>
            <a:normAutofit/>
          </a:bodyPr>
          <a:lstStyle/>
          <a:p>
            <a:r>
              <a:rPr lang="cs-CZ" dirty="0">
                <a:solidFill>
                  <a:srgbClr val="0070C0"/>
                </a:solidFill>
              </a:rPr>
              <a:t>B</a:t>
            </a:r>
            <a:r>
              <a:rPr lang="en-US" dirty="0" err="1">
                <a:solidFill>
                  <a:srgbClr val="0070C0"/>
                </a:solidFill>
              </a:rPr>
              <a:t>ased</a:t>
            </a:r>
            <a:r>
              <a:rPr lang="en-US" dirty="0">
                <a:solidFill>
                  <a:srgbClr val="0070C0"/>
                </a:solidFill>
              </a:rPr>
              <a:t> on the flight schedule analysis, it was calculated that the three B-2 bombers will be maintained at that time. The rate at which the bombers entered maintenance was also calculated approximately every 7 days. So:</a:t>
            </a:r>
            <a:endParaRPr lang="cs-CZ" dirty="0">
              <a:solidFill>
                <a:srgbClr val="0070C0"/>
              </a:solidFill>
            </a:endParaRPr>
          </a:p>
          <a:p>
            <a:endParaRPr lang="cs-CZ" dirty="0"/>
          </a:p>
          <a:p>
            <a:r>
              <a:rPr lang="cs-CZ" dirty="0">
                <a:solidFill>
                  <a:srgbClr val="FF0000"/>
                </a:solidFill>
              </a:rPr>
              <a:t>L</a:t>
            </a:r>
            <a:r>
              <a:rPr lang="cs-CZ" dirty="0"/>
              <a:t> = </a:t>
            </a:r>
            <a:r>
              <a:rPr lang="cs-CZ" dirty="0">
                <a:solidFill>
                  <a:srgbClr val="FF0000"/>
                </a:solidFill>
              </a:rPr>
              <a:t>WIP</a:t>
            </a:r>
            <a:r>
              <a:rPr lang="cs-CZ" dirty="0"/>
              <a:t> – </a:t>
            </a:r>
            <a:r>
              <a:rPr lang="cs-CZ" dirty="0" err="1"/>
              <a:t>quantity</a:t>
            </a:r>
            <a:r>
              <a:rPr lang="cs-CZ" dirty="0"/>
              <a:t> </a:t>
            </a:r>
            <a:r>
              <a:rPr lang="cs-CZ" dirty="0" err="1"/>
              <a:t>of</a:t>
            </a:r>
            <a:r>
              <a:rPr lang="cs-CZ" dirty="0"/>
              <a:t>  B2 </a:t>
            </a:r>
            <a:r>
              <a:rPr lang="cs-CZ" dirty="0" err="1"/>
              <a:t>bombers</a:t>
            </a:r>
            <a:r>
              <a:rPr lang="cs-CZ" dirty="0"/>
              <a:t> in </a:t>
            </a:r>
            <a:r>
              <a:rPr lang="cs-CZ" dirty="0" err="1"/>
              <a:t>maintenance</a:t>
            </a:r>
            <a:r>
              <a:rPr lang="cs-CZ" dirty="0"/>
              <a:t> = </a:t>
            </a:r>
            <a:r>
              <a:rPr lang="cs-CZ" dirty="0">
                <a:solidFill>
                  <a:srgbClr val="FF0000"/>
                </a:solidFill>
              </a:rPr>
              <a:t>3</a:t>
            </a:r>
          </a:p>
          <a:p>
            <a:r>
              <a:rPr lang="en-US" dirty="0">
                <a:solidFill>
                  <a:srgbClr val="0070C0"/>
                </a:solidFill>
              </a:rPr>
              <a:t>A</a:t>
            </a:r>
            <a:r>
              <a:rPr lang="en-US" dirty="0"/>
              <a:t> = </a:t>
            </a:r>
            <a:r>
              <a:rPr lang="cs-CZ" dirty="0">
                <a:solidFill>
                  <a:srgbClr val="0070C0"/>
                </a:solidFill>
              </a:rPr>
              <a:t>TH</a:t>
            </a:r>
            <a:r>
              <a:rPr lang="cs-CZ" dirty="0"/>
              <a:t>=</a:t>
            </a:r>
            <a:r>
              <a:rPr lang="en-US" dirty="0"/>
              <a:t>arrival/departure rate = 1 every 7 days = </a:t>
            </a:r>
            <a:r>
              <a:rPr lang="en-US" dirty="0">
                <a:solidFill>
                  <a:srgbClr val="0070C0"/>
                </a:solidFill>
              </a:rPr>
              <a:t>1/7 days</a:t>
            </a:r>
            <a:r>
              <a:rPr lang="cs-CZ" dirty="0">
                <a:solidFill>
                  <a:srgbClr val="0070C0"/>
                </a:solidFill>
              </a:rPr>
              <a:t> </a:t>
            </a:r>
            <a:endParaRPr lang="cs-CZ" i="1" dirty="0">
              <a:solidFill>
                <a:srgbClr val="0070C0"/>
              </a:solidFill>
            </a:endParaRPr>
          </a:p>
          <a:p>
            <a:r>
              <a:rPr lang="en-US" dirty="0">
                <a:solidFill>
                  <a:srgbClr val="00B050"/>
                </a:solidFill>
              </a:rPr>
              <a:t>W</a:t>
            </a:r>
            <a:r>
              <a:rPr lang="en-US" dirty="0"/>
              <a:t> = </a:t>
            </a:r>
            <a:r>
              <a:rPr lang="cs-CZ" dirty="0">
                <a:solidFill>
                  <a:srgbClr val="00B050"/>
                </a:solidFill>
              </a:rPr>
              <a:t>CT</a:t>
            </a:r>
            <a:r>
              <a:rPr lang="cs-CZ" dirty="0"/>
              <a:t>=</a:t>
            </a:r>
            <a:r>
              <a:rPr lang="cs-CZ" dirty="0" err="1"/>
              <a:t>average</a:t>
            </a:r>
            <a:r>
              <a:rPr lang="cs-CZ" dirty="0"/>
              <a:t> </a:t>
            </a:r>
            <a:r>
              <a:rPr lang="cs-CZ" dirty="0" err="1"/>
              <a:t>time</a:t>
            </a:r>
            <a:r>
              <a:rPr lang="cs-CZ" dirty="0"/>
              <a:t> </a:t>
            </a:r>
            <a:r>
              <a:rPr lang="cs-CZ" dirty="0" err="1"/>
              <a:t>needed</a:t>
            </a:r>
            <a:r>
              <a:rPr lang="cs-CZ" dirty="0"/>
              <a:t> </a:t>
            </a:r>
            <a:r>
              <a:rPr lang="cs-CZ" dirty="0" err="1"/>
              <a:t>for</a:t>
            </a:r>
            <a:r>
              <a:rPr lang="cs-CZ" dirty="0"/>
              <a:t> </a:t>
            </a:r>
            <a:r>
              <a:rPr lang="cs-CZ" dirty="0" err="1"/>
              <a:t>maintenance</a:t>
            </a:r>
            <a:r>
              <a:rPr lang="cs-CZ" dirty="0"/>
              <a:t> </a:t>
            </a:r>
            <a:r>
              <a:rPr lang="cs-CZ" dirty="0" err="1"/>
              <a:t>of</a:t>
            </a:r>
            <a:r>
              <a:rPr lang="cs-CZ" dirty="0"/>
              <a:t> </a:t>
            </a:r>
            <a:r>
              <a:rPr lang="cs-CZ" dirty="0" err="1"/>
              <a:t>one</a:t>
            </a:r>
            <a:r>
              <a:rPr lang="cs-CZ" dirty="0"/>
              <a:t> </a:t>
            </a:r>
            <a:r>
              <a:rPr lang="cs-CZ" dirty="0" err="1"/>
              <a:t>aircraft</a:t>
            </a:r>
            <a:r>
              <a:rPr lang="cs-CZ" dirty="0"/>
              <a:t> = ?</a:t>
            </a:r>
          </a:p>
          <a:p>
            <a:r>
              <a:rPr lang="cs-CZ" dirty="0">
                <a:solidFill>
                  <a:srgbClr val="00B050"/>
                </a:solidFill>
              </a:rPr>
              <a:t>W = </a:t>
            </a:r>
            <a:r>
              <a:rPr lang="cs-CZ" dirty="0">
                <a:solidFill>
                  <a:srgbClr val="FF0000"/>
                </a:solidFill>
              </a:rPr>
              <a:t>L</a:t>
            </a:r>
            <a:r>
              <a:rPr lang="cs-CZ" dirty="0"/>
              <a:t>/</a:t>
            </a:r>
            <a:r>
              <a:rPr lang="cs-CZ" dirty="0">
                <a:solidFill>
                  <a:srgbClr val="0070C0"/>
                </a:solidFill>
              </a:rPr>
              <a:t>A</a:t>
            </a:r>
            <a:r>
              <a:rPr lang="cs-CZ" dirty="0">
                <a:solidFill>
                  <a:srgbClr val="00B050"/>
                </a:solidFill>
              </a:rPr>
              <a:t>= </a:t>
            </a:r>
            <a:r>
              <a:rPr lang="cs-CZ" dirty="0">
                <a:solidFill>
                  <a:srgbClr val="FF0000"/>
                </a:solidFill>
              </a:rPr>
              <a:t>3</a:t>
            </a:r>
            <a:r>
              <a:rPr lang="cs-CZ" dirty="0"/>
              <a:t>/</a:t>
            </a:r>
            <a:r>
              <a:rPr lang="cs-CZ" dirty="0">
                <a:solidFill>
                  <a:srgbClr val="00B050"/>
                </a:solidFill>
              </a:rPr>
              <a:t> </a:t>
            </a:r>
            <a:r>
              <a:rPr lang="cs-CZ" dirty="0">
                <a:solidFill>
                  <a:srgbClr val="0070C0"/>
                </a:solidFill>
              </a:rPr>
              <a:t>(1/7) </a:t>
            </a:r>
            <a:r>
              <a:rPr lang="cs-CZ" dirty="0"/>
              <a:t>=</a:t>
            </a:r>
            <a:r>
              <a:rPr lang="cs-CZ" dirty="0">
                <a:solidFill>
                  <a:srgbClr val="0070C0"/>
                </a:solidFill>
              </a:rPr>
              <a:t> </a:t>
            </a:r>
            <a:r>
              <a:rPr lang="cs-CZ" dirty="0">
                <a:solidFill>
                  <a:srgbClr val="00B050"/>
                </a:solidFill>
              </a:rPr>
              <a:t>21 </a:t>
            </a:r>
            <a:r>
              <a:rPr lang="cs-CZ" dirty="0" err="1">
                <a:solidFill>
                  <a:srgbClr val="00B050"/>
                </a:solidFill>
              </a:rPr>
              <a:t>days</a:t>
            </a:r>
            <a:endParaRPr lang="cs-CZ" dirty="0">
              <a:solidFill>
                <a:srgbClr val="00B050"/>
              </a:solidFill>
            </a:endParaRPr>
          </a:p>
        </p:txBody>
      </p:sp>
      <p:sp>
        <p:nvSpPr>
          <p:cNvPr id="4" name="TextovéPole 3">
            <a:extLst>
              <a:ext uri="{FF2B5EF4-FFF2-40B4-BE49-F238E27FC236}">
                <a16:creationId xmlns:a16="http://schemas.microsoft.com/office/drawing/2014/main" id="{ADBF1481-8F3A-402B-A7EA-553DE8774BE1}"/>
              </a:ext>
            </a:extLst>
          </p:cNvPr>
          <p:cNvSpPr txBox="1"/>
          <p:nvPr/>
        </p:nvSpPr>
        <p:spPr>
          <a:xfrm>
            <a:off x="304800" y="6428509"/>
            <a:ext cx="237566" cy="369332"/>
          </a:xfrm>
          <a:prstGeom prst="rect">
            <a:avLst/>
          </a:prstGeom>
          <a:noFill/>
        </p:spPr>
        <p:txBody>
          <a:bodyPr wrap="none" rtlCol="0">
            <a:spAutoFit/>
          </a:bodyPr>
          <a:lstStyle/>
          <a:p>
            <a:r>
              <a:rPr lang="cs-CZ" dirty="0"/>
              <a:t> </a:t>
            </a:r>
          </a:p>
        </p:txBody>
      </p:sp>
    </p:spTree>
    <p:extLst>
      <p:ext uri="{BB962C8B-B14F-4D97-AF65-F5344CB8AC3E}">
        <p14:creationId xmlns:p14="http://schemas.microsoft.com/office/powerpoint/2010/main" val="867003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E080B3-051C-4D02-BCE2-263258292B49}"/>
              </a:ext>
            </a:extLst>
          </p:cNvPr>
          <p:cNvSpPr>
            <a:spLocks noGrp="1"/>
          </p:cNvSpPr>
          <p:nvPr>
            <p:ph type="title"/>
          </p:nvPr>
        </p:nvSpPr>
        <p:spPr>
          <a:xfrm>
            <a:off x="670932" y="420881"/>
            <a:ext cx="10515600" cy="1325563"/>
          </a:xfrm>
        </p:spPr>
        <p:txBody>
          <a:bodyPr>
            <a:normAutofit/>
          </a:bodyPr>
          <a:lstStyle/>
          <a:p>
            <a:r>
              <a:rPr lang="cs-CZ" sz="3600" dirty="0" err="1">
                <a:solidFill>
                  <a:srgbClr val="0070C0"/>
                </a:solidFill>
              </a:rPr>
              <a:t>Conclusion</a:t>
            </a:r>
            <a:r>
              <a:rPr lang="cs-CZ" sz="3600" dirty="0">
                <a:solidFill>
                  <a:srgbClr val="0070C0"/>
                </a:solidFill>
              </a:rPr>
              <a:t> </a:t>
            </a:r>
          </a:p>
        </p:txBody>
      </p:sp>
      <p:sp>
        <p:nvSpPr>
          <p:cNvPr id="3" name="Zástupný obsah 2">
            <a:extLst>
              <a:ext uri="{FF2B5EF4-FFF2-40B4-BE49-F238E27FC236}">
                <a16:creationId xmlns:a16="http://schemas.microsoft.com/office/drawing/2014/main" id="{79F7BE1E-7008-4F85-8260-DA0CE87C9488}"/>
              </a:ext>
            </a:extLst>
          </p:cNvPr>
          <p:cNvSpPr>
            <a:spLocks noGrp="1"/>
          </p:cNvSpPr>
          <p:nvPr>
            <p:ph idx="1"/>
          </p:nvPr>
        </p:nvSpPr>
        <p:spPr>
          <a:xfrm>
            <a:off x="353291" y="1621848"/>
            <a:ext cx="10515600" cy="4929263"/>
          </a:xfrm>
        </p:spPr>
        <p:txBody>
          <a:bodyPr>
            <a:normAutofit fontScale="62500" lnSpcReduction="20000"/>
          </a:bodyPr>
          <a:lstStyle/>
          <a:p>
            <a:endParaRPr lang="cs-CZ" sz="2600" dirty="0"/>
          </a:p>
          <a:p>
            <a:r>
              <a:rPr lang="cs-CZ" sz="4500" dirty="0" err="1">
                <a:solidFill>
                  <a:srgbClr val="0070C0"/>
                </a:solidFill>
              </a:rPr>
              <a:t>Th</a:t>
            </a:r>
            <a:r>
              <a:rPr lang="en-US" sz="4500" dirty="0">
                <a:solidFill>
                  <a:srgbClr val="0070C0"/>
                </a:solidFill>
              </a:rPr>
              <a:t>e target time for the maintenance of a B-2 bomber must therefore be 21 days in order to meet the requirements for the availability of aircraft to perform their scheduled (scheduled flights).</a:t>
            </a:r>
          </a:p>
          <a:p>
            <a:endParaRPr lang="en-US" sz="2600" dirty="0">
              <a:solidFill>
                <a:srgbClr val="0070C0"/>
              </a:solidFill>
            </a:endParaRPr>
          </a:p>
          <a:p>
            <a:r>
              <a:rPr lang="en-US" sz="4500" dirty="0">
                <a:solidFill>
                  <a:srgbClr val="0070C0"/>
                </a:solidFill>
              </a:rPr>
              <a:t>While the equation is simple, the </a:t>
            </a:r>
            <a:r>
              <a:rPr lang="cs-CZ" sz="4500" dirty="0" err="1">
                <a:solidFill>
                  <a:srgbClr val="0070C0"/>
                </a:solidFill>
              </a:rPr>
              <a:t>scope</a:t>
            </a:r>
            <a:r>
              <a:rPr lang="cs-CZ" sz="4500" dirty="0">
                <a:solidFill>
                  <a:srgbClr val="0070C0"/>
                </a:solidFill>
              </a:rPr>
              <a:t> </a:t>
            </a:r>
            <a:r>
              <a:rPr lang="en-US" sz="4500" dirty="0">
                <a:solidFill>
                  <a:srgbClr val="0070C0"/>
                </a:solidFill>
              </a:rPr>
              <a:t>of LZ utilization is considerable. LZ is one of the building blocks of the principles of lean manufacturing or production management with the help of </a:t>
            </a:r>
            <a:r>
              <a:rPr lang="en-US" sz="4500" dirty="0" err="1">
                <a:solidFill>
                  <a:srgbClr val="0070C0"/>
                </a:solidFill>
              </a:rPr>
              <a:t>kanban</a:t>
            </a:r>
            <a:r>
              <a:rPr lang="en-US" sz="4500" dirty="0">
                <a:solidFill>
                  <a:srgbClr val="0070C0"/>
                </a:solidFill>
              </a:rPr>
              <a:t>, especially showing the importance of WIP size </a:t>
            </a:r>
            <a:r>
              <a:rPr lang="en-US" sz="4500" dirty="0" err="1">
                <a:solidFill>
                  <a:srgbClr val="0070C0"/>
                </a:solidFill>
              </a:rPr>
              <a:t>manageme</a:t>
            </a:r>
            <a:r>
              <a:rPr lang="cs-CZ" sz="4500" dirty="0" err="1">
                <a:solidFill>
                  <a:srgbClr val="0070C0"/>
                </a:solidFill>
              </a:rPr>
              <a:t>mt</a:t>
            </a:r>
            <a:endParaRPr lang="cs-CZ" sz="4500" dirty="0">
              <a:solidFill>
                <a:srgbClr val="0070C0"/>
              </a:solidFill>
            </a:endParaRPr>
          </a:p>
          <a:p>
            <a:pPr marL="0" indent="0">
              <a:buNone/>
            </a:pPr>
            <a:r>
              <a:rPr lang="cs-CZ" sz="4500" dirty="0"/>
              <a:t> </a:t>
            </a:r>
          </a:p>
          <a:p>
            <a:pPr marL="0" indent="0">
              <a:buNone/>
            </a:pPr>
            <a:r>
              <a:rPr lang="cs-CZ" sz="2600" dirty="0"/>
              <a:t> </a:t>
            </a:r>
          </a:p>
          <a:p>
            <a:r>
              <a:rPr lang="cs-CZ" dirty="0">
                <a:hlinkClick r:id="rId2"/>
              </a:rPr>
              <a:t>http://www.vissinc.com/2012/09/07/littles-law-isnt-it-a-linear-relationship/</a:t>
            </a:r>
            <a:r>
              <a:rPr lang="cs-CZ" dirty="0"/>
              <a:t> </a:t>
            </a:r>
          </a:p>
          <a:p>
            <a:endParaRPr lang="cs-CZ" dirty="0"/>
          </a:p>
          <a:p>
            <a:pPr marL="0" indent="0">
              <a:buNone/>
            </a:pPr>
            <a:r>
              <a:rPr lang="cs-CZ" dirty="0"/>
              <a:t> </a:t>
            </a:r>
          </a:p>
        </p:txBody>
      </p:sp>
    </p:spTree>
    <p:extLst>
      <p:ext uri="{BB962C8B-B14F-4D97-AF65-F5344CB8AC3E}">
        <p14:creationId xmlns:p14="http://schemas.microsoft.com/office/powerpoint/2010/main" val="3180178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347E08-9D80-4FF0-8C9B-4DFC3706B5F8}"/>
              </a:ext>
            </a:extLst>
          </p:cNvPr>
          <p:cNvSpPr>
            <a:spLocks noGrp="1"/>
          </p:cNvSpPr>
          <p:nvPr>
            <p:ph type="title"/>
          </p:nvPr>
        </p:nvSpPr>
        <p:spPr/>
        <p:txBody>
          <a:bodyPr>
            <a:normAutofit/>
          </a:bodyPr>
          <a:lstStyle/>
          <a:p>
            <a:r>
              <a:rPr lang="cs-CZ" sz="3600" dirty="0" err="1">
                <a:solidFill>
                  <a:srgbClr val="0070C0"/>
                </a:solidFill>
              </a:rPr>
              <a:t>Statements</a:t>
            </a:r>
            <a:r>
              <a:rPr lang="cs-CZ" sz="3600" dirty="0">
                <a:solidFill>
                  <a:srgbClr val="0070C0"/>
                </a:solidFill>
              </a:rPr>
              <a:t> </a:t>
            </a:r>
          </a:p>
        </p:txBody>
      </p:sp>
      <p:sp>
        <p:nvSpPr>
          <p:cNvPr id="3" name="Zástupný obsah 2">
            <a:extLst>
              <a:ext uri="{FF2B5EF4-FFF2-40B4-BE49-F238E27FC236}">
                <a16:creationId xmlns:a16="http://schemas.microsoft.com/office/drawing/2014/main" id="{FC4D79B0-1C50-4B43-B97F-541097E120BB}"/>
              </a:ext>
            </a:extLst>
          </p:cNvPr>
          <p:cNvSpPr>
            <a:spLocks noGrp="1"/>
          </p:cNvSpPr>
          <p:nvPr>
            <p:ph idx="1"/>
          </p:nvPr>
        </p:nvSpPr>
        <p:spPr/>
        <p:txBody>
          <a:bodyPr>
            <a:normAutofit lnSpcReduction="10000"/>
          </a:bodyPr>
          <a:lstStyle/>
          <a:p>
            <a:r>
              <a:rPr lang="en-US" dirty="0"/>
              <a:t>Little's Law is a powerful tool in the arsenal of almost every project team. From napkin consumption calculations to system performance calculations over time, this law is one of the key building blocks for efficient business.</a:t>
            </a:r>
          </a:p>
          <a:p>
            <a:endParaRPr lang="cs-CZ" dirty="0"/>
          </a:p>
          <a:p>
            <a:r>
              <a:rPr lang="en-US" b="1" dirty="0"/>
              <a:t>Verbalized :</a:t>
            </a:r>
            <a:r>
              <a:rPr lang="en-US" dirty="0"/>
              <a:t> </a:t>
            </a:r>
            <a:r>
              <a:rPr lang="en-US" dirty="0">
                <a:solidFill>
                  <a:schemeClr val="accent2">
                    <a:lumMod val="75000"/>
                  </a:schemeClr>
                </a:solidFill>
              </a:rPr>
              <a:t>Number of customers in queue </a:t>
            </a:r>
            <a:r>
              <a:rPr lang="en-US" dirty="0"/>
              <a:t>= </a:t>
            </a:r>
            <a:r>
              <a:rPr lang="cs-CZ" dirty="0" err="1">
                <a:solidFill>
                  <a:srgbClr val="FF0000"/>
                </a:solidFill>
              </a:rPr>
              <a:t>customer</a:t>
            </a:r>
            <a:r>
              <a:rPr lang="cs-CZ" dirty="0">
                <a:solidFill>
                  <a:srgbClr val="FF0000"/>
                </a:solidFill>
              </a:rPr>
              <a:t> a</a:t>
            </a:r>
            <a:r>
              <a:rPr lang="en-US" dirty="0" err="1">
                <a:solidFill>
                  <a:srgbClr val="FF0000"/>
                </a:solidFill>
              </a:rPr>
              <a:t>rrival</a:t>
            </a:r>
            <a:r>
              <a:rPr lang="en-US" dirty="0">
                <a:solidFill>
                  <a:srgbClr val="FF0000"/>
                </a:solidFill>
              </a:rPr>
              <a:t> rate </a:t>
            </a:r>
            <a:r>
              <a:rPr lang="en-US" dirty="0"/>
              <a:t>x </a:t>
            </a:r>
            <a:r>
              <a:rPr lang="en-US" dirty="0">
                <a:solidFill>
                  <a:srgbClr val="00B050"/>
                </a:solidFill>
              </a:rPr>
              <a:t>average time spent in the queue  </a:t>
            </a:r>
          </a:p>
          <a:p>
            <a:pPr marL="0" indent="0">
              <a:buNone/>
            </a:pPr>
            <a:endParaRPr lang="en-US" b="1" dirty="0"/>
          </a:p>
          <a:p>
            <a:r>
              <a:rPr lang="en-US" b="1" dirty="0"/>
              <a:t>Formula:</a:t>
            </a:r>
            <a:r>
              <a:rPr lang="en-US" dirty="0"/>
              <a:t>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WIP=</a:t>
            </a:r>
            <a:r>
              <a:rPr lang="en-US" b="1" spc="50" dirty="0">
                <a:ln w="11430"/>
                <a:solidFill>
                  <a:srgbClr val="FF0000"/>
                </a:solidFill>
                <a:effectLst>
                  <a:outerShdw blurRad="76200" dist="50800" dir="5400000" algn="tl" rotWithShape="0">
                    <a:srgbClr val="000000">
                      <a:alpha val="65000"/>
                    </a:srgbClr>
                  </a:outerShdw>
                </a:effectLst>
              </a:rPr>
              <a:t>TH</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x </a:t>
            </a:r>
            <a:r>
              <a:rPr lang="en-US" b="1" spc="50" dirty="0">
                <a:ln w="11430"/>
                <a:solidFill>
                  <a:srgbClr val="00B050"/>
                </a:solidFill>
                <a:effectLst>
                  <a:outerShdw blurRad="76200" dist="50800" dir="5400000" algn="tl" rotWithShape="0">
                    <a:srgbClr val="000000">
                      <a:alpha val="65000"/>
                    </a:srgbClr>
                  </a:outerShdw>
                </a:effectLst>
              </a:rPr>
              <a:t>CT</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marL="0" indent="0">
              <a:buNone/>
            </a:pPr>
            <a:r>
              <a:rPr lang="en-US" dirty="0"/>
              <a:t> </a:t>
            </a:r>
          </a:p>
        </p:txBody>
      </p:sp>
    </p:spTree>
    <p:extLst>
      <p:ext uri="{BB962C8B-B14F-4D97-AF65-F5344CB8AC3E}">
        <p14:creationId xmlns:p14="http://schemas.microsoft.com/office/powerpoint/2010/main" val="771572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204575F-2C59-4D34-BABE-3B784A8C1C7B}"/>
              </a:ext>
            </a:extLst>
          </p:cNvPr>
          <p:cNvSpPr>
            <a:spLocks noGrp="1"/>
          </p:cNvSpPr>
          <p:nvPr>
            <p:ph type="title"/>
          </p:nvPr>
        </p:nvSpPr>
        <p:spPr/>
        <p:txBody>
          <a:bodyPr>
            <a:normAutofit/>
          </a:bodyPr>
          <a:lstStyle/>
          <a:p>
            <a:r>
              <a:rPr lang="cs-CZ" sz="3600" dirty="0" err="1">
                <a:solidFill>
                  <a:srgbClr val="0070C0"/>
                </a:solidFill>
              </a:rPr>
              <a:t>Queue</a:t>
            </a:r>
            <a:r>
              <a:rPr lang="cs-CZ" sz="3600" dirty="0">
                <a:solidFill>
                  <a:srgbClr val="0070C0"/>
                </a:solidFill>
              </a:rPr>
              <a:t> and </a:t>
            </a:r>
            <a:r>
              <a:rPr lang="cs-CZ" sz="3600" dirty="0" err="1">
                <a:solidFill>
                  <a:srgbClr val="0070C0"/>
                </a:solidFill>
              </a:rPr>
              <a:t>another</a:t>
            </a:r>
            <a:r>
              <a:rPr lang="cs-CZ" sz="3600" dirty="0">
                <a:solidFill>
                  <a:srgbClr val="0070C0"/>
                </a:solidFill>
              </a:rPr>
              <a:t> </a:t>
            </a:r>
            <a:r>
              <a:rPr lang="cs-CZ" sz="3600" dirty="0" err="1">
                <a:solidFill>
                  <a:srgbClr val="0070C0"/>
                </a:solidFill>
              </a:rPr>
              <a:t>statement</a:t>
            </a:r>
            <a:r>
              <a:rPr lang="cs-CZ" sz="3600" dirty="0">
                <a:solidFill>
                  <a:srgbClr val="0070C0"/>
                </a:solidFill>
              </a:rPr>
              <a:t> </a:t>
            </a:r>
            <a:r>
              <a:rPr lang="cs-CZ" sz="3600" dirty="0" err="1">
                <a:solidFill>
                  <a:srgbClr val="0070C0"/>
                </a:solidFill>
              </a:rPr>
              <a:t>related</a:t>
            </a:r>
            <a:r>
              <a:rPr lang="cs-CZ" sz="3600" dirty="0">
                <a:solidFill>
                  <a:srgbClr val="0070C0"/>
                </a:solidFill>
              </a:rPr>
              <a:t> to B2 </a:t>
            </a:r>
            <a:r>
              <a:rPr lang="cs-CZ" sz="3600" dirty="0" err="1">
                <a:solidFill>
                  <a:srgbClr val="0070C0"/>
                </a:solidFill>
              </a:rPr>
              <a:t>bombers</a:t>
            </a:r>
            <a:r>
              <a:rPr lang="cs-CZ" sz="3600" dirty="0">
                <a:solidFill>
                  <a:srgbClr val="0070C0"/>
                </a:solidFill>
              </a:rPr>
              <a:t>   </a:t>
            </a:r>
          </a:p>
        </p:txBody>
      </p:sp>
      <p:sp>
        <p:nvSpPr>
          <p:cNvPr id="3" name="Zástupný obsah 2">
            <a:extLst>
              <a:ext uri="{FF2B5EF4-FFF2-40B4-BE49-F238E27FC236}">
                <a16:creationId xmlns:a16="http://schemas.microsoft.com/office/drawing/2014/main" id="{6341B3BD-EE0E-4802-8C40-FF6D83D4A389}"/>
              </a:ext>
            </a:extLst>
          </p:cNvPr>
          <p:cNvSpPr>
            <a:spLocks noGrp="1"/>
          </p:cNvSpPr>
          <p:nvPr>
            <p:ph idx="1"/>
          </p:nvPr>
        </p:nvSpPr>
        <p:spPr/>
        <p:txBody>
          <a:bodyPr/>
          <a:lstStyle/>
          <a:p>
            <a:r>
              <a:rPr lang="cs-CZ" dirty="0">
                <a:hlinkClick r:id="rId2"/>
              </a:rPr>
              <a:t>https://www.process.st/wp-content/uploads/2017/11/littles-law-queue-south-park.gif</a:t>
            </a:r>
            <a:r>
              <a:rPr lang="cs-CZ" dirty="0"/>
              <a:t> </a:t>
            </a:r>
          </a:p>
          <a:p>
            <a:endParaRPr lang="cs-CZ" dirty="0"/>
          </a:p>
          <a:p>
            <a:r>
              <a:rPr lang="en-US" dirty="0">
                <a:solidFill>
                  <a:srgbClr val="0070C0"/>
                </a:solidFill>
              </a:rPr>
              <a:t>B-2 stealth bombers cannot take off if they are in the US Air Force maintenance section due to poor queue  (waiting lines) management</a:t>
            </a:r>
          </a:p>
          <a:p>
            <a:pPr marL="0" indent="0">
              <a:buNone/>
            </a:pPr>
            <a:r>
              <a:rPr lang="cs-CZ" dirty="0"/>
              <a:t> </a:t>
            </a:r>
          </a:p>
        </p:txBody>
      </p:sp>
      <p:pic>
        <p:nvPicPr>
          <p:cNvPr id="4" name="Obrázek 3">
            <a:extLst>
              <a:ext uri="{FF2B5EF4-FFF2-40B4-BE49-F238E27FC236}">
                <a16:creationId xmlns:a16="http://schemas.microsoft.com/office/drawing/2014/main" id="{589AC474-7C14-4020-8F51-33BF97FBD778}"/>
              </a:ext>
            </a:extLst>
          </p:cNvPr>
          <p:cNvPicPr>
            <a:picLocks noChangeAspect="1"/>
          </p:cNvPicPr>
          <p:nvPr/>
        </p:nvPicPr>
        <p:blipFill>
          <a:blip r:embed="rId3"/>
          <a:stretch>
            <a:fillRect/>
          </a:stretch>
        </p:blipFill>
        <p:spPr>
          <a:xfrm>
            <a:off x="3841172" y="4225520"/>
            <a:ext cx="4509656" cy="2254829"/>
          </a:xfrm>
          <a:prstGeom prst="rect">
            <a:avLst/>
          </a:prstGeom>
        </p:spPr>
      </p:pic>
    </p:spTree>
    <p:extLst>
      <p:ext uri="{BB962C8B-B14F-4D97-AF65-F5344CB8AC3E}">
        <p14:creationId xmlns:p14="http://schemas.microsoft.com/office/powerpoint/2010/main" val="2994077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1D9FEC-A074-4A92-8348-193588E7C562}"/>
              </a:ext>
            </a:extLst>
          </p:cNvPr>
          <p:cNvSpPr>
            <a:spLocks noGrp="1"/>
          </p:cNvSpPr>
          <p:nvPr>
            <p:ph type="title"/>
          </p:nvPr>
        </p:nvSpPr>
        <p:spPr>
          <a:xfrm>
            <a:off x="533400" y="378980"/>
            <a:ext cx="10515600" cy="1325563"/>
          </a:xfrm>
        </p:spPr>
        <p:txBody>
          <a:bodyPr>
            <a:normAutofit/>
          </a:bodyPr>
          <a:lstStyle/>
          <a:p>
            <a:r>
              <a:rPr lang="cs-CZ" sz="3600" dirty="0">
                <a:solidFill>
                  <a:srgbClr val="0070C0"/>
                </a:solidFill>
              </a:rPr>
              <a:t>John </a:t>
            </a:r>
            <a:r>
              <a:rPr lang="cs-CZ" sz="3600" dirty="0" err="1">
                <a:solidFill>
                  <a:srgbClr val="0070C0"/>
                </a:solidFill>
              </a:rPr>
              <a:t>Little</a:t>
            </a:r>
            <a:endParaRPr lang="cs-CZ" sz="3600" dirty="0">
              <a:solidFill>
                <a:srgbClr val="0070C0"/>
              </a:solidFill>
            </a:endParaRPr>
          </a:p>
        </p:txBody>
      </p:sp>
      <p:pic>
        <p:nvPicPr>
          <p:cNvPr id="5122" name="Picture 2" descr="little's law - john little">
            <a:extLst>
              <a:ext uri="{FF2B5EF4-FFF2-40B4-BE49-F238E27FC236}">
                <a16:creationId xmlns:a16="http://schemas.microsoft.com/office/drawing/2014/main" id="{D70654A2-F77D-4EAC-9825-2A95F7D6C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1747" y="1041761"/>
            <a:ext cx="5180585" cy="2590293"/>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a:extLst>
              <a:ext uri="{FF2B5EF4-FFF2-40B4-BE49-F238E27FC236}">
                <a16:creationId xmlns:a16="http://schemas.microsoft.com/office/drawing/2014/main" id="{FE4E36ED-3D43-4669-9FB5-F2B8CCAA627E}"/>
              </a:ext>
            </a:extLst>
          </p:cNvPr>
          <p:cNvSpPr/>
          <p:nvPr/>
        </p:nvSpPr>
        <p:spPr>
          <a:xfrm>
            <a:off x="900546" y="3938157"/>
            <a:ext cx="10148454" cy="2031325"/>
          </a:xfrm>
          <a:prstGeom prst="rect">
            <a:avLst/>
          </a:prstGeom>
        </p:spPr>
        <p:txBody>
          <a:bodyPr wrap="square">
            <a:spAutoFit/>
          </a:bodyPr>
          <a:lstStyle/>
          <a:p>
            <a:r>
              <a:rPr lang="en-US" dirty="0">
                <a:solidFill>
                  <a:srgbClr val="0070C0"/>
                </a:solidFill>
              </a:rPr>
              <a:t>The law itself is named after John Little – an MIT professor who first mathematically proved the law in 1961. The law existed beforehand, but until Little there wasn’t a set mathematical definition of it or proof for its validity.</a:t>
            </a:r>
          </a:p>
          <a:p>
            <a:endParaRPr lang="en-US" dirty="0">
              <a:solidFill>
                <a:srgbClr val="0070C0"/>
              </a:solidFill>
            </a:endParaRPr>
          </a:p>
          <a:p>
            <a:r>
              <a:rPr lang="en-US" dirty="0">
                <a:solidFill>
                  <a:srgbClr val="0070C0"/>
                </a:solidFill>
              </a:rPr>
              <a:t>Little defined the law while doing operations research on traffic control signals, hence the basis of it as a way to analyze queueing systems (waiting lines).</a:t>
            </a:r>
          </a:p>
          <a:p>
            <a:endParaRPr lang="cs-CZ" dirty="0"/>
          </a:p>
        </p:txBody>
      </p:sp>
    </p:spTree>
    <p:extLst>
      <p:ext uri="{BB962C8B-B14F-4D97-AF65-F5344CB8AC3E}">
        <p14:creationId xmlns:p14="http://schemas.microsoft.com/office/powerpoint/2010/main" val="336737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Maintenance</a:t>
            </a:r>
            <a:r>
              <a:rPr lang="cs-CZ" sz="3600" dirty="0">
                <a:solidFill>
                  <a:srgbClr val="0070C0"/>
                </a:solidFill>
              </a:rPr>
              <a:t> </a:t>
            </a:r>
            <a:r>
              <a:rPr lang="cs-CZ" sz="3600" dirty="0" err="1">
                <a:solidFill>
                  <a:srgbClr val="0070C0"/>
                </a:solidFill>
              </a:rPr>
              <a:t>of</a:t>
            </a:r>
            <a:r>
              <a:rPr lang="cs-CZ" sz="3600" dirty="0">
                <a:solidFill>
                  <a:srgbClr val="0070C0"/>
                </a:solidFill>
              </a:rPr>
              <a:t> B2 </a:t>
            </a:r>
            <a:r>
              <a:rPr lang="cs-CZ" sz="3600" dirty="0" err="1">
                <a:solidFill>
                  <a:srgbClr val="0070C0"/>
                </a:solidFill>
              </a:rPr>
              <a:t>bombers</a:t>
            </a:r>
            <a:endParaRPr lang="cs-CZ" sz="3600" dirty="0">
              <a:solidFill>
                <a:srgbClr val="0070C0"/>
              </a:solidFill>
            </a:endParaRPr>
          </a:p>
        </p:txBody>
      </p:sp>
      <p:sp>
        <p:nvSpPr>
          <p:cNvPr id="3" name="Zástupný symbol pro obsah 2"/>
          <p:cNvSpPr>
            <a:spLocks noGrp="1"/>
          </p:cNvSpPr>
          <p:nvPr>
            <p:ph idx="1"/>
          </p:nvPr>
        </p:nvSpPr>
        <p:spPr/>
        <p:txBody>
          <a:bodyPr>
            <a:normAutofit/>
          </a:bodyPr>
          <a:lstStyle/>
          <a:p>
            <a:r>
              <a:rPr lang="en-US" sz="2400" dirty="0">
                <a:solidFill>
                  <a:srgbClr val="0070C0"/>
                </a:solidFill>
              </a:rPr>
              <a:t>B-2 bombers (</a:t>
            </a:r>
            <a:r>
              <a:rPr lang="en-US" sz="2400" b="1" dirty="0">
                <a:solidFill>
                  <a:srgbClr val="0070C0"/>
                </a:solidFill>
              </a:rPr>
              <a:t>stealth bombers</a:t>
            </a:r>
            <a:r>
              <a:rPr lang="cs-CZ" sz="2400" b="1" dirty="0">
                <a:solidFill>
                  <a:srgbClr val="0070C0"/>
                </a:solidFill>
              </a:rPr>
              <a:t>)</a:t>
            </a:r>
            <a:r>
              <a:rPr lang="en-US" sz="2400" dirty="0">
                <a:solidFill>
                  <a:srgbClr val="0070C0"/>
                </a:solidFill>
              </a:rPr>
              <a:t> are a vital part of </a:t>
            </a:r>
            <a:r>
              <a:rPr lang="en-US" sz="2400" b="1" dirty="0">
                <a:solidFill>
                  <a:srgbClr val="0070C0"/>
                </a:solidFill>
              </a:rPr>
              <a:t>nuclear deterrence</a:t>
            </a:r>
            <a:r>
              <a:rPr lang="en-US" sz="2400" dirty="0">
                <a:solidFill>
                  <a:srgbClr val="0070C0"/>
                </a:solidFill>
              </a:rPr>
              <a:t>. While there aren’t many (</a:t>
            </a:r>
            <a:r>
              <a:rPr lang="en-US" sz="2400" b="1" dirty="0">
                <a:solidFill>
                  <a:srgbClr val="0070C0"/>
                </a:solidFill>
              </a:rPr>
              <a:t>20</a:t>
            </a:r>
            <a:r>
              <a:rPr lang="en-US" sz="2400" dirty="0">
                <a:solidFill>
                  <a:srgbClr val="0070C0"/>
                </a:solidFill>
              </a:rPr>
              <a:t> to be exact), these need to be in prime condition and ready to use at a moment’s notice, but also log regular flight hours and be available to train pilots or run general tests.</a:t>
            </a:r>
          </a:p>
          <a:p>
            <a:r>
              <a:rPr lang="en-US" sz="2400" dirty="0">
                <a:solidFill>
                  <a:srgbClr val="0070C0"/>
                </a:solidFill>
              </a:rPr>
              <a:t>Unfortunately, these complex aircraft have</a:t>
            </a:r>
            <a:r>
              <a:rPr lang="cs-CZ" sz="2400" dirty="0">
                <a:solidFill>
                  <a:srgbClr val="0070C0"/>
                </a:solidFill>
              </a:rPr>
              <a:t> </a:t>
            </a:r>
            <a:r>
              <a:rPr lang="en-US" sz="2400" dirty="0">
                <a:solidFill>
                  <a:srgbClr val="0070C0"/>
                </a:solidFill>
              </a:rPr>
              <a:t>to undergo </a:t>
            </a:r>
            <a:r>
              <a:rPr lang="en-US" sz="2400" b="1" dirty="0">
                <a:solidFill>
                  <a:srgbClr val="0070C0"/>
                </a:solidFill>
              </a:rPr>
              <a:t>extensive maintenance</a:t>
            </a:r>
            <a:r>
              <a:rPr lang="en-US" sz="2400" dirty="0">
                <a:solidFill>
                  <a:srgbClr val="0070C0"/>
                </a:solidFill>
              </a:rPr>
              <a:t> after a set amount of flight hours (and, of course, after incurring damage) in order to maintain their stealth status. This maintenance could take anywhere from </a:t>
            </a:r>
            <a:r>
              <a:rPr lang="en-US" sz="2400" b="1" dirty="0">
                <a:solidFill>
                  <a:srgbClr val="0070C0"/>
                </a:solidFill>
              </a:rPr>
              <a:t>18</a:t>
            </a:r>
            <a:r>
              <a:rPr lang="en-US" sz="2400" dirty="0">
                <a:solidFill>
                  <a:srgbClr val="0070C0"/>
                </a:solidFill>
              </a:rPr>
              <a:t> to </a:t>
            </a:r>
            <a:r>
              <a:rPr lang="en-US" sz="2400" b="1" dirty="0">
                <a:solidFill>
                  <a:srgbClr val="0070C0"/>
                </a:solidFill>
              </a:rPr>
              <a:t>45</a:t>
            </a:r>
            <a:r>
              <a:rPr lang="en-US" sz="2400" dirty="0">
                <a:solidFill>
                  <a:srgbClr val="0070C0"/>
                </a:solidFill>
              </a:rPr>
              <a:t> days, and thus resulted in a delicate balancing act between use and maintenance.</a:t>
            </a:r>
          </a:p>
          <a:p>
            <a:pPr marL="0" indent="0">
              <a:buNone/>
            </a:pPr>
            <a:br>
              <a:rPr lang="en-US" sz="2400" dirty="0"/>
            </a:br>
            <a:endParaRPr lang="cs-CZ" sz="2400" dirty="0"/>
          </a:p>
        </p:txBody>
      </p:sp>
      <p:pic>
        <p:nvPicPr>
          <p:cNvPr id="4" name="Obrázek 3"/>
          <p:cNvPicPr>
            <a:picLocks noChangeAspect="1"/>
          </p:cNvPicPr>
          <p:nvPr/>
        </p:nvPicPr>
        <p:blipFill>
          <a:blip r:embed="rId2"/>
          <a:stretch>
            <a:fillRect/>
          </a:stretch>
        </p:blipFill>
        <p:spPr>
          <a:xfrm>
            <a:off x="5519651" y="4870873"/>
            <a:ext cx="5061461" cy="1377486"/>
          </a:xfrm>
          <a:prstGeom prst="rect">
            <a:avLst/>
          </a:prstGeom>
        </p:spPr>
      </p:pic>
    </p:spTree>
    <p:extLst>
      <p:ext uri="{BB962C8B-B14F-4D97-AF65-F5344CB8AC3E}">
        <p14:creationId xmlns:p14="http://schemas.microsoft.com/office/powerpoint/2010/main" val="800055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55FB5F-9464-4949-B988-5C2CD3CB6482}"/>
              </a:ext>
            </a:extLst>
          </p:cNvPr>
          <p:cNvSpPr>
            <a:spLocks noGrp="1"/>
          </p:cNvSpPr>
          <p:nvPr>
            <p:ph type="title"/>
          </p:nvPr>
        </p:nvSpPr>
        <p:spPr/>
        <p:txBody>
          <a:bodyPr>
            <a:normAutofit/>
          </a:bodyPr>
          <a:lstStyle/>
          <a:p>
            <a:r>
              <a:rPr lang="en-US" sz="3600" dirty="0">
                <a:solidFill>
                  <a:srgbClr val="0070C0"/>
                </a:solidFill>
              </a:rPr>
              <a:t>Little´s low – formula – different indication of formula variable but same meaning </a:t>
            </a:r>
            <a:r>
              <a:rPr lang="en-US" sz="3600" dirty="0"/>
              <a:t> </a:t>
            </a:r>
          </a:p>
        </p:txBody>
      </p:sp>
      <p:pic>
        <p:nvPicPr>
          <p:cNvPr id="4098" name="Picture 2" descr="little's law - formula">
            <a:extLst>
              <a:ext uri="{FF2B5EF4-FFF2-40B4-BE49-F238E27FC236}">
                <a16:creationId xmlns:a16="http://schemas.microsoft.com/office/drawing/2014/main" id="{9DAA09F8-432D-4681-A144-C853CFC5C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833" y="1888808"/>
            <a:ext cx="6483926" cy="3241963"/>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299944" y="1955861"/>
            <a:ext cx="3362972" cy="769441"/>
          </a:xfrm>
          <a:prstGeom prst="rect">
            <a:avLst/>
          </a:prstGeom>
        </p:spPr>
        <p:txBody>
          <a:bodyPr wrap="none">
            <a:spAutoFit/>
          </a:bodyPr>
          <a:lstStyle/>
          <a:p>
            <a:r>
              <a:rPr lang="cs-CZ"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WIP=</a:t>
            </a:r>
            <a:r>
              <a:rPr lang="cs-CZ" sz="4400" b="1" spc="50" dirty="0">
                <a:ln w="11430"/>
                <a:solidFill>
                  <a:srgbClr val="FF0000"/>
                </a:solidFill>
                <a:effectLst>
                  <a:outerShdw blurRad="76200" dist="50800" dir="5400000" algn="tl" rotWithShape="0">
                    <a:srgbClr val="000000">
                      <a:alpha val="65000"/>
                    </a:srgbClr>
                  </a:outerShdw>
                </a:effectLst>
              </a:rPr>
              <a:t>TH</a:t>
            </a:r>
            <a:r>
              <a:rPr lang="cs-CZ"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x </a:t>
            </a:r>
            <a:r>
              <a:rPr lang="cs-CZ" sz="4400" b="1" spc="50" dirty="0">
                <a:ln w="11430"/>
                <a:solidFill>
                  <a:srgbClr val="00B050"/>
                </a:solidFill>
                <a:effectLst>
                  <a:outerShdw blurRad="76200" dist="50800" dir="5400000" algn="tl" rotWithShape="0">
                    <a:srgbClr val="000000">
                      <a:alpha val="65000"/>
                    </a:srgbClr>
                  </a:outerShdw>
                </a:effectLst>
              </a:rPr>
              <a:t>CT</a:t>
            </a:r>
            <a:r>
              <a:rPr lang="cs-CZ"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cs-CZ" sz="4400" dirty="0"/>
          </a:p>
        </p:txBody>
      </p:sp>
      <p:sp>
        <p:nvSpPr>
          <p:cNvPr id="5" name="Obdélník 4"/>
          <p:cNvSpPr/>
          <p:nvPr/>
        </p:nvSpPr>
        <p:spPr>
          <a:xfrm>
            <a:off x="7635224" y="3047299"/>
            <a:ext cx="1664879" cy="1754326"/>
          </a:xfrm>
          <a:prstGeom prst="rect">
            <a:avLst/>
          </a:prstGeom>
        </p:spPr>
        <p:txBody>
          <a:bodyPr wrap="none">
            <a:spAutoFit/>
          </a:bodyPr>
          <a:lstStyle/>
          <a:p>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 = WIP</a:t>
            </a:r>
          </a:p>
          <a:p>
            <a:r>
              <a:rPr lang="cs-CZ" sz="3600" b="1" spc="50" dirty="0">
                <a:ln w="11430"/>
                <a:solidFill>
                  <a:srgbClr val="00B050"/>
                </a:solidFill>
                <a:effectLst>
                  <a:outerShdw blurRad="76200" dist="50800" dir="5400000" algn="tl" rotWithShape="0">
                    <a:srgbClr val="000000">
                      <a:alpha val="65000"/>
                    </a:srgbClr>
                  </a:outerShdw>
                </a:effectLst>
              </a:rPr>
              <a:t>A </a:t>
            </a: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3600" b="1" spc="50" dirty="0">
                <a:ln w="11430"/>
                <a:solidFill>
                  <a:srgbClr val="FF0000"/>
                </a:solidFill>
                <a:effectLst>
                  <a:outerShdw blurRad="76200" dist="50800" dir="5400000" algn="tl" rotWithShape="0">
                    <a:srgbClr val="000000">
                      <a:alpha val="65000"/>
                    </a:srgbClr>
                  </a:outerShdw>
                </a:effectLst>
              </a:rPr>
              <a:t>TH</a:t>
            </a: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r>
              <a:rPr lang="cs-CZ" sz="3600" b="1" spc="50" dirty="0">
                <a:ln w="11430"/>
                <a:effectLst>
                  <a:outerShdw blurRad="76200" dist="50800" dir="5400000" algn="tl" rotWithShape="0">
                    <a:srgbClr val="000000">
                      <a:alpha val="65000"/>
                    </a:srgbClr>
                  </a:outerShdw>
                </a:effectLst>
              </a:rPr>
              <a:t>W</a:t>
            </a: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a:t>
            </a:r>
            <a:r>
              <a:rPr lang="cs-CZ" sz="3600" b="1" spc="50" dirty="0">
                <a:ln w="11430"/>
                <a:solidFill>
                  <a:srgbClr val="00B050"/>
                </a:solidFill>
                <a:effectLst>
                  <a:outerShdw blurRad="76200" dist="50800" dir="5400000" algn="tl" rotWithShape="0">
                    <a:srgbClr val="000000">
                      <a:alpha val="65000"/>
                    </a:srgbClr>
                  </a:outerShdw>
                </a:effectLst>
              </a:rPr>
              <a:t>CT</a:t>
            </a:r>
            <a:r>
              <a:rPr lang="cs-CZ"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cs-CZ" sz="3600" dirty="0"/>
          </a:p>
        </p:txBody>
      </p:sp>
    </p:spTree>
    <p:extLst>
      <p:ext uri="{BB962C8B-B14F-4D97-AF65-F5344CB8AC3E}">
        <p14:creationId xmlns:p14="http://schemas.microsoft.com/office/powerpoint/2010/main" val="2060770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idx="1"/>
          </p:nvPr>
        </p:nvSpPr>
        <p:spPr bwMode="auto">
          <a:xfrm>
            <a:off x="297320" y="274146"/>
            <a:ext cx="10931957" cy="640175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b="0" i="0" u="none" strike="noStrike" cap="none" normalizeH="0" baseline="0" dirty="0">
                <a:ln>
                  <a:noFill/>
                </a:ln>
                <a:solidFill>
                  <a:srgbClr val="515E66"/>
                </a:solidFill>
                <a:effectLst/>
                <a:latin typeface="+mn-lt"/>
              </a:rPr>
              <a:t> </a:t>
            </a:r>
            <a:r>
              <a:rPr kumimoji="0" lang="en-US" altLang="cs-CZ" sz="3600" i="0" u="none" strike="noStrike" cap="none" normalizeH="0" baseline="0" dirty="0">
                <a:ln>
                  <a:noFill/>
                </a:ln>
                <a:solidFill>
                  <a:srgbClr val="0070C0"/>
                </a:solidFill>
                <a:effectLst/>
                <a:latin typeface="+mn-lt"/>
              </a:rPr>
              <a:t>Little’s law formula is incredibly simple: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sz="2400" b="1"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b="1" i="0" u="none" strike="noStrike" cap="none" normalizeH="0" baseline="0" dirty="0">
                <a:ln>
                  <a:noFill/>
                </a:ln>
                <a:solidFill>
                  <a:schemeClr val="accent2">
                    <a:lumMod val="75000"/>
                  </a:schemeClr>
                </a:solidFill>
                <a:effectLst/>
                <a:latin typeface="+mn-lt"/>
              </a:rPr>
              <a:t>L </a:t>
            </a:r>
            <a:r>
              <a:rPr kumimoji="0" lang="cs-CZ" altLang="cs-CZ" b="1" i="0" u="none" strike="noStrike" cap="none" normalizeH="0" baseline="0" dirty="0">
                <a:ln>
                  <a:noFill/>
                </a:ln>
                <a:solidFill>
                  <a:srgbClr val="515E66"/>
                </a:solidFill>
                <a:effectLst/>
                <a:latin typeface="+mn-lt"/>
              </a:rPr>
              <a:t>= </a:t>
            </a:r>
            <a:r>
              <a:rPr kumimoji="0" lang="cs-CZ" altLang="cs-CZ" b="1" i="0" u="none" strike="noStrike" cap="none" normalizeH="0" baseline="0" dirty="0">
                <a:ln>
                  <a:noFill/>
                </a:ln>
                <a:solidFill>
                  <a:srgbClr val="FF0000"/>
                </a:solidFill>
                <a:effectLst/>
                <a:latin typeface="+mn-lt"/>
              </a:rPr>
              <a:t>A</a:t>
            </a:r>
            <a:r>
              <a:rPr kumimoji="0" lang="cs-CZ" altLang="cs-CZ" b="1" i="0" u="none" strike="noStrike" cap="none" normalizeH="0" baseline="0" dirty="0">
                <a:ln>
                  <a:noFill/>
                </a:ln>
                <a:solidFill>
                  <a:srgbClr val="515E66"/>
                </a:solidFill>
                <a:effectLst/>
                <a:latin typeface="+mn-lt"/>
              </a:rPr>
              <a:t> x </a:t>
            </a:r>
            <a:r>
              <a:rPr kumimoji="0" lang="cs-CZ" altLang="cs-CZ" b="1" i="0" u="none" strike="noStrike" cap="none" normalizeH="0" baseline="0" dirty="0">
                <a:ln>
                  <a:noFill/>
                </a:ln>
                <a:solidFill>
                  <a:srgbClr val="00B050"/>
                </a:solidFill>
                <a:effectLst/>
                <a:latin typeface="+mn-lt"/>
              </a:rPr>
              <a:t>W</a:t>
            </a:r>
            <a:r>
              <a:rPr kumimoji="0" lang="cs-CZ" altLang="cs-CZ" b="1" i="0" u="none" strike="noStrike" cap="none" normalizeH="0" baseline="0" dirty="0">
                <a:ln>
                  <a:noFill/>
                </a:ln>
                <a:solidFill>
                  <a:srgbClr val="515E66"/>
                </a:solidFill>
                <a:effectLst/>
                <a:latin typeface="+mn-l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cs-CZ" altLang="cs-CZ"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800" b="0" i="0" u="none" strike="noStrike" cap="none" normalizeH="0" baseline="0" dirty="0">
                <a:ln>
                  <a:noFill/>
                </a:ln>
                <a:solidFill>
                  <a:srgbClr val="515E66"/>
                </a:solidFill>
                <a:effectLst/>
                <a:latin typeface="+mn-lt"/>
              </a:rPr>
              <a:t>In this formula, </a:t>
            </a:r>
            <a:r>
              <a:rPr kumimoji="0" lang="en-US" altLang="cs-CZ" sz="1800" b="1" i="0" u="none" strike="noStrike" cap="none" normalizeH="0" baseline="0" dirty="0">
                <a:ln>
                  <a:noFill/>
                </a:ln>
                <a:solidFill>
                  <a:srgbClr val="515E66"/>
                </a:solidFill>
                <a:effectLst/>
                <a:latin typeface="+mn-lt"/>
              </a:rPr>
              <a:t>“L”</a:t>
            </a:r>
            <a:r>
              <a:rPr kumimoji="0" lang="en-US" altLang="cs-CZ" sz="1800" b="0" i="0" u="none" strike="noStrike" cap="none" normalizeH="0" baseline="0" dirty="0">
                <a:ln>
                  <a:noFill/>
                </a:ln>
                <a:solidFill>
                  <a:srgbClr val="515E66"/>
                </a:solidFill>
                <a:effectLst/>
                <a:latin typeface="+mn-lt"/>
              </a:rPr>
              <a:t> stands for the </a:t>
            </a:r>
            <a:r>
              <a:rPr kumimoji="0" lang="en-US" altLang="cs-CZ" sz="1800" b="1" i="0" u="none" strike="noStrike" cap="none" normalizeH="0" baseline="0" dirty="0">
                <a:ln>
                  <a:noFill/>
                </a:ln>
                <a:solidFill>
                  <a:srgbClr val="515E66"/>
                </a:solidFill>
                <a:effectLst/>
                <a:latin typeface="+mn-lt"/>
              </a:rPr>
              <a:t>number of items inside the queueing system</a:t>
            </a:r>
            <a:r>
              <a:rPr kumimoji="0" lang="en-US" altLang="cs-CZ" sz="1800" b="0" i="0" u="none" strike="noStrike" cap="none" normalizeH="0" baseline="0" dirty="0">
                <a:ln>
                  <a:noFill/>
                </a:ln>
                <a:solidFill>
                  <a:srgbClr val="515E66"/>
                </a:solidFill>
                <a:effectLst/>
                <a:latin typeface="+mn-lt"/>
              </a:rPr>
              <a:t> </a:t>
            </a:r>
            <a:r>
              <a:rPr kumimoji="0" lang="cs-CZ" altLang="cs-CZ" sz="1800" b="0" i="0" u="none" strike="noStrike" cap="none" normalizeH="0" baseline="0" dirty="0">
                <a:ln>
                  <a:noFill/>
                </a:ln>
                <a:solidFill>
                  <a:srgbClr val="515E66"/>
                </a:solidFill>
                <a:effectLst/>
                <a:latin typeface="+mn-lt"/>
              </a:rPr>
              <a:t>(WIP) </a:t>
            </a:r>
            <a:r>
              <a:rPr kumimoji="0" lang="en-US" altLang="cs-CZ" sz="1800" b="0" i="0" u="none" strike="noStrike" cap="none" normalizeH="0" baseline="0" dirty="0">
                <a:ln>
                  <a:noFill/>
                </a:ln>
                <a:solidFill>
                  <a:srgbClr val="515E66"/>
                </a:solidFill>
                <a:effectLst/>
                <a:latin typeface="+mn-lt"/>
              </a:rPr>
              <a:t>you’re examining. This is also known as </a:t>
            </a:r>
            <a:r>
              <a:rPr kumimoji="0" lang="en-US" altLang="cs-CZ" sz="1800" b="1" i="0" u="none" strike="noStrike" cap="none" normalizeH="0" baseline="0" dirty="0">
                <a:ln>
                  <a:noFill/>
                </a:ln>
                <a:solidFill>
                  <a:srgbClr val="515E66"/>
                </a:solidFill>
                <a:effectLst/>
                <a:latin typeface="+mn-lt"/>
              </a:rPr>
              <a:t>“WIP”</a:t>
            </a:r>
            <a:r>
              <a:rPr kumimoji="0" lang="en-US" altLang="cs-CZ" sz="1800" b="0" i="0" u="none" strike="noStrike" cap="none" normalizeH="0" baseline="0" dirty="0">
                <a:ln>
                  <a:noFill/>
                </a:ln>
                <a:solidFill>
                  <a:srgbClr val="515E66"/>
                </a:solidFill>
                <a:effectLst/>
                <a:latin typeface="+mn-lt"/>
              </a:rPr>
              <a:t>, as in, the items that are a “work in progress”, and can be pretty much any whole number.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200" b="1" i="0" u="none" strike="noStrike" cap="none" normalizeH="0" baseline="0" dirty="0">
                <a:ln>
                  <a:noFill/>
                </a:ln>
                <a:solidFill>
                  <a:srgbClr val="515E66"/>
                </a:solidFill>
                <a:effectLst/>
                <a:latin typeface="+mn-lt"/>
              </a:rPr>
              <a:t>“</a:t>
            </a:r>
            <a:r>
              <a:rPr kumimoji="0" lang="cs-CZ" altLang="cs-CZ" sz="2400" b="1" i="0" u="none" strike="noStrike" cap="none" normalizeH="0" baseline="0" dirty="0">
                <a:ln>
                  <a:noFill/>
                </a:ln>
                <a:solidFill>
                  <a:srgbClr val="515E66"/>
                </a:solidFill>
                <a:effectLst/>
                <a:latin typeface="+mn-lt"/>
              </a:rPr>
              <a:t>A</a:t>
            </a:r>
            <a:r>
              <a:rPr lang="en-US" altLang="cs-CZ" sz="1800" dirty="0">
                <a:solidFill>
                  <a:srgbClr val="515E66"/>
                </a:solidFill>
                <a:latin typeface="+mn-lt"/>
              </a:rPr>
              <a:t>” represents the </a:t>
            </a:r>
            <a:r>
              <a:rPr lang="en-US" altLang="cs-CZ" sz="1800" b="1" dirty="0">
                <a:solidFill>
                  <a:srgbClr val="515E66"/>
                </a:solidFill>
                <a:latin typeface="+mn-lt"/>
              </a:rPr>
              <a:t>arrival rate</a:t>
            </a:r>
            <a:r>
              <a:rPr lang="en-US" altLang="cs-CZ" sz="1800" dirty="0">
                <a:solidFill>
                  <a:srgbClr val="515E66"/>
                </a:solidFill>
                <a:latin typeface="+mn-lt"/>
              </a:rPr>
              <a:t> and departure rate of items </a:t>
            </a:r>
            <a:r>
              <a:rPr lang="en-US" altLang="cs-CZ" sz="1800" b="1" dirty="0">
                <a:solidFill>
                  <a:srgbClr val="515E66"/>
                </a:solidFill>
                <a:latin typeface="+mn-lt"/>
              </a:rPr>
              <a:t>in</a:t>
            </a:r>
            <a:r>
              <a:rPr lang="en-US" altLang="cs-CZ" sz="1800" dirty="0">
                <a:solidFill>
                  <a:srgbClr val="515E66"/>
                </a:solidFill>
                <a:latin typeface="+mn-lt"/>
              </a:rPr>
              <a:t> and </a:t>
            </a:r>
            <a:r>
              <a:rPr lang="en-US" altLang="cs-CZ" sz="1800" b="1" dirty="0">
                <a:solidFill>
                  <a:srgbClr val="515E66"/>
                </a:solidFill>
                <a:latin typeface="+mn-lt"/>
              </a:rPr>
              <a:t>out </a:t>
            </a:r>
            <a:r>
              <a:rPr lang="en-US" altLang="cs-CZ" sz="1800" dirty="0">
                <a:solidFill>
                  <a:srgbClr val="515E66"/>
                </a:solidFill>
                <a:latin typeface="+mn-lt"/>
              </a:rPr>
              <a:t>of the </a:t>
            </a:r>
            <a:r>
              <a:rPr lang="en-US" altLang="cs-CZ" sz="1800" dirty="0">
                <a:solidFill>
                  <a:srgbClr val="515E66"/>
                </a:solidFill>
                <a:latin typeface="+mn-lt"/>
                <a:hlinkClick r:id="rId2"/>
              </a:rPr>
              <a:t>business system</a:t>
            </a:r>
            <a:r>
              <a:rPr lang="en-US" altLang="cs-CZ" sz="1800" dirty="0">
                <a:solidFill>
                  <a:srgbClr val="515E66"/>
                </a:solidFill>
                <a:latin typeface="+mn-lt"/>
              </a:rPr>
              <a:t>. This is also sometimes known as “</a:t>
            </a:r>
            <a:r>
              <a:rPr lang="en-US" altLang="cs-CZ" sz="1800" b="1" dirty="0">
                <a:solidFill>
                  <a:srgbClr val="515E66"/>
                </a:solidFill>
                <a:latin typeface="+mn-lt"/>
              </a:rPr>
              <a:t>throughput</a:t>
            </a:r>
            <a:r>
              <a:rPr lang="en-US" altLang="cs-CZ" sz="1800" dirty="0">
                <a:solidFill>
                  <a:srgbClr val="515E66"/>
                </a:solidFill>
                <a:latin typeface="+mn-lt"/>
              </a:rPr>
              <a:t>” or “</a:t>
            </a:r>
            <a:r>
              <a:rPr lang="en-US" altLang="cs-CZ" sz="1800" b="1" dirty="0">
                <a:solidFill>
                  <a:srgbClr val="515E66"/>
                </a:solidFill>
                <a:latin typeface="+mn-lt"/>
              </a:rPr>
              <a:t>the amount of an item passing into and/or out of a system</a:t>
            </a:r>
            <a:r>
              <a:rPr lang="en-US" altLang="cs-CZ" sz="1800" dirty="0">
                <a:solidFill>
                  <a:srgbClr val="515E66"/>
                </a:solidFill>
                <a:latin typeface="+mn-lt"/>
              </a:rPr>
              <a:t>”, and is sometimes represented as lambda, or “</a:t>
            </a:r>
            <a:r>
              <a:rPr lang="en-US" altLang="cs-CZ" sz="2400" dirty="0">
                <a:solidFill>
                  <a:srgbClr val="515E66"/>
                </a:solidFill>
                <a:latin typeface="+mn-lt"/>
              </a:rPr>
              <a:t>λ</a:t>
            </a:r>
            <a:r>
              <a:rPr lang="en-US" altLang="cs-CZ" sz="1800" dirty="0">
                <a:solidFill>
                  <a:srgbClr val="515E66"/>
                </a:solidFill>
                <a:latin typeface="+mn-lt"/>
              </a:rPr>
              <a: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800" dirty="0">
              <a:solidFill>
                <a:srgbClr val="515E66"/>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cs-CZ"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cs-CZ" sz="1800" dirty="0">
                <a:solidFill>
                  <a:srgbClr val="515E66"/>
                </a:solidFill>
                <a:latin typeface="+mn-lt"/>
              </a:rPr>
              <a:t>The arrival rate is a little confusing at first, but the key to remember is that it will usually be a fraction. This is because you’re measuring the</a:t>
            </a:r>
            <a:r>
              <a:rPr lang="en-US" altLang="cs-CZ" sz="1800" b="1" dirty="0">
                <a:solidFill>
                  <a:srgbClr val="515E66"/>
                </a:solidFill>
                <a:latin typeface="+mn-lt"/>
              </a:rPr>
              <a:t> rate</a:t>
            </a:r>
            <a:r>
              <a:rPr lang="en-US" altLang="cs-CZ" sz="1800" dirty="0">
                <a:solidFill>
                  <a:srgbClr val="515E66"/>
                </a:solidFill>
                <a:latin typeface="+mn-lt"/>
              </a:rPr>
              <a:t> at which items enter/depart from the system, rather than the number of items or the time between new arrivals. As such, “</a:t>
            </a:r>
            <a:r>
              <a:rPr lang="en-US" altLang="cs-CZ" sz="1800" b="1" dirty="0">
                <a:solidFill>
                  <a:srgbClr val="515E66"/>
                </a:solidFill>
                <a:latin typeface="+mn-lt"/>
              </a:rPr>
              <a:t>A</a:t>
            </a:r>
            <a:r>
              <a:rPr lang="en-US" altLang="cs-CZ" sz="1800" dirty="0">
                <a:solidFill>
                  <a:srgbClr val="515E66"/>
                </a:solidFill>
                <a:latin typeface="+mn-lt"/>
              </a:rPr>
              <a:t>” is always expressed as a fraction showing “one item ever</a:t>
            </a:r>
            <a:r>
              <a:rPr lang="cs-CZ" altLang="cs-CZ" sz="1800" dirty="0">
                <a:solidFill>
                  <a:srgbClr val="515E66"/>
                </a:solidFill>
                <a:latin typeface="+mn-lt"/>
              </a:rPr>
              <a:t>y</a:t>
            </a:r>
            <a:r>
              <a:rPr lang="en-US" altLang="cs-CZ" sz="1800" dirty="0">
                <a:solidFill>
                  <a:srgbClr val="515E66"/>
                </a:solidFill>
                <a:latin typeface="+mn-lt"/>
              </a:rPr>
              <a:t> X units of time”, or: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800" dirty="0">
              <a:solidFill>
                <a:srgbClr val="515E66"/>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cs-CZ" sz="1800" b="1" dirty="0">
                <a:solidFill>
                  <a:srgbClr val="515E66"/>
                </a:solidFill>
                <a:latin typeface="+mn-lt"/>
              </a:rPr>
              <a:t>A = (1 item) / (unit of time)</a:t>
            </a:r>
            <a:r>
              <a:rPr lang="cs-CZ" altLang="cs-CZ" sz="1800" b="1" dirty="0">
                <a:solidFill>
                  <a:srgbClr val="515E66"/>
                </a:solidFill>
                <a:latin typeface="+mn-lt"/>
              </a:rPr>
              <a:t> =</a:t>
            </a:r>
            <a:r>
              <a:rPr lang="cs-CZ" altLang="cs-CZ" sz="1800" b="1" dirty="0" err="1">
                <a:solidFill>
                  <a:srgbClr val="515E66"/>
                </a:solidFill>
                <a:latin typeface="+mn-lt"/>
              </a:rPr>
              <a:t>throughput</a:t>
            </a:r>
            <a:endParaRPr lang="en-US" altLang="cs-CZ" sz="1800" b="1" dirty="0">
              <a:solidFill>
                <a:srgbClr val="515E66"/>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cs-CZ" sz="1800" dirty="0">
              <a:solidFill>
                <a:srgbClr val="515E66"/>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cs-CZ" sz="1800" dirty="0">
                <a:solidFill>
                  <a:srgbClr val="515E66"/>
                </a:solidFill>
                <a:latin typeface="+mn-lt"/>
              </a:rPr>
              <a:t>For example, if a new item enters your queue every twenty minutes, your arrival rate is not </a:t>
            </a:r>
            <a:r>
              <a:rPr lang="en-US" altLang="cs-CZ" sz="1800" b="1" dirty="0">
                <a:solidFill>
                  <a:srgbClr val="FF0000"/>
                </a:solidFill>
                <a:latin typeface="+mn-lt"/>
              </a:rPr>
              <a:t>20</a:t>
            </a:r>
            <a:r>
              <a:rPr lang="en-US" altLang="cs-CZ" sz="1800" dirty="0">
                <a:solidFill>
                  <a:srgbClr val="515E66"/>
                </a:solidFill>
                <a:latin typeface="+mn-lt"/>
              </a:rPr>
              <a:t>, but instead </a:t>
            </a:r>
            <a:r>
              <a:rPr lang="en-US" altLang="cs-CZ" sz="1800" dirty="0">
                <a:solidFill>
                  <a:srgbClr val="FF0000"/>
                </a:solidFill>
                <a:latin typeface="+mn-lt"/>
              </a:rPr>
              <a:t>1/20</a:t>
            </a:r>
            <a:r>
              <a:rPr lang="en-US" altLang="cs-CZ" sz="1800" dirty="0">
                <a:solidFill>
                  <a:srgbClr val="515E66"/>
                </a:solidFill>
                <a:latin typeface="+mn-lt"/>
              </a:rPr>
              <a:t>.</a:t>
            </a:r>
          </a:p>
        </p:txBody>
      </p:sp>
      <p:sp>
        <p:nvSpPr>
          <p:cNvPr id="6" name="Obdélník 5"/>
          <p:cNvSpPr/>
          <p:nvPr/>
        </p:nvSpPr>
        <p:spPr>
          <a:xfrm>
            <a:off x="3015284" y="1281722"/>
            <a:ext cx="2238241" cy="523220"/>
          </a:xfrm>
          <a:prstGeom prst="rect">
            <a:avLst/>
          </a:prstGeom>
        </p:spPr>
        <p:txBody>
          <a:bodyPr wrap="none">
            <a:spAutoFit/>
          </a:bodyPr>
          <a:lstStyle/>
          <a:p>
            <a:r>
              <a:rPr lang="cs-CZ" sz="2800" b="1" spc="50" dirty="0">
                <a:ln w="11430"/>
                <a:solidFill>
                  <a:schemeClr val="accent2">
                    <a:lumMod val="75000"/>
                  </a:schemeClr>
                </a:solidFill>
                <a:effectLst>
                  <a:outerShdw blurRad="76200" dist="50800" dir="5400000" algn="tl" rotWithShape="0">
                    <a:srgbClr val="000000">
                      <a:alpha val="65000"/>
                    </a:srgbClr>
                  </a:outerShdw>
                </a:effectLst>
              </a:rPr>
              <a:t>WIP</a:t>
            </a:r>
            <a:r>
              <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cs-CZ" sz="2800" b="1" spc="50" dirty="0">
                <a:ln w="11430"/>
                <a:solidFill>
                  <a:srgbClr val="FF0000"/>
                </a:solidFill>
                <a:effectLst>
                  <a:outerShdw blurRad="76200" dist="50800" dir="5400000" algn="tl" rotWithShape="0">
                    <a:srgbClr val="000000">
                      <a:alpha val="65000"/>
                    </a:srgbClr>
                  </a:outerShdw>
                </a:effectLst>
              </a:rPr>
              <a:t>TH</a:t>
            </a:r>
            <a:r>
              <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2800" b="1" spc="50" dirty="0">
                <a:ln w="11430"/>
                <a:effectLst>
                  <a:outerShdw blurRad="76200" dist="50800" dir="5400000" algn="tl" rotWithShape="0">
                    <a:srgbClr val="000000">
                      <a:alpha val="65000"/>
                    </a:srgbClr>
                  </a:outerShdw>
                </a:effectLst>
              </a:rPr>
              <a:t>x</a:t>
            </a:r>
            <a:r>
              <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cs-CZ" sz="2800" b="1" spc="50" dirty="0">
                <a:ln w="11430"/>
                <a:solidFill>
                  <a:srgbClr val="00B050"/>
                </a:solidFill>
                <a:effectLst>
                  <a:outerShdw blurRad="76200" dist="50800" dir="5400000" algn="tl" rotWithShape="0">
                    <a:srgbClr val="000000">
                      <a:alpha val="65000"/>
                    </a:srgbClr>
                  </a:outerShdw>
                </a:effectLst>
              </a:rPr>
              <a:t>CT</a:t>
            </a:r>
            <a:r>
              <a:rPr lang="cs-CZ"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endParaRPr lang="cs-CZ" sz="2800" dirty="0"/>
          </a:p>
        </p:txBody>
      </p:sp>
      <p:cxnSp>
        <p:nvCxnSpPr>
          <p:cNvPr id="8" name="Přímá spojnice se šipkou 7"/>
          <p:cNvCxnSpPr/>
          <p:nvPr/>
        </p:nvCxnSpPr>
        <p:spPr>
          <a:xfrm>
            <a:off x="1914112" y="1543332"/>
            <a:ext cx="1014609"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035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a:solidFill>
                  <a:srgbClr val="0070C0"/>
                </a:solidFill>
              </a:rPr>
              <a:t>Basic </a:t>
            </a:r>
            <a:r>
              <a:rPr lang="cs-CZ" sz="3600" dirty="0" err="1">
                <a:solidFill>
                  <a:srgbClr val="0070C0"/>
                </a:solidFill>
              </a:rPr>
              <a:t>Little´s</a:t>
            </a:r>
            <a:r>
              <a:rPr lang="cs-CZ" sz="3600" dirty="0">
                <a:solidFill>
                  <a:srgbClr val="0070C0"/>
                </a:solidFill>
              </a:rPr>
              <a:t> </a:t>
            </a:r>
            <a:r>
              <a:rPr lang="cs-CZ" sz="3600" dirty="0" err="1">
                <a:solidFill>
                  <a:srgbClr val="0070C0"/>
                </a:solidFill>
              </a:rPr>
              <a:t>law</a:t>
            </a:r>
            <a:r>
              <a:rPr lang="cs-CZ" sz="3600" dirty="0">
                <a:solidFill>
                  <a:srgbClr val="0070C0"/>
                </a:solidFill>
              </a:rPr>
              <a:t> </a:t>
            </a:r>
            <a:r>
              <a:rPr lang="cs-CZ" sz="3600" dirty="0" err="1">
                <a:solidFill>
                  <a:srgbClr val="0070C0"/>
                </a:solidFill>
              </a:rPr>
              <a:t>formula</a:t>
            </a:r>
            <a:r>
              <a:rPr lang="cs-CZ" sz="3600" dirty="0">
                <a:solidFill>
                  <a:srgbClr val="0070C0"/>
                </a:solidFill>
              </a:rPr>
              <a:t> in full </a:t>
            </a:r>
            <a:r>
              <a:rPr lang="cs-CZ" sz="3600" dirty="0" err="1">
                <a:solidFill>
                  <a:srgbClr val="0070C0"/>
                </a:solidFill>
              </a:rPr>
              <a:t>English</a:t>
            </a:r>
            <a:endParaRPr lang="cs-CZ" sz="3600" dirty="0">
              <a:solidFill>
                <a:srgbClr val="0070C0"/>
              </a:solidFill>
            </a:endParaRPr>
          </a:p>
        </p:txBody>
      </p:sp>
      <p:sp>
        <p:nvSpPr>
          <p:cNvPr id="3" name="Zástupný symbol pro obsah 2"/>
          <p:cNvSpPr>
            <a:spLocks noGrp="1"/>
          </p:cNvSpPr>
          <p:nvPr>
            <p:ph idx="1"/>
          </p:nvPr>
        </p:nvSpPr>
        <p:spPr>
          <a:xfrm>
            <a:off x="812104" y="2639816"/>
            <a:ext cx="10515600" cy="967679"/>
          </a:xfrm>
        </p:spPr>
        <p:txBody>
          <a:bodyPr/>
          <a:lstStyle/>
          <a:p>
            <a:pPr marL="0" indent="0">
              <a:buNone/>
            </a:pPr>
            <a:r>
              <a:rPr lang="en-US" b="1" dirty="0"/>
              <a:t>Number of items in the system</a:t>
            </a:r>
            <a:r>
              <a:rPr lang="en-US" dirty="0"/>
              <a:t> = (</a:t>
            </a:r>
            <a:r>
              <a:rPr lang="en-US" b="1" dirty="0"/>
              <a:t>the rate items enter and leave the system</a:t>
            </a:r>
            <a:r>
              <a:rPr lang="en-US" dirty="0"/>
              <a:t>) x (</a:t>
            </a:r>
            <a:r>
              <a:rPr lang="en-US" b="1" dirty="0"/>
              <a:t>the average amount of time items spend in the system</a:t>
            </a:r>
            <a:r>
              <a:rPr lang="en-US" dirty="0"/>
              <a:t>)</a:t>
            </a:r>
            <a:endParaRPr lang="cs-CZ" dirty="0"/>
          </a:p>
        </p:txBody>
      </p:sp>
    </p:spTree>
    <p:extLst>
      <p:ext uri="{BB962C8B-B14F-4D97-AF65-F5344CB8AC3E}">
        <p14:creationId xmlns:p14="http://schemas.microsoft.com/office/powerpoint/2010/main" val="145516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dirty="0" err="1">
                <a:solidFill>
                  <a:srgbClr val="0070C0"/>
                </a:solidFill>
              </a:rPr>
              <a:t>Little´s</a:t>
            </a:r>
            <a:r>
              <a:rPr lang="cs-CZ" sz="3600" dirty="0">
                <a:solidFill>
                  <a:srgbClr val="0070C0"/>
                </a:solidFill>
              </a:rPr>
              <a:t> </a:t>
            </a:r>
            <a:r>
              <a:rPr lang="cs-CZ" sz="3600" dirty="0" err="1">
                <a:solidFill>
                  <a:srgbClr val="0070C0"/>
                </a:solidFill>
              </a:rPr>
              <a:t>law</a:t>
            </a:r>
            <a:r>
              <a:rPr lang="cs-CZ" sz="3600" dirty="0">
                <a:solidFill>
                  <a:srgbClr val="0070C0"/>
                </a:solidFill>
              </a:rPr>
              <a:t> </a:t>
            </a:r>
            <a:r>
              <a:rPr lang="cs-CZ" sz="3600" dirty="0" err="1">
                <a:solidFill>
                  <a:srgbClr val="0070C0"/>
                </a:solidFill>
              </a:rPr>
              <a:t>application</a:t>
            </a:r>
            <a:endParaRPr lang="cs-CZ" sz="3600" dirty="0">
              <a:solidFill>
                <a:srgbClr val="0070C0"/>
              </a:solidFill>
            </a:endParaRPr>
          </a:p>
        </p:txBody>
      </p:sp>
      <p:sp>
        <p:nvSpPr>
          <p:cNvPr id="3" name="Zástupný symbol pro obsah 2"/>
          <p:cNvSpPr>
            <a:spLocks noGrp="1"/>
          </p:cNvSpPr>
          <p:nvPr>
            <p:ph idx="1"/>
          </p:nvPr>
        </p:nvSpPr>
        <p:spPr/>
        <p:txBody>
          <a:bodyPr>
            <a:normAutofit/>
          </a:bodyPr>
          <a:lstStyle/>
          <a:p>
            <a:r>
              <a:rPr lang="en-US" sz="2000" dirty="0"/>
              <a:t>It was obvious that the </a:t>
            </a:r>
            <a:r>
              <a:rPr lang="en-US" sz="2000" b="1" dirty="0"/>
              <a:t>maintenance process needed to be improved</a:t>
            </a:r>
            <a:r>
              <a:rPr lang="en-US" sz="2000" dirty="0"/>
              <a:t> and regulated, but the target time wasn’t clear enough to use to introduce </a:t>
            </a:r>
            <a:r>
              <a:rPr lang="en-US" sz="2000" dirty="0">
                <a:hlinkClick r:id="rId2"/>
              </a:rPr>
              <a:t>process improvement</a:t>
            </a:r>
            <a:r>
              <a:rPr lang="en-US" sz="2000" dirty="0"/>
              <a:t> just yet, and </a:t>
            </a:r>
            <a:r>
              <a:rPr lang="en-US" sz="2000" dirty="0">
                <a:hlinkClick r:id="rId3"/>
              </a:rPr>
              <a:t>that’s where Little’s law came in</a:t>
            </a:r>
            <a:r>
              <a:rPr lang="en-US" sz="2000" dirty="0"/>
              <a:t>.</a:t>
            </a:r>
          </a:p>
          <a:p>
            <a:r>
              <a:rPr lang="en-US" sz="2000" dirty="0"/>
              <a:t>The item they </a:t>
            </a:r>
            <a:r>
              <a:rPr lang="en-US" sz="2000" b="1" dirty="0"/>
              <a:t>needed to calculate</a:t>
            </a:r>
            <a:r>
              <a:rPr lang="en-US" sz="2000" dirty="0"/>
              <a:t> was the ideal </a:t>
            </a:r>
            <a:r>
              <a:rPr lang="en-US" sz="2000" b="1" dirty="0"/>
              <a:t>lead time</a:t>
            </a:r>
            <a:r>
              <a:rPr lang="en-US" sz="2000" dirty="0"/>
              <a:t> (the time spent in maintenance), and so the </a:t>
            </a:r>
            <a:r>
              <a:rPr lang="en-US" sz="2000" b="1" dirty="0"/>
              <a:t>formula</a:t>
            </a:r>
            <a:r>
              <a:rPr lang="en-US" sz="2000" dirty="0"/>
              <a:t> used was:</a:t>
            </a:r>
          </a:p>
          <a:p>
            <a:endParaRPr lang="cs-CZ" sz="2000" dirty="0"/>
          </a:p>
        </p:txBody>
      </p:sp>
      <p:sp>
        <p:nvSpPr>
          <p:cNvPr id="4" name="Šipka doprava 3"/>
          <p:cNvSpPr/>
          <p:nvPr/>
        </p:nvSpPr>
        <p:spPr>
          <a:xfrm>
            <a:off x="2993721" y="3795386"/>
            <a:ext cx="6513534" cy="21670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err="1"/>
              <a:t>See</a:t>
            </a:r>
            <a:r>
              <a:rPr lang="cs-CZ" dirty="0"/>
              <a:t> </a:t>
            </a:r>
            <a:r>
              <a:rPr lang="cs-CZ" dirty="0" err="1"/>
              <a:t>next</a:t>
            </a:r>
            <a:r>
              <a:rPr lang="cs-CZ" dirty="0"/>
              <a:t> </a:t>
            </a:r>
            <a:r>
              <a:rPr lang="cs-CZ" dirty="0" err="1"/>
              <a:t>slide</a:t>
            </a:r>
            <a:endParaRPr lang="cs-CZ" dirty="0"/>
          </a:p>
        </p:txBody>
      </p:sp>
    </p:spTree>
    <p:extLst>
      <p:ext uri="{BB962C8B-B14F-4D97-AF65-F5344CB8AC3E}">
        <p14:creationId xmlns:p14="http://schemas.microsoft.com/office/powerpoint/2010/main" val="95949607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929</Words>
  <Application>Microsoft Office PowerPoint</Application>
  <PresentationFormat>Širokoúhlá obrazovka</PresentationFormat>
  <Paragraphs>68</Paragraphs>
  <Slides>11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11</vt:i4>
      </vt:variant>
    </vt:vector>
  </HeadingPairs>
  <TitlesOfParts>
    <vt:vector size="16" baseType="lpstr">
      <vt:lpstr>Arial</vt:lpstr>
      <vt:lpstr>Cabin</vt:lpstr>
      <vt:lpstr>Calibri</vt:lpstr>
      <vt:lpstr>Calibri Light</vt:lpstr>
      <vt:lpstr>Motiv Office</vt:lpstr>
      <vt:lpstr>Little´s law simple application </vt:lpstr>
      <vt:lpstr>Statements </vt:lpstr>
      <vt:lpstr>Queue and another statement related to B2 bombers   </vt:lpstr>
      <vt:lpstr>John Little</vt:lpstr>
      <vt:lpstr>Maintenance of B2 bombers</vt:lpstr>
      <vt:lpstr>Little´s low – formula – different indication of formula variable but same meaning  </vt:lpstr>
      <vt:lpstr>Prezentace aplikace PowerPoint</vt:lpstr>
      <vt:lpstr>Basic Little´s law formula in full English</vt:lpstr>
      <vt:lpstr>Little´s law application</vt:lpstr>
      <vt:lpstr>W = L / A = &gt; Cycle time=WIP/TH </vt:lpstr>
      <vt:lpstr>Conclusion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Littlův zákon-aplikace</dc:title>
  <dc:creator>Jaromir Skorkovsky</dc:creator>
  <cp:lastModifiedBy>Jaromír Skorkovský</cp:lastModifiedBy>
  <cp:revision>17</cp:revision>
  <dcterms:created xsi:type="dcterms:W3CDTF">2020-02-25T09:41:32Z</dcterms:created>
  <dcterms:modified xsi:type="dcterms:W3CDTF">2022-11-14T11:47:20Z</dcterms:modified>
</cp:coreProperties>
</file>