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91" r:id="rId4"/>
    <p:sldId id="292" r:id="rId5"/>
    <p:sldId id="294" r:id="rId6"/>
    <p:sldId id="29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5" r:id="rId15"/>
    <p:sldId id="296" r:id="rId16"/>
    <p:sldId id="297" r:id="rId17"/>
    <p:sldId id="28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mír Skorkovský" initials="JS" lastIdx="1" clrIdx="0">
    <p:extLst>
      <p:ext uri="{19B8F6BF-5375-455C-9EA6-DF929625EA0E}">
        <p15:presenceInfo xmlns:p15="http://schemas.microsoft.com/office/powerpoint/2012/main" userId="Jaromír Skorkovsk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8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13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59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90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12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49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21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33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1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1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21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DEDBC-8325-47C3-A9F0-0B453226C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Business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Introduction</a:t>
            </a:r>
            <a:r>
              <a:rPr lang="cs-CZ" dirty="0">
                <a:solidFill>
                  <a:srgbClr val="0070C0"/>
                </a:solidFill>
              </a:rPr>
              <a:t>  </a:t>
            </a:r>
            <a:br>
              <a:rPr lang="cs-CZ" dirty="0"/>
            </a:br>
            <a:r>
              <a:rPr lang="cs-CZ" sz="2700" dirty="0"/>
              <a:t>(ERP=</a:t>
            </a:r>
            <a:r>
              <a:rPr lang="en-US" sz="2700" dirty="0"/>
              <a:t>Microsoft Dynamics 365 Business Central</a:t>
            </a:r>
            <a:r>
              <a:rPr lang="cs-CZ" sz="2700" dirty="0"/>
              <a:t>) </a:t>
            </a:r>
            <a:br>
              <a:rPr lang="cs-CZ" sz="2700" dirty="0"/>
            </a:br>
            <a:r>
              <a:rPr lang="cs-CZ" sz="2700" b="1" dirty="0" err="1">
                <a:solidFill>
                  <a:srgbClr val="7030A0"/>
                </a:solidFill>
              </a:rPr>
              <a:t>Budgets</a:t>
            </a:r>
            <a:r>
              <a:rPr lang="cs-CZ" sz="2700" b="1" dirty="0">
                <a:solidFill>
                  <a:srgbClr val="7030A0"/>
                </a:solidFill>
              </a:rPr>
              <a:t> and </a:t>
            </a:r>
            <a:r>
              <a:rPr lang="cs-CZ" sz="2700" b="1" dirty="0" err="1">
                <a:solidFill>
                  <a:srgbClr val="7030A0"/>
                </a:solidFill>
              </a:rPr>
              <a:t>Financial</a:t>
            </a:r>
            <a:r>
              <a:rPr lang="cs-CZ" sz="2700" b="1" dirty="0">
                <a:solidFill>
                  <a:srgbClr val="7030A0"/>
                </a:solidFill>
              </a:rPr>
              <a:t> report </a:t>
            </a:r>
            <a:r>
              <a:rPr lang="cs-CZ" sz="2700" b="1" dirty="0" err="1">
                <a:solidFill>
                  <a:srgbClr val="7030A0"/>
                </a:solidFill>
              </a:rPr>
              <a:t>basics</a:t>
            </a:r>
            <a:r>
              <a:rPr lang="cs-CZ" sz="27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EE78C-AF54-4223-BAFF-4FADF96C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3970" y="407987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 </a:t>
            </a:r>
            <a:r>
              <a:rPr lang="cs-CZ" dirty="0" err="1"/>
              <a:t>Ing.Jaromír</a:t>
            </a:r>
            <a:r>
              <a:rPr lang="cs-CZ" dirty="0"/>
              <a:t> </a:t>
            </a:r>
            <a:r>
              <a:rPr lang="cs-CZ" dirty="0" err="1"/>
              <a:t>Skorkovský,CSc</a:t>
            </a:r>
            <a:r>
              <a:rPr lang="cs-CZ" dirty="0"/>
              <a:t>. </a:t>
            </a:r>
          </a:p>
          <a:p>
            <a:r>
              <a:rPr lang="cs-CZ" dirty="0"/>
              <a:t> Masaryk University Brno</a:t>
            </a:r>
          </a:p>
          <a:p>
            <a:r>
              <a:rPr lang="cs-CZ" dirty="0"/>
              <a:t>Czech Republic 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08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4DEB1-26F8-4C6D-80F1-CD08A6AF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567B5E5-4235-48FC-92D1-97DF8F69A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3675"/>
            <a:ext cx="5257800" cy="27915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77E9960-8BD2-4874-82EE-51046E122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433" y="1452475"/>
            <a:ext cx="5427670" cy="273817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E989A967-8BA8-46CB-8945-40F37EC80AF8}"/>
              </a:ext>
            </a:extLst>
          </p:cNvPr>
          <p:cNvCxnSpPr>
            <a:endCxn id="9" idx="1"/>
          </p:cNvCxnSpPr>
          <p:nvPr/>
        </p:nvCxnSpPr>
        <p:spPr>
          <a:xfrm>
            <a:off x="5944984" y="2821562"/>
            <a:ext cx="49144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0A755C-D708-F977-B366-F177F4B92710}"/>
              </a:ext>
            </a:extLst>
          </p:cNvPr>
          <p:cNvSpPr txBox="1"/>
          <p:nvPr/>
        </p:nvSpPr>
        <p:spPr>
          <a:xfrm>
            <a:off x="1048732" y="569140"/>
            <a:ext cx="69923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 err="1">
                <a:latin typeface="+mj-lt"/>
                <a:ea typeface="+mj-ea"/>
                <a:cs typeface="+mj-cs"/>
              </a:rPr>
              <a:t>Financial</a:t>
            </a:r>
            <a:r>
              <a:rPr lang="cs-CZ" sz="4400" dirty="0">
                <a:latin typeface="+mj-lt"/>
                <a:ea typeface="+mj-ea"/>
                <a:cs typeface="+mj-cs"/>
              </a:rPr>
              <a:t> report </a:t>
            </a:r>
            <a:r>
              <a:rPr lang="cs-CZ" sz="4400" dirty="0" err="1">
                <a:latin typeface="+mj-lt"/>
                <a:ea typeface="+mj-ea"/>
                <a:cs typeface="+mj-cs"/>
              </a:rPr>
              <a:t>creation</a:t>
            </a:r>
            <a:r>
              <a:rPr lang="cs-CZ" sz="4400" dirty="0">
                <a:latin typeface="+mj-lt"/>
                <a:ea typeface="+mj-ea"/>
                <a:cs typeface="+mj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3215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794FA-BCE3-4594-B545-05126B58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latin typeface="+mj-lt"/>
                <a:ea typeface="+mj-ea"/>
                <a:cs typeface="+mj-cs"/>
              </a:rPr>
              <a:t>Financial</a:t>
            </a:r>
            <a:r>
              <a:rPr lang="cs-CZ" sz="4400" dirty="0">
                <a:latin typeface="+mj-lt"/>
                <a:ea typeface="+mj-ea"/>
                <a:cs typeface="+mj-cs"/>
              </a:rPr>
              <a:t> report </a:t>
            </a:r>
            <a:r>
              <a:rPr lang="cs-CZ" sz="4400" dirty="0" err="1">
                <a:latin typeface="+mj-lt"/>
                <a:ea typeface="+mj-ea"/>
                <a:cs typeface="+mj-cs"/>
              </a:rPr>
              <a:t>creation</a:t>
            </a:r>
            <a:r>
              <a:rPr lang="cs-CZ" sz="4400" dirty="0">
                <a:latin typeface="+mj-lt"/>
                <a:ea typeface="+mj-ea"/>
                <a:cs typeface="+mj-cs"/>
              </a:rPr>
              <a:t> 5</a:t>
            </a:r>
            <a:br>
              <a:rPr lang="cs-CZ" sz="4400" dirty="0">
                <a:latin typeface="+mj-lt"/>
                <a:ea typeface="+mj-ea"/>
                <a:cs typeface="+mj-cs"/>
              </a:rPr>
            </a:br>
            <a:r>
              <a:rPr lang="cs-CZ" dirty="0"/>
              <a:t> 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71BF15-C1D6-4C6E-A6BF-6AA16288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53127"/>
            <a:ext cx="4567421" cy="33054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453DF3B-B592-470D-8CB8-FEF0E1BB3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33" y="1951132"/>
            <a:ext cx="4132759" cy="295573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6B9C944-7F2C-4C5C-A3AF-0B07FD068341}"/>
              </a:ext>
            </a:extLst>
          </p:cNvPr>
          <p:cNvCxnSpPr/>
          <p:nvPr/>
        </p:nvCxnSpPr>
        <p:spPr>
          <a:xfrm>
            <a:off x="5044797" y="3620930"/>
            <a:ext cx="11912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9F99DC-3365-A2ED-FA0A-B6A12984654B}"/>
              </a:ext>
            </a:extLst>
          </p:cNvPr>
          <p:cNvSpPr txBox="1"/>
          <p:nvPr/>
        </p:nvSpPr>
        <p:spPr>
          <a:xfrm>
            <a:off x="945037" y="976574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Rozpočet</a:t>
            </a:r>
            <a:r>
              <a:rPr lang="en-US" dirty="0"/>
              <a:t>  is the Czech name for the generated financial report (budget).</a:t>
            </a:r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25A12D4-D955-9A64-4C17-2BA4C58A8366}"/>
              </a:ext>
            </a:extLst>
          </p:cNvPr>
          <p:cNvCxnSpPr/>
          <p:nvPr/>
        </p:nvCxnSpPr>
        <p:spPr>
          <a:xfrm>
            <a:off x="1960775" y="1299740"/>
            <a:ext cx="0" cy="390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5EE391B7-1FEF-8CFC-BBD1-215FBE1A030F}"/>
              </a:ext>
            </a:extLst>
          </p:cNvPr>
          <p:cNvSpPr/>
          <p:nvPr/>
        </p:nvSpPr>
        <p:spPr>
          <a:xfrm>
            <a:off x="1605682" y="5296650"/>
            <a:ext cx="2306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Before</a:t>
            </a:r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update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DBBB96C-0589-61FA-CD44-E2CC1B71609D}"/>
              </a:ext>
            </a:extLst>
          </p:cNvPr>
          <p:cNvSpPr/>
          <p:nvPr/>
        </p:nvSpPr>
        <p:spPr>
          <a:xfrm>
            <a:off x="7220641" y="5296650"/>
            <a:ext cx="21635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After</a:t>
            </a:r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update</a:t>
            </a:r>
          </a:p>
        </p:txBody>
      </p:sp>
    </p:spTree>
    <p:extLst>
      <p:ext uri="{BB962C8B-B14F-4D97-AF65-F5344CB8AC3E}">
        <p14:creationId xmlns:p14="http://schemas.microsoft.com/office/powerpoint/2010/main" val="349972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B2D20-CA3A-42C4-8A9D-F72074D8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latin typeface="+mj-lt"/>
                <a:ea typeface="+mj-ea"/>
                <a:cs typeface="+mj-cs"/>
              </a:rPr>
              <a:t>Financial</a:t>
            </a:r>
            <a:r>
              <a:rPr lang="cs-CZ" sz="4400" dirty="0">
                <a:latin typeface="+mj-lt"/>
                <a:ea typeface="+mj-ea"/>
                <a:cs typeface="+mj-cs"/>
              </a:rPr>
              <a:t> report </a:t>
            </a:r>
            <a:r>
              <a:rPr lang="cs-CZ" sz="4400" dirty="0" err="1">
                <a:latin typeface="+mj-lt"/>
                <a:ea typeface="+mj-ea"/>
                <a:cs typeface="+mj-cs"/>
              </a:rPr>
              <a:t>creation</a:t>
            </a:r>
            <a:r>
              <a:rPr lang="cs-CZ" sz="4400" dirty="0">
                <a:latin typeface="+mj-lt"/>
                <a:ea typeface="+mj-ea"/>
                <a:cs typeface="+mj-cs"/>
              </a:rPr>
              <a:t> 6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B9A838-FD46-495C-B762-2674630C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5" y="1331911"/>
            <a:ext cx="9994085" cy="1677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Šipka: dolů 2">
            <a:extLst>
              <a:ext uri="{FF2B5EF4-FFF2-40B4-BE49-F238E27FC236}">
                <a16:creationId xmlns:a16="http://schemas.microsoft.com/office/drawing/2014/main" id="{4E596395-6FDF-4A7F-80CB-92FC221FBF6E}"/>
              </a:ext>
            </a:extLst>
          </p:cNvPr>
          <p:cNvSpPr/>
          <p:nvPr/>
        </p:nvSpPr>
        <p:spPr>
          <a:xfrm>
            <a:off x="3967993" y="2273417"/>
            <a:ext cx="469783" cy="1155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38F540-FAFA-4D8C-9A99-255423190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61" y="3429000"/>
            <a:ext cx="6537820" cy="2802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5C492E9-C07A-1018-3AAB-568B7AD869F6}"/>
              </a:ext>
            </a:extLst>
          </p:cNvPr>
          <p:cNvSpPr txBox="1"/>
          <p:nvPr/>
        </p:nvSpPr>
        <p:spPr>
          <a:xfrm>
            <a:off x="7026932" y="3664203"/>
            <a:ext cx="3421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need to change the time scale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of View by </a:t>
            </a:r>
            <a:r>
              <a:rPr lang="cs-CZ" dirty="0">
                <a:solidFill>
                  <a:srgbClr val="FF0000"/>
                </a:solidFill>
              </a:rPr>
              <a:t>Q</a:t>
            </a:r>
            <a:r>
              <a:rPr lang="en-US" dirty="0" err="1">
                <a:solidFill>
                  <a:srgbClr val="FF0000"/>
                </a:solidFill>
              </a:rPr>
              <a:t>uarter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6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52A26-B3A9-4087-AE8E-2ABD1337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latin typeface="+mj-lt"/>
                <a:ea typeface="+mj-ea"/>
                <a:cs typeface="+mj-cs"/>
              </a:rPr>
              <a:t>Financial</a:t>
            </a:r>
            <a:r>
              <a:rPr lang="cs-CZ" sz="4400" dirty="0">
                <a:latin typeface="+mj-lt"/>
                <a:ea typeface="+mj-ea"/>
                <a:cs typeface="+mj-cs"/>
              </a:rPr>
              <a:t> report </a:t>
            </a:r>
            <a:r>
              <a:rPr lang="cs-CZ" sz="4400" dirty="0" err="1">
                <a:latin typeface="+mj-lt"/>
                <a:ea typeface="+mj-ea"/>
                <a:cs typeface="+mj-cs"/>
              </a:rPr>
              <a:t>creation</a:t>
            </a:r>
            <a:r>
              <a:rPr lang="cs-CZ" sz="4400" dirty="0">
                <a:latin typeface="+mj-lt"/>
                <a:ea typeface="+mj-ea"/>
                <a:cs typeface="+mj-cs"/>
              </a:rPr>
              <a:t> 7 </a:t>
            </a:r>
            <a:r>
              <a:rPr lang="cs-CZ" dirty="0"/>
              <a:t>–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filter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dimension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(</a:t>
            </a:r>
            <a:r>
              <a:rPr lang="cs-CZ" dirty="0" err="1"/>
              <a:t>here</a:t>
            </a:r>
            <a:r>
              <a:rPr lang="cs-CZ" dirty="0"/>
              <a:t> SALES) 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F2930F-ECA2-4CA8-96EB-076E1FEB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33" y="1628744"/>
            <a:ext cx="9549468" cy="40269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4580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E63AB-E1DF-48BF-B3EB-E53F62CF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Rows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accounts</a:t>
            </a:r>
            <a:r>
              <a:rPr lang="cs-CZ" dirty="0"/>
              <a:t> 8110..8130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3DB911-5ADC-4802-81CF-87E313BB5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38" y="1690688"/>
            <a:ext cx="8523809" cy="24952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8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492CB-D1E2-4CCD-B04F-D0F37F2B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accounts</a:t>
            </a:r>
            <a:r>
              <a:rPr lang="cs-CZ" dirty="0"/>
              <a:t> 8110..8130 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9944DD-893E-4E71-AD73-F25BAB50E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4953"/>
            <a:ext cx="5177805" cy="41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1091D-204A-4221-9BDC-A06CB8F7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Financial</a:t>
            </a:r>
            <a:r>
              <a:rPr lang="cs-CZ" dirty="0"/>
              <a:t> report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8110.8130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B7473B-E525-452C-8A6D-A6CDACC4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07133"/>
            <a:ext cx="9682113" cy="42134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98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F84850F-0899-453E-8BE3-93F8D38F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56" y="639403"/>
            <a:ext cx="9962843" cy="55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3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3DDB3-6E37-4A0A-B67B-7C9FA848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/>
              <a:t>Introduction</a:t>
            </a:r>
            <a:r>
              <a:rPr lang="cs-CZ" dirty="0"/>
              <a:t> - </a:t>
            </a:r>
            <a:r>
              <a:rPr lang="cs-CZ" dirty="0" err="1"/>
              <a:t>supplement</a:t>
            </a:r>
            <a:r>
              <a:rPr lang="cs-CZ" dirty="0"/>
              <a:t> to </a:t>
            </a:r>
            <a:r>
              <a:rPr lang="cs-CZ" dirty="0" err="1"/>
              <a:t>file</a:t>
            </a:r>
            <a:r>
              <a:rPr lang="cs-CZ" dirty="0"/>
              <a:t> BC -19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B3CD84-5CC1-4397-9EC1-D4D8804CF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Follow-up PWP with the data on 6715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accounts</a:t>
            </a:r>
            <a:r>
              <a:rPr lang="cs-CZ" dirty="0"/>
              <a:t> such as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accou</a:t>
            </a:r>
            <a:r>
              <a:rPr lang="cs-CZ" dirty="0"/>
              <a:t> 8110..8130) base on </a:t>
            </a:r>
            <a:r>
              <a:rPr lang="en-US" dirty="0"/>
              <a:t>already specified </a:t>
            </a:r>
            <a:r>
              <a:rPr lang="cs-CZ" dirty="0"/>
              <a:t>budget </a:t>
            </a:r>
            <a:r>
              <a:rPr lang="cs-CZ" dirty="0" err="1"/>
              <a:t>fro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2024 </a:t>
            </a:r>
            <a:r>
              <a:rPr lang="en-US" dirty="0"/>
              <a:t>as well as the budget entries for this G/L account including the two values of the global dimensions SALES and ADM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FD6BE0-2D7D-4D3F-8EE6-C0CD8ABC6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13" y="3751442"/>
            <a:ext cx="5579036" cy="2011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F7F3C29-F477-4448-B0F5-008BCA5D92A4}"/>
              </a:ext>
            </a:extLst>
          </p:cNvPr>
          <p:cNvCxnSpPr>
            <a:cxnSpLocks/>
          </p:cNvCxnSpPr>
          <p:nvPr/>
        </p:nvCxnSpPr>
        <p:spPr>
          <a:xfrm>
            <a:off x="3305262" y="3494899"/>
            <a:ext cx="0" cy="2016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42560112-B0BD-4429-96A9-01EFDE0C6D67}"/>
              </a:ext>
            </a:extLst>
          </p:cNvPr>
          <p:cNvSpPr txBox="1"/>
          <p:nvPr/>
        </p:nvSpPr>
        <p:spPr>
          <a:xfrm>
            <a:off x="3808602" y="5763237"/>
            <a:ext cx="147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</a:t>
            </a:r>
            <a:endParaRPr lang="en-US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7800242-0BA1-402A-92C2-B7EA06FB06E0}"/>
              </a:ext>
            </a:extLst>
          </p:cNvPr>
          <p:cNvCxnSpPr/>
          <p:nvPr/>
        </p:nvCxnSpPr>
        <p:spPr>
          <a:xfrm flipH="1">
            <a:off x="6526635" y="4941116"/>
            <a:ext cx="1350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63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0A910-59A1-48B4-A81D-63CA3E1D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G/L Budget setup 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)  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07BDBD-3C71-45F3-9766-73922F24D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34292"/>
            <a:ext cx="4336251" cy="3845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94962EC-C464-4027-B889-139268F63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20" y="1834292"/>
            <a:ext cx="6303639" cy="353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4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E700F-096C-4E3A-B709-9E8D9848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of the budgeted amount</a:t>
            </a:r>
            <a:r>
              <a:rPr lang="cs-CZ" dirty="0"/>
              <a:t> on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C84B4B-DBBA-42BD-8BD1-A0BA05E7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09" y="3594684"/>
            <a:ext cx="10119919" cy="1356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D2987EB-5DD1-4A97-BFAD-C2E4792B2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9" y="1598467"/>
            <a:ext cx="4751897" cy="16648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8664126-DFB3-4635-8ABB-353450FA0672}"/>
              </a:ext>
            </a:extLst>
          </p:cNvPr>
          <p:cNvCxnSpPr/>
          <p:nvPr/>
        </p:nvCxnSpPr>
        <p:spPr>
          <a:xfrm>
            <a:off x="4773336" y="3087149"/>
            <a:ext cx="0" cy="507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2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8E5CF-AF89-4AB9-BAB3-FB6510B3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Breakdown of the budgeted amount</a:t>
            </a:r>
            <a:r>
              <a:rPr lang="cs-CZ" dirty="0"/>
              <a:t> on </a:t>
            </a:r>
            <a:r>
              <a:rPr lang="cs-CZ" dirty="0" err="1"/>
              <a:t>accounts</a:t>
            </a:r>
            <a:r>
              <a:rPr lang="cs-CZ" dirty="0"/>
              <a:t> 8110..8130 (</a:t>
            </a:r>
            <a:r>
              <a:rPr lang="cs-CZ" dirty="0" err="1"/>
              <a:t>chosen</a:t>
            </a:r>
            <a:r>
              <a:rPr lang="cs-CZ" dirty="0"/>
              <a:t> </a:t>
            </a:r>
            <a:r>
              <a:rPr lang="cs-CZ" dirty="0" err="1"/>
              <a:t>month</a:t>
            </a:r>
            <a:r>
              <a:rPr lang="cs-CZ" dirty="0"/>
              <a:t> =JUIN 2024)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8534EF-729D-45F8-8367-29497C6ED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93" y="2168165"/>
            <a:ext cx="10617254" cy="9684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188A558-C153-4230-BC2A-BC5CDE92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53" y="4557860"/>
            <a:ext cx="10617254" cy="9975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1360F1-9A4D-4170-9FA4-2F9053287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14" y="3237101"/>
            <a:ext cx="10725133" cy="9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2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E05F2-71BA-4639-914A-C5990E94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150" y="288693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G/L </a:t>
            </a:r>
            <a:r>
              <a:rPr lang="cs-CZ" dirty="0" err="1"/>
              <a:t>Entries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by use </a:t>
            </a:r>
            <a:r>
              <a:rPr lang="cs-CZ" dirty="0" err="1"/>
              <a:t>of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chosen</a:t>
            </a:r>
            <a:r>
              <a:rPr lang="cs-CZ" dirty="0"/>
              <a:t> </a:t>
            </a:r>
            <a:r>
              <a:rPr lang="cs-CZ" dirty="0" err="1"/>
              <a:t>dimensions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(</a:t>
            </a:r>
            <a:r>
              <a:rPr lang="cs-CZ" dirty="0" err="1"/>
              <a:t>two</a:t>
            </a:r>
            <a:r>
              <a:rPr lang="cs-CZ" dirty="0"/>
              <a:t> sales lines)  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F90CB2-6453-4653-9431-FBC9F628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10" y="1993858"/>
            <a:ext cx="9985695" cy="14351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AE05992-2EC5-4D00-8761-38D5973CC02A}"/>
              </a:ext>
            </a:extLst>
          </p:cNvPr>
          <p:cNvSpPr txBox="1"/>
          <p:nvPr/>
        </p:nvSpPr>
        <p:spPr>
          <a:xfrm>
            <a:off x="838200" y="3808602"/>
            <a:ext cx="1032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chosen values of the De</a:t>
            </a:r>
            <a:r>
              <a:rPr lang="cs-CZ" dirty="0"/>
              <a:t>p</a:t>
            </a:r>
            <a:r>
              <a:rPr lang="en-US" dirty="0" err="1"/>
              <a:t>artment</a:t>
            </a:r>
            <a:r>
              <a:rPr lang="en-US" dirty="0"/>
              <a:t> dimension were assigned to each sales order line before its posting.</a:t>
            </a:r>
            <a:endParaRPr lang="cs-CZ" dirty="0"/>
          </a:p>
          <a:p>
            <a:r>
              <a:rPr lang="en-US" dirty="0"/>
              <a:t>The first line was marked with the SALES value and the second with the ADM value</a:t>
            </a:r>
          </a:p>
        </p:txBody>
      </p:sp>
    </p:spTree>
    <p:extLst>
      <p:ext uri="{BB962C8B-B14F-4D97-AF65-F5344CB8AC3E}">
        <p14:creationId xmlns:p14="http://schemas.microsoft.com/office/powerpoint/2010/main" val="222875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19A93-6F6B-486C-BCE1-39996BB0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Financial</a:t>
            </a:r>
            <a:r>
              <a:rPr lang="cs-CZ" dirty="0"/>
              <a:t> report </a:t>
            </a:r>
            <a:r>
              <a:rPr lang="cs-CZ" dirty="0" err="1"/>
              <a:t>creation</a:t>
            </a:r>
            <a:r>
              <a:rPr lang="cs-CZ" dirty="0"/>
              <a:t> 1 (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01A554-4A45-488D-B786-73E1626B4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39" y="1504164"/>
            <a:ext cx="7296864" cy="1733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2FEB27-C97C-4655-A7DF-8A6EAC840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9" y="3619851"/>
            <a:ext cx="7127803" cy="18376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C455E2B-E5EE-4E02-E883-7F0E9401FEF9}"/>
              </a:ext>
            </a:extLst>
          </p:cNvPr>
          <p:cNvSpPr txBox="1"/>
          <p:nvPr/>
        </p:nvSpPr>
        <p:spPr>
          <a:xfrm>
            <a:off x="848821" y="5654523"/>
            <a:ext cx="69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Rozpočet</a:t>
            </a:r>
            <a:r>
              <a:rPr lang="en-US" dirty="0"/>
              <a:t>  is the Czech name for the generated financial report (budget).</a:t>
            </a:r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02E4E66-C337-405B-58DE-CDC739A58243}"/>
              </a:ext>
            </a:extLst>
          </p:cNvPr>
          <p:cNvCxnSpPr/>
          <p:nvPr/>
        </p:nvCxnSpPr>
        <p:spPr>
          <a:xfrm flipV="1">
            <a:off x="1282045" y="5184742"/>
            <a:ext cx="0" cy="4147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78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87010-5242-48D2-BB38-460EFF96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Financial</a:t>
            </a:r>
            <a:r>
              <a:rPr lang="cs-CZ" dirty="0"/>
              <a:t> report </a:t>
            </a:r>
            <a:r>
              <a:rPr lang="cs-CZ" dirty="0" err="1"/>
              <a:t>creation</a:t>
            </a:r>
            <a:r>
              <a:rPr lang="cs-CZ" dirty="0"/>
              <a:t> 2  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48EEE4-D821-414D-A38F-514BC860B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8008"/>
            <a:ext cx="2750051" cy="16756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303AC8E-7BD8-4666-B195-04FBE2F2E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421" y="1548723"/>
            <a:ext cx="6178982" cy="1581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AE7D9B4-90DF-4AEE-8F42-AEB0723C1329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588251" y="2325837"/>
            <a:ext cx="540170" cy="13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DF801FE5-725D-4CD9-96D8-E7E016E61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125" y="3727959"/>
            <a:ext cx="5349695" cy="1117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C8E9F5C-53AF-40F9-AC20-7815319A015B}"/>
              </a:ext>
            </a:extLst>
          </p:cNvPr>
          <p:cNvCxnSpPr>
            <a:cxnSpLocks/>
          </p:cNvCxnSpPr>
          <p:nvPr/>
        </p:nvCxnSpPr>
        <p:spPr>
          <a:xfrm>
            <a:off x="7658310" y="1757799"/>
            <a:ext cx="0" cy="1824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1642F-CAFB-434E-88EC-25003C52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Financial</a:t>
            </a:r>
            <a:r>
              <a:rPr lang="cs-CZ" dirty="0"/>
              <a:t> report </a:t>
            </a:r>
            <a:r>
              <a:rPr lang="cs-CZ" dirty="0" err="1"/>
              <a:t>creation</a:t>
            </a:r>
            <a:r>
              <a:rPr lang="cs-CZ" dirty="0"/>
              <a:t> 3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4CAB2D-B840-46B0-8522-9069E906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93" y="1490279"/>
            <a:ext cx="1734506" cy="17919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FE2755-EEDA-4A24-B561-20CC614DD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24" y="1490279"/>
            <a:ext cx="5121270" cy="1791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AF43D10-0F6F-4B3D-9F85-3813C02BE4B1}"/>
              </a:ext>
            </a:extLst>
          </p:cNvPr>
          <p:cNvCxnSpPr/>
          <p:nvPr/>
        </p:nvCxnSpPr>
        <p:spPr>
          <a:xfrm>
            <a:off x="2762692" y="2386249"/>
            <a:ext cx="970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322DAF68-5C71-492D-92AD-B5B5BC094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446" y="3825380"/>
            <a:ext cx="7230648" cy="25664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E7F80B5-912B-4100-9EA6-D3266FCAF068}"/>
              </a:ext>
            </a:extLst>
          </p:cNvPr>
          <p:cNvCxnSpPr>
            <a:cxnSpLocks/>
          </p:cNvCxnSpPr>
          <p:nvPr/>
        </p:nvCxnSpPr>
        <p:spPr>
          <a:xfrm>
            <a:off x="4525778" y="2684488"/>
            <a:ext cx="0" cy="1140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6476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294</Words>
  <Application>Microsoft Office PowerPoint</Application>
  <PresentationFormat>Širokoúhlá obrazovka</PresentationFormat>
  <Paragraphs>32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Business Central Introduction   (ERP=Microsoft Dynamics 365 Business Central)  Budgets and Financial report basics </vt:lpstr>
      <vt:lpstr> Introduction - supplement to file BC -19</vt:lpstr>
      <vt:lpstr>G/L Budget setup (for one account only)  </vt:lpstr>
      <vt:lpstr>Breakdown of the budgeted amount on one account </vt:lpstr>
      <vt:lpstr>Breakdown of the budgeted amount on accounts 8110..8130 (chosen month =JUIN 2024)</vt:lpstr>
      <vt:lpstr>G/L Entries created by use of Sales order for chosen dimensions values (two sales lines)  </vt:lpstr>
      <vt:lpstr>Financial report creation 1 (one account only)</vt:lpstr>
      <vt:lpstr>Financial report creation 2  </vt:lpstr>
      <vt:lpstr>Financial report creation 3</vt:lpstr>
      <vt:lpstr> </vt:lpstr>
      <vt:lpstr>Financial report creation 5  </vt:lpstr>
      <vt:lpstr>Financial report creation 6</vt:lpstr>
      <vt:lpstr>Financial report creation 7 – with filter based on dimension values (here SALES) </vt:lpstr>
      <vt:lpstr>Rows for accounts 8110..8130</vt:lpstr>
      <vt:lpstr>View for accounts 8110..8130 </vt:lpstr>
      <vt:lpstr>Financial report for account 8110.8130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Central Introduction IV (ERP=Microsoft Dynamics 365 Business Central)  Budgets and Accounting schedules basics</dc:title>
  <dc:creator>Jaromír Skorkovský</dc:creator>
  <cp:lastModifiedBy>Miki Skorkovský</cp:lastModifiedBy>
  <cp:revision>49</cp:revision>
  <dcterms:created xsi:type="dcterms:W3CDTF">2019-09-03T08:59:55Z</dcterms:created>
  <dcterms:modified xsi:type="dcterms:W3CDTF">2023-11-22T10:49:56Z</dcterms:modified>
</cp:coreProperties>
</file>