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61" r:id="rId6"/>
    <p:sldId id="262" r:id="rId7"/>
    <p:sldId id="258" r:id="rId8"/>
    <p:sldId id="264" r:id="rId9"/>
    <p:sldId id="265" r:id="rId10"/>
    <p:sldId id="266" r:id="rId11"/>
    <p:sldId id="260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C656D-EF2C-4B49-B0FF-8689A15E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88834A-64FF-4FD4-9853-67277B5CF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0073D0-47AF-476C-A586-D532E40A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F3FCB4-740C-49F4-B4F6-16221105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177CBB-645A-44B4-A6F5-23547B88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3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F697E-9116-467F-97C4-0FC1C3E2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87FF20-0127-4EB4-8124-B02C8213C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3AA58A-4CED-4CBA-BBF5-56CEE9D6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5CE503-A3F8-4F53-ACB3-E6F3DCBD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7C043F-671B-4B48-BFD0-1412286A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9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6F7FCD-0B15-4422-A441-A1F07B3FC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CCD3E2-81F5-4255-BF9F-1F425230D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959D7D-74B1-4010-ADB6-FDCF5E3E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BFE1EF-BEF9-4EA2-8EA3-DEB30B6D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28E3D-5121-4373-8471-547526D6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BC23B-BF73-4F34-971E-7EE6A3D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1640F-8448-4494-B830-1C75F712F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F5428-E9B8-4A3E-8A7D-955B46F1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CEC15-6717-424D-8B9A-32C35A17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A50E6-A627-42A6-9132-E11E05EA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1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C547F-8691-4350-A2DE-581B37DF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90D1E4-83F9-48FA-BD2E-ACA4CAFD6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715D67-0086-4151-B8DB-1CA28D1E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694667-83F3-463E-9E7F-FC828C412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43C59D-B270-4FD4-ADE8-051CF051A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9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4EA46-B891-4B76-AEEA-BC643A63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AA310-A7BE-4DE4-8CE5-81997F0A6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57DE41-AA01-4119-B3F2-A414221B7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55A12D-D49E-4989-A472-25E1A7C2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889EFF-2954-471B-9F39-C08B0107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29AABF-F351-4CF5-9C73-962FF7C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B56A1-71C7-4EF9-8CBF-AFAB8987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334736-1C6B-4A4C-A6EE-7939AA58A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2C1DEE-A49D-4D85-A995-43D456A45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9F52EBB-51CC-4CFE-8EB5-7754C0E25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E4856E-F54D-482F-A532-6F9F57BCF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E2DF60-A24A-4D14-83AD-1DB54D04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F2CC68-97C9-420F-95B3-0986B6E7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23E5D4-BB25-4511-91E3-A4F781C58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12B40-3FA6-4E39-998A-4CB643640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3D8605-4A76-46D8-9992-778E64A45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F66E59-C6B9-4240-BC83-CD36CC0B9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422875-CF05-4F1B-B3C2-DF6DD751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0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B36FA7-66A3-43F9-8DA8-BD6C640C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9142B1-3B29-4477-BF12-1EC9C10A2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2007B7-888D-40DB-805B-11BDD83C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5F5A-FC04-4169-805A-9FA0BF13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31E40-01F4-41B5-A87F-FCC1E5A48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B3CD03-1AEC-4A82-BB19-ECB9613C1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A9DA72-2306-4298-ACD7-E54151B23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A6E222-D767-4B9A-8C6E-CFD2C8DB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C61C7D-6F3A-44BD-851D-A99AE804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64B75-D0ED-4C5E-A395-B48C164A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28BAE1-376D-4D25-957E-A023BA2518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E50D45-0542-4C12-823D-F0324DC16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80E7E8-9AFF-4B7A-8D83-36E980DE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DFADD4-AEE8-42D2-9596-0F823EF5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4774D8-F03B-40EA-94F1-8E254755B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63A574-5E8C-44BE-BC4E-60AAFC35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5FEAF1-2112-4956-AFE2-CA8AC9F74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F80EB0-1068-4198-A232-3E08AA68E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FA35-114B-4D74-95BB-2915837CD8F2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156FE3-F3EB-4103-B9FD-B9CBD5CE0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843D41-CECB-4E40-A6AF-C46697AE0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E036-ED7F-48B1-901E-2ABB9B57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9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8FEBE-84A5-45C7-8308-96249A23FD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ERP  </a:t>
            </a:r>
            <a:r>
              <a:rPr lang="cs-CZ" dirty="0" err="1">
                <a:solidFill>
                  <a:srgbClr val="0070C0"/>
                </a:solidFill>
              </a:rPr>
              <a:t>Simplified</a:t>
            </a:r>
            <a:r>
              <a:rPr lang="cs-CZ" dirty="0">
                <a:solidFill>
                  <a:srgbClr val="0070C0"/>
                </a:solidFill>
              </a:rPr>
              <a:t> BC </a:t>
            </a:r>
            <a:br>
              <a:rPr lang="cs-CZ" dirty="0"/>
            </a:b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831719-8C60-4D96-A696-1E40A0A40B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</a:t>
            </a:r>
            <a:endParaRPr lang="en-US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1EA685E-74D2-4200-90AE-329AF19DC373}"/>
              </a:ext>
            </a:extLst>
          </p:cNvPr>
          <p:cNvSpPr>
            <a:spLocks noGrp="1"/>
          </p:cNvSpPr>
          <p:nvPr/>
        </p:nvSpPr>
        <p:spPr>
          <a:xfrm>
            <a:off x="990600" y="2918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D9F88AE9-ED42-4CBF-B47F-AA7026B89583}"/>
              </a:ext>
            </a:extLst>
          </p:cNvPr>
          <p:cNvSpPr txBox="1">
            <a:spLocks/>
          </p:cNvSpPr>
          <p:nvPr/>
        </p:nvSpPr>
        <p:spPr>
          <a:xfrm>
            <a:off x="1282118" y="291861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>
                <a:solidFill>
                  <a:srgbClr val="0070C0"/>
                </a:solidFill>
              </a:rPr>
              <a:t>Ing.J.Skorkovský,CSc.</a:t>
            </a:r>
          </a:p>
          <a:p>
            <a:r>
              <a:rPr lang="cs-CZ">
                <a:solidFill>
                  <a:srgbClr val="0070C0"/>
                </a:solidFill>
              </a:rPr>
              <a:t>Department of Business Management</a:t>
            </a:r>
          </a:p>
          <a:p>
            <a:r>
              <a:rPr lang="cs-CZ">
                <a:solidFill>
                  <a:srgbClr val="0070C0"/>
                </a:solidFill>
              </a:rPr>
              <a:t>Faculty of Business and Administration</a:t>
            </a:r>
          </a:p>
          <a:p>
            <a:r>
              <a:rPr lang="cs-CZ">
                <a:solidFill>
                  <a:srgbClr val="0070C0"/>
                </a:solidFill>
              </a:rPr>
              <a:t>Masaryk University Brno</a:t>
            </a:r>
          </a:p>
          <a:p>
            <a:r>
              <a:rPr lang="cs-CZ">
                <a:solidFill>
                  <a:srgbClr val="0070C0"/>
                </a:solidFill>
              </a:rPr>
              <a:t>Czech Republic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4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29876-5D71-4E39-A31B-136EE493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How to Display Hidden Fields</a:t>
            </a:r>
            <a:r>
              <a:rPr lang="cs-CZ" sz="3600" dirty="0">
                <a:solidFill>
                  <a:srgbClr val="0070C0"/>
                </a:solidFill>
              </a:rPr>
              <a:t> 3rd step (</a:t>
            </a:r>
            <a:r>
              <a:rPr lang="cs-CZ" sz="3600" dirty="0" err="1">
                <a:solidFill>
                  <a:srgbClr val="0070C0"/>
                </a:solidFill>
              </a:rPr>
              <a:t>drag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en-US" sz="3600" dirty="0">
                <a:solidFill>
                  <a:srgbClr val="0070C0"/>
                </a:solidFill>
              </a:rPr>
              <a:t>&amp; </a:t>
            </a:r>
            <a:r>
              <a:rPr lang="cs-CZ" sz="3600" dirty="0">
                <a:solidFill>
                  <a:srgbClr val="0070C0"/>
                </a:solidFill>
              </a:rPr>
              <a:t>drop)  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2BACBB-348C-4C89-9742-EC859A6D4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95" y="1690688"/>
            <a:ext cx="10607511" cy="10885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A3E930D-AA86-40C4-910A-7B4933584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95" y="3132575"/>
            <a:ext cx="9627909" cy="26155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86AA7C4-AE80-49BB-8D52-29BC8DF2F253}"/>
              </a:ext>
            </a:extLst>
          </p:cNvPr>
          <p:cNvSpPr txBox="1"/>
          <p:nvPr/>
        </p:nvSpPr>
        <p:spPr>
          <a:xfrm>
            <a:off x="631595" y="5816586"/>
            <a:ext cx="89066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We have used drag &amp; drop to move the Profit % field into the list where it was not displayed before. The transfer is confirmed with the Done button. </a:t>
            </a:r>
            <a:r>
              <a:rPr lang="cs-CZ" b="1" dirty="0" err="1">
                <a:solidFill>
                  <a:srgbClr val="FF0000"/>
                </a:solidFill>
              </a:rPr>
              <a:t>Clear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Personalization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used</a:t>
            </a:r>
            <a:r>
              <a:rPr lang="cs-CZ" dirty="0">
                <a:solidFill>
                  <a:srgbClr val="0070C0"/>
                </a:solidFill>
              </a:rPr>
              <a:t> to </a:t>
            </a:r>
            <a:r>
              <a:rPr lang="cs-CZ" dirty="0" err="1">
                <a:solidFill>
                  <a:srgbClr val="0070C0"/>
                </a:solidFill>
              </a:rPr>
              <a:t>clear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either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one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or</a:t>
            </a:r>
            <a:r>
              <a:rPr lang="cs-CZ" dirty="0">
                <a:solidFill>
                  <a:srgbClr val="0070C0"/>
                </a:solidFill>
              </a:rPr>
              <a:t> more </a:t>
            </a:r>
            <a:r>
              <a:rPr lang="cs-CZ" dirty="0" err="1">
                <a:solidFill>
                  <a:srgbClr val="0070C0"/>
                </a:solidFill>
              </a:rPr>
              <a:t>modifications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45564D8-CDCF-4B59-A2A7-F3364185E654}"/>
              </a:ext>
            </a:extLst>
          </p:cNvPr>
          <p:cNvSpPr/>
          <p:nvPr/>
        </p:nvSpPr>
        <p:spPr>
          <a:xfrm>
            <a:off x="8472881" y="3263317"/>
            <a:ext cx="889233" cy="51172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0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DFE3-D9A3-E5F6-37EF-96B6B887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 The nature of the data stored in the fields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E02198-8FC0-F55A-A713-2E12CA8E2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70C0"/>
                </a:solidFill>
              </a:rPr>
              <a:t>Real </a:t>
            </a:r>
            <a:r>
              <a:rPr lang="cs-CZ" sz="2400" dirty="0" err="1">
                <a:solidFill>
                  <a:srgbClr val="0070C0"/>
                </a:solidFill>
              </a:rPr>
              <a:t>numbers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0070C0"/>
                </a:solidFill>
              </a:rPr>
              <a:t>Texts</a:t>
            </a:r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dirty="0" err="1">
                <a:solidFill>
                  <a:srgbClr val="0070C0"/>
                </a:solidFill>
              </a:rPr>
              <a:t>Date</a:t>
            </a:r>
            <a:r>
              <a:rPr lang="cs-CZ" sz="2400" dirty="0">
                <a:solidFill>
                  <a:srgbClr val="0070C0"/>
                </a:solidFill>
              </a:rPr>
              <a:t> and period (21.2.2023 </a:t>
            </a:r>
            <a:r>
              <a:rPr lang="cs-CZ" sz="2400" dirty="0" err="1">
                <a:solidFill>
                  <a:srgbClr val="0070C0"/>
                </a:solidFill>
              </a:rPr>
              <a:t>or</a:t>
            </a:r>
            <a:r>
              <a:rPr lang="cs-CZ" sz="2400" dirty="0">
                <a:solidFill>
                  <a:srgbClr val="0070C0"/>
                </a:solidFill>
              </a:rPr>
              <a:t> 1W)</a:t>
            </a:r>
          </a:p>
          <a:p>
            <a:r>
              <a:rPr lang="cs-CZ" sz="2400" dirty="0" err="1">
                <a:solidFill>
                  <a:srgbClr val="0070C0"/>
                </a:solidFill>
              </a:rPr>
              <a:t>Booelan</a:t>
            </a:r>
            <a:r>
              <a:rPr lang="cs-CZ" sz="2400" dirty="0">
                <a:solidFill>
                  <a:srgbClr val="0070C0"/>
                </a:solidFill>
              </a:rPr>
              <a:t> (</a:t>
            </a:r>
            <a:r>
              <a:rPr lang="cs-CZ" sz="2400" dirty="0" err="1">
                <a:solidFill>
                  <a:srgbClr val="0070C0"/>
                </a:solidFill>
              </a:rPr>
              <a:t>yes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of</a:t>
            </a:r>
            <a:r>
              <a:rPr lang="cs-CZ" sz="2400" dirty="0">
                <a:solidFill>
                  <a:srgbClr val="0070C0"/>
                </a:solidFill>
              </a:rPr>
              <a:t> no-&gt;</a:t>
            </a:r>
            <a:r>
              <a:rPr lang="cs-CZ" sz="2400" dirty="0" err="1">
                <a:solidFill>
                  <a:srgbClr val="0070C0"/>
                </a:solidFill>
              </a:rPr>
              <a:t>Checked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of</a:t>
            </a:r>
            <a:r>
              <a:rPr lang="cs-CZ" sz="2400" dirty="0">
                <a:solidFill>
                  <a:srgbClr val="0070C0"/>
                </a:solidFill>
              </a:rPr>
              <a:t> not </a:t>
            </a:r>
            <a:r>
              <a:rPr lang="cs-CZ" sz="2400" dirty="0" err="1">
                <a:solidFill>
                  <a:srgbClr val="0070C0"/>
                </a:solidFill>
              </a:rPr>
              <a:t>checked</a:t>
            </a:r>
            <a:r>
              <a:rPr lang="cs-CZ" sz="2400" dirty="0">
                <a:solidFill>
                  <a:srgbClr val="0070C0"/>
                </a:solidFill>
              </a:rPr>
              <a:t>)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Time </a:t>
            </a:r>
          </a:p>
          <a:p>
            <a:r>
              <a:rPr lang="cs-CZ" sz="2400" dirty="0" err="1">
                <a:solidFill>
                  <a:srgbClr val="0070C0"/>
                </a:solidFill>
              </a:rPr>
              <a:t>Menus</a:t>
            </a:r>
            <a:r>
              <a:rPr lang="cs-CZ" sz="2400" dirty="0">
                <a:solidFill>
                  <a:srgbClr val="0070C0"/>
                </a:solidFill>
              </a:rPr>
              <a:t> and so on</a:t>
            </a:r>
            <a:r>
              <a:rPr lang="cs-CZ" dirty="0">
                <a:solidFill>
                  <a:srgbClr val="0070C0"/>
                </a:solidFill>
              </a:rPr>
              <a:t>…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C59CBBD-CBEA-E006-E0C5-53FF8E768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7376" y="1589202"/>
            <a:ext cx="3222050" cy="11287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62BB986-DF46-7936-A2E6-9CAE691A9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7650" y="2954337"/>
            <a:ext cx="2771776" cy="13343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ABB1D56-95CB-0144-E0A8-042498D8B5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4298" y="4894312"/>
            <a:ext cx="8955128" cy="104622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867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6CA79D6-6D85-40EA-A97D-DFFD2A30C2D8}"/>
              </a:ext>
            </a:extLst>
          </p:cNvPr>
          <p:cNvSpPr/>
          <p:nvPr/>
        </p:nvSpPr>
        <p:spPr>
          <a:xfrm>
            <a:off x="4161227" y="2646824"/>
            <a:ext cx="3624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End </a:t>
            </a:r>
            <a:r>
              <a:rPr lang="cs-CZ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of</a:t>
            </a:r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story</a:t>
            </a:r>
          </a:p>
        </p:txBody>
      </p:sp>
    </p:spTree>
    <p:extLst>
      <p:ext uri="{BB962C8B-B14F-4D97-AF65-F5344CB8AC3E}">
        <p14:creationId xmlns:p14="http://schemas.microsoft.com/office/powerpoint/2010/main" val="311907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A2F552C-885C-48FF-B6D8-2C1A64500959}"/>
              </a:ext>
            </a:extLst>
          </p:cNvPr>
          <p:cNvSpPr txBox="1"/>
          <p:nvPr/>
        </p:nvSpPr>
        <p:spPr>
          <a:xfrm>
            <a:off x="1124799" y="1659285"/>
            <a:ext cx="99424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T</a:t>
            </a:r>
            <a:r>
              <a:rPr lang="en-US" sz="2800" dirty="0">
                <a:solidFill>
                  <a:srgbClr val="0070C0"/>
                </a:solidFill>
              </a:rPr>
              <a:t>his short presentation is only to refresh the memory of those who</a:t>
            </a:r>
            <a:endParaRPr lang="cs-CZ" sz="2800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have already attended BPH_PIS1</a:t>
            </a:r>
            <a:endParaRPr lang="cs-CZ" sz="2800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where they used Microsoft Dynamics NAV 2018.</a:t>
            </a:r>
            <a:endParaRPr lang="cs-CZ" sz="2800" dirty="0">
              <a:solidFill>
                <a:srgbClr val="0070C0"/>
              </a:solidFill>
            </a:endParaRPr>
          </a:p>
          <a:p>
            <a:endParaRPr lang="cs-CZ" sz="2800" dirty="0">
              <a:solidFill>
                <a:srgbClr val="0070C0"/>
              </a:solidFill>
            </a:endParaRPr>
          </a:p>
          <a:p>
            <a:endParaRPr lang="cs-CZ" sz="2800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For the students of the MPH_AOPR course, </a:t>
            </a:r>
            <a:endParaRPr lang="cs-CZ" sz="2800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this presentation serves as a supplementary explanation </a:t>
            </a:r>
            <a:endParaRPr lang="cs-CZ" sz="2800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of the basic functions in the initial hours of the course </a:t>
            </a:r>
          </a:p>
        </p:txBody>
      </p:sp>
    </p:spTree>
    <p:extLst>
      <p:ext uri="{BB962C8B-B14F-4D97-AF65-F5344CB8AC3E}">
        <p14:creationId xmlns:p14="http://schemas.microsoft.com/office/powerpoint/2010/main" val="60283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2FD17EB-C6E4-4C0C-A97F-8D15CD64757C}"/>
              </a:ext>
            </a:extLst>
          </p:cNvPr>
          <p:cNvSpPr/>
          <p:nvPr/>
        </p:nvSpPr>
        <p:spPr>
          <a:xfrm>
            <a:off x="721453" y="897622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Customer</a:t>
            </a:r>
            <a:endParaRPr lang="en-US" sz="12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BF1849D-1C9F-4189-A0F7-11EC345EA283}"/>
              </a:ext>
            </a:extLst>
          </p:cNvPr>
          <p:cNvSpPr/>
          <p:nvPr/>
        </p:nvSpPr>
        <p:spPr>
          <a:xfrm>
            <a:off x="721453" y="1497435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Vendor</a:t>
            </a:r>
            <a:endParaRPr lang="en-US" sz="12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7AAA188-C494-4C4B-8C34-79E9F78E969C}"/>
              </a:ext>
            </a:extLst>
          </p:cNvPr>
          <p:cNvSpPr/>
          <p:nvPr/>
        </p:nvSpPr>
        <p:spPr>
          <a:xfrm>
            <a:off x="721453" y="2105637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Item</a:t>
            </a:r>
            <a:endParaRPr lang="en-US" sz="12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E101913-A4F9-429D-A7D7-9041B04314A6}"/>
              </a:ext>
            </a:extLst>
          </p:cNvPr>
          <p:cNvSpPr/>
          <p:nvPr/>
        </p:nvSpPr>
        <p:spPr>
          <a:xfrm>
            <a:off x="721453" y="2697061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G/L </a:t>
            </a:r>
            <a:r>
              <a:rPr lang="cs-CZ" sz="1200" dirty="0" err="1"/>
              <a:t>account</a:t>
            </a:r>
            <a:endParaRPr lang="en-US" sz="1200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5658554-DD77-462F-870F-431ED0286657}"/>
              </a:ext>
            </a:extLst>
          </p:cNvPr>
          <p:cNvSpPr/>
          <p:nvPr/>
        </p:nvSpPr>
        <p:spPr>
          <a:xfrm>
            <a:off x="721453" y="3858936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Location</a:t>
            </a:r>
            <a:endParaRPr lang="en-US" sz="1200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7F0E8A3-4DB3-42AA-949D-E8445EBD45CF}"/>
              </a:ext>
            </a:extLst>
          </p:cNvPr>
          <p:cNvCxnSpPr>
            <a:cxnSpLocks/>
          </p:cNvCxnSpPr>
          <p:nvPr/>
        </p:nvCxnSpPr>
        <p:spPr>
          <a:xfrm>
            <a:off x="1287710" y="2999065"/>
            <a:ext cx="0" cy="796954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DD2886DE-AFA3-4BA1-AF6C-138BA6AC4C7A}"/>
              </a:ext>
            </a:extLst>
          </p:cNvPr>
          <p:cNvSpPr/>
          <p:nvPr/>
        </p:nvSpPr>
        <p:spPr>
          <a:xfrm>
            <a:off x="518474" y="700481"/>
            <a:ext cx="1583703" cy="35698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A273949-935C-4D77-9159-64D6F8D55B0A}"/>
              </a:ext>
            </a:extLst>
          </p:cNvPr>
          <p:cNvSpPr txBox="1"/>
          <p:nvPr/>
        </p:nvSpPr>
        <p:spPr>
          <a:xfrm>
            <a:off x="662275" y="241767"/>
            <a:ext cx="13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Tables</a:t>
            </a:r>
            <a:r>
              <a:rPr lang="cs-CZ" dirty="0">
                <a:solidFill>
                  <a:srgbClr val="0070C0"/>
                </a:solidFill>
              </a:rPr>
              <a:t> (data)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8C5DD55-1F05-4D11-8143-583B54A0DB64}"/>
              </a:ext>
            </a:extLst>
          </p:cNvPr>
          <p:cNvSpPr/>
          <p:nvPr/>
        </p:nvSpPr>
        <p:spPr>
          <a:xfrm>
            <a:off x="3089152" y="1048623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Header</a:t>
            </a:r>
            <a:endParaRPr lang="en-US" sz="1200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097E5213-6B94-4143-8499-B4A08510E670}"/>
              </a:ext>
            </a:extLst>
          </p:cNvPr>
          <p:cNvSpPr/>
          <p:nvPr/>
        </p:nvSpPr>
        <p:spPr>
          <a:xfrm>
            <a:off x="3089152" y="1648437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Line1</a:t>
            </a:r>
            <a:endParaRPr lang="en-US" sz="1200" dirty="0"/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9F7D75D-871D-47BA-B92D-0F3319CCFEEB}"/>
              </a:ext>
            </a:extLst>
          </p:cNvPr>
          <p:cNvCxnSpPr>
            <a:cxnSpLocks/>
          </p:cNvCxnSpPr>
          <p:nvPr/>
        </p:nvCxnSpPr>
        <p:spPr>
          <a:xfrm>
            <a:off x="3655409" y="1950441"/>
            <a:ext cx="0" cy="4572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>
            <a:extLst>
              <a:ext uri="{FF2B5EF4-FFF2-40B4-BE49-F238E27FC236}">
                <a16:creationId xmlns:a16="http://schemas.microsoft.com/office/drawing/2014/main" id="{F8952CDF-B8F4-4F48-AD82-C5267E3E193F}"/>
              </a:ext>
            </a:extLst>
          </p:cNvPr>
          <p:cNvSpPr/>
          <p:nvPr/>
        </p:nvSpPr>
        <p:spPr>
          <a:xfrm>
            <a:off x="3089152" y="2395057"/>
            <a:ext cx="1132514" cy="302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LineN</a:t>
            </a:r>
            <a:endParaRPr lang="en-US" sz="1200" dirty="0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55F62A0A-0BC6-4342-9AC7-7E7B2C1A0952}"/>
              </a:ext>
            </a:extLst>
          </p:cNvPr>
          <p:cNvSpPr/>
          <p:nvPr/>
        </p:nvSpPr>
        <p:spPr>
          <a:xfrm>
            <a:off x="3058681" y="3141677"/>
            <a:ext cx="3349355" cy="3020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FF0000"/>
                </a:solidFill>
              </a:rPr>
              <a:t>Financial</a:t>
            </a:r>
            <a:r>
              <a:rPr lang="cs-CZ" sz="1200" b="1" dirty="0">
                <a:solidFill>
                  <a:srgbClr val="FF0000"/>
                </a:solidFill>
              </a:rPr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Journal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C35EC391-0258-4F88-9715-41ACEFA99138}"/>
              </a:ext>
            </a:extLst>
          </p:cNvPr>
          <p:cNvSpPr/>
          <p:nvPr/>
        </p:nvSpPr>
        <p:spPr>
          <a:xfrm>
            <a:off x="3058680" y="3910222"/>
            <a:ext cx="3349355" cy="3020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FF0000"/>
                </a:solidFill>
              </a:rPr>
              <a:t>Item</a:t>
            </a:r>
            <a:r>
              <a:rPr lang="cs-CZ" sz="1200" b="1" dirty="0">
                <a:solidFill>
                  <a:srgbClr val="FF0000"/>
                </a:solidFill>
              </a:rPr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Journal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5DBF1FD-AE3B-4318-BA20-6D57BEC4DDB0}"/>
              </a:ext>
            </a:extLst>
          </p:cNvPr>
          <p:cNvCxnSpPr/>
          <p:nvPr/>
        </p:nvCxnSpPr>
        <p:spPr>
          <a:xfrm>
            <a:off x="2258022" y="700481"/>
            <a:ext cx="0" cy="35237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DF169909-B7C2-45B8-8DF1-40AD9C0FF71B}"/>
              </a:ext>
            </a:extLst>
          </p:cNvPr>
          <p:cNvCxnSpPr/>
          <p:nvPr/>
        </p:nvCxnSpPr>
        <p:spPr>
          <a:xfrm>
            <a:off x="2919469" y="700481"/>
            <a:ext cx="0" cy="35237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DCA9922F-D892-49DB-838F-811B19B8B2B8}"/>
              </a:ext>
            </a:extLst>
          </p:cNvPr>
          <p:cNvSpPr/>
          <p:nvPr/>
        </p:nvSpPr>
        <p:spPr>
          <a:xfrm>
            <a:off x="2258022" y="2105637"/>
            <a:ext cx="675279" cy="289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75CF0C36-5E1B-4244-8624-DD07DA164E73}"/>
              </a:ext>
            </a:extLst>
          </p:cNvPr>
          <p:cNvCxnSpPr/>
          <p:nvPr/>
        </p:nvCxnSpPr>
        <p:spPr>
          <a:xfrm>
            <a:off x="3176833" y="4619134"/>
            <a:ext cx="323120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C69EF50-DED9-4F78-A0AA-AB32D3B5BF16}"/>
              </a:ext>
            </a:extLst>
          </p:cNvPr>
          <p:cNvSpPr txBox="1"/>
          <p:nvPr/>
        </p:nvSpPr>
        <p:spPr>
          <a:xfrm>
            <a:off x="2165700" y="4673210"/>
            <a:ext cx="5521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                                             </a:t>
            </a:r>
            <a:r>
              <a:rPr lang="cs-CZ" dirty="0" err="1">
                <a:solidFill>
                  <a:srgbClr val="0070C0"/>
                </a:solidFill>
              </a:rPr>
              <a:t>Processes</a:t>
            </a:r>
            <a:r>
              <a:rPr lang="cs-CZ" dirty="0">
                <a:solidFill>
                  <a:srgbClr val="0070C0"/>
                </a:solidFill>
              </a:rPr>
              <a:t> :</a:t>
            </a:r>
          </a:p>
          <a:p>
            <a:r>
              <a:rPr lang="cs-CZ" dirty="0">
                <a:solidFill>
                  <a:srgbClr val="0070C0"/>
                </a:solidFill>
              </a:rPr>
              <a:t>(sales, </a:t>
            </a:r>
            <a:r>
              <a:rPr lang="cs-CZ" dirty="0" err="1">
                <a:solidFill>
                  <a:srgbClr val="0070C0"/>
                </a:solidFill>
              </a:rPr>
              <a:t>purchase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payments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production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service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orders</a:t>
            </a:r>
            <a:r>
              <a:rPr lang="cs-CZ" dirty="0">
                <a:solidFill>
                  <a:srgbClr val="0070C0"/>
                </a:solidFill>
              </a:rPr>
              <a:t>,..)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851B790-A4DB-401C-B9D0-64A59ABE0904}"/>
              </a:ext>
            </a:extLst>
          </p:cNvPr>
          <p:cNvCxnSpPr/>
          <p:nvPr/>
        </p:nvCxnSpPr>
        <p:spPr>
          <a:xfrm>
            <a:off x="6643057" y="746619"/>
            <a:ext cx="0" cy="35237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99D856A2-D517-4390-B608-11BC5E4E2F0C}"/>
              </a:ext>
            </a:extLst>
          </p:cNvPr>
          <p:cNvCxnSpPr/>
          <p:nvPr/>
        </p:nvCxnSpPr>
        <p:spPr>
          <a:xfrm>
            <a:off x="7304504" y="746619"/>
            <a:ext cx="0" cy="35237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1855FF91-18A9-49F0-90CE-D054A3F0A041}"/>
              </a:ext>
            </a:extLst>
          </p:cNvPr>
          <p:cNvSpPr/>
          <p:nvPr/>
        </p:nvSpPr>
        <p:spPr>
          <a:xfrm>
            <a:off x="6643057" y="2151775"/>
            <a:ext cx="675279" cy="289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8BDE269-79FF-40FE-9C4E-39D347030DCC}"/>
              </a:ext>
            </a:extLst>
          </p:cNvPr>
          <p:cNvSpPr txBox="1"/>
          <p:nvPr/>
        </p:nvSpPr>
        <p:spPr>
          <a:xfrm>
            <a:off x="5976594" y="280078"/>
            <a:ext cx="4366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Registration</a:t>
            </a:r>
            <a:r>
              <a:rPr lang="cs-CZ" dirty="0">
                <a:solidFill>
                  <a:srgbClr val="0070C0"/>
                </a:solidFill>
              </a:rPr>
              <a:t> (</a:t>
            </a:r>
            <a:r>
              <a:rPr lang="cs-CZ" dirty="0" err="1">
                <a:solidFill>
                  <a:srgbClr val="0070C0"/>
                </a:solidFill>
              </a:rPr>
              <a:t>posting</a:t>
            </a:r>
            <a:r>
              <a:rPr lang="cs-CZ" dirty="0">
                <a:solidFill>
                  <a:srgbClr val="0070C0"/>
                </a:solidFill>
              </a:rPr>
              <a:t>)-&gt;</a:t>
            </a:r>
            <a:r>
              <a:rPr lang="cs-CZ" dirty="0" err="1">
                <a:solidFill>
                  <a:srgbClr val="0070C0"/>
                </a:solidFill>
              </a:rPr>
              <a:t>transactions</a:t>
            </a:r>
            <a:r>
              <a:rPr lang="cs-CZ" dirty="0">
                <a:solidFill>
                  <a:srgbClr val="0070C0"/>
                </a:solidFill>
              </a:rPr>
              <a:t> (</a:t>
            </a:r>
            <a:r>
              <a:rPr lang="cs-CZ" dirty="0" err="1">
                <a:solidFill>
                  <a:srgbClr val="0070C0"/>
                </a:solidFill>
              </a:rPr>
              <a:t>entries</a:t>
            </a:r>
            <a:r>
              <a:rPr lang="cs-CZ" dirty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401E3898-9A75-480B-9518-BD490AE9BC37}"/>
              </a:ext>
            </a:extLst>
          </p:cNvPr>
          <p:cNvSpPr/>
          <p:nvPr/>
        </p:nvSpPr>
        <p:spPr>
          <a:xfrm>
            <a:off x="7460351" y="746619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Customer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Ledger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8EA85A01-00A1-44BD-BCF7-C7A340B924F6}"/>
              </a:ext>
            </a:extLst>
          </p:cNvPr>
          <p:cNvSpPr/>
          <p:nvPr/>
        </p:nvSpPr>
        <p:spPr>
          <a:xfrm>
            <a:off x="7460351" y="1273028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Vendor </a:t>
            </a:r>
            <a:r>
              <a:rPr lang="cs-CZ" sz="1200" b="1" dirty="0" err="1">
                <a:solidFill>
                  <a:srgbClr val="0070C0"/>
                </a:solidFill>
              </a:rPr>
              <a:t>Ledger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CB5514F4-12B1-4853-988D-AD2A51DCF4BD}"/>
              </a:ext>
            </a:extLst>
          </p:cNvPr>
          <p:cNvSpPr/>
          <p:nvPr/>
        </p:nvSpPr>
        <p:spPr>
          <a:xfrm>
            <a:off x="7460351" y="1744541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Item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ledger</a:t>
            </a:r>
            <a:r>
              <a:rPr lang="cs-CZ" sz="1200" b="1" dirty="0">
                <a:solidFill>
                  <a:srgbClr val="0070C0"/>
                </a:solidFill>
              </a:rPr>
              <a:t> 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DF04DAEC-451D-4369-AF19-B2A4FDD2CBBD}"/>
              </a:ext>
            </a:extLst>
          </p:cNvPr>
          <p:cNvSpPr/>
          <p:nvPr/>
        </p:nvSpPr>
        <p:spPr>
          <a:xfrm>
            <a:off x="7474181" y="2232248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G/L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712F88B-6A6A-4238-8682-D377F697394C}"/>
              </a:ext>
            </a:extLst>
          </p:cNvPr>
          <p:cNvCxnSpPr>
            <a:cxnSpLocks/>
          </p:cNvCxnSpPr>
          <p:nvPr/>
        </p:nvCxnSpPr>
        <p:spPr>
          <a:xfrm>
            <a:off x="8257261" y="2546059"/>
            <a:ext cx="0" cy="4572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>
            <a:extLst>
              <a:ext uri="{FF2B5EF4-FFF2-40B4-BE49-F238E27FC236}">
                <a16:creationId xmlns:a16="http://schemas.microsoft.com/office/drawing/2014/main" id="{D74FFD3C-C15B-40C3-9ACD-B51A87199DC2}"/>
              </a:ext>
            </a:extLst>
          </p:cNvPr>
          <p:cNvSpPr/>
          <p:nvPr/>
        </p:nvSpPr>
        <p:spPr>
          <a:xfrm>
            <a:off x="7474181" y="2957441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Reservation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31F273F2-CD73-4B19-A92D-E0DF5260D119}"/>
              </a:ext>
            </a:extLst>
          </p:cNvPr>
          <p:cNvSpPr/>
          <p:nvPr/>
        </p:nvSpPr>
        <p:spPr>
          <a:xfrm>
            <a:off x="7474181" y="3496912"/>
            <a:ext cx="1812180" cy="3020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Value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entry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56C24519-E819-4D2C-80EB-AD8A3371965A}"/>
              </a:ext>
            </a:extLst>
          </p:cNvPr>
          <p:cNvCxnSpPr/>
          <p:nvPr/>
        </p:nvCxnSpPr>
        <p:spPr>
          <a:xfrm>
            <a:off x="9473790" y="709278"/>
            <a:ext cx="0" cy="35237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Šipka: doprava 38">
            <a:extLst>
              <a:ext uri="{FF2B5EF4-FFF2-40B4-BE49-F238E27FC236}">
                <a16:creationId xmlns:a16="http://schemas.microsoft.com/office/drawing/2014/main" id="{273DC9F2-4B7D-4ACB-AF1B-CD5AC98F5593}"/>
              </a:ext>
            </a:extLst>
          </p:cNvPr>
          <p:cNvSpPr/>
          <p:nvPr/>
        </p:nvSpPr>
        <p:spPr>
          <a:xfrm>
            <a:off x="9583396" y="2383250"/>
            <a:ext cx="675279" cy="289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3DFCC953-5D7A-4E37-9B98-4C6082528D42}"/>
              </a:ext>
            </a:extLst>
          </p:cNvPr>
          <p:cNvSpPr/>
          <p:nvPr/>
        </p:nvSpPr>
        <p:spPr>
          <a:xfrm>
            <a:off x="10382525" y="2246733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BC </a:t>
            </a:r>
            <a:r>
              <a:rPr lang="cs-CZ" sz="1200" dirty="0" err="1"/>
              <a:t>Reports</a:t>
            </a:r>
            <a:endParaRPr lang="en-US" sz="1200" dirty="0"/>
          </a:p>
        </p:txBody>
      </p:sp>
      <p:sp>
        <p:nvSpPr>
          <p:cNvPr id="41" name="Šipka: doprava 40">
            <a:extLst>
              <a:ext uri="{FF2B5EF4-FFF2-40B4-BE49-F238E27FC236}">
                <a16:creationId xmlns:a16="http://schemas.microsoft.com/office/drawing/2014/main" id="{49665C1D-325F-4648-9EC3-E1652068E78B}"/>
              </a:ext>
            </a:extLst>
          </p:cNvPr>
          <p:cNvSpPr/>
          <p:nvPr/>
        </p:nvSpPr>
        <p:spPr>
          <a:xfrm>
            <a:off x="9549732" y="700481"/>
            <a:ext cx="675279" cy="289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BEBE1C1E-CF19-4BAB-B58E-A9B76CF1FC68}"/>
              </a:ext>
            </a:extLst>
          </p:cNvPr>
          <p:cNvSpPr/>
          <p:nvPr/>
        </p:nvSpPr>
        <p:spPr>
          <a:xfrm>
            <a:off x="10333798" y="620785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Account</a:t>
            </a:r>
            <a:r>
              <a:rPr lang="cs-CZ" sz="1200" dirty="0"/>
              <a:t>  Schedule</a:t>
            </a:r>
            <a:endParaRPr lang="en-US" sz="1200" dirty="0"/>
          </a:p>
        </p:txBody>
      </p:sp>
      <p:sp>
        <p:nvSpPr>
          <p:cNvPr id="43" name="Šipka: dolů 42">
            <a:extLst>
              <a:ext uri="{FF2B5EF4-FFF2-40B4-BE49-F238E27FC236}">
                <a16:creationId xmlns:a16="http://schemas.microsoft.com/office/drawing/2014/main" id="{8DFEA392-A5A7-46CA-8213-CDC1729C6AA9}"/>
              </a:ext>
            </a:extLst>
          </p:cNvPr>
          <p:cNvSpPr/>
          <p:nvPr/>
        </p:nvSpPr>
        <p:spPr>
          <a:xfrm>
            <a:off x="10743140" y="1159780"/>
            <a:ext cx="324258" cy="4446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bdélník 43">
            <a:extLst>
              <a:ext uri="{FF2B5EF4-FFF2-40B4-BE49-F238E27FC236}">
                <a16:creationId xmlns:a16="http://schemas.microsoft.com/office/drawing/2014/main" id="{7A9FCF4A-7F82-4436-84D1-EFED2551E43D}"/>
              </a:ext>
            </a:extLst>
          </p:cNvPr>
          <p:cNvSpPr/>
          <p:nvPr/>
        </p:nvSpPr>
        <p:spPr>
          <a:xfrm>
            <a:off x="10379870" y="1646406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 </a:t>
            </a:r>
            <a:r>
              <a:rPr lang="cs-CZ" sz="1200" dirty="0" err="1"/>
              <a:t>Reports</a:t>
            </a:r>
            <a:endParaRPr lang="en-US" sz="1200" dirty="0"/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9F137F72-F6AF-4B44-82EA-A4787B1219DA}"/>
              </a:ext>
            </a:extLst>
          </p:cNvPr>
          <p:cNvCxnSpPr>
            <a:cxnSpLocks/>
          </p:cNvCxnSpPr>
          <p:nvPr/>
        </p:nvCxnSpPr>
        <p:spPr>
          <a:xfrm>
            <a:off x="10033663" y="2957441"/>
            <a:ext cx="14787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DD2FC913-8109-41E1-8DFA-30EAEDA04909}"/>
              </a:ext>
            </a:extLst>
          </p:cNvPr>
          <p:cNvCxnSpPr/>
          <p:nvPr/>
        </p:nvCxnSpPr>
        <p:spPr>
          <a:xfrm>
            <a:off x="10475151" y="2957441"/>
            <a:ext cx="0" cy="10524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45507B52-FBF9-4EA3-93A9-6A4625E9CAA9}"/>
              </a:ext>
            </a:extLst>
          </p:cNvPr>
          <p:cNvSpPr txBox="1"/>
          <p:nvPr/>
        </p:nvSpPr>
        <p:spPr>
          <a:xfrm>
            <a:off x="9733116" y="3299023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Export</a:t>
            </a:r>
            <a:endParaRPr lang="en-US" dirty="0"/>
          </a:p>
        </p:txBody>
      </p:sp>
      <p:sp>
        <p:nvSpPr>
          <p:cNvPr id="50" name="Obdélník 49">
            <a:extLst>
              <a:ext uri="{FF2B5EF4-FFF2-40B4-BE49-F238E27FC236}">
                <a16:creationId xmlns:a16="http://schemas.microsoft.com/office/drawing/2014/main" id="{D93537AA-CA50-4DCD-9B8D-B294725AADB0}"/>
              </a:ext>
            </a:extLst>
          </p:cNvPr>
          <p:cNvSpPr/>
          <p:nvPr/>
        </p:nvSpPr>
        <p:spPr>
          <a:xfrm>
            <a:off x="9887371" y="4008595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Excel</a:t>
            </a:r>
            <a:endParaRPr lang="en-US" sz="1200" dirty="0"/>
          </a:p>
        </p:txBody>
      </p:sp>
      <p:sp>
        <p:nvSpPr>
          <p:cNvPr id="51" name="Obdélník 50">
            <a:extLst>
              <a:ext uri="{FF2B5EF4-FFF2-40B4-BE49-F238E27FC236}">
                <a16:creationId xmlns:a16="http://schemas.microsoft.com/office/drawing/2014/main" id="{8DE8CE42-FC26-468A-9512-83497B902F34}"/>
              </a:ext>
            </a:extLst>
          </p:cNvPr>
          <p:cNvSpPr/>
          <p:nvPr/>
        </p:nvSpPr>
        <p:spPr>
          <a:xfrm>
            <a:off x="10199043" y="4611392"/>
            <a:ext cx="1132514" cy="44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/>
              <a:t>Power</a:t>
            </a:r>
            <a:r>
              <a:rPr lang="cs-CZ" sz="1200" dirty="0"/>
              <a:t> BI</a:t>
            </a:r>
            <a:endParaRPr lang="en-US" sz="1200" dirty="0"/>
          </a:p>
        </p:txBody>
      </p: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AB3FB213-747D-4345-97A1-93E53F224676}"/>
              </a:ext>
            </a:extLst>
          </p:cNvPr>
          <p:cNvCxnSpPr>
            <a:cxnSpLocks/>
          </p:cNvCxnSpPr>
          <p:nvPr/>
        </p:nvCxnSpPr>
        <p:spPr>
          <a:xfrm>
            <a:off x="11202586" y="2970663"/>
            <a:ext cx="0" cy="16407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A7412061-1CCB-45C4-A151-1299DD8FFD71}"/>
              </a:ext>
            </a:extLst>
          </p:cNvPr>
          <p:cNvCxnSpPr>
            <a:cxnSpLocks/>
          </p:cNvCxnSpPr>
          <p:nvPr/>
        </p:nvCxnSpPr>
        <p:spPr>
          <a:xfrm>
            <a:off x="10033663" y="4457406"/>
            <a:ext cx="0" cy="11232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5121C811-7467-4092-BA04-0AF5A0479D60}"/>
              </a:ext>
            </a:extLst>
          </p:cNvPr>
          <p:cNvCxnSpPr>
            <a:cxnSpLocks/>
          </p:cNvCxnSpPr>
          <p:nvPr/>
        </p:nvCxnSpPr>
        <p:spPr>
          <a:xfrm flipH="1">
            <a:off x="10743140" y="5060203"/>
            <a:ext cx="5114" cy="5204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>
            <a:extLst>
              <a:ext uri="{FF2B5EF4-FFF2-40B4-BE49-F238E27FC236}">
                <a16:creationId xmlns:a16="http://schemas.microsoft.com/office/drawing/2014/main" id="{56174E21-78A5-4251-AEE1-7B8451E690FA}"/>
              </a:ext>
            </a:extLst>
          </p:cNvPr>
          <p:cNvCxnSpPr/>
          <p:nvPr/>
        </p:nvCxnSpPr>
        <p:spPr>
          <a:xfrm>
            <a:off x="9830036" y="5580668"/>
            <a:ext cx="10996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1" name="Obrázek 60">
            <a:extLst>
              <a:ext uri="{FF2B5EF4-FFF2-40B4-BE49-F238E27FC236}">
                <a16:creationId xmlns:a16="http://schemas.microsoft.com/office/drawing/2014/main" id="{3E3C4B47-FF9C-4853-9243-8345CA8A6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950" y="5647098"/>
            <a:ext cx="1665356" cy="9809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Pravá složená závorka 1">
            <a:extLst>
              <a:ext uri="{FF2B5EF4-FFF2-40B4-BE49-F238E27FC236}">
                <a16:creationId xmlns:a16="http://schemas.microsoft.com/office/drawing/2014/main" id="{7E16555E-D07B-7603-718E-0469232B51A1}"/>
              </a:ext>
            </a:extLst>
          </p:cNvPr>
          <p:cNvSpPr/>
          <p:nvPr/>
        </p:nvSpPr>
        <p:spPr>
          <a:xfrm>
            <a:off x="4321908" y="1055715"/>
            <a:ext cx="201660" cy="16169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4CD81A5-3612-9813-F297-D46D810FD337}"/>
              </a:ext>
            </a:extLst>
          </p:cNvPr>
          <p:cNvSpPr txBox="1"/>
          <p:nvPr/>
        </p:nvSpPr>
        <p:spPr>
          <a:xfrm>
            <a:off x="4787923" y="1782471"/>
            <a:ext cx="1165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Document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    (style)  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05F1E14-1597-45BA-A4CA-FC4BCB06B5A6}"/>
              </a:ext>
            </a:extLst>
          </p:cNvPr>
          <p:cNvCxnSpPr>
            <a:cxnSpLocks/>
          </p:cNvCxnSpPr>
          <p:nvPr/>
        </p:nvCxnSpPr>
        <p:spPr>
          <a:xfrm>
            <a:off x="5184742" y="3429000"/>
            <a:ext cx="0" cy="481222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>
            <a:extLst>
              <a:ext uri="{FF2B5EF4-FFF2-40B4-BE49-F238E27FC236}">
                <a16:creationId xmlns:a16="http://schemas.microsoft.com/office/drawing/2014/main" id="{B570DFCA-A5AE-4CE2-AEFB-C05660C9927F}"/>
              </a:ext>
            </a:extLst>
          </p:cNvPr>
          <p:cNvSpPr/>
          <p:nvPr/>
        </p:nvSpPr>
        <p:spPr>
          <a:xfrm>
            <a:off x="7837911" y="3989383"/>
            <a:ext cx="108472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Row</a:t>
            </a:r>
            <a:r>
              <a:rPr lang="cs-CZ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data</a:t>
            </a:r>
            <a:endParaRPr lang="en-US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421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13DD3-CD70-878D-180B-C3977D706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Business </a:t>
            </a:r>
            <a:r>
              <a:rPr lang="cs-CZ" sz="3600" dirty="0" err="1">
                <a:solidFill>
                  <a:srgbClr val="0070C0"/>
                </a:solidFill>
              </a:rPr>
              <a:t>Central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Objects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213FE-8254-7810-8853-B835A832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Tables</a:t>
            </a:r>
            <a:r>
              <a:rPr lang="cs-CZ" dirty="0">
                <a:solidFill>
                  <a:srgbClr val="0070C0"/>
                </a:solidFill>
              </a:rPr>
              <a:t> (data)</a:t>
            </a:r>
          </a:p>
          <a:p>
            <a:r>
              <a:rPr lang="cs-CZ" dirty="0" err="1">
                <a:solidFill>
                  <a:srgbClr val="0070C0"/>
                </a:solidFill>
              </a:rPr>
              <a:t>Forms</a:t>
            </a:r>
            <a:r>
              <a:rPr lang="cs-CZ" dirty="0">
                <a:solidFill>
                  <a:srgbClr val="0070C0"/>
                </a:solidFill>
              </a:rPr>
              <a:t> (to display data)</a:t>
            </a:r>
          </a:p>
          <a:p>
            <a:r>
              <a:rPr lang="cs-CZ" dirty="0" err="1">
                <a:solidFill>
                  <a:srgbClr val="0070C0"/>
                </a:solidFill>
              </a:rPr>
              <a:t>Reports</a:t>
            </a:r>
            <a:r>
              <a:rPr lang="cs-CZ" dirty="0">
                <a:solidFill>
                  <a:srgbClr val="0070C0"/>
                </a:solidFill>
              </a:rPr>
              <a:t> (</a:t>
            </a:r>
            <a:r>
              <a:rPr lang="cs-CZ" dirty="0" err="1">
                <a:solidFill>
                  <a:srgbClr val="0070C0"/>
                </a:solidFill>
              </a:rPr>
              <a:t>organized</a:t>
            </a:r>
            <a:r>
              <a:rPr lang="cs-CZ" dirty="0">
                <a:solidFill>
                  <a:srgbClr val="0070C0"/>
                </a:solidFill>
              </a:rPr>
              <a:t> data-&gt; </a:t>
            </a:r>
            <a:r>
              <a:rPr lang="cs-CZ" dirty="0" err="1">
                <a:solidFill>
                  <a:srgbClr val="0070C0"/>
                </a:solidFill>
              </a:rPr>
              <a:t>Valid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information</a:t>
            </a:r>
            <a:r>
              <a:rPr lang="cs-CZ" dirty="0">
                <a:solidFill>
                  <a:srgbClr val="0070C0"/>
                </a:solidFill>
              </a:rPr>
              <a:t>) </a:t>
            </a:r>
          </a:p>
          <a:p>
            <a:r>
              <a:rPr lang="cs-CZ" dirty="0">
                <a:solidFill>
                  <a:srgbClr val="0070C0"/>
                </a:solidFill>
              </a:rPr>
              <a:t>I/O </a:t>
            </a:r>
            <a:r>
              <a:rPr lang="cs-CZ" dirty="0" err="1">
                <a:solidFill>
                  <a:srgbClr val="0070C0"/>
                </a:solidFill>
              </a:rPr>
              <a:t>ports</a:t>
            </a:r>
            <a:r>
              <a:rPr lang="cs-CZ" dirty="0">
                <a:solidFill>
                  <a:srgbClr val="0070C0"/>
                </a:solidFill>
              </a:rPr>
              <a:t> (</a:t>
            </a:r>
            <a:r>
              <a:rPr lang="cs-CZ" dirty="0" err="1">
                <a:solidFill>
                  <a:srgbClr val="0070C0"/>
                </a:solidFill>
              </a:rPr>
              <a:t>communication</a:t>
            </a:r>
            <a:r>
              <a:rPr lang="cs-CZ" dirty="0">
                <a:solidFill>
                  <a:srgbClr val="0070C0"/>
                </a:solidFill>
              </a:rPr>
              <a:t> BC- &gt; </a:t>
            </a:r>
            <a:r>
              <a:rPr lang="cs-CZ" dirty="0" err="1">
                <a:solidFill>
                  <a:srgbClr val="0070C0"/>
                </a:solidFill>
              </a:rPr>
              <a:t>external</a:t>
            </a:r>
            <a:r>
              <a:rPr lang="cs-CZ" dirty="0">
                <a:solidFill>
                  <a:srgbClr val="0070C0"/>
                </a:solidFill>
              </a:rPr>
              <a:t> environment)</a:t>
            </a:r>
          </a:p>
          <a:p>
            <a:r>
              <a:rPr lang="cs-CZ" dirty="0" err="1">
                <a:solidFill>
                  <a:srgbClr val="0070C0"/>
                </a:solidFill>
              </a:rPr>
              <a:t>Menus</a:t>
            </a:r>
            <a:r>
              <a:rPr lang="cs-CZ" dirty="0">
                <a:solidFill>
                  <a:srgbClr val="0070C0"/>
                </a:solidFill>
              </a:rPr>
              <a:t> </a:t>
            </a:r>
          </a:p>
          <a:p>
            <a:r>
              <a:rPr lang="cs-CZ" dirty="0" err="1">
                <a:solidFill>
                  <a:srgbClr val="0070C0"/>
                </a:solidFill>
              </a:rPr>
              <a:t>Scripts</a:t>
            </a:r>
            <a:r>
              <a:rPr lang="cs-CZ" dirty="0">
                <a:solidFill>
                  <a:srgbClr val="0070C0"/>
                </a:solidFill>
              </a:rPr>
              <a:t> (</a:t>
            </a:r>
            <a:r>
              <a:rPr lang="cs-CZ" dirty="0" err="1">
                <a:solidFill>
                  <a:srgbClr val="0070C0"/>
                </a:solidFill>
              </a:rPr>
              <a:t>programs</a:t>
            </a:r>
            <a:r>
              <a:rPr lang="cs-CZ" dirty="0">
                <a:solidFill>
                  <a:srgbClr val="0070C0"/>
                </a:solidFill>
              </a:rPr>
              <a:t> to handle data) </a:t>
            </a:r>
          </a:p>
        </p:txBody>
      </p:sp>
    </p:spTree>
    <p:extLst>
      <p:ext uri="{BB962C8B-B14F-4D97-AF65-F5344CB8AC3E}">
        <p14:creationId xmlns:p14="http://schemas.microsoft.com/office/powerpoint/2010/main" val="27869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8EA7B-33E7-72E7-E481-C1350B0D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3600" dirty="0">
                <a:solidFill>
                  <a:srgbClr val="0070C0"/>
                </a:solidFill>
              </a:rPr>
              <a:t>Part </a:t>
            </a:r>
            <a:r>
              <a:rPr lang="cs-CZ" sz="3600" dirty="0" err="1">
                <a:solidFill>
                  <a:srgbClr val="0070C0"/>
                </a:solidFill>
              </a:rPr>
              <a:t>of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b="1" dirty="0">
                <a:solidFill>
                  <a:srgbClr val="0070C0"/>
                </a:solidFill>
              </a:rPr>
              <a:t>t</a:t>
            </a:r>
            <a:r>
              <a:rPr lang="en-US" sz="3600" b="1" dirty="0">
                <a:solidFill>
                  <a:srgbClr val="0070C0"/>
                </a:solidFill>
              </a:rPr>
              <a:t>able </a:t>
            </a:r>
            <a:r>
              <a:rPr lang="en-US" sz="3600" dirty="0">
                <a:solidFill>
                  <a:srgbClr val="0070C0"/>
                </a:solidFill>
              </a:rPr>
              <a:t>displayed by the card type screen</a:t>
            </a:r>
            <a:r>
              <a:rPr lang="cs-CZ" sz="3600" dirty="0">
                <a:solidFill>
                  <a:srgbClr val="0070C0"/>
                </a:solidFill>
              </a:rPr>
              <a:t> (</a:t>
            </a:r>
            <a:r>
              <a:rPr lang="cs-CZ" sz="3600" b="1" dirty="0" err="1">
                <a:solidFill>
                  <a:srgbClr val="FF0000"/>
                </a:solidFill>
              </a:rPr>
              <a:t>form</a:t>
            </a:r>
            <a:r>
              <a:rPr lang="cs-CZ" sz="3600" dirty="0">
                <a:solidFill>
                  <a:srgbClr val="0070C0"/>
                </a:solidFill>
              </a:rPr>
              <a:t>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DFF5625-9098-BC0C-8DD2-A0CF84C0A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18" y="1443395"/>
            <a:ext cx="9475237" cy="47719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0838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08373-D51E-7428-1B89-8ABE1D5A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Part </a:t>
            </a:r>
            <a:r>
              <a:rPr lang="cs-CZ" sz="3600" dirty="0" err="1">
                <a:solidFill>
                  <a:srgbClr val="0070C0"/>
                </a:solidFill>
              </a:rPr>
              <a:t>of</a:t>
            </a:r>
            <a:r>
              <a:rPr lang="cs-CZ" sz="3600" dirty="0">
                <a:solidFill>
                  <a:srgbClr val="0070C0"/>
                </a:solidFill>
              </a:rPr>
              <a:t> t</a:t>
            </a:r>
            <a:r>
              <a:rPr lang="en-US" sz="3600" dirty="0">
                <a:solidFill>
                  <a:srgbClr val="0070C0"/>
                </a:solidFill>
              </a:rPr>
              <a:t>able displayed </a:t>
            </a:r>
            <a:r>
              <a:rPr lang="cs-CZ" sz="3600" dirty="0">
                <a:solidFill>
                  <a:srgbClr val="0070C0"/>
                </a:solidFill>
              </a:rPr>
              <a:t>as a </a:t>
            </a:r>
            <a:r>
              <a:rPr lang="cs-CZ" sz="3600" b="1" dirty="0">
                <a:solidFill>
                  <a:srgbClr val="FF0000"/>
                </a:solidFill>
              </a:rPr>
              <a:t>list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8D7A3B-79FF-E2B9-C981-F9CFA82C0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68158"/>
            <a:ext cx="9831355" cy="444870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1620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68B09-656C-1923-5E11-BFA3731C8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Table (in </a:t>
            </a:r>
            <a:r>
              <a:rPr lang="cs-CZ" sz="3600" dirty="0" err="1">
                <a:solidFill>
                  <a:srgbClr val="0070C0"/>
                </a:solidFill>
              </a:rPr>
              <a:t>our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one</a:t>
            </a:r>
            <a:r>
              <a:rPr lang="cs-CZ" sz="3600" dirty="0">
                <a:solidFill>
                  <a:srgbClr val="0070C0"/>
                </a:solidFill>
              </a:rPr>
              <a:t> table model)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659A721-D2DE-5473-CC47-DA78E3B9B3FF}"/>
              </a:ext>
            </a:extLst>
          </p:cNvPr>
          <p:cNvSpPr/>
          <p:nvPr/>
        </p:nvSpPr>
        <p:spPr>
          <a:xfrm>
            <a:off x="1187938" y="1690688"/>
            <a:ext cx="906585" cy="29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F8F03E5-BE8D-4C35-FCCF-61B268F391D7}"/>
              </a:ext>
            </a:extLst>
          </p:cNvPr>
          <p:cNvSpPr/>
          <p:nvPr/>
        </p:nvSpPr>
        <p:spPr>
          <a:xfrm>
            <a:off x="2246923" y="1675058"/>
            <a:ext cx="906585" cy="2944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D110C2-8F2B-BD35-C9CE-A3770A0C09EE}"/>
              </a:ext>
            </a:extLst>
          </p:cNvPr>
          <p:cNvSpPr/>
          <p:nvPr/>
        </p:nvSpPr>
        <p:spPr>
          <a:xfrm>
            <a:off x="3305908" y="1675058"/>
            <a:ext cx="906585" cy="2944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AAF7C93-A964-298C-F626-56F115FC2EDC}"/>
              </a:ext>
            </a:extLst>
          </p:cNvPr>
          <p:cNvSpPr/>
          <p:nvPr/>
        </p:nvSpPr>
        <p:spPr>
          <a:xfrm>
            <a:off x="4364893" y="1675058"/>
            <a:ext cx="906585" cy="2944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1398D7B-26F5-C2A2-F95F-AFC46780445B}"/>
              </a:ext>
            </a:extLst>
          </p:cNvPr>
          <p:cNvSpPr/>
          <p:nvPr/>
        </p:nvSpPr>
        <p:spPr>
          <a:xfrm>
            <a:off x="5423878" y="1675058"/>
            <a:ext cx="906585" cy="29442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9E3615A-650F-048A-1C35-63EF26CE9990}"/>
              </a:ext>
            </a:extLst>
          </p:cNvPr>
          <p:cNvSpPr/>
          <p:nvPr/>
        </p:nvSpPr>
        <p:spPr>
          <a:xfrm>
            <a:off x="6482863" y="1675058"/>
            <a:ext cx="906585" cy="294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D3449EF-00C7-E9AA-90EE-142FD72A6C2A}"/>
              </a:ext>
            </a:extLst>
          </p:cNvPr>
          <p:cNvSpPr/>
          <p:nvPr/>
        </p:nvSpPr>
        <p:spPr>
          <a:xfrm>
            <a:off x="7549663" y="1675058"/>
            <a:ext cx="906585" cy="2944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B0AAF6B-33A2-8AE5-FA52-34E514F1AE7A}"/>
              </a:ext>
            </a:extLst>
          </p:cNvPr>
          <p:cNvSpPr/>
          <p:nvPr/>
        </p:nvSpPr>
        <p:spPr>
          <a:xfrm>
            <a:off x="8616464" y="1675058"/>
            <a:ext cx="906585" cy="2944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ravá složená závorka 11">
            <a:extLst>
              <a:ext uri="{FF2B5EF4-FFF2-40B4-BE49-F238E27FC236}">
                <a16:creationId xmlns:a16="http://schemas.microsoft.com/office/drawing/2014/main" id="{859B1760-4792-C3C8-5349-722A05450FD1}"/>
              </a:ext>
            </a:extLst>
          </p:cNvPr>
          <p:cNvSpPr/>
          <p:nvPr/>
        </p:nvSpPr>
        <p:spPr>
          <a:xfrm>
            <a:off x="9683265" y="1461477"/>
            <a:ext cx="261812" cy="6877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97D2604-9EAA-AD0F-652B-87DA989EAC55}"/>
              </a:ext>
            </a:extLst>
          </p:cNvPr>
          <p:cNvSpPr txBox="1"/>
          <p:nvPr/>
        </p:nvSpPr>
        <p:spPr>
          <a:xfrm>
            <a:off x="9964618" y="1597617"/>
            <a:ext cx="161454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All </a:t>
            </a:r>
            <a:r>
              <a:rPr lang="cs-CZ" sz="1100" dirty="0" err="1"/>
              <a:t>fields</a:t>
            </a:r>
            <a:r>
              <a:rPr lang="cs-CZ" sz="1100" dirty="0"/>
              <a:t> in BC database</a:t>
            </a:r>
          </a:p>
          <a:p>
            <a:r>
              <a:rPr lang="cs-CZ" sz="1100" dirty="0"/>
              <a:t>table such as </a:t>
            </a:r>
            <a:r>
              <a:rPr lang="cs-CZ" sz="1100" dirty="0" err="1"/>
              <a:t>for</a:t>
            </a:r>
            <a:endParaRPr lang="cs-CZ" sz="1100" dirty="0"/>
          </a:p>
          <a:p>
            <a:r>
              <a:rPr lang="cs-CZ" sz="1100" dirty="0" err="1"/>
              <a:t>example</a:t>
            </a:r>
            <a:r>
              <a:rPr lang="cs-CZ" sz="1100" dirty="0"/>
              <a:t> </a:t>
            </a:r>
            <a:r>
              <a:rPr lang="cs-CZ" sz="1100" dirty="0" err="1"/>
              <a:t>Customer</a:t>
            </a:r>
            <a:r>
              <a:rPr lang="cs-CZ" sz="1100" dirty="0"/>
              <a:t> table 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78E9A06-2954-13B3-15DD-F5FC061770D1}"/>
              </a:ext>
            </a:extLst>
          </p:cNvPr>
          <p:cNvSpPr/>
          <p:nvPr/>
        </p:nvSpPr>
        <p:spPr>
          <a:xfrm>
            <a:off x="1187938" y="2413611"/>
            <a:ext cx="906585" cy="29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E9536EAA-6751-DDEE-9164-5F30D03747F2}"/>
              </a:ext>
            </a:extLst>
          </p:cNvPr>
          <p:cNvSpPr/>
          <p:nvPr/>
        </p:nvSpPr>
        <p:spPr>
          <a:xfrm>
            <a:off x="3333260" y="2405797"/>
            <a:ext cx="906585" cy="2944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5F7E98BF-33D2-1BB3-7B8B-E0A49C412332}"/>
              </a:ext>
            </a:extLst>
          </p:cNvPr>
          <p:cNvSpPr/>
          <p:nvPr/>
        </p:nvSpPr>
        <p:spPr>
          <a:xfrm>
            <a:off x="4428785" y="2392751"/>
            <a:ext cx="906585" cy="2944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46988D75-D521-26A1-9090-18BAF6B041B7}"/>
              </a:ext>
            </a:extLst>
          </p:cNvPr>
          <p:cNvSpPr/>
          <p:nvPr/>
        </p:nvSpPr>
        <p:spPr>
          <a:xfrm>
            <a:off x="6467231" y="2405797"/>
            <a:ext cx="906585" cy="294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58527C12-A160-86D4-6424-F1CC3B742EE0}"/>
              </a:ext>
            </a:extLst>
          </p:cNvPr>
          <p:cNvSpPr/>
          <p:nvPr/>
        </p:nvSpPr>
        <p:spPr>
          <a:xfrm>
            <a:off x="7557555" y="2399788"/>
            <a:ext cx="906585" cy="2944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0D90593-F80A-0ACD-6603-F3565E45EE73}"/>
              </a:ext>
            </a:extLst>
          </p:cNvPr>
          <p:cNvSpPr/>
          <p:nvPr/>
        </p:nvSpPr>
        <p:spPr>
          <a:xfrm>
            <a:off x="8640361" y="2405797"/>
            <a:ext cx="906585" cy="2944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9538576D-DA22-4B0A-7315-138A54E50C3E}"/>
              </a:ext>
            </a:extLst>
          </p:cNvPr>
          <p:cNvSpPr/>
          <p:nvPr/>
        </p:nvSpPr>
        <p:spPr>
          <a:xfrm>
            <a:off x="9702806" y="2358629"/>
            <a:ext cx="261812" cy="5282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512950E-8AC4-77F1-3D46-833D57A78711}"/>
              </a:ext>
            </a:extLst>
          </p:cNvPr>
          <p:cNvSpPr txBox="1"/>
          <p:nvPr/>
        </p:nvSpPr>
        <p:spPr>
          <a:xfrm>
            <a:off x="10021260" y="2286718"/>
            <a:ext cx="19656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 data that can be displayed </a:t>
            </a:r>
            <a:endParaRPr lang="cs-CZ" sz="1100" dirty="0"/>
          </a:p>
          <a:p>
            <a:r>
              <a:rPr lang="en-US" sz="1100" dirty="0"/>
              <a:t>(but some can be hidden</a:t>
            </a:r>
            <a:endParaRPr lang="cs-CZ" sz="1100" dirty="0"/>
          </a:p>
          <a:p>
            <a:r>
              <a:rPr lang="en-US" sz="1100" dirty="0"/>
              <a:t> and made visible</a:t>
            </a:r>
            <a:r>
              <a:rPr lang="cs-CZ" sz="1100" dirty="0"/>
              <a:t> any </a:t>
            </a:r>
            <a:r>
              <a:rPr lang="cs-CZ" sz="1100" dirty="0" err="1"/>
              <a:t>time</a:t>
            </a:r>
            <a:r>
              <a:rPr lang="cs-CZ" sz="1100" dirty="0"/>
              <a:t> </a:t>
            </a:r>
            <a:r>
              <a:rPr lang="en-US" sz="1100" dirty="0"/>
              <a:t>)</a:t>
            </a:r>
            <a:endParaRPr lang="cs-CZ" sz="1100" dirty="0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9CA8540D-0E85-395A-4A23-1891752B80BC}"/>
              </a:ext>
            </a:extLst>
          </p:cNvPr>
          <p:cNvSpPr/>
          <p:nvPr/>
        </p:nvSpPr>
        <p:spPr>
          <a:xfrm>
            <a:off x="3333260" y="3044094"/>
            <a:ext cx="906585" cy="2944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74932551-03DC-6ED6-CA67-3C93C2575635}"/>
              </a:ext>
            </a:extLst>
          </p:cNvPr>
          <p:cNvSpPr/>
          <p:nvPr/>
        </p:nvSpPr>
        <p:spPr>
          <a:xfrm>
            <a:off x="1209966" y="3044094"/>
            <a:ext cx="906585" cy="29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6CDC4DF5-36B5-B448-0644-17BDF86ACA9F}"/>
              </a:ext>
            </a:extLst>
          </p:cNvPr>
          <p:cNvSpPr/>
          <p:nvPr/>
        </p:nvSpPr>
        <p:spPr>
          <a:xfrm>
            <a:off x="6482863" y="3044094"/>
            <a:ext cx="906585" cy="294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57F39BC1-0BAC-7D15-7541-B0712FAA7096}"/>
              </a:ext>
            </a:extLst>
          </p:cNvPr>
          <p:cNvSpPr/>
          <p:nvPr/>
        </p:nvSpPr>
        <p:spPr>
          <a:xfrm>
            <a:off x="7593331" y="3044094"/>
            <a:ext cx="906585" cy="2944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Pravá složená závorka 27">
            <a:extLst>
              <a:ext uri="{FF2B5EF4-FFF2-40B4-BE49-F238E27FC236}">
                <a16:creationId xmlns:a16="http://schemas.microsoft.com/office/drawing/2014/main" id="{117E3FB2-E865-5A16-5CA1-1E51001060E7}"/>
              </a:ext>
            </a:extLst>
          </p:cNvPr>
          <p:cNvSpPr/>
          <p:nvPr/>
        </p:nvSpPr>
        <p:spPr>
          <a:xfrm>
            <a:off x="8682895" y="2927810"/>
            <a:ext cx="261812" cy="5282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8A63DBA-111F-E2E1-4DEA-BE3D18BFCF51}"/>
              </a:ext>
            </a:extLst>
          </p:cNvPr>
          <p:cNvSpPr txBox="1"/>
          <p:nvPr/>
        </p:nvSpPr>
        <p:spPr>
          <a:xfrm>
            <a:off x="9000786" y="3017335"/>
            <a:ext cx="26180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Currently displayed data</a:t>
            </a:r>
            <a:endParaRPr lang="cs-CZ" sz="1100" dirty="0"/>
          </a:p>
          <a:p>
            <a:r>
              <a:rPr lang="en-US" sz="1100" dirty="0"/>
              <a:t> in the selected form </a:t>
            </a:r>
            <a:r>
              <a:rPr lang="cs-CZ" sz="1100" dirty="0"/>
              <a:t>- </a:t>
            </a:r>
            <a:r>
              <a:rPr lang="cs-CZ" sz="1100" dirty="0" err="1"/>
              <a:t>before</a:t>
            </a:r>
            <a:r>
              <a:rPr lang="cs-CZ" sz="1100" dirty="0"/>
              <a:t> </a:t>
            </a:r>
            <a:r>
              <a:rPr lang="cs-CZ" sz="1100" dirty="0" err="1"/>
              <a:t>modification</a:t>
            </a:r>
            <a:endParaRPr lang="cs-CZ" sz="1100" dirty="0"/>
          </a:p>
          <a:p>
            <a:r>
              <a:rPr lang="cs-CZ" sz="1100" dirty="0"/>
              <a:t>(</a:t>
            </a:r>
            <a:r>
              <a:rPr lang="cs-CZ" sz="1100" dirty="0" err="1"/>
              <a:t>if</a:t>
            </a:r>
            <a:r>
              <a:rPr lang="cs-CZ" sz="1100" dirty="0"/>
              <a:t> </a:t>
            </a:r>
            <a:r>
              <a:rPr lang="cs-CZ" sz="1100" dirty="0" err="1"/>
              <a:t>needed</a:t>
            </a:r>
            <a:r>
              <a:rPr lang="cs-CZ" sz="1100" dirty="0"/>
              <a:t>)</a:t>
            </a:r>
            <a:r>
              <a:rPr lang="en-US" sz="1100" dirty="0"/>
              <a:t> </a:t>
            </a:r>
            <a:endParaRPr lang="cs-CZ" sz="1100" dirty="0"/>
          </a:p>
        </p:txBody>
      </p:sp>
      <p:sp>
        <p:nvSpPr>
          <p:cNvPr id="30" name="Pravá složená závorka 29">
            <a:extLst>
              <a:ext uri="{FF2B5EF4-FFF2-40B4-BE49-F238E27FC236}">
                <a16:creationId xmlns:a16="http://schemas.microsoft.com/office/drawing/2014/main" id="{45A8CFBD-BB04-44E2-C880-6B39CE4DEEB9}"/>
              </a:ext>
            </a:extLst>
          </p:cNvPr>
          <p:cNvSpPr/>
          <p:nvPr/>
        </p:nvSpPr>
        <p:spPr>
          <a:xfrm>
            <a:off x="8630733" y="3662711"/>
            <a:ext cx="261812" cy="62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818817D6-F18D-D147-6267-00F2BFAD00A2}"/>
              </a:ext>
            </a:extLst>
          </p:cNvPr>
          <p:cNvSpPr/>
          <p:nvPr/>
        </p:nvSpPr>
        <p:spPr>
          <a:xfrm>
            <a:off x="1187937" y="3710045"/>
            <a:ext cx="906585" cy="29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D445C2DC-92A6-55CE-38BA-B615A260D77A}"/>
              </a:ext>
            </a:extLst>
          </p:cNvPr>
          <p:cNvSpPr/>
          <p:nvPr/>
        </p:nvSpPr>
        <p:spPr>
          <a:xfrm>
            <a:off x="7593331" y="3713359"/>
            <a:ext cx="906585" cy="2944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7948DC2A-81C4-7160-AED9-76540486E8A3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8046624" y="3338514"/>
            <a:ext cx="14985" cy="388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03EB9AAA-AC41-97B7-D3D8-F713B7A79854}"/>
              </a:ext>
            </a:extLst>
          </p:cNvPr>
          <p:cNvSpPr txBox="1"/>
          <p:nvPr/>
        </p:nvSpPr>
        <p:spPr>
          <a:xfrm>
            <a:off x="8953209" y="3667612"/>
            <a:ext cx="19399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Currently displayed data</a:t>
            </a:r>
            <a:endParaRPr lang="cs-CZ" sz="1100" dirty="0"/>
          </a:p>
          <a:p>
            <a:r>
              <a:rPr lang="en-US" sz="1100" dirty="0"/>
              <a:t> in the selected form (window)</a:t>
            </a:r>
            <a:endParaRPr lang="cs-CZ" sz="1100" dirty="0"/>
          </a:p>
          <a:p>
            <a:r>
              <a:rPr lang="cs-CZ" sz="1100" dirty="0"/>
              <a:t> </a:t>
            </a:r>
            <a:r>
              <a:rPr lang="cs-CZ" sz="1100" dirty="0" err="1"/>
              <a:t>after</a:t>
            </a:r>
            <a:r>
              <a:rPr lang="cs-CZ" sz="1100" dirty="0"/>
              <a:t> </a:t>
            </a:r>
            <a:r>
              <a:rPr lang="cs-CZ" sz="1100" dirty="0" err="1"/>
              <a:t>modification</a:t>
            </a:r>
            <a:endParaRPr lang="cs-CZ" sz="1100" dirty="0"/>
          </a:p>
          <a:p>
            <a:r>
              <a:rPr lang="en-US" sz="1100" dirty="0"/>
              <a:t> </a:t>
            </a:r>
            <a:endParaRPr lang="cs-CZ" sz="1100" dirty="0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88B96559-8E40-338B-A96E-B71A01DFCF15}"/>
              </a:ext>
            </a:extLst>
          </p:cNvPr>
          <p:cNvSpPr/>
          <p:nvPr/>
        </p:nvSpPr>
        <p:spPr>
          <a:xfrm>
            <a:off x="4364892" y="3757912"/>
            <a:ext cx="906585" cy="2944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2C485802-41E4-A7A8-CA32-CAEB58873BA3}"/>
              </a:ext>
            </a:extLst>
          </p:cNvPr>
          <p:cNvCxnSpPr>
            <a:cxnSpLocks/>
          </p:cNvCxnSpPr>
          <p:nvPr/>
        </p:nvCxnSpPr>
        <p:spPr>
          <a:xfrm>
            <a:off x="4882761" y="2687171"/>
            <a:ext cx="0" cy="1040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94C1BA0A-DD0F-4CE8-A9C1-318CAFE537B1}"/>
              </a:ext>
            </a:extLst>
          </p:cNvPr>
          <p:cNvCxnSpPr>
            <a:cxnSpLocks/>
          </p:cNvCxnSpPr>
          <p:nvPr/>
        </p:nvCxnSpPr>
        <p:spPr>
          <a:xfrm flipV="1">
            <a:off x="5075339" y="2694208"/>
            <a:ext cx="0" cy="1002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2B22B504-3559-4BCE-A083-3E9B27988B12}"/>
              </a:ext>
            </a:extLst>
          </p:cNvPr>
          <p:cNvCxnSpPr>
            <a:cxnSpLocks/>
          </p:cNvCxnSpPr>
          <p:nvPr/>
        </p:nvCxnSpPr>
        <p:spPr>
          <a:xfrm flipV="1">
            <a:off x="8240969" y="3349949"/>
            <a:ext cx="0" cy="346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78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29876-5D71-4E39-A31B-136EE493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How to Display Hidden Fields</a:t>
            </a:r>
            <a:r>
              <a:rPr lang="cs-CZ" sz="3600" dirty="0">
                <a:solidFill>
                  <a:srgbClr val="0070C0"/>
                </a:solidFill>
              </a:rPr>
              <a:t> 1st step  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603DF5-95E5-446D-A885-17C7CD4E8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80931"/>
            <a:ext cx="3864550" cy="179539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4A693ED-2623-45ED-A6F0-DB280875A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125" y="3243316"/>
            <a:ext cx="7489250" cy="14039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4899654-864B-4AAD-AFDD-3D309AA2C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5743" y="3243316"/>
            <a:ext cx="2304762" cy="2647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8902145-CFA5-47FA-B6F9-9197CE97E048}"/>
              </a:ext>
            </a:extLst>
          </p:cNvPr>
          <p:cNvCxnSpPr/>
          <p:nvPr/>
        </p:nvCxnSpPr>
        <p:spPr>
          <a:xfrm>
            <a:off x="8447375" y="3742441"/>
            <a:ext cx="404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7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29876-5D71-4E39-A31B-136EE493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How to Display Hidden Fields</a:t>
            </a:r>
            <a:r>
              <a:rPr lang="cs-CZ" sz="3600" dirty="0">
                <a:solidFill>
                  <a:srgbClr val="0070C0"/>
                </a:solidFill>
              </a:rPr>
              <a:t> 2nd step  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2BACBB-348C-4C89-9742-EC859A6D4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95" y="1690688"/>
            <a:ext cx="10607511" cy="10885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3A4F2CD-AE40-41E0-B91F-89D7D7D09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95" y="3073595"/>
            <a:ext cx="8926168" cy="315358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29276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402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ERP  Simplified BC  </vt:lpstr>
      <vt:lpstr>Prezentace aplikace PowerPoint</vt:lpstr>
      <vt:lpstr>Prezentace aplikace PowerPoint</vt:lpstr>
      <vt:lpstr>Business Central Objects </vt:lpstr>
      <vt:lpstr> Part of table displayed by the card type screen (form)</vt:lpstr>
      <vt:lpstr>Part of table displayed as a list</vt:lpstr>
      <vt:lpstr>Table (in our example one table model)</vt:lpstr>
      <vt:lpstr> How to Display Hidden Fields 1st step   </vt:lpstr>
      <vt:lpstr> How to Display Hidden Fields 2nd step   </vt:lpstr>
      <vt:lpstr> How to Display Hidden Fields 3rd step (drag &amp; drop)   </vt:lpstr>
      <vt:lpstr> The nature of the data stored in the fields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ERP  simpliefied</dc:title>
  <dc:creator>Jaromír Skorkovský</dc:creator>
  <cp:lastModifiedBy>Miki Skorkovský</cp:lastModifiedBy>
  <cp:revision>13</cp:revision>
  <dcterms:created xsi:type="dcterms:W3CDTF">2022-04-29T07:28:16Z</dcterms:created>
  <dcterms:modified xsi:type="dcterms:W3CDTF">2023-08-23T11:10:03Z</dcterms:modified>
</cp:coreProperties>
</file>