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67" r:id="rId3"/>
    <p:sldId id="317" r:id="rId4"/>
    <p:sldId id="318" r:id="rId5"/>
    <p:sldId id="319" r:id="rId6"/>
    <p:sldId id="320" r:id="rId7"/>
    <p:sldId id="321" r:id="rId8"/>
    <p:sldId id="287" r:id="rId9"/>
    <p:sldId id="288" r:id="rId10"/>
    <p:sldId id="357" r:id="rId11"/>
    <p:sldId id="358" r:id="rId12"/>
    <p:sldId id="359" r:id="rId13"/>
    <p:sldId id="289" r:id="rId14"/>
    <p:sldId id="349" r:id="rId15"/>
    <p:sldId id="350" r:id="rId16"/>
    <p:sldId id="360" r:id="rId17"/>
    <p:sldId id="361" r:id="rId18"/>
    <p:sldId id="368" r:id="rId19"/>
    <p:sldId id="362" r:id="rId20"/>
    <p:sldId id="363" r:id="rId21"/>
    <p:sldId id="369" r:id="rId22"/>
    <p:sldId id="364" r:id="rId23"/>
    <p:sldId id="365" r:id="rId24"/>
    <p:sldId id="366" r:id="rId25"/>
    <p:sldId id="322" r:id="rId26"/>
    <p:sldId id="323" r:id="rId27"/>
    <p:sldId id="351" r:id="rId28"/>
    <p:sldId id="324" r:id="rId29"/>
    <p:sldId id="325" r:id="rId30"/>
    <p:sldId id="326" r:id="rId31"/>
    <p:sldId id="327" r:id="rId32"/>
    <p:sldId id="352" r:id="rId33"/>
    <p:sldId id="328" r:id="rId34"/>
    <p:sldId id="329" r:id="rId35"/>
    <p:sldId id="354" r:id="rId3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4" autoAdjust="0"/>
    <p:restoredTop sz="96395" autoAdjust="0"/>
  </p:normalViewPr>
  <p:slideViewPr>
    <p:cSldViewPr snapToGrid="0">
      <p:cViewPr varScale="1">
        <p:scale>
          <a:sx n="99" d="100"/>
          <a:sy n="99" d="100"/>
        </p:scale>
        <p:origin x="84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1833-B7CD-48EE-A9BA-0F3CB5E70982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DE0C-3029-49F5-ADFF-9C3CCAF0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DC35-3D30-40F0-9E76-C72B884A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DAE78-73D7-4ED8-8A04-27BDF7BA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6812D-6D09-4222-84F8-0597975F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B2BE9-1D68-450F-A85C-AB9F05A9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88F40-16A2-4B03-9991-301253CB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1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A40A-0F22-4691-9BD0-87C2E93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1C0D77-AA4E-4CC6-8877-9C197296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6694A-1288-4700-973F-FE4297CE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B7924-8965-4B5F-8001-48D22EE5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94FC0-EC24-429B-B61C-E08CC101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93AAA-EBF9-4C9B-A782-090D59BA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4D70A-B543-4C03-BDE1-E1379A58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062AF-7CD2-4FFC-971A-3F17009B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FE020-9E2C-4BC0-8F9D-F6B4385C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4C450-EBFF-4F76-86E5-AAEF559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5BC4B-3687-48F7-AACE-250ED39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699C-0E36-43D7-A29A-47E0130B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D1B7C-CDCC-43F0-9F67-4D5CFA9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759D9-4360-45BB-89AE-15624B1C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35A2C-5E39-4881-86B8-BEDE241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012C-99E7-4347-8774-B11589D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92E6F0-2D54-4B61-8F94-14DB5559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30963-A235-47CE-8819-9A1E514D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ED4F-60EF-4A28-AE30-2C2C17F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BA953-D95E-45E2-9641-F6CFFD84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D1F76-B578-44E7-AFDE-EA8537C9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A72D2-8230-4ED8-AB98-25F7A3E6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828889-2E88-486F-9668-1CDE58B1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F7815-A675-4ADC-BFB0-539A7CD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84884B-8A55-4926-B60C-BFD2BF8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7B473-302A-4DD3-9196-C36E0C4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2B57-5C2B-4C76-A5BC-31423D8D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FA6F2-903D-447D-B4E1-1C6F8900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A2DF9-182C-4639-9183-58711408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5A8F35-288D-401C-A0A8-F161BAB3F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3911F-7599-4A0F-B817-5EAB2B190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B470F0-15D3-4281-9563-52E693A1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9653BA-DBCF-44E4-94A5-9256FED5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4C5249-82AD-47B1-A293-77C9500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2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80296-265D-4930-8567-D2F81AD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79FD99-D6BE-4B55-A60E-1EC9EF5A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8C85DB-DAA8-48D7-BF1E-F12F03FE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027D04-FE0A-4307-BFBB-EFCCCD1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84F74A-505C-46AB-BFCC-09790686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EC7536-BBF9-478C-BD21-5B79EEE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EDC3F-F623-4F2E-9D96-0F6263B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867B-8595-4FC6-AFD1-96351589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0B523-4791-428E-BF89-F740496B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C4992-9062-4BF6-B7E6-18C721D8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BC112A-513A-42CA-95F0-669C32A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E0D78-F818-4EFC-BC92-B13F6587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57DFE0-D739-4588-B130-F44D08C8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99F8-1EE0-471E-BB5B-B7E22DBB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2684BD-1EFE-462F-A414-39F36EC52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BF35B2-4AD8-4D59-A858-004A5488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B953B-B6AF-4582-BAC5-B48E40C3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971D6-6957-41E0-9D9B-240D4BFD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38EB-0AA1-4032-9E72-20D1F1C5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705672-D089-40EF-A89C-6AB7E04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E6441-42F0-465F-9FDF-E75D5BCB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D7813-56FA-48D2-9475-C0EF72841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6519-8B37-45FE-8E2F-DEF1273871D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2C0C6-1996-4C84-A709-FA1841369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AB999-86F6-4FBE-B17C-D80075AFD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ynamics-esf.ucn.muni.cz/1730/?runinframe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 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sz="3100" b="1" dirty="0" err="1">
                <a:solidFill>
                  <a:srgbClr val="7030A0"/>
                </a:solidFill>
              </a:rPr>
              <a:t>Selling</a:t>
            </a:r>
            <a:r>
              <a:rPr lang="cs-CZ" sz="3100" b="1" dirty="0">
                <a:solidFill>
                  <a:srgbClr val="7030A0"/>
                </a:solidFill>
              </a:rPr>
              <a:t> and </a:t>
            </a:r>
            <a:r>
              <a:rPr lang="cs-CZ" sz="3100" b="1" dirty="0" err="1">
                <a:solidFill>
                  <a:srgbClr val="7030A0"/>
                </a:solidFill>
              </a:rPr>
              <a:t>Purchasing</a:t>
            </a:r>
            <a:br>
              <a:rPr lang="cs-CZ" dirty="0"/>
            </a:br>
            <a:r>
              <a:rPr lang="cs-CZ" sz="2700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5000" dirty="0"/>
              <a:t> </a:t>
            </a:r>
            <a:r>
              <a:rPr lang="cs-CZ" sz="5000" dirty="0" err="1">
                <a:solidFill>
                  <a:srgbClr val="0070C0"/>
                </a:solidFill>
              </a:rPr>
              <a:t>Ing.J.Skorkovský,CSc</a:t>
            </a:r>
            <a:r>
              <a:rPr lang="cs-CZ" sz="5000" dirty="0">
                <a:solidFill>
                  <a:srgbClr val="0070C0"/>
                </a:solidFill>
              </a:rPr>
              <a:t>.</a:t>
            </a:r>
          </a:p>
          <a:p>
            <a:r>
              <a:rPr lang="cs-CZ" sz="5000" dirty="0">
                <a:solidFill>
                  <a:srgbClr val="0070C0"/>
                </a:solidFill>
              </a:rPr>
              <a:t>Department </a:t>
            </a:r>
            <a:r>
              <a:rPr lang="cs-CZ" sz="5000" dirty="0" err="1">
                <a:solidFill>
                  <a:srgbClr val="0070C0"/>
                </a:solidFill>
              </a:rPr>
              <a:t>of</a:t>
            </a:r>
            <a:r>
              <a:rPr lang="cs-CZ" sz="5000" dirty="0">
                <a:solidFill>
                  <a:srgbClr val="0070C0"/>
                </a:solidFill>
              </a:rPr>
              <a:t> Business Management</a:t>
            </a:r>
          </a:p>
          <a:p>
            <a:r>
              <a:rPr lang="cs-CZ" sz="5000" dirty="0" err="1">
                <a:solidFill>
                  <a:srgbClr val="0070C0"/>
                </a:solidFill>
              </a:rPr>
              <a:t>Faculty</a:t>
            </a:r>
            <a:r>
              <a:rPr lang="cs-CZ" sz="5000" dirty="0">
                <a:solidFill>
                  <a:srgbClr val="0070C0"/>
                </a:solidFill>
              </a:rPr>
              <a:t> </a:t>
            </a:r>
            <a:r>
              <a:rPr lang="cs-CZ" sz="5000" dirty="0" err="1">
                <a:solidFill>
                  <a:srgbClr val="0070C0"/>
                </a:solidFill>
              </a:rPr>
              <a:t>of</a:t>
            </a:r>
            <a:r>
              <a:rPr lang="cs-CZ" sz="5000" dirty="0">
                <a:solidFill>
                  <a:srgbClr val="0070C0"/>
                </a:solidFill>
              </a:rPr>
              <a:t> Business and </a:t>
            </a:r>
            <a:r>
              <a:rPr lang="cs-CZ" sz="5000" dirty="0" err="1">
                <a:solidFill>
                  <a:srgbClr val="0070C0"/>
                </a:solidFill>
              </a:rPr>
              <a:t>Administration</a:t>
            </a:r>
            <a:endParaRPr lang="cs-CZ" sz="5000" dirty="0">
              <a:solidFill>
                <a:srgbClr val="0070C0"/>
              </a:solidFill>
            </a:endParaRPr>
          </a:p>
          <a:p>
            <a:r>
              <a:rPr lang="cs-CZ" sz="5000" dirty="0">
                <a:solidFill>
                  <a:srgbClr val="0070C0"/>
                </a:solidFill>
              </a:rPr>
              <a:t>Masaryk University Brno</a:t>
            </a:r>
          </a:p>
          <a:p>
            <a:r>
              <a:rPr lang="cs-CZ" sz="5000" dirty="0">
                <a:solidFill>
                  <a:srgbClr val="0070C0"/>
                </a:solidFill>
              </a:rPr>
              <a:t>Czech Republic</a:t>
            </a:r>
            <a:r>
              <a:rPr lang="cs-CZ" sz="5000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E155F-E473-4907-805C-C46BFCEE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78CEC5-60DC-44ED-B80A-DE834BD2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4844"/>
            <a:ext cx="7776411" cy="665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A376D49-4C46-440E-80BD-ADD5B87F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5026"/>
            <a:ext cx="8353855" cy="3298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F0AEF4-4F36-45CA-ACCE-7B4B4D4DC6CB}"/>
              </a:ext>
            </a:extLst>
          </p:cNvPr>
          <p:cNvSpPr txBox="1"/>
          <p:nvPr/>
        </p:nvSpPr>
        <p:spPr>
          <a:xfrm>
            <a:off x="770021" y="2227971"/>
            <a:ext cx="14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Customer  list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639E3-5F57-40D6-9B0D-C6DF42F2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5905DB-6D60-436C-905C-8A9DA5A2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3" y="1788780"/>
            <a:ext cx="9468051" cy="3280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F38B9262-3E79-4F42-BFC8-C1B4A79AB78E}"/>
              </a:ext>
            </a:extLst>
          </p:cNvPr>
          <p:cNvCxnSpPr/>
          <p:nvPr/>
        </p:nvCxnSpPr>
        <p:spPr>
          <a:xfrm>
            <a:off x="5120640" y="4119613"/>
            <a:ext cx="0" cy="128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E10FEB53-5F61-440B-ADF5-057433AFCBFC}"/>
              </a:ext>
            </a:extLst>
          </p:cNvPr>
          <p:cNvSpPr/>
          <p:nvPr/>
        </p:nvSpPr>
        <p:spPr>
          <a:xfrm>
            <a:off x="5120640" y="4680498"/>
            <a:ext cx="8178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Ctrl-F7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0AC6888-A075-4519-B5CA-B034C6CC39B7}"/>
              </a:ext>
            </a:extLst>
          </p:cNvPr>
          <p:cNvSpPr/>
          <p:nvPr/>
        </p:nvSpPr>
        <p:spPr>
          <a:xfrm>
            <a:off x="4036048" y="5399773"/>
            <a:ext cx="2169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Entries</a:t>
            </a:r>
            <a:endParaRPr lang="cs-CZ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33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7B3C2-9E3C-440D-8A6D-93EBACD9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Customer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III.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265E5A-3E27-4AD0-AEDC-4A6CEC0E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9" y="1800648"/>
            <a:ext cx="9833352" cy="30951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98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(FIFO)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9386"/>
            <a:ext cx="7102625" cy="447155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93" y="1921133"/>
            <a:ext cx="8272347" cy="29892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838199" y="6201385"/>
            <a:ext cx="83250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Segoe UI" panose="020B0502040204020203" pitchFamily="34" charset="0"/>
              </a:rPr>
              <a:t>Lot-</a:t>
            </a:r>
            <a:r>
              <a:rPr lang="cs-CZ" sz="11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for</a:t>
            </a:r>
            <a:r>
              <a:rPr lang="cs-CZ" sz="1100" b="1" dirty="0">
                <a:solidFill>
                  <a:srgbClr val="000000"/>
                </a:solidFill>
                <a:latin typeface="Segoe UI" panose="020B0502040204020203" pitchFamily="34" charset="0"/>
              </a:rPr>
              <a:t>-lot : </a:t>
            </a:r>
            <a:r>
              <a:rPr lang="en-US" sz="1100" dirty="0">
                <a:solidFill>
                  <a:srgbClr val="000000"/>
                </a:solidFill>
                <a:latin typeface="Segoe UI" panose="020B0502040204020203" pitchFamily="34" charset="0"/>
              </a:rPr>
              <a:t>The quantity is calculated to meet the sum of the demand that comes due in the time bucket.</a:t>
            </a:r>
            <a:endParaRPr lang="cs-CZ" sz="11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746" y="2471322"/>
            <a:ext cx="8450755" cy="32364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6448124" y="506365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b="1" dirty="0">
                <a:solidFill>
                  <a:srgbClr val="000000"/>
                </a:solidFill>
                <a:latin typeface="Segoe UI" panose="020B0502040204020203" pitchFamily="34" charset="0"/>
              </a:rPr>
              <a:t>Lot </a:t>
            </a:r>
            <a:r>
              <a:rPr lang="cs-CZ" sz="1100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Accumulation</a:t>
            </a:r>
            <a:r>
              <a:rPr lang="cs-CZ" sz="1100" b="1" dirty="0">
                <a:solidFill>
                  <a:srgbClr val="000000"/>
                </a:solidFill>
                <a:latin typeface="Segoe UI" panose="020B0502040204020203" pitchFamily="34" charset="0"/>
              </a:rPr>
              <a:t> period </a:t>
            </a:r>
            <a:r>
              <a:rPr lang="cs-CZ" sz="1100" dirty="0" err="1">
                <a:solidFill>
                  <a:srgbClr val="000000"/>
                </a:solidFill>
                <a:latin typeface="Segoe UI" panose="020B0502040204020203" pitchFamily="34" charset="0"/>
              </a:rPr>
              <a:t>explanation</a:t>
            </a:r>
            <a:r>
              <a:rPr lang="cs-CZ" sz="1100" dirty="0">
                <a:solidFill>
                  <a:srgbClr val="000000"/>
                </a:solidFill>
                <a:latin typeface="Segoe UI" panose="020B0502040204020203" pitchFamily="34" charset="0"/>
              </a:rPr>
              <a:t> on </a:t>
            </a:r>
            <a:r>
              <a:rPr lang="cs-CZ" sz="1100" dirty="0" err="1">
                <a:solidFill>
                  <a:srgbClr val="000000"/>
                </a:solidFill>
                <a:latin typeface="Segoe UI" panose="020B0502040204020203" pitchFamily="34" charset="0"/>
              </a:rPr>
              <a:t>the</a:t>
            </a:r>
            <a:r>
              <a:rPr lang="cs-CZ" sz="11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Segoe UI" panose="020B0502040204020203" pitchFamily="34" charset="0"/>
              </a:rPr>
              <a:t>next</a:t>
            </a:r>
            <a:r>
              <a:rPr lang="cs-CZ" sz="11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cs-CZ" sz="1100" dirty="0" err="1">
                <a:solidFill>
                  <a:srgbClr val="000000"/>
                </a:solidFill>
                <a:latin typeface="Segoe UI" panose="020B0502040204020203" pitchFamily="34" charset="0"/>
              </a:rPr>
              <a:t>slide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1162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85D74-01E0-4433-A831-A004E637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924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Lot-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- Lot-&gt;  </a:t>
            </a:r>
            <a:r>
              <a:rPr lang="cs-CZ" sz="3600" dirty="0" err="1">
                <a:solidFill>
                  <a:srgbClr val="0070C0"/>
                </a:solidFill>
              </a:rPr>
              <a:t>Economic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Quantity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EOQ &amp; Wilson Formula Calculation | Free Excel Examples">
            <a:extLst>
              <a:ext uri="{FF2B5EF4-FFF2-40B4-BE49-F238E27FC236}">
                <a16:creationId xmlns:a16="http://schemas.microsoft.com/office/drawing/2014/main" id="{6708782A-0D63-4183-99AB-00FF77F7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84810"/>
            <a:ext cx="3393210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2FBF020-9E98-4666-B685-78972C47EE34}"/>
              </a:ext>
            </a:extLst>
          </p:cNvPr>
          <p:cNvCxnSpPr/>
          <p:nvPr/>
        </p:nvCxnSpPr>
        <p:spPr>
          <a:xfrm flipV="1">
            <a:off x="1915123" y="4017278"/>
            <a:ext cx="0" cy="1055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3FADA57-59A7-4A73-99DF-73E83985C6E6}"/>
              </a:ext>
            </a:extLst>
          </p:cNvPr>
          <p:cNvCxnSpPr>
            <a:cxnSpLocks/>
          </p:cNvCxnSpPr>
          <p:nvPr/>
        </p:nvCxnSpPr>
        <p:spPr>
          <a:xfrm flipV="1">
            <a:off x="1915123" y="5072506"/>
            <a:ext cx="247369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AB7848F-A07A-482C-8E26-732CE4FC224F}"/>
              </a:ext>
            </a:extLst>
          </p:cNvPr>
          <p:cNvSpPr txBox="1"/>
          <p:nvPr/>
        </p:nvSpPr>
        <p:spPr>
          <a:xfrm>
            <a:off x="3906640" y="527319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Time</a:t>
            </a:r>
            <a:endParaRPr lang="en-US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2093B4-F11E-444B-94BA-B7804027A80E}"/>
              </a:ext>
            </a:extLst>
          </p:cNvPr>
          <p:cNvSpPr txBox="1"/>
          <p:nvPr/>
        </p:nvSpPr>
        <p:spPr>
          <a:xfrm>
            <a:off x="768416" y="4017278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Quantity</a:t>
            </a:r>
            <a:endParaRPr lang="en-US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DEF7D55-91EB-4106-A869-721D7E59A1B8}"/>
              </a:ext>
            </a:extLst>
          </p:cNvPr>
          <p:cNvSpPr/>
          <p:nvPr/>
        </p:nvSpPr>
        <p:spPr>
          <a:xfrm>
            <a:off x="2146129" y="4543156"/>
            <a:ext cx="152393" cy="52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EFF3896-10FA-494B-9579-EBCC54102064}"/>
              </a:ext>
            </a:extLst>
          </p:cNvPr>
          <p:cNvSpPr/>
          <p:nvPr/>
        </p:nvSpPr>
        <p:spPr>
          <a:xfrm>
            <a:off x="2759103" y="4774157"/>
            <a:ext cx="152392" cy="2983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1F72E4B-027F-4AB7-AA40-78ED3D923E3D}"/>
              </a:ext>
            </a:extLst>
          </p:cNvPr>
          <p:cNvSpPr/>
          <p:nvPr/>
        </p:nvSpPr>
        <p:spPr>
          <a:xfrm>
            <a:off x="3545234" y="4352936"/>
            <a:ext cx="152364" cy="719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715B49E9-3E00-4A9B-8241-10EB7AC8F8B8}"/>
              </a:ext>
            </a:extLst>
          </p:cNvPr>
          <p:cNvSpPr/>
          <p:nvPr/>
        </p:nvSpPr>
        <p:spPr>
          <a:xfrm>
            <a:off x="4766725" y="4294048"/>
            <a:ext cx="2030979" cy="719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DD6E8A4-0F08-462E-AF8B-D6873E90E540}"/>
              </a:ext>
            </a:extLst>
          </p:cNvPr>
          <p:cNvCxnSpPr>
            <a:cxnSpLocks/>
          </p:cNvCxnSpPr>
          <p:nvPr/>
        </p:nvCxnSpPr>
        <p:spPr>
          <a:xfrm flipV="1">
            <a:off x="7635825" y="3272589"/>
            <a:ext cx="0" cy="1645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F265AB7E-892A-4F52-B30A-8D80BC3C204A}"/>
              </a:ext>
            </a:extLst>
          </p:cNvPr>
          <p:cNvCxnSpPr>
            <a:cxnSpLocks/>
          </p:cNvCxnSpPr>
          <p:nvPr/>
        </p:nvCxnSpPr>
        <p:spPr>
          <a:xfrm flipV="1">
            <a:off x="7635825" y="4918509"/>
            <a:ext cx="247369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1743750-693B-407C-807E-41DF572950E3}"/>
              </a:ext>
            </a:extLst>
          </p:cNvPr>
          <p:cNvSpPr txBox="1"/>
          <p:nvPr/>
        </p:nvSpPr>
        <p:spPr>
          <a:xfrm>
            <a:off x="9627342" y="511919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Time</a:t>
            </a:r>
            <a:endParaRPr lang="en-US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569AC28-CA18-468B-90C6-6FA6A2FFD874}"/>
              </a:ext>
            </a:extLst>
          </p:cNvPr>
          <p:cNvSpPr txBox="1"/>
          <p:nvPr/>
        </p:nvSpPr>
        <p:spPr>
          <a:xfrm>
            <a:off x="6489118" y="3863281"/>
            <a:ext cx="10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Quantity</a:t>
            </a:r>
            <a:endParaRPr lang="en-US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D8E1887-27B5-4654-A44E-B9606E0129ED}"/>
              </a:ext>
            </a:extLst>
          </p:cNvPr>
          <p:cNvSpPr/>
          <p:nvPr/>
        </p:nvSpPr>
        <p:spPr>
          <a:xfrm>
            <a:off x="7866831" y="4389159"/>
            <a:ext cx="152393" cy="52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CE0FB0C1-C2C4-4257-A40C-7C43ABDBA147}"/>
              </a:ext>
            </a:extLst>
          </p:cNvPr>
          <p:cNvSpPr/>
          <p:nvPr/>
        </p:nvSpPr>
        <p:spPr>
          <a:xfrm>
            <a:off x="7866831" y="4092546"/>
            <a:ext cx="152392" cy="2983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F173319-D94C-43C0-9CDA-7E58A4969C88}"/>
              </a:ext>
            </a:extLst>
          </p:cNvPr>
          <p:cNvSpPr/>
          <p:nvPr/>
        </p:nvSpPr>
        <p:spPr>
          <a:xfrm>
            <a:off x="7866830" y="3372971"/>
            <a:ext cx="152364" cy="719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332D68-2E7B-4EDD-9B6E-C145B7B89405}"/>
              </a:ext>
            </a:extLst>
          </p:cNvPr>
          <p:cNvSpPr txBox="1"/>
          <p:nvPr/>
        </p:nvSpPr>
        <p:spPr>
          <a:xfrm>
            <a:off x="4971194" y="20384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Instead of three different purchases over time, everything is </a:t>
            </a:r>
            <a:r>
              <a:rPr lang="cs-CZ" dirty="0">
                <a:solidFill>
                  <a:srgbClr val="7030A0"/>
                </a:solidFill>
              </a:rPr>
              <a:t>                       </a:t>
            </a:r>
            <a:r>
              <a:rPr lang="en-US" dirty="0">
                <a:solidFill>
                  <a:srgbClr val="7030A0"/>
                </a:solidFill>
              </a:rPr>
              <a:t>purchased only once </a:t>
            </a:r>
          </a:p>
        </p:txBody>
      </p:sp>
    </p:spTree>
    <p:extLst>
      <p:ext uri="{BB962C8B-B14F-4D97-AF65-F5344CB8AC3E}">
        <p14:creationId xmlns:p14="http://schemas.microsoft.com/office/powerpoint/2010/main" val="94079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A64BD-8737-4279-A72B-B96B5697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FIFO </a:t>
            </a:r>
            <a:r>
              <a:rPr lang="cs-CZ" sz="3600" dirty="0" err="1">
                <a:solidFill>
                  <a:srgbClr val="0070C0"/>
                </a:solidFill>
              </a:rPr>
              <a:t>costing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method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home</a:t>
            </a:r>
            <a:r>
              <a:rPr lang="cs-CZ" sz="3600" dirty="0">
                <a:solidFill>
                  <a:srgbClr val="0070C0"/>
                </a:solidFill>
              </a:rPr>
              <a:t> study)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AC69673-EF7E-4273-98F3-7B6D35CD4D27}"/>
              </a:ext>
            </a:extLst>
          </p:cNvPr>
          <p:cNvSpPr txBox="1"/>
          <p:nvPr/>
        </p:nvSpPr>
        <p:spPr>
          <a:xfrm>
            <a:off x="838200" y="1690688"/>
            <a:ext cx="9213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An item's unit cost is the actual value of any receipt of the item, selected by the FIFO rule.</a:t>
            </a:r>
            <a:br>
              <a:rPr lang="en-US" dirty="0">
                <a:solidFill>
                  <a:srgbClr val="0070C0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In inventory valuation, it is assumed that the first items placed in inventory are sold first.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A12998-FC98-4633-B379-B94DA823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7" y="2748973"/>
            <a:ext cx="5371429" cy="33428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885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FCFB0-02BF-4E11-AEF5-8635DBB9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New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20FCC3-5076-47F5-9091-36286842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8" y="2104574"/>
            <a:ext cx="9804934" cy="1719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6FCB9FF-CFF5-4C64-822F-BBAFD9587255}"/>
              </a:ext>
            </a:extLst>
          </p:cNvPr>
          <p:cNvSpPr txBox="1"/>
          <p:nvPr/>
        </p:nvSpPr>
        <p:spPr>
          <a:xfrm>
            <a:off x="838200" y="1506022"/>
            <a:ext cx="526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To </a:t>
            </a:r>
            <a:r>
              <a:rPr lang="cs-CZ" dirty="0" err="1">
                <a:solidFill>
                  <a:srgbClr val="0070C0"/>
                </a:solidFill>
              </a:rPr>
              <a:t>find</a:t>
            </a:r>
            <a:r>
              <a:rPr lang="cs-CZ" dirty="0">
                <a:solidFill>
                  <a:srgbClr val="0070C0"/>
                </a:solidFill>
              </a:rPr>
              <a:t> Sales </a:t>
            </a:r>
            <a:r>
              <a:rPr lang="cs-CZ" dirty="0" err="1">
                <a:solidFill>
                  <a:srgbClr val="0070C0"/>
                </a:solidFill>
              </a:rPr>
              <a:t>orders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you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can</a:t>
            </a:r>
            <a:r>
              <a:rPr lang="cs-CZ" dirty="0">
                <a:solidFill>
                  <a:srgbClr val="0070C0"/>
                </a:solidFill>
              </a:rPr>
              <a:t> use </a:t>
            </a:r>
            <a:r>
              <a:rPr lang="cs-CZ" dirty="0" err="1">
                <a:solidFill>
                  <a:srgbClr val="0070C0"/>
                </a:solidFill>
              </a:rPr>
              <a:t>searching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window</a:t>
            </a:r>
            <a:r>
              <a:rPr lang="cs-CZ" dirty="0">
                <a:solidFill>
                  <a:srgbClr val="0070C0"/>
                </a:solidFill>
              </a:rPr>
              <a:t> !!!!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0D769898-7C09-4966-89A1-D31B3C0B24C7}"/>
              </a:ext>
            </a:extLst>
          </p:cNvPr>
          <p:cNvSpPr/>
          <p:nvPr/>
        </p:nvSpPr>
        <p:spPr>
          <a:xfrm>
            <a:off x="10616665" y="2021305"/>
            <a:ext cx="231007" cy="17710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8C19913-3150-40E3-A56C-E32FED890B77}"/>
              </a:ext>
            </a:extLst>
          </p:cNvPr>
          <p:cNvSpPr txBox="1"/>
          <p:nvPr/>
        </p:nvSpPr>
        <p:spPr>
          <a:xfrm>
            <a:off x="10880329" y="2549027"/>
            <a:ext cx="1217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Sales </a:t>
            </a:r>
            <a:r>
              <a:rPr lang="cs-CZ" sz="1600" dirty="0" err="1">
                <a:solidFill>
                  <a:srgbClr val="0070C0"/>
                </a:solidFill>
              </a:rPr>
              <a:t>Orders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already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</a:p>
          <a:p>
            <a:r>
              <a:rPr lang="cs-CZ" sz="1600" dirty="0" err="1">
                <a:solidFill>
                  <a:srgbClr val="0070C0"/>
                </a:solidFill>
              </a:rPr>
              <a:t>created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</a:p>
          <a:p>
            <a:r>
              <a:rPr lang="cs-CZ" sz="1600" dirty="0">
                <a:solidFill>
                  <a:srgbClr val="0070C0"/>
                </a:solidFill>
              </a:rPr>
              <a:t>but not</a:t>
            </a:r>
          </a:p>
          <a:p>
            <a:r>
              <a:rPr lang="cs-CZ" sz="1600" dirty="0" err="1">
                <a:solidFill>
                  <a:srgbClr val="0070C0"/>
                </a:solidFill>
              </a:rPr>
              <a:t>postet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CD85B-B565-437E-866A-E20B2ACA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created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1AEDE1A-7A9C-4B35-82A5-874EA82C2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1012"/>
            <a:ext cx="9644493" cy="3771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C6E2D5D-3569-4E80-AD5F-F6218DD6F17D}"/>
              </a:ext>
            </a:extLst>
          </p:cNvPr>
          <p:cNvSpPr/>
          <p:nvPr/>
        </p:nvSpPr>
        <p:spPr>
          <a:xfrm>
            <a:off x="923109" y="2090057"/>
            <a:ext cx="2542902" cy="2960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3589BC-1BA0-4DF1-8676-890E0A21806B}"/>
              </a:ext>
            </a:extLst>
          </p:cNvPr>
          <p:cNvSpPr txBox="1"/>
          <p:nvPr/>
        </p:nvSpPr>
        <p:spPr>
          <a:xfrm>
            <a:off x="3631474" y="205343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It's just a warning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based</a:t>
            </a:r>
            <a:r>
              <a:rPr lang="cs-CZ" sz="1400" dirty="0">
                <a:solidFill>
                  <a:srgbClr val="0070C0"/>
                </a:solidFill>
              </a:rPr>
              <a:t> on Sales and 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77074AD-BB35-488E-994D-C9005448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022" y="4440825"/>
            <a:ext cx="4314285" cy="16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725F43-347F-4749-97D2-3E066C7AD09C}"/>
              </a:ext>
            </a:extLst>
          </p:cNvPr>
          <p:cNvCxnSpPr/>
          <p:nvPr/>
        </p:nvCxnSpPr>
        <p:spPr>
          <a:xfrm flipH="1">
            <a:off x="558829" y="5742572"/>
            <a:ext cx="6201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FD95EF2-8BDC-4B04-B921-BFC77F8708A5}"/>
              </a:ext>
            </a:extLst>
          </p:cNvPr>
          <p:cNvCxnSpPr>
            <a:cxnSpLocks/>
          </p:cNvCxnSpPr>
          <p:nvPr/>
        </p:nvCxnSpPr>
        <p:spPr>
          <a:xfrm flipH="1">
            <a:off x="539340" y="2207325"/>
            <a:ext cx="19489" cy="3535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BCA796C-EFDD-4370-86E5-21EFC424BFAF}"/>
              </a:ext>
            </a:extLst>
          </p:cNvPr>
          <p:cNvCxnSpPr/>
          <p:nvPr/>
        </p:nvCxnSpPr>
        <p:spPr>
          <a:xfrm>
            <a:off x="558829" y="2210465"/>
            <a:ext cx="364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48402-2F51-47F9-98B6-FD2B5504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Setting warning types in BC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C3901C-7D84-44F2-9600-DB9ECB631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58" y="1484733"/>
            <a:ext cx="2373429" cy="14965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4631029-C703-4209-99B2-99911272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209" y="1484733"/>
            <a:ext cx="2693582" cy="26096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025EBFA-A5FC-4E67-AD0D-AE4D4611FCDB}"/>
              </a:ext>
            </a:extLst>
          </p:cNvPr>
          <p:cNvCxnSpPr>
            <a:stCxn id="4" idx="3"/>
          </p:cNvCxnSpPr>
          <p:nvPr/>
        </p:nvCxnSpPr>
        <p:spPr>
          <a:xfrm>
            <a:off x="3124987" y="2233029"/>
            <a:ext cx="1624222" cy="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05AAB127-3B42-4D77-8D28-EF7CF6FD2D48}"/>
              </a:ext>
            </a:extLst>
          </p:cNvPr>
          <p:cNvSpPr txBox="1"/>
          <p:nvPr/>
        </p:nvSpPr>
        <p:spPr>
          <a:xfrm>
            <a:off x="8063679" y="2002160"/>
            <a:ext cx="183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Credit</a:t>
            </a:r>
            <a:r>
              <a:rPr lang="cs-CZ" b="1" dirty="0"/>
              <a:t> limit (</a:t>
            </a:r>
            <a:r>
              <a:rPr lang="cs-CZ" dirty="0">
                <a:solidFill>
                  <a:srgbClr val="0070C0"/>
                </a:solidFill>
              </a:rPr>
              <a:t>L</a:t>
            </a:r>
            <a:r>
              <a:rPr lang="cs-CZ" dirty="0">
                <a:solidFill>
                  <a:srgbClr val="00B050"/>
                </a:solidFill>
              </a:rPr>
              <a:t>C</a:t>
            </a:r>
            <a:r>
              <a:rPr lang="cs-CZ" dirty="0">
                <a:solidFill>
                  <a:srgbClr val="FF0000"/>
                </a:solidFill>
              </a:rPr>
              <a:t>Y</a:t>
            </a:r>
            <a:r>
              <a:rPr lang="cs-CZ" b="1" dirty="0"/>
              <a:t>)</a:t>
            </a:r>
          </a:p>
          <a:p>
            <a:r>
              <a:rPr lang="cs-CZ" dirty="0" err="1">
                <a:solidFill>
                  <a:srgbClr val="0070C0"/>
                </a:solidFill>
              </a:rPr>
              <a:t>Overdue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 err="1">
                <a:solidFill>
                  <a:srgbClr val="0070C0"/>
                </a:solidFill>
              </a:rPr>
              <a:t>Both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Warning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No </a:t>
            </a:r>
            <a:r>
              <a:rPr lang="cs-CZ" dirty="0" err="1">
                <a:solidFill>
                  <a:srgbClr val="0070C0"/>
                </a:solidFill>
              </a:rPr>
              <a:t>Warning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>
            <a:extLst>
              <a:ext uri="{FF2B5EF4-FFF2-40B4-BE49-F238E27FC236}">
                <a16:creationId xmlns:a16="http://schemas.microsoft.com/office/drawing/2014/main" id="{CC97143E-FC84-490D-A799-90166D6629B2}"/>
              </a:ext>
            </a:extLst>
          </p:cNvPr>
          <p:cNvSpPr/>
          <p:nvPr/>
        </p:nvSpPr>
        <p:spPr>
          <a:xfrm>
            <a:off x="7700211" y="1876926"/>
            <a:ext cx="221381" cy="1325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6BE6BC43-D0BC-4299-932A-15CE56141181}"/>
              </a:ext>
            </a:extLst>
          </p:cNvPr>
          <p:cNvSpPr/>
          <p:nvPr/>
        </p:nvSpPr>
        <p:spPr>
          <a:xfrm>
            <a:off x="9718766" y="1968137"/>
            <a:ext cx="409303" cy="1234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561E83-14C0-4BB9-BEDA-75A658348B54}"/>
              </a:ext>
            </a:extLst>
          </p:cNvPr>
          <p:cNvSpPr txBox="1"/>
          <p:nvPr/>
        </p:nvSpPr>
        <p:spPr>
          <a:xfrm>
            <a:off x="10241280" y="2338517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Options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0CF78C0-97E1-4292-927B-C5401BAF9F27}"/>
              </a:ext>
            </a:extLst>
          </p:cNvPr>
          <p:cNvSpPr txBox="1"/>
          <p:nvPr/>
        </p:nvSpPr>
        <p:spPr>
          <a:xfrm>
            <a:off x="5014877" y="4773102"/>
            <a:ext cx="6097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Credit Limit (LCY)</a:t>
            </a:r>
          </a:p>
          <a:p>
            <a:pPr algn="l"/>
            <a:r>
              <a:rPr lang="en-US" sz="18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Specifies the maximum amount you allow the customer to exceed the payment balance before warnings are issued.</a:t>
            </a:r>
          </a:p>
          <a:p>
            <a:pPr algn="l"/>
            <a:r>
              <a:rPr lang="en-US" b="0" i="1" u="none" strike="noStrike" dirty="0">
                <a:solidFill>
                  <a:srgbClr val="212121"/>
                </a:solidFill>
                <a:effectLst/>
                <a:latin typeface="Segoe UI" panose="020B0502040204020203" pitchFamily="34" charset="0"/>
                <a:hlinkClick r:id="rId4"/>
              </a:rPr>
              <a:t>Learn more</a:t>
            </a:r>
            <a:endParaRPr lang="en-US" b="0" i="1" dirty="0">
              <a:solidFill>
                <a:srgbClr val="212121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DF5DADC-93F2-4CD6-BA43-7C8C35799283}"/>
              </a:ext>
            </a:extLst>
          </p:cNvPr>
          <p:cNvSpPr txBox="1"/>
          <p:nvPr/>
        </p:nvSpPr>
        <p:spPr>
          <a:xfrm>
            <a:off x="838200" y="6308209"/>
            <a:ext cx="546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Explanation</a:t>
            </a:r>
            <a:r>
              <a:rPr lang="cs-CZ" dirty="0"/>
              <a:t> : </a:t>
            </a:r>
            <a:r>
              <a:rPr lang="cs-CZ" dirty="0">
                <a:solidFill>
                  <a:srgbClr val="0070C0"/>
                </a:solidFill>
              </a:rPr>
              <a:t>L</a:t>
            </a:r>
            <a:r>
              <a:rPr lang="cs-CZ" dirty="0">
                <a:solidFill>
                  <a:srgbClr val="00B050"/>
                </a:solidFill>
              </a:rPr>
              <a:t>C</a:t>
            </a:r>
            <a:r>
              <a:rPr lang="cs-CZ" dirty="0">
                <a:solidFill>
                  <a:srgbClr val="FF0000"/>
                </a:solidFill>
              </a:rPr>
              <a:t>Y</a:t>
            </a:r>
            <a:r>
              <a:rPr lang="cs-CZ" dirty="0"/>
              <a:t>=</a:t>
            </a:r>
            <a:r>
              <a:rPr lang="cs-CZ" b="1" dirty="0" err="1">
                <a:solidFill>
                  <a:srgbClr val="0070C0"/>
                </a:solidFill>
              </a:rPr>
              <a:t>L</a:t>
            </a:r>
            <a:r>
              <a:rPr lang="cs-CZ" dirty="0" err="1"/>
              <a:t>ocal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C</a:t>
            </a:r>
            <a:r>
              <a:rPr lang="cs-CZ" dirty="0" err="1"/>
              <a:t>urrenc</a:t>
            </a:r>
            <a:r>
              <a:rPr lang="cs-CZ" dirty="0" err="1">
                <a:solidFill>
                  <a:srgbClr val="FF0000"/>
                </a:solidFill>
              </a:rPr>
              <a:t>y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5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EE78A-A362-4E12-85DD-137F3079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print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confirmation</a:t>
            </a:r>
            <a:r>
              <a:rPr lang="cs-CZ" sz="3600" dirty="0">
                <a:solidFill>
                  <a:srgbClr val="0070C0"/>
                </a:solidFill>
              </a:rPr>
              <a:t>-&gt;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only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137A11-FA6B-4DE3-8396-F1EA242A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47" y="1712345"/>
            <a:ext cx="5371429" cy="44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EB9F3D6-C0CA-49EF-81B5-A4EF01727162}"/>
              </a:ext>
            </a:extLst>
          </p:cNvPr>
          <p:cNvSpPr txBox="1"/>
          <p:nvPr/>
        </p:nvSpPr>
        <p:spPr>
          <a:xfrm>
            <a:off x="7632833" y="2226461"/>
            <a:ext cx="2839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t can also be </a:t>
            </a:r>
            <a:r>
              <a:rPr lang="en-US" dirty="0" err="1">
                <a:solidFill>
                  <a:srgbClr val="FF0000"/>
                </a:solidFill>
              </a:rPr>
              <a:t>fo</a:t>
            </a:r>
            <a:r>
              <a:rPr lang="cs-CZ" dirty="0">
                <a:solidFill>
                  <a:srgbClr val="FF0000"/>
                </a:solidFill>
              </a:rPr>
              <a:t>r</a:t>
            </a:r>
            <a:r>
              <a:rPr lang="en-US" dirty="0">
                <a:solidFill>
                  <a:srgbClr val="FF0000"/>
                </a:solidFill>
              </a:rPr>
              <a:t>mat pdf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EF385DC-F8B3-421C-A155-41CC5F831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14" y="4726335"/>
            <a:ext cx="8895789" cy="1766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3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908F11C-D630-49C1-B208-1906A46B90A0}"/>
              </a:ext>
            </a:extLst>
          </p:cNvPr>
          <p:cNvSpPr/>
          <p:nvPr/>
        </p:nvSpPr>
        <p:spPr>
          <a:xfrm>
            <a:off x="1760167" y="1756844"/>
            <a:ext cx="867166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basics of double entry accounting presented </a:t>
            </a:r>
            <a:endParaRPr lang="cs-C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 Sales Order posting. </a:t>
            </a:r>
            <a:endParaRPr lang="cs-C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cs-CZ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This 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was </a:t>
            </a:r>
            <a:r>
              <a:rPr lang="cs-CZ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more and </a:t>
            </a:r>
            <a:r>
              <a:rPr lang="cs-CZ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less</a:t>
            </a:r>
            <a:r>
              <a:rPr lang="cs-CZ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shown in principle</a:t>
            </a:r>
            <a:r>
              <a:rPr lang="cs-CZ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</a:p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the </a:t>
            </a:r>
            <a:r>
              <a:rPr lang="cs-CZ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previuos</a:t>
            </a:r>
            <a:r>
              <a:rPr lang="cs-CZ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BC presentation</a:t>
            </a:r>
            <a:endParaRPr lang="cs-CZ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616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F15DC-BD40-4005-818F-16BD45BF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Sales Order posting (by use hot key F9)-&gt;</a:t>
            </a:r>
            <a:r>
              <a:rPr lang="cs-CZ" sz="3200" dirty="0">
                <a:solidFill>
                  <a:srgbClr val="0070C0"/>
                </a:solidFill>
              </a:rPr>
              <a:t>R</a:t>
            </a:r>
            <a:r>
              <a:rPr lang="en-US" sz="3200" dirty="0" err="1">
                <a:solidFill>
                  <a:srgbClr val="0070C0"/>
                </a:solidFill>
              </a:rPr>
              <a:t>esult</a:t>
            </a:r>
            <a:r>
              <a:rPr lang="cs-CZ" sz="3200" dirty="0">
                <a:solidFill>
                  <a:srgbClr val="0070C0"/>
                </a:solidFill>
              </a:rPr>
              <a:t>-&gt;</a:t>
            </a:r>
            <a:r>
              <a:rPr lang="en-US" sz="3200" dirty="0">
                <a:solidFill>
                  <a:srgbClr val="0070C0"/>
                </a:solidFill>
              </a:rPr>
              <a:t>Sales invoice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51BB07-70F1-48A8-8317-D377B04C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02" y="1792109"/>
            <a:ext cx="3199499" cy="1143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0EE121-2896-4505-BA73-206A48CF3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20" y="1753860"/>
            <a:ext cx="2281733" cy="12200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69235D4-3B10-4A4F-8742-C791D388FB96}"/>
              </a:ext>
            </a:extLst>
          </p:cNvPr>
          <p:cNvSpPr/>
          <p:nvPr/>
        </p:nvSpPr>
        <p:spPr>
          <a:xfrm>
            <a:off x="4235116" y="2223436"/>
            <a:ext cx="972151" cy="317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B5C0891-4BB8-4AFD-B23B-2931CBBC0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426024"/>
            <a:ext cx="6824053" cy="2971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FA83881-7C49-45B4-A688-567C297E3432}"/>
              </a:ext>
            </a:extLst>
          </p:cNvPr>
          <p:cNvCxnSpPr/>
          <p:nvPr/>
        </p:nvCxnSpPr>
        <p:spPr>
          <a:xfrm>
            <a:off x="6728059" y="2541069"/>
            <a:ext cx="0" cy="884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77BA8CFF-9CE0-4FD8-8518-87C3ECB1CE26}"/>
              </a:ext>
            </a:extLst>
          </p:cNvPr>
          <p:cNvSpPr/>
          <p:nvPr/>
        </p:nvSpPr>
        <p:spPr>
          <a:xfrm>
            <a:off x="7834964" y="3426024"/>
            <a:ext cx="240635" cy="30668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87170F-521B-494C-B5A1-82EB21527623}"/>
              </a:ext>
            </a:extLst>
          </p:cNvPr>
          <p:cNvSpPr txBox="1"/>
          <p:nvPr/>
        </p:nvSpPr>
        <p:spPr>
          <a:xfrm>
            <a:off x="8248311" y="4485373"/>
            <a:ext cx="256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 can also find it in BC </a:t>
            </a:r>
            <a:endParaRPr lang="cs-CZ" b="1" dirty="0"/>
          </a:p>
          <a:p>
            <a:r>
              <a:rPr lang="en-US" b="1" dirty="0"/>
              <a:t>using the search window</a:t>
            </a:r>
          </a:p>
        </p:txBody>
      </p:sp>
    </p:spTree>
    <p:extLst>
      <p:ext uri="{BB962C8B-B14F-4D97-AF65-F5344CB8AC3E}">
        <p14:creationId xmlns:p14="http://schemas.microsoft.com/office/powerpoint/2010/main" val="21139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E6C6A-B5B1-4445-906C-21E4EF09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all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Invoices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78EC66-0C86-4D87-B8E8-BED5079F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76" y="1554837"/>
            <a:ext cx="5861288" cy="47924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5293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0BA8B-F226-4DE1-9D6E-9BFB71DD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Customer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raw</a:t>
            </a:r>
            <a:r>
              <a:rPr lang="cs-CZ" sz="3600" dirty="0">
                <a:solidFill>
                  <a:srgbClr val="0070C0"/>
                </a:solidFill>
              </a:rPr>
              <a:t> data)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9440C4-D007-484B-84CE-7A660A343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03" y="1666917"/>
            <a:ext cx="5066097" cy="1509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1BD5DEDA-752D-4833-A76B-6F20F4369B69}"/>
              </a:ext>
            </a:extLst>
          </p:cNvPr>
          <p:cNvSpPr/>
          <p:nvPr/>
        </p:nvSpPr>
        <p:spPr>
          <a:xfrm>
            <a:off x="2849077" y="3176813"/>
            <a:ext cx="2900413" cy="858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0427D56-A970-48CB-BD1E-2F5ADF05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03" y="4034866"/>
            <a:ext cx="9920438" cy="20809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38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69A03-A986-437D-A535-46D79E0F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051EEAA-BE0A-4E73-AD29-1DBAFB99B5DC}"/>
              </a:ext>
            </a:extLst>
          </p:cNvPr>
          <p:cNvSpPr/>
          <p:nvPr/>
        </p:nvSpPr>
        <p:spPr>
          <a:xfrm>
            <a:off x="3564418" y="3602428"/>
            <a:ext cx="3542096" cy="5390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card</a:t>
            </a:r>
            <a:r>
              <a:rPr lang="cs-CZ" dirty="0">
                <a:solidFill>
                  <a:srgbClr val="0070C0"/>
                </a:solidFill>
              </a:rPr>
              <a:t> 1936-S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D5FC02D2-74CB-488C-9407-79063D29F7BB}"/>
              </a:ext>
            </a:extLst>
          </p:cNvPr>
          <p:cNvSpPr/>
          <p:nvPr/>
        </p:nvSpPr>
        <p:spPr>
          <a:xfrm>
            <a:off x="3781779" y="4284096"/>
            <a:ext cx="2900413" cy="858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1CAD208-DD57-4CE1-9972-5C4FF3954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46" y="1609989"/>
            <a:ext cx="2697720" cy="158559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66DE19-D303-407A-B6EC-5285F2A38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986" y="1609989"/>
            <a:ext cx="6644501" cy="11357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675CFD-07D3-4DF6-9F61-83BC84BC6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46" y="3304884"/>
            <a:ext cx="1120638" cy="2523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55241DA-3171-48C7-B4B4-3F09D8042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324" y="5142149"/>
            <a:ext cx="8245642" cy="12754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A29C8DE-819B-42BB-8F0F-F9D675490039}"/>
              </a:ext>
            </a:extLst>
          </p:cNvPr>
          <p:cNvCxnSpPr>
            <a:endCxn id="9" idx="1"/>
          </p:cNvCxnSpPr>
          <p:nvPr/>
        </p:nvCxnSpPr>
        <p:spPr>
          <a:xfrm>
            <a:off x="3634966" y="2175309"/>
            <a:ext cx="398020" cy="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3CE36F2-254F-4330-A0E6-4476FF984537}"/>
              </a:ext>
            </a:extLst>
          </p:cNvPr>
          <p:cNvCxnSpPr/>
          <p:nvPr/>
        </p:nvCxnSpPr>
        <p:spPr>
          <a:xfrm>
            <a:off x="4658627" y="2492943"/>
            <a:ext cx="0" cy="110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BB3F1D8-D92C-4010-889F-881C82C14FFE}"/>
              </a:ext>
            </a:extLst>
          </p:cNvPr>
          <p:cNvSpPr txBox="1"/>
          <p:nvPr/>
        </p:nvSpPr>
        <p:spPr>
          <a:xfrm>
            <a:off x="4115658" y="3145204"/>
            <a:ext cx="54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Edit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F90059D-CE55-45CC-A1DF-2140D03B6A37}"/>
              </a:ext>
            </a:extLst>
          </p:cNvPr>
          <p:cNvCxnSpPr/>
          <p:nvPr/>
        </p:nvCxnSpPr>
        <p:spPr>
          <a:xfrm>
            <a:off x="1617044" y="5284803"/>
            <a:ext cx="847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F90059D-CE55-45CC-A1DF-2140D03B6A37}"/>
              </a:ext>
            </a:extLst>
          </p:cNvPr>
          <p:cNvCxnSpPr/>
          <p:nvPr/>
        </p:nvCxnSpPr>
        <p:spPr>
          <a:xfrm>
            <a:off x="7713044" y="8713803"/>
            <a:ext cx="847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7F90059D-CE55-45CC-A1DF-2140D03B6A37}"/>
              </a:ext>
            </a:extLst>
          </p:cNvPr>
          <p:cNvCxnSpPr/>
          <p:nvPr/>
        </p:nvCxnSpPr>
        <p:spPr>
          <a:xfrm>
            <a:off x="7865444" y="8866203"/>
            <a:ext cx="847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4714124-4C0F-424F-8A1D-195F5E752782}"/>
              </a:ext>
            </a:extLst>
          </p:cNvPr>
          <p:cNvCxnSpPr>
            <a:cxnSpLocks/>
          </p:cNvCxnSpPr>
          <p:nvPr/>
        </p:nvCxnSpPr>
        <p:spPr>
          <a:xfrm flipV="1">
            <a:off x="2464067" y="3429000"/>
            <a:ext cx="0" cy="1855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50ED158-9EB2-4CA2-B0A9-7D4B1EEE7732}"/>
              </a:ext>
            </a:extLst>
          </p:cNvPr>
          <p:cNvCxnSpPr/>
          <p:nvPr/>
        </p:nvCxnSpPr>
        <p:spPr>
          <a:xfrm>
            <a:off x="2464067" y="3429000"/>
            <a:ext cx="16515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638C4A1E-7209-4814-8F57-C66134E1CA93}"/>
              </a:ext>
            </a:extLst>
          </p:cNvPr>
          <p:cNvSpPr txBox="1"/>
          <p:nvPr/>
        </p:nvSpPr>
        <p:spPr>
          <a:xfrm>
            <a:off x="5669280" y="5109882"/>
            <a:ext cx="4866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Costs, selling prices, </a:t>
            </a:r>
            <a:r>
              <a:rPr lang="cs-CZ" sz="1600" dirty="0" err="1"/>
              <a:t>decrease</a:t>
            </a:r>
            <a:r>
              <a:rPr lang="cs-CZ" sz="1600" dirty="0"/>
              <a:t> </a:t>
            </a:r>
            <a:r>
              <a:rPr lang="en-US" sz="1600" dirty="0"/>
              <a:t>or increase in stock levels)</a:t>
            </a:r>
          </a:p>
        </p:txBody>
      </p:sp>
    </p:spTree>
    <p:extLst>
      <p:ext uri="{BB962C8B-B14F-4D97-AF65-F5344CB8AC3E}">
        <p14:creationId xmlns:p14="http://schemas.microsoft.com/office/powerpoint/2010/main" val="2232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997F4-BA92-4E44-BE65-5EB1B0CA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8A7CEC-B1C7-42F0-8701-FE90F5F68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997" y="1690688"/>
            <a:ext cx="4879900" cy="11776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EDFFB55-B453-43A7-A371-F2596246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5606"/>
            <a:ext cx="3439693" cy="33787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E7525DD-2FFB-4BB5-A825-924B23165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998" y="3421782"/>
            <a:ext cx="4879900" cy="88907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82AAEC8-26F7-46D3-9964-FE1DFE247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034174"/>
            <a:ext cx="8258846" cy="139132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19639F3-476E-45D6-B981-EA950BF60991}"/>
              </a:ext>
            </a:extLst>
          </p:cNvPr>
          <p:cNvCxnSpPr/>
          <p:nvPr/>
        </p:nvCxnSpPr>
        <p:spPr>
          <a:xfrm>
            <a:off x="4167739" y="2377440"/>
            <a:ext cx="7332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5F0496F-EBDB-4A19-93DD-44EEC3723D22}"/>
              </a:ext>
            </a:extLst>
          </p:cNvPr>
          <p:cNvCxnSpPr>
            <a:cxnSpLocks/>
          </p:cNvCxnSpPr>
          <p:nvPr/>
        </p:nvCxnSpPr>
        <p:spPr>
          <a:xfrm>
            <a:off x="5574498" y="2868311"/>
            <a:ext cx="0" cy="55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6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637" y="49452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List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Vendors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37" y="1476657"/>
            <a:ext cx="6195505" cy="682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7" y="2498709"/>
            <a:ext cx="11018926" cy="2385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913" y="5100607"/>
            <a:ext cx="1390476" cy="13714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1183907" y="3878981"/>
            <a:ext cx="1395664" cy="1212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 doprava 11"/>
          <p:cNvSpPr/>
          <p:nvPr/>
        </p:nvSpPr>
        <p:spPr>
          <a:xfrm>
            <a:off x="3878981" y="5361272"/>
            <a:ext cx="5178392" cy="1029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164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Vendor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2" y="1533192"/>
            <a:ext cx="10508908" cy="372578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26" y="2253143"/>
            <a:ext cx="10780141" cy="37722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71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CCBA3-955A-4503-B7B7-2D6E5AE8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Settings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2A0A40-49AD-46DA-8DB3-B592B1DF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Link to the general ledger account settings on which the purchase order that will become the purchase invoice will be posted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F12525-36CF-42C6-AF2E-A5A186B1F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47" y="2677484"/>
            <a:ext cx="3571429" cy="132381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7E79394A-44DA-49DD-A317-1C9D04192949}"/>
              </a:ext>
            </a:extLst>
          </p:cNvPr>
          <p:cNvSpPr/>
          <p:nvPr/>
        </p:nvSpPr>
        <p:spPr>
          <a:xfrm>
            <a:off x="4822257" y="2677484"/>
            <a:ext cx="346509" cy="1323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91D00D-15D3-4A18-9C97-64372932E32C}"/>
              </a:ext>
            </a:extLst>
          </p:cNvPr>
          <p:cNvSpPr txBox="1"/>
          <p:nvPr/>
        </p:nvSpPr>
        <p:spPr>
          <a:xfrm>
            <a:off x="5324147" y="3154723"/>
            <a:ext cx="603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tab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Invoicing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options</a:t>
            </a:r>
            <a:r>
              <a:rPr lang="cs-CZ" dirty="0">
                <a:solidFill>
                  <a:srgbClr val="0070C0"/>
                </a:solidFill>
              </a:rPr>
              <a:t> : Show more </a:t>
            </a:r>
            <a:r>
              <a:rPr lang="cs-CZ" dirty="0" err="1">
                <a:solidFill>
                  <a:srgbClr val="0070C0"/>
                </a:solidFill>
              </a:rPr>
              <a:t>fields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Select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from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full list-&gt;Edit list-&gt;</a:t>
            </a:r>
            <a:r>
              <a:rPr lang="cs-CZ" dirty="0" err="1">
                <a:solidFill>
                  <a:srgbClr val="0070C0"/>
                </a:solidFill>
              </a:rPr>
              <a:t>Option</a:t>
            </a:r>
            <a:r>
              <a:rPr lang="cs-CZ" dirty="0">
                <a:solidFill>
                  <a:srgbClr val="0070C0"/>
                </a:solidFill>
              </a:rPr>
              <a:t> Setup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A0089B5-5985-48CC-9E79-CB731AC4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45" y="4367193"/>
            <a:ext cx="9342922" cy="16441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8770A7F-9DDF-43A5-B455-5549A3743420}"/>
              </a:ext>
            </a:extLst>
          </p:cNvPr>
          <p:cNvCxnSpPr>
            <a:cxnSpLocks/>
          </p:cNvCxnSpPr>
          <p:nvPr/>
        </p:nvCxnSpPr>
        <p:spPr>
          <a:xfrm flipH="1">
            <a:off x="1867301" y="3801054"/>
            <a:ext cx="702644" cy="8599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AFEEB72-BC02-43BF-A94B-BFEFA1E46954}"/>
              </a:ext>
            </a:extLst>
          </p:cNvPr>
          <p:cNvSpPr/>
          <p:nvPr/>
        </p:nvSpPr>
        <p:spPr>
          <a:xfrm>
            <a:off x="2040557" y="4803006"/>
            <a:ext cx="837398" cy="105877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4A5E4BF-16DC-4749-91CE-4AF89CF58574}"/>
              </a:ext>
            </a:extLst>
          </p:cNvPr>
          <p:cNvSpPr/>
          <p:nvPr/>
        </p:nvSpPr>
        <p:spPr>
          <a:xfrm>
            <a:off x="1655547" y="6212296"/>
            <a:ext cx="5120638" cy="40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–&gt;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=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parameter</a:t>
            </a:r>
            <a:endParaRPr lang="en-US" dirty="0"/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E58BEA0-B6E6-412B-BE83-A5399AFFE6C8}"/>
              </a:ext>
            </a:extLst>
          </p:cNvPr>
          <p:cNvCxnSpPr>
            <a:cxnSpLocks/>
          </p:cNvCxnSpPr>
          <p:nvPr/>
        </p:nvCxnSpPr>
        <p:spPr>
          <a:xfrm flipV="1">
            <a:off x="2569945" y="5861785"/>
            <a:ext cx="0" cy="37024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808617F4-CC3B-441C-861F-D7CE84B09E59}"/>
              </a:ext>
            </a:extLst>
          </p:cNvPr>
          <p:cNvSpPr/>
          <p:nvPr/>
        </p:nvSpPr>
        <p:spPr>
          <a:xfrm>
            <a:off x="5204061" y="3830568"/>
            <a:ext cx="5120638" cy="40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 –&gt;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card</a:t>
            </a:r>
            <a:r>
              <a:rPr lang="cs-CZ" dirty="0"/>
              <a:t>=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chosen</a:t>
            </a:r>
            <a:r>
              <a:rPr lang="cs-CZ" dirty="0"/>
              <a:t> </a:t>
            </a:r>
            <a:r>
              <a:rPr lang="cs-CZ" dirty="0" err="1"/>
              <a:t>parameter</a:t>
            </a:r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7331E071-95F3-46DB-A232-2C41FDD00EF9}"/>
              </a:ext>
            </a:extLst>
          </p:cNvPr>
          <p:cNvCxnSpPr/>
          <p:nvPr/>
        </p:nvCxnSpPr>
        <p:spPr>
          <a:xfrm flipH="1">
            <a:off x="3938337" y="4149287"/>
            <a:ext cx="1260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2C1850C-13E0-474F-9910-55247ED67856}"/>
              </a:ext>
            </a:extLst>
          </p:cNvPr>
          <p:cNvCxnSpPr/>
          <p:nvPr/>
        </p:nvCxnSpPr>
        <p:spPr>
          <a:xfrm flipH="1" flipV="1">
            <a:off x="3379269" y="3817672"/>
            <a:ext cx="558266" cy="318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6258" y="371863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document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Header</a:t>
            </a:r>
            <a:r>
              <a:rPr lang="cs-CZ" sz="3600" dirty="0">
                <a:solidFill>
                  <a:srgbClr val="0070C0"/>
                </a:solidFill>
              </a:rPr>
              <a:t> and Lines)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58" y="1450761"/>
            <a:ext cx="5638095" cy="8571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58" y="2704770"/>
            <a:ext cx="8790476" cy="9142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254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(PO)  – </a:t>
            </a:r>
            <a:r>
              <a:rPr lang="cs-CZ" sz="3600" dirty="0" err="1">
                <a:solidFill>
                  <a:srgbClr val="0070C0"/>
                </a:solidFill>
              </a:rPr>
              <a:t>document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Header</a:t>
            </a:r>
            <a:r>
              <a:rPr lang="cs-CZ" sz="3600" dirty="0">
                <a:solidFill>
                  <a:srgbClr val="0070C0"/>
                </a:solidFill>
              </a:rPr>
              <a:t> and Lines)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48" y="1390148"/>
            <a:ext cx="9567720" cy="407770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A6A27CC-228D-47C0-8FA5-20590F710073}"/>
              </a:ext>
            </a:extLst>
          </p:cNvPr>
          <p:cNvSpPr txBox="1"/>
          <p:nvPr/>
        </p:nvSpPr>
        <p:spPr>
          <a:xfrm>
            <a:off x="7303168" y="2977233"/>
            <a:ext cx="60976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Where there is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 orange asterisk 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you need to add the data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!!!!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4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Double-entry booking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cs-CZ" sz="2400" dirty="0">
                <a:solidFill>
                  <a:srgbClr val="0070C0"/>
                </a:solidFill>
              </a:rPr>
              <a:t>S</a:t>
            </a:r>
            <a:r>
              <a:rPr lang="en-US" sz="2400" dirty="0" err="1">
                <a:solidFill>
                  <a:srgbClr val="0070C0"/>
                </a:solidFill>
              </a:rPr>
              <a:t>elling</a:t>
            </a:r>
            <a:r>
              <a:rPr lang="en-US" sz="2400" dirty="0">
                <a:solidFill>
                  <a:srgbClr val="0070C0"/>
                </a:solidFill>
              </a:rPr>
              <a:t> process –</a:t>
            </a:r>
            <a:r>
              <a:rPr lang="cs-CZ" sz="2400" dirty="0">
                <a:solidFill>
                  <a:srgbClr val="0070C0"/>
                </a:solidFill>
              </a:rPr>
              <a:t>&gt;</a:t>
            </a:r>
            <a:r>
              <a:rPr lang="en-US" sz="2400" dirty="0">
                <a:solidFill>
                  <a:srgbClr val="0070C0"/>
                </a:solidFill>
              </a:rPr>
              <a:t> Sales Order-&gt;Sales Invoice) 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1069675" y="2113472"/>
            <a:ext cx="95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2912852" y="2113472"/>
            <a:ext cx="95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747403" y="2113472"/>
            <a:ext cx="95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535502" y="2113472"/>
            <a:ext cx="0" cy="6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395933" y="2113472"/>
            <a:ext cx="0" cy="6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221858" y="2113472"/>
            <a:ext cx="0" cy="6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737309" y="1459930"/>
            <a:ext cx="161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VAT (25%)</a:t>
            </a:r>
          </a:p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(5610)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894373" y="1419409"/>
            <a:ext cx="161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Revenue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(6110)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14598" y="1472377"/>
            <a:ext cx="161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Customer</a:t>
            </a:r>
          </a:p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(2310)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049036" y="3181621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Bank (2920)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2893436" y="3654725"/>
            <a:ext cx="957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3372202" y="3654725"/>
            <a:ext cx="0" cy="664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969143" y="23033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125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256364" y="23033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25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427505" y="22847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543741" y="230337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125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781174" y="38938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125</a:t>
            </a:r>
          </a:p>
        </p:txBody>
      </p:sp>
      <p:cxnSp>
        <p:nvCxnSpPr>
          <p:cNvPr id="26" name="Přímá spojnice se šipkou 25"/>
          <p:cNvCxnSpPr>
            <a:stCxn id="23" idx="2"/>
          </p:cNvCxnSpPr>
          <p:nvPr/>
        </p:nvCxnSpPr>
        <p:spPr>
          <a:xfrm>
            <a:off x="1811603" y="2672706"/>
            <a:ext cx="1040368" cy="12211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20" idx="2"/>
          </p:cNvCxnSpPr>
          <p:nvPr/>
        </p:nvCxnSpPr>
        <p:spPr>
          <a:xfrm flipV="1">
            <a:off x="1237005" y="2672706"/>
            <a:ext cx="0" cy="3896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V="1">
            <a:off x="3695367" y="2646761"/>
            <a:ext cx="0" cy="4156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5456667" y="2679917"/>
            <a:ext cx="3202" cy="3824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>
            <a:off x="1237005" y="3062377"/>
            <a:ext cx="422319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8496674" y="2855027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8488048" y="1483121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8484677" y="4762630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70C0"/>
                </a:solidFill>
              </a:rPr>
              <a:t>           </a:t>
            </a:r>
            <a:r>
              <a:rPr lang="cs-CZ" sz="1200" dirty="0" err="1">
                <a:solidFill>
                  <a:srgbClr val="0070C0"/>
                </a:solidFill>
              </a:rPr>
              <a:t>Parameters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8748153" y="4776120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9181067" y="5225689"/>
            <a:ext cx="962526" cy="3193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9310401" y="1999384"/>
            <a:ext cx="962526" cy="319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10152219" y="2294660"/>
            <a:ext cx="0" cy="99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Šipka nahoru 44"/>
          <p:cNvSpPr/>
          <p:nvPr/>
        </p:nvSpPr>
        <p:spPr>
          <a:xfrm>
            <a:off x="8801586" y="4351071"/>
            <a:ext cx="150224" cy="4126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lů 45"/>
          <p:cNvSpPr/>
          <p:nvPr/>
        </p:nvSpPr>
        <p:spPr>
          <a:xfrm>
            <a:off x="8801585" y="2559853"/>
            <a:ext cx="146443" cy="29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/>
          <p:cNvSpPr txBox="1"/>
          <p:nvPr/>
        </p:nvSpPr>
        <p:spPr>
          <a:xfrm>
            <a:off x="9382252" y="1978964"/>
            <a:ext cx="896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Parameters</a:t>
            </a:r>
            <a:endParaRPr lang="cs-CZ" sz="12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8488048" y="2908413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</a:t>
            </a:r>
            <a:r>
              <a:rPr lang="cs-CZ" sz="1200" dirty="0" err="1"/>
              <a:t>Header</a:t>
            </a:r>
            <a:endParaRPr lang="cs-CZ" sz="12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8592436" y="157831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Customer</a:t>
            </a:r>
          </a:p>
        </p:txBody>
      </p:sp>
      <p:sp>
        <p:nvSpPr>
          <p:cNvPr id="52" name="Obdélník 51"/>
          <p:cNvSpPr/>
          <p:nvPr/>
        </p:nvSpPr>
        <p:spPr>
          <a:xfrm>
            <a:off x="8496674" y="4050354"/>
            <a:ext cx="1980577" cy="256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ovéPole 52"/>
          <p:cNvSpPr txBox="1"/>
          <p:nvPr/>
        </p:nvSpPr>
        <p:spPr>
          <a:xfrm>
            <a:off x="8735551" y="4041959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Line</a:t>
            </a:r>
          </a:p>
        </p:txBody>
      </p:sp>
      <p:cxnSp>
        <p:nvCxnSpPr>
          <p:cNvPr id="54" name="Přímá spojnice se šipkou 53"/>
          <p:cNvCxnSpPr/>
          <p:nvPr/>
        </p:nvCxnSpPr>
        <p:spPr>
          <a:xfrm flipH="1" flipV="1">
            <a:off x="9965405" y="4126113"/>
            <a:ext cx="23984" cy="110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ovéPole 56"/>
          <p:cNvSpPr txBox="1"/>
          <p:nvPr/>
        </p:nvSpPr>
        <p:spPr>
          <a:xfrm>
            <a:off x="3860083" y="2664126"/>
            <a:ext cx="132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Invoice</a:t>
            </a:r>
            <a:r>
              <a:rPr lang="cs-CZ" dirty="0">
                <a:solidFill>
                  <a:srgbClr val="00B050"/>
                </a:solidFill>
              </a:rPr>
              <a:t> (1st)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914720" y="3289794"/>
            <a:ext cx="155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Payment</a:t>
            </a:r>
            <a:r>
              <a:rPr lang="cs-CZ" dirty="0">
                <a:solidFill>
                  <a:srgbClr val="FF0000"/>
                </a:solidFill>
              </a:rPr>
              <a:t> (2nd)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994353" y="4479921"/>
            <a:ext cx="2554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Balance on Customer </a:t>
            </a:r>
            <a:r>
              <a:rPr lang="cs-CZ" sz="1600" dirty="0" err="1">
                <a:solidFill>
                  <a:srgbClr val="00B050"/>
                </a:solidFill>
              </a:rPr>
              <a:t>card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/>
              <a:t>=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3660209" y="4478150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125 -&gt;100+25</a:t>
            </a:r>
          </a:p>
          <a:p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994353" y="4849253"/>
            <a:ext cx="2554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Balance on Customer </a:t>
            </a:r>
            <a:r>
              <a:rPr lang="cs-CZ" sz="1600" dirty="0" err="1">
                <a:solidFill>
                  <a:srgbClr val="FF0000"/>
                </a:solidFill>
              </a:rPr>
              <a:t>card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= 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3741161" y="4843120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0 -&gt;</a:t>
            </a:r>
            <a:r>
              <a:rPr lang="cs-CZ" sz="1600" dirty="0">
                <a:solidFill>
                  <a:srgbClr val="00B050"/>
                </a:solidFill>
              </a:rPr>
              <a:t>125</a:t>
            </a:r>
            <a:r>
              <a:rPr lang="cs-CZ" sz="1600" dirty="0">
                <a:solidFill>
                  <a:srgbClr val="FF0000"/>
                </a:solidFill>
              </a:rPr>
              <a:t>-125</a:t>
            </a:r>
          </a:p>
        </p:txBody>
      </p:sp>
      <p:pic>
        <p:nvPicPr>
          <p:cNvPr id="63" name="Obrázek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3" y="5953814"/>
            <a:ext cx="6185706" cy="305392"/>
          </a:xfrm>
          <a:prstGeom prst="rect">
            <a:avLst/>
          </a:prstGeom>
        </p:spPr>
      </p:pic>
      <p:pic>
        <p:nvPicPr>
          <p:cNvPr id="64" name="Obrázek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3" y="5590421"/>
            <a:ext cx="6157823" cy="278005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30" y="5233979"/>
            <a:ext cx="6185706" cy="258937"/>
          </a:xfrm>
          <a:prstGeom prst="rect">
            <a:avLst/>
          </a:prstGeom>
        </p:spPr>
      </p:pic>
      <p:pic>
        <p:nvPicPr>
          <p:cNvPr id="66" name="Obrázek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27" y="6366042"/>
            <a:ext cx="6195510" cy="294325"/>
          </a:xfrm>
          <a:prstGeom prst="rect">
            <a:avLst/>
          </a:prstGeom>
        </p:spPr>
      </p:pic>
      <p:sp>
        <p:nvSpPr>
          <p:cNvPr id="67" name="TextovéPole 66"/>
          <p:cNvSpPr txBox="1"/>
          <p:nvPr/>
        </p:nvSpPr>
        <p:spPr>
          <a:xfrm>
            <a:off x="1011016" y="2092088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Debit</a:t>
            </a:r>
            <a:endParaRPr lang="cs-CZ" sz="11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1548441" y="2110421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Credit</a:t>
            </a:r>
            <a:endParaRPr lang="cs-CZ" sz="11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2867618" y="2109269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Debit</a:t>
            </a:r>
            <a:endParaRPr lang="cs-CZ" sz="11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3405043" y="2127602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Credit</a:t>
            </a:r>
            <a:endParaRPr lang="cs-CZ" sz="11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4666980" y="2071183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Debit</a:t>
            </a:r>
            <a:endParaRPr lang="cs-CZ" sz="1100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5204405" y="2089516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Credit</a:t>
            </a:r>
            <a:endParaRPr lang="cs-CZ" sz="1100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2919511" y="3707458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Debit</a:t>
            </a:r>
            <a:endParaRPr lang="cs-CZ" sz="1100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3456936" y="3725791"/>
            <a:ext cx="532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Credit</a:t>
            </a:r>
            <a:endParaRPr lang="cs-CZ" sz="1100" dirty="0"/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9E390FE7-E655-4256-89C2-28E7446761ED}"/>
              </a:ext>
            </a:extLst>
          </p:cNvPr>
          <p:cNvSpPr txBox="1"/>
          <p:nvPr/>
        </p:nvSpPr>
        <p:spPr>
          <a:xfrm>
            <a:off x="7093256" y="5887196"/>
            <a:ext cx="6595679" cy="88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amounts in total entries </a:t>
            </a: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match </a:t>
            </a:r>
            <a:r>
              <a:rPr lang="en-U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amounts in the animated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example. It is only an explanation that the relevant entries (transactions)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created gradually during the business example</a:t>
            </a:r>
          </a:p>
        </p:txBody>
      </p:sp>
    </p:spTree>
    <p:extLst>
      <p:ext uri="{BB962C8B-B14F-4D97-AF65-F5344CB8AC3E}">
        <p14:creationId xmlns:p14="http://schemas.microsoft.com/office/powerpoint/2010/main" val="41416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60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PO- 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47" y="1543292"/>
            <a:ext cx="5380952" cy="467619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738" y="1429386"/>
            <a:ext cx="4571429" cy="13619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10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 -  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by </a:t>
            </a:r>
            <a:r>
              <a:rPr lang="cs-CZ" sz="3600" dirty="0" err="1">
                <a:solidFill>
                  <a:srgbClr val="0070C0"/>
                </a:solidFill>
              </a:rPr>
              <a:t>appropriate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icon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79898"/>
            <a:ext cx="6504762" cy="25047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03634"/>
            <a:ext cx="4474945" cy="90919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567601"/>
            <a:ext cx="4474945" cy="6857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476775" y="4673374"/>
            <a:ext cx="6189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Invoice</a:t>
            </a:r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could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modified</a:t>
            </a:r>
            <a:r>
              <a:rPr lang="cs-CZ" dirty="0">
                <a:solidFill>
                  <a:srgbClr val="0070C0"/>
                </a:solidFill>
              </a:rPr>
              <a:t> by </a:t>
            </a:r>
            <a:r>
              <a:rPr lang="cs-CZ" dirty="0" err="1">
                <a:solidFill>
                  <a:srgbClr val="0070C0"/>
                </a:solidFill>
              </a:rPr>
              <a:t>personalize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feature-adding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fields</a:t>
            </a:r>
            <a:r>
              <a:rPr lang="cs-CZ" dirty="0">
                <a:solidFill>
                  <a:srgbClr val="0070C0"/>
                </a:solidFill>
              </a:rPr>
              <a:t>)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76775" y="5784465"/>
            <a:ext cx="641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Inventory</a:t>
            </a:r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could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modified</a:t>
            </a:r>
            <a:r>
              <a:rPr lang="cs-CZ" dirty="0">
                <a:solidFill>
                  <a:srgbClr val="0070C0"/>
                </a:solidFill>
              </a:rPr>
              <a:t> by </a:t>
            </a:r>
            <a:r>
              <a:rPr lang="cs-CZ" dirty="0" err="1">
                <a:solidFill>
                  <a:srgbClr val="0070C0"/>
                </a:solidFill>
              </a:rPr>
              <a:t>personalize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feature-adding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fields</a:t>
            </a:r>
            <a:r>
              <a:rPr lang="cs-CZ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700211" y="2502568"/>
            <a:ext cx="3070458" cy="770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G/L </a:t>
            </a:r>
            <a:r>
              <a:rPr lang="cs-CZ" dirty="0" err="1"/>
              <a:t>Entries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C0B75B-1B34-4E37-B06F-9894A8F4ADEE}"/>
              </a:ext>
            </a:extLst>
          </p:cNvPr>
          <p:cNvSpPr/>
          <p:nvPr/>
        </p:nvSpPr>
        <p:spPr>
          <a:xfrm>
            <a:off x="7282685" y="5178102"/>
            <a:ext cx="2577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Presented</a:t>
            </a:r>
            <a:r>
              <a:rPr lang="cs-CZ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in BC - 2</a:t>
            </a:r>
          </a:p>
        </p:txBody>
      </p:sp>
    </p:spTree>
    <p:extLst>
      <p:ext uri="{BB962C8B-B14F-4D97-AF65-F5344CB8AC3E}">
        <p14:creationId xmlns:p14="http://schemas.microsoft.com/office/powerpoint/2010/main" val="1501679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B2FAF-F861-4489-A13F-B8FC7290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Registers</a:t>
            </a:r>
            <a:r>
              <a:rPr lang="cs-CZ" sz="3600" dirty="0">
                <a:solidFill>
                  <a:srgbClr val="0070C0"/>
                </a:solidFill>
              </a:rPr>
              <a:t>-&gt; Archive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B882C3-3E44-4D37-8873-E5399D3E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63" y="1468903"/>
            <a:ext cx="5142438" cy="514992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7436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017" y="33624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 – 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cs-CZ" sz="3600" dirty="0" err="1">
                <a:solidFill>
                  <a:srgbClr val="0070C0"/>
                </a:solidFill>
              </a:rPr>
              <a:t>preview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7" y="1790629"/>
            <a:ext cx="11245127" cy="13229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258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PO – F9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5998"/>
            <a:ext cx="3390476" cy="13809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04" y="3815335"/>
            <a:ext cx="3266667" cy="11523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66" y="778952"/>
            <a:ext cx="5504762" cy="5742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/>
          <p:cNvCxnSpPr/>
          <p:nvPr/>
        </p:nvCxnSpPr>
        <p:spPr>
          <a:xfrm flipV="1">
            <a:off x="4093422" y="4391524"/>
            <a:ext cx="9442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45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213C79-C9E9-457B-B10D-F6C77166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33" y="1801982"/>
            <a:ext cx="5088005" cy="28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4970"/>
            <a:ext cx="8055634" cy="48046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175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(F9)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58" y="440479"/>
            <a:ext cx="3189036" cy="12502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/>
          <p:cNvCxnSpPr/>
          <p:nvPr/>
        </p:nvCxnSpPr>
        <p:spPr>
          <a:xfrm flipV="1">
            <a:off x="4831882" y="1027906"/>
            <a:ext cx="770021" cy="11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722" y="2586446"/>
            <a:ext cx="3081154" cy="1655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8F12B54-1B6B-4FF4-973D-D6830B60286E}"/>
              </a:ext>
            </a:extLst>
          </p:cNvPr>
          <p:cNvCxnSpPr>
            <a:cxnSpLocks/>
          </p:cNvCxnSpPr>
          <p:nvPr/>
        </p:nvCxnSpPr>
        <p:spPr>
          <a:xfrm>
            <a:off x="7797151" y="1702310"/>
            <a:ext cx="0" cy="88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A5A3A5EC-4FE8-4E26-A7DD-3B519C2AA6BB}"/>
              </a:ext>
            </a:extLst>
          </p:cNvPr>
          <p:cNvSpPr/>
          <p:nvPr/>
        </p:nvSpPr>
        <p:spPr>
          <a:xfrm>
            <a:off x="9257211" y="2586446"/>
            <a:ext cx="174168" cy="16197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9EB649-0094-472D-8F8F-9C51D1D8B965}"/>
              </a:ext>
            </a:extLst>
          </p:cNvPr>
          <p:cNvSpPr txBox="1"/>
          <p:nvPr/>
        </p:nvSpPr>
        <p:spPr>
          <a:xfrm>
            <a:off x="9649097" y="3244334"/>
            <a:ext cx="148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BC </a:t>
            </a:r>
            <a:r>
              <a:rPr lang="cs-CZ" dirty="0" err="1">
                <a:solidFill>
                  <a:srgbClr val="0070C0"/>
                </a:solidFill>
              </a:rPr>
              <a:t>creates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all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     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CFC89D4-3255-4C20-A6CD-AB49B9E4A4D1}"/>
              </a:ext>
            </a:extLst>
          </p:cNvPr>
          <p:cNvSpPr txBox="1"/>
          <p:nvPr/>
        </p:nvSpPr>
        <p:spPr>
          <a:xfrm>
            <a:off x="723437" y="194011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Either use the F9 key or find the Post icon. It is easier and therefore faster to use keyboard shortcuts. 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39EEA27-2165-40E8-B09D-22CB629224C3}"/>
              </a:ext>
            </a:extLst>
          </p:cNvPr>
          <p:cNvCxnSpPr>
            <a:stCxn id="10" idx="0"/>
          </p:cNvCxnSpPr>
          <p:nvPr/>
        </p:nvCxnSpPr>
        <p:spPr>
          <a:xfrm flipV="1">
            <a:off x="3771437" y="1373334"/>
            <a:ext cx="0" cy="56678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E7DDA1-A819-47A1-8B4D-B4A3DB981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37" y="4674769"/>
            <a:ext cx="6519842" cy="1619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84F0783-D852-4D90-8A3B-37F9233B6B9A}"/>
              </a:ext>
            </a:extLst>
          </p:cNvPr>
          <p:cNvCxnSpPr>
            <a:cxnSpLocks/>
          </p:cNvCxnSpPr>
          <p:nvPr/>
        </p:nvCxnSpPr>
        <p:spPr>
          <a:xfrm>
            <a:off x="1402018" y="2757603"/>
            <a:ext cx="0" cy="161226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122258D5-E6FB-47C5-9033-F9FFA6EFEB7F}"/>
              </a:ext>
            </a:extLst>
          </p:cNvPr>
          <p:cNvSpPr/>
          <p:nvPr/>
        </p:nvSpPr>
        <p:spPr>
          <a:xfrm>
            <a:off x="1619737" y="3246723"/>
            <a:ext cx="1731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Post </a:t>
            </a:r>
            <a:r>
              <a:rPr lang="cs-CZ" sz="3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Icon</a:t>
            </a:r>
            <a:endParaRPr lang="cs-C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DFAB540-0ADF-4923-9594-3BDE7720EE81}"/>
              </a:ext>
            </a:extLst>
          </p:cNvPr>
          <p:cNvSpPr txBox="1"/>
          <p:nvPr/>
        </p:nvSpPr>
        <p:spPr>
          <a:xfrm>
            <a:off x="9257211" y="4640333"/>
            <a:ext cx="2562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G/L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 err="1">
                <a:solidFill>
                  <a:srgbClr val="0070C0"/>
                </a:solidFill>
              </a:rPr>
              <a:t>Item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Ledeger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Customer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Ledger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Entries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A89C36F1-622C-465F-B883-3E4EB58AF387}"/>
              </a:ext>
            </a:extLst>
          </p:cNvPr>
          <p:cNvSpPr/>
          <p:nvPr/>
        </p:nvSpPr>
        <p:spPr>
          <a:xfrm>
            <a:off x="9821431" y="3900290"/>
            <a:ext cx="1164657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avá složená závorka 19">
            <a:extLst>
              <a:ext uri="{FF2B5EF4-FFF2-40B4-BE49-F238E27FC236}">
                <a16:creationId xmlns:a16="http://schemas.microsoft.com/office/drawing/2014/main" id="{4FC98060-0594-47EC-8082-863671C7B2A2}"/>
              </a:ext>
            </a:extLst>
          </p:cNvPr>
          <p:cNvSpPr/>
          <p:nvPr/>
        </p:nvSpPr>
        <p:spPr>
          <a:xfrm>
            <a:off x="9257211" y="507815"/>
            <a:ext cx="133390" cy="12892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E381B70-ECC6-40B5-BFD3-EE756C3A071E}"/>
              </a:ext>
            </a:extLst>
          </p:cNvPr>
          <p:cNvSpPr txBox="1"/>
          <p:nvPr/>
        </p:nvSpPr>
        <p:spPr>
          <a:xfrm>
            <a:off x="9634047" y="690757"/>
            <a:ext cx="1138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Three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possible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options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Posted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by </a:t>
            </a:r>
            <a:r>
              <a:rPr lang="cs-CZ" sz="3600" b="1" dirty="0">
                <a:solidFill>
                  <a:srgbClr val="0070C0"/>
                </a:solidFill>
              </a:rPr>
              <a:t>F9</a:t>
            </a:r>
            <a:r>
              <a:rPr lang="cs-CZ" sz="3600" dirty="0">
                <a:solidFill>
                  <a:srgbClr val="0070C0"/>
                </a:solidFill>
              </a:rPr>
              <a:t> hot </a:t>
            </a:r>
            <a:r>
              <a:rPr lang="cs-CZ" sz="3600" dirty="0" err="1">
                <a:solidFill>
                  <a:srgbClr val="0070C0"/>
                </a:solidFill>
              </a:rPr>
              <a:t>key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3" y="1583875"/>
            <a:ext cx="9219055" cy="50135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005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impacts</a:t>
            </a:r>
            <a:r>
              <a:rPr lang="cs-CZ" sz="3600" dirty="0">
                <a:solidFill>
                  <a:srgbClr val="0070C0"/>
                </a:solidFill>
              </a:rPr>
              <a:t>) –  </a:t>
            </a:r>
            <a:r>
              <a:rPr lang="en-US" sz="3600" dirty="0">
                <a:solidFill>
                  <a:srgbClr val="0070C0"/>
                </a:solidFill>
              </a:rPr>
              <a:t>One way to get at it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89167"/>
            <a:ext cx="4109184" cy="11860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4730"/>
            <a:ext cx="10524017" cy="822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99298"/>
            <a:ext cx="1883724" cy="724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26" y="4843470"/>
            <a:ext cx="10173680" cy="1477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534526" y="4161358"/>
            <a:ext cx="315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+ Sign -&gt; </a:t>
            </a:r>
            <a:r>
              <a:rPr lang="cs-CZ" b="1" dirty="0" err="1">
                <a:solidFill>
                  <a:srgbClr val="FF0000"/>
                </a:solidFill>
              </a:rPr>
              <a:t>Debit</a:t>
            </a:r>
            <a:r>
              <a:rPr lang="cs-CZ" b="1" dirty="0">
                <a:solidFill>
                  <a:srgbClr val="FF0000"/>
                </a:solidFill>
              </a:rPr>
              <a:t> , - Sign -&gt; </a:t>
            </a:r>
            <a:r>
              <a:rPr lang="cs-CZ" b="1" dirty="0" err="1">
                <a:solidFill>
                  <a:srgbClr val="FF0000"/>
                </a:solidFill>
              </a:rPr>
              <a:t>Credit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5E369B-F13C-4761-8E59-DD58471F3B34}"/>
              </a:ext>
            </a:extLst>
          </p:cNvPr>
          <p:cNvSpPr txBox="1"/>
          <p:nvPr/>
        </p:nvSpPr>
        <p:spPr>
          <a:xfrm>
            <a:off x="8753795" y="632143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719,50+179,88=899,38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397EAEC-040E-4751-9887-6A99B0EDFA55}"/>
              </a:ext>
            </a:extLst>
          </p:cNvPr>
          <p:cNvCxnSpPr/>
          <p:nvPr/>
        </p:nvCxnSpPr>
        <p:spPr>
          <a:xfrm>
            <a:off x="1410789" y="3070768"/>
            <a:ext cx="0" cy="7164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FFC4A612-363D-424B-A8D2-F8E4BAE3762A}"/>
              </a:ext>
            </a:extLst>
          </p:cNvPr>
          <p:cNvCxnSpPr>
            <a:cxnSpLocks/>
          </p:cNvCxnSpPr>
          <p:nvPr/>
        </p:nvCxnSpPr>
        <p:spPr>
          <a:xfrm>
            <a:off x="1433936" y="4530690"/>
            <a:ext cx="0" cy="3127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9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Demand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–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b="1" dirty="0" err="1">
                <a:solidFill>
                  <a:srgbClr val="7030A0"/>
                </a:solidFill>
              </a:rPr>
              <a:t>only</a:t>
            </a:r>
            <a:r>
              <a:rPr lang="cs-CZ" sz="3600" b="1" dirty="0">
                <a:solidFill>
                  <a:srgbClr val="7030A0"/>
                </a:solidFill>
              </a:rPr>
              <a:t> </a:t>
            </a:r>
            <a:r>
              <a:rPr lang="cs-CZ" sz="3600" b="1" dirty="0" err="1">
                <a:solidFill>
                  <a:srgbClr val="7030A0"/>
                </a:solidFill>
              </a:rPr>
              <a:t>theory</a:t>
            </a:r>
            <a:r>
              <a:rPr lang="cs-CZ" sz="3600" b="1" dirty="0">
                <a:solidFill>
                  <a:srgbClr val="7030A0"/>
                </a:solidFill>
              </a:rPr>
              <a:t> so far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srgbClr val="0070C0"/>
                </a:solidFill>
              </a:rPr>
              <a:t>Reason</a:t>
            </a:r>
            <a:r>
              <a:rPr lang="cs-CZ" b="1" dirty="0">
                <a:solidFill>
                  <a:srgbClr val="0070C0"/>
                </a:solidFill>
              </a:rPr>
              <a:t>s</a:t>
            </a:r>
            <a:endParaRPr lang="en-ZA" b="1" dirty="0">
              <a:solidFill>
                <a:srgbClr val="0070C0"/>
              </a:solidFill>
            </a:endParaRPr>
          </a:p>
          <a:p>
            <a:pPr lvl="1"/>
            <a:r>
              <a:rPr lang="en-ZA" dirty="0">
                <a:solidFill>
                  <a:srgbClr val="0070C0"/>
                </a:solidFill>
              </a:rPr>
              <a:t>Planning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ZA" dirty="0">
                <a:solidFill>
                  <a:srgbClr val="0070C0"/>
                </a:solidFill>
              </a:rPr>
              <a:t>- calculation of replenishment and Creation of Purchase 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en-ZA" dirty="0" err="1">
                <a:solidFill>
                  <a:srgbClr val="0070C0"/>
                </a:solidFill>
              </a:rPr>
              <a:t>rder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(PO)</a:t>
            </a:r>
            <a:endParaRPr lang="en-ZA" dirty="0">
              <a:solidFill>
                <a:srgbClr val="0070C0"/>
              </a:solidFill>
            </a:endParaRPr>
          </a:p>
          <a:p>
            <a:pPr lvl="1"/>
            <a:r>
              <a:rPr lang="en-ZA" dirty="0">
                <a:solidFill>
                  <a:srgbClr val="0070C0"/>
                </a:solidFill>
              </a:rPr>
              <a:t>Creation of two different </a:t>
            </a:r>
            <a:r>
              <a:rPr lang="en-ZA" b="1" dirty="0">
                <a:solidFill>
                  <a:srgbClr val="0070C0"/>
                </a:solidFill>
              </a:rPr>
              <a:t>PO</a:t>
            </a:r>
            <a:r>
              <a:rPr lang="en-ZA" dirty="0">
                <a:solidFill>
                  <a:srgbClr val="0070C0"/>
                </a:solidFill>
              </a:rPr>
              <a:t> covering demand with different costs 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Posting both </a:t>
            </a:r>
            <a:r>
              <a:rPr lang="en-ZA" b="1" dirty="0">
                <a:solidFill>
                  <a:srgbClr val="0070C0"/>
                </a:solidFill>
              </a:rPr>
              <a:t>PO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(</a:t>
            </a:r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ZA" dirty="0">
                <a:solidFill>
                  <a:srgbClr val="0070C0"/>
                </a:solidFill>
              </a:rPr>
              <a:t>documents</a:t>
            </a:r>
            <a:r>
              <a:rPr lang="cs-CZ" dirty="0">
                <a:solidFill>
                  <a:srgbClr val="0070C0"/>
                </a:solidFill>
              </a:rPr>
              <a:t>)</a:t>
            </a:r>
            <a:r>
              <a:rPr lang="en-ZA" dirty="0">
                <a:solidFill>
                  <a:srgbClr val="0070C0"/>
                </a:solidFill>
              </a:rPr>
              <a:t>  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Partly posting of Sales </a:t>
            </a:r>
            <a:r>
              <a:rPr lang="cs-CZ" dirty="0">
                <a:solidFill>
                  <a:srgbClr val="0070C0"/>
                </a:solidFill>
              </a:rPr>
              <a:t>O</a:t>
            </a:r>
            <a:r>
              <a:rPr lang="en-ZA" dirty="0" err="1">
                <a:solidFill>
                  <a:srgbClr val="0070C0"/>
                </a:solidFill>
              </a:rPr>
              <a:t>rder</a:t>
            </a:r>
            <a:r>
              <a:rPr lang="cs-CZ" dirty="0">
                <a:solidFill>
                  <a:srgbClr val="0070C0"/>
                </a:solidFill>
              </a:rPr>
              <a:t> 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en-US" sz="2000" dirty="0">
                <a:solidFill>
                  <a:srgbClr val="7030A0"/>
                </a:solidFill>
              </a:rPr>
              <a:t>For example, not everything was delivered</a:t>
            </a:r>
            <a:r>
              <a:rPr lang="cs-CZ" sz="2000" dirty="0">
                <a:solidFill>
                  <a:srgbClr val="7030A0"/>
                </a:solidFill>
              </a:rPr>
              <a:t> by Vendor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r>
              <a:rPr lang="en-ZA" sz="2000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See applied </a:t>
            </a:r>
            <a:r>
              <a:rPr lang="cs-CZ" dirty="0">
                <a:solidFill>
                  <a:srgbClr val="0070C0"/>
                </a:solidFill>
              </a:rPr>
              <a:t>I</a:t>
            </a:r>
            <a:r>
              <a:rPr lang="en-ZA" dirty="0" err="1">
                <a:solidFill>
                  <a:srgbClr val="0070C0"/>
                </a:solidFill>
              </a:rPr>
              <a:t>tem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L</a:t>
            </a:r>
            <a:r>
              <a:rPr lang="en-ZA" dirty="0">
                <a:solidFill>
                  <a:srgbClr val="0070C0"/>
                </a:solidFill>
              </a:rPr>
              <a:t>edger 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en-ZA" dirty="0" err="1">
                <a:solidFill>
                  <a:srgbClr val="0070C0"/>
                </a:solidFill>
              </a:rPr>
              <a:t>ntries</a:t>
            </a:r>
            <a:r>
              <a:rPr lang="en-ZA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this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affects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stock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levels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endParaRPr lang="en-ZA" sz="2000" dirty="0">
              <a:solidFill>
                <a:srgbClr val="7030A0"/>
              </a:solidFill>
            </a:endParaRPr>
          </a:p>
          <a:p>
            <a:pPr lvl="1"/>
            <a:r>
              <a:rPr lang="en-ZA" dirty="0">
                <a:solidFill>
                  <a:srgbClr val="0070C0"/>
                </a:solidFill>
              </a:rPr>
              <a:t>See important fields on the </a:t>
            </a:r>
            <a:r>
              <a:rPr lang="cs-CZ" dirty="0">
                <a:solidFill>
                  <a:srgbClr val="0070C0"/>
                </a:solidFill>
              </a:rPr>
              <a:t>I</a:t>
            </a:r>
            <a:r>
              <a:rPr lang="en-ZA" dirty="0" err="1">
                <a:solidFill>
                  <a:srgbClr val="0070C0"/>
                </a:solidFill>
              </a:rPr>
              <a:t>tem</a:t>
            </a:r>
            <a:r>
              <a:rPr lang="en-ZA" dirty="0">
                <a:solidFill>
                  <a:srgbClr val="0070C0"/>
                </a:solidFill>
              </a:rPr>
              <a:t> ca</a:t>
            </a:r>
            <a:r>
              <a:rPr lang="cs-CZ" dirty="0">
                <a:solidFill>
                  <a:srgbClr val="0070C0"/>
                </a:solidFill>
              </a:rPr>
              <a:t>r</a:t>
            </a:r>
            <a:r>
              <a:rPr lang="en-ZA" dirty="0">
                <a:solidFill>
                  <a:srgbClr val="0070C0"/>
                </a:solidFill>
              </a:rPr>
              <a:t>d </a:t>
            </a:r>
          </a:p>
          <a:p>
            <a:pPr lvl="1"/>
            <a:r>
              <a:rPr lang="en-ZA" dirty="0">
                <a:solidFill>
                  <a:srgbClr val="0070C0"/>
                </a:solidFill>
              </a:rPr>
              <a:t>Inventory Adjustment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will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be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explain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at the end of the course</a:t>
            </a:r>
            <a:r>
              <a:rPr lang="cs-CZ" sz="2000" dirty="0">
                <a:solidFill>
                  <a:srgbClr val="7030A0"/>
                </a:solidFill>
              </a:rPr>
              <a:t>- </a:t>
            </a:r>
            <a:r>
              <a:rPr lang="cs-CZ" sz="2000" dirty="0" err="1">
                <a:solidFill>
                  <a:srgbClr val="7030A0"/>
                </a:solidFill>
              </a:rPr>
              <a:t>only</a:t>
            </a:r>
            <a:r>
              <a:rPr lang="cs-CZ" sz="2000" dirty="0">
                <a:solidFill>
                  <a:srgbClr val="7030A0"/>
                </a:solidFill>
              </a:rPr>
              <a:t> PIS2 </a:t>
            </a:r>
            <a:r>
              <a:rPr lang="cs-CZ" sz="2000" dirty="0" err="1">
                <a:solidFill>
                  <a:srgbClr val="7030A0"/>
                </a:solidFill>
              </a:rPr>
              <a:t>course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endParaRPr lang="en-ZA" sz="2000" dirty="0">
              <a:solidFill>
                <a:srgbClr val="7030A0"/>
              </a:solidFill>
            </a:endParaRPr>
          </a:p>
          <a:p>
            <a:pPr lvl="1"/>
            <a:r>
              <a:rPr lang="en-ZA" dirty="0">
                <a:solidFill>
                  <a:srgbClr val="0070C0"/>
                </a:solidFill>
              </a:rPr>
              <a:t>See the impact on item </a:t>
            </a:r>
            <a:r>
              <a:rPr lang="cs-CZ" dirty="0">
                <a:solidFill>
                  <a:srgbClr val="0070C0"/>
                </a:solidFill>
              </a:rPr>
              <a:t>General L</a:t>
            </a:r>
            <a:r>
              <a:rPr lang="en-ZA" dirty="0">
                <a:solidFill>
                  <a:srgbClr val="0070C0"/>
                </a:solidFill>
              </a:rPr>
              <a:t>edger </a:t>
            </a:r>
            <a:r>
              <a:rPr lang="cs-CZ" dirty="0">
                <a:solidFill>
                  <a:srgbClr val="0070C0"/>
                </a:solidFill>
              </a:rPr>
              <a:t>E</a:t>
            </a:r>
            <a:r>
              <a:rPr lang="en-ZA" dirty="0" err="1">
                <a:solidFill>
                  <a:srgbClr val="0070C0"/>
                </a:solidFill>
              </a:rPr>
              <a:t>ntries</a:t>
            </a:r>
            <a:r>
              <a:rPr lang="cs-CZ" dirty="0">
                <a:solidFill>
                  <a:srgbClr val="0070C0"/>
                </a:solidFill>
              </a:rPr>
              <a:t>  </a:t>
            </a:r>
          </a:p>
          <a:p>
            <a:pPr lvl="1"/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impacts</a:t>
            </a:r>
            <a:r>
              <a:rPr lang="cs-CZ" dirty="0">
                <a:solidFill>
                  <a:srgbClr val="0070C0"/>
                </a:solidFill>
              </a:rPr>
              <a:t> on V</a:t>
            </a:r>
            <a:r>
              <a:rPr lang="en-ZA" dirty="0" err="1">
                <a:solidFill>
                  <a:srgbClr val="0070C0"/>
                </a:solidFill>
              </a:rPr>
              <a:t>alue</a:t>
            </a:r>
            <a:r>
              <a:rPr lang="en-ZA" dirty="0">
                <a:solidFill>
                  <a:srgbClr val="0070C0"/>
                </a:solidFill>
              </a:rPr>
              <a:t> entries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will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be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explain</a:t>
            </a:r>
            <a:r>
              <a:rPr lang="cs-CZ" sz="2000" dirty="0">
                <a:solidFill>
                  <a:srgbClr val="7030A0"/>
                </a:solidFill>
              </a:rPr>
              <a:t> more in detail </a:t>
            </a:r>
            <a:r>
              <a:rPr lang="cs-CZ" sz="2000" dirty="0" err="1">
                <a:solidFill>
                  <a:srgbClr val="7030A0"/>
                </a:solidFill>
              </a:rPr>
              <a:t>later</a:t>
            </a:r>
            <a:r>
              <a:rPr lang="cs-CZ" sz="2000" dirty="0">
                <a:solidFill>
                  <a:srgbClr val="7030A0"/>
                </a:solidFill>
              </a:rPr>
              <a:t> – </a:t>
            </a:r>
            <a:r>
              <a:rPr lang="cs-CZ" sz="2000" dirty="0" err="1">
                <a:solidFill>
                  <a:srgbClr val="7030A0"/>
                </a:solidFill>
              </a:rPr>
              <a:t>only</a:t>
            </a:r>
            <a:r>
              <a:rPr lang="cs-CZ" sz="2000" dirty="0">
                <a:solidFill>
                  <a:srgbClr val="7030A0"/>
                </a:solidFill>
              </a:rPr>
              <a:t> PIS2 </a:t>
            </a:r>
            <a:r>
              <a:rPr lang="cs-CZ" sz="2000" dirty="0" err="1">
                <a:solidFill>
                  <a:srgbClr val="7030A0"/>
                </a:solidFill>
              </a:rPr>
              <a:t>course</a:t>
            </a:r>
            <a:r>
              <a:rPr lang="cs-CZ" sz="2000" dirty="0">
                <a:solidFill>
                  <a:srgbClr val="7030A0"/>
                </a:solidFill>
              </a:rPr>
              <a:t> !!!!)  </a:t>
            </a:r>
            <a:endParaRPr lang="en-ZA" sz="2000" dirty="0">
              <a:solidFill>
                <a:srgbClr val="7030A0"/>
              </a:solidFill>
            </a:endParaRPr>
          </a:p>
          <a:p>
            <a:pPr lvl="1"/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1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Logic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78456" y="2951903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69830" y="1579997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8200" y="4860608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rgbClr val="0070C0"/>
                </a:solidFill>
              </a:rPr>
              <a:t>Parameters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78456" y="4860608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324276" y="5302219"/>
            <a:ext cx="962526" cy="31938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92183" y="2096260"/>
            <a:ext cx="962526" cy="319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534001" y="2391536"/>
            <a:ext cx="0" cy="99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 nahoru 11"/>
          <p:cNvSpPr/>
          <p:nvPr/>
        </p:nvSpPr>
        <p:spPr>
          <a:xfrm>
            <a:off x="1183368" y="4447947"/>
            <a:ext cx="150224" cy="4126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1183367" y="2656729"/>
            <a:ext cx="146443" cy="29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87793" y="1551131"/>
            <a:ext cx="155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64034" y="2075840"/>
            <a:ext cx="896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Parameters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69830" y="3005289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</a:t>
            </a:r>
            <a:r>
              <a:rPr lang="cs-CZ" sz="1200" dirty="0" err="1"/>
              <a:t>Header</a:t>
            </a:r>
            <a:endParaRPr lang="cs-CZ" sz="1200" dirty="0"/>
          </a:p>
        </p:txBody>
      </p:sp>
      <p:sp>
        <p:nvSpPr>
          <p:cNvPr id="17" name="Obdélník 16"/>
          <p:cNvSpPr/>
          <p:nvPr/>
        </p:nvSpPr>
        <p:spPr>
          <a:xfrm>
            <a:off x="829574" y="4189231"/>
            <a:ext cx="1934678" cy="2565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904666" y="4142815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Sales </a:t>
            </a:r>
            <a:r>
              <a:rPr lang="cs-CZ" sz="1200" dirty="0" err="1"/>
              <a:t>Order</a:t>
            </a:r>
            <a:r>
              <a:rPr lang="cs-CZ" sz="1200" dirty="0"/>
              <a:t> Line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H="1" flipV="1">
            <a:off x="2327058" y="4293140"/>
            <a:ext cx="19590" cy="56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027872" y="1617317"/>
            <a:ext cx="1173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950234" y="1526875"/>
            <a:ext cx="17253" cy="44490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4210401" y="1466601"/>
            <a:ext cx="3830128" cy="2845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70C0"/>
                </a:solidFill>
              </a:rPr>
              <a:t>Requisition worksheet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endParaRPr lang="en-AU" sz="1400" b="1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1132615" y="6093026"/>
            <a:ext cx="12666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Demand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116841" y="1281935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Netting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8846388" y="2743273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8846388" y="1307151"/>
            <a:ext cx="2146485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8806132" y="4651978"/>
            <a:ext cx="1934678" cy="10780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rgbClr val="0070C0"/>
                </a:solidFill>
              </a:rPr>
              <a:t>Parameters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846388" y="4651978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10501933" y="2182906"/>
            <a:ext cx="0" cy="998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Šipka nahoru 34"/>
          <p:cNvSpPr/>
          <p:nvPr/>
        </p:nvSpPr>
        <p:spPr>
          <a:xfrm>
            <a:off x="9151300" y="4239317"/>
            <a:ext cx="150224" cy="4126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lů 35"/>
          <p:cNvSpPr/>
          <p:nvPr/>
        </p:nvSpPr>
        <p:spPr>
          <a:xfrm>
            <a:off x="9151299" y="2448099"/>
            <a:ext cx="146443" cy="29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8855725" y="1342501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Vendor</a:t>
            </a:r>
            <a:r>
              <a:rPr lang="cs-CZ" dirty="0"/>
              <a:t> </a:t>
            </a:r>
            <a:r>
              <a:rPr lang="cs-CZ" dirty="0" err="1"/>
              <a:t>card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9731966" y="1867210"/>
            <a:ext cx="896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Parameters</a:t>
            </a:r>
            <a:endParaRPr lang="cs-CZ" sz="12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8837762" y="2796659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Purchase</a:t>
            </a:r>
            <a:r>
              <a:rPr lang="cs-CZ" sz="1200" dirty="0"/>
              <a:t> </a:t>
            </a:r>
            <a:r>
              <a:rPr lang="cs-CZ" sz="1200" dirty="0" err="1"/>
              <a:t>Order</a:t>
            </a:r>
            <a:r>
              <a:rPr lang="cs-CZ" sz="1200" dirty="0"/>
              <a:t> </a:t>
            </a:r>
            <a:r>
              <a:rPr lang="cs-CZ" sz="1200" dirty="0" err="1"/>
              <a:t>Header</a:t>
            </a:r>
            <a:endParaRPr lang="cs-CZ" sz="12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8872598" y="3934185"/>
            <a:ext cx="165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Purchase</a:t>
            </a:r>
            <a:r>
              <a:rPr lang="cs-CZ" sz="1200" dirty="0"/>
              <a:t> </a:t>
            </a:r>
            <a:r>
              <a:rPr lang="cs-CZ" sz="1200" dirty="0" err="1"/>
              <a:t>Order</a:t>
            </a:r>
            <a:r>
              <a:rPr lang="cs-CZ" sz="1200" dirty="0"/>
              <a:t> Line</a:t>
            </a:r>
          </a:p>
        </p:txBody>
      </p:sp>
      <p:cxnSp>
        <p:nvCxnSpPr>
          <p:cNvPr id="41" name="Přímá spojnice se šipkou 40"/>
          <p:cNvCxnSpPr/>
          <p:nvPr/>
        </p:nvCxnSpPr>
        <p:spPr>
          <a:xfrm flipV="1">
            <a:off x="11667389" y="4414496"/>
            <a:ext cx="22953" cy="389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bdélník 43"/>
          <p:cNvSpPr/>
          <p:nvPr/>
        </p:nvSpPr>
        <p:spPr>
          <a:xfrm>
            <a:off x="8855725" y="3932695"/>
            <a:ext cx="1772256" cy="3294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9654140" y="1907153"/>
            <a:ext cx="1030802" cy="272525"/>
          </a:xfrm>
          <a:prstGeom prst="rect">
            <a:avLst/>
          </a:prstGeom>
          <a:solidFill>
            <a:schemeClr val="bg1">
              <a:alpha val="4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9297742" y="5093677"/>
            <a:ext cx="1204191" cy="272525"/>
          </a:xfrm>
          <a:prstGeom prst="rect">
            <a:avLst/>
          </a:prstGeom>
          <a:solidFill>
            <a:schemeClr val="bg1">
              <a:alpha val="4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8" name="Přímá spojnice se šipkou 47"/>
          <p:cNvCxnSpPr/>
          <p:nvPr/>
        </p:nvCxnSpPr>
        <p:spPr>
          <a:xfrm flipV="1">
            <a:off x="10236933" y="4249058"/>
            <a:ext cx="0" cy="83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cxnSpLocks/>
          </p:cNvCxnSpPr>
          <p:nvPr/>
        </p:nvCxnSpPr>
        <p:spPr>
          <a:xfrm>
            <a:off x="8050351" y="1648783"/>
            <a:ext cx="822247" cy="2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100362" y="2743273"/>
            <a:ext cx="3686476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Sales </a:t>
            </a:r>
            <a:r>
              <a:rPr lang="cs-CZ" sz="1100" dirty="0" err="1"/>
              <a:t>Item</a:t>
            </a:r>
            <a:r>
              <a:rPr lang="cs-CZ" sz="1100" dirty="0"/>
              <a:t> </a:t>
            </a:r>
            <a:r>
              <a:rPr lang="cs-CZ" sz="1100" dirty="0" err="1"/>
              <a:t>ledger</a:t>
            </a:r>
            <a:r>
              <a:rPr lang="cs-CZ" sz="1100" dirty="0"/>
              <a:t>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sp>
        <p:nvSpPr>
          <p:cNvPr id="54" name="Obdélník 53"/>
          <p:cNvSpPr/>
          <p:nvPr/>
        </p:nvSpPr>
        <p:spPr>
          <a:xfrm>
            <a:off x="4100362" y="3177972"/>
            <a:ext cx="3730561" cy="21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Purchase</a:t>
            </a:r>
            <a:r>
              <a:rPr lang="cs-CZ" sz="1100" dirty="0"/>
              <a:t> </a:t>
            </a:r>
            <a:r>
              <a:rPr lang="cs-CZ" sz="1100" dirty="0" err="1"/>
              <a:t>Item</a:t>
            </a:r>
            <a:r>
              <a:rPr lang="cs-CZ" sz="1100" dirty="0"/>
              <a:t> </a:t>
            </a:r>
            <a:r>
              <a:rPr lang="cs-CZ" sz="1100" dirty="0" err="1"/>
              <a:t>ledger</a:t>
            </a:r>
            <a:r>
              <a:rPr lang="cs-CZ" sz="1100" dirty="0"/>
              <a:t>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sp>
        <p:nvSpPr>
          <p:cNvPr id="55" name="Obdélník 54"/>
          <p:cNvSpPr/>
          <p:nvPr/>
        </p:nvSpPr>
        <p:spPr>
          <a:xfrm>
            <a:off x="4100362" y="3612672"/>
            <a:ext cx="3745710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Purchase</a:t>
            </a:r>
            <a:r>
              <a:rPr lang="cs-CZ" sz="1100" dirty="0"/>
              <a:t>  </a:t>
            </a:r>
            <a:r>
              <a:rPr lang="cs-CZ" sz="1100" dirty="0" err="1"/>
              <a:t>Item</a:t>
            </a:r>
            <a:r>
              <a:rPr lang="cs-CZ" sz="1100" dirty="0"/>
              <a:t> </a:t>
            </a:r>
            <a:r>
              <a:rPr lang="cs-CZ" sz="1100" dirty="0" err="1"/>
              <a:t>ledger</a:t>
            </a:r>
            <a:r>
              <a:rPr lang="cs-CZ" sz="1100" dirty="0"/>
              <a:t>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cxnSp>
        <p:nvCxnSpPr>
          <p:cNvPr id="57" name="Přímá spojnice se šipkou 56"/>
          <p:cNvCxnSpPr/>
          <p:nvPr/>
        </p:nvCxnSpPr>
        <p:spPr>
          <a:xfrm flipH="1" flipV="1">
            <a:off x="7305575" y="2951903"/>
            <a:ext cx="9625" cy="6637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>
            <a:cxnSpLocks/>
          </p:cNvCxnSpPr>
          <p:nvPr/>
        </p:nvCxnSpPr>
        <p:spPr>
          <a:xfrm flipH="1" flipV="1">
            <a:off x="7026444" y="2951903"/>
            <a:ext cx="1" cy="6747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délník 59"/>
          <p:cNvSpPr/>
          <p:nvPr/>
        </p:nvSpPr>
        <p:spPr>
          <a:xfrm>
            <a:off x="4115260" y="2343784"/>
            <a:ext cx="3686476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Value</a:t>
            </a:r>
            <a:r>
              <a:rPr lang="cs-CZ" sz="1100" dirty="0"/>
              <a:t> 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cxnSp>
        <p:nvCxnSpPr>
          <p:cNvPr id="61" name="Přímá spojnice se šipkou 60"/>
          <p:cNvCxnSpPr/>
          <p:nvPr/>
        </p:nvCxnSpPr>
        <p:spPr>
          <a:xfrm flipH="1" flipV="1">
            <a:off x="6980727" y="2550617"/>
            <a:ext cx="1602" cy="1926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bdélník 62"/>
          <p:cNvSpPr/>
          <p:nvPr/>
        </p:nvSpPr>
        <p:spPr>
          <a:xfrm>
            <a:off x="2063363" y="210736"/>
            <a:ext cx="9207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Business Central supports supply planning for </a:t>
            </a:r>
            <a:r>
              <a:rPr lang="en-AU" sz="1200" b="1" dirty="0"/>
              <a:t>wholesale companies </a:t>
            </a:r>
            <a:r>
              <a:rPr lang="en-AU" sz="1200" dirty="0"/>
              <a:t>where the resulting supply orders can only be transfer and purchase orders. </a:t>
            </a:r>
          </a:p>
          <a:p>
            <a:r>
              <a:rPr lang="en-AU" sz="1200" dirty="0"/>
              <a:t>The main interface for this planning work is the </a:t>
            </a:r>
            <a:r>
              <a:rPr lang="en-AU" sz="1200" b="1" dirty="0"/>
              <a:t>Requisition Worksheet</a:t>
            </a:r>
            <a:r>
              <a:rPr lang="en-AU" sz="1200" dirty="0"/>
              <a:t> page,</a:t>
            </a:r>
          </a:p>
          <a:p>
            <a:r>
              <a:rPr lang="en-AU" sz="1200" dirty="0"/>
              <a:t>Which will be shortly  described by tutor</a:t>
            </a:r>
            <a:r>
              <a:rPr lang="cs-CZ" sz="1200" dirty="0"/>
              <a:t> (</a:t>
            </a:r>
            <a:r>
              <a:rPr lang="cs-CZ" sz="1200" dirty="0" err="1"/>
              <a:t>only</a:t>
            </a:r>
            <a:r>
              <a:rPr lang="cs-CZ" sz="1200" dirty="0"/>
              <a:t> PIS2 </a:t>
            </a:r>
            <a:r>
              <a:rPr lang="cs-CZ" sz="1200" dirty="0" err="1"/>
              <a:t>coursce</a:t>
            </a:r>
            <a:r>
              <a:rPr lang="cs-CZ" sz="1200" dirty="0"/>
              <a:t>)</a:t>
            </a:r>
            <a:r>
              <a:rPr lang="en-AU" sz="1200" dirty="0"/>
              <a:t>. </a:t>
            </a:r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20209CCC-91AB-42CE-A790-1C702CA6EF22}"/>
              </a:ext>
            </a:extLst>
          </p:cNvPr>
          <p:cNvSpPr/>
          <p:nvPr/>
        </p:nvSpPr>
        <p:spPr>
          <a:xfrm>
            <a:off x="4068368" y="4025465"/>
            <a:ext cx="3686476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Value</a:t>
            </a:r>
            <a:r>
              <a:rPr lang="cs-CZ" sz="1100" dirty="0"/>
              <a:t> 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4E321061-9187-40DD-93EA-51685C9E527B}"/>
              </a:ext>
            </a:extLst>
          </p:cNvPr>
          <p:cNvSpPr/>
          <p:nvPr/>
        </p:nvSpPr>
        <p:spPr>
          <a:xfrm>
            <a:off x="4068368" y="4457221"/>
            <a:ext cx="3686476" cy="208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Value</a:t>
            </a:r>
            <a:r>
              <a:rPr lang="cs-CZ" sz="1100" dirty="0"/>
              <a:t>  </a:t>
            </a:r>
            <a:r>
              <a:rPr lang="cs-CZ" sz="1100" dirty="0" err="1"/>
              <a:t>entry</a:t>
            </a:r>
            <a:endParaRPr lang="cs-CZ" sz="1100" dirty="0"/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9848DD3F-5198-4D5A-BD8D-7AEC0B7A44DA}"/>
              </a:ext>
            </a:extLst>
          </p:cNvPr>
          <p:cNvCxnSpPr>
            <a:cxnSpLocks/>
          </p:cNvCxnSpPr>
          <p:nvPr/>
        </p:nvCxnSpPr>
        <p:spPr>
          <a:xfrm flipH="1">
            <a:off x="7132546" y="3758811"/>
            <a:ext cx="1" cy="7824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26CBC76F-9085-445F-846A-74F0AAD341C7}"/>
              </a:ext>
            </a:extLst>
          </p:cNvPr>
          <p:cNvCxnSpPr>
            <a:cxnSpLocks/>
          </p:cNvCxnSpPr>
          <p:nvPr/>
        </p:nvCxnSpPr>
        <p:spPr>
          <a:xfrm flipH="1">
            <a:off x="7600563" y="3324528"/>
            <a:ext cx="1" cy="12167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bdélník 58"/>
          <p:cNvSpPr/>
          <p:nvPr/>
        </p:nvSpPr>
        <p:spPr>
          <a:xfrm>
            <a:off x="8806132" y="5938697"/>
            <a:ext cx="21089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Replenishment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206" y="5489080"/>
            <a:ext cx="1798517" cy="1196831"/>
          </a:xfrm>
          <a:prstGeom prst="rect">
            <a:avLst/>
          </a:prstGeom>
        </p:spPr>
      </p:pic>
      <p:sp>
        <p:nvSpPr>
          <p:cNvPr id="62" name="Obdélník 61">
            <a:extLst>
              <a:ext uri="{FF2B5EF4-FFF2-40B4-BE49-F238E27FC236}">
                <a16:creationId xmlns:a16="http://schemas.microsoft.com/office/drawing/2014/main" id="{8A45D3AD-16A3-4BA5-A508-1777662EF485}"/>
              </a:ext>
            </a:extLst>
          </p:cNvPr>
          <p:cNvSpPr/>
          <p:nvPr/>
        </p:nvSpPr>
        <p:spPr>
          <a:xfrm>
            <a:off x="5428463" y="4897088"/>
            <a:ext cx="14173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Balancing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FC7E0A0-BEFE-481B-8153-A2CDCFCCA90E}"/>
              </a:ext>
            </a:extLst>
          </p:cNvPr>
          <p:cNvSpPr txBox="1"/>
          <p:nvPr/>
        </p:nvSpPr>
        <p:spPr>
          <a:xfrm>
            <a:off x="4691264" y="1058809"/>
            <a:ext cx="317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Material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Requirement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Planning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F5CD81F2-2079-4EA1-AC10-030C2DDF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7FAEB01-350E-4F09-9351-732125330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431C2C0E-5288-4EBC-92D2-6A3078B73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62" y="37403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2B8AC1F8-F4DB-4082-AB02-613E61999B2A}"/>
              </a:ext>
            </a:extLst>
          </p:cNvPr>
          <p:cNvSpPr txBox="1"/>
          <p:nvPr/>
        </p:nvSpPr>
        <p:spPr>
          <a:xfrm>
            <a:off x="4434767" y="1735797"/>
            <a:ext cx="317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7030A0"/>
                </a:solidFill>
              </a:rPr>
              <a:t>P</a:t>
            </a:r>
            <a:r>
              <a:rPr lang="en-US" sz="1600" b="1" dirty="0" err="1">
                <a:solidFill>
                  <a:srgbClr val="7030A0"/>
                </a:solidFill>
              </a:rPr>
              <a:t>roposal</a:t>
            </a:r>
            <a:r>
              <a:rPr lang="cs-CZ" sz="1600" b="1" dirty="0">
                <a:solidFill>
                  <a:srgbClr val="7030A0"/>
                </a:solidFill>
              </a:rPr>
              <a:t>s</a:t>
            </a:r>
            <a:r>
              <a:rPr lang="en-US" sz="1600" b="1" dirty="0">
                <a:solidFill>
                  <a:srgbClr val="7030A0"/>
                </a:solidFill>
              </a:rPr>
              <a:t> to replenish warehouse</a:t>
            </a:r>
            <a:r>
              <a:rPr lang="cs-CZ" sz="1600" b="1" dirty="0">
                <a:solidFill>
                  <a:srgbClr val="7030A0"/>
                </a:solidFill>
              </a:rPr>
              <a:t> </a:t>
            </a:r>
            <a:endParaRPr lang="en-US" sz="1600" b="1" dirty="0">
              <a:solidFill>
                <a:srgbClr val="7030A0"/>
              </a:solidFill>
            </a:endParaRPr>
          </a:p>
        </p:txBody>
      </p: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43BFCFE6-BD3E-4FC8-BD26-525E26166E08}"/>
              </a:ext>
            </a:extLst>
          </p:cNvPr>
          <p:cNvCxnSpPr>
            <a:cxnSpLocks/>
            <a:endCxn id="53" idx="1"/>
          </p:cNvCxnSpPr>
          <p:nvPr/>
        </p:nvCxnSpPr>
        <p:spPr>
          <a:xfrm flipV="1">
            <a:off x="2800880" y="2847588"/>
            <a:ext cx="1299482" cy="226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9767EEFB-92E3-4290-B983-8CB98047AB88}"/>
              </a:ext>
            </a:extLst>
          </p:cNvPr>
          <p:cNvCxnSpPr>
            <a:cxnSpLocks/>
            <a:stCxn id="30" idx="1"/>
            <a:endCxn id="54" idx="3"/>
          </p:cNvCxnSpPr>
          <p:nvPr/>
        </p:nvCxnSpPr>
        <p:spPr>
          <a:xfrm flipH="1">
            <a:off x="7830923" y="3282288"/>
            <a:ext cx="1015465" cy="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>
            <a:extLst>
              <a:ext uri="{FF2B5EF4-FFF2-40B4-BE49-F238E27FC236}">
                <a16:creationId xmlns:a16="http://schemas.microsoft.com/office/drawing/2014/main" id="{BFE5CE5C-104E-448A-B2CB-23E826DB9B43}"/>
              </a:ext>
            </a:extLst>
          </p:cNvPr>
          <p:cNvCxnSpPr>
            <a:cxnSpLocks/>
          </p:cNvCxnSpPr>
          <p:nvPr/>
        </p:nvCxnSpPr>
        <p:spPr>
          <a:xfrm flipH="1">
            <a:off x="7843948" y="3722534"/>
            <a:ext cx="1015465" cy="1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13BB9FAA-C8F6-4CF8-ADCD-C93E91E75351}"/>
              </a:ext>
            </a:extLst>
          </p:cNvPr>
          <p:cNvSpPr/>
          <p:nvPr/>
        </p:nvSpPr>
        <p:spPr>
          <a:xfrm>
            <a:off x="4916542" y="2188451"/>
            <a:ext cx="2064185" cy="27086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F5E47FA7-6406-4C0F-8E16-E21C340CCBCB}"/>
              </a:ext>
            </a:extLst>
          </p:cNvPr>
          <p:cNvSpPr/>
          <p:nvPr/>
        </p:nvSpPr>
        <p:spPr>
          <a:xfrm>
            <a:off x="3549630" y="4860608"/>
            <a:ext cx="13653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Raw</a:t>
            </a:r>
            <a:r>
              <a:rPr lang="cs-CZ" sz="24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Data</a:t>
            </a:r>
          </a:p>
        </p:txBody>
      </p: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78F5E69E-AFDA-4D14-AF84-15BF9CB6CF24}"/>
              </a:ext>
            </a:extLst>
          </p:cNvPr>
          <p:cNvCxnSpPr/>
          <p:nvPr/>
        </p:nvCxnSpPr>
        <p:spPr>
          <a:xfrm flipV="1">
            <a:off x="4646035" y="4315099"/>
            <a:ext cx="433486" cy="6376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FB7329D7-FB85-46BD-9ADA-0E889138DA93}"/>
              </a:ext>
            </a:extLst>
          </p:cNvPr>
          <p:cNvCxnSpPr>
            <a:endCxn id="28" idx="3"/>
          </p:cNvCxnSpPr>
          <p:nvPr/>
        </p:nvCxnSpPr>
        <p:spPr>
          <a:xfrm flipH="1">
            <a:off x="2399308" y="6323858"/>
            <a:ext cx="2750208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226E5BF8-0AF1-4B9A-96D0-AC6EB618FDDE}"/>
              </a:ext>
            </a:extLst>
          </p:cNvPr>
          <p:cNvCxnSpPr>
            <a:cxnSpLocks/>
          </p:cNvCxnSpPr>
          <p:nvPr/>
        </p:nvCxnSpPr>
        <p:spPr>
          <a:xfrm>
            <a:off x="7164138" y="6312999"/>
            <a:ext cx="16419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954</Words>
  <Application>Microsoft Office PowerPoint</Application>
  <PresentationFormat>Širokoúhlá obrazovka</PresentationFormat>
  <Paragraphs>180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Segoe UI</vt:lpstr>
      <vt:lpstr>Motiv Office</vt:lpstr>
      <vt:lpstr>Business Central Introduction    Selling and Purchasing  </vt:lpstr>
      <vt:lpstr>Prezentace aplikace PowerPoint</vt:lpstr>
      <vt:lpstr>Double-entry booking (Selling process –&gt; Sales Order-&gt;Sales Invoice) </vt:lpstr>
      <vt:lpstr>Sales Order </vt:lpstr>
      <vt:lpstr>Sales Invoice (F9)</vt:lpstr>
      <vt:lpstr>Posted Sales Invoice (after posting by F9 hot key)</vt:lpstr>
      <vt:lpstr>General Ledger (impacts) –  One way to get at it</vt:lpstr>
      <vt:lpstr>Demand creation – Sales Order (only theory so far)</vt:lpstr>
      <vt:lpstr>Logic  </vt:lpstr>
      <vt:lpstr>Customer card I.</vt:lpstr>
      <vt:lpstr>Customer card II.</vt:lpstr>
      <vt:lpstr>Customer card III.</vt:lpstr>
      <vt:lpstr>New item card (FIFO)   </vt:lpstr>
      <vt:lpstr>Lot- for- Lot-&gt;  Economic Order Quantity</vt:lpstr>
      <vt:lpstr>FIFO costing method (home study)</vt:lpstr>
      <vt:lpstr>New Sales Order </vt:lpstr>
      <vt:lpstr>Sales Order created</vt:lpstr>
      <vt:lpstr>Setting warning types in BC</vt:lpstr>
      <vt:lpstr>Sales Order print confirmation-&gt;Preview only</vt:lpstr>
      <vt:lpstr>Sales Order posting (by use hot key F9)-&gt;Result-&gt;Sales invoice</vt:lpstr>
      <vt:lpstr>List of all Posted Sales Invoices </vt:lpstr>
      <vt:lpstr>Customer Ledger Entries (raw data)</vt:lpstr>
      <vt:lpstr>Item Ledger Entries </vt:lpstr>
      <vt:lpstr>General Ledger Entries</vt:lpstr>
      <vt:lpstr>Purchase Order – List of Vendors</vt:lpstr>
      <vt:lpstr>Purchase Order – Vendor Card</vt:lpstr>
      <vt:lpstr>General Ledger Settings </vt:lpstr>
      <vt:lpstr>Purchase Order – document (Header and Lines)</vt:lpstr>
      <vt:lpstr>Purchase Order (PO)  – document (Header and Lines)</vt:lpstr>
      <vt:lpstr>PO- Preview</vt:lpstr>
      <vt:lpstr>PO -  preview posting by appropriate icon</vt:lpstr>
      <vt:lpstr>General Ledger Registers-&gt; Archive </vt:lpstr>
      <vt:lpstr>PO – General Ledger Entries - preview</vt:lpstr>
      <vt:lpstr>PO – F9 posting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Reconciliation basics</dc:title>
  <dc:creator>Jaromir Skorkovsky</dc:creator>
  <cp:lastModifiedBy>Miki Skorkovský</cp:lastModifiedBy>
  <cp:revision>163</cp:revision>
  <dcterms:created xsi:type="dcterms:W3CDTF">2019-06-14T07:22:08Z</dcterms:created>
  <dcterms:modified xsi:type="dcterms:W3CDTF">2023-10-10T08:20:18Z</dcterms:modified>
</cp:coreProperties>
</file>