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8" r:id="rId3"/>
    <p:sldId id="360" r:id="rId4"/>
    <p:sldId id="361" r:id="rId5"/>
    <p:sldId id="362" r:id="rId6"/>
    <p:sldId id="326" r:id="rId7"/>
    <p:sldId id="321" r:id="rId8"/>
    <p:sldId id="310" r:id="rId9"/>
    <p:sldId id="327" r:id="rId10"/>
    <p:sldId id="328" r:id="rId11"/>
    <p:sldId id="314" r:id="rId12"/>
    <p:sldId id="317" r:id="rId13"/>
    <p:sldId id="359" r:id="rId14"/>
    <p:sldId id="318" r:id="rId15"/>
    <p:sldId id="329" r:id="rId16"/>
    <p:sldId id="331" r:id="rId17"/>
    <p:sldId id="330" r:id="rId18"/>
    <p:sldId id="320" r:id="rId19"/>
    <p:sldId id="332" r:id="rId20"/>
    <p:sldId id="333" r:id="rId21"/>
    <p:sldId id="358" r:id="rId22"/>
    <p:sldId id="363" r:id="rId23"/>
    <p:sldId id="364" r:id="rId24"/>
    <p:sldId id="370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65" r:id="rId37"/>
    <p:sldId id="366" r:id="rId38"/>
    <p:sldId id="367" r:id="rId39"/>
    <p:sldId id="368" r:id="rId40"/>
    <p:sldId id="369" r:id="rId41"/>
    <p:sldId id="315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i Skorkovský" initials="MS" lastIdx="1" clrIdx="0">
    <p:extLst>
      <p:ext uri="{19B8F6BF-5375-455C-9EA6-DF929625EA0E}">
        <p15:presenceInfo xmlns:p15="http://schemas.microsoft.com/office/powerpoint/2012/main" userId="1f23c04aaccfa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0T12:16:00.058" idx="1">
    <p:pos x="3641" y="345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44B0FBD-CFB8-4647-92C0-C97E81106FE6}" type="slidenum">
              <a:rPr lang="en-US" altLang="cs-CZ"/>
              <a:pPr eaLnBrk="1" hangingPunct="1"/>
              <a:t>7</a:t>
            </a:fld>
            <a:endParaRPr lang="en-US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A459-C375-446E-925D-8FB0156854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93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VkeKM7YvXAhXHAxoKHeTXC-EQjRwIBw&amp;url=https://progressiverisingphoenix.com/wholesale-discounts/&amp;psig=AOvVaw36PTeGO7o3CEjkfULmgho8&amp;ust=150902354982254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>
                <a:solidFill>
                  <a:srgbClr val="0070C0"/>
                </a:solidFill>
              </a:rPr>
              <a:t>Introduction</a:t>
            </a:r>
            <a:r>
              <a:rPr lang="cs-CZ" sz="4000" dirty="0">
                <a:solidFill>
                  <a:srgbClr val="0070C0"/>
                </a:solidFill>
              </a:rPr>
              <a:t> to MS Dynamics 365 Business </a:t>
            </a:r>
            <a:r>
              <a:rPr lang="cs-CZ" sz="4000" dirty="0" err="1">
                <a:solidFill>
                  <a:srgbClr val="0070C0"/>
                </a:solidFill>
              </a:rPr>
              <a:t>Central</a:t>
            </a:r>
            <a:br>
              <a:rPr lang="cs-CZ" sz="4000" dirty="0"/>
            </a:br>
            <a:r>
              <a:rPr lang="cs-CZ" sz="2000" dirty="0">
                <a:solidFill>
                  <a:srgbClr val="7030A0"/>
                </a:solidFill>
              </a:rPr>
              <a:t>  </a:t>
            </a:r>
            <a:r>
              <a:rPr lang="cs-CZ" sz="2000" b="1" dirty="0" err="1">
                <a:solidFill>
                  <a:srgbClr val="7030A0"/>
                </a:solidFill>
              </a:rPr>
              <a:t>Discounts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>
                <a:solidFill>
                  <a:srgbClr val="0070C0"/>
                </a:solidFill>
              </a:rPr>
              <a:t>Ing.J.Skorkovský,CSc</a:t>
            </a:r>
            <a:r>
              <a:rPr lang="cs-CZ" sz="1800" dirty="0">
                <a:solidFill>
                  <a:srgbClr val="0070C0"/>
                </a:solidFill>
              </a:rPr>
              <a:t>.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MASARYK UNIVERSITY BRNO,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Czech Republic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Faculty of economics and business administration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Department of </a:t>
            </a:r>
            <a:r>
              <a:rPr lang="cs-CZ" sz="1800" dirty="0">
                <a:solidFill>
                  <a:srgbClr val="0070C0"/>
                </a:solidFill>
              </a:rPr>
              <a:t>Business Management 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89430-C9A2-45EA-9E57-74F4B5D9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36" y="190594"/>
            <a:ext cx="8363272" cy="1143000"/>
          </a:xfrm>
        </p:spPr>
        <p:txBody>
          <a:bodyPr>
            <a:noAutofit/>
          </a:bodyPr>
          <a:lstStyle/>
          <a:p>
            <a:pPr algn="l"/>
            <a:r>
              <a:rPr lang="en-US" altLang="cs-CZ" sz="3600" dirty="0">
                <a:solidFill>
                  <a:srgbClr val="0070C0"/>
                </a:solidFill>
              </a:rPr>
              <a:t>Window used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en-US" altLang="cs-CZ" sz="3600" dirty="0">
                <a:solidFill>
                  <a:srgbClr val="0070C0"/>
                </a:solidFill>
              </a:rPr>
              <a:t>for </a:t>
            </a:r>
            <a:r>
              <a:rPr lang="cs-CZ" altLang="cs-CZ" sz="3600" dirty="0">
                <a:solidFill>
                  <a:srgbClr val="0070C0"/>
                </a:solidFill>
              </a:rPr>
              <a:t>Sales </a:t>
            </a:r>
            <a:r>
              <a:rPr lang="en-US" altLang="cs-CZ" sz="3600" dirty="0">
                <a:solidFill>
                  <a:srgbClr val="0070C0"/>
                </a:solidFill>
              </a:rPr>
              <a:t>Line Discounts Setup 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4FD02A-EBE3-4586-99F9-25BC5F1C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2" y="1417638"/>
            <a:ext cx="8638095" cy="40666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Picture 4" descr="Výsledek obrázku pro Discounts">
            <a:hlinkClick r:id="rId3"/>
            <a:extLst>
              <a:ext uri="{FF2B5EF4-FFF2-40B4-BE49-F238E27FC236}">
                <a16:creationId xmlns:a16="http://schemas.microsoft.com/office/drawing/2014/main" id="{63C2999D-C15F-4191-9503-67C8B093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89240"/>
            <a:ext cx="2261571" cy="11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497E4D5-C158-4E57-A4C1-E9D25C59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AEB447-95D3-4DC8-83FC-4A06CE93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849ECD7-A39E-4B22-A8E7-58479924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71D074-1425-4BD8-9D99-62423F382A71}"/>
              </a:ext>
            </a:extLst>
          </p:cNvPr>
          <p:cNvSpPr txBox="1"/>
          <p:nvPr/>
        </p:nvSpPr>
        <p:spPr>
          <a:xfrm>
            <a:off x="3189715" y="5957153"/>
            <a:ext cx="478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One customer only</a:t>
            </a:r>
          </a:p>
        </p:txBody>
      </p:sp>
    </p:spTree>
    <p:extLst>
      <p:ext uri="{BB962C8B-B14F-4D97-AF65-F5344CB8AC3E}">
        <p14:creationId xmlns:p14="http://schemas.microsoft.com/office/powerpoint/2010/main" val="31898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ZA" sz="2800" dirty="0">
                <a:solidFill>
                  <a:srgbClr val="0070C0"/>
                </a:solidFill>
              </a:rPr>
              <a:t>Discount combination</a:t>
            </a:r>
            <a:r>
              <a:rPr lang="cs-CZ" sz="2800" dirty="0">
                <a:solidFill>
                  <a:srgbClr val="0070C0"/>
                </a:solidFill>
              </a:rPr>
              <a:t> –</a:t>
            </a:r>
            <a:r>
              <a:rPr lang="cs-CZ" sz="2800" dirty="0" err="1">
                <a:solidFill>
                  <a:srgbClr val="0070C0"/>
                </a:solidFill>
              </a:rPr>
              <a:t>similar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as on slide </a:t>
            </a:r>
            <a:r>
              <a:rPr lang="cs-CZ" sz="2800" dirty="0" err="1">
                <a:solidFill>
                  <a:srgbClr val="0070C0"/>
                </a:solidFill>
              </a:rPr>
              <a:t>number</a:t>
            </a:r>
            <a:r>
              <a:rPr lang="cs-CZ" sz="2800" dirty="0">
                <a:solidFill>
                  <a:srgbClr val="0070C0"/>
                </a:solidFill>
              </a:rPr>
              <a:t> 3</a:t>
            </a:r>
            <a:endParaRPr lang="en-ZA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en-ZA" dirty="0"/>
              <a:t>Price reduced from 100 to 90</a:t>
            </a:r>
          </a:p>
          <a:p>
            <a:r>
              <a:rPr lang="cs-CZ" dirty="0"/>
              <a:t>Line </a:t>
            </a:r>
            <a:r>
              <a:rPr lang="en-ZA" dirty="0"/>
              <a:t>Discount % =10</a:t>
            </a:r>
          </a:p>
          <a:p>
            <a:r>
              <a:rPr lang="en-ZA" dirty="0"/>
              <a:t>Final price after discounts were applied = 90*0,9=81</a:t>
            </a:r>
            <a:r>
              <a:rPr lang="cs-CZ" dirty="0"/>
              <a:t>,0 </a:t>
            </a:r>
          </a:p>
          <a:p>
            <a:endParaRPr lang="cs-CZ" dirty="0"/>
          </a:p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848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7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discount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9313" y="5661248"/>
            <a:ext cx="8661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Invoice discount must be allowed and </a:t>
            </a:r>
            <a:r>
              <a:rPr lang="en-US" sz="2400" b="1" dirty="0">
                <a:solidFill>
                  <a:srgbClr val="FF0000"/>
                </a:solidFill>
              </a:rPr>
              <a:t>manually confirmed  before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you start to calculate it </a:t>
            </a:r>
            <a:r>
              <a:rPr lang="cs-CZ" sz="2400" b="1" dirty="0">
                <a:solidFill>
                  <a:srgbClr val="FF0000"/>
                </a:solidFill>
              </a:rPr>
              <a:t>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42E3FC-586C-44D1-A26C-BA20BDE3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39443"/>
            <a:ext cx="7143972" cy="1921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37C933-DF77-4662-8027-1D7C8402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155748"/>
            <a:ext cx="4990231" cy="1936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Šipka dolů 3">
            <a:extLst>
              <a:ext uri="{FF2B5EF4-FFF2-40B4-BE49-F238E27FC236}">
                <a16:creationId xmlns:a16="http://schemas.microsoft.com/office/drawing/2014/main" id="{1BAA48D3-074B-4CD6-9E3E-1106670268D1}"/>
              </a:ext>
            </a:extLst>
          </p:cNvPr>
          <p:cNvSpPr/>
          <p:nvPr/>
        </p:nvSpPr>
        <p:spPr>
          <a:xfrm>
            <a:off x="3707904" y="2747355"/>
            <a:ext cx="49182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0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A4BC4F-9870-4988-B7FF-0FE546EC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0" y="1640434"/>
            <a:ext cx="8279904" cy="4097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E2EC752-5757-4631-961A-E81964E81C14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75ACD64-46CD-40A3-B233-F1DF67A781BE}"/>
              </a:ext>
            </a:extLst>
          </p:cNvPr>
          <p:cNvSpPr txBox="1"/>
          <p:nvPr/>
        </p:nvSpPr>
        <p:spPr>
          <a:xfrm>
            <a:off x="710529" y="1232972"/>
            <a:ext cx="31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Sales lines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Sales </a:t>
            </a:r>
            <a:r>
              <a:rPr lang="cs-CZ" sz="1800" dirty="0" err="1"/>
              <a:t>Order</a:t>
            </a: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DEE94C1-5B81-49C4-90CB-ED4547A8FE20}"/>
              </a:ext>
            </a:extLst>
          </p:cNvPr>
          <p:cNvCxnSpPr/>
          <p:nvPr/>
        </p:nvCxnSpPr>
        <p:spPr>
          <a:xfrm>
            <a:off x="7452320" y="5157192"/>
            <a:ext cx="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F6D316D-71F7-4817-B6D5-4D131F8398C1}"/>
              </a:ext>
            </a:extLst>
          </p:cNvPr>
          <p:cNvCxnSpPr>
            <a:cxnSpLocks/>
          </p:cNvCxnSpPr>
          <p:nvPr/>
        </p:nvCxnSpPr>
        <p:spPr>
          <a:xfrm>
            <a:off x="8028384" y="5373216"/>
            <a:ext cx="216024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8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Discount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7660252" y="908720"/>
            <a:ext cx="9413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868144" y="37424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       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(F7= </a:t>
            </a:r>
            <a:r>
              <a:rPr lang="cs-CZ" sz="2000" b="1" dirty="0" err="1">
                <a:solidFill>
                  <a:srgbClr val="0070C0"/>
                </a:solidFill>
              </a:rPr>
              <a:t>Statistics</a:t>
            </a:r>
            <a:r>
              <a:rPr lang="cs-CZ" sz="20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6BC090-A368-40B5-AA36-3E404C4D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0" y="1247446"/>
            <a:ext cx="7666016" cy="1132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FE70DA5-F8F4-4ACB-890B-9BDC6A62E19E}"/>
              </a:ext>
            </a:extLst>
          </p:cNvPr>
          <p:cNvSpPr txBox="1"/>
          <p:nvPr/>
        </p:nvSpPr>
        <p:spPr>
          <a:xfrm>
            <a:off x="2567684" y="1248361"/>
            <a:ext cx="398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Sales lines </a:t>
            </a:r>
            <a:r>
              <a:rPr lang="cs-CZ" sz="1600" dirty="0" err="1">
                <a:solidFill>
                  <a:srgbClr val="0070C0"/>
                </a:solidFill>
              </a:rPr>
              <a:t>before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invoice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discount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application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142055-9431-4DE3-BF21-0CB39189B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0" y="2996105"/>
            <a:ext cx="7608946" cy="21715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A1F0A9-3C49-4B35-9D69-07E94D6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90" y="5506200"/>
            <a:ext cx="3332501" cy="10779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71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E7DEB-5857-41CD-95BA-F90A6E3C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777717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Invoice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Discount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calculation</a:t>
            </a:r>
            <a:r>
              <a:rPr lang="cs-CZ" sz="2800" dirty="0">
                <a:solidFill>
                  <a:srgbClr val="0070C0"/>
                </a:solidFill>
              </a:rPr>
              <a:t> (</a:t>
            </a:r>
            <a:r>
              <a:rPr lang="cs-CZ" sz="2800" dirty="0" err="1">
                <a:solidFill>
                  <a:srgbClr val="0070C0"/>
                </a:solidFill>
              </a:rPr>
              <a:t>acces</a:t>
            </a:r>
            <a:r>
              <a:rPr lang="cs-CZ" sz="2800" dirty="0">
                <a:solidFill>
                  <a:srgbClr val="0070C0"/>
                </a:solidFill>
              </a:rPr>
              <a:t> by use </a:t>
            </a:r>
            <a:r>
              <a:rPr lang="cs-CZ" sz="2800" dirty="0" err="1">
                <a:solidFill>
                  <a:srgbClr val="0070C0"/>
                </a:solidFill>
              </a:rPr>
              <a:t>of</a:t>
            </a:r>
            <a:r>
              <a:rPr lang="cs-CZ" sz="2800" dirty="0">
                <a:solidFill>
                  <a:srgbClr val="0070C0"/>
                </a:solidFill>
              </a:rPr>
              <a:t> F7 </a:t>
            </a:r>
            <a:r>
              <a:rPr lang="cs-CZ" sz="2800" dirty="0" err="1">
                <a:solidFill>
                  <a:srgbClr val="0070C0"/>
                </a:solidFill>
              </a:rPr>
              <a:t>key</a:t>
            </a:r>
            <a:r>
              <a:rPr lang="cs-CZ" sz="2800" dirty="0">
                <a:solidFill>
                  <a:srgbClr val="0070C0"/>
                </a:solidFill>
              </a:rPr>
              <a:t>) 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110090-BEB9-40BC-B0D7-ACCE43F9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26063"/>
            <a:ext cx="7777170" cy="40058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800A77-79C3-443D-9361-1DB45308AE8A}"/>
              </a:ext>
            </a:extLst>
          </p:cNvPr>
          <p:cNvSpPr txBox="1"/>
          <p:nvPr/>
        </p:nvSpPr>
        <p:spPr>
          <a:xfrm>
            <a:off x="827584" y="566305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        F7   -&gt;   </a:t>
            </a:r>
            <a:r>
              <a:rPr lang="cs-CZ" sz="2000" b="1" dirty="0" err="1">
                <a:solidFill>
                  <a:srgbClr val="0070C0"/>
                </a:solidFill>
              </a:rPr>
              <a:t>Statistics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1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670C0-7210-423E-9B36-C9099DE4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line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applicaton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discount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FA96DA-717C-4EBF-A48A-6C512F70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38" y="1772816"/>
            <a:ext cx="8294764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679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E69DA-A0BD-4732-8172-19C39C93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D684AF-42CE-4A09-B6DD-10B741BA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5647619" cy="50952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501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60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F9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9B2336-B561-4B1C-BA24-6547C1A8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3459366" cy="3322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97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6AB1-835C-4D60-8BFF-3EE7D1C3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F9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FF246B-689C-4FBE-B11C-AECBD01D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4" y="1417638"/>
            <a:ext cx="8285714" cy="23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F031E5-3009-4078-8EBA-F2A37053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6704762" cy="171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7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Discounts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Use of discounts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Support of  „Sales“ actions-&gt;lower stock value and better liquidity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Support of marketing -&gt;</a:t>
            </a:r>
            <a:r>
              <a:rPr lang="cs-CZ" dirty="0" err="1">
                <a:solidFill>
                  <a:srgbClr val="0070C0"/>
                </a:solidFill>
              </a:rPr>
              <a:t>get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new clients 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Basic incentives for any client 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To differentiate between clients (based on sales in the last period or other criteria) </a:t>
            </a:r>
          </a:p>
          <a:p>
            <a:pPr lvl="1"/>
            <a:r>
              <a:rPr lang="en-GB" dirty="0"/>
              <a:t>Types :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>
                <a:solidFill>
                  <a:srgbClr val="00B050"/>
                </a:solidFill>
              </a:rPr>
              <a:t>Price -&gt;modification of </a:t>
            </a:r>
            <a:r>
              <a:rPr lang="en-GB" b="1" dirty="0">
                <a:solidFill>
                  <a:srgbClr val="00B050"/>
                </a:solidFill>
              </a:rPr>
              <a:t>Unit Price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Line -&gt;change the </a:t>
            </a:r>
            <a:r>
              <a:rPr lang="cs-CZ" dirty="0">
                <a:solidFill>
                  <a:srgbClr val="00B050"/>
                </a:solidFill>
              </a:rPr>
              <a:t>f</a:t>
            </a:r>
            <a:r>
              <a:rPr lang="en-GB" dirty="0" err="1">
                <a:solidFill>
                  <a:srgbClr val="00B050"/>
                </a:solidFill>
              </a:rPr>
              <a:t>inal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50"/>
                </a:solidFill>
              </a:rPr>
              <a:t>Unit P</a:t>
            </a:r>
            <a:r>
              <a:rPr lang="en-GB" b="1" dirty="0">
                <a:solidFill>
                  <a:srgbClr val="00B050"/>
                </a:solidFill>
              </a:rPr>
              <a:t>rice in %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Invoice Discount -&gt;based on the level of invoiced amount</a:t>
            </a:r>
            <a:r>
              <a:rPr lang="cs-CZ" dirty="0">
                <a:solidFill>
                  <a:srgbClr val="00B050"/>
                </a:solidFill>
              </a:rPr>
              <a:t> on </a:t>
            </a:r>
            <a:r>
              <a:rPr lang="cs-CZ" dirty="0" err="1">
                <a:solidFill>
                  <a:srgbClr val="00B050"/>
                </a:solidFill>
              </a:rPr>
              <a:t>one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document</a:t>
            </a:r>
            <a:r>
              <a:rPr lang="en-GB" dirty="0">
                <a:solidFill>
                  <a:srgbClr val="00B050"/>
                </a:solidFill>
              </a:rPr>
              <a:t> </a:t>
            </a:r>
          </a:p>
          <a:p>
            <a:pPr lvl="1"/>
            <a:endParaRPr lang="en-Z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8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6AB1-835C-4D60-8BFF-3EE7D1C3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F9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0B691E-CCB6-4EF9-B5D6-49F5E916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4" y="1417638"/>
            <a:ext cx="8526907" cy="1848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EBDC1A8-D8D2-4F2F-82DE-470C55280826}"/>
              </a:ext>
            </a:extLst>
          </p:cNvPr>
          <p:cNvSpPr/>
          <p:nvPr/>
        </p:nvSpPr>
        <p:spPr>
          <a:xfrm>
            <a:off x="1043608" y="3901340"/>
            <a:ext cx="5625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Discount</a:t>
            </a:r>
            <a:r>
              <a:rPr lang="cs-CZ" sz="60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60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granted</a:t>
            </a:r>
            <a:endParaRPr lang="cs-CZ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F581FDD-4573-46C0-8E2D-DBFBB88E7987}"/>
              </a:ext>
            </a:extLst>
          </p:cNvPr>
          <p:cNvCxnSpPr/>
          <p:nvPr/>
        </p:nvCxnSpPr>
        <p:spPr>
          <a:xfrm flipV="1">
            <a:off x="3419872" y="2510088"/>
            <a:ext cx="0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1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6FA7081-8301-4D58-BA1F-3807A273288E}"/>
              </a:ext>
            </a:extLst>
          </p:cNvPr>
          <p:cNvSpPr/>
          <p:nvPr/>
        </p:nvSpPr>
        <p:spPr>
          <a:xfrm>
            <a:off x="2051720" y="1556792"/>
            <a:ext cx="47644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Simple</a:t>
            </a:r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seminar</a:t>
            </a:r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example</a:t>
            </a:r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07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752A3-8FB4-42BA-9DC5-A43408B7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Create</a:t>
            </a:r>
            <a:r>
              <a:rPr lang="cs-CZ" sz="3600" dirty="0">
                <a:solidFill>
                  <a:srgbClr val="0070C0"/>
                </a:solidFill>
              </a:rPr>
              <a:t> New </a:t>
            </a:r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E3DA-9A24-49AF-A1A1-FD788DCB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Use </a:t>
            </a:r>
            <a:r>
              <a:rPr lang="cs-CZ" sz="2400" dirty="0" err="1">
                <a:solidFill>
                  <a:srgbClr val="0070C0"/>
                </a:solidFill>
              </a:rPr>
              <a:t>chosen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item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template</a:t>
            </a:r>
            <a:r>
              <a:rPr lang="cs-CZ" sz="2400" dirty="0">
                <a:solidFill>
                  <a:srgbClr val="0070C0"/>
                </a:solidFill>
              </a:rPr>
              <a:t> : </a:t>
            </a:r>
          </a:p>
          <a:p>
            <a:r>
              <a:rPr lang="cs-CZ" sz="2400" dirty="0">
                <a:solidFill>
                  <a:srgbClr val="0070C0"/>
                </a:solidFill>
              </a:rPr>
              <a:t>Name: </a:t>
            </a:r>
            <a:r>
              <a:rPr lang="cs-CZ" sz="2400" dirty="0" err="1">
                <a:solidFill>
                  <a:srgbClr val="0070C0"/>
                </a:solidFill>
              </a:rPr>
              <a:t>your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name</a:t>
            </a:r>
            <a:r>
              <a:rPr lang="cs-CZ" sz="2400" dirty="0">
                <a:solidFill>
                  <a:srgbClr val="0070C0"/>
                </a:solidFill>
              </a:rPr>
              <a:t> and </a:t>
            </a:r>
            <a:r>
              <a:rPr lang="cs-CZ" sz="2400" dirty="0" err="1">
                <a:solidFill>
                  <a:srgbClr val="0070C0"/>
                </a:solidFill>
              </a:rPr>
              <a:t>comany</a:t>
            </a:r>
            <a:r>
              <a:rPr lang="cs-CZ" sz="2400" dirty="0">
                <a:solidFill>
                  <a:srgbClr val="0070C0"/>
                </a:solidFill>
              </a:rPr>
              <a:t> (</a:t>
            </a:r>
            <a:r>
              <a:rPr lang="cs-CZ" sz="2400" dirty="0" err="1">
                <a:solidFill>
                  <a:srgbClr val="0070C0"/>
                </a:solidFill>
              </a:rPr>
              <a:t>e.g</a:t>
            </a:r>
            <a:r>
              <a:rPr lang="cs-CZ" sz="2400" dirty="0">
                <a:solidFill>
                  <a:srgbClr val="0070C0"/>
                </a:solidFill>
              </a:rPr>
              <a:t>. </a:t>
            </a:r>
            <a:r>
              <a:rPr lang="cs-CZ" sz="2400" dirty="0" err="1">
                <a:solidFill>
                  <a:srgbClr val="0070C0"/>
                </a:solidFill>
              </a:rPr>
              <a:t>John´s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company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Create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new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item</a:t>
            </a:r>
            <a:r>
              <a:rPr lang="cs-CZ" sz="2400" dirty="0">
                <a:solidFill>
                  <a:srgbClr val="0070C0"/>
                </a:solidFill>
              </a:rPr>
              <a:t> – </a:t>
            </a:r>
            <a:r>
              <a:rPr lang="cs-CZ" sz="2400" dirty="0" err="1">
                <a:solidFill>
                  <a:srgbClr val="0070C0"/>
                </a:solidFill>
              </a:rPr>
              <a:t>see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if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Allow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Invoice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discount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is</a:t>
            </a:r>
            <a:r>
              <a:rPr lang="cs-CZ" sz="2400" dirty="0">
                <a:solidFill>
                  <a:srgbClr val="0070C0"/>
                </a:solidFill>
              </a:rPr>
              <a:t> OK (</a:t>
            </a:r>
            <a:r>
              <a:rPr lang="cs-CZ" sz="2400" dirty="0" err="1">
                <a:solidFill>
                  <a:srgbClr val="0070C0"/>
                </a:solidFill>
              </a:rPr>
              <a:t>switched</a:t>
            </a:r>
            <a:r>
              <a:rPr lang="cs-CZ" sz="2400" dirty="0">
                <a:solidFill>
                  <a:srgbClr val="0070C0"/>
                </a:solidFill>
              </a:rPr>
              <a:t> on) 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Used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template</a:t>
            </a:r>
            <a:r>
              <a:rPr lang="cs-CZ" sz="2400" dirty="0">
                <a:solidFill>
                  <a:srgbClr val="0070C0"/>
                </a:solidFill>
              </a:rPr>
              <a:t>: TEST_02 (1st </a:t>
            </a:r>
            <a:r>
              <a:rPr lang="cs-CZ" sz="2400" dirty="0" err="1">
                <a:solidFill>
                  <a:srgbClr val="0070C0"/>
                </a:solidFill>
              </a:rPr>
              <a:t>template</a:t>
            </a:r>
            <a:r>
              <a:rPr lang="cs-CZ" sz="2400" dirty="0">
                <a:solidFill>
                  <a:srgbClr val="0070C0"/>
                </a:solidFill>
              </a:rPr>
              <a:t> out </a:t>
            </a:r>
            <a:r>
              <a:rPr lang="cs-CZ" sz="2400" dirty="0" err="1">
                <a:solidFill>
                  <a:srgbClr val="0070C0"/>
                </a:solidFill>
              </a:rPr>
              <a:t>of</a:t>
            </a:r>
            <a:r>
              <a:rPr lang="cs-CZ" sz="2400" dirty="0">
                <a:solidFill>
                  <a:srgbClr val="0070C0"/>
                </a:solidFill>
              </a:rPr>
              <a:t> 3)     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D3CC47-605E-430D-AAE6-F124DC4D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05064"/>
            <a:ext cx="8229600" cy="18834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640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228F4-FE47-44F0-A334-3BAA1369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err="1">
                <a:solidFill>
                  <a:srgbClr val="0070C0"/>
                </a:solidFill>
              </a:rPr>
              <a:t>Customer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card</a:t>
            </a:r>
            <a:r>
              <a:rPr lang="cs-CZ" sz="3200" dirty="0">
                <a:solidFill>
                  <a:srgbClr val="0070C0"/>
                </a:solidFill>
              </a:rPr>
              <a:t> –</a:t>
            </a:r>
            <a:r>
              <a:rPr lang="cs-CZ" sz="3200" dirty="0" err="1">
                <a:solidFill>
                  <a:srgbClr val="0070C0"/>
                </a:solidFill>
              </a:rPr>
              <a:t>control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about</a:t>
            </a:r>
            <a:r>
              <a:rPr lang="cs-CZ" sz="3200" dirty="0">
                <a:solidFill>
                  <a:srgbClr val="0070C0"/>
                </a:solidFill>
              </a:rPr>
              <a:t> Line </a:t>
            </a:r>
            <a:r>
              <a:rPr lang="cs-CZ" sz="3200" dirty="0" err="1">
                <a:solidFill>
                  <a:srgbClr val="0070C0"/>
                </a:solidFill>
              </a:rPr>
              <a:t>discount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DB0875-5378-4377-9839-4DF68205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7343800" cy="22832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135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7B1E8-0387-1433-0D48-7BE2D391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Seminar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5A3FC1-53BD-271D-DDF8-D345DD8B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7638"/>
            <a:ext cx="3342857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E3051-79AA-47AC-9B94-1641104F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 err="1">
                <a:solidFill>
                  <a:srgbClr val="0070C0"/>
                </a:solidFill>
              </a:rPr>
              <a:t>Example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training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E0D8F-1578-4817-8052-7B82200C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  Unit </a:t>
            </a:r>
            <a:r>
              <a:rPr lang="cs-CZ" dirty="0" err="1">
                <a:solidFill>
                  <a:srgbClr val="0070C0"/>
                </a:solidFill>
              </a:rPr>
              <a:t>Price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Discount</a:t>
            </a:r>
            <a:r>
              <a:rPr lang="cs-CZ" dirty="0">
                <a:solidFill>
                  <a:srgbClr val="0070C0"/>
                </a:solidFill>
              </a:rPr>
              <a:t> Setup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34D794-E18D-432B-9C83-6B3A64CD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522"/>
            <a:ext cx="7790297" cy="3777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DC33D82-D95E-431F-9BC5-CEFAA441B196}"/>
              </a:ext>
            </a:extLst>
          </p:cNvPr>
          <p:cNvCxnSpPr/>
          <p:nvPr/>
        </p:nvCxnSpPr>
        <p:spPr>
          <a:xfrm flipH="1">
            <a:off x="3347864" y="3429000"/>
            <a:ext cx="43204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D01E83-1225-406C-AA45-29E208164B2A}"/>
              </a:ext>
            </a:extLst>
          </p:cNvPr>
          <p:cNvSpPr txBox="1"/>
          <p:nvPr/>
        </p:nvSpPr>
        <p:spPr>
          <a:xfrm flipH="1">
            <a:off x="3779912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Your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customer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number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C02657F-9E59-4A39-8DD2-AEC32A5B9F10}"/>
              </a:ext>
            </a:extLst>
          </p:cNvPr>
          <p:cNvCxnSpPr>
            <a:cxnSpLocks/>
          </p:cNvCxnSpPr>
          <p:nvPr/>
        </p:nvCxnSpPr>
        <p:spPr>
          <a:xfrm flipH="1">
            <a:off x="3608403" y="4806802"/>
            <a:ext cx="819581" cy="954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D507CE4-A800-480B-9F97-8D294D83919F}"/>
              </a:ext>
            </a:extLst>
          </p:cNvPr>
          <p:cNvSpPr txBox="1"/>
          <p:nvPr/>
        </p:nvSpPr>
        <p:spPr>
          <a:xfrm flipH="1">
            <a:off x="4541423" y="455691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Your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2E0627C-589A-4365-8EA5-C6CB8C9650BF}"/>
              </a:ext>
            </a:extLst>
          </p:cNvPr>
          <p:cNvSpPr txBox="1"/>
          <p:nvPr/>
        </p:nvSpPr>
        <p:spPr>
          <a:xfrm flipH="1">
            <a:off x="6349327" y="4550128"/>
            <a:ext cx="21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Your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new</a:t>
            </a:r>
            <a:r>
              <a:rPr lang="cs-CZ" dirty="0">
                <a:solidFill>
                  <a:srgbClr val="0070C0"/>
                </a:solidFill>
              </a:rPr>
              <a:t> unit </a:t>
            </a:r>
            <a:r>
              <a:rPr lang="cs-CZ" dirty="0" err="1">
                <a:solidFill>
                  <a:srgbClr val="0070C0"/>
                </a:solidFill>
              </a:rPr>
              <a:t>prices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3EE2F3-8B49-4D0B-8BED-2E4E4F2C2DBA}"/>
              </a:ext>
            </a:extLst>
          </p:cNvPr>
          <p:cNvSpPr txBox="1"/>
          <p:nvPr/>
        </p:nvSpPr>
        <p:spPr>
          <a:xfrm>
            <a:off x="2555776" y="6309320"/>
            <a:ext cx="26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solidFill>
                  <a:srgbClr val="FF0000"/>
                </a:solidFill>
              </a:rPr>
              <a:t>Follow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teacherś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step´s</a:t>
            </a:r>
            <a:r>
              <a:rPr lang="cs-CZ" b="1" i="1" dirty="0">
                <a:solidFill>
                  <a:srgbClr val="FF0000"/>
                </a:solidFill>
              </a:rPr>
              <a:t>  !!!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C5CDC7C-86BF-4951-BC00-5CE392C01778}"/>
              </a:ext>
            </a:extLst>
          </p:cNvPr>
          <p:cNvCxnSpPr>
            <a:cxnSpLocks/>
          </p:cNvCxnSpPr>
          <p:nvPr/>
        </p:nvCxnSpPr>
        <p:spPr>
          <a:xfrm flipV="1">
            <a:off x="5580112" y="5894183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78587E-1B1D-498A-A3BD-DDBC3CEE46E2}"/>
              </a:ext>
            </a:extLst>
          </p:cNvPr>
          <p:cNvSpPr txBox="1"/>
          <p:nvPr/>
        </p:nvSpPr>
        <p:spPr>
          <a:xfrm>
            <a:off x="5724128" y="6309320"/>
            <a:ext cx="333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Thresholds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quantity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rebates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  <a:r>
              <a:rPr lang="cs-CZ" dirty="0"/>
              <a:t> </a:t>
            </a:r>
            <a:endParaRPr lang="en-US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372FC15-BA79-CE31-D8EF-D35DAF0E07A3}"/>
              </a:ext>
            </a:extLst>
          </p:cNvPr>
          <p:cNvCxnSpPr>
            <a:cxnSpLocks/>
          </p:cNvCxnSpPr>
          <p:nvPr/>
        </p:nvCxnSpPr>
        <p:spPr>
          <a:xfrm>
            <a:off x="6588224" y="4919460"/>
            <a:ext cx="0" cy="5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4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E3051-79AA-47AC-9B94-1641104F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seminar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E0D8F-1578-4817-8052-7B82200C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% Line  </a:t>
            </a:r>
            <a:r>
              <a:rPr lang="cs-CZ" dirty="0" err="1">
                <a:solidFill>
                  <a:srgbClr val="0070C0"/>
                </a:solidFill>
              </a:rPr>
              <a:t>Discount</a:t>
            </a:r>
            <a:r>
              <a:rPr lang="cs-CZ" dirty="0">
                <a:solidFill>
                  <a:srgbClr val="0070C0"/>
                </a:solidFill>
              </a:rPr>
              <a:t> Setup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9F6AA2-8341-4D2E-859B-9DF13396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7920880" cy="4187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4E45461-28E6-47B6-8383-6A1FD009C881}"/>
              </a:ext>
            </a:extLst>
          </p:cNvPr>
          <p:cNvSpPr txBox="1"/>
          <p:nvPr/>
        </p:nvSpPr>
        <p:spPr>
          <a:xfrm>
            <a:off x="3707904" y="6376439"/>
            <a:ext cx="475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Thresholds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quantity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rebates</a:t>
            </a:r>
            <a:r>
              <a:rPr lang="cs-CZ" b="1" dirty="0">
                <a:solidFill>
                  <a:srgbClr val="FF0000"/>
                </a:solidFill>
              </a:rPr>
              <a:t> in % </a:t>
            </a:r>
            <a:r>
              <a:rPr lang="cs-CZ" b="1" dirty="0" err="1">
                <a:solidFill>
                  <a:srgbClr val="FF0000"/>
                </a:solidFill>
              </a:rPr>
              <a:t>discounts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79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E3051-79AA-47AC-9B94-1641104F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 err="1">
                <a:solidFill>
                  <a:srgbClr val="0070C0"/>
                </a:solidFill>
              </a:rPr>
              <a:t>Example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seminar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br>
              <a:rPr lang="cs-CZ" sz="48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E0D8F-1578-4817-8052-7B82200C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Invoice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Discount</a:t>
            </a:r>
            <a:r>
              <a:rPr lang="cs-CZ" dirty="0">
                <a:solidFill>
                  <a:srgbClr val="0070C0"/>
                </a:solidFill>
              </a:rPr>
              <a:t> Setup (</a:t>
            </a:r>
            <a:r>
              <a:rPr lang="cs-CZ" dirty="0" err="1">
                <a:solidFill>
                  <a:srgbClr val="0070C0"/>
                </a:solidFill>
              </a:rPr>
              <a:t>acces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from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icone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related</a:t>
            </a:r>
            <a:r>
              <a:rPr lang="cs-CZ" dirty="0">
                <a:solidFill>
                  <a:srgbClr val="0070C0"/>
                </a:solidFill>
              </a:rPr>
              <a:t>)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CCA2D1-7F5F-434E-BBEA-FAC62FFA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03189"/>
            <a:ext cx="7361272" cy="21199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834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E3051-79AA-47AC-9B94-1641104F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 err="1">
                <a:solidFill>
                  <a:srgbClr val="0070C0"/>
                </a:solidFill>
              </a:rPr>
              <a:t>Example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seminar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4800" dirty="0">
                <a:solidFill>
                  <a:srgbClr val="0070C0"/>
                </a:solidFill>
              </a:rPr>
            </a:br>
            <a:br>
              <a:rPr lang="cs-CZ" sz="48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E0D8F-1578-4817-8052-7B82200C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0070C0"/>
                </a:solidFill>
              </a:rPr>
              <a:t>Sales </a:t>
            </a:r>
            <a:r>
              <a:rPr lang="cs-CZ" sz="2800" dirty="0" err="1">
                <a:solidFill>
                  <a:srgbClr val="0070C0"/>
                </a:solidFill>
              </a:rPr>
              <a:t>Order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4F36CE-FD98-430A-9F59-4F034919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420888"/>
            <a:ext cx="8136903" cy="27363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753722-7CA2-4B3E-98A0-CA76E14C4DCA}"/>
              </a:ext>
            </a:extLst>
          </p:cNvPr>
          <p:cNvSpPr txBox="1"/>
          <p:nvPr/>
        </p:nvSpPr>
        <p:spPr>
          <a:xfrm>
            <a:off x="323527" y="5255369"/>
            <a:ext cx="705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More </a:t>
            </a:r>
            <a:r>
              <a:rPr lang="cs-CZ" b="1" dirty="0">
                <a:solidFill>
                  <a:srgbClr val="FF0000"/>
                </a:solidFill>
              </a:rPr>
              <a:t>sales  lines </a:t>
            </a:r>
            <a:r>
              <a:rPr lang="en-US" b="1" dirty="0">
                <a:solidFill>
                  <a:srgbClr val="FF0000"/>
                </a:solidFill>
              </a:rPr>
              <a:t>are listed here only so you can see the gradual changes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 the types of discounts so that these discounts change depending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on the number of pieces ordered</a:t>
            </a:r>
          </a:p>
        </p:txBody>
      </p:sp>
    </p:spTree>
    <p:extLst>
      <p:ext uri="{BB962C8B-B14F-4D97-AF65-F5344CB8AC3E}">
        <p14:creationId xmlns:p14="http://schemas.microsoft.com/office/powerpoint/2010/main" val="425986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105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 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seminar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2700" dirty="0"/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FAD4AE-39A8-4D00-B4E6-6DD83AC4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6" y="2310132"/>
            <a:ext cx="7812360" cy="1118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697716" y="1494553"/>
            <a:ext cx="636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70C0"/>
                </a:solidFill>
              </a:rPr>
              <a:t>Sales Line </a:t>
            </a:r>
            <a:r>
              <a:rPr lang="cs-CZ" sz="1800" dirty="0" err="1">
                <a:solidFill>
                  <a:srgbClr val="0070C0"/>
                </a:solidFill>
              </a:rPr>
              <a:t>of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Sales </a:t>
            </a:r>
            <a:r>
              <a:rPr lang="cs-CZ" sz="1800" dirty="0" err="1">
                <a:solidFill>
                  <a:srgbClr val="0070C0"/>
                </a:solidFill>
              </a:rPr>
              <a:t>Order</a:t>
            </a:r>
            <a:r>
              <a:rPr lang="cs-CZ" sz="1800" dirty="0">
                <a:solidFill>
                  <a:srgbClr val="0070C0"/>
                </a:solidFill>
              </a:rPr>
              <a:t> (</a:t>
            </a:r>
            <a:r>
              <a:rPr lang="cs-CZ" sz="1800" dirty="0" err="1">
                <a:solidFill>
                  <a:srgbClr val="0070C0"/>
                </a:solidFill>
              </a:rPr>
              <a:t>only</a:t>
            </a:r>
            <a:r>
              <a:rPr lang="cs-CZ" sz="1800" dirty="0">
                <a:solidFill>
                  <a:srgbClr val="0070C0"/>
                </a:solidFill>
              </a:rPr>
              <a:t> Sales Line)-</a:t>
            </a:r>
            <a:r>
              <a:rPr lang="cs-CZ" sz="1800" dirty="0" err="1">
                <a:solidFill>
                  <a:srgbClr val="0070C0"/>
                </a:solidFill>
              </a:rPr>
              <a:t>modified</a:t>
            </a:r>
            <a:r>
              <a:rPr lang="cs-CZ" sz="1800" dirty="0">
                <a:solidFill>
                  <a:srgbClr val="0070C0"/>
                </a:solidFill>
              </a:rPr>
              <a:t> Sales Line </a:t>
            </a:r>
            <a:r>
              <a:rPr lang="cs-CZ" sz="1800" dirty="0" err="1">
                <a:solidFill>
                  <a:srgbClr val="0070C0"/>
                </a:solidFill>
              </a:rPr>
              <a:t>from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previous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slides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BB376-3F85-48C9-A755-D5CB844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Discount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calculations</a:t>
            </a:r>
            <a:r>
              <a:rPr lang="cs-CZ" sz="3600" dirty="0">
                <a:solidFill>
                  <a:srgbClr val="0070C0"/>
                </a:solidFill>
              </a:rPr>
              <a:t> 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0644A-43BA-465B-B589-4BF0A65FB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Unit </a:t>
            </a:r>
            <a:r>
              <a:rPr lang="cs-CZ" dirty="0" err="1">
                <a:solidFill>
                  <a:srgbClr val="0070C0"/>
                </a:solidFill>
              </a:rPr>
              <a:t>price</a:t>
            </a:r>
            <a:r>
              <a:rPr lang="cs-CZ" dirty="0">
                <a:solidFill>
                  <a:srgbClr val="0070C0"/>
                </a:solidFill>
              </a:rPr>
              <a:t>=100 </a:t>
            </a:r>
          </a:p>
          <a:p>
            <a:r>
              <a:rPr lang="cs-CZ" dirty="0" err="1">
                <a:solidFill>
                  <a:srgbClr val="0070C0"/>
                </a:solidFill>
              </a:rPr>
              <a:t>Price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discount</a:t>
            </a:r>
            <a:r>
              <a:rPr lang="cs-CZ" dirty="0">
                <a:solidFill>
                  <a:srgbClr val="0070C0"/>
                </a:solidFill>
              </a:rPr>
              <a:t> 10 % </a:t>
            </a:r>
          </a:p>
          <a:p>
            <a:r>
              <a:rPr lang="cs-CZ" dirty="0">
                <a:solidFill>
                  <a:srgbClr val="0070C0"/>
                </a:solidFill>
              </a:rPr>
              <a:t>New </a:t>
            </a:r>
            <a:r>
              <a:rPr lang="cs-CZ" dirty="0" err="1">
                <a:solidFill>
                  <a:srgbClr val="0070C0"/>
                </a:solidFill>
              </a:rPr>
              <a:t>updated</a:t>
            </a:r>
            <a:r>
              <a:rPr lang="cs-CZ" dirty="0">
                <a:solidFill>
                  <a:srgbClr val="0070C0"/>
                </a:solidFill>
              </a:rPr>
              <a:t> unit </a:t>
            </a:r>
            <a:r>
              <a:rPr lang="cs-CZ" dirty="0" err="1">
                <a:solidFill>
                  <a:srgbClr val="0070C0"/>
                </a:solidFill>
              </a:rPr>
              <a:t>price</a:t>
            </a:r>
            <a:r>
              <a:rPr lang="cs-CZ" dirty="0">
                <a:solidFill>
                  <a:srgbClr val="0070C0"/>
                </a:solidFill>
              </a:rPr>
              <a:t> on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cretaed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 = 100*0,9=90 </a:t>
            </a:r>
          </a:p>
          <a:p>
            <a:r>
              <a:rPr lang="cs-CZ" dirty="0">
                <a:solidFill>
                  <a:srgbClr val="0070C0"/>
                </a:solidFill>
              </a:rPr>
              <a:t>Line </a:t>
            </a:r>
            <a:r>
              <a:rPr lang="cs-CZ" dirty="0" err="1">
                <a:solidFill>
                  <a:srgbClr val="0070C0"/>
                </a:solidFill>
              </a:rPr>
              <a:t>discount</a:t>
            </a:r>
            <a:r>
              <a:rPr lang="cs-CZ" dirty="0">
                <a:solidFill>
                  <a:srgbClr val="0070C0"/>
                </a:solidFill>
              </a:rPr>
              <a:t> 10 % </a:t>
            </a:r>
            <a:r>
              <a:rPr lang="cs-CZ" dirty="0" err="1">
                <a:solidFill>
                  <a:srgbClr val="0070C0"/>
                </a:solidFill>
              </a:rPr>
              <a:t>added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New </a:t>
            </a:r>
            <a:r>
              <a:rPr lang="cs-CZ" dirty="0" err="1">
                <a:solidFill>
                  <a:srgbClr val="0070C0"/>
                </a:solidFill>
              </a:rPr>
              <a:t>updated</a:t>
            </a:r>
            <a:r>
              <a:rPr lang="cs-CZ" dirty="0">
                <a:solidFill>
                  <a:srgbClr val="0070C0"/>
                </a:solidFill>
              </a:rPr>
              <a:t> unit </a:t>
            </a:r>
            <a:r>
              <a:rPr lang="cs-CZ" dirty="0" err="1">
                <a:solidFill>
                  <a:srgbClr val="0070C0"/>
                </a:solidFill>
              </a:rPr>
              <a:t>price</a:t>
            </a:r>
            <a:r>
              <a:rPr lang="cs-CZ" dirty="0">
                <a:solidFill>
                  <a:srgbClr val="0070C0"/>
                </a:solidFill>
              </a:rPr>
              <a:t> on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dirty="0" err="1">
                <a:solidFill>
                  <a:srgbClr val="0070C0"/>
                </a:solidFill>
              </a:rPr>
              <a:t>cretaed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= 90*0,9=81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1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092" y="1839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700" dirty="0" err="1">
                <a:solidFill>
                  <a:srgbClr val="0070C0"/>
                </a:solidFill>
              </a:rPr>
              <a:t>Example</a:t>
            </a:r>
            <a:r>
              <a:rPr lang="cs-CZ" sz="2700" dirty="0">
                <a:solidFill>
                  <a:srgbClr val="0070C0"/>
                </a:solidFill>
              </a:rPr>
              <a:t> </a:t>
            </a:r>
            <a:r>
              <a:rPr lang="cs-CZ" sz="2700" dirty="0" err="1">
                <a:solidFill>
                  <a:srgbClr val="0070C0"/>
                </a:solidFill>
              </a:rPr>
              <a:t>for</a:t>
            </a:r>
            <a:r>
              <a:rPr lang="cs-CZ" sz="2700" dirty="0">
                <a:solidFill>
                  <a:srgbClr val="0070C0"/>
                </a:solidFill>
              </a:rPr>
              <a:t> </a:t>
            </a:r>
            <a:r>
              <a:rPr lang="cs-CZ" sz="2700" dirty="0" err="1">
                <a:solidFill>
                  <a:srgbClr val="0070C0"/>
                </a:solidFill>
              </a:rPr>
              <a:t>seminar</a:t>
            </a:r>
            <a:r>
              <a:rPr lang="cs-CZ" sz="2700" dirty="0">
                <a:solidFill>
                  <a:srgbClr val="0070C0"/>
                </a:solidFill>
              </a:rPr>
              <a:t>  </a:t>
            </a:r>
            <a:endParaRPr lang="cs-CZ" sz="27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697716" y="1494553"/>
            <a:ext cx="63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Invoice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Discount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Application</a:t>
            </a:r>
            <a:r>
              <a:rPr lang="cs-CZ" sz="1800" dirty="0">
                <a:solidFill>
                  <a:srgbClr val="0070C0"/>
                </a:solidFill>
              </a:rPr>
              <a:t> : step 1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59F7EB-6D91-42D5-9CD1-A2EAA18B9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6" y="2060848"/>
            <a:ext cx="7236296" cy="220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893154-5854-49AE-AB6E-961210A2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581129"/>
            <a:ext cx="3528392" cy="10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EEB21-4D02-4158-8FD6-50233B826AA6}"/>
              </a:ext>
            </a:extLst>
          </p:cNvPr>
          <p:cNvSpPr txBox="1"/>
          <p:nvPr/>
        </p:nvSpPr>
        <p:spPr>
          <a:xfrm>
            <a:off x="4572000" y="5229200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Use </a:t>
            </a:r>
            <a:r>
              <a:rPr lang="cs-CZ" b="1" dirty="0" err="1">
                <a:solidFill>
                  <a:srgbClr val="FF0000"/>
                </a:solidFill>
              </a:rPr>
              <a:t>icon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Prepare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546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for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seminar</a:t>
            </a:r>
            <a:r>
              <a:rPr lang="cs-CZ" sz="2800" dirty="0">
                <a:solidFill>
                  <a:srgbClr val="0070C0"/>
                </a:solidFill>
              </a:rPr>
              <a:t>  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7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697716" y="1494553"/>
            <a:ext cx="63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Invoice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Discount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Application</a:t>
            </a:r>
            <a:r>
              <a:rPr lang="cs-CZ" sz="1800" dirty="0">
                <a:solidFill>
                  <a:srgbClr val="0070C0"/>
                </a:solidFill>
              </a:rPr>
              <a:t> : step 2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C85536-B08A-4651-9974-3656CE02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6" y="2204864"/>
            <a:ext cx="7812360" cy="1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B37C1E7-55DA-4C01-B1E6-C7B7337DCF9A}"/>
              </a:ext>
            </a:extLst>
          </p:cNvPr>
          <p:cNvSpPr txBox="1"/>
          <p:nvPr/>
        </p:nvSpPr>
        <p:spPr>
          <a:xfrm>
            <a:off x="485786" y="4261641"/>
            <a:ext cx="30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Posting</a:t>
            </a:r>
            <a:r>
              <a:rPr lang="cs-CZ" b="1" dirty="0">
                <a:solidFill>
                  <a:srgbClr val="0070C0"/>
                </a:solidFill>
              </a:rPr>
              <a:t>  Sales </a:t>
            </a:r>
            <a:r>
              <a:rPr lang="cs-CZ" b="1" dirty="0" err="1">
                <a:solidFill>
                  <a:srgbClr val="0070C0"/>
                </a:solidFill>
              </a:rPr>
              <a:t>Ordes</a:t>
            </a:r>
            <a:r>
              <a:rPr lang="cs-CZ" b="1" dirty="0">
                <a:solidFill>
                  <a:srgbClr val="0070C0"/>
                </a:solidFill>
              </a:rPr>
              <a:t> by </a:t>
            </a:r>
            <a:r>
              <a:rPr lang="cs-CZ" b="1" dirty="0" err="1">
                <a:solidFill>
                  <a:srgbClr val="0070C0"/>
                </a:solidFill>
              </a:rPr>
              <a:t>key</a:t>
            </a:r>
            <a:r>
              <a:rPr lang="cs-CZ" b="1" dirty="0">
                <a:solidFill>
                  <a:srgbClr val="0070C0"/>
                </a:solidFill>
              </a:rPr>
              <a:t> F9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B3AD700-A0EB-4E71-93D9-19C3CF139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365104"/>
            <a:ext cx="3427665" cy="1292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D518399-5E24-4852-A3FF-D72D3A5602AF}"/>
              </a:ext>
            </a:extLst>
          </p:cNvPr>
          <p:cNvSpPr/>
          <p:nvPr/>
        </p:nvSpPr>
        <p:spPr>
          <a:xfrm>
            <a:off x="1403648" y="4630973"/>
            <a:ext cx="3168352" cy="73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6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for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seminar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7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697716" y="1494553"/>
            <a:ext cx="63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Posted</a:t>
            </a:r>
            <a:r>
              <a:rPr lang="cs-CZ" sz="1800" dirty="0">
                <a:solidFill>
                  <a:srgbClr val="0070C0"/>
                </a:solidFill>
              </a:rPr>
              <a:t> Sales </a:t>
            </a:r>
            <a:r>
              <a:rPr lang="cs-CZ" sz="1800" dirty="0" err="1">
                <a:solidFill>
                  <a:srgbClr val="0070C0"/>
                </a:solidFill>
              </a:rPr>
              <a:t>Invoice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1D7D59-0F53-4302-B385-857A9972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95869"/>
            <a:ext cx="7164188" cy="40067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070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875" y="-376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100" dirty="0" err="1">
                <a:solidFill>
                  <a:srgbClr val="0070C0"/>
                </a:solidFill>
              </a:rPr>
              <a:t>Example</a:t>
            </a:r>
            <a:r>
              <a:rPr lang="cs-CZ" sz="3100" dirty="0">
                <a:solidFill>
                  <a:srgbClr val="0070C0"/>
                </a:solidFill>
              </a:rPr>
              <a:t> </a:t>
            </a:r>
            <a:r>
              <a:rPr lang="cs-CZ" sz="3100" dirty="0" err="1">
                <a:solidFill>
                  <a:srgbClr val="0070C0"/>
                </a:solidFill>
              </a:rPr>
              <a:t>for</a:t>
            </a:r>
            <a:r>
              <a:rPr lang="cs-CZ" sz="3100" dirty="0">
                <a:solidFill>
                  <a:srgbClr val="0070C0"/>
                </a:solidFill>
              </a:rPr>
              <a:t> </a:t>
            </a:r>
            <a:r>
              <a:rPr lang="cs-CZ" sz="3100" dirty="0" err="1">
                <a:solidFill>
                  <a:srgbClr val="0070C0"/>
                </a:solidFill>
              </a:rPr>
              <a:t>seminar</a:t>
            </a:r>
            <a:r>
              <a:rPr lang="cs-CZ" sz="3100" dirty="0">
                <a:solidFill>
                  <a:srgbClr val="0070C0"/>
                </a:solidFill>
              </a:rPr>
              <a:t>  </a:t>
            </a:r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2700" dirty="0"/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570042" y="1460587"/>
            <a:ext cx="63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Printed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Posted</a:t>
            </a:r>
            <a:r>
              <a:rPr lang="cs-CZ" sz="1800" dirty="0">
                <a:solidFill>
                  <a:srgbClr val="0070C0"/>
                </a:solidFill>
              </a:rPr>
              <a:t> Sales </a:t>
            </a:r>
            <a:r>
              <a:rPr lang="cs-CZ" sz="1800" dirty="0" err="1">
                <a:solidFill>
                  <a:srgbClr val="0070C0"/>
                </a:solidFill>
              </a:rPr>
              <a:t>Invoice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A1772D-D0E2-4608-868F-F7216825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58" y="1872869"/>
            <a:ext cx="3622445" cy="3874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313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3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for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seminar</a:t>
            </a:r>
            <a:r>
              <a:rPr lang="cs-CZ" sz="2800" dirty="0">
                <a:solidFill>
                  <a:srgbClr val="0070C0"/>
                </a:solidFill>
              </a:rPr>
              <a:t>  </a:t>
            </a:r>
            <a:endParaRPr lang="cs-CZ" sz="27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395536" y="1268936"/>
            <a:ext cx="63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70C0"/>
                </a:solidFill>
              </a:rPr>
              <a:t>General </a:t>
            </a:r>
            <a:r>
              <a:rPr lang="cs-CZ" sz="1800" dirty="0" err="1">
                <a:solidFill>
                  <a:srgbClr val="0070C0"/>
                </a:solidFill>
              </a:rPr>
              <a:t>Ledger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Entries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A69909-0999-459B-807D-3C70BC30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4" y="1748324"/>
            <a:ext cx="4698818" cy="1890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B96FD4-7B01-4DBA-B755-6DB857FB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4" y="3933056"/>
            <a:ext cx="6909956" cy="18950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F3A2F39-18CF-4CC1-8C8C-95E980A29171}"/>
              </a:ext>
            </a:extLst>
          </p:cNvPr>
          <p:cNvCxnSpPr/>
          <p:nvPr/>
        </p:nvCxnSpPr>
        <p:spPr>
          <a:xfrm>
            <a:off x="2627784" y="2276872"/>
            <a:ext cx="0" cy="72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85566A9-73AB-496A-A78C-46953B6732D8}"/>
              </a:ext>
            </a:extLst>
          </p:cNvPr>
          <p:cNvCxnSpPr>
            <a:cxnSpLocks/>
          </p:cNvCxnSpPr>
          <p:nvPr/>
        </p:nvCxnSpPr>
        <p:spPr>
          <a:xfrm>
            <a:off x="3131840" y="3639056"/>
            <a:ext cx="0" cy="1380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17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047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for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seminar</a:t>
            </a:r>
            <a:r>
              <a:rPr lang="cs-CZ" sz="2800" dirty="0">
                <a:solidFill>
                  <a:srgbClr val="0070C0"/>
                </a:solidFill>
              </a:rPr>
              <a:t>  </a:t>
            </a:r>
            <a:endParaRPr lang="cs-CZ" sz="27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9CA84-BB13-492F-ADE7-158592495265}"/>
              </a:ext>
            </a:extLst>
          </p:cNvPr>
          <p:cNvSpPr txBox="1"/>
          <p:nvPr/>
        </p:nvSpPr>
        <p:spPr>
          <a:xfrm>
            <a:off x="464092" y="5733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D62E63-96AB-4D81-8674-7C88FF42A9C6}"/>
              </a:ext>
            </a:extLst>
          </p:cNvPr>
          <p:cNvSpPr txBox="1"/>
          <p:nvPr/>
        </p:nvSpPr>
        <p:spPr>
          <a:xfrm flipH="1">
            <a:off x="497619" y="1309916"/>
            <a:ext cx="63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70C0"/>
                </a:solidFill>
              </a:rPr>
              <a:t>General </a:t>
            </a:r>
            <a:r>
              <a:rPr lang="cs-CZ" sz="1800" b="1" dirty="0" err="1">
                <a:solidFill>
                  <a:srgbClr val="0070C0"/>
                </a:solidFill>
              </a:rPr>
              <a:t>Ledger</a:t>
            </a:r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err="1">
                <a:solidFill>
                  <a:srgbClr val="0070C0"/>
                </a:solidFill>
              </a:rPr>
              <a:t>Entries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E29858-061E-4F12-ABE4-8963D055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5" y="1848855"/>
            <a:ext cx="7668344" cy="1269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E8B70FD-96AF-4096-939A-9AAEBF082877}"/>
              </a:ext>
            </a:extLst>
          </p:cNvPr>
          <p:cNvSpPr/>
          <p:nvPr/>
        </p:nvSpPr>
        <p:spPr>
          <a:xfrm>
            <a:off x="734610" y="3789040"/>
            <a:ext cx="52084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Account</a:t>
            </a:r>
            <a:r>
              <a:rPr lang="cs-CZ" sz="28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8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</a:t>
            </a:r>
            <a:r>
              <a:rPr lang="cs-CZ" sz="28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 </a:t>
            </a:r>
            <a:r>
              <a:rPr lang="cs-CZ" sz="28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Discount</a:t>
            </a:r>
            <a:r>
              <a:rPr lang="cs-CZ" sz="28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8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granted</a:t>
            </a:r>
            <a:endParaRPr lang="cs-CZ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cs-CZ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Account</a:t>
            </a:r>
            <a:r>
              <a:rPr lang="cs-CZ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number</a:t>
            </a:r>
            <a:r>
              <a:rPr lang="cs-CZ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6910</a:t>
            </a:r>
            <a:endParaRPr lang="cs-CZ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C811CE3-9786-4DE5-A512-F144659DBE14}"/>
              </a:ext>
            </a:extLst>
          </p:cNvPr>
          <p:cNvCxnSpPr/>
          <p:nvPr/>
        </p:nvCxnSpPr>
        <p:spPr>
          <a:xfrm flipV="1">
            <a:off x="3338811" y="2276872"/>
            <a:ext cx="0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89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2B18E-DF02-40F2-827D-63736B9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I.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CA61AA-3BA6-4FA7-8596-0E4095B0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46488"/>
            <a:ext cx="6840760" cy="285714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A8F26-3456-40EE-A408-957C708E730C}"/>
              </a:ext>
            </a:extLst>
          </p:cNvPr>
          <p:cNvSpPr txBox="1"/>
          <p:nvPr/>
        </p:nvSpPr>
        <p:spPr>
          <a:xfrm>
            <a:off x="509718" y="4437112"/>
            <a:ext cx="756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Or </a:t>
            </a:r>
            <a:r>
              <a:rPr lang="cs-CZ" b="1" dirty="0" err="1">
                <a:solidFill>
                  <a:srgbClr val="FF0000"/>
                </a:solidFill>
              </a:rPr>
              <a:t>you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can</a:t>
            </a:r>
            <a:r>
              <a:rPr lang="cs-CZ" b="1" dirty="0">
                <a:solidFill>
                  <a:srgbClr val="FF0000"/>
                </a:solidFill>
              </a:rPr>
              <a:t> use </a:t>
            </a:r>
            <a:r>
              <a:rPr lang="cs-CZ" b="1" dirty="0" err="1">
                <a:solidFill>
                  <a:srgbClr val="FF0000"/>
                </a:solidFill>
              </a:rPr>
              <a:t>access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Customer </a:t>
            </a:r>
            <a:r>
              <a:rPr lang="cs-CZ" b="1" dirty="0" err="1">
                <a:solidFill>
                  <a:srgbClr val="FF0000"/>
                </a:solidFill>
              </a:rPr>
              <a:t>Ledger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Entry</a:t>
            </a:r>
            <a:r>
              <a:rPr lang="cs-CZ" b="1" dirty="0">
                <a:solidFill>
                  <a:srgbClr val="FF0000"/>
                </a:solidFill>
              </a:rPr>
              <a:t> (last </a:t>
            </a:r>
            <a:r>
              <a:rPr lang="cs-CZ" b="1" dirty="0" err="1">
                <a:solidFill>
                  <a:srgbClr val="FF0000"/>
                </a:solidFill>
              </a:rPr>
              <a:t>created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invoice</a:t>
            </a:r>
            <a:r>
              <a:rPr lang="cs-CZ" b="1" dirty="0">
                <a:solidFill>
                  <a:srgbClr val="FF0000"/>
                </a:solidFill>
              </a:rPr>
              <a:t> type) </a:t>
            </a:r>
          </a:p>
          <a:p>
            <a:r>
              <a:rPr lang="cs-CZ" b="1" dirty="0">
                <a:solidFill>
                  <a:srgbClr val="FF0000"/>
                </a:solidFill>
              </a:rPr>
              <a:t>and </a:t>
            </a:r>
            <a:r>
              <a:rPr lang="cs-CZ" b="1" dirty="0" err="1">
                <a:solidFill>
                  <a:srgbClr val="FF0000"/>
                </a:solidFill>
              </a:rPr>
              <a:t>subsequent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Find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entry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29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44B4A-D6F5-4635-9E3A-C3BC6FD6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(set filtr to 6910) II. 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267A25-C063-40B7-BAE4-38A3BB3A5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7559824" cy="133131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E6DB0273-8643-43E2-8934-65FDA6A63B25}"/>
              </a:ext>
            </a:extLst>
          </p:cNvPr>
          <p:cNvSpPr/>
          <p:nvPr/>
        </p:nvSpPr>
        <p:spPr>
          <a:xfrm>
            <a:off x="3563888" y="2564904"/>
            <a:ext cx="367240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 </a:t>
            </a:r>
          </a:p>
          <a:p>
            <a:pPr algn="ctr"/>
            <a:r>
              <a:rPr lang="cs-CZ" dirty="0"/>
              <a:t>(G/L </a:t>
            </a:r>
            <a:r>
              <a:rPr lang="cs-CZ" dirty="0" err="1"/>
              <a:t>Entries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6AE192-02BA-4731-A3C9-7CA01E0C6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0" y="4068044"/>
            <a:ext cx="7590364" cy="13313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6220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B9273-4B04-30FF-720D-B5C66912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err="1">
                <a:solidFill>
                  <a:srgbClr val="0070C0"/>
                </a:solidFill>
              </a:rPr>
              <a:t>Invoice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Discount</a:t>
            </a:r>
            <a:r>
              <a:rPr lang="cs-CZ" sz="2400" dirty="0">
                <a:solidFill>
                  <a:srgbClr val="0070C0"/>
                </a:solidFill>
              </a:rPr>
              <a:t> and </a:t>
            </a:r>
            <a:r>
              <a:rPr lang="cs-CZ" sz="2400" dirty="0" err="1">
                <a:solidFill>
                  <a:srgbClr val="0070C0"/>
                </a:solidFill>
              </a:rPr>
              <a:t>charges</a:t>
            </a:r>
            <a:r>
              <a:rPr lang="cs-CZ" sz="2400" dirty="0">
                <a:solidFill>
                  <a:srgbClr val="0070C0"/>
                </a:solidFill>
              </a:rPr>
              <a:t> (more </a:t>
            </a:r>
            <a:r>
              <a:rPr lang="cs-CZ" sz="2400" dirty="0" err="1">
                <a:solidFill>
                  <a:srgbClr val="0070C0"/>
                </a:solidFill>
              </a:rPr>
              <a:t>detailed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explanation</a:t>
            </a:r>
            <a:r>
              <a:rPr lang="cs-CZ" sz="24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04DB60-EFAE-FC35-A4D7-435E3934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93838"/>
            <a:ext cx="6516216" cy="2253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00570A-4694-8405-9115-0C5F7442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73048"/>
            <a:ext cx="6516216" cy="1277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A17E44-EC69-D8A0-726F-3910D85DDCEE}"/>
              </a:ext>
            </a:extLst>
          </p:cNvPr>
          <p:cNvSpPr txBox="1"/>
          <p:nvPr/>
        </p:nvSpPr>
        <p:spPr>
          <a:xfrm>
            <a:off x="1101768" y="5348206"/>
            <a:ext cx="627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Amount</a:t>
            </a:r>
            <a:r>
              <a:rPr lang="cs-CZ" dirty="0"/>
              <a:t> &lt;10 -&gt;no </a:t>
            </a:r>
            <a:r>
              <a:rPr lang="cs-CZ" dirty="0" err="1"/>
              <a:t>Discount</a:t>
            </a:r>
            <a:r>
              <a:rPr lang="cs-CZ" dirty="0"/>
              <a:t> 5%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Charge</a:t>
            </a:r>
            <a:r>
              <a:rPr lang="cs-CZ" dirty="0"/>
              <a:t> 7,0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calculated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E8277E-FF01-95CF-D13E-3EF4B4A3A544}"/>
              </a:ext>
            </a:extLst>
          </p:cNvPr>
          <p:cNvSpPr txBox="1"/>
          <p:nvPr/>
        </p:nvSpPr>
        <p:spPr>
          <a:xfrm>
            <a:off x="1086622" y="5717538"/>
            <a:ext cx="575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Amount</a:t>
            </a:r>
            <a:r>
              <a:rPr lang="cs-CZ" dirty="0"/>
              <a:t> &gt;10 and &lt;500 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Charge</a:t>
            </a:r>
            <a:r>
              <a:rPr lang="cs-CZ" dirty="0"/>
              <a:t> 7,0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calculated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A858E4-159E-4FAC-32D6-A59DB256F91C}"/>
              </a:ext>
            </a:extLst>
          </p:cNvPr>
          <p:cNvSpPr txBox="1"/>
          <p:nvPr/>
        </p:nvSpPr>
        <p:spPr>
          <a:xfrm>
            <a:off x="1103390" y="6086870"/>
            <a:ext cx="449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Amount</a:t>
            </a:r>
            <a:r>
              <a:rPr lang="cs-CZ" dirty="0"/>
              <a:t> &gt;=500 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Discount</a:t>
            </a:r>
            <a:r>
              <a:rPr lang="cs-CZ" dirty="0"/>
              <a:t> 5%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calculated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884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CEBBB-1419-70C7-3BE1-CC2CB71C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5A4A3E-A55C-D1F0-1380-5E509EB9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440829"/>
            <a:ext cx="7380312" cy="28892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678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E3CFC-48F0-4F74-B4A6-AFC237B1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360" cy="1143000"/>
          </a:xfrm>
        </p:spPr>
        <p:txBody>
          <a:bodyPr>
            <a:no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Customer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card</a:t>
            </a:r>
            <a:r>
              <a:rPr lang="cs-CZ" sz="2800" dirty="0">
                <a:solidFill>
                  <a:srgbClr val="0070C0"/>
                </a:solidFill>
              </a:rPr>
              <a:t> 1st </a:t>
            </a:r>
            <a:r>
              <a:rPr lang="cs-CZ" sz="2800" dirty="0" err="1">
                <a:solidFill>
                  <a:srgbClr val="0070C0"/>
                </a:solidFill>
              </a:rPr>
              <a:t>possibility</a:t>
            </a:r>
            <a:r>
              <a:rPr lang="cs-CZ" sz="2800" dirty="0">
                <a:solidFill>
                  <a:srgbClr val="0070C0"/>
                </a:solidFill>
              </a:rPr>
              <a:t> to </a:t>
            </a:r>
            <a:r>
              <a:rPr lang="cs-CZ" sz="2800" dirty="0" err="1">
                <a:solidFill>
                  <a:srgbClr val="0070C0"/>
                </a:solidFill>
              </a:rPr>
              <a:t>access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discount</a:t>
            </a:r>
            <a:r>
              <a:rPr lang="cs-CZ" sz="2800" dirty="0">
                <a:solidFill>
                  <a:srgbClr val="0070C0"/>
                </a:solidFill>
              </a:rPr>
              <a:t> setup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1E15CF-6665-4C67-BADE-B3F52736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8" y="1566570"/>
            <a:ext cx="7457850" cy="3724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B6376FE-9880-4BF5-9540-3D516AF986D2}"/>
              </a:ext>
            </a:extLst>
          </p:cNvPr>
          <p:cNvSpPr txBox="1"/>
          <p:nvPr/>
        </p:nvSpPr>
        <p:spPr>
          <a:xfrm>
            <a:off x="323528" y="54386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Discounts can also be adjusted from the item card.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So either from customer card and it will be automatically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transferred to the item card or vice versa.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97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E01C-A32E-FC80-B5F6-8DEFC75B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II (Unit </a:t>
            </a:r>
            <a:r>
              <a:rPr lang="cs-CZ" sz="3600" dirty="0" err="1">
                <a:solidFill>
                  <a:srgbClr val="0070C0"/>
                </a:solidFill>
              </a:rPr>
              <a:t>price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modified</a:t>
            </a:r>
            <a:r>
              <a:rPr lang="cs-CZ" sz="3600" dirty="0">
                <a:solidFill>
                  <a:srgbClr val="0070C0"/>
                </a:solidFill>
              </a:rPr>
              <a:t>) – </a:t>
            </a:r>
            <a:r>
              <a:rPr lang="cs-CZ" sz="3600" dirty="0" err="1">
                <a:solidFill>
                  <a:srgbClr val="0070C0"/>
                </a:solidFill>
              </a:rPr>
              <a:t>only</a:t>
            </a:r>
            <a:r>
              <a:rPr lang="cs-CZ" sz="3600" dirty="0">
                <a:solidFill>
                  <a:srgbClr val="0070C0"/>
                </a:solidFill>
              </a:rPr>
              <a:t> line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8DFC2F-6462-3C0D-AC6E-E6199ABC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236296" cy="2320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8175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End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section</a:t>
            </a:r>
            <a:br>
              <a:rPr lang="cs-CZ" dirty="0"/>
            </a:br>
            <a:r>
              <a:rPr lang="cs-CZ" sz="1800" dirty="0">
                <a:solidFill>
                  <a:srgbClr val="0070C0"/>
                </a:solidFill>
              </a:rPr>
              <a:t>(</a:t>
            </a:r>
            <a:r>
              <a:rPr lang="cs-CZ" sz="1800" dirty="0" err="1">
                <a:solidFill>
                  <a:srgbClr val="0070C0"/>
                </a:solidFill>
              </a:rPr>
              <a:t>Discounts</a:t>
            </a:r>
            <a:r>
              <a:rPr lang="cs-CZ" sz="1800" dirty="0">
                <a:solidFill>
                  <a:srgbClr val="0070C0"/>
                </a:solidFill>
              </a:rPr>
              <a:t>)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43808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is the end</a:t>
            </a:r>
            <a:br>
              <a:rPr lang="en-US" dirty="0"/>
            </a:br>
            <a:r>
              <a:rPr lang="en-US" dirty="0"/>
              <a:t>Beautiful friend</a:t>
            </a:r>
            <a:br>
              <a:rPr lang="en-US" dirty="0"/>
            </a:br>
            <a:r>
              <a:rPr lang="en-US" dirty="0"/>
              <a:t>This is the end</a:t>
            </a:r>
            <a:br>
              <a:rPr lang="en-US" dirty="0"/>
            </a:br>
            <a:r>
              <a:rPr lang="en-US" dirty="0"/>
              <a:t>My only friend, the end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So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worry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……</a:t>
            </a:r>
            <a:br>
              <a:rPr lang="en-US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934097" cy="204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5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60370-2050-450E-BF24-BB7623A3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Customer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card</a:t>
            </a:r>
            <a:r>
              <a:rPr lang="cs-CZ" sz="2800" dirty="0">
                <a:solidFill>
                  <a:srgbClr val="0070C0"/>
                </a:solidFill>
              </a:rPr>
              <a:t> 2nd </a:t>
            </a:r>
            <a:r>
              <a:rPr lang="cs-CZ" sz="2800" dirty="0" err="1">
                <a:solidFill>
                  <a:srgbClr val="0070C0"/>
                </a:solidFill>
              </a:rPr>
              <a:t>possibility</a:t>
            </a:r>
            <a:r>
              <a:rPr lang="cs-CZ" sz="2800" dirty="0">
                <a:solidFill>
                  <a:srgbClr val="0070C0"/>
                </a:solidFill>
              </a:rPr>
              <a:t> to </a:t>
            </a:r>
            <a:r>
              <a:rPr lang="cs-CZ" sz="2800" dirty="0" err="1">
                <a:solidFill>
                  <a:srgbClr val="0070C0"/>
                </a:solidFill>
              </a:rPr>
              <a:t>access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discount</a:t>
            </a:r>
            <a:r>
              <a:rPr lang="cs-CZ" sz="2800" dirty="0">
                <a:solidFill>
                  <a:srgbClr val="0070C0"/>
                </a:solidFill>
              </a:rPr>
              <a:t> setup 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DBFAE4-1AEB-4D7C-8B33-89BF00E4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0" y="1772816"/>
            <a:ext cx="8100392" cy="1806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99B04E9-A72C-4E61-972E-B1EF97207651}"/>
              </a:ext>
            </a:extLst>
          </p:cNvPr>
          <p:cNvSpPr txBox="1"/>
          <p:nvPr/>
        </p:nvSpPr>
        <p:spPr>
          <a:xfrm>
            <a:off x="1043608" y="3913744"/>
            <a:ext cx="7056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Here you can set the different unit prices in absolute values as well as the % discount depending on the quantity of </a:t>
            </a:r>
            <a:r>
              <a:rPr lang="cs-CZ" sz="2800" b="1" dirty="0" err="1">
                <a:solidFill>
                  <a:srgbClr val="0070C0"/>
                </a:solidFill>
              </a:rPr>
              <a:t>items</a:t>
            </a:r>
            <a:r>
              <a:rPr lang="cs-CZ" sz="2800" b="1" dirty="0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01720-612A-468B-B5C7-69B5BC2E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Customer</a:t>
            </a:r>
            <a:r>
              <a:rPr lang="cs-CZ" sz="2800" dirty="0">
                <a:solidFill>
                  <a:srgbClr val="0070C0"/>
                </a:solidFill>
              </a:rPr>
              <a:t> card-3rd </a:t>
            </a:r>
            <a:r>
              <a:rPr lang="cs-CZ" sz="2800" dirty="0" err="1">
                <a:solidFill>
                  <a:srgbClr val="0070C0"/>
                </a:solidFill>
              </a:rPr>
              <a:t>possibility</a:t>
            </a:r>
            <a:r>
              <a:rPr lang="cs-CZ" sz="2800" dirty="0">
                <a:solidFill>
                  <a:srgbClr val="0070C0"/>
                </a:solidFill>
              </a:rPr>
              <a:t> to setup </a:t>
            </a:r>
            <a:r>
              <a:rPr lang="cs-CZ" sz="2800" dirty="0" err="1">
                <a:solidFill>
                  <a:srgbClr val="0070C0"/>
                </a:solidFill>
              </a:rPr>
              <a:t>discounts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7A2D41-B2C9-4DF8-8304-6F509BEA9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3" y="1628800"/>
            <a:ext cx="8504762" cy="3409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446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cs-CZ" sz="3600" dirty="0">
                <a:solidFill>
                  <a:srgbClr val="0070C0"/>
                </a:solidFill>
              </a:rPr>
              <a:t>Basic Block</a:t>
            </a:r>
            <a:r>
              <a:rPr lang="cs-CZ" altLang="cs-CZ" sz="3600" dirty="0">
                <a:solidFill>
                  <a:srgbClr val="0070C0"/>
                </a:solidFill>
              </a:rPr>
              <a:t>s </a:t>
            </a:r>
            <a:endParaRPr lang="en-US" altLang="cs-CZ" sz="3600" dirty="0">
              <a:solidFill>
                <a:srgbClr val="0070C0"/>
              </a:solidFill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827088" y="1700213"/>
            <a:ext cx="2736850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/>
              <a:t>Customer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4797425"/>
            <a:ext cx="2808287" cy="12239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cs-CZ" altLang="cs-CZ"/>
              <a:t>ITEM</a:t>
            </a:r>
            <a:endParaRPr lang="en-US" altLang="cs-CZ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2843213" y="5229225"/>
            <a:ext cx="576262" cy="1444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 flipH="1">
            <a:off x="3419475" y="5300663"/>
            <a:ext cx="8651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3779838" y="5300663"/>
            <a:ext cx="105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cs-CZ" sz="1200">
                <a:solidFill>
                  <a:srgbClr val="FF3300"/>
                </a:solidFill>
              </a:rPr>
              <a:t>Item Discount</a:t>
            </a:r>
            <a:endParaRPr lang="cs-CZ" altLang="cs-CZ" sz="1200">
              <a:solidFill>
                <a:srgbClr val="FF3300"/>
              </a:solidFill>
            </a:endParaRPr>
          </a:p>
          <a:p>
            <a:pPr eaLnBrk="1" hangingPunct="1"/>
            <a:r>
              <a:rPr lang="en-US" altLang="cs-CZ" sz="1200">
                <a:solidFill>
                  <a:srgbClr val="FF3300"/>
                </a:solidFill>
              </a:rPr>
              <a:t> Group</a:t>
            </a:r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2843213" y="2060575"/>
            <a:ext cx="576262" cy="1444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3083" name="Line 16"/>
          <p:cNvSpPr>
            <a:spLocks noChangeShapeType="1"/>
          </p:cNvSpPr>
          <p:nvPr/>
        </p:nvSpPr>
        <p:spPr bwMode="auto">
          <a:xfrm flipH="1">
            <a:off x="3419475" y="2133600"/>
            <a:ext cx="865188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3708400" y="15573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cs-CZ" sz="1200">
                <a:solidFill>
                  <a:srgbClr val="0033CC"/>
                </a:solidFill>
              </a:rPr>
              <a:t>Customer </a:t>
            </a:r>
          </a:p>
          <a:p>
            <a:pPr eaLnBrk="1" hangingPunct="1"/>
            <a:r>
              <a:rPr lang="en-US" altLang="cs-CZ" sz="1200">
                <a:solidFill>
                  <a:srgbClr val="0033CC"/>
                </a:solidFill>
              </a:rPr>
              <a:t>Discount Group</a:t>
            </a:r>
          </a:p>
        </p:txBody>
      </p:sp>
      <p:sp>
        <p:nvSpPr>
          <p:cNvPr id="3085" name="Rectangle 18"/>
          <p:cNvSpPr>
            <a:spLocks noChangeArrowheads="1"/>
          </p:cNvSpPr>
          <p:nvPr/>
        </p:nvSpPr>
        <p:spPr bwMode="auto">
          <a:xfrm>
            <a:off x="3276600" y="2708275"/>
            <a:ext cx="144463" cy="14287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3086" name="Line 19"/>
          <p:cNvSpPr>
            <a:spLocks noChangeShapeType="1"/>
          </p:cNvSpPr>
          <p:nvPr/>
        </p:nvSpPr>
        <p:spPr bwMode="auto">
          <a:xfrm flipH="1">
            <a:off x="3419475" y="2781300"/>
            <a:ext cx="576263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4019847" y="2285749"/>
            <a:ext cx="877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8000"/>
                </a:solidFill>
              </a:rPr>
              <a:t>Allow Line</a:t>
            </a:r>
            <a:endParaRPr lang="cs-CZ" altLang="cs-CZ" sz="1200" b="1" dirty="0">
              <a:solidFill>
                <a:srgbClr val="008000"/>
              </a:solidFill>
            </a:endParaRPr>
          </a:p>
          <a:p>
            <a:pPr eaLnBrk="1" hangingPunct="1"/>
            <a:r>
              <a:rPr lang="en-US" altLang="cs-CZ" sz="1200" b="1" dirty="0">
                <a:solidFill>
                  <a:srgbClr val="008000"/>
                </a:solidFill>
              </a:rPr>
              <a:t>Discount</a:t>
            </a:r>
            <a:r>
              <a:rPr lang="cs-CZ" altLang="cs-CZ" sz="1200" b="1" dirty="0">
                <a:solidFill>
                  <a:srgbClr val="008000"/>
                </a:solidFill>
              </a:rPr>
              <a:t> </a:t>
            </a:r>
          </a:p>
          <a:p>
            <a:pPr eaLnBrk="1" hangingPunct="1"/>
            <a:r>
              <a:rPr lang="cs-CZ" altLang="cs-CZ" sz="1200" b="1" dirty="0">
                <a:solidFill>
                  <a:srgbClr val="008000"/>
                </a:solidFill>
              </a:rPr>
              <a:t>(</a:t>
            </a:r>
            <a:r>
              <a:rPr lang="cs-CZ" altLang="cs-CZ" sz="1200" b="1" dirty="0" err="1">
                <a:solidFill>
                  <a:srgbClr val="008000"/>
                </a:solidFill>
              </a:rPr>
              <a:t>Yes</a:t>
            </a:r>
            <a:r>
              <a:rPr lang="cs-CZ" altLang="cs-CZ" sz="1200" b="1" dirty="0">
                <a:solidFill>
                  <a:srgbClr val="008000"/>
                </a:solidFill>
              </a:rPr>
              <a:t> </a:t>
            </a:r>
            <a:r>
              <a:rPr lang="cs-CZ" altLang="cs-CZ" sz="1200" b="1" dirty="0" err="1">
                <a:solidFill>
                  <a:srgbClr val="008000"/>
                </a:solidFill>
              </a:rPr>
              <a:t>or</a:t>
            </a:r>
            <a:r>
              <a:rPr lang="cs-CZ" altLang="cs-CZ" sz="1200" b="1" dirty="0">
                <a:solidFill>
                  <a:srgbClr val="008000"/>
                </a:solidFill>
              </a:rPr>
              <a:t> No</a:t>
            </a:r>
            <a:r>
              <a:rPr lang="cs-CZ" altLang="cs-CZ" sz="1200" dirty="0">
                <a:solidFill>
                  <a:srgbClr val="008000"/>
                </a:solidFill>
              </a:rPr>
              <a:t>)</a:t>
            </a:r>
            <a:endParaRPr lang="en-US" altLang="cs-CZ" sz="1200" dirty="0">
              <a:solidFill>
                <a:srgbClr val="008000"/>
              </a:solidFill>
            </a:endParaRPr>
          </a:p>
        </p:txBody>
      </p:sp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3276600" y="5661025"/>
            <a:ext cx="144463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 flipH="1">
            <a:off x="3419475" y="5734050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3725764" y="5747849"/>
            <a:ext cx="1044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B050"/>
                </a:solidFill>
              </a:rPr>
              <a:t>Allow Invoice</a:t>
            </a:r>
          </a:p>
          <a:p>
            <a:pPr eaLnBrk="1" hangingPunct="1"/>
            <a:r>
              <a:rPr lang="en-US" altLang="cs-CZ" sz="1200" b="1" dirty="0">
                <a:solidFill>
                  <a:srgbClr val="00B050"/>
                </a:solidFill>
              </a:rPr>
              <a:t>Discount</a:t>
            </a:r>
            <a:endParaRPr lang="cs-CZ" altLang="cs-CZ" sz="1200" b="1" dirty="0">
              <a:solidFill>
                <a:srgbClr val="00B050"/>
              </a:solidFill>
            </a:endParaRPr>
          </a:p>
          <a:p>
            <a:pPr eaLnBrk="1" hangingPunct="1"/>
            <a:r>
              <a:rPr lang="cs-CZ" altLang="cs-CZ" sz="1200" b="1" dirty="0">
                <a:solidFill>
                  <a:srgbClr val="00B050"/>
                </a:solidFill>
              </a:rPr>
              <a:t>(</a:t>
            </a:r>
            <a:r>
              <a:rPr lang="cs-CZ" altLang="cs-CZ" sz="1200" b="1" dirty="0" err="1">
                <a:solidFill>
                  <a:srgbClr val="00B050"/>
                </a:solidFill>
              </a:rPr>
              <a:t>Yes</a:t>
            </a:r>
            <a:r>
              <a:rPr lang="cs-CZ" altLang="cs-CZ" sz="1200" b="1" dirty="0">
                <a:solidFill>
                  <a:srgbClr val="00B050"/>
                </a:solidFill>
              </a:rPr>
              <a:t> </a:t>
            </a:r>
            <a:r>
              <a:rPr lang="cs-CZ" altLang="cs-CZ" sz="1200" b="1" dirty="0" err="1">
                <a:solidFill>
                  <a:srgbClr val="00B050"/>
                </a:solidFill>
              </a:rPr>
              <a:t>or</a:t>
            </a:r>
            <a:r>
              <a:rPr lang="cs-CZ" altLang="cs-CZ" sz="1200" b="1" dirty="0">
                <a:solidFill>
                  <a:srgbClr val="00B050"/>
                </a:solidFill>
              </a:rPr>
              <a:t> No)</a:t>
            </a:r>
            <a:endParaRPr lang="en-US" altLang="cs-CZ" sz="1200" b="1" dirty="0">
              <a:solidFill>
                <a:srgbClr val="00B050"/>
              </a:solidFill>
            </a:endParaRPr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827088" y="3213100"/>
            <a:ext cx="1368425" cy="6477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 sz="1400"/>
              <a:t>Sales</a:t>
            </a:r>
          </a:p>
          <a:p>
            <a:pPr algn="ctr" eaLnBrk="1" hangingPunct="1"/>
            <a:r>
              <a:rPr lang="en-US" altLang="cs-CZ" sz="1400"/>
              <a:t>header</a:t>
            </a:r>
          </a:p>
        </p:txBody>
      </p:sp>
      <p:sp>
        <p:nvSpPr>
          <p:cNvPr id="3092" name="Rectangle 26"/>
          <p:cNvSpPr>
            <a:spLocks noChangeArrowheads="1"/>
          </p:cNvSpPr>
          <p:nvPr/>
        </p:nvSpPr>
        <p:spPr bwMode="auto">
          <a:xfrm>
            <a:off x="827088" y="4005263"/>
            <a:ext cx="1368425" cy="215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 sz="1200"/>
              <a:t>Sales line</a:t>
            </a:r>
          </a:p>
        </p:txBody>
      </p:sp>
      <p:sp>
        <p:nvSpPr>
          <p:cNvPr id="3093" name="Line 27"/>
          <p:cNvSpPr>
            <a:spLocks noChangeShapeType="1"/>
          </p:cNvSpPr>
          <p:nvPr/>
        </p:nvSpPr>
        <p:spPr bwMode="auto">
          <a:xfrm flipV="1">
            <a:off x="1061831" y="42195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4" name="Line 28"/>
          <p:cNvSpPr>
            <a:spLocks noChangeShapeType="1"/>
          </p:cNvSpPr>
          <p:nvPr/>
        </p:nvSpPr>
        <p:spPr bwMode="auto">
          <a:xfrm>
            <a:off x="1116013" y="24923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Rectangle 29"/>
          <p:cNvSpPr>
            <a:spLocks noChangeArrowheads="1"/>
          </p:cNvSpPr>
          <p:nvPr/>
        </p:nvSpPr>
        <p:spPr bwMode="auto">
          <a:xfrm>
            <a:off x="6701816" y="1706563"/>
            <a:ext cx="1975458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 sz="1400" dirty="0"/>
              <a:t>Window used</a:t>
            </a:r>
          </a:p>
          <a:p>
            <a:pPr algn="ctr" eaLnBrk="1" hangingPunct="1"/>
            <a:r>
              <a:rPr lang="en-US" altLang="cs-CZ" sz="1400" dirty="0"/>
              <a:t>for Invoice Discount</a:t>
            </a:r>
            <a:endParaRPr lang="cs-CZ" altLang="cs-CZ" sz="1400" dirty="0"/>
          </a:p>
          <a:p>
            <a:pPr algn="ctr" eaLnBrk="1" hangingPunct="1"/>
            <a:r>
              <a:rPr lang="cs-CZ" altLang="cs-CZ" sz="1400" dirty="0"/>
              <a:t>setup</a:t>
            </a:r>
            <a:endParaRPr lang="en-US" altLang="cs-CZ" sz="1400" dirty="0"/>
          </a:p>
        </p:txBody>
      </p:sp>
      <p:sp>
        <p:nvSpPr>
          <p:cNvPr id="3096" name="Rectangle 31"/>
          <p:cNvSpPr>
            <a:spLocks noChangeArrowheads="1"/>
          </p:cNvSpPr>
          <p:nvPr/>
        </p:nvSpPr>
        <p:spPr bwMode="auto">
          <a:xfrm>
            <a:off x="6701815" y="3148608"/>
            <a:ext cx="1944139" cy="86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 sz="1400" dirty="0"/>
              <a:t>Window used</a:t>
            </a:r>
          </a:p>
          <a:p>
            <a:pPr algn="ctr" eaLnBrk="1" hangingPunct="1"/>
            <a:r>
              <a:rPr lang="en-US" altLang="cs-CZ" sz="1400" dirty="0"/>
              <a:t>for Price Discount</a:t>
            </a:r>
            <a:r>
              <a:rPr lang="cs-CZ" altLang="cs-CZ" sz="1400" dirty="0"/>
              <a:t> sestup</a:t>
            </a:r>
            <a:endParaRPr lang="en-US" altLang="cs-CZ" sz="1400" dirty="0"/>
          </a:p>
        </p:txBody>
      </p:sp>
      <p:sp>
        <p:nvSpPr>
          <p:cNvPr id="3097" name="Rectangle 33"/>
          <p:cNvSpPr>
            <a:spLocks noChangeArrowheads="1"/>
          </p:cNvSpPr>
          <p:nvPr/>
        </p:nvSpPr>
        <p:spPr bwMode="auto">
          <a:xfrm>
            <a:off x="6700110" y="4388169"/>
            <a:ext cx="1944139" cy="863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 sz="1400" dirty="0"/>
              <a:t>Window used</a:t>
            </a:r>
          </a:p>
          <a:p>
            <a:pPr algn="ctr" eaLnBrk="1" hangingPunct="1"/>
            <a:r>
              <a:rPr lang="en-US" altLang="cs-CZ" sz="1400" dirty="0"/>
              <a:t>for Line Discounts setup</a:t>
            </a:r>
          </a:p>
        </p:txBody>
      </p:sp>
      <p:sp>
        <p:nvSpPr>
          <p:cNvPr id="3098" name="Line 34"/>
          <p:cNvSpPr>
            <a:spLocks noChangeShapeType="1"/>
          </p:cNvSpPr>
          <p:nvPr/>
        </p:nvSpPr>
        <p:spPr bwMode="auto">
          <a:xfrm>
            <a:off x="5364163" y="3068638"/>
            <a:ext cx="0" cy="2305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9" name="Line 35"/>
          <p:cNvSpPr>
            <a:spLocks noChangeShapeType="1"/>
          </p:cNvSpPr>
          <p:nvPr/>
        </p:nvSpPr>
        <p:spPr bwMode="auto">
          <a:xfrm flipV="1">
            <a:off x="5364161" y="3789039"/>
            <a:ext cx="133594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0" name="Line 36"/>
          <p:cNvSpPr>
            <a:spLocks noChangeShapeType="1"/>
          </p:cNvSpPr>
          <p:nvPr/>
        </p:nvSpPr>
        <p:spPr bwMode="auto">
          <a:xfrm flipV="1">
            <a:off x="5364162" y="5007916"/>
            <a:ext cx="1335944" cy="5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7"/>
          <p:cNvSpPr>
            <a:spLocks noChangeShapeType="1"/>
          </p:cNvSpPr>
          <p:nvPr/>
        </p:nvSpPr>
        <p:spPr bwMode="auto">
          <a:xfrm>
            <a:off x="3635375" y="638175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3" name="Line 39"/>
          <p:cNvSpPr>
            <a:spLocks noChangeShapeType="1"/>
          </p:cNvSpPr>
          <p:nvPr/>
        </p:nvSpPr>
        <p:spPr bwMode="auto">
          <a:xfrm flipV="1">
            <a:off x="4932362" y="1490664"/>
            <a:ext cx="30157" cy="4891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4" name="Line 40"/>
          <p:cNvSpPr>
            <a:spLocks noChangeShapeType="1"/>
          </p:cNvSpPr>
          <p:nvPr/>
        </p:nvSpPr>
        <p:spPr bwMode="auto">
          <a:xfrm>
            <a:off x="4932364" y="4365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7" name="Line 43"/>
          <p:cNvSpPr>
            <a:spLocks noChangeShapeType="1"/>
          </p:cNvSpPr>
          <p:nvPr/>
        </p:nvSpPr>
        <p:spPr bwMode="auto">
          <a:xfrm>
            <a:off x="4962519" y="2205038"/>
            <a:ext cx="17392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8" name="Rectangle 44"/>
          <p:cNvSpPr>
            <a:spLocks noChangeArrowheads="1"/>
          </p:cNvSpPr>
          <p:nvPr/>
        </p:nvSpPr>
        <p:spPr bwMode="auto">
          <a:xfrm>
            <a:off x="1008811" y="5682095"/>
            <a:ext cx="12255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cs-CZ" sz="1200"/>
              <a:t>Unit Price</a:t>
            </a:r>
          </a:p>
        </p:txBody>
      </p:sp>
      <p:sp>
        <p:nvSpPr>
          <p:cNvPr id="3109" name="AutoShape 47"/>
          <p:cNvSpPr>
            <a:spLocks/>
          </p:cNvSpPr>
          <p:nvPr/>
        </p:nvSpPr>
        <p:spPr bwMode="auto">
          <a:xfrm rot="5400000">
            <a:off x="6984206" y="4401344"/>
            <a:ext cx="73025" cy="2592388"/>
          </a:xfrm>
          <a:prstGeom prst="rightBrace">
            <a:avLst>
              <a:gd name="adj1" fmla="val 2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3110" name="Text Box 48"/>
          <p:cNvSpPr txBox="1">
            <a:spLocks noChangeArrowheads="1"/>
          </p:cNvSpPr>
          <p:nvPr/>
        </p:nvSpPr>
        <p:spPr bwMode="auto">
          <a:xfrm>
            <a:off x="5724525" y="5805488"/>
            <a:ext cx="26062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cs-CZ" dirty="0">
                <a:solidFill>
                  <a:srgbClr val="0070C0"/>
                </a:solidFill>
              </a:rPr>
              <a:t>Can be access either from</a:t>
            </a:r>
          </a:p>
          <a:p>
            <a:pPr eaLnBrk="1" hangingPunct="1"/>
            <a:r>
              <a:rPr lang="en-US" altLang="cs-CZ" b="1" dirty="0">
                <a:solidFill>
                  <a:srgbClr val="0070C0"/>
                </a:solidFill>
              </a:rPr>
              <a:t>Customer Card </a:t>
            </a:r>
            <a:r>
              <a:rPr lang="en-US" altLang="cs-CZ" dirty="0">
                <a:solidFill>
                  <a:srgbClr val="0070C0"/>
                </a:solidFill>
              </a:rPr>
              <a:t>or </a:t>
            </a:r>
            <a:r>
              <a:rPr lang="cs-CZ" altLang="cs-CZ" dirty="0" err="1">
                <a:solidFill>
                  <a:srgbClr val="0070C0"/>
                </a:solidFill>
              </a:rPr>
              <a:t>from</a:t>
            </a:r>
            <a:endParaRPr lang="cs-CZ" altLang="cs-CZ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cs-CZ" b="1" dirty="0">
                <a:solidFill>
                  <a:srgbClr val="0070C0"/>
                </a:solidFill>
              </a:rPr>
              <a:t>Item Card</a:t>
            </a:r>
          </a:p>
          <a:p>
            <a:pPr eaLnBrk="1" hangingPunct="1"/>
            <a:endParaRPr lang="en-US" altLang="cs-CZ" dirty="0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008811" y="4012208"/>
            <a:ext cx="106040" cy="20736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 </a:t>
            </a:r>
            <a:endParaRPr lang="en-US" alt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6129337"/>
            <a:ext cx="18669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0E1A47-D331-4DB3-99B4-D2E847BB2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242" y="213641"/>
            <a:ext cx="1674452" cy="1284166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F2DF78B-EF65-4E16-A77A-D758A0943839}"/>
              </a:ext>
            </a:extLst>
          </p:cNvPr>
          <p:cNvCxnSpPr/>
          <p:nvPr/>
        </p:nvCxnSpPr>
        <p:spPr>
          <a:xfrm flipV="1">
            <a:off x="3276600" y="1124744"/>
            <a:ext cx="0" cy="57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414AA3F-889E-4D8F-8295-47328A69E420}"/>
              </a:ext>
            </a:extLst>
          </p:cNvPr>
          <p:cNvCxnSpPr/>
          <p:nvPr/>
        </p:nvCxnSpPr>
        <p:spPr>
          <a:xfrm>
            <a:off x="3276600" y="1124744"/>
            <a:ext cx="948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36B5FF26-8ECB-4965-91EC-5BD87F2FEC36}"/>
              </a:ext>
            </a:extLst>
          </p:cNvPr>
          <p:cNvSpPr/>
          <p:nvPr/>
        </p:nvSpPr>
        <p:spPr>
          <a:xfrm>
            <a:off x="323528" y="213641"/>
            <a:ext cx="5946489" cy="2829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5DE7145-93D5-4DE7-ACCA-0F573078408B}"/>
              </a:ext>
            </a:extLst>
          </p:cNvPr>
          <p:cNvSpPr/>
          <p:nvPr/>
        </p:nvSpPr>
        <p:spPr>
          <a:xfrm>
            <a:off x="6516216" y="1557338"/>
            <a:ext cx="2304253" cy="38878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cs-CZ" sz="3600" dirty="0">
                <a:solidFill>
                  <a:srgbClr val="0070C0"/>
                </a:solidFill>
              </a:rPr>
              <a:t>Window used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en-US" altLang="cs-CZ" sz="3600" dirty="0">
                <a:solidFill>
                  <a:srgbClr val="0070C0"/>
                </a:solidFill>
              </a:rPr>
              <a:t>for Line Discounts Setup (%)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ECD13F-EA54-4DC5-840E-76B66624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10" y="1556792"/>
            <a:ext cx="8223933" cy="29523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E5CA71-B955-4A6A-9CE3-7D1F1B4212A1}"/>
              </a:ext>
            </a:extLst>
          </p:cNvPr>
          <p:cNvSpPr txBox="1"/>
          <p:nvPr/>
        </p:nvSpPr>
        <p:spPr>
          <a:xfrm>
            <a:off x="323528" y="4778708"/>
            <a:ext cx="74168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From this window you can see that some discounts are valid for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all customers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/>
              <a:t>or </a:t>
            </a:r>
            <a:endParaRPr lang="cs-CZ" dirty="0"/>
          </a:p>
          <a:p>
            <a:r>
              <a:rPr lang="en-US" dirty="0">
                <a:solidFill>
                  <a:srgbClr val="00B050"/>
                </a:solidFill>
              </a:rPr>
              <a:t>only for a certain group of customers </a:t>
            </a:r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dirty="0" err="1">
                <a:solidFill>
                  <a:srgbClr val="00B050"/>
                </a:solidFill>
              </a:rPr>
              <a:t>Customer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Discount</a:t>
            </a:r>
            <a:r>
              <a:rPr lang="cs-CZ" dirty="0">
                <a:solidFill>
                  <a:srgbClr val="00B050"/>
                </a:solidFill>
              </a:rPr>
              <a:t> Group)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</a:p>
          <a:p>
            <a:r>
              <a:rPr lang="cs-CZ" dirty="0" err="1">
                <a:solidFill>
                  <a:srgbClr val="7030A0"/>
                </a:solidFill>
              </a:rPr>
              <a:t>for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one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customer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only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7B770AB-29A8-4DE6-9ED0-E562B53CC68B}"/>
              </a:ext>
            </a:extLst>
          </p:cNvPr>
          <p:cNvSpPr/>
          <p:nvPr/>
        </p:nvSpPr>
        <p:spPr>
          <a:xfrm>
            <a:off x="5436096" y="2780928"/>
            <a:ext cx="93610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09ED7B-E187-4703-BC98-5CD9CC584A52}"/>
              </a:ext>
            </a:extLst>
          </p:cNvPr>
          <p:cNvSpPr txBox="1"/>
          <p:nvPr/>
        </p:nvSpPr>
        <p:spPr>
          <a:xfrm>
            <a:off x="4788024" y="24783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Condition for quantity rebate </a:t>
            </a:r>
          </a:p>
        </p:txBody>
      </p:sp>
    </p:spTree>
    <p:extLst>
      <p:ext uri="{BB962C8B-B14F-4D97-AF65-F5344CB8AC3E}">
        <p14:creationId xmlns:p14="http://schemas.microsoft.com/office/powerpoint/2010/main" val="41067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4B103-8644-44DD-BF6F-BFA3F224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sz="3600" dirty="0">
                <a:solidFill>
                  <a:srgbClr val="0070C0"/>
                </a:solidFill>
              </a:rPr>
              <a:t>Window used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en-US" altLang="cs-CZ" sz="3600" dirty="0">
                <a:solidFill>
                  <a:srgbClr val="0070C0"/>
                </a:solidFill>
              </a:rPr>
              <a:t>for Line Discounts Setup (%)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30CE0C-9F1E-4455-9A94-6C3CB4B4E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657539"/>
            <a:ext cx="7950633" cy="21602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4C595DC-D1C5-42FD-97EB-C61C1E8B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" y="4288234"/>
            <a:ext cx="1700193" cy="15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112F82B-192D-46ED-BF6E-15B72C093D8A}"/>
              </a:ext>
            </a:extLst>
          </p:cNvPr>
          <p:cNvSpPr/>
          <p:nvPr/>
        </p:nvSpPr>
        <p:spPr>
          <a:xfrm>
            <a:off x="5728961" y="3210545"/>
            <a:ext cx="144537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8153B4F-9305-4314-BBB4-73BEA428B3D3}"/>
              </a:ext>
            </a:extLst>
          </p:cNvPr>
          <p:cNvSpPr txBox="1"/>
          <p:nvPr/>
        </p:nvSpPr>
        <p:spPr>
          <a:xfrm>
            <a:off x="2483768" y="4434497"/>
            <a:ext cx="649038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 none of our examples here do we indicate the start or end of discounts in time</a:t>
            </a:r>
            <a:r>
              <a:rPr lang="cs-CZ" sz="2400" b="1" dirty="0">
                <a:solidFill>
                  <a:srgbClr val="0070C0"/>
                </a:solidFill>
              </a:rPr>
              <a:t> !!! </a:t>
            </a:r>
          </a:p>
          <a:p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validity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discounts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basic  </a:t>
            </a:r>
            <a:r>
              <a:rPr lang="cs-CZ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!!!</a:t>
            </a: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D2B8827-95AA-7731-BADC-71611A4E81C2}"/>
              </a:ext>
            </a:extLst>
          </p:cNvPr>
          <p:cNvCxnSpPr/>
          <p:nvPr/>
        </p:nvCxnSpPr>
        <p:spPr>
          <a:xfrm flipV="1">
            <a:off x="8842248" y="3498577"/>
            <a:ext cx="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87D5A89E-9A7A-29D9-E3F1-0D8B5325CAEE}"/>
              </a:ext>
            </a:extLst>
          </p:cNvPr>
          <p:cNvSpPr/>
          <p:nvPr/>
        </p:nvSpPr>
        <p:spPr>
          <a:xfrm>
            <a:off x="7092281" y="3151032"/>
            <a:ext cx="1216971" cy="906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1009ABC-83BD-0406-E988-4095B7A77E94}"/>
              </a:ext>
            </a:extLst>
          </p:cNvPr>
          <p:cNvCxnSpPr>
            <a:cxnSpLocks/>
          </p:cNvCxnSpPr>
          <p:nvPr/>
        </p:nvCxnSpPr>
        <p:spPr>
          <a:xfrm flipH="1">
            <a:off x="8311705" y="3474720"/>
            <a:ext cx="530543" cy="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907</Words>
  <Application>Microsoft Office PowerPoint</Application>
  <PresentationFormat>On-screen Show (4:3)</PresentationFormat>
  <Paragraphs>161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systému Office</vt:lpstr>
      <vt:lpstr>Introduction to MS Dynamics 365 Business Central   Discounts</vt:lpstr>
      <vt:lpstr>Discounts</vt:lpstr>
      <vt:lpstr>Discount calculations I</vt:lpstr>
      <vt:lpstr>Customer card 1st possibility to access discount setup</vt:lpstr>
      <vt:lpstr>Customer card 2nd possibility to access discount setup </vt:lpstr>
      <vt:lpstr>Customer card-3rd possibility to setup discounts</vt:lpstr>
      <vt:lpstr>Basic Blocks </vt:lpstr>
      <vt:lpstr>Window used for Line Discounts Setup (%)</vt:lpstr>
      <vt:lpstr>Window used for Line Discounts Setup (%)</vt:lpstr>
      <vt:lpstr>Window used for Sales Line Discounts Setup </vt:lpstr>
      <vt:lpstr>Discount combination –similar example as on slide number 3</vt:lpstr>
      <vt:lpstr>Invoice discount setup</vt:lpstr>
      <vt:lpstr>Sales Order</vt:lpstr>
      <vt:lpstr>Invoice Discount calculation </vt:lpstr>
      <vt:lpstr>Invoice Discount calculation (acces by use of F7 key) </vt:lpstr>
      <vt:lpstr>Sales line after applicaton of invoice discount</vt:lpstr>
      <vt:lpstr>Sales order print </vt:lpstr>
      <vt:lpstr>General ledger entries after posting F9</vt:lpstr>
      <vt:lpstr>General ledger entries after posting F9</vt:lpstr>
      <vt:lpstr>General ledger entries  after posting F9</vt:lpstr>
      <vt:lpstr>PowerPoint Presentation</vt:lpstr>
      <vt:lpstr>Create New customer and item</vt:lpstr>
      <vt:lpstr>Customer card –control about Line discount</vt:lpstr>
      <vt:lpstr>Seminar example</vt:lpstr>
      <vt:lpstr>  Example for training    </vt:lpstr>
      <vt:lpstr> Example for seminar  </vt:lpstr>
      <vt:lpstr>  Example for seminar   </vt:lpstr>
      <vt:lpstr>    Example for seminar      </vt:lpstr>
      <vt:lpstr>   Example for seminar   </vt:lpstr>
      <vt:lpstr>Example for seminar  </vt:lpstr>
      <vt:lpstr>  Example for seminar    </vt:lpstr>
      <vt:lpstr>Example for seminar </vt:lpstr>
      <vt:lpstr>   Example for seminar     </vt:lpstr>
      <vt:lpstr>Example for seminar  </vt:lpstr>
      <vt:lpstr>Example for seminar  </vt:lpstr>
      <vt:lpstr>Chart of accounts I. </vt:lpstr>
      <vt:lpstr>Chart of accounts (set filtr to 6910) II. </vt:lpstr>
      <vt:lpstr>Invoice Discount and charges (more detailed explanation) </vt:lpstr>
      <vt:lpstr>Sales order I</vt:lpstr>
      <vt:lpstr>Sales order II (Unit price modified) – only line</vt:lpstr>
      <vt:lpstr>End of the section (Discounts)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</cp:lastModifiedBy>
  <cp:revision>154</cp:revision>
  <dcterms:created xsi:type="dcterms:W3CDTF">2014-09-15T11:04:04Z</dcterms:created>
  <dcterms:modified xsi:type="dcterms:W3CDTF">2023-10-25T11:43:55Z</dcterms:modified>
</cp:coreProperties>
</file>