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367" r:id="rId3"/>
    <p:sldId id="368" r:id="rId4"/>
    <p:sldId id="369" r:id="rId5"/>
    <p:sldId id="308" r:id="rId6"/>
    <p:sldId id="360" r:id="rId7"/>
    <p:sldId id="370" r:id="rId8"/>
    <p:sldId id="371" r:id="rId9"/>
    <p:sldId id="384" r:id="rId10"/>
    <p:sldId id="372" r:id="rId11"/>
    <p:sldId id="373" r:id="rId12"/>
    <p:sldId id="374" r:id="rId13"/>
    <p:sldId id="375" r:id="rId14"/>
    <p:sldId id="376" r:id="rId15"/>
    <p:sldId id="377" r:id="rId16"/>
    <p:sldId id="401" r:id="rId17"/>
    <p:sldId id="402" r:id="rId18"/>
    <p:sldId id="403" r:id="rId19"/>
    <p:sldId id="378" r:id="rId20"/>
    <p:sldId id="379" r:id="rId21"/>
    <p:sldId id="380" r:id="rId22"/>
    <p:sldId id="381" r:id="rId23"/>
    <p:sldId id="382" r:id="rId24"/>
    <p:sldId id="361" r:id="rId25"/>
    <p:sldId id="362" r:id="rId26"/>
    <p:sldId id="326" r:id="rId27"/>
    <p:sldId id="383" r:id="rId28"/>
    <p:sldId id="385" r:id="rId29"/>
    <p:sldId id="386" r:id="rId30"/>
    <p:sldId id="387" r:id="rId31"/>
    <p:sldId id="388" r:id="rId32"/>
    <p:sldId id="391" r:id="rId33"/>
    <p:sldId id="392" r:id="rId34"/>
    <p:sldId id="393" r:id="rId35"/>
    <p:sldId id="394" r:id="rId36"/>
    <p:sldId id="395" r:id="rId37"/>
    <p:sldId id="400" r:id="rId38"/>
    <p:sldId id="398" r:id="rId39"/>
    <p:sldId id="399" r:id="rId40"/>
    <p:sldId id="397" r:id="rId41"/>
    <p:sldId id="396" r:id="rId4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omír Skorkovský" initials="JS" lastIdx="1" clrIdx="0">
    <p:extLst>
      <p:ext uri="{19B8F6BF-5375-455C-9EA6-DF929625EA0E}">
        <p15:presenceInfo xmlns:p15="http://schemas.microsoft.com/office/powerpoint/2012/main" userId="Jaromír Skorkovský"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92007-5756-40BE-A319-FC73D6D39E74}" type="datetimeFigureOut">
              <a:rPr lang="cs-CZ" smtClean="0"/>
              <a:t>25.10.2023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CF965-D2DE-4C4C-AD1D-A421956778C9}" type="slidenum">
              <a:rPr lang="cs-CZ" smtClean="0"/>
              <a:t>‹#›</a:t>
            </a:fld>
            <a:endParaRPr lang="cs-CZ"/>
          </a:p>
        </p:txBody>
      </p:sp>
    </p:spTree>
    <p:extLst>
      <p:ext uri="{BB962C8B-B14F-4D97-AF65-F5344CB8AC3E}">
        <p14:creationId xmlns:p14="http://schemas.microsoft.com/office/powerpoint/2010/main" val="19757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FCCF965-D2DE-4C4C-AD1D-A421956778C9}" type="slidenum">
              <a:rPr lang="cs-CZ" smtClean="0"/>
              <a:t>1</a:t>
            </a:fld>
            <a:endParaRPr lang="cs-CZ"/>
          </a:p>
        </p:txBody>
      </p:sp>
    </p:spTree>
    <p:extLst>
      <p:ext uri="{BB962C8B-B14F-4D97-AF65-F5344CB8AC3E}">
        <p14:creationId xmlns:p14="http://schemas.microsoft.com/office/powerpoint/2010/main" val="1426325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288279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2004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06615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45656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B9C74A0C-3999-4A34-B7B3-0F835A0A5B6E}" type="datetimeFigureOut">
              <a:rPr lang="cs-CZ" smtClean="0"/>
              <a:t>25.10.2023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2111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25.10.2023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278008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B9C74A0C-3999-4A34-B7B3-0F835A0A5B6E}" type="datetimeFigureOut">
              <a:rPr lang="cs-CZ" smtClean="0"/>
              <a:t>25.10.2023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08397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B9C74A0C-3999-4A34-B7B3-0F835A0A5B6E}" type="datetimeFigureOut">
              <a:rPr lang="cs-CZ" smtClean="0"/>
              <a:t>25.10.2023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3551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C74A0C-3999-4A34-B7B3-0F835A0A5B6E}" type="datetimeFigureOut">
              <a:rPr lang="cs-CZ" smtClean="0"/>
              <a:t>25.10.2023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3987069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25.10.2023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1268218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B9C74A0C-3999-4A34-B7B3-0F835A0A5B6E}" type="datetimeFigureOut">
              <a:rPr lang="cs-CZ" smtClean="0"/>
              <a:t>25.10.2023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0F489B6-1413-439B-ADE2-DC9AD674B524}" type="slidenum">
              <a:rPr lang="cs-CZ" smtClean="0"/>
              <a:t>‹#›</a:t>
            </a:fld>
            <a:endParaRPr lang="cs-CZ"/>
          </a:p>
        </p:txBody>
      </p:sp>
    </p:spTree>
    <p:extLst>
      <p:ext uri="{BB962C8B-B14F-4D97-AF65-F5344CB8AC3E}">
        <p14:creationId xmlns:p14="http://schemas.microsoft.com/office/powerpoint/2010/main" val="4137538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74A0C-3999-4A34-B7B3-0F835A0A5B6E}" type="datetimeFigureOut">
              <a:rPr lang="cs-CZ" smtClean="0"/>
              <a:t>25.10.2023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489B6-1413-439B-ADE2-DC9AD674B524}" type="slidenum">
              <a:rPr lang="cs-CZ" smtClean="0"/>
              <a:t>‹#›</a:t>
            </a:fld>
            <a:endParaRPr lang="cs-CZ"/>
          </a:p>
        </p:txBody>
      </p:sp>
    </p:spTree>
    <p:extLst>
      <p:ext uri="{BB962C8B-B14F-4D97-AF65-F5344CB8AC3E}">
        <p14:creationId xmlns:p14="http://schemas.microsoft.com/office/powerpoint/2010/main" val="279700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sz="4000" dirty="0" err="1">
                <a:solidFill>
                  <a:srgbClr val="0070C0"/>
                </a:solidFill>
              </a:rPr>
              <a:t>Introduction</a:t>
            </a:r>
            <a:r>
              <a:rPr lang="cs-CZ" sz="4000" dirty="0">
                <a:solidFill>
                  <a:srgbClr val="0070C0"/>
                </a:solidFill>
              </a:rPr>
              <a:t> to MS Dynamics 365 Business </a:t>
            </a:r>
            <a:r>
              <a:rPr lang="cs-CZ" sz="4000" dirty="0" err="1">
                <a:solidFill>
                  <a:srgbClr val="0070C0"/>
                </a:solidFill>
              </a:rPr>
              <a:t>Central</a:t>
            </a:r>
            <a:br>
              <a:rPr lang="cs-CZ" sz="4000" dirty="0"/>
            </a:br>
            <a:r>
              <a:rPr lang="cs-CZ" sz="4000" dirty="0"/>
              <a:t>  </a:t>
            </a:r>
            <a:r>
              <a:rPr lang="cs-CZ" sz="1600" b="1" dirty="0" err="1">
                <a:solidFill>
                  <a:srgbClr val="0070C0"/>
                </a:solidFill>
              </a:rPr>
              <a:t>Discounts</a:t>
            </a:r>
            <a:r>
              <a:rPr lang="cs-CZ" sz="1600" b="1" dirty="0">
                <a:solidFill>
                  <a:srgbClr val="0070C0"/>
                </a:solidFill>
              </a:rPr>
              <a:t> </a:t>
            </a:r>
            <a:r>
              <a:rPr lang="cs-CZ" sz="1600" b="1" dirty="0" err="1">
                <a:solidFill>
                  <a:srgbClr val="0070C0"/>
                </a:solidFill>
              </a:rPr>
              <a:t>new</a:t>
            </a:r>
            <a:r>
              <a:rPr lang="cs-CZ" sz="1600" b="1" dirty="0">
                <a:solidFill>
                  <a:srgbClr val="0070C0"/>
                </a:solidFill>
              </a:rPr>
              <a:t> </a:t>
            </a:r>
            <a:r>
              <a:rPr lang="cs-CZ" sz="1600" b="1" dirty="0" err="1">
                <a:solidFill>
                  <a:srgbClr val="0070C0"/>
                </a:solidFill>
              </a:rPr>
              <a:t>version</a:t>
            </a:r>
            <a:r>
              <a:rPr lang="cs-CZ" sz="1600" b="1" dirty="0">
                <a:solidFill>
                  <a:srgbClr val="0070C0"/>
                </a:solidFill>
              </a:rPr>
              <a:t> in MS 365 BC</a:t>
            </a:r>
          </a:p>
        </p:txBody>
      </p:sp>
      <p:sp>
        <p:nvSpPr>
          <p:cNvPr id="3" name="Podnadpis 2"/>
          <p:cNvSpPr>
            <a:spLocks noGrp="1"/>
          </p:cNvSpPr>
          <p:nvPr>
            <p:ph type="subTitle" idx="1"/>
          </p:nvPr>
        </p:nvSpPr>
        <p:spPr/>
        <p:txBody>
          <a:bodyPr/>
          <a:lstStyle/>
          <a:p>
            <a:r>
              <a:rPr lang="cs-CZ" sz="1800" dirty="0" err="1">
                <a:solidFill>
                  <a:srgbClr val="0070C0"/>
                </a:solidFill>
              </a:rPr>
              <a:t>Ing.J.Skorkovský,CSc</a:t>
            </a:r>
            <a:r>
              <a:rPr lang="cs-CZ" sz="1800" dirty="0">
                <a:solidFill>
                  <a:srgbClr val="0070C0"/>
                </a:solidFill>
              </a:rPr>
              <a:t>.</a:t>
            </a:r>
            <a:r>
              <a:rPr lang="cs-CZ" dirty="0">
                <a:solidFill>
                  <a:srgbClr val="0070C0"/>
                </a:solidFill>
              </a:rPr>
              <a:t> </a:t>
            </a:r>
          </a:p>
          <a:p>
            <a:r>
              <a:rPr lang="en-US" sz="1800" dirty="0">
                <a:solidFill>
                  <a:srgbClr val="0070C0"/>
                </a:solidFill>
              </a:rPr>
              <a:t>MASARYK UNIVERSITY BRNO,</a:t>
            </a:r>
            <a:r>
              <a:rPr lang="cs-CZ" sz="1800" dirty="0">
                <a:solidFill>
                  <a:srgbClr val="0070C0"/>
                </a:solidFill>
              </a:rPr>
              <a:t> </a:t>
            </a:r>
            <a:r>
              <a:rPr lang="en-US" sz="1800" dirty="0">
                <a:solidFill>
                  <a:srgbClr val="0070C0"/>
                </a:solidFill>
              </a:rPr>
              <a:t>Czech Republic </a:t>
            </a:r>
          </a:p>
          <a:p>
            <a:r>
              <a:rPr lang="en-US" sz="1800" dirty="0">
                <a:solidFill>
                  <a:srgbClr val="0070C0"/>
                </a:solidFill>
              </a:rPr>
              <a:t>Faculty of economics and business administration </a:t>
            </a:r>
          </a:p>
          <a:p>
            <a:r>
              <a:rPr lang="en-US" sz="1800" dirty="0">
                <a:solidFill>
                  <a:srgbClr val="0070C0"/>
                </a:solidFill>
              </a:rPr>
              <a:t>Department of </a:t>
            </a:r>
            <a:r>
              <a:rPr lang="cs-CZ" sz="1800" dirty="0">
                <a:solidFill>
                  <a:srgbClr val="0070C0"/>
                </a:solidFill>
              </a:rPr>
              <a:t>business </a:t>
            </a:r>
            <a:r>
              <a:rPr lang="cs-CZ" sz="1800" dirty="0" err="1">
                <a:solidFill>
                  <a:srgbClr val="0070C0"/>
                </a:solidFill>
              </a:rPr>
              <a:t>manmagement</a:t>
            </a:r>
            <a:r>
              <a:rPr lang="cs-CZ" sz="1800" dirty="0">
                <a:solidFill>
                  <a:srgbClr val="0070C0"/>
                </a:solidFill>
              </a:rPr>
              <a:t> </a:t>
            </a:r>
            <a:endParaRPr lang="en-US" sz="1800" dirty="0">
              <a:solidFill>
                <a:srgbClr val="0070C0"/>
              </a:solidFill>
            </a:endParaRPr>
          </a:p>
        </p:txBody>
      </p:sp>
      <p:sp>
        <p:nvSpPr>
          <p:cNvPr id="4" name="Obdélník 3">
            <a:extLst>
              <a:ext uri="{FF2B5EF4-FFF2-40B4-BE49-F238E27FC236}">
                <a16:creationId xmlns:a16="http://schemas.microsoft.com/office/drawing/2014/main" id="{8336F4FE-64E2-4320-92E5-F5EB26142A75}"/>
              </a:ext>
            </a:extLst>
          </p:cNvPr>
          <p:cNvSpPr/>
          <p:nvPr/>
        </p:nvSpPr>
        <p:spPr>
          <a:xfrm>
            <a:off x="4401121" y="2967335"/>
            <a:ext cx="341760" cy="923330"/>
          </a:xfrm>
          <a:prstGeom prst="rect">
            <a:avLst/>
          </a:prstGeom>
          <a:noFill/>
        </p:spPr>
        <p:txBody>
          <a:bodyPr wrap="none" lIns="91440" tIns="45720" rIns="91440" bIns="45720">
            <a:spAutoFit/>
          </a:bodyPr>
          <a:lstStyle/>
          <a:p>
            <a:pPr algn="ctr"/>
            <a:r>
              <a:rPr lang="cs-CZ"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5" name="TextovéPole 4">
            <a:extLst>
              <a:ext uri="{FF2B5EF4-FFF2-40B4-BE49-F238E27FC236}">
                <a16:creationId xmlns:a16="http://schemas.microsoft.com/office/drawing/2014/main" id="{FC50286B-26A2-455F-A5E3-11305B7E2FC5}"/>
              </a:ext>
            </a:extLst>
          </p:cNvPr>
          <p:cNvSpPr txBox="1"/>
          <p:nvPr/>
        </p:nvSpPr>
        <p:spPr>
          <a:xfrm>
            <a:off x="1139034" y="757535"/>
            <a:ext cx="6639959" cy="1200329"/>
          </a:xfrm>
          <a:prstGeom prst="rect">
            <a:avLst/>
          </a:prstGeom>
          <a:noFill/>
        </p:spPr>
        <p:txBody>
          <a:bodyPr wrap="none" rtlCol="0">
            <a:spAutoFit/>
          </a:bodyPr>
          <a:lstStyle/>
          <a:p>
            <a:pPr algn="ctr"/>
            <a:r>
              <a:rPr lang="en-US" sz="2400" b="1" dirty="0">
                <a:solidFill>
                  <a:srgbClr val="FF0000"/>
                </a:solidFill>
              </a:rPr>
              <a:t>This concept described in this PWP presentation </a:t>
            </a:r>
            <a:endParaRPr lang="cs-CZ" sz="2400" b="1" dirty="0">
              <a:solidFill>
                <a:srgbClr val="FF0000"/>
              </a:solidFill>
            </a:endParaRPr>
          </a:p>
          <a:p>
            <a:pPr algn="ctr"/>
            <a:r>
              <a:rPr lang="en-US" sz="2400" b="1" dirty="0">
                <a:solidFill>
                  <a:srgbClr val="FF0000"/>
                </a:solidFill>
              </a:rPr>
              <a:t>was not used in the MPH_AOPR 2023-2024 course </a:t>
            </a:r>
            <a:endParaRPr lang="cs-CZ" sz="2400" b="1" dirty="0">
              <a:solidFill>
                <a:srgbClr val="FF0000"/>
              </a:solidFill>
            </a:endParaRPr>
          </a:p>
          <a:p>
            <a:pPr algn="ctr"/>
            <a:r>
              <a:rPr lang="en-US" sz="2400" b="1" dirty="0">
                <a:solidFill>
                  <a:srgbClr val="FF0000"/>
                </a:solidFill>
              </a:rPr>
              <a:t> DO NOT STUDY !</a:t>
            </a:r>
          </a:p>
        </p:txBody>
      </p:sp>
    </p:spTree>
    <p:extLst>
      <p:ext uri="{BB962C8B-B14F-4D97-AF65-F5344CB8AC3E}">
        <p14:creationId xmlns:p14="http://schemas.microsoft.com/office/powerpoint/2010/main" val="117208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5AE8B7-D67D-49B4-B92E-2E91FF8DC834}"/>
              </a:ext>
            </a:extLst>
          </p:cNvPr>
          <p:cNvSpPr>
            <a:spLocks noGrp="1"/>
          </p:cNvSpPr>
          <p:nvPr>
            <p:ph type="title"/>
          </p:nvPr>
        </p:nvSpPr>
        <p:spPr/>
        <p:txBody>
          <a:bodyPr>
            <a:normAutofit/>
          </a:bodyPr>
          <a:lstStyle/>
          <a:p>
            <a:pPr algn="l"/>
            <a:r>
              <a:rPr lang="cs-CZ" sz="3600" dirty="0">
                <a:solidFill>
                  <a:srgbClr val="0070C0"/>
                </a:solidFill>
              </a:rPr>
              <a:t>New </a:t>
            </a:r>
            <a:r>
              <a:rPr lang="cs-CZ" sz="3600" dirty="0" err="1">
                <a:solidFill>
                  <a:srgbClr val="0070C0"/>
                </a:solidFill>
              </a:rPr>
              <a:t>item</a:t>
            </a:r>
            <a:r>
              <a:rPr lang="cs-CZ" sz="3600" dirty="0">
                <a:solidFill>
                  <a:srgbClr val="0070C0"/>
                </a:solidFill>
              </a:rPr>
              <a:t> </a:t>
            </a:r>
            <a:r>
              <a:rPr lang="cs-CZ" sz="3600" dirty="0" err="1">
                <a:solidFill>
                  <a:srgbClr val="0070C0"/>
                </a:solidFill>
              </a:rPr>
              <a:t>creation</a:t>
            </a:r>
            <a:r>
              <a:rPr lang="cs-CZ" sz="3600" dirty="0">
                <a:solidFill>
                  <a:srgbClr val="0070C0"/>
                </a:solidFill>
              </a:rPr>
              <a:t> I </a:t>
            </a:r>
            <a:endParaRPr lang="en-US" sz="3600" dirty="0">
              <a:solidFill>
                <a:srgbClr val="0070C0"/>
              </a:solidFill>
            </a:endParaRPr>
          </a:p>
        </p:txBody>
      </p:sp>
      <p:pic>
        <p:nvPicPr>
          <p:cNvPr id="5" name="Obrázek 4">
            <a:extLst>
              <a:ext uri="{FF2B5EF4-FFF2-40B4-BE49-F238E27FC236}">
                <a16:creationId xmlns:a16="http://schemas.microsoft.com/office/drawing/2014/main" id="{0434D7C6-BCAE-4EFF-B75F-DEC6035384FE}"/>
              </a:ext>
            </a:extLst>
          </p:cNvPr>
          <p:cNvPicPr>
            <a:picLocks noChangeAspect="1"/>
          </p:cNvPicPr>
          <p:nvPr/>
        </p:nvPicPr>
        <p:blipFill>
          <a:blip r:embed="rId2"/>
          <a:stretch>
            <a:fillRect/>
          </a:stretch>
        </p:blipFill>
        <p:spPr>
          <a:xfrm>
            <a:off x="539552" y="1268760"/>
            <a:ext cx="4104456" cy="891877"/>
          </a:xfrm>
          <a:prstGeom prst="rect">
            <a:avLst/>
          </a:prstGeom>
          <a:ln>
            <a:solidFill>
              <a:schemeClr val="accent1">
                <a:shade val="50000"/>
              </a:schemeClr>
            </a:solidFill>
          </a:ln>
        </p:spPr>
      </p:pic>
      <p:cxnSp>
        <p:nvCxnSpPr>
          <p:cNvPr id="7" name="Přímá spojnice se šipkou 6">
            <a:extLst>
              <a:ext uri="{FF2B5EF4-FFF2-40B4-BE49-F238E27FC236}">
                <a16:creationId xmlns:a16="http://schemas.microsoft.com/office/drawing/2014/main" id="{DF0E20E9-363A-4A8C-9CE4-BC6E0FCC3836}"/>
              </a:ext>
            </a:extLst>
          </p:cNvPr>
          <p:cNvCxnSpPr/>
          <p:nvPr/>
        </p:nvCxnSpPr>
        <p:spPr>
          <a:xfrm>
            <a:off x="1619672" y="2132856"/>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Obrázek 8">
            <a:extLst>
              <a:ext uri="{FF2B5EF4-FFF2-40B4-BE49-F238E27FC236}">
                <a16:creationId xmlns:a16="http://schemas.microsoft.com/office/drawing/2014/main" id="{829185DF-26C8-464B-8980-C570469FF678}"/>
              </a:ext>
            </a:extLst>
          </p:cNvPr>
          <p:cNvPicPr>
            <a:picLocks noChangeAspect="1"/>
          </p:cNvPicPr>
          <p:nvPr/>
        </p:nvPicPr>
        <p:blipFill>
          <a:blip r:embed="rId3"/>
          <a:stretch>
            <a:fillRect/>
          </a:stretch>
        </p:blipFill>
        <p:spPr>
          <a:xfrm>
            <a:off x="611560" y="2631874"/>
            <a:ext cx="6918994" cy="3322446"/>
          </a:xfrm>
          <a:prstGeom prst="rect">
            <a:avLst/>
          </a:prstGeom>
          <a:ln>
            <a:solidFill>
              <a:schemeClr val="accent1">
                <a:shade val="95000"/>
                <a:satMod val="105000"/>
              </a:schemeClr>
            </a:solidFill>
          </a:ln>
        </p:spPr>
      </p:pic>
      <p:sp>
        <p:nvSpPr>
          <p:cNvPr id="10" name="Šipka: doprava 9">
            <a:extLst>
              <a:ext uri="{FF2B5EF4-FFF2-40B4-BE49-F238E27FC236}">
                <a16:creationId xmlns:a16="http://schemas.microsoft.com/office/drawing/2014/main" id="{D63F7FD7-3C21-4C10-A7CA-5C23CE995621}"/>
              </a:ext>
            </a:extLst>
          </p:cNvPr>
          <p:cNvSpPr/>
          <p:nvPr/>
        </p:nvSpPr>
        <p:spPr>
          <a:xfrm>
            <a:off x="5004048" y="980728"/>
            <a:ext cx="2746645"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OK </a:t>
            </a:r>
            <a:r>
              <a:rPr lang="en-US" dirty="0"/>
              <a:t>&amp; s</a:t>
            </a:r>
            <a:r>
              <a:rPr lang="cs-CZ" dirty="0" err="1"/>
              <a:t>ee</a:t>
            </a:r>
            <a:r>
              <a:rPr lang="cs-CZ" dirty="0"/>
              <a:t> </a:t>
            </a:r>
            <a:r>
              <a:rPr lang="cs-CZ" dirty="0" err="1"/>
              <a:t>next</a:t>
            </a:r>
            <a:r>
              <a:rPr lang="cs-CZ" dirty="0"/>
              <a:t> slide</a:t>
            </a:r>
            <a:endParaRPr lang="en-US" dirty="0"/>
          </a:p>
        </p:txBody>
      </p:sp>
      <p:pic>
        <p:nvPicPr>
          <p:cNvPr id="4" name="Obrázek 3">
            <a:extLst>
              <a:ext uri="{FF2B5EF4-FFF2-40B4-BE49-F238E27FC236}">
                <a16:creationId xmlns:a16="http://schemas.microsoft.com/office/drawing/2014/main" id="{3730E78B-CA0B-4829-9C89-3C926E4924D1}"/>
              </a:ext>
            </a:extLst>
          </p:cNvPr>
          <p:cNvPicPr>
            <a:picLocks noChangeAspect="1"/>
          </p:cNvPicPr>
          <p:nvPr/>
        </p:nvPicPr>
        <p:blipFill>
          <a:blip r:embed="rId4"/>
          <a:stretch>
            <a:fillRect/>
          </a:stretch>
        </p:blipFill>
        <p:spPr>
          <a:xfrm>
            <a:off x="2915814" y="3930319"/>
            <a:ext cx="5257143" cy="2495238"/>
          </a:xfrm>
          <a:prstGeom prst="rect">
            <a:avLst/>
          </a:prstGeom>
          <a:ln>
            <a:solidFill>
              <a:schemeClr val="accent1">
                <a:shade val="50000"/>
              </a:schemeClr>
            </a:solidFill>
          </a:ln>
        </p:spPr>
      </p:pic>
      <p:sp>
        <p:nvSpPr>
          <p:cNvPr id="6" name="TextovéPole 5">
            <a:extLst>
              <a:ext uri="{FF2B5EF4-FFF2-40B4-BE49-F238E27FC236}">
                <a16:creationId xmlns:a16="http://schemas.microsoft.com/office/drawing/2014/main" id="{45CB0A8F-70DB-4FB4-869D-0292090DB544}"/>
              </a:ext>
            </a:extLst>
          </p:cNvPr>
          <p:cNvSpPr txBox="1"/>
          <p:nvPr/>
        </p:nvSpPr>
        <p:spPr>
          <a:xfrm>
            <a:off x="3155784" y="4437112"/>
            <a:ext cx="4777205" cy="369332"/>
          </a:xfrm>
          <a:prstGeom prst="rect">
            <a:avLst/>
          </a:prstGeom>
          <a:noFill/>
        </p:spPr>
        <p:txBody>
          <a:bodyPr wrap="none" rtlCol="0">
            <a:spAutoFit/>
          </a:bodyPr>
          <a:lstStyle/>
          <a:p>
            <a:r>
              <a:rPr lang="en-US" dirty="0">
                <a:solidFill>
                  <a:srgbClr val="FF0000"/>
                </a:solidFill>
              </a:rPr>
              <a:t>Use one of these item templates in your instance</a:t>
            </a:r>
          </a:p>
        </p:txBody>
      </p:sp>
    </p:spTree>
    <p:extLst>
      <p:ext uri="{BB962C8B-B14F-4D97-AF65-F5344CB8AC3E}">
        <p14:creationId xmlns:p14="http://schemas.microsoft.com/office/powerpoint/2010/main" val="51048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A8FBE9-151E-4C5D-AE33-6D8C6C7FAB39}"/>
              </a:ext>
            </a:extLst>
          </p:cNvPr>
          <p:cNvSpPr>
            <a:spLocks noGrp="1"/>
          </p:cNvSpPr>
          <p:nvPr>
            <p:ph type="title"/>
          </p:nvPr>
        </p:nvSpPr>
        <p:spPr/>
        <p:txBody>
          <a:bodyPr>
            <a:normAutofit/>
          </a:bodyPr>
          <a:lstStyle/>
          <a:p>
            <a:pPr algn="l"/>
            <a:r>
              <a:rPr lang="cs-CZ" sz="3600" dirty="0">
                <a:solidFill>
                  <a:srgbClr val="0070C0"/>
                </a:solidFill>
              </a:rPr>
              <a:t>New </a:t>
            </a:r>
            <a:r>
              <a:rPr lang="cs-CZ" sz="3600" dirty="0" err="1">
                <a:solidFill>
                  <a:srgbClr val="0070C0"/>
                </a:solidFill>
              </a:rPr>
              <a:t>item</a:t>
            </a:r>
            <a:r>
              <a:rPr lang="cs-CZ" sz="3600" dirty="0">
                <a:solidFill>
                  <a:srgbClr val="0070C0"/>
                </a:solidFill>
              </a:rPr>
              <a:t> </a:t>
            </a:r>
            <a:r>
              <a:rPr lang="cs-CZ" sz="3600" dirty="0" err="1">
                <a:solidFill>
                  <a:srgbClr val="0070C0"/>
                </a:solidFill>
              </a:rPr>
              <a:t>creation</a:t>
            </a:r>
            <a:r>
              <a:rPr lang="cs-CZ" sz="3600" dirty="0">
                <a:solidFill>
                  <a:srgbClr val="0070C0"/>
                </a:solidFill>
              </a:rPr>
              <a:t> II </a:t>
            </a:r>
            <a:endParaRPr lang="en-US" sz="3600" dirty="0"/>
          </a:p>
        </p:txBody>
      </p:sp>
      <p:pic>
        <p:nvPicPr>
          <p:cNvPr id="5" name="Obrázek 4">
            <a:extLst>
              <a:ext uri="{FF2B5EF4-FFF2-40B4-BE49-F238E27FC236}">
                <a16:creationId xmlns:a16="http://schemas.microsoft.com/office/drawing/2014/main" id="{D25DDBF7-DBB2-4575-B8DD-F1309FA1C013}"/>
              </a:ext>
            </a:extLst>
          </p:cNvPr>
          <p:cNvPicPr>
            <a:picLocks noChangeAspect="1"/>
          </p:cNvPicPr>
          <p:nvPr/>
        </p:nvPicPr>
        <p:blipFill>
          <a:blip r:embed="rId2"/>
          <a:stretch>
            <a:fillRect/>
          </a:stretch>
        </p:blipFill>
        <p:spPr>
          <a:xfrm>
            <a:off x="542510" y="1379848"/>
            <a:ext cx="7350098" cy="1905136"/>
          </a:xfrm>
          <a:prstGeom prst="rect">
            <a:avLst/>
          </a:prstGeom>
          <a:ln>
            <a:solidFill>
              <a:schemeClr val="accent1">
                <a:shade val="50000"/>
              </a:schemeClr>
            </a:solidFill>
          </a:ln>
        </p:spPr>
      </p:pic>
      <p:pic>
        <p:nvPicPr>
          <p:cNvPr id="7" name="Obrázek 6">
            <a:extLst>
              <a:ext uri="{FF2B5EF4-FFF2-40B4-BE49-F238E27FC236}">
                <a16:creationId xmlns:a16="http://schemas.microsoft.com/office/drawing/2014/main" id="{083A2B89-34BC-401A-B8FD-AF76595D9654}"/>
              </a:ext>
            </a:extLst>
          </p:cNvPr>
          <p:cNvPicPr>
            <a:picLocks noChangeAspect="1"/>
          </p:cNvPicPr>
          <p:nvPr/>
        </p:nvPicPr>
        <p:blipFill>
          <a:blip r:embed="rId3"/>
          <a:stretch>
            <a:fillRect/>
          </a:stretch>
        </p:blipFill>
        <p:spPr>
          <a:xfrm>
            <a:off x="542510" y="3630287"/>
            <a:ext cx="5868144" cy="2181808"/>
          </a:xfrm>
          <a:prstGeom prst="rect">
            <a:avLst/>
          </a:prstGeom>
          <a:ln>
            <a:solidFill>
              <a:schemeClr val="accent1">
                <a:shade val="50000"/>
              </a:schemeClr>
            </a:solidFill>
          </a:ln>
        </p:spPr>
      </p:pic>
      <p:sp>
        <p:nvSpPr>
          <p:cNvPr id="8" name="Šipka: doprava 7">
            <a:extLst>
              <a:ext uri="{FF2B5EF4-FFF2-40B4-BE49-F238E27FC236}">
                <a16:creationId xmlns:a16="http://schemas.microsoft.com/office/drawing/2014/main" id="{CE2D769D-1792-465B-9A44-741BF04D68E2}"/>
              </a:ext>
            </a:extLst>
          </p:cNvPr>
          <p:cNvSpPr/>
          <p:nvPr/>
        </p:nvSpPr>
        <p:spPr>
          <a:xfrm>
            <a:off x="5508104" y="4962736"/>
            <a:ext cx="2746645" cy="1584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r>
              <a:rPr lang="cs-CZ" dirty="0" err="1"/>
              <a:t>ee</a:t>
            </a:r>
            <a:r>
              <a:rPr lang="cs-CZ" dirty="0"/>
              <a:t> </a:t>
            </a:r>
            <a:r>
              <a:rPr lang="en-US" dirty="0"/>
              <a:t>other Item tabs</a:t>
            </a:r>
          </a:p>
        </p:txBody>
      </p:sp>
    </p:spTree>
    <p:extLst>
      <p:ext uri="{BB962C8B-B14F-4D97-AF65-F5344CB8AC3E}">
        <p14:creationId xmlns:p14="http://schemas.microsoft.com/office/powerpoint/2010/main" val="375570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0609D-E926-48CB-AB26-5616C467DE64}"/>
              </a:ext>
            </a:extLst>
          </p:cNvPr>
          <p:cNvSpPr>
            <a:spLocks noGrp="1"/>
          </p:cNvSpPr>
          <p:nvPr>
            <p:ph type="title"/>
          </p:nvPr>
        </p:nvSpPr>
        <p:spPr/>
        <p:txBody>
          <a:bodyPr>
            <a:normAutofit/>
          </a:bodyPr>
          <a:lstStyle/>
          <a:p>
            <a:pPr algn="l"/>
            <a:r>
              <a:rPr lang="cs-CZ" sz="3600" dirty="0">
                <a:solidFill>
                  <a:srgbClr val="0070C0"/>
                </a:solidFill>
              </a:rPr>
              <a:t>New </a:t>
            </a:r>
            <a:r>
              <a:rPr lang="cs-CZ" sz="3600" dirty="0" err="1">
                <a:solidFill>
                  <a:srgbClr val="0070C0"/>
                </a:solidFill>
              </a:rPr>
              <a:t>item</a:t>
            </a:r>
            <a:r>
              <a:rPr lang="cs-CZ" sz="3600" dirty="0">
                <a:solidFill>
                  <a:srgbClr val="0070C0"/>
                </a:solidFill>
              </a:rPr>
              <a:t> </a:t>
            </a:r>
            <a:r>
              <a:rPr lang="cs-CZ" sz="3600" dirty="0" err="1">
                <a:solidFill>
                  <a:srgbClr val="0070C0"/>
                </a:solidFill>
              </a:rPr>
              <a:t>creation</a:t>
            </a:r>
            <a:r>
              <a:rPr lang="cs-CZ" sz="3600" dirty="0">
                <a:solidFill>
                  <a:srgbClr val="0070C0"/>
                </a:solidFill>
              </a:rPr>
              <a:t> II</a:t>
            </a:r>
            <a:r>
              <a:rPr lang="en-US" sz="3600" dirty="0">
                <a:solidFill>
                  <a:srgbClr val="0070C0"/>
                </a:solidFill>
              </a:rPr>
              <a:t>I</a:t>
            </a:r>
            <a:r>
              <a:rPr lang="cs-CZ" sz="3600" dirty="0">
                <a:solidFill>
                  <a:srgbClr val="0070C0"/>
                </a:solidFill>
              </a:rPr>
              <a:t> </a:t>
            </a:r>
            <a:endParaRPr lang="en-US" sz="3600" dirty="0"/>
          </a:p>
        </p:txBody>
      </p:sp>
      <p:pic>
        <p:nvPicPr>
          <p:cNvPr id="5" name="Obrázek 4">
            <a:extLst>
              <a:ext uri="{FF2B5EF4-FFF2-40B4-BE49-F238E27FC236}">
                <a16:creationId xmlns:a16="http://schemas.microsoft.com/office/drawing/2014/main" id="{46423B82-D69E-4D2B-8393-514E36CA9571}"/>
              </a:ext>
            </a:extLst>
          </p:cNvPr>
          <p:cNvPicPr>
            <a:picLocks noChangeAspect="1"/>
          </p:cNvPicPr>
          <p:nvPr/>
        </p:nvPicPr>
        <p:blipFill>
          <a:blip r:embed="rId2"/>
          <a:stretch>
            <a:fillRect/>
          </a:stretch>
        </p:blipFill>
        <p:spPr>
          <a:xfrm>
            <a:off x="395536" y="1787506"/>
            <a:ext cx="7554601" cy="1641494"/>
          </a:xfrm>
          <a:prstGeom prst="rect">
            <a:avLst/>
          </a:prstGeom>
          <a:ln>
            <a:solidFill>
              <a:schemeClr val="accent1">
                <a:shade val="50000"/>
              </a:schemeClr>
            </a:solidFill>
          </a:ln>
        </p:spPr>
      </p:pic>
      <p:sp>
        <p:nvSpPr>
          <p:cNvPr id="6" name="TextovéPole 5">
            <a:extLst>
              <a:ext uri="{FF2B5EF4-FFF2-40B4-BE49-F238E27FC236}">
                <a16:creationId xmlns:a16="http://schemas.microsoft.com/office/drawing/2014/main" id="{E45086C3-98BF-488D-B9FC-5D72895B718E}"/>
              </a:ext>
            </a:extLst>
          </p:cNvPr>
          <p:cNvSpPr txBox="1"/>
          <p:nvPr/>
        </p:nvSpPr>
        <p:spPr>
          <a:xfrm>
            <a:off x="251520" y="1232972"/>
            <a:ext cx="5537350" cy="369332"/>
          </a:xfrm>
          <a:prstGeom prst="rect">
            <a:avLst/>
          </a:prstGeom>
          <a:noFill/>
        </p:spPr>
        <p:txBody>
          <a:bodyPr wrap="none" rtlCol="0">
            <a:spAutoFit/>
          </a:bodyPr>
          <a:lstStyle/>
          <a:p>
            <a:r>
              <a:rPr lang="en-US" dirty="0"/>
              <a:t> </a:t>
            </a:r>
            <a:r>
              <a:rPr lang="en-US" b="1" dirty="0">
                <a:solidFill>
                  <a:srgbClr val="0070C0"/>
                </a:solidFill>
              </a:rPr>
              <a:t>Values of some fields are entered manually on the card </a:t>
            </a:r>
          </a:p>
        </p:txBody>
      </p:sp>
      <p:pic>
        <p:nvPicPr>
          <p:cNvPr id="8" name="Obrázek 7">
            <a:extLst>
              <a:ext uri="{FF2B5EF4-FFF2-40B4-BE49-F238E27FC236}">
                <a16:creationId xmlns:a16="http://schemas.microsoft.com/office/drawing/2014/main" id="{5ED401DC-1EDC-4EE2-B802-6D21C450A786}"/>
              </a:ext>
            </a:extLst>
          </p:cNvPr>
          <p:cNvPicPr>
            <a:picLocks noChangeAspect="1"/>
          </p:cNvPicPr>
          <p:nvPr/>
        </p:nvPicPr>
        <p:blipFill>
          <a:blip r:embed="rId3"/>
          <a:stretch>
            <a:fillRect/>
          </a:stretch>
        </p:blipFill>
        <p:spPr>
          <a:xfrm>
            <a:off x="395536" y="3640099"/>
            <a:ext cx="5796136" cy="2463478"/>
          </a:xfrm>
          <a:prstGeom prst="rect">
            <a:avLst/>
          </a:prstGeom>
          <a:ln>
            <a:solidFill>
              <a:schemeClr val="accent1">
                <a:shade val="50000"/>
              </a:schemeClr>
            </a:solidFill>
          </a:ln>
        </p:spPr>
      </p:pic>
    </p:spTree>
    <p:extLst>
      <p:ext uri="{BB962C8B-B14F-4D97-AF65-F5344CB8AC3E}">
        <p14:creationId xmlns:p14="http://schemas.microsoft.com/office/powerpoint/2010/main" val="347551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D31465-216C-4A5B-A18F-277292BBE695}"/>
              </a:ext>
            </a:extLst>
          </p:cNvPr>
          <p:cNvSpPr>
            <a:spLocks noGrp="1"/>
          </p:cNvSpPr>
          <p:nvPr>
            <p:ph type="title"/>
          </p:nvPr>
        </p:nvSpPr>
        <p:spPr/>
        <p:txBody>
          <a:bodyPr>
            <a:normAutofit/>
          </a:bodyPr>
          <a:lstStyle/>
          <a:p>
            <a:pPr algn="l"/>
            <a:r>
              <a:rPr lang="cs-CZ" sz="3600" dirty="0" err="1">
                <a:solidFill>
                  <a:srgbClr val="0070C0"/>
                </a:solidFill>
              </a:rPr>
              <a:t>Purchasing</a:t>
            </a:r>
            <a:r>
              <a:rPr lang="cs-CZ" sz="3600" dirty="0">
                <a:solidFill>
                  <a:srgbClr val="0070C0"/>
                </a:solidFill>
              </a:rPr>
              <a:t> </a:t>
            </a:r>
            <a:r>
              <a:rPr lang="cs-CZ" sz="3600" dirty="0" err="1">
                <a:solidFill>
                  <a:srgbClr val="0070C0"/>
                </a:solidFill>
              </a:rPr>
              <a:t>item</a:t>
            </a:r>
            <a:r>
              <a:rPr lang="cs-CZ" sz="3600" dirty="0">
                <a:solidFill>
                  <a:srgbClr val="0070C0"/>
                </a:solidFill>
              </a:rPr>
              <a:t> by use </a:t>
            </a:r>
            <a:r>
              <a:rPr lang="cs-CZ" sz="3600" dirty="0" err="1">
                <a:solidFill>
                  <a:srgbClr val="0070C0"/>
                </a:solidFill>
              </a:rPr>
              <a:t>of</a:t>
            </a:r>
            <a:r>
              <a:rPr lang="cs-CZ" sz="3600" dirty="0">
                <a:solidFill>
                  <a:srgbClr val="0070C0"/>
                </a:solidFill>
              </a:rPr>
              <a:t> </a:t>
            </a:r>
            <a:r>
              <a:rPr lang="cs-CZ" sz="3600" dirty="0" err="1">
                <a:solidFill>
                  <a:srgbClr val="0070C0"/>
                </a:solidFill>
              </a:rPr>
              <a:t>Item</a:t>
            </a:r>
            <a:r>
              <a:rPr lang="cs-CZ" sz="3600" dirty="0">
                <a:solidFill>
                  <a:srgbClr val="0070C0"/>
                </a:solidFill>
              </a:rPr>
              <a:t> </a:t>
            </a:r>
            <a:r>
              <a:rPr lang="cs-CZ" sz="3600" dirty="0" err="1">
                <a:solidFill>
                  <a:srgbClr val="0070C0"/>
                </a:solidFill>
              </a:rPr>
              <a:t>journal</a:t>
            </a:r>
            <a:endParaRPr lang="en-US" sz="3600" dirty="0">
              <a:solidFill>
                <a:srgbClr val="0070C0"/>
              </a:solidFill>
            </a:endParaRPr>
          </a:p>
        </p:txBody>
      </p:sp>
      <p:pic>
        <p:nvPicPr>
          <p:cNvPr id="5" name="Obrázek 4">
            <a:extLst>
              <a:ext uri="{FF2B5EF4-FFF2-40B4-BE49-F238E27FC236}">
                <a16:creationId xmlns:a16="http://schemas.microsoft.com/office/drawing/2014/main" id="{4DD07EE8-C453-4BC0-8800-D9AE4AA8F697}"/>
              </a:ext>
            </a:extLst>
          </p:cNvPr>
          <p:cNvPicPr>
            <a:picLocks noChangeAspect="1"/>
          </p:cNvPicPr>
          <p:nvPr/>
        </p:nvPicPr>
        <p:blipFill>
          <a:blip r:embed="rId2"/>
          <a:stretch>
            <a:fillRect/>
          </a:stretch>
        </p:blipFill>
        <p:spPr>
          <a:xfrm>
            <a:off x="457200" y="1530653"/>
            <a:ext cx="8492617" cy="938828"/>
          </a:xfrm>
          <a:prstGeom prst="rect">
            <a:avLst/>
          </a:prstGeom>
          <a:ln>
            <a:solidFill>
              <a:schemeClr val="accent1">
                <a:shade val="50000"/>
              </a:schemeClr>
            </a:solidFill>
          </a:ln>
        </p:spPr>
      </p:pic>
      <p:sp>
        <p:nvSpPr>
          <p:cNvPr id="6" name="Šipka: dolů 5">
            <a:extLst>
              <a:ext uri="{FF2B5EF4-FFF2-40B4-BE49-F238E27FC236}">
                <a16:creationId xmlns:a16="http://schemas.microsoft.com/office/drawing/2014/main" id="{2DAB67DD-65FD-4499-AD2C-E4FD3AEB4E25}"/>
              </a:ext>
            </a:extLst>
          </p:cNvPr>
          <p:cNvSpPr/>
          <p:nvPr/>
        </p:nvSpPr>
        <p:spPr>
          <a:xfrm>
            <a:off x="3995936" y="2348880"/>
            <a:ext cx="1080120"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F9</a:t>
            </a:r>
            <a:endParaRPr lang="en-US" dirty="0"/>
          </a:p>
        </p:txBody>
      </p:sp>
      <p:sp>
        <p:nvSpPr>
          <p:cNvPr id="7" name="TextovéPole 6">
            <a:extLst>
              <a:ext uri="{FF2B5EF4-FFF2-40B4-BE49-F238E27FC236}">
                <a16:creationId xmlns:a16="http://schemas.microsoft.com/office/drawing/2014/main" id="{45930A82-7428-4E03-8608-96F6BE89142B}"/>
              </a:ext>
            </a:extLst>
          </p:cNvPr>
          <p:cNvSpPr txBox="1"/>
          <p:nvPr/>
        </p:nvSpPr>
        <p:spPr>
          <a:xfrm>
            <a:off x="395536" y="3312852"/>
            <a:ext cx="2044727" cy="369332"/>
          </a:xfrm>
          <a:prstGeom prst="rect">
            <a:avLst/>
          </a:prstGeom>
          <a:noFill/>
        </p:spPr>
        <p:txBody>
          <a:bodyPr wrap="none" rtlCol="0">
            <a:spAutoFit/>
          </a:bodyPr>
          <a:lstStyle/>
          <a:p>
            <a:r>
              <a:rPr lang="cs-CZ" b="1" dirty="0" err="1">
                <a:solidFill>
                  <a:srgbClr val="0070C0"/>
                </a:solidFill>
              </a:rPr>
              <a:t>Item</a:t>
            </a:r>
            <a:r>
              <a:rPr lang="cs-CZ" b="1" dirty="0">
                <a:solidFill>
                  <a:srgbClr val="0070C0"/>
                </a:solidFill>
              </a:rPr>
              <a:t> </a:t>
            </a:r>
            <a:r>
              <a:rPr lang="cs-CZ" b="1" dirty="0" err="1">
                <a:solidFill>
                  <a:srgbClr val="0070C0"/>
                </a:solidFill>
              </a:rPr>
              <a:t>ledger</a:t>
            </a:r>
            <a:r>
              <a:rPr lang="cs-CZ" b="1" dirty="0">
                <a:solidFill>
                  <a:srgbClr val="0070C0"/>
                </a:solidFill>
              </a:rPr>
              <a:t> </a:t>
            </a:r>
            <a:r>
              <a:rPr lang="cs-CZ" b="1" dirty="0" err="1">
                <a:solidFill>
                  <a:srgbClr val="0070C0"/>
                </a:solidFill>
              </a:rPr>
              <a:t>entries</a:t>
            </a:r>
            <a:r>
              <a:rPr lang="cs-CZ" b="1" dirty="0">
                <a:solidFill>
                  <a:srgbClr val="0070C0"/>
                </a:solidFill>
              </a:rPr>
              <a:t> </a:t>
            </a:r>
            <a:endParaRPr lang="en-US" b="1" dirty="0">
              <a:solidFill>
                <a:srgbClr val="0070C0"/>
              </a:solidFill>
            </a:endParaRPr>
          </a:p>
        </p:txBody>
      </p:sp>
      <p:pic>
        <p:nvPicPr>
          <p:cNvPr id="9" name="Obrázek 8">
            <a:extLst>
              <a:ext uri="{FF2B5EF4-FFF2-40B4-BE49-F238E27FC236}">
                <a16:creationId xmlns:a16="http://schemas.microsoft.com/office/drawing/2014/main" id="{033492FC-50F0-44CF-B2F6-61F6DD00BFAC}"/>
              </a:ext>
            </a:extLst>
          </p:cNvPr>
          <p:cNvPicPr>
            <a:picLocks noChangeAspect="1"/>
          </p:cNvPicPr>
          <p:nvPr/>
        </p:nvPicPr>
        <p:blipFill>
          <a:blip r:embed="rId3"/>
          <a:stretch>
            <a:fillRect/>
          </a:stretch>
        </p:blipFill>
        <p:spPr>
          <a:xfrm>
            <a:off x="449307" y="4092316"/>
            <a:ext cx="8126249" cy="799850"/>
          </a:xfrm>
          <a:prstGeom prst="rect">
            <a:avLst/>
          </a:prstGeom>
          <a:ln>
            <a:solidFill>
              <a:schemeClr val="accent1">
                <a:shade val="50000"/>
              </a:schemeClr>
            </a:solidFill>
          </a:ln>
        </p:spPr>
      </p:pic>
      <p:sp>
        <p:nvSpPr>
          <p:cNvPr id="8" name="TextovéPole 7">
            <a:extLst>
              <a:ext uri="{FF2B5EF4-FFF2-40B4-BE49-F238E27FC236}">
                <a16:creationId xmlns:a16="http://schemas.microsoft.com/office/drawing/2014/main" id="{288DAAE9-B8F2-4E33-882A-C6C56BD6145B}"/>
              </a:ext>
            </a:extLst>
          </p:cNvPr>
          <p:cNvSpPr txBox="1"/>
          <p:nvPr/>
        </p:nvSpPr>
        <p:spPr>
          <a:xfrm>
            <a:off x="364958" y="5106034"/>
            <a:ext cx="8321841" cy="923330"/>
          </a:xfrm>
          <a:prstGeom prst="rect">
            <a:avLst/>
          </a:prstGeom>
          <a:noFill/>
        </p:spPr>
        <p:txBody>
          <a:bodyPr wrap="square">
            <a:spAutoFit/>
          </a:bodyPr>
          <a:lstStyle/>
          <a:p>
            <a:r>
              <a:rPr lang="en-US" dirty="0">
                <a:solidFill>
                  <a:srgbClr val="FF0000"/>
                </a:solidFill>
              </a:rPr>
              <a:t>So far we have only used Purchase orders for replenishment. Now we will use this item journal. Everything is the same except that the vendor is not included in this type of replenishment. </a:t>
            </a:r>
          </a:p>
        </p:txBody>
      </p:sp>
    </p:spTree>
    <p:extLst>
      <p:ext uri="{BB962C8B-B14F-4D97-AF65-F5344CB8AC3E}">
        <p14:creationId xmlns:p14="http://schemas.microsoft.com/office/powerpoint/2010/main" val="1693721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C94008-A693-4065-92DE-48122CE2086F}"/>
              </a:ext>
            </a:extLst>
          </p:cNvPr>
          <p:cNvSpPr>
            <a:spLocks noGrp="1"/>
          </p:cNvSpPr>
          <p:nvPr>
            <p:ph type="title"/>
          </p:nvPr>
        </p:nvSpPr>
        <p:spPr/>
        <p:txBody>
          <a:bodyPr>
            <a:normAutofit/>
          </a:bodyPr>
          <a:lstStyle/>
          <a:p>
            <a:pPr algn="l"/>
            <a:r>
              <a:rPr lang="cs-CZ" sz="3600" dirty="0">
                <a:solidFill>
                  <a:srgbClr val="0070C0"/>
                </a:solidFill>
              </a:rPr>
              <a:t>Setup </a:t>
            </a:r>
            <a:r>
              <a:rPr lang="cs-CZ" sz="3600" dirty="0" err="1">
                <a:solidFill>
                  <a:srgbClr val="0070C0"/>
                </a:solidFill>
              </a:rPr>
              <a:t>of</a:t>
            </a:r>
            <a:r>
              <a:rPr lang="cs-CZ" sz="3600" dirty="0">
                <a:solidFill>
                  <a:srgbClr val="0070C0"/>
                </a:solidFill>
              </a:rPr>
              <a:t> </a:t>
            </a:r>
            <a:r>
              <a:rPr lang="cs-CZ" sz="3600" dirty="0" err="1">
                <a:solidFill>
                  <a:srgbClr val="0070C0"/>
                </a:solidFill>
              </a:rPr>
              <a:t>discounts</a:t>
            </a:r>
            <a:r>
              <a:rPr lang="cs-CZ" sz="3600" dirty="0">
                <a:solidFill>
                  <a:srgbClr val="0070C0"/>
                </a:solidFill>
              </a:rPr>
              <a:t> </a:t>
            </a:r>
            <a:r>
              <a:rPr lang="cs-CZ" sz="3600" dirty="0" err="1">
                <a:solidFill>
                  <a:srgbClr val="0070C0"/>
                </a:solidFill>
              </a:rPr>
              <a:t>from</a:t>
            </a:r>
            <a:r>
              <a:rPr lang="cs-CZ" sz="3600" dirty="0">
                <a:solidFill>
                  <a:srgbClr val="0070C0"/>
                </a:solidFill>
              </a:rPr>
              <a:t> Customer </a:t>
            </a:r>
            <a:r>
              <a:rPr lang="cs-CZ" sz="3600" dirty="0" err="1">
                <a:solidFill>
                  <a:srgbClr val="0070C0"/>
                </a:solidFill>
              </a:rPr>
              <a:t>card</a:t>
            </a:r>
            <a:endParaRPr lang="en-US" sz="3600" dirty="0">
              <a:solidFill>
                <a:srgbClr val="0070C0"/>
              </a:solidFill>
            </a:endParaRPr>
          </a:p>
        </p:txBody>
      </p:sp>
      <p:sp>
        <p:nvSpPr>
          <p:cNvPr id="3" name="Zástupný obsah 2">
            <a:extLst>
              <a:ext uri="{FF2B5EF4-FFF2-40B4-BE49-F238E27FC236}">
                <a16:creationId xmlns:a16="http://schemas.microsoft.com/office/drawing/2014/main" id="{57EA7BC4-43CC-4E6B-8E32-5F3C5436986D}"/>
              </a:ext>
            </a:extLst>
          </p:cNvPr>
          <p:cNvSpPr>
            <a:spLocks noGrp="1"/>
          </p:cNvSpPr>
          <p:nvPr>
            <p:ph idx="1"/>
          </p:nvPr>
        </p:nvSpPr>
        <p:spPr/>
        <p:txBody>
          <a:bodyPr/>
          <a:lstStyle/>
          <a:p>
            <a:r>
              <a:rPr lang="en-US" dirty="0">
                <a:solidFill>
                  <a:srgbClr val="0070C0"/>
                </a:solidFill>
              </a:rPr>
              <a:t>Types of settings</a:t>
            </a:r>
            <a:r>
              <a:rPr lang="cs-CZ" dirty="0">
                <a:solidFill>
                  <a:srgbClr val="0070C0"/>
                </a:solidFill>
              </a:rPr>
              <a:t> (</a:t>
            </a:r>
            <a:r>
              <a:rPr lang="cs-CZ" dirty="0" err="1">
                <a:solidFill>
                  <a:srgbClr val="0070C0"/>
                </a:solidFill>
              </a:rPr>
              <a:t>combinations</a:t>
            </a:r>
            <a:r>
              <a:rPr lang="cs-CZ" dirty="0">
                <a:solidFill>
                  <a:srgbClr val="0070C0"/>
                </a:solidFill>
              </a:rPr>
              <a:t> </a:t>
            </a:r>
            <a:r>
              <a:rPr lang="cs-CZ" dirty="0" err="1">
                <a:solidFill>
                  <a:srgbClr val="0070C0"/>
                </a:solidFill>
              </a:rPr>
              <a:t>of</a:t>
            </a:r>
            <a:r>
              <a:rPr lang="cs-CZ" dirty="0">
                <a:solidFill>
                  <a:srgbClr val="0070C0"/>
                </a:solidFill>
              </a:rPr>
              <a:t> </a:t>
            </a:r>
            <a:r>
              <a:rPr lang="cs-CZ" dirty="0" err="1">
                <a:solidFill>
                  <a:srgbClr val="0070C0"/>
                </a:solidFill>
              </a:rPr>
              <a:t>discounts</a:t>
            </a:r>
            <a:r>
              <a:rPr lang="cs-CZ" dirty="0">
                <a:solidFill>
                  <a:srgbClr val="0070C0"/>
                </a:solidFill>
              </a:rPr>
              <a:t>)</a:t>
            </a:r>
            <a:r>
              <a:rPr lang="en-US" dirty="0">
                <a:solidFill>
                  <a:srgbClr val="0070C0"/>
                </a:solidFill>
              </a:rPr>
              <a:t> </a:t>
            </a:r>
          </a:p>
        </p:txBody>
      </p:sp>
      <p:graphicFrame>
        <p:nvGraphicFramePr>
          <p:cNvPr id="4" name="Tabulka 4">
            <a:extLst>
              <a:ext uri="{FF2B5EF4-FFF2-40B4-BE49-F238E27FC236}">
                <a16:creationId xmlns:a16="http://schemas.microsoft.com/office/drawing/2014/main" id="{68B8FE7C-CDFF-4715-A5A4-76D362DBBBEF}"/>
              </a:ext>
            </a:extLst>
          </p:cNvPr>
          <p:cNvGraphicFramePr>
            <a:graphicFrameLocks noGrp="1"/>
          </p:cNvGraphicFramePr>
          <p:nvPr>
            <p:extLst>
              <p:ext uri="{D42A27DB-BD31-4B8C-83A1-F6EECF244321}">
                <p14:modId xmlns:p14="http://schemas.microsoft.com/office/powerpoint/2010/main" val="2892881083"/>
              </p:ext>
            </p:extLst>
          </p:nvPr>
        </p:nvGraphicFramePr>
        <p:xfrm>
          <a:off x="467544" y="2564904"/>
          <a:ext cx="7344816" cy="3619976"/>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3354518920"/>
                    </a:ext>
                  </a:extLst>
                </a:gridCol>
                <a:gridCol w="1979648">
                  <a:extLst>
                    <a:ext uri="{9D8B030D-6E8A-4147-A177-3AD203B41FA5}">
                      <a16:colId xmlns:a16="http://schemas.microsoft.com/office/drawing/2014/main" val="1791030859"/>
                    </a:ext>
                  </a:extLst>
                </a:gridCol>
                <a:gridCol w="1332720">
                  <a:extLst>
                    <a:ext uri="{9D8B030D-6E8A-4147-A177-3AD203B41FA5}">
                      <a16:colId xmlns:a16="http://schemas.microsoft.com/office/drawing/2014/main" val="3373817229"/>
                    </a:ext>
                  </a:extLst>
                </a:gridCol>
                <a:gridCol w="1368152">
                  <a:extLst>
                    <a:ext uri="{9D8B030D-6E8A-4147-A177-3AD203B41FA5}">
                      <a16:colId xmlns:a16="http://schemas.microsoft.com/office/drawing/2014/main" val="2753154154"/>
                    </a:ext>
                  </a:extLst>
                </a:gridCol>
              </a:tblGrid>
              <a:tr h="370840">
                <a:tc>
                  <a:txBody>
                    <a:bodyPr/>
                    <a:lstStyle/>
                    <a:p>
                      <a:pPr algn="ctr"/>
                      <a:r>
                        <a:rPr lang="en-US" b="0" dirty="0"/>
                        <a:t>For whom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0" i="0" kern="1200" dirty="0" err="1">
                          <a:solidFill>
                            <a:schemeClr val="lt1"/>
                          </a:solidFill>
                          <a:effectLst/>
                          <a:latin typeface="+mn-lt"/>
                          <a:ea typeface="+mn-ea"/>
                          <a:cs typeface="+mn-cs"/>
                        </a:rPr>
                        <a:t>What</a:t>
                      </a:r>
                      <a:r>
                        <a:rPr lang="cs-CZ" sz="1800" b="0" i="0" kern="1200" dirty="0">
                          <a:solidFill>
                            <a:schemeClr val="lt1"/>
                          </a:solidFill>
                          <a:effectLst/>
                          <a:latin typeface="+mn-lt"/>
                          <a:ea typeface="+mn-ea"/>
                          <a:cs typeface="+mn-cs"/>
                        </a:rPr>
                        <a:t> </a:t>
                      </a:r>
                      <a:r>
                        <a:rPr lang="cs-CZ" sz="1800" b="0" i="0" kern="1200" dirty="0" err="1">
                          <a:solidFill>
                            <a:schemeClr val="lt1"/>
                          </a:solidFill>
                          <a:effectLst/>
                          <a:latin typeface="+mn-lt"/>
                          <a:ea typeface="+mn-ea"/>
                          <a:cs typeface="+mn-cs"/>
                        </a:rPr>
                        <a:t>for</a:t>
                      </a:r>
                      <a:r>
                        <a:rPr lang="cs-CZ" sz="1800" b="0" i="0" kern="1200" dirty="0">
                          <a:solidFill>
                            <a:schemeClr val="lt1"/>
                          </a:solidFill>
                          <a:effectLst/>
                          <a:latin typeface="+mn-lt"/>
                          <a:ea typeface="+mn-ea"/>
                          <a:cs typeface="+mn-cs"/>
                        </a:rPr>
                        <a:t>?</a:t>
                      </a:r>
                    </a:p>
                    <a:p>
                      <a:pPr algn="ctr"/>
                      <a:endParaRPr lang="en-US" dirty="0"/>
                    </a:p>
                  </a:txBody>
                  <a:tcPr/>
                </a:tc>
                <a:tc>
                  <a:txBody>
                    <a:bodyPr/>
                    <a:lstStyle/>
                    <a:p>
                      <a:pPr algn="ctr"/>
                      <a:r>
                        <a:rPr lang="cs-CZ" b="0" dirty="0"/>
                        <a:t>Unit </a:t>
                      </a:r>
                      <a:r>
                        <a:rPr lang="cs-CZ" b="0" dirty="0" err="1"/>
                        <a:t>price</a:t>
                      </a:r>
                      <a:r>
                        <a:rPr lang="cs-CZ" b="0" dirty="0"/>
                        <a:t> </a:t>
                      </a:r>
                      <a:endParaRPr lang="en-US" b="0" dirty="0"/>
                    </a:p>
                  </a:txBody>
                  <a:tcPr/>
                </a:tc>
                <a:tc>
                  <a:txBody>
                    <a:bodyPr/>
                    <a:lstStyle/>
                    <a:p>
                      <a:pPr algn="ctr"/>
                      <a:r>
                        <a:rPr lang="cs-CZ" sz="1600" b="0" dirty="0"/>
                        <a:t>Line </a:t>
                      </a:r>
                      <a:r>
                        <a:rPr lang="cs-CZ" sz="1600" b="0" dirty="0" err="1"/>
                        <a:t>discount</a:t>
                      </a:r>
                      <a:endParaRPr lang="en-US" sz="1600" b="0" dirty="0"/>
                    </a:p>
                  </a:txBody>
                  <a:tcPr/>
                </a:tc>
                <a:extLst>
                  <a:ext uri="{0D108BD9-81ED-4DB2-BD59-A6C34878D82A}">
                    <a16:rowId xmlns:a16="http://schemas.microsoft.com/office/drawing/2014/main" val="5412862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dirty="0" err="1">
                          <a:solidFill>
                            <a:schemeClr val="dk1"/>
                          </a:solidFill>
                          <a:latin typeface="+mn-lt"/>
                          <a:ea typeface="+mn-ea"/>
                          <a:cs typeface="+mn-cs"/>
                        </a:rPr>
                        <a:t>Customer</a:t>
                      </a:r>
                      <a:endParaRPr lang="en-US" sz="14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dirty="0" err="1">
                          <a:solidFill>
                            <a:schemeClr val="dk1"/>
                          </a:solidFill>
                          <a:latin typeface="+mn-lt"/>
                          <a:ea typeface="+mn-ea"/>
                          <a:cs typeface="+mn-cs"/>
                        </a:rPr>
                        <a:t>Item</a:t>
                      </a:r>
                      <a:endParaRPr lang="en-US" sz="1400" kern="1200" dirty="0">
                        <a:solidFill>
                          <a:schemeClr val="dk1"/>
                        </a:solidFill>
                        <a:latin typeface="+mn-lt"/>
                        <a:ea typeface="+mn-ea"/>
                        <a:cs typeface="+mn-cs"/>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728304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err="1"/>
                        <a:t>Customer</a:t>
                      </a:r>
                      <a:r>
                        <a:rPr lang="cs-CZ" sz="1400" dirty="0"/>
                        <a:t> </a:t>
                      </a:r>
                      <a:r>
                        <a:rPr lang="cs-CZ" sz="1400" dirty="0" err="1"/>
                        <a:t>Discount</a:t>
                      </a:r>
                      <a:r>
                        <a:rPr lang="cs-CZ" sz="1400" dirty="0"/>
                        <a:t> Group </a:t>
                      </a:r>
                      <a:endParaRPr lang="en-US" sz="1400" dirty="0"/>
                    </a:p>
                    <a:p>
                      <a:endParaRPr lang="en-US" sz="1400" dirty="0"/>
                    </a:p>
                  </a:txBody>
                  <a:tcPr/>
                </a:tc>
                <a:tc>
                  <a:txBody>
                    <a:bodyPr/>
                    <a:lstStyle/>
                    <a:p>
                      <a:r>
                        <a:rPr lang="cs-CZ" sz="1400" dirty="0" err="1"/>
                        <a:t>Item</a:t>
                      </a:r>
                      <a:endParaRPr lang="en-US" sz="14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0318292"/>
                  </a:ext>
                </a:extLst>
              </a:tr>
              <a:tr h="56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err="1"/>
                        <a:t>Customer</a:t>
                      </a:r>
                      <a:r>
                        <a:rPr lang="cs-CZ" sz="1400" dirty="0"/>
                        <a:t>  </a:t>
                      </a:r>
                      <a:endParaRPr lang="en-US" sz="1400" dirty="0"/>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err="1"/>
                        <a:t>Item</a:t>
                      </a:r>
                      <a:r>
                        <a:rPr lang="cs-CZ" sz="1400" dirty="0"/>
                        <a:t> </a:t>
                      </a:r>
                      <a:r>
                        <a:rPr lang="cs-CZ" sz="1400" dirty="0" err="1"/>
                        <a:t>Discount</a:t>
                      </a:r>
                      <a:r>
                        <a:rPr lang="cs-CZ" sz="1400" dirty="0"/>
                        <a:t> Group</a:t>
                      </a:r>
                      <a:endParaRPr lang="en-US" sz="1400" dirty="0"/>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73324453"/>
                  </a:ext>
                </a:extLst>
              </a:tr>
              <a:tr h="56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err="1"/>
                        <a:t>Customer</a:t>
                      </a:r>
                      <a:r>
                        <a:rPr lang="cs-CZ" sz="1400" dirty="0"/>
                        <a:t> </a:t>
                      </a:r>
                      <a:r>
                        <a:rPr lang="cs-CZ" sz="1400" dirty="0" err="1"/>
                        <a:t>Discount</a:t>
                      </a:r>
                      <a:r>
                        <a:rPr lang="cs-CZ" sz="1400" dirty="0"/>
                        <a:t> Group </a:t>
                      </a:r>
                      <a:endParaRPr lang="en-US" sz="1400" dirty="0"/>
                    </a:p>
                    <a:p>
                      <a:endParaRPr lang="en-US" sz="1400" dirty="0"/>
                    </a:p>
                  </a:txBody>
                  <a:tcPr/>
                </a:tc>
                <a:tc>
                  <a:txBody>
                    <a:bodyPr/>
                    <a:lstStyle/>
                    <a:p>
                      <a:r>
                        <a:rPr lang="cs-CZ" sz="1400" dirty="0" err="1"/>
                        <a:t>Item</a:t>
                      </a:r>
                      <a:r>
                        <a:rPr lang="cs-CZ" sz="1400" dirty="0"/>
                        <a:t> </a:t>
                      </a:r>
                      <a:r>
                        <a:rPr lang="cs-CZ" sz="1400" dirty="0" err="1"/>
                        <a:t>Discount</a:t>
                      </a:r>
                      <a:r>
                        <a:rPr lang="cs-CZ" sz="1400" dirty="0"/>
                        <a:t> Group</a:t>
                      </a:r>
                      <a:endParaRPr lang="en-US" sz="14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029518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 All </a:t>
                      </a:r>
                      <a:r>
                        <a:rPr lang="cs-CZ" sz="1400" dirty="0" err="1"/>
                        <a:t>Customers</a:t>
                      </a:r>
                      <a:endParaRPr lang="en-US" sz="1400" dirty="0"/>
                    </a:p>
                  </a:txBody>
                  <a:tcPr/>
                </a:tc>
                <a:tc>
                  <a:txBody>
                    <a:bodyPr/>
                    <a:lstStyle/>
                    <a:p>
                      <a:r>
                        <a:rPr lang="cs-CZ" sz="1400" dirty="0" err="1"/>
                        <a:t>Item</a:t>
                      </a:r>
                      <a:endParaRPr lang="en-US" sz="14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095639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All </a:t>
                      </a:r>
                      <a:r>
                        <a:rPr lang="cs-CZ" sz="1400" dirty="0" err="1"/>
                        <a:t>Customers</a:t>
                      </a:r>
                      <a:endParaRPr lang="en-US" sz="1400" dirty="0"/>
                    </a:p>
                    <a:p>
                      <a:endParaRPr lang="en-US" dirty="0"/>
                    </a:p>
                  </a:txBody>
                  <a:tcPr/>
                </a:tc>
                <a:tc>
                  <a:txBody>
                    <a:bodyPr/>
                    <a:lstStyle/>
                    <a:p>
                      <a:r>
                        <a:rPr lang="cs-CZ" sz="1400" u="sng" dirty="0" err="1"/>
                        <a:t>Item</a:t>
                      </a:r>
                      <a:r>
                        <a:rPr lang="cs-CZ" sz="1400" u="sng" dirty="0"/>
                        <a:t> </a:t>
                      </a:r>
                      <a:r>
                        <a:rPr lang="cs-CZ" sz="1400" u="sng" dirty="0" err="1"/>
                        <a:t>Discount</a:t>
                      </a:r>
                      <a:r>
                        <a:rPr lang="cs-CZ" sz="1400" u="sng" dirty="0"/>
                        <a:t> Group</a:t>
                      </a:r>
                      <a:endParaRPr lang="en-US" sz="1400" u="sng"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01251738"/>
                  </a:ext>
                </a:extLst>
              </a:tr>
            </a:tbl>
          </a:graphicData>
        </a:graphic>
      </p:graphicFrame>
      <p:sp>
        <p:nvSpPr>
          <p:cNvPr id="5" name="Obdélník 4">
            <a:extLst>
              <a:ext uri="{FF2B5EF4-FFF2-40B4-BE49-F238E27FC236}">
                <a16:creationId xmlns:a16="http://schemas.microsoft.com/office/drawing/2014/main" id="{09587EB0-CF1A-46C7-95DF-270CED5C5830}"/>
              </a:ext>
            </a:extLst>
          </p:cNvPr>
          <p:cNvSpPr/>
          <p:nvPr/>
        </p:nvSpPr>
        <p:spPr>
          <a:xfrm>
            <a:off x="323528" y="3212976"/>
            <a:ext cx="374441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Šipka: doleva 5">
            <a:extLst>
              <a:ext uri="{FF2B5EF4-FFF2-40B4-BE49-F238E27FC236}">
                <a16:creationId xmlns:a16="http://schemas.microsoft.com/office/drawing/2014/main" id="{D78C9689-151C-4B83-B34D-23A61093DCEF}"/>
              </a:ext>
            </a:extLst>
          </p:cNvPr>
          <p:cNvSpPr/>
          <p:nvPr/>
        </p:nvSpPr>
        <p:spPr>
          <a:xfrm>
            <a:off x="4165172" y="2984737"/>
            <a:ext cx="2242592" cy="744509"/>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rgbClr val="FF0000"/>
                </a:solidFill>
              </a:rPr>
              <a:t>Our</a:t>
            </a:r>
            <a:r>
              <a:rPr lang="cs-CZ" dirty="0">
                <a:solidFill>
                  <a:srgbClr val="FF0000"/>
                </a:solidFill>
              </a:rPr>
              <a:t> 1st model</a:t>
            </a:r>
            <a:endParaRPr lang="en-US" dirty="0">
              <a:solidFill>
                <a:srgbClr val="FF0000"/>
              </a:solidFill>
            </a:endParaRPr>
          </a:p>
        </p:txBody>
      </p:sp>
    </p:spTree>
    <p:extLst>
      <p:ext uri="{BB962C8B-B14F-4D97-AF65-F5344CB8AC3E}">
        <p14:creationId xmlns:p14="http://schemas.microsoft.com/office/powerpoint/2010/main" val="337400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CCB776-CD17-4A4A-A69C-38B4AF324B39}"/>
              </a:ext>
            </a:extLst>
          </p:cNvPr>
          <p:cNvSpPr>
            <a:spLocks noGrp="1"/>
          </p:cNvSpPr>
          <p:nvPr>
            <p:ph type="title"/>
          </p:nvPr>
        </p:nvSpPr>
        <p:spPr/>
        <p:txBody>
          <a:bodyPr>
            <a:normAutofit fontScale="90000"/>
          </a:bodyPr>
          <a:lstStyle/>
          <a:p>
            <a:pPr algn="l"/>
            <a:r>
              <a:rPr lang="cs-CZ" sz="3600" dirty="0">
                <a:solidFill>
                  <a:srgbClr val="0070C0"/>
                </a:solidFill>
              </a:rPr>
              <a:t>Customer (</a:t>
            </a:r>
            <a:r>
              <a:rPr lang="cs-CZ" sz="3600" dirty="0" err="1">
                <a:solidFill>
                  <a:srgbClr val="0070C0"/>
                </a:solidFill>
              </a:rPr>
              <a:t>chosen</a:t>
            </a:r>
            <a:r>
              <a:rPr lang="cs-CZ" sz="3600" dirty="0">
                <a:solidFill>
                  <a:srgbClr val="0070C0"/>
                </a:solidFill>
              </a:rPr>
              <a:t> Customer </a:t>
            </a:r>
            <a:r>
              <a:rPr lang="cs-CZ" sz="3600" dirty="0" err="1">
                <a:solidFill>
                  <a:srgbClr val="0070C0"/>
                </a:solidFill>
              </a:rPr>
              <a:t>number</a:t>
            </a:r>
            <a:r>
              <a:rPr lang="cs-CZ" sz="3600" dirty="0">
                <a:solidFill>
                  <a:srgbClr val="0070C0"/>
                </a:solidFill>
              </a:rPr>
              <a:t> C00200)</a:t>
            </a:r>
            <a:endParaRPr lang="en-US" dirty="0"/>
          </a:p>
        </p:txBody>
      </p:sp>
      <p:pic>
        <p:nvPicPr>
          <p:cNvPr id="9" name="Obrázek 8">
            <a:extLst>
              <a:ext uri="{FF2B5EF4-FFF2-40B4-BE49-F238E27FC236}">
                <a16:creationId xmlns:a16="http://schemas.microsoft.com/office/drawing/2014/main" id="{F95318FB-1CA1-4197-9930-1B86F679B8A4}"/>
              </a:ext>
            </a:extLst>
          </p:cNvPr>
          <p:cNvPicPr>
            <a:picLocks noChangeAspect="1"/>
          </p:cNvPicPr>
          <p:nvPr/>
        </p:nvPicPr>
        <p:blipFill>
          <a:blip r:embed="rId2"/>
          <a:stretch>
            <a:fillRect/>
          </a:stretch>
        </p:blipFill>
        <p:spPr>
          <a:xfrm>
            <a:off x="611560" y="1460495"/>
            <a:ext cx="3333333" cy="1895238"/>
          </a:xfrm>
          <a:prstGeom prst="rect">
            <a:avLst/>
          </a:prstGeom>
          <a:ln>
            <a:solidFill>
              <a:schemeClr val="accent1">
                <a:shade val="95000"/>
                <a:satMod val="105000"/>
              </a:schemeClr>
            </a:solidFill>
          </a:ln>
        </p:spPr>
      </p:pic>
      <p:pic>
        <p:nvPicPr>
          <p:cNvPr id="11" name="Obrázek 10">
            <a:extLst>
              <a:ext uri="{FF2B5EF4-FFF2-40B4-BE49-F238E27FC236}">
                <a16:creationId xmlns:a16="http://schemas.microsoft.com/office/drawing/2014/main" id="{21F56320-5B90-4AC0-83ED-2C0ABA27DAA0}"/>
              </a:ext>
            </a:extLst>
          </p:cNvPr>
          <p:cNvPicPr>
            <a:picLocks noChangeAspect="1"/>
          </p:cNvPicPr>
          <p:nvPr/>
        </p:nvPicPr>
        <p:blipFill>
          <a:blip r:embed="rId3"/>
          <a:stretch>
            <a:fillRect/>
          </a:stretch>
        </p:blipFill>
        <p:spPr>
          <a:xfrm>
            <a:off x="611560" y="3545125"/>
            <a:ext cx="6428571" cy="1980952"/>
          </a:xfrm>
          <a:prstGeom prst="rect">
            <a:avLst/>
          </a:prstGeom>
          <a:ln>
            <a:solidFill>
              <a:schemeClr val="accent1">
                <a:shade val="95000"/>
                <a:satMod val="105000"/>
              </a:schemeClr>
            </a:solidFill>
          </a:ln>
        </p:spPr>
      </p:pic>
      <p:cxnSp>
        <p:nvCxnSpPr>
          <p:cNvPr id="13" name="Přímá spojnice se šipkou 12">
            <a:extLst>
              <a:ext uri="{FF2B5EF4-FFF2-40B4-BE49-F238E27FC236}">
                <a16:creationId xmlns:a16="http://schemas.microsoft.com/office/drawing/2014/main" id="{83C224E5-CB7E-4B65-9BA9-2931810848A6}"/>
              </a:ext>
            </a:extLst>
          </p:cNvPr>
          <p:cNvCxnSpPr/>
          <p:nvPr/>
        </p:nvCxnSpPr>
        <p:spPr>
          <a:xfrm>
            <a:off x="3419872" y="2852936"/>
            <a:ext cx="0" cy="6921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Obrázek 3">
            <a:extLst>
              <a:ext uri="{FF2B5EF4-FFF2-40B4-BE49-F238E27FC236}">
                <a16:creationId xmlns:a16="http://schemas.microsoft.com/office/drawing/2014/main" id="{377D998B-367E-4EA1-856D-EF72F75EE03B}"/>
              </a:ext>
            </a:extLst>
          </p:cNvPr>
          <p:cNvPicPr>
            <a:picLocks noChangeAspect="1"/>
          </p:cNvPicPr>
          <p:nvPr/>
        </p:nvPicPr>
        <p:blipFill>
          <a:blip r:embed="rId4"/>
          <a:stretch>
            <a:fillRect/>
          </a:stretch>
        </p:blipFill>
        <p:spPr>
          <a:xfrm>
            <a:off x="4884217" y="1533901"/>
            <a:ext cx="2170714" cy="1748425"/>
          </a:xfrm>
          <a:prstGeom prst="rect">
            <a:avLst/>
          </a:prstGeom>
        </p:spPr>
      </p:pic>
      <p:sp>
        <p:nvSpPr>
          <p:cNvPr id="5" name="Obdélník 4">
            <a:extLst>
              <a:ext uri="{FF2B5EF4-FFF2-40B4-BE49-F238E27FC236}">
                <a16:creationId xmlns:a16="http://schemas.microsoft.com/office/drawing/2014/main" id="{1E7E4ECD-F3BC-48D0-A0B4-E6613EEE4885}"/>
              </a:ext>
            </a:extLst>
          </p:cNvPr>
          <p:cNvSpPr/>
          <p:nvPr/>
        </p:nvSpPr>
        <p:spPr>
          <a:xfrm>
            <a:off x="4122197" y="1992345"/>
            <a:ext cx="899606" cy="923330"/>
          </a:xfrm>
          <a:prstGeom prst="rect">
            <a:avLst/>
          </a:prstGeom>
          <a:noFill/>
        </p:spPr>
        <p:txBody>
          <a:bodyPr wrap="none" lIns="91440" tIns="45720" rIns="91440" bIns="45720">
            <a:spAutoFit/>
          </a:bodyPr>
          <a:lstStyle/>
          <a:p>
            <a:pPr algn="ctr"/>
            <a:r>
              <a:rPr lang="cs-CZ"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Or</a:t>
            </a:r>
          </a:p>
        </p:txBody>
      </p:sp>
      <p:cxnSp>
        <p:nvCxnSpPr>
          <p:cNvPr id="10" name="Přímá spojnice se šipkou 9">
            <a:extLst>
              <a:ext uri="{FF2B5EF4-FFF2-40B4-BE49-F238E27FC236}">
                <a16:creationId xmlns:a16="http://schemas.microsoft.com/office/drawing/2014/main" id="{6931B9F1-49B2-494D-AECA-76E6909AFA7C}"/>
              </a:ext>
            </a:extLst>
          </p:cNvPr>
          <p:cNvCxnSpPr/>
          <p:nvPr/>
        </p:nvCxnSpPr>
        <p:spPr>
          <a:xfrm>
            <a:off x="6444208" y="2852935"/>
            <a:ext cx="0" cy="6921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ovéPole 11">
            <a:extLst>
              <a:ext uri="{FF2B5EF4-FFF2-40B4-BE49-F238E27FC236}">
                <a16:creationId xmlns:a16="http://schemas.microsoft.com/office/drawing/2014/main" id="{AD0CA7CF-876E-406A-8080-7C8B6F763721}"/>
              </a:ext>
            </a:extLst>
          </p:cNvPr>
          <p:cNvSpPr txBox="1"/>
          <p:nvPr/>
        </p:nvSpPr>
        <p:spPr>
          <a:xfrm>
            <a:off x="683568" y="5703880"/>
            <a:ext cx="7704856" cy="646331"/>
          </a:xfrm>
          <a:prstGeom prst="rect">
            <a:avLst/>
          </a:prstGeom>
          <a:noFill/>
        </p:spPr>
        <p:txBody>
          <a:bodyPr wrap="square">
            <a:spAutoFit/>
          </a:bodyPr>
          <a:lstStyle/>
          <a:p>
            <a:r>
              <a:rPr lang="en-US" dirty="0">
                <a:solidFill>
                  <a:srgbClr val="0070C0"/>
                </a:solidFill>
              </a:rPr>
              <a:t>In the newer version of BC, we have to access the Sales Price list through the search window </a:t>
            </a:r>
          </a:p>
        </p:txBody>
      </p:sp>
    </p:spTree>
    <p:extLst>
      <p:ext uri="{BB962C8B-B14F-4D97-AF65-F5344CB8AC3E}">
        <p14:creationId xmlns:p14="http://schemas.microsoft.com/office/powerpoint/2010/main" val="104024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E7F417-A187-497C-81E5-E1EA365F83F4}"/>
              </a:ext>
            </a:extLst>
          </p:cNvPr>
          <p:cNvSpPr>
            <a:spLocks noGrp="1"/>
          </p:cNvSpPr>
          <p:nvPr>
            <p:ph type="title"/>
          </p:nvPr>
        </p:nvSpPr>
        <p:spPr/>
        <p:txBody>
          <a:bodyPr>
            <a:normAutofit/>
          </a:bodyPr>
          <a:lstStyle/>
          <a:p>
            <a:r>
              <a:rPr lang="cs-CZ" sz="3600" dirty="0">
                <a:solidFill>
                  <a:srgbClr val="0070C0"/>
                </a:solidFill>
              </a:rPr>
              <a:t>Sales </a:t>
            </a:r>
            <a:r>
              <a:rPr lang="cs-CZ" sz="3600" dirty="0" err="1">
                <a:solidFill>
                  <a:srgbClr val="0070C0"/>
                </a:solidFill>
              </a:rPr>
              <a:t>Price</a:t>
            </a:r>
            <a:r>
              <a:rPr lang="cs-CZ" sz="3600" dirty="0">
                <a:solidFill>
                  <a:srgbClr val="0070C0"/>
                </a:solidFill>
              </a:rPr>
              <a:t> List </a:t>
            </a:r>
            <a:r>
              <a:rPr lang="cs-CZ" sz="3600" dirty="0" err="1">
                <a:solidFill>
                  <a:srgbClr val="0070C0"/>
                </a:solidFill>
              </a:rPr>
              <a:t>access</a:t>
            </a:r>
            <a:r>
              <a:rPr lang="cs-CZ" sz="3600" dirty="0">
                <a:solidFill>
                  <a:srgbClr val="0070C0"/>
                </a:solidFill>
              </a:rPr>
              <a:t> (</a:t>
            </a:r>
            <a:r>
              <a:rPr lang="cs-CZ" sz="3600" dirty="0" err="1">
                <a:solidFill>
                  <a:srgbClr val="0070C0"/>
                </a:solidFill>
              </a:rPr>
              <a:t>new</a:t>
            </a:r>
            <a:r>
              <a:rPr lang="cs-CZ" sz="3600" dirty="0">
                <a:solidFill>
                  <a:srgbClr val="0070C0"/>
                </a:solidFill>
              </a:rPr>
              <a:t> BC) </a:t>
            </a:r>
            <a:endParaRPr lang="en-US" sz="3600" dirty="0">
              <a:solidFill>
                <a:srgbClr val="0070C0"/>
              </a:solidFill>
            </a:endParaRPr>
          </a:p>
        </p:txBody>
      </p:sp>
      <p:pic>
        <p:nvPicPr>
          <p:cNvPr id="5" name="Obrázek 4">
            <a:extLst>
              <a:ext uri="{FF2B5EF4-FFF2-40B4-BE49-F238E27FC236}">
                <a16:creationId xmlns:a16="http://schemas.microsoft.com/office/drawing/2014/main" id="{2B924E5B-ECE5-4AB5-B878-7A719E7FA598}"/>
              </a:ext>
            </a:extLst>
          </p:cNvPr>
          <p:cNvPicPr>
            <a:picLocks noChangeAspect="1"/>
          </p:cNvPicPr>
          <p:nvPr/>
        </p:nvPicPr>
        <p:blipFill>
          <a:blip r:embed="rId2"/>
          <a:stretch>
            <a:fillRect/>
          </a:stretch>
        </p:blipFill>
        <p:spPr>
          <a:xfrm>
            <a:off x="683568" y="1340768"/>
            <a:ext cx="7145217" cy="2016224"/>
          </a:xfrm>
          <a:prstGeom prst="rect">
            <a:avLst/>
          </a:prstGeom>
          <a:ln>
            <a:solidFill>
              <a:schemeClr val="accent1"/>
            </a:solidFill>
          </a:ln>
        </p:spPr>
      </p:pic>
      <p:pic>
        <p:nvPicPr>
          <p:cNvPr id="7" name="Obrázek 6">
            <a:extLst>
              <a:ext uri="{FF2B5EF4-FFF2-40B4-BE49-F238E27FC236}">
                <a16:creationId xmlns:a16="http://schemas.microsoft.com/office/drawing/2014/main" id="{7969A7C2-2EB5-4227-ABE9-B0952B6C4F7C}"/>
              </a:ext>
            </a:extLst>
          </p:cNvPr>
          <p:cNvPicPr>
            <a:picLocks noChangeAspect="1"/>
          </p:cNvPicPr>
          <p:nvPr/>
        </p:nvPicPr>
        <p:blipFill>
          <a:blip r:embed="rId3"/>
          <a:stretch>
            <a:fillRect/>
          </a:stretch>
        </p:blipFill>
        <p:spPr>
          <a:xfrm>
            <a:off x="755576" y="3861048"/>
            <a:ext cx="4819048" cy="1314286"/>
          </a:xfrm>
          <a:prstGeom prst="rect">
            <a:avLst/>
          </a:prstGeom>
          <a:ln>
            <a:solidFill>
              <a:schemeClr val="accent1"/>
            </a:solidFill>
          </a:ln>
        </p:spPr>
      </p:pic>
      <p:cxnSp>
        <p:nvCxnSpPr>
          <p:cNvPr id="9" name="Přímá spojnice se šipkou 8">
            <a:extLst>
              <a:ext uri="{FF2B5EF4-FFF2-40B4-BE49-F238E27FC236}">
                <a16:creationId xmlns:a16="http://schemas.microsoft.com/office/drawing/2014/main" id="{D196588F-0247-486E-A75F-9647CC6CE662}"/>
              </a:ext>
            </a:extLst>
          </p:cNvPr>
          <p:cNvCxnSpPr/>
          <p:nvPr/>
        </p:nvCxnSpPr>
        <p:spPr>
          <a:xfrm>
            <a:off x="4572000" y="4365104"/>
            <a:ext cx="28083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3B8EC0AC-D264-4A03-87FA-744A848A0F9D}"/>
              </a:ext>
            </a:extLst>
          </p:cNvPr>
          <p:cNvSpPr txBox="1"/>
          <p:nvPr/>
        </p:nvSpPr>
        <p:spPr>
          <a:xfrm>
            <a:off x="6300192" y="4941168"/>
            <a:ext cx="1470724" cy="369332"/>
          </a:xfrm>
          <a:prstGeom prst="rect">
            <a:avLst/>
          </a:prstGeom>
          <a:noFill/>
        </p:spPr>
        <p:txBody>
          <a:bodyPr wrap="none" rtlCol="0">
            <a:spAutoFit/>
          </a:bodyPr>
          <a:lstStyle/>
          <a:p>
            <a:r>
              <a:rPr lang="cs-CZ" dirty="0" err="1"/>
              <a:t>See</a:t>
            </a:r>
            <a:r>
              <a:rPr lang="cs-CZ" dirty="0"/>
              <a:t> </a:t>
            </a:r>
            <a:r>
              <a:rPr lang="cs-CZ" dirty="0" err="1"/>
              <a:t>next</a:t>
            </a:r>
            <a:r>
              <a:rPr lang="cs-CZ" dirty="0"/>
              <a:t> slide</a:t>
            </a:r>
            <a:endParaRPr lang="en-US" dirty="0"/>
          </a:p>
        </p:txBody>
      </p:sp>
    </p:spTree>
    <p:extLst>
      <p:ext uri="{BB962C8B-B14F-4D97-AF65-F5344CB8AC3E}">
        <p14:creationId xmlns:p14="http://schemas.microsoft.com/office/powerpoint/2010/main" val="229629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70FE50-0F68-4B10-A276-1873E7D057E4}"/>
              </a:ext>
            </a:extLst>
          </p:cNvPr>
          <p:cNvSpPr>
            <a:spLocks noGrp="1"/>
          </p:cNvSpPr>
          <p:nvPr>
            <p:ph type="title"/>
          </p:nvPr>
        </p:nvSpPr>
        <p:spPr/>
        <p:txBody>
          <a:bodyPr>
            <a:normAutofit/>
          </a:bodyPr>
          <a:lstStyle/>
          <a:p>
            <a:pPr algn="l"/>
            <a:r>
              <a:rPr lang="cs-CZ" sz="3600" dirty="0" err="1">
                <a:solidFill>
                  <a:srgbClr val="0070C0"/>
                </a:solidFill>
              </a:rPr>
              <a:t>Feature</a:t>
            </a:r>
            <a:r>
              <a:rPr lang="cs-CZ" sz="3600" dirty="0">
                <a:solidFill>
                  <a:srgbClr val="0070C0"/>
                </a:solidFill>
              </a:rPr>
              <a:t> Management</a:t>
            </a:r>
            <a:endParaRPr lang="en-US" sz="3600" dirty="0">
              <a:solidFill>
                <a:srgbClr val="0070C0"/>
              </a:solidFill>
            </a:endParaRPr>
          </a:p>
        </p:txBody>
      </p:sp>
      <p:pic>
        <p:nvPicPr>
          <p:cNvPr id="5" name="Obrázek 4">
            <a:extLst>
              <a:ext uri="{FF2B5EF4-FFF2-40B4-BE49-F238E27FC236}">
                <a16:creationId xmlns:a16="http://schemas.microsoft.com/office/drawing/2014/main" id="{FD2E796D-397B-41C3-BAB3-32F28D21E31A}"/>
              </a:ext>
            </a:extLst>
          </p:cNvPr>
          <p:cNvPicPr>
            <a:picLocks noChangeAspect="1"/>
          </p:cNvPicPr>
          <p:nvPr/>
        </p:nvPicPr>
        <p:blipFill>
          <a:blip r:embed="rId2"/>
          <a:stretch>
            <a:fillRect/>
          </a:stretch>
        </p:blipFill>
        <p:spPr>
          <a:xfrm>
            <a:off x="611560" y="1268760"/>
            <a:ext cx="5400600" cy="1321423"/>
          </a:xfrm>
          <a:prstGeom prst="rect">
            <a:avLst/>
          </a:prstGeom>
          <a:ln>
            <a:solidFill>
              <a:schemeClr val="accent1">
                <a:shade val="95000"/>
                <a:satMod val="105000"/>
              </a:schemeClr>
            </a:solidFill>
          </a:ln>
        </p:spPr>
      </p:pic>
      <p:pic>
        <p:nvPicPr>
          <p:cNvPr id="7" name="Obrázek 6">
            <a:extLst>
              <a:ext uri="{FF2B5EF4-FFF2-40B4-BE49-F238E27FC236}">
                <a16:creationId xmlns:a16="http://schemas.microsoft.com/office/drawing/2014/main" id="{63BDB1B7-6E9D-4C03-9985-BC0978B2EC39}"/>
              </a:ext>
            </a:extLst>
          </p:cNvPr>
          <p:cNvPicPr>
            <a:picLocks noChangeAspect="1"/>
          </p:cNvPicPr>
          <p:nvPr/>
        </p:nvPicPr>
        <p:blipFill>
          <a:blip r:embed="rId3"/>
          <a:stretch>
            <a:fillRect/>
          </a:stretch>
        </p:blipFill>
        <p:spPr>
          <a:xfrm>
            <a:off x="611560" y="2680309"/>
            <a:ext cx="7596336" cy="903996"/>
          </a:xfrm>
          <a:prstGeom prst="rect">
            <a:avLst/>
          </a:prstGeom>
        </p:spPr>
      </p:pic>
      <p:cxnSp>
        <p:nvCxnSpPr>
          <p:cNvPr id="9" name="Přímá spojnice se šipkou 8">
            <a:extLst>
              <a:ext uri="{FF2B5EF4-FFF2-40B4-BE49-F238E27FC236}">
                <a16:creationId xmlns:a16="http://schemas.microsoft.com/office/drawing/2014/main" id="{1BBE10E0-B255-43C6-9737-C86B86128C58}"/>
              </a:ext>
            </a:extLst>
          </p:cNvPr>
          <p:cNvCxnSpPr/>
          <p:nvPr/>
        </p:nvCxnSpPr>
        <p:spPr>
          <a:xfrm>
            <a:off x="3491880" y="3717032"/>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ovéPole 10">
            <a:extLst>
              <a:ext uri="{FF2B5EF4-FFF2-40B4-BE49-F238E27FC236}">
                <a16:creationId xmlns:a16="http://schemas.microsoft.com/office/drawing/2014/main" id="{1BA0B383-2E69-4106-9328-672292B6C90D}"/>
              </a:ext>
            </a:extLst>
          </p:cNvPr>
          <p:cNvSpPr txBox="1"/>
          <p:nvPr/>
        </p:nvSpPr>
        <p:spPr>
          <a:xfrm>
            <a:off x="2195736" y="4279533"/>
            <a:ext cx="4572000" cy="369332"/>
          </a:xfrm>
          <a:prstGeom prst="rect">
            <a:avLst/>
          </a:prstGeom>
          <a:noFill/>
        </p:spPr>
        <p:txBody>
          <a:bodyPr wrap="square">
            <a:spAutoFit/>
          </a:bodyPr>
          <a:lstStyle/>
          <a:p>
            <a:pPr algn="l"/>
            <a:r>
              <a:rPr lang="en-US" b="1" i="0" dirty="0">
                <a:solidFill>
                  <a:srgbClr val="161616"/>
                </a:solidFill>
                <a:effectLst/>
                <a:latin typeface="Segoe UI" panose="020B0502040204020203" pitchFamily="34" charset="0"/>
              </a:rPr>
              <a:t>Use new sales pricing experience</a:t>
            </a:r>
          </a:p>
        </p:txBody>
      </p:sp>
      <p:cxnSp>
        <p:nvCxnSpPr>
          <p:cNvPr id="12" name="Přímá spojnice se šipkou 11">
            <a:extLst>
              <a:ext uri="{FF2B5EF4-FFF2-40B4-BE49-F238E27FC236}">
                <a16:creationId xmlns:a16="http://schemas.microsoft.com/office/drawing/2014/main" id="{87D51C79-217A-45E7-BDB3-8834790AA015}"/>
              </a:ext>
            </a:extLst>
          </p:cNvPr>
          <p:cNvCxnSpPr>
            <a:cxnSpLocks/>
          </p:cNvCxnSpPr>
          <p:nvPr/>
        </p:nvCxnSpPr>
        <p:spPr>
          <a:xfrm>
            <a:off x="5868144" y="4432841"/>
            <a:ext cx="2160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03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B1EF3B-3529-4E85-B2E1-914B7E333170}"/>
              </a:ext>
            </a:extLst>
          </p:cNvPr>
          <p:cNvSpPr>
            <a:spLocks noGrp="1"/>
          </p:cNvSpPr>
          <p:nvPr>
            <p:ph type="title"/>
          </p:nvPr>
        </p:nvSpPr>
        <p:spPr/>
        <p:txBody>
          <a:bodyPr>
            <a:noAutofit/>
          </a:bodyPr>
          <a:lstStyle/>
          <a:p>
            <a:pPr algn="l"/>
            <a:br>
              <a:rPr lang="cs-CZ" sz="3600" i="0" dirty="0">
                <a:solidFill>
                  <a:srgbClr val="0070C0"/>
                </a:solidFill>
                <a:effectLst/>
                <a:latin typeface="+mn-lt"/>
              </a:rPr>
            </a:br>
            <a:r>
              <a:rPr lang="en-US" sz="3600" i="0" dirty="0">
                <a:solidFill>
                  <a:srgbClr val="0070C0"/>
                </a:solidFill>
                <a:effectLst/>
                <a:latin typeface="+mn-lt"/>
              </a:rPr>
              <a:t>Use new sales pricing experience</a:t>
            </a:r>
            <a:br>
              <a:rPr lang="en-US" sz="3600" i="0" dirty="0">
                <a:solidFill>
                  <a:srgbClr val="0070C0"/>
                </a:solidFill>
                <a:effectLst/>
                <a:latin typeface="+mn-lt"/>
              </a:rPr>
            </a:br>
            <a:endParaRPr lang="en-US" sz="3600" dirty="0">
              <a:solidFill>
                <a:srgbClr val="0070C0"/>
              </a:solidFill>
              <a:latin typeface="+mn-lt"/>
            </a:endParaRPr>
          </a:p>
        </p:txBody>
      </p:sp>
      <p:sp>
        <p:nvSpPr>
          <p:cNvPr id="4" name="Zástupný obsah 2">
            <a:extLst>
              <a:ext uri="{FF2B5EF4-FFF2-40B4-BE49-F238E27FC236}">
                <a16:creationId xmlns:a16="http://schemas.microsoft.com/office/drawing/2014/main" id="{322CB27C-9A30-4712-8636-2379503236E7}"/>
              </a:ext>
            </a:extLst>
          </p:cNvPr>
          <p:cNvSpPr>
            <a:spLocks noGrp="1"/>
          </p:cNvSpPr>
          <p:nvPr>
            <p:ph idx="1"/>
          </p:nvPr>
        </p:nvSpPr>
        <p:spPr>
          <a:xfrm>
            <a:off x="457200" y="1600200"/>
            <a:ext cx="8229600" cy="4525963"/>
          </a:xfrm>
        </p:spPr>
        <p:txBody>
          <a:bodyPr>
            <a:normAutofit/>
          </a:bodyPr>
          <a:lstStyle/>
          <a:p>
            <a:r>
              <a:rPr lang="en-US" sz="1800" b="0" i="0" dirty="0">
                <a:solidFill>
                  <a:srgbClr val="0070C0"/>
                </a:solidFill>
                <a:effectLst/>
                <a:latin typeface="Calibri" panose="020F0502020204030204" pitchFamily="34" charset="0"/>
                <a:cs typeface="Calibri" panose="020F0502020204030204" pitchFamily="34" charset="0"/>
              </a:rPr>
              <a:t>If you record special prices and line discounts for sales and purchases, Business Central can automatically calculate prices on sales and purchase documents, and on job and item journal lines. The price is the lowest permissible price with the highest permissible line discount on a given date. Price calculation in Business Central can fit many businesses, but there are also many that have industry or business-specific pricing needs. This improvement addresses such needs by making price calculation and its user experience easily extendable.</a:t>
            </a:r>
            <a:endParaRPr lang="cs-CZ" sz="1800" b="0" i="0" dirty="0">
              <a:solidFill>
                <a:srgbClr val="0070C0"/>
              </a:solidFill>
              <a:effectLst/>
              <a:latin typeface="Calibri" panose="020F0502020204030204" pitchFamily="34" charset="0"/>
              <a:cs typeface="Calibri" panose="020F0502020204030204" pitchFamily="34" charset="0"/>
            </a:endParaRPr>
          </a:p>
          <a:p>
            <a:pPr algn="l"/>
            <a:r>
              <a:rPr lang="cs-CZ" sz="1100" b="0" i="0" dirty="0">
                <a:solidFill>
                  <a:srgbClr val="161616"/>
                </a:solidFill>
                <a:effectLst/>
                <a:latin typeface="Segoe UI" panose="020B0502040204020203" pitchFamily="34" charset="0"/>
              </a:rPr>
              <a:t> </a:t>
            </a:r>
            <a:r>
              <a:rPr lang="cs-CZ" sz="1800" dirty="0">
                <a:solidFill>
                  <a:srgbClr val="0070C0"/>
                </a:solidFill>
                <a:latin typeface="Calibri" panose="020F0502020204030204" pitchFamily="34" charset="0"/>
                <a:cs typeface="Calibri" panose="020F0502020204030204" pitchFamily="34" charset="0"/>
              </a:rPr>
              <a:t>By d</a:t>
            </a:r>
            <a:r>
              <a:rPr lang="en-US" sz="1800" dirty="0" err="1">
                <a:solidFill>
                  <a:srgbClr val="0070C0"/>
                </a:solidFill>
                <a:latin typeface="Calibri" panose="020F0502020204030204" pitchFamily="34" charset="0"/>
                <a:cs typeface="Calibri" panose="020F0502020204030204" pitchFamily="34" charset="0"/>
              </a:rPr>
              <a:t>efault</a:t>
            </a:r>
            <a:r>
              <a:rPr lang="en-US" sz="1800" dirty="0">
                <a:solidFill>
                  <a:srgbClr val="0070C0"/>
                </a:solidFill>
                <a:latin typeface="Calibri" panose="020F0502020204030204" pitchFamily="34" charset="0"/>
                <a:cs typeface="Calibri" panose="020F0502020204030204" pitchFamily="34" charset="0"/>
              </a:rPr>
              <a:t>, the status of new price lists is Draft. When you're done adding lines and want the price calculation engine to include it, you can change the status to Active.</a:t>
            </a:r>
          </a:p>
          <a:p>
            <a:pPr algn="l"/>
            <a:r>
              <a:rPr lang="en-US" sz="1800" dirty="0">
                <a:solidFill>
                  <a:srgbClr val="0070C0"/>
                </a:solidFill>
                <a:latin typeface="Calibri" panose="020F0502020204030204" pitchFamily="34" charset="0"/>
                <a:cs typeface="Calibri" panose="020F0502020204030204" pitchFamily="34" charset="0"/>
              </a:rPr>
              <a:t>To review price lists and prices that apply for specific customers or vendors, on the Customer page, choose Sales Price Lists or, on the Vendor page, choose Purchase Price Lists. You can view price list lines set in various price lists by choosing Sales Prices or Purchase Prices from the Item and Resource pages.</a:t>
            </a:r>
          </a:p>
          <a:p>
            <a:endParaRPr lang="en-US" sz="180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6769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825983-D030-4E0A-9E46-30522BFDC125}"/>
              </a:ext>
            </a:extLst>
          </p:cNvPr>
          <p:cNvSpPr>
            <a:spLocks noGrp="1"/>
          </p:cNvSpPr>
          <p:nvPr>
            <p:ph type="title"/>
          </p:nvPr>
        </p:nvSpPr>
        <p:spPr/>
        <p:txBody>
          <a:bodyPr>
            <a:normAutofit/>
          </a:bodyPr>
          <a:lstStyle/>
          <a:p>
            <a:pPr algn="l"/>
            <a:r>
              <a:rPr lang="cs-CZ" sz="3600" dirty="0">
                <a:solidFill>
                  <a:srgbClr val="0070C0"/>
                </a:solidFill>
              </a:rPr>
              <a:t>Sales </a:t>
            </a:r>
            <a:r>
              <a:rPr lang="cs-CZ" sz="3600" dirty="0" err="1">
                <a:solidFill>
                  <a:srgbClr val="0070C0"/>
                </a:solidFill>
              </a:rPr>
              <a:t>Price</a:t>
            </a:r>
            <a:r>
              <a:rPr lang="cs-CZ" sz="3600" dirty="0">
                <a:solidFill>
                  <a:srgbClr val="0070C0"/>
                </a:solidFill>
              </a:rPr>
              <a:t> </a:t>
            </a:r>
            <a:r>
              <a:rPr lang="cs-CZ" sz="3600" dirty="0" err="1">
                <a:solidFill>
                  <a:srgbClr val="0070C0"/>
                </a:solidFill>
              </a:rPr>
              <a:t>Lists</a:t>
            </a:r>
            <a:endParaRPr lang="en-US" sz="3600" dirty="0">
              <a:solidFill>
                <a:srgbClr val="0070C0"/>
              </a:solidFill>
            </a:endParaRPr>
          </a:p>
        </p:txBody>
      </p:sp>
      <p:sp>
        <p:nvSpPr>
          <p:cNvPr id="3" name="Zástupný obsah 2">
            <a:extLst>
              <a:ext uri="{FF2B5EF4-FFF2-40B4-BE49-F238E27FC236}">
                <a16:creationId xmlns:a16="http://schemas.microsoft.com/office/drawing/2014/main" id="{74446F49-FFBB-4EE0-9CAC-9D4C524228F3}"/>
              </a:ext>
            </a:extLst>
          </p:cNvPr>
          <p:cNvSpPr>
            <a:spLocks noGrp="1"/>
          </p:cNvSpPr>
          <p:nvPr>
            <p:ph idx="1"/>
          </p:nvPr>
        </p:nvSpPr>
        <p:spPr/>
        <p:txBody>
          <a:bodyPr>
            <a:normAutofit/>
          </a:bodyPr>
          <a:lstStyle/>
          <a:p>
            <a:r>
              <a:rPr lang="en-US" sz="2000" dirty="0">
                <a:solidFill>
                  <a:srgbClr val="0070C0"/>
                </a:solidFill>
              </a:rPr>
              <a:t>The system opens previously created Sales Price Lists for other customers </a:t>
            </a:r>
            <a:r>
              <a:rPr lang="cs-CZ" sz="2000" dirty="0" err="1">
                <a:solidFill>
                  <a:srgbClr val="0070C0"/>
                </a:solidFill>
              </a:rPr>
              <a:t>created</a:t>
            </a:r>
            <a:r>
              <a:rPr lang="cs-CZ" sz="2000" dirty="0">
                <a:solidFill>
                  <a:srgbClr val="0070C0"/>
                </a:solidFill>
              </a:rPr>
              <a:t> </a:t>
            </a:r>
            <a:r>
              <a:rPr lang="cs-CZ" sz="2000" dirty="0" err="1">
                <a:solidFill>
                  <a:srgbClr val="0070C0"/>
                </a:solidFill>
              </a:rPr>
              <a:t>before</a:t>
            </a:r>
            <a:r>
              <a:rPr lang="cs-CZ" sz="2000" dirty="0">
                <a:solidFill>
                  <a:srgbClr val="0070C0"/>
                </a:solidFill>
              </a:rPr>
              <a:t> </a:t>
            </a:r>
            <a:r>
              <a:rPr lang="en-US" sz="2000" dirty="0">
                <a:solidFill>
                  <a:srgbClr val="0070C0"/>
                </a:solidFill>
              </a:rPr>
              <a:t>and other types of discounts for selected items. These Lists </a:t>
            </a:r>
            <a:r>
              <a:rPr lang="cs-CZ" sz="2000" dirty="0" err="1">
                <a:solidFill>
                  <a:srgbClr val="0070C0"/>
                </a:solidFill>
              </a:rPr>
              <a:t>can</a:t>
            </a:r>
            <a:r>
              <a:rPr lang="cs-CZ" sz="2000" dirty="0">
                <a:solidFill>
                  <a:srgbClr val="0070C0"/>
                </a:solidFill>
              </a:rPr>
              <a:t> </a:t>
            </a:r>
            <a:r>
              <a:rPr lang="cs-CZ" sz="2000" dirty="0" err="1">
                <a:solidFill>
                  <a:srgbClr val="0070C0"/>
                </a:solidFill>
              </a:rPr>
              <a:t>have</a:t>
            </a:r>
            <a:r>
              <a:rPr lang="en-US" sz="2000" dirty="0">
                <a:solidFill>
                  <a:srgbClr val="0070C0"/>
                </a:solidFill>
              </a:rPr>
              <a:t> different states </a:t>
            </a:r>
            <a:r>
              <a:rPr lang="cs-CZ" sz="2000" dirty="0">
                <a:solidFill>
                  <a:srgbClr val="0070C0"/>
                </a:solidFill>
              </a:rPr>
              <a:t>such as </a:t>
            </a:r>
            <a:r>
              <a:rPr lang="en-US" sz="2000" b="1" dirty="0">
                <a:solidFill>
                  <a:srgbClr val="FF0000"/>
                </a:solidFill>
              </a:rPr>
              <a:t>Active</a:t>
            </a:r>
            <a:r>
              <a:rPr lang="en-US" sz="2000" dirty="0">
                <a:solidFill>
                  <a:srgbClr val="0070C0"/>
                </a:solidFill>
              </a:rPr>
              <a:t> or </a:t>
            </a:r>
            <a:r>
              <a:rPr lang="en-US" sz="2000" b="1" dirty="0">
                <a:solidFill>
                  <a:srgbClr val="00B050"/>
                </a:solidFill>
              </a:rPr>
              <a:t>Draft</a:t>
            </a:r>
            <a:r>
              <a:rPr lang="cs-CZ" sz="2000" dirty="0">
                <a:solidFill>
                  <a:srgbClr val="0070C0"/>
                </a:solidFill>
              </a:rPr>
              <a:t> </a:t>
            </a:r>
            <a:r>
              <a:rPr lang="cs-CZ" sz="2000" dirty="0" err="1">
                <a:solidFill>
                  <a:srgbClr val="0070C0"/>
                </a:solidFill>
              </a:rPr>
              <a:t>or</a:t>
            </a:r>
            <a:r>
              <a:rPr lang="cs-CZ" sz="2000" dirty="0">
                <a:solidFill>
                  <a:srgbClr val="0070C0"/>
                </a:solidFill>
              </a:rPr>
              <a:t> </a:t>
            </a:r>
            <a:r>
              <a:rPr lang="cs-CZ" sz="2000" b="1" dirty="0" err="1">
                <a:solidFill>
                  <a:srgbClr val="7030A0"/>
                </a:solidFill>
              </a:rPr>
              <a:t>Inactive</a:t>
            </a:r>
            <a:r>
              <a:rPr lang="en-US" sz="2000" dirty="0">
                <a:solidFill>
                  <a:srgbClr val="0070C0"/>
                </a:solidFill>
              </a:rPr>
              <a:t> </a:t>
            </a:r>
          </a:p>
        </p:txBody>
      </p:sp>
      <p:pic>
        <p:nvPicPr>
          <p:cNvPr id="5" name="Obrázek 4">
            <a:extLst>
              <a:ext uri="{FF2B5EF4-FFF2-40B4-BE49-F238E27FC236}">
                <a16:creationId xmlns:a16="http://schemas.microsoft.com/office/drawing/2014/main" id="{5957C7D5-FFD8-4594-B213-664C56C3286C}"/>
              </a:ext>
            </a:extLst>
          </p:cNvPr>
          <p:cNvPicPr>
            <a:picLocks noChangeAspect="1"/>
          </p:cNvPicPr>
          <p:nvPr/>
        </p:nvPicPr>
        <p:blipFill>
          <a:blip r:embed="rId2"/>
          <a:stretch>
            <a:fillRect/>
          </a:stretch>
        </p:blipFill>
        <p:spPr>
          <a:xfrm>
            <a:off x="539390" y="2852936"/>
            <a:ext cx="8180952" cy="2180952"/>
          </a:xfrm>
          <a:prstGeom prst="rect">
            <a:avLst/>
          </a:prstGeom>
          <a:ln>
            <a:solidFill>
              <a:srgbClr val="FF0000"/>
            </a:solidFill>
          </a:ln>
        </p:spPr>
      </p:pic>
      <p:sp>
        <p:nvSpPr>
          <p:cNvPr id="6" name="Šipka: doprava 5">
            <a:extLst>
              <a:ext uri="{FF2B5EF4-FFF2-40B4-BE49-F238E27FC236}">
                <a16:creationId xmlns:a16="http://schemas.microsoft.com/office/drawing/2014/main" id="{3557B331-FA09-4587-8D19-D599F90B1739}"/>
              </a:ext>
            </a:extLst>
          </p:cNvPr>
          <p:cNvSpPr/>
          <p:nvPr/>
        </p:nvSpPr>
        <p:spPr>
          <a:xfrm>
            <a:off x="755576" y="5257800"/>
            <a:ext cx="7632848" cy="9795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Let's create a new Sales Price List </a:t>
            </a:r>
          </a:p>
        </p:txBody>
      </p:sp>
    </p:spTree>
    <p:extLst>
      <p:ext uri="{BB962C8B-B14F-4D97-AF65-F5344CB8AC3E}">
        <p14:creationId xmlns:p14="http://schemas.microsoft.com/office/powerpoint/2010/main" val="46777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C0D613-D2AD-4CD9-B556-E2458B068E82}"/>
              </a:ext>
            </a:extLst>
          </p:cNvPr>
          <p:cNvSpPr>
            <a:spLocks noGrp="1"/>
          </p:cNvSpPr>
          <p:nvPr>
            <p:ph type="title"/>
          </p:nvPr>
        </p:nvSpPr>
        <p:spPr/>
        <p:txBody>
          <a:bodyPr/>
          <a:lstStyle/>
          <a:p>
            <a:pPr algn="l"/>
            <a:r>
              <a:rPr lang="cs-CZ" sz="3600" dirty="0" err="1">
                <a:solidFill>
                  <a:srgbClr val="0070C0"/>
                </a:solidFill>
              </a:rPr>
              <a:t>Statements</a:t>
            </a:r>
            <a:r>
              <a:rPr lang="cs-CZ" dirty="0"/>
              <a:t> </a:t>
            </a:r>
            <a:endParaRPr lang="en-US" dirty="0"/>
          </a:p>
        </p:txBody>
      </p:sp>
      <p:sp>
        <p:nvSpPr>
          <p:cNvPr id="3" name="Zástupný obsah 2">
            <a:extLst>
              <a:ext uri="{FF2B5EF4-FFF2-40B4-BE49-F238E27FC236}">
                <a16:creationId xmlns:a16="http://schemas.microsoft.com/office/drawing/2014/main" id="{E7E0AAB1-AB3E-4D92-9266-92088D5254EA}"/>
              </a:ext>
            </a:extLst>
          </p:cNvPr>
          <p:cNvSpPr>
            <a:spLocks noGrp="1"/>
          </p:cNvSpPr>
          <p:nvPr>
            <p:ph idx="1"/>
          </p:nvPr>
        </p:nvSpPr>
        <p:spPr/>
        <p:txBody>
          <a:bodyPr/>
          <a:lstStyle/>
          <a:p>
            <a:r>
              <a:rPr lang="en-US" dirty="0">
                <a:solidFill>
                  <a:srgbClr val="0070C0"/>
                </a:solidFill>
              </a:rPr>
              <a:t>Discount system configuration may be different according to the Business Central version</a:t>
            </a:r>
            <a:r>
              <a:rPr lang="cs-CZ" dirty="0">
                <a:solidFill>
                  <a:srgbClr val="0070C0"/>
                </a:solidFill>
              </a:rPr>
              <a:t> (ESF </a:t>
            </a:r>
            <a:r>
              <a:rPr lang="cs-CZ" dirty="0" err="1">
                <a:solidFill>
                  <a:srgbClr val="0070C0"/>
                </a:solidFill>
              </a:rPr>
              <a:t>actual</a:t>
            </a:r>
            <a:r>
              <a:rPr lang="cs-CZ" dirty="0">
                <a:solidFill>
                  <a:srgbClr val="0070C0"/>
                </a:solidFill>
              </a:rPr>
              <a:t> </a:t>
            </a:r>
            <a:r>
              <a:rPr lang="cs-CZ" dirty="0" err="1">
                <a:solidFill>
                  <a:srgbClr val="0070C0"/>
                </a:solidFill>
              </a:rPr>
              <a:t>version</a:t>
            </a:r>
            <a:r>
              <a:rPr lang="cs-CZ" dirty="0">
                <a:solidFill>
                  <a:srgbClr val="0070C0"/>
                </a:solidFill>
              </a:rPr>
              <a:t> has a </a:t>
            </a:r>
            <a:r>
              <a:rPr lang="cs-CZ" dirty="0" err="1">
                <a:solidFill>
                  <a:srgbClr val="0070C0"/>
                </a:solidFill>
              </a:rPr>
              <a:t>number</a:t>
            </a:r>
            <a:r>
              <a:rPr lang="cs-CZ" dirty="0">
                <a:solidFill>
                  <a:srgbClr val="0070C0"/>
                </a:solidFill>
              </a:rPr>
              <a:t> 22) </a:t>
            </a:r>
          </a:p>
          <a:p>
            <a:r>
              <a:rPr lang="en-US" dirty="0">
                <a:solidFill>
                  <a:srgbClr val="0070C0"/>
                </a:solidFill>
              </a:rPr>
              <a:t>The discount system also includes the creation of </a:t>
            </a:r>
            <a:r>
              <a:rPr lang="en-US" b="1" dirty="0">
                <a:solidFill>
                  <a:srgbClr val="FF0000"/>
                </a:solidFill>
              </a:rPr>
              <a:t>price lists </a:t>
            </a:r>
            <a:r>
              <a:rPr lang="en-US" dirty="0">
                <a:solidFill>
                  <a:srgbClr val="0070C0"/>
                </a:solidFill>
              </a:rPr>
              <a:t>for various customers or groups of customers and various categories of traded items. </a:t>
            </a:r>
          </a:p>
        </p:txBody>
      </p:sp>
    </p:spTree>
    <p:extLst>
      <p:ext uri="{BB962C8B-B14F-4D97-AF65-F5344CB8AC3E}">
        <p14:creationId xmlns:p14="http://schemas.microsoft.com/office/powerpoint/2010/main" val="317676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C48AF5-D73C-4BD9-A327-FBFD9C497A9F}"/>
              </a:ext>
            </a:extLst>
          </p:cNvPr>
          <p:cNvSpPr>
            <a:spLocks noGrp="1"/>
          </p:cNvSpPr>
          <p:nvPr>
            <p:ph type="title"/>
          </p:nvPr>
        </p:nvSpPr>
        <p:spPr>
          <a:xfrm>
            <a:off x="323528" y="260648"/>
            <a:ext cx="8229600" cy="1143000"/>
          </a:xfrm>
        </p:spPr>
        <p:txBody>
          <a:bodyPr/>
          <a:lstStyle/>
          <a:p>
            <a:pPr algn="l"/>
            <a:r>
              <a:rPr lang="en-US" dirty="0"/>
              <a:t> </a:t>
            </a:r>
            <a:r>
              <a:rPr lang="en-US" sz="3600" dirty="0">
                <a:solidFill>
                  <a:srgbClr val="0070C0"/>
                </a:solidFill>
              </a:rPr>
              <a:t>Let's create a new Sales Price List</a:t>
            </a:r>
            <a:r>
              <a:rPr lang="cs-CZ" sz="3600" dirty="0">
                <a:solidFill>
                  <a:srgbClr val="0070C0"/>
                </a:solidFill>
              </a:rPr>
              <a:t> (</a:t>
            </a:r>
            <a:r>
              <a:rPr lang="cs-CZ" sz="3600" dirty="0" err="1">
                <a:solidFill>
                  <a:srgbClr val="7030A0"/>
                </a:solidFill>
              </a:rPr>
              <a:t>header</a:t>
            </a:r>
            <a:r>
              <a:rPr lang="cs-CZ" sz="3600" dirty="0">
                <a:solidFill>
                  <a:srgbClr val="0070C0"/>
                </a:solidFill>
              </a:rPr>
              <a:t>)</a:t>
            </a:r>
            <a:r>
              <a:rPr lang="en-US" sz="3600" dirty="0">
                <a:solidFill>
                  <a:srgbClr val="0070C0"/>
                </a:solidFill>
              </a:rPr>
              <a:t> </a:t>
            </a:r>
          </a:p>
        </p:txBody>
      </p:sp>
      <p:pic>
        <p:nvPicPr>
          <p:cNvPr id="5" name="Obrázek 4">
            <a:extLst>
              <a:ext uri="{FF2B5EF4-FFF2-40B4-BE49-F238E27FC236}">
                <a16:creationId xmlns:a16="http://schemas.microsoft.com/office/drawing/2014/main" id="{6A5294C2-D972-41DE-9709-11D67C319259}"/>
              </a:ext>
            </a:extLst>
          </p:cNvPr>
          <p:cNvPicPr>
            <a:picLocks noChangeAspect="1"/>
          </p:cNvPicPr>
          <p:nvPr/>
        </p:nvPicPr>
        <p:blipFill>
          <a:blip r:embed="rId2"/>
          <a:stretch>
            <a:fillRect/>
          </a:stretch>
        </p:blipFill>
        <p:spPr>
          <a:xfrm>
            <a:off x="421688" y="1556791"/>
            <a:ext cx="7390671" cy="4678573"/>
          </a:xfrm>
          <a:prstGeom prst="rect">
            <a:avLst/>
          </a:prstGeom>
          <a:ln>
            <a:solidFill>
              <a:schemeClr val="accent1">
                <a:shade val="50000"/>
              </a:schemeClr>
            </a:solidFill>
          </a:ln>
        </p:spPr>
      </p:pic>
    </p:spTree>
    <p:extLst>
      <p:ext uri="{BB962C8B-B14F-4D97-AF65-F5344CB8AC3E}">
        <p14:creationId xmlns:p14="http://schemas.microsoft.com/office/powerpoint/2010/main" val="369650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33A539-C665-4C80-A9D5-D17594179214}"/>
              </a:ext>
            </a:extLst>
          </p:cNvPr>
          <p:cNvSpPr>
            <a:spLocks noGrp="1"/>
          </p:cNvSpPr>
          <p:nvPr>
            <p:ph type="title"/>
          </p:nvPr>
        </p:nvSpPr>
        <p:spPr/>
        <p:txBody>
          <a:bodyPr>
            <a:normAutofit/>
          </a:bodyPr>
          <a:lstStyle/>
          <a:p>
            <a:pPr algn="l"/>
            <a:r>
              <a:rPr lang="en-US" sz="3600" dirty="0">
                <a:solidFill>
                  <a:srgbClr val="0070C0"/>
                </a:solidFill>
              </a:rPr>
              <a:t>Let's create a new Sales Price List</a:t>
            </a:r>
            <a:r>
              <a:rPr lang="cs-CZ" sz="3600" dirty="0">
                <a:solidFill>
                  <a:srgbClr val="0070C0"/>
                </a:solidFill>
              </a:rPr>
              <a:t> (</a:t>
            </a:r>
            <a:r>
              <a:rPr lang="cs-CZ" sz="3600" dirty="0">
                <a:solidFill>
                  <a:srgbClr val="7030A0"/>
                </a:solidFill>
              </a:rPr>
              <a:t>lines</a:t>
            </a:r>
            <a:r>
              <a:rPr lang="cs-CZ" sz="3600" dirty="0">
                <a:solidFill>
                  <a:srgbClr val="0070C0"/>
                </a:solidFill>
              </a:rPr>
              <a:t>)</a:t>
            </a:r>
            <a:endParaRPr lang="en-US" sz="3600" dirty="0"/>
          </a:p>
        </p:txBody>
      </p:sp>
      <p:sp>
        <p:nvSpPr>
          <p:cNvPr id="4" name="TextovéPole 3">
            <a:extLst>
              <a:ext uri="{FF2B5EF4-FFF2-40B4-BE49-F238E27FC236}">
                <a16:creationId xmlns:a16="http://schemas.microsoft.com/office/drawing/2014/main" id="{17C21698-5183-46C1-99A5-3387EC8D9FFF}"/>
              </a:ext>
            </a:extLst>
          </p:cNvPr>
          <p:cNvSpPr txBox="1"/>
          <p:nvPr/>
        </p:nvSpPr>
        <p:spPr>
          <a:xfrm>
            <a:off x="424637" y="1215331"/>
            <a:ext cx="7205562" cy="1015663"/>
          </a:xfrm>
          <a:prstGeom prst="rect">
            <a:avLst/>
          </a:prstGeom>
          <a:noFill/>
        </p:spPr>
        <p:txBody>
          <a:bodyPr wrap="none" rtlCol="0">
            <a:spAutoFit/>
          </a:bodyPr>
          <a:lstStyle/>
          <a:p>
            <a:r>
              <a:rPr lang="en-US" sz="2000" dirty="0">
                <a:solidFill>
                  <a:srgbClr val="0070C0"/>
                </a:solidFill>
              </a:rPr>
              <a:t>In the rows it is necessary to set both the quantity determining</a:t>
            </a:r>
            <a:endParaRPr lang="cs-CZ" sz="2000" dirty="0">
              <a:solidFill>
                <a:srgbClr val="0070C0"/>
              </a:solidFill>
            </a:endParaRPr>
          </a:p>
          <a:p>
            <a:r>
              <a:rPr lang="en-US" sz="2000" dirty="0">
                <a:solidFill>
                  <a:srgbClr val="0070C0"/>
                </a:solidFill>
              </a:rPr>
              <a:t>levels for activating the </a:t>
            </a:r>
            <a:r>
              <a:rPr lang="en-US" sz="2000" b="1" dirty="0">
                <a:solidFill>
                  <a:srgbClr val="0070C0"/>
                </a:solidFill>
              </a:rPr>
              <a:t>quantity rebates </a:t>
            </a:r>
            <a:r>
              <a:rPr lang="en-US" sz="2000" dirty="0">
                <a:solidFill>
                  <a:srgbClr val="0070C0"/>
                </a:solidFill>
              </a:rPr>
              <a:t>and then the modification </a:t>
            </a:r>
            <a:endParaRPr lang="cs-CZ" sz="2000" dirty="0">
              <a:solidFill>
                <a:srgbClr val="0070C0"/>
              </a:solidFill>
            </a:endParaRPr>
          </a:p>
          <a:p>
            <a:r>
              <a:rPr lang="en-US" sz="2000" dirty="0">
                <a:solidFill>
                  <a:srgbClr val="0070C0"/>
                </a:solidFill>
              </a:rPr>
              <a:t>of Sales Price and Line Discounts in % </a:t>
            </a:r>
          </a:p>
        </p:txBody>
      </p:sp>
      <p:pic>
        <p:nvPicPr>
          <p:cNvPr id="6" name="Obrázek 5">
            <a:extLst>
              <a:ext uri="{FF2B5EF4-FFF2-40B4-BE49-F238E27FC236}">
                <a16:creationId xmlns:a16="http://schemas.microsoft.com/office/drawing/2014/main" id="{261DB246-B00A-4788-BE66-6FECA0F1EA93}"/>
              </a:ext>
            </a:extLst>
          </p:cNvPr>
          <p:cNvPicPr>
            <a:picLocks noChangeAspect="1"/>
          </p:cNvPicPr>
          <p:nvPr/>
        </p:nvPicPr>
        <p:blipFill>
          <a:blip r:embed="rId2"/>
          <a:stretch>
            <a:fillRect/>
          </a:stretch>
        </p:blipFill>
        <p:spPr>
          <a:xfrm>
            <a:off x="404849" y="2276872"/>
            <a:ext cx="8334301" cy="1030781"/>
          </a:xfrm>
          <a:prstGeom prst="rect">
            <a:avLst/>
          </a:prstGeom>
          <a:ln>
            <a:solidFill>
              <a:schemeClr val="accent1">
                <a:shade val="50000"/>
              </a:schemeClr>
            </a:solidFill>
          </a:ln>
        </p:spPr>
      </p:pic>
      <p:pic>
        <p:nvPicPr>
          <p:cNvPr id="8" name="Obrázek 7">
            <a:extLst>
              <a:ext uri="{FF2B5EF4-FFF2-40B4-BE49-F238E27FC236}">
                <a16:creationId xmlns:a16="http://schemas.microsoft.com/office/drawing/2014/main" id="{69231D07-50BB-42D2-A968-9695029A1F68}"/>
              </a:ext>
            </a:extLst>
          </p:cNvPr>
          <p:cNvPicPr>
            <a:picLocks noChangeAspect="1"/>
          </p:cNvPicPr>
          <p:nvPr/>
        </p:nvPicPr>
        <p:blipFill>
          <a:blip r:embed="rId3"/>
          <a:stretch>
            <a:fillRect/>
          </a:stretch>
        </p:blipFill>
        <p:spPr>
          <a:xfrm>
            <a:off x="404849" y="3613178"/>
            <a:ext cx="6588224" cy="1976062"/>
          </a:xfrm>
          <a:prstGeom prst="rect">
            <a:avLst/>
          </a:prstGeom>
          <a:ln>
            <a:solidFill>
              <a:schemeClr val="accent1">
                <a:shade val="50000"/>
              </a:schemeClr>
            </a:solidFill>
          </a:ln>
        </p:spPr>
      </p:pic>
      <p:pic>
        <p:nvPicPr>
          <p:cNvPr id="10" name="Obrázek 9">
            <a:extLst>
              <a:ext uri="{FF2B5EF4-FFF2-40B4-BE49-F238E27FC236}">
                <a16:creationId xmlns:a16="http://schemas.microsoft.com/office/drawing/2014/main" id="{8C6ED11B-B4B4-45F7-A435-13DB35EE652A}"/>
              </a:ext>
            </a:extLst>
          </p:cNvPr>
          <p:cNvPicPr>
            <a:picLocks noChangeAspect="1"/>
          </p:cNvPicPr>
          <p:nvPr/>
        </p:nvPicPr>
        <p:blipFill>
          <a:blip r:embed="rId4"/>
          <a:stretch>
            <a:fillRect/>
          </a:stretch>
        </p:blipFill>
        <p:spPr>
          <a:xfrm>
            <a:off x="5868144" y="5013176"/>
            <a:ext cx="2736810" cy="814258"/>
          </a:xfrm>
          <a:prstGeom prst="rect">
            <a:avLst/>
          </a:prstGeom>
          <a:ln>
            <a:solidFill>
              <a:schemeClr val="accent1">
                <a:shade val="50000"/>
              </a:schemeClr>
            </a:solidFill>
          </a:ln>
        </p:spPr>
      </p:pic>
      <p:sp>
        <p:nvSpPr>
          <p:cNvPr id="3" name="Obdélník 2">
            <a:extLst>
              <a:ext uri="{FF2B5EF4-FFF2-40B4-BE49-F238E27FC236}">
                <a16:creationId xmlns:a16="http://schemas.microsoft.com/office/drawing/2014/main" id="{E9FA4771-656E-4E68-86A2-9F6157CFE3D6}"/>
              </a:ext>
            </a:extLst>
          </p:cNvPr>
          <p:cNvSpPr/>
          <p:nvPr/>
        </p:nvSpPr>
        <p:spPr>
          <a:xfrm>
            <a:off x="5364088" y="2636912"/>
            <a:ext cx="720080"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délník 8">
            <a:extLst>
              <a:ext uri="{FF2B5EF4-FFF2-40B4-BE49-F238E27FC236}">
                <a16:creationId xmlns:a16="http://schemas.microsoft.com/office/drawing/2014/main" id="{0DBD70BF-C793-44A6-99B3-39769FDD2B90}"/>
              </a:ext>
            </a:extLst>
          </p:cNvPr>
          <p:cNvSpPr/>
          <p:nvPr/>
        </p:nvSpPr>
        <p:spPr>
          <a:xfrm>
            <a:off x="7760881" y="2576239"/>
            <a:ext cx="720080" cy="7920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57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702C8A-F856-471A-BACA-7F8A4D44AB73}"/>
              </a:ext>
            </a:extLst>
          </p:cNvPr>
          <p:cNvSpPr>
            <a:spLocks noGrp="1"/>
          </p:cNvSpPr>
          <p:nvPr>
            <p:ph type="title"/>
          </p:nvPr>
        </p:nvSpPr>
        <p:spPr/>
        <p:txBody>
          <a:bodyPr>
            <a:normAutofit/>
          </a:bodyPr>
          <a:lstStyle/>
          <a:p>
            <a:pPr algn="l"/>
            <a:r>
              <a:rPr lang="cs-CZ" sz="3600" dirty="0">
                <a:solidFill>
                  <a:srgbClr val="0070C0"/>
                </a:solidFill>
              </a:rPr>
              <a:t>Sales </a:t>
            </a:r>
            <a:r>
              <a:rPr lang="cs-CZ" sz="3600" dirty="0" err="1">
                <a:solidFill>
                  <a:srgbClr val="0070C0"/>
                </a:solidFill>
              </a:rPr>
              <a:t>Price</a:t>
            </a:r>
            <a:r>
              <a:rPr lang="cs-CZ" sz="3600" dirty="0">
                <a:solidFill>
                  <a:srgbClr val="0070C0"/>
                </a:solidFill>
              </a:rPr>
              <a:t> List afer </a:t>
            </a:r>
            <a:r>
              <a:rPr lang="cs-CZ" sz="3600" dirty="0" err="1">
                <a:solidFill>
                  <a:srgbClr val="0070C0"/>
                </a:solidFill>
              </a:rPr>
              <a:t>editing</a:t>
            </a:r>
            <a:endParaRPr lang="en-US" sz="3600" dirty="0">
              <a:solidFill>
                <a:srgbClr val="0070C0"/>
              </a:solidFill>
            </a:endParaRPr>
          </a:p>
        </p:txBody>
      </p:sp>
      <p:pic>
        <p:nvPicPr>
          <p:cNvPr id="5" name="Obrázek 4">
            <a:extLst>
              <a:ext uri="{FF2B5EF4-FFF2-40B4-BE49-F238E27FC236}">
                <a16:creationId xmlns:a16="http://schemas.microsoft.com/office/drawing/2014/main" id="{F6F4705A-FF66-4A62-8544-ED0D20119563}"/>
              </a:ext>
            </a:extLst>
          </p:cNvPr>
          <p:cNvPicPr>
            <a:picLocks noChangeAspect="1"/>
          </p:cNvPicPr>
          <p:nvPr/>
        </p:nvPicPr>
        <p:blipFill>
          <a:blip r:embed="rId2"/>
          <a:stretch>
            <a:fillRect/>
          </a:stretch>
        </p:blipFill>
        <p:spPr>
          <a:xfrm>
            <a:off x="755575" y="1484784"/>
            <a:ext cx="7493977" cy="3384376"/>
          </a:xfrm>
          <a:prstGeom prst="rect">
            <a:avLst/>
          </a:prstGeom>
          <a:ln>
            <a:solidFill>
              <a:schemeClr val="accent1">
                <a:shade val="50000"/>
              </a:schemeClr>
            </a:solidFill>
          </a:ln>
        </p:spPr>
      </p:pic>
      <p:pic>
        <p:nvPicPr>
          <p:cNvPr id="7" name="Obrázek 6">
            <a:extLst>
              <a:ext uri="{FF2B5EF4-FFF2-40B4-BE49-F238E27FC236}">
                <a16:creationId xmlns:a16="http://schemas.microsoft.com/office/drawing/2014/main" id="{A67DE9AD-7FFB-4ECC-AA2D-F6C2CD9E5B7B}"/>
              </a:ext>
            </a:extLst>
          </p:cNvPr>
          <p:cNvPicPr>
            <a:picLocks noChangeAspect="1"/>
          </p:cNvPicPr>
          <p:nvPr/>
        </p:nvPicPr>
        <p:blipFill>
          <a:blip r:embed="rId3"/>
          <a:stretch>
            <a:fillRect/>
          </a:stretch>
        </p:blipFill>
        <p:spPr>
          <a:xfrm>
            <a:off x="748664" y="5157192"/>
            <a:ext cx="7493977" cy="1069203"/>
          </a:xfrm>
          <a:prstGeom prst="rect">
            <a:avLst/>
          </a:prstGeom>
          <a:ln>
            <a:solidFill>
              <a:schemeClr val="accent1"/>
            </a:solidFill>
          </a:ln>
        </p:spPr>
      </p:pic>
    </p:spTree>
    <p:extLst>
      <p:ext uri="{BB962C8B-B14F-4D97-AF65-F5344CB8AC3E}">
        <p14:creationId xmlns:p14="http://schemas.microsoft.com/office/powerpoint/2010/main" val="1195570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12F121-4352-43C7-9E37-B74B47FB4215}"/>
              </a:ext>
            </a:extLst>
          </p:cNvPr>
          <p:cNvSpPr>
            <a:spLocks noGrp="1"/>
          </p:cNvSpPr>
          <p:nvPr>
            <p:ph type="title"/>
          </p:nvPr>
        </p:nvSpPr>
        <p:spPr/>
        <p:txBody>
          <a:bodyPr>
            <a:normAutofit/>
          </a:bodyPr>
          <a:lstStyle/>
          <a:p>
            <a:pPr algn="l"/>
            <a:r>
              <a:rPr lang="cs-CZ" sz="3600" dirty="0">
                <a:solidFill>
                  <a:srgbClr val="0070C0"/>
                </a:solidFill>
              </a:rPr>
              <a:t>Sales </a:t>
            </a:r>
            <a:r>
              <a:rPr lang="cs-CZ" sz="3600" dirty="0" err="1">
                <a:solidFill>
                  <a:srgbClr val="0070C0"/>
                </a:solidFill>
              </a:rPr>
              <a:t>Order</a:t>
            </a:r>
            <a:r>
              <a:rPr lang="cs-CZ" sz="3600" dirty="0">
                <a:solidFill>
                  <a:srgbClr val="0070C0"/>
                </a:solidFill>
              </a:rPr>
              <a:t> lines (SO lines)  </a:t>
            </a:r>
            <a:endParaRPr lang="en-US" sz="3600" dirty="0">
              <a:solidFill>
                <a:srgbClr val="0070C0"/>
              </a:solidFill>
            </a:endParaRPr>
          </a:p>
        </p:txBody>
      </p:sp>
      <p:pic>
        <p:nvPicPr>
          <p:cNvPr id="4" name="Obrázek 3">
            <a:extLst>
              <a:ext uri="{FF2B5EF4-FFF2-40B4-BE49-F238E27FC236}">
                <a16:creationId xmlns:a16="http://schemas.microsoft.com/office/drawing/2014/main" id="{8964D8CF-42AC-4D54-AA58-74457715B8DD}"/>
              </a:ext>
            </a:extLst>
          </p:cNvPr>
          <p:cNvPicPr>
            <a:picLocks noChangeAspect="1"/>
          </p:cNvPicPr>
          <p:nvPr/>
        </p:nvPicPr>
        <p:blipFill>
          <a:blip r:embed="rId2"/>
          <a:stretch>
            <a:fillRect/>
          </a:stretch>
        </p:blipFill>
        <p:spPr>
          <a:xfrm>
            <a:off x="473450" y="1761479"/>
            <a:ext cx="7763484" cy="1107655"/>
          </a:xfrm>
          <a:prstGeom prst="rect">
            <a:avLst/>
          </a:prstGeom>
          <a:ln>
            <a:solidFill>
              <a:schemeClr val="accent1">
                <a:shade val="50000"/>
              </a:schemeClr>
            </a:solidFill>
          </a:ln>
        </p:spPr>
      </p:pic>
      <p:pic>
        <p:nvPicPr>
          <p:cNvPr id="6" name="Obrázek 5">
            <a:extLst>
              <a:ext uri="{FF2B5EF4-FFF2-40B4-BE49-F238E27FC236}">
                <a16:creationId xmlns:a16="http://schemas.microsoft.com/office/drawing/2014/main" id="{CD4270E1-E7B9-46B3-8F52-E9A7F4F75558}"/>
              </a:ext>
            </a:extLst>
          </p:cNvPr>
          <p:cNvPicPr>
            <a:picLocks noChangeAspect="1"/>
          </p:cNvPicPr>
          <p:nvPr/>
        </p:nvPicPr>
        <p:blipFill>
          <a:blip r:embed="rId3"/>
          <a:stretch>
            <a:fillRect/>
          </a:stretch>
        </p:blipFill>
        <p:spPr>
          <a:xfrm>
            <a:off x="489700" y="3537619"/>
            <a:ext cx="7730983" cy="1397461"/>
          </a:xfrm>
          <a:prstGeom prst="rect">
            <a:avLst/>
          </a:prstGeom>
          <a:ln>
            <a:solidFill>
              <a:schemeClr val="accent1">
                <a:shade val="50000"/>
              </a:schemeClr>
            </a:solidFill>
          </a:ln>
        </p:spPr>
      </p:pic>
      <p:sp>
        <p:nvSpPr>
          <p:cNvPr id="7" name="TextovéPole 6">
            <a:extLst>
              <a:ext uri="{FF2B5EF4-FFF2-40B4-BE49-F238E27FC236}">
                <a16:creationId xmlns:a16="http://schemas.microsoft.com/office/drawing/2014/main" id="{AE880D71-E737-4886-A4B9-C86E464945B1}"/>
              </a:ext>
            </a:extLst>
          </p:cNvPr>
          <p:cNvSpPr txBox="1"/>
          <p:nvPr/>
        </p:nvSpPr>
        <p:spPr>
          <a:xfrm>
            <a:off x="489701" y="1220226"/>
            <a:ext cx="1969450" cy="369332"/>
          </a:xfrm>
          <a:prstGeom prst="rect">
            <a:avLst/>
          </a:prstGeom>
          <a:noFill/>
        </p:spPr>
        <p:txBody>
          <a:bodyPr wrap="none" rtlCol="0">
            <a:spAutoFit/>
          </a:bodyPr>
          <a:lstStyle/>
          <a:p>
            <a:r>
              <a:rPr lang="cs-CZ" dirty="0">
                <a:solidFill>
                  <a:srgbClr val="0070C0"/>
                </a:solidFill>
              </a:rPr>
              <a:t>1st part </a:t>
            </a:r>
            <a:r>
              <a:rPr lang="cs-CZ" dirty="0" err="1">
                <a:solidFill>
                  <a:srgbClr val="0070C0"/>
                </a:solidFill>
              </a:rPr>
              <a:t>of</a:t>
            </a:r>
            <a:r>
              <a:rPr lang="cs-CZ" dirty="0">
                <a:solidFill>
                  <a:srgbClr val="0070C0"/>
                </a:solidFill>
              </a:rPr>
              <a:t> </a:t>
            </a:r>
            <a:r>
              <a:rPr lang="cs-CZ" dirty="0" err="1">
                <a:solidFill>
                  <a:srgbClr val="0070C0"/>
                </a:solidFill>
              </a:rPr>
              <a:t>the</a:t>
            </a:r>
            <a:r>
              <a:rPr lang="cs-CZ" dirty="0">
                <a:solidFill>
                  <a:srgbClr val="0070C0"/>
                </a:solidFill>
              </a:rPr>
              <a:t> line </a:t>
            </a:r>
            <a:endParaRPr lang="en-US" dirty="0">
              <a:solidFill>
                <a:srgbClr val="0070C0"/>
              </a:solidFill>
            </a:endParaRPr>
          </a:p>
        </p:txBody>
      </p:sp>
      <p:sp>
        <p:nvSpPr>
          <p:cNvPr id="8" name="TextovéPole 7">
            <a:extLst>
              <a:ext uri="{FF2B5EF4-FFF2-40B4-BE49-F238E27FC236}">
                <a16:creationId xmlns:a16="http://schemas.microsoft.com/office/drawing/2014/main" id="{D62A28A0-2CA7-4563-9819-00685E644D36}"/>
              </a:ext>
            </a:extLst>
          </p:cNvPr>
          <p:cNvSpPr txBox="1"/>
          <p:nvPr/>
        </p:nvSpPr>
        <p:spPr>
          <a:xfrm>
            <a:off x="489700" y="3071583"/>
            <a:ext cx="3436967" cy="338554"/>
          </a:xfrm>
          <a:prstGeom prst="rect">
            <a:avLst/>
          </a:prstGeom>
          <a:noFill/>
        </p:spPr>
        <p:txBody>
          <a:bodyPr wrap="none" rtlCol="0">
            <a:spAutoFit/>
          </a:bodyPr>
          <a:lstStyle/>
          <a:p>
            <a:r>
              <a:rPr lang="en-US" sz="1600" dirty="0">
                <a:solidFill>
                  <a:srgbClr val="0070C0"/>
                </a:solidFill>
              </a:rPr>
              <a:t>Followed by the second part of the line</a:t>
            </a:r>
          </a:p>
        </p:txBody>
      </p:sp>
      <p:sp>
        <p:nvSpPr>
          <p:cNvPr id="9" name="TextovéPole 8">
            <a:extLst>
              <a:ext uri="{FF2B5EF4-FFF2-40B4-BE49-F238E27FC236}">
                <a16:creationId xmlns:a16="http://schemas.microsoft.com/office/drawing/2014/main" id="{1F7FB22B-0954-406B-99E3-AC7087F3DAEA}"/>
              </a:ext>
            </a:extLst>
          </p:cNvPr>
          <p:cNvSpPr txBox="1"/>
          <p:nvPr/>
        </p:nvSpPr>
        <p:spPr>
          <a:xfrm>
            <a:off x="489701" y="5058100"/>
            <a:ext cx="7410042" cy="1200329"/>
          </a:xfrm>
          <a:prstGeom prst="rect">
            <a:avLst/>
          </a:prstGeom>
          <a:noFill/>
        </p:spPr>
        <p:txBody>
          <a:bodyPr wrap="none" rtlCol="0">
            <a:spAutoFit/>
          </a:bodyPr>
          <a:lstStyle/>
          <a:p>
            <a:r>
              <a:rPr lang="en-GB" dirty="0">
                <a:solidFill>
                  <a:srgbClr val="0070C0"/>
                </a:solidFill>
              </a:rPr>
              <a:t>Calculation method Line discount amount presented on 3rd S</a:t>
            </a:r>
            <a:r>
              <a:rPr lang="cs-CZ" dirty="0" err="1">
                <a:solidFill>
                  <a:srgbClr val="0070C0"/>
                </a:solidFill>
              </a:rPr>
              <a:t>ales</a:t>
            </a:r>
            <a:r>
              <a:rPr lang="cs-CZ" dirty="0">
                <a:solidFill>
                  <a:srgbClr val="0070C0"/>
                </a:solidFill>
              </a:rPr>
              <a:t> </a:t>
            </a:r>
            <a:r>
              <a:rPr lang="en-GB" dirty="0">
                <a:solidFill>
                  <a:srgbClr val="0070C0"/>
                </a:solidFill>
              </a:rPr>
              <a:t>O</a:t>
            </a:r>
            <a:r>
              <a:rPr lang="cs-CZ" dirty="0" err="1">
                <a:solidFill>
                  <a:srgbClr val="0070C0"/>
                </a:solidFill>
              </a:rPr>
              <a:t>rder</a:t>
            </a:r>
            <a:r>
              <a:rPr lang="cs-CZ" dirty="0">
                <a:solidFill>
                  <a:srgbClr val="0070C0"/>
                </a:solidFill>
              </a:rPr>
              <a:t> </a:t>
            </a:r>
            <a:r>
              <a:rPr lang="en-GB" dirty="0">
                <a:solidFill>
                  <a:srgbClr val="0070C0"/>
                </a:solidFill>
              </a:rPr>
              <a:t> line :</a:t>
            </a:r>
          </a:p>
          <a:p>
            <a:r>
              <a:rPr lang="en-GB" dirty="0">
                <a:solidFill>
                  <a:srgbClr val="0070C0"/>
                </a:solidFill>
              </a:rPr>
              <a:t> </a:t>
            </a:r>
            <a:r>
              <a:rPr lang="cs-CZ" dirty="0">
                <a:solidFill>
                  <a:srgbClr val="0070C0"/>
                </a:solidFill>
              </a:rPr>
              <a:t> </a:t>
            </a:r>
            <a:r>
              <a:rPr lang="en-GB" dirty="0">
                <a:solidFill>
                  <a:srgbClr val="0070C0"/>
                </a:solidFill>
              </a:rPr>
              <a:t>   </a:t>
            </a:r>
            <a:r>
              <a:rPr lang="en-GB" dirty="0">
                <a:solidFill>
                  <a:srgbClr val="FF0000"/>
                </a:solidFill>
              </a:rPr>
              <a:t>8</a:t>
            </a:r>
            <a:r>
              <a:rPr lang="en-GB" dirty="0">
                <a:solidFill>
                  <a:srgbClr val="0070C0"/>
                </a:solidFill>
              </a:rPr>
              <a:t> * 90 =720 </a:t>
            </a:r>
          </a:p>
          <a:p>
            <a:r>
              <a:rPr lang="en-GB" dirty="0">
                <a:solidFill>
                  <a:srgbClr val="0070C0"/>
                </a:solidFill>
              </a:rPr>
              <a:t>720 * </a:t>
            </a:r>
            <a:r>
              <a:rPr lang="en-GB" dirty="0">
                <a:solidFill>
                  <a:srgbClr val="00B050"/>
                </a:solidFill>
              </a:rPr>
              <a:t>0,95</a:t>
            </a:r>
            <a:r>
              <a:rPr lang="en-GB" dirty="0">
                <a:solidFill>
                  <a:srgbClr val="0070C0"/>
                </a:solidFill>
              </a:rPr>
              <a:t>=684</a:t>
            </a:r>
            <a:r>
              <a:rPr lang="cs-CZ" dirty="0">
                <a:solidFill>
                  <a:srgbClr val="0070C0"/>
                </a:solidFill>
              </a:rPr>
              <a:t>, </a:t>
            </a:r>
            <a:r>
              <a:rPr lang="cs-CZ" dirty="0" err="1">
                <a:solidFill>
                  <a:srgbClr val="0070C0"/>
                </a:solidFill>
              </a:rPr>
              <a:t>where</a:t>
            </a:r>
            <a:r>
              <a:rPr lang="cs-CZ" dirty="0">
                <a:solidFill>
                  <a:srgbClr val="0070C0"/>
                </a:solidFill>
              </a:rPr>
              <a:t>  0,95 </a:t>
            </a:r>
            <a:r>
              <a:rPr lang="cs-CZ" dirty="0" err="1">
                <a:solidFill>
                  <a:srgbClr val="0070C0"/>
                </a:solidFill>
              </a:rPr>
              <a:t>represents</a:t>
            </a:r>
            <a:r>
              <a:rPr lang="cs-CZ" dirty="0">
                <a:solidFill>
                  <a:srgbClr val="0070C0"/>
                </a:solidFill>
              </a:rPr>
              <a:t> </a:t>
            </a:r>
            <a:r>
              <a:rPr lang="cs-CZ" dirty="0">
                <a:solidFill>
                  <a:srgbClr val="00B050"/>
                </a:solidFill>
              </a:rPr>
              <a:t>5 %</a:t>
            </a:r>
            <a:r>
              <a:rPr lang="cs-CZ" dirty="0">
                <a:solidFill>
                  <a:srgbClr val="0070C0"/>
                </a:solidFill>
              </a:rPr>
              <a:t> </a:t>
            </a:r>
            <a:r>
              <a:rPr lang="cs-CZ" dirty="0" err="1">
                <a:solidFill>
                  <a:srgbClr val="0070C0"/>
                </a:solidFill>
              </a:rPr>
              <a:t>of</a:t>
            </a:r>
            <a:r>
              <a:rPr lang="cs-CZ" dirty="0">
                <a:solidFill>
                  <a:srgbClr val="0070C0"/>
                </a:solidFill>
              </a:rPr>
              <a:t> </a:t>
            </a:r>
            <a:r>
              <a:rPr lang="cs-CZ" dirty="0" err="1">
                <a:solidFill>
                  <a:srgbClr val="0070C0"/>
                </a:solidFill>
              </a:rPr>
              <a:t>discount</a:t>
            </a:r>
            <a:endParaRPr lang="en-GB" dirty="0">
              <a:solidFill>
                <a:srgbClr val="0070C0"/>
              </a:solidFill>
            </a:endParaRPr>
          </a:p>
          <a:p>
            <a:r>
              <a:rPr lang="cs-CZ" dirty="0">
                <a:solidFill>
                  <a:srgbClr val="0070C0"/>
                </a:solidFill>
              </a:rPr>
              <a:t>Unit </a:t>
            </a:r>
            <a:r>
              <a:rPr lang="cs-CZ" dirty="0" err="1">
                <a:solidFill>
                  <a:srgbClr val="0070C0"/>
                </a:solidFill>
              </a:rPr>
              <a:t>Discount</a:t>
            </a:r>
            <a:r>
              <a:rPr lang="cs-CZ" dirty="0">
                <a:solidFill>
                  <a:srgbClr val="0070C0"/>
                </a:solidFill>
              </a:rPr>
              <a:t> </a:t>
            </a:r>
            <a:r>
              <a:rPr lang="cs-CZ" dirty="0" err="1">
                <a:solidFill>
                  <a:srgbClr val="0070C0"/>
                </a:solidFill>
              </a:rPr>
              <a:t>Amount</a:t>
            </a:r>
            <a:r>
              <a:rPr lang="cs-CZ" dirty="0">
                <a:solidFill>
                  <a:srgbClr val="0070C0"/>
                </a:solidFill>
              </a:rPr>
              <a:t> </a:t>
            </a:r>
            <a:r>
              <a:rPr lang="cs-CZ" dirty="0" err="1">
                <a:solidFill>
                  <a:srgbClr val="0070C0"/>
                </a:solidFill>
              </a:rPr>
              <a:t>is</a:t>
            </a:r>
            <a:r>
              <a:rPr lang="cs-CZ" dirty="0">
                <a:solidFill>
                  <a:srgbClr val="0070C0"/>
                </a:solidFill>
              </a:rPr>
              <a:t> </a:t>
            </a:r>
            <a:r>
              <a:rPr lang="cs-CZ" dirty="0" err="1">
                <a:solidFill>
                  <a:srgbClr val="0070C0"/>
                </a:solidFill>
              </a:rPr>
              <a:t>calculated</a:t>
            </a:r>
            <a:r>
              <a:rPr lang="cs-CZ" dirty="0">
                <a:solidFill>
                  <a:srgbClr val="0070C0"/>
                </a:solidFill>
              </a:rPr>
              <a:t> : </a:t>
            </a:r>
            <a:r>
              <a:rPr lang="en-GB" dirty="0">
                <a:solidFill>
                  <a:srgbClr val="0070C0"/>
                </a:solidFill>
              </a:rPr>
              <a:t>720-684=36  </a:t>
            </a:r>
          </a:p>
        </p:txBody>
      </p:sp>
      <p:cxnSp>
        <p:nvCxnSpPr>
          <p:cNvPr id="5" name="Přímá spojnice 4">
            <a:extLst>
              <a:ext uri="{FF2B5EF4-FFF2-40B4-BE49-F238E27FC236}">
                <a16:creationId xmlns:a16="http://schemas.microsoft.com/office/drawing/2014/main" id="{8A027C26-E8CC-1280-D6FB-D3FDB427F533}"/>
              </a:ext>
            </a:extLst>
          </p:cNvPr>
          <p:cNvCxnSpPr/>
          <p:nvPr/>
        </p:nvCxnSpPr>
        <p:spPr>
          <a:xfrm>
            <a:off x="8236934" y="2492896"/>
            <a:ext cx="2955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a16="http://schemas.microsoft.com/office/drawing/2014/main" id="{CC00000C-68E0-A673-EF84-0C688DF84F50}"/>
              </a:ext>
            </a:extLst>
          </p:cNvPr>
          <p:cNvCxnSpPr>
            <a:cxnSpLocks/>
          </p:cNvCxnSpPr>
          <p:nvPr/>
        </p:nvCxnSpPr>
        <p:spPr>
          <a:xfrm>
            <a:off x="8532440" y="2492896"/>
            <a:ext cx="0" cy="567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78010F55-8AE2-1105-B725-AE54AE1A49FE}"/>
              </a:ext>
            </a:extLst>
          </p:cNvPr>
          <p:cNvCxnSpPr>
            <a:cxnSpLocks/>
          </p:cNvCxnSpPr>
          <p:nvPr/>
        </p:nvCxnSpPr>
        <p:spPr>
          <a:xfrm flipH="1">
            <a:off x="337300" y="3060576"/>
            <a:ext cx="81951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57300903-A31D-AD6E-F8DC-D4860F4AD4FD}"/>
              </a:ext>
            </a:extLst>
          </p:cNvPr>
          <p:cNvCxnSpPr>
            <a:cxnSpLocks/>
          </p:cNvCxnSpPr>
          <p:nvPr/>
        </p:nvCxnSpPr>
        <p:spPr>
          <a:xfrm>
            <a:off x="337300" y="3060576"/>
            <a:ext cx="0" cy="5676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římá spojnice se šipkou 15">
            <a:extLst>
              <a:ext uri="{FF2B5EF4-FFF2-40B4-BE49-F238E27FC236}">
                <a16:creationId xmlns:a16="http://schemas.microsoft.com/office/drawing/2014/main" id="{F6261FAE-6631-4A8B-D586-583C71F9821F}"/>
              </a:ext>
            </a:extLst>
          </p:cNvPr>
          <p:cNvCxnSpPr/>
          <p:nvPr/>
        </p:nvCxnSpPr>
        <p:spPr>
          <a:xfrm>
            <a:off x="337300" y="3645024"/>
            <a:ext cx="3462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Ovál 16">
            <a:extLst>
              <a:ext uri="{FF2B5EF4-FFF2-40B4-BE49-F238E27FC236}">
                <a16:creationId xmlns:a16="http://schemas.microsoft.com/office/drawing/2014/main" id="{FB4282D7-1D40-9C73-0B62-8A9C2A00AA59}"/>
              </a:ext>
            </a:extLst>
          </p:cNvPr>
          <p:cNvSpPr/>
          <p:nvPr/>
        </p:nvSpPr>
        <p:spPr>
          <a:xfrm>
            <a:off x="7899743" y="2492896"/>
            <a:ext cx="352565" cy="2084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vál 17">
            <a:extLst>
              <a:ext uri="{FF2B5EF4-FFF2-40B4-BE49-F238E27FC236}">
                <a16:creationId xmlns:a16="http://schemas.microsoft.com/office/drawing/2014/main" id="{6D00AB09-7EF3-3D0E-853F-71B3F9AB4C1D}"/>
              </a:ext>
            </a:extLst>
          </p:cNvPr>
          <p:cNvSpPr/>
          <p:nvPr/>
        </p:nvSpPr>
        <p:spPr>
          <a:xfrm>
            <a:off x="6948264" y="4495087"/>
            <a:ext cx="352565" cy="2084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vál 18">
            <a:extLst>
              <a:ext uri="{FF2B5EF4-FFF2-40B4-BE49-F238E27FC236}">
                <a16:creationId xmlns:a16="http://schemas.microsoft.com/office/drawing/2014/main" id="{FE28E8EE-14DF-62B7-0A01-4576948B2938}"/>
              </a:ext>
            </a:extLst>
          </p:cNvPr>
          <p:cNvSpPr/>
          <p:nvPr/>
        </p:nvSpPr>
        <p:spPr>
          <a:xfrm>
            <a:off x="923317" y="4482980"/>
            <a:ext cx="352565" cy="2084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6912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9E3CFC-48F0-4F74-B4A6-AFC237B17333}"/>
              </a:ext>
            </a:extLst>
          </p:cNvPr>
          <p:cNvSpPr>
            <a:spLocks noGrp="1"/>
          </p:cNvSpPr>
          <p:nvPr>
            <p:ph type="title"/>
          </p:nvPr>
        </p:nvSpPr>
        <p:spPr>
          <a:xfrm>
            <a:off x="457200" y="274638"/>
            <a:ext cx="8247360" cy="1143000"/>
          </a:xfrm>
        </p:spPr>
        <p:txBody>
          <a:bodyPr>
            <a:noAutofit/>
          </a:bodyPr>
          <a:lstStyle/>
          <a:p>
            <a:pPr algn="l"/>
            <a:r>
              <a:rPr lang="cs-CZ" sz="3600" dirty="0" err="1">
                <a:solidFill>
                  <a:srgbClr val="0070C0"/>
                </a:solidFill>
              </a:rPr>
              <a:t>Customer</a:t>
            </a:r>
            <a:r>
              <a:rPr lang="cs-CZ" sz="3600" dirty="0">
                <a:solidFill>
                  <a:srgbClr val="0070C0"/>
                </a:solidFill>
              </a:rPr>
              <a:t> </a:t>
            </a:r>
            <a:r>
              <a:rPr lang="cs-CZ" sz="3600" dirty="0" err="1">
                <a:solidFill>
                  <a:srgbClr val="0070C0"/>
                </a:solidFill>
              </a:rPr>
              <a:t>card</a:t>
            </a:r>
            <a:r>
              <a:rPr lang="cs-CZ" sz="3600" dirty="0">
                <a:solidFill>
                  <a:srgbClr val="0070C0"/>
                </a:solidFill>
              </a:rPr>
              <a:t> </a:t>
            </a:r>
            <a:r>
              <a:rPr lang="cs-CZ" sz="3600" dirty="0" err="1">
                <a:solidFill>
                  <a:srgbClr val="0070C0"/>
                </a:solidFill>
              </a:rPr>
              <a:t>one</a:t>
            </a:r>
            <a:r>
              <a:rPr lang="cs-CZ" sz="3600" dirty="0">
                <a:solidFill>
                  <a:srgbClr val="0070C0"/>
                </a:solidFill>
              </a:rPr>
              <a:t> </a:t>
            </a:r>
            <a:r>
              <a:rPr lang="cs-CZ" sz="3600" dirty="0" err="1">
                <a:solidFill>
                  <a:srgbClr val="0070C0"/>
                </a:solidFill>
              </a:rPr>
              <a:t>possibility</a:t>
            </a:r>
            <a:r>
              <a:rPr lang="cs-CZ" sz="3600" dirty="0">
                <a:solidFill>
                  <a:srgbClr val="0070C0"/>
                </a:solidFill>
              </a:rPr>
              <a:t> to </a:t>
            </a:r>
            <a:r>
              <a:rPr lang="cs-CZ" sz="3600" dirty="0" err="1">
                <a:solidFill>
                  <a:srgbClr val="0070C0"/>
                </a:solidFill>
              </a:rPr>
              <a:t>access</a:t>
            </a:r>
            <a:r>
              <a:rPr lang="cs-CZ" sz="3600" dirty="0">
                <a:solidFill>
                  <a:srgbClr val="0070C0"/>
                </a:solidFill>
              </a:rPr>
              <a:t> </a:t>
            </a:r>
            <a:r>
              <a:rPr lang="cs-CZ" sz="3600" dirty="0" err="1">
                <a:solidFill>
                  <a:srgbClr val="0070C0"/>
                </a:solidFill>
              </a:rPr>
              <a:t>discount</a:t>
            </a:r>
            <a:r>
              <a:rPr lang="cs-CZ" sz="3600" dirty="0">
                <a:solidFill>
                  <a:srgbClr val="0070C0"/>
                </a:solidFill>
              </a:rPr>
              <a:t> </a:t>
            </a:r>
            <a:endParaRPr lang="en-US" sz="3600" dirty="0">
              <a:solidFill>
                <a:srgbClr val="0070C0"/>
              </a:solidFill>
            </a:endParaRPr>
          </a:p>
        </p:txBody>
      </p:sp>
      <p:pic>
        <p:nvPicPr>
          <p:cNvPr id="5" name="Obrázek 4">
            <a:extLst>
              <a:ext uri="{FF2B5EF4-FFF2-40B4-BE49-F238E27FC236}">
                <a16:creationId xmlns:a16="http://schemas.microsoft.com/office/drawing/2014/main" id="{F91E15CF-6665-4C67-BADE-B3F52736C664}"/>
              </a:ext>
            </a:extLst>
          </p:cNvPr>
          <p:cNvPicPr>
            <a:picLocks noChangeAspect="1"/>
          </p:cNvPicPr>
          <p:nvPr/>
        </p:nvPicPr>
        <p:blipFill>
          <a:blip r:embed="rId2"/>
          <a:stretch>
            <a:fillRect/>
          </a:stretch>
        </p:blipFill>
        <p:spPr>
          <a:xfrm>
            <a:off x="463758" y="1566570"/>
            <a:ext cx="7457850" cy="3724859"/>
          </a:xfrm>
          <a:prstGeom prst="rect">
            <a:avLst/>
          </a:prstGeom>
          <a:ln>
            <a:solidFill>
              <a:schemeClr val="accent1"/>
            </a:solidFill>
          </a:ln>
        </p:spPr>
      </p:pic>
    </p:spTree>
    <p:extLst>
      <p:ext uri="{BB962C8B-B14F-4D97-AF65-F5344CB8AC3E}">
        <p14:creationId xmlns:p14="http://schemas.microsoft.com/office/powerpoint/2010/main" val="2981397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960370-2050-450E-BF24-BB7623A39BDD}"/>
              </a:ext>
            </a:extLst>
          </p:cNvPr>
          <p:cNvSpPr>
            <a:spLocks noGrp="1"/>
          </p:cNvSpPr>
          <p:nvPr>
            <p:ph type="title"/>
          </p:nvPr>
        </p:nvSpPr>
        <p:spPr>
          <a:xfrm>
            <a:off x="457200" y="274638"/>
            <a:ext cx="8579296" cy="1143000"/>
          </a:xfrm>
        </p:spPr>
        <p:txBody>
          <a:bodyPr>
            <a:noAutofit/>
          </a:bodyPr>
          <a:lstStyle/>
          <a:p>
            <a:pPr algn="l"/>
            <a:r>
              <a:rPr lang="cs-CZ" sz="3200" dirty="0">
                <a:solidFill>
                  <a:srgbClr val="0070C0"/>
                </a:solidFill>
              </a:rPr>
              <a:t>Customer </a:t>
            </a:r>
            <a:r>
              <a:rPr lang="cs-CZ" sz="3200" dirty="0" err="1">
                <a:solidFill>
                  <a:srgbClr val="0070C0"/>
                </a:solidFill>
              </a:rPr>
              <a:t>card</a:t>
            </a:r>
            <a:r>
              <a:rPr lang="cs-CZ" sz="3200" dirty="0">
                <a:solidFill>
                  <a:srgbClr val="0070C0"/>
                </a:solidFill>
              </a:rPr>
              <a:t> -&gt;2nd </a:t>
            </a:r>
            <a:r>
              <a:rPr lang="cs-CZ" sz="3200" dirty="0" err="1">
                <a:solidFill>
                  <a:srgbClr val="0070C0"/>
                </a:solidFill>
              </a:rPr>
              <a:t>possibility</a:t>
            </a:r>
            <a:r>
              <a:rPr lang="cs-CZ" sz="3200" dirty="0">
                <a:solidFill>
                  <a:srgbClr val="0070C0"/>
                </a:solidFill>
              </a:rPr>
              <a:t> to </a:t>
            </a:r>
            <a:r>
              <a:rPr lang="cs-CZ" sz="3200" dirty="0" err="1">
                <a:solidFill>
                  <a:srgbClr val="0070C0"/>
                </a:solidFill>
              </a:rPr>
              <a:t>access</a:t>
            </a:r>
            <a:r>
              <a:rPr lang="cs-CZ" sz="3200" dirty="0">
                <a:solidFill>
                  <a:srgbClr val="0070C0"/>
                </a:solidFill>
              </a:rPr>
              <a:t> </a:t>
            </a:r>
            <a:r>
              <a:rPr lang="cs-CZ" sz="3200" dirty="0" err="1">
                <a:solidFill>
                  <a:srgbClr val="0070C0"/>
                </a:solidFill>
              </a:rPr>
              <a:t>discount</a:t>
            </a:r>
            <a:r>
              <a:rPr lang="cs-CZ" sz="3200" dirty="0">
                <a:solidFill>
                  <a:srgbClr val="0070C0"/>
                </a:solidFill>
              </a:rPr>
              <a:t> </a:t>
            </a:r>
            <a:endParaRPr lang="en-US" sz="3200" dirty="0"/>
          </a:p>
        </p:txBody>
      </p:sp>
      <p:pic>
        <p:nvPicPr>
          <p:cNvPr id="5" name="Obrázek 4">
            <a:extLst>
              <a:ext uri="{FF2B5EF4-FFF2-40B4-BE49-F238E27FC236}">
                <a16:creationId xmlns:a16="http://schemas.microsoft.com/office/drawing/2014/main" id="{12DBFAE4-1AEB-4D7C-8B33-89BF00E4B197}"/>
              </a:ext>
            </a:extLst>
          </p:cNvPr>
          <p:cNvPicPr>
            <a:picLocks noChangeAspect="1"/>
          </p:cNvPicPr>
          <p:nvPr/>
        </p:nvPicPr>
        <p:blipFill>
          <a:blip r:embed="rId2"/>
          <a:stretch>
            <a:fillRect/>
          </a:stretch>
        </p:blipFill>
        <p:spPr>
          <a:xfrm>
            <a:off x="622040" y="1772816"/>
            <a:ext cx="8100392" cy="1806169"/>
          </a:xfrm>
          <a:prstGeom prst="rect">
            <a:avLst/>
          </a:prstGeom>
          <a:ln>
            <a:solidFill>
              <a:schemeClr val="accent1">
                <a:shade val="50000"/>
              </a:schemeClr>
            </a:solidFill>
          </a:ln>
        </p:spPr>
      </p:pic>
      <p:sp>
        <p:nvSpPr>
          <p:cNvPr id="7" name="TextovéPole 6">
            <a:extLst>
              <a:ext uri="{FF2B5EF4-FFF2-40B4-BE49-F238E27FC236}">
                <a16:creationId xmlns:a16="http://schemas.microsoft.com/office/drawing/2014/main" id="{499B04E9-A72C-4E61-972E-B1EF97207651}"/>
              </a:ext>
            </a:extLst>
          </p:cNvPr>
          <p:cNvSpPr txBox="1"/>
          <p:nvPr/>
        </p:nvSpPr>
        <p:spPr>
          <a:xfrm>
            <a:off x="441412" y="3789040"/>
            <a:ext cx="8281020" cy="1384995"/>
          </a:xfrm>
          <a:prstGeom prst="rect">
            <a:avLst/>
          </a:prstGeom>
          <a:noFill/>
        </p:spPr>
        <p:txBody>
          <a:bodyPr wrap="square">
            <a:spAutoFit/>
          </a:bodyPr>
          <a:lstStyle/>
          <a:p>
            <a:r>
              <a:rPr lang="en-US" sz="2800" b="1" dirty="0">
                <a:solidFill>
                  <a:srgbClr val="0070C0"/>
                </a:solidFill>
              </a:rPr>
              <a:t>Here you can set the different unit prices in absolute values as well as the % discount depending on the quantity of </a:t>
            </a:r>
            <a:r>
              <a:rPr lang="cs-CZ" sz="2800" b="1" dirty="0" err="1">
                <a:solidFill>
                  <a:srgbClr val="0070C0"/>
                </a:solidFill>
              </a:rPr>
              <a:t>items</a:t>
            </a:r>
            <a:r>
              <a:rPr lang="cs-CZ" sz="2800" b="1" dirty="0">
                <a:solidFill>
                  <a:srgbClr val="0070C0"/>
                </a:solidFill>
              </a:rPr>
              <a:t>. </a:t>
            </a:r>
            <a:endParaRPr lang="en-US" sz="2800" b="1" dirty="0">
              <a:solidFill>
                <a:srgbClr val="0070C0"/>
              </a:solidFill>
            </a:endParaRPr>
          </a:p>
        </p:txBody>
      </p:sp>
    </p:spTree>
    <p:extLst>
      <p:ext uri="{BB962C8B-B14F-4D97-AF65-F5344CB8AC3E}">
        <p14:creationId xmlns:p14="http://schemas.microsoft.com/office/powerpoint/2010/main" val="1184706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501720-612A-468B-B5C7-69B5BC2E1F04}"/>
              </a:ext>
            </a:extLst>
          </p:cNvPr>
          <p:cNvSpPr>
            <a:spLocks noGrp="1"/>
          </p:cNvSpPr>
          <p:nvPr>
            <p:ph type="title"/>
          </p:nvPr>
        </p:nvSpPr>
        <p:spPr/>
        <p:txBody>
          <a:bodyPr>
            <a:normAutofit fontScale="90000"/>
          </a:bodyPr>
          <a:lstStyle/>
          <a:p>
            <a:pPr algn="l"/>
            <a:r>
              <a:rPr lang="cs-CZ" sz="3600" dirty="0" err="1">
                <a:solidFill>
                  <a:srgbClr val="0070C0"/>
                </a:solidFill>
              </a:rPr>
              <a:t>Customer</a:t>
            </a:r>
            <a:r>
              <a:rPr lang="cs-CZ" sz="3600" dirty="0">
                <a:solidFill>
                  <a:srgbClr val="0070C0"/>
                </a:solidFill>
              </a:rPr>
              <a:t> card-3rd </a:t>
            </a:r>
            <a:r>
              <a:rPr lang="cs-CZ" sz="3600" dirty="0" err="1">
                <a:solidFill>
                  <a:srgbClr val="0070C0"/>
                </a:solidFill>
              </a:rPr>
              <a:t>possibility</a:t>
            </a:r>
            <a:r>
              <a:rPr lang="cs-CZ" sz="3600" dirty="0">
                <a:solidFill>
                  <a:srgbClr val="0070C0"/>
                </a:solidFill>
              </a:rPr>
              <a:t> to setup </a:t>
            </a:r>
            <a:r>
              <a:rPr lang="cs-CZ" sz="3600" dirty="0" err="1">
                <a:solidFill>
                  <a:srgbClr val="0070C0"/>
                </a:solidFill>
              </a:rPr>
              <a:t>discounts</a:t>
            </a:r>
            <a:endParaRPr lang="cs-CZ" sz="3600" dirty="0">
              <a:solidFill>
                <a:srgbClr val="0070C0"/>
              </a:solidFill>
            </a:endParaRPr>
          </a:p>
        </p:txBody>
      </p:sp>
      <p:pic>
        <p:nvPicPr>
          <p:cNvPr id="5" name="Obrázek 4">
            <a:extLst>
              <a:ext uri="{FF2B5EF4-FFF2-40B4-BE49-F238E27FC236}">
                <a16:creationId xmlns:a16="http://schemas.microsoft.com/office/drawing/2014/main" id="{8B7A2D41-B2C9-4DF8-8304-6F509BEA9D4D}"/>
              </a:ext>
            </a:extLst>
          </p:cNvPr>
          <p:cNvPicPr>
            <a:picLocks noChangeAspect="1"/>
          </p:cNvPicPr>
          <p:nvPr/>
        </p:nvPicPr>
        <p:blipFill>
          <a:blip r:embed="rId2"/>
          <a:stretch>
            <a:fillRect/>
          </a:stretch>
        </p:blipFill>
        <p:spPr>
          <a:xfrm>
            <a:off x="437463" y="1628800"/>
            <a:ext cx="8504762" cy="3409524"/>
          </a:xfrm>
          <a:prstGeom prst="rect">
            <a:avLst/>
          </a:prstGeom>
          <a:ln>
            <a:solidFill>
              <a:schemeClr val="tx1"/>
            </a:solidFill>
          </a:ln>
        </p:spPr>
      </p:pic>
    </p:spTree>
    <p:extLst>
      <p:ext uri="{BB962C8B-B14F-4D97-AF65-F5344CB8AC3E}">
        <p14:creationId xmlns:p14="http://schemas.microsoft.com/office/powerpoint/2010/main" val="2374468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C1E3A2-3546-4EEF-9210-06EDE9644098}"/>
              </a:ext>
            </a:extLst>
          </p:cNvPr>
          <p:cNvSpPr>
            <a:spLocks noGrp="1"/>
          </p:cNvSpPr>
          <p:nvPr>
            <p:ph type="title"/>
          </p:nvPr>
        </p:nvSpPr>
        <p:spPr/>
        <p:txBody>
          <a:bodyPr>
            <a:normAutofit/>
          </a:bodyPr>
          <a:lstStyle/>
          <a:p>
            <a:pPr algn="l"/>
            <a:r>
              <a:rPr lang="cs-CZ" sz="3600" dirty="0" err="1">
                <a:solidFill>
                  <a:srgbClr val="0070C0"/>
                </a:solidFill>
              </a:rPr>
              <a:t>Invoice</a:t>
            </a:r>
            <a:r>
              <a:rPr lang="cs-CZ" sz="3600" dirty="0">
                <a:solidFill>
                  <a:srgbClr val="0070C0"/>
                </a:solidFill>
              </a:rPr>
              <a:t> </a:t>
            </a:r>
            <a:r>
              <a:rPr lang="cs-CZ" sz="3600" dirty="0" err="1">
                <a:solidFill>
                  <a:srgbClr val="0070C0"/>
                </a:solidFill>
              </a:rPr>
              <a:t>discount</a:t>
            </a:r>
            <a:r>
              <a:rPr lang="cs-CZ" sz="3600" dirty="0">
                <a:solidFill>
                  <a:srgbClr val="0070C0"/>
                </a:solidFill>
              </a:rPr>
              <a:t> </a:t>
            </a:r>
            <a:r>
              <a:rPr lang="cs-CZ" sz="3600" dirty="0" err="1">
                <a:solidFill>
                  <a:srgbClr val="0070C0"/>
                </a:solidFill>
              </a:rPr>
              <a:t>activation</a:t>
            </a:r>
            <a:r>
              <a:rPr lang="cs-CZ" sz="3600" dirty="0">
                <a:solidFill>
                  <a:srgbClr val="0070C0"/>
                </a:solidFill>
              </a:rPr>
              <a:t> </a:t>
            </a:r>
            <a:endParaRPr lang="en-US" sz="3600" dirty="0">
              <a:solidFill>
                <a:srgbClr val="0070C0"/>
              </a:solidFill>
            </a:endParaRPr>
          </a:p>
        </p:txBody>
      </p:sp>
      <p:pic>
        <p:nvPicPr>
          <p:cNvPr id="5" name="Obrázek 4">
            <a:extLst>
              <a:ext uri="{FF2B5EF4-FFF2-40B4-BE49-F238E27FC236}">
                <a16:creationId xmlns:a16="http://schemas.microsoft.com/office/drawing/2014/main" id="{9A1B71CD-B877-49DB-BBED-EECAAD62EC6E}"/>
              </a:ext>
            </a:extLst>
          </p:cNvPr>
          <p:cNvPicPr>
            <a:picLocks noChangeAspect="1"/>
          </p:cNvPicPr>
          <p:nvPr/>
        </p:nvPicPr>
        <p:blipFill>
          <a:blip r:embed="rId2"/>
          <a:stretch>
            <a:fillRect/>
          </a:stretch>
        </p:blipFill>
        <p:spPr>
          <a:xfrm>
            <a:off x="611560" y="1446490"/>
            <a:ext cx="5330636" cy="1435422"/>
          </a:xfrm>
          <a:prstGeom prst="rect">
            <a:avLst/>
          </a:prstGeom>
          <a:ln>
            <a:solidFill>
              <a:schemeClr val="accent1">
                <a:shade val="95000"/>
                <a:satMod val="105000"/>
              </a:schemeClr>
            </a:solidFill>
          </a:ln>
        </p:spPr>
      </p:pic>
      <p:pic>
        <p:nvPicPr>
          <p:cNvPr id="7" name="Obrázek 6">
            <a:extLst>
              <a:ext uri="{FF2B5EF4-FFF2-40B4-BE49-F238E27FC236}">
                <a16:creationId xmlns:a16="http://schemas.microsoft.com/office/drawing/2014/main" id="{450C6FF7-564D-4B70-975B-94F1D6C5B1F9}"/>
              </a:ext>
            </a:extLst>
          </p:cNvPr>
          <p:cNvPicPr>
            <a:picLocks noChangeAspect="1"/>
          </p:cNvPicPr>
          <p:nvPr/>
        </p:nvPicPr>
        <p:blipFill>
          <a:blip r:embed="rId3"/>
          <a:stretch>
            <a:fillRect/>
          </a:stretch>
        </p:blipFill>
        <p:spPr>
          <a:xfrm>
            <a:off x="633254" y="3184001"/>
            <a:ext cx="2517528" cy="792088"/>
          </a:xfrm>
          <a:prstGeom prst="rect">
            <a:avLst/>
          </a:prstGeom>
          <a:ln>
            <a:solidFill>
              <a:schemeClr val="accent1">
                <a:shade val="95000"/>
                <a:satMod val="105000"/>
              </a:schemeClr>
            </a:solidFill>
          </a:ln>
        </p:spPr>
      </p:pic>
      <p:cxnSp>
        <p:nvCxnSpPr>
          <p:cNvPr id="9" name="Přímá spojnice se šipkou 8">
            <a:extLst>
              <a:ext uri="{FF2B5EF4-FFF2-40B4-BE49-F238E27FC236}">
                <a16:creationId xmlns:a16="http://schemas.microsoft.com/office/drawing/2014/main" id="{00DF2FE7-9554-4067-86AC-0757D571711C}"/>
              </a:ext>
            </a:extLst>
          </p:cNvPr>
          <p:cNvCxnSpPr/>
          <p:nvPr/>
        </p:nvCxnSpPr>
        <p:spPr>
          <a:xfrm>
            <a:off x="2339752" y="2881912"/>
            <a:ext cx="0" cy="331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Obrázek 10">
            <a:extLst>
              <a:ext uri="{FF2B5EF4-FFF2-40B4-BE49-F238E27FC236}">
                <a16:creationId xmlns:a16="http://schemas.microsoft.com/office/drawing/2014/main" id="{51A928B6-3AD9-453A-8304-57F504BEAF6D}"/>
              </a:ext>
            </a:extLst>
          </p:cNvPr>
          <p:cNvPicPr>
            <a:picLocks noChangeAspect="1"/>
          </p:cNvPicPr>
          <p:nvPr/>
        </p:nvPicPr>
        <p:blipFill>
          <a:blip r:embed="rId4"/>
          <a:stretch>
            <a:fillRect/>
          </a:stretch>
        </p:blipFill>
        <p:spPr>
          <a:xfrm>
            <a:off x="611560" y="4171932"/>
            <a:ext cx="6588223" cy="2479155"/>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122378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8B4022-7B82-4978-9EB4-1B15D48224AE}"/>
              </a:ext>
            </a:extLst>
          </p:cNvPr>
          <p:cNvSpPr>
            <a:spLocks noGrp="1"/>
          </p:cNvSpPr>
          <p:nvPr>
            <p:ph type="title"/>
          </p:nvPr>
        </p:nvSpPr>
        <p:spPr/>
        <p:txBody>
          <a:bodyPr>
            <a:normAutofit/>
          </a:bodyPr>
          <a:lstStyle/>
          <a:p>
            <a:pPr algn="l"/>
            <a:r>
              <a:rPr lang="cs-CZ" sz="3600" dirty="0">
                <a:solidFill>
                  <a:srgbClr val="0070C0"/>
                </a:solidFill>
              </a:rPr>
              <a:t>Sales </a:t>
            </a:r>
            <a:r>
              <a:rPr lang="cs-CZ" sz="3600" dirty="0" err="1">
                <a:solidFill>
                  <a:srgbClr val="0070C0"/>
                </a:solidFill>
              </a:rPr>
              <a:t>Invoice</a:t>
            </a:r>
            <a:endParaRPr lang="en-US" sz="3600" dirty="0">
              <a:solidFill>
                <a:srgbClr val="0070C0"/>
              </a:solidFill>
            </a:endParaRPr>
          </a:p>
        </p:txBody>
      </p:sp>
      <p:pic>
        <p:nvPicPr>
          <p:cNvPr id="5" name="Obrázek 4">
            <a:extLst>
              <a:ext uri="{FF2B5EF4-FFF2-40B4-BE49-F238E27FC236}">
                <a16:creationId xmlns:a16="http://schemas.microsoft.com/office/drawing/2014/main" id="{80C87211-BC26-4237-8774-470E68DC5A30}"/>
              </a:ext>
            </a:extLst>
          </p:cNvPr>
          <p:cNvPicPr>
            <a:picLocks noChangeAspect="1"/>
          </p:cNvPicPr>
          <p:nvPr/>
        </p:nvPicPr>
        <p:blipFill>
          <a:blip r:embed="rId2"/>
          <a:stretch>
            <a:fillRect/>
          </a:stretch>
        </p:blipFill>
        <p:spPr>
          <a:xfrm>
            <a:off x="3347864" y="548680"/>
            <a:ext cx="4947622" cy="5535801"/>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738252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D89602-406D-4E07-B882-694F6EB0DD69}"/>
              </a:ext>
            </a:extLst>
          </p:cNvPr>
          <p:cNvSpPr>
            <a:spLocks noGrp="1"/>
          </p:cNvSpPr>
          <p:nvPr>
            <p:ph type="title"/>
          </p:nvPr>
        </p:nvSpPr>
        <p:spPr/>
        <p:txBody>
          <a:bodyPr>
            <a:normAutofit/>
          </a:bodyPr>
          <a:lstStyle/>
          <a:p>
            <a:pPr algn="l"/>
            <a:r>
              <a:rPr lang="cs-CZ" sz="3600" dirty="0">
                <a:solidFill>
                  <a:srgbClr val="0070C0"/>
                </a:solidFill>
              </a:rPr>
              <a:t>G/L </a:t>
            </a:r>
            <a:r>
              <a:rPr lang="cs-CZ" sz="3600" dirty="0" err="1">
                <a:solidFill>
                  <a:srgbClr val="0070C0"/>
                </a:solidFill>
              </a:rPr>
              <a:t>Entries</a:t>
            </a:r>
            <a:r>
              <a:rPr lang="cs-CZ" sz="3600" dirty="0">
                <a:solidFill>
                  <a:srgbClr val="0070C0"/>
                </a:solidFill>
              </a:rPr>
              <a:t> </a:t>
            </a:r>
            <a:r>
              <a:rPr lang="cs-CZ" sz="3600" dirty="0" err="1">
                <a:solidFill>
                  <a:srgbClr val="0070C0"/>
                </a:solidFill>
              </a:rPr>
              <a:t>from</a:t>
            </a:r>
            <a:r>
              <a:rPr lang="cs-CZ" sz="3600" dirty="0">
                <a:solidFill>
                  <a:srgbClr val="0070C0"/>
                </a:solidFill>
              </a:rPr>
              <a:t> </a:t>
            </a:r>
            <a:r>
              <a:rPr lang="cs-CZ" sz="3600" dirty="0" err="1">
                <a:solidFill>
                  <a:srgbClr val="0070C0"/>
                </a:solidFill>
              </a:rPr>
              <a:t>Customer</a:t>
            </a:r>
            <a:r>
              <a:rPr lang="cs-CZ" sz="3600" dirty="0">
                <a:solidFill>
                  <a:srgbClr val="0070C0"/>
                </a:solidFill>
              </a:rPr>
              <a:t> </a:t>
            </a:r>
            <a:r>
              <a:rPr lang="cs-CZ" sz="3600" dirty="0" err="1">
                <a:solidFill>
                  <a:srgbClr val="0070C0"/>
                </a:solidFill>
              </a:rPr>
              <a:t>Ledger</a:t>
            </a:r>
            <a:r>
              <a:rPr lang="cs-CZ" sz="3600" dirty="0">
                <a:solidFill>
                  <a:srgbClr val="0070C0"/>
                </a:solidFill>
              </a:rPr>
              <a:t> </a:t>
            </a:r>
            <a:r>
              <a:rPr lang="cs-CZ" sz="3600" dirty="0" err="1">
                <a:solidFill>
                  <a:srgbClr val="0070C0"/>
                </a:solidFill>
              </a:rPr>
              <a:t>entries</a:t>
            </a:r>
            <a:endParaRPr lang="en-US" sz="3600" dirty="0">
              <a:solidFill>
                <a:srgbClr val="0070C0"/>
              </a:solidFill>
            </a:endParaRPr>
          </a:p>
        </p:txBody>
      </p:sp>
      <p:sp>
        <p:nvSpPr>
          <p:cNvPr id="4" name="TextovéPole 3">
            <a:extLst>
              <a:ext uri="{FF2B5EF4-FFF2-40B4-BE49-F238E27FC236}">
                <a16:creationId xmlns:a16="http://schemas.microsoft.com/office/drawing/2014/main" id="{530AF969-6431-4906-ABF7-7813590A24F1}"/>
              </a:ext>
            </a:extLst>
          </p:cNvPr>
          <p:cNvSpPr txBox="1"/>
          <p:nvPr/>
        </p:nvSpPr>
        <p:spPr>
          <a:xfrm>
            <a:off x="457200" y="1412949"/>
            <a:ext cx="4415376" cy="369332"/>
          </a:xfrm>
          <a:prstGeom prst="rect">
            <a:avLst/>
          </a:prstGeom>
          <a:noFill/>
        </p:spPr>
        <p:txBody>
          <a:bodyPr wrap="none" rtlCol="0">
            <a:spAutoFit/>
          </a:bodyPr>
          <a:lstStyle/>
          <a:p>
            <a:r>
              <a:rPr lang="cs-CZ" b="1" dirty="0" err="1">
                <a:solidFill>
                  <a:srgbClr val="0070C0"/>
                </a:solidFill>
              </a:rPr>
              <a:t>Customer</a:t>
            </a:r>
            <a:r>
              <a:rPr lang="cs-CZ" b="1" dirty="0">
                <a:solidFill>
                  <a:srgbClr val="0070C0"/>
                </a:solidFill>
              </a:rPr>
              <a:t> </a:t>
            </a:r>
            <a:r>
              <a:rPr lang="cs-CZ" b="1" dirty="0" err="1">
                <a:solidFill>
                  <a:srgbClr val="0070C0"/>
                </a:solidFill>
              </a:rPr>
              <a:t>Card</a:t>
            </a:r>
            <a:r>
              <a:rPr lang="cs-CZ" b="1" dirty="0">
                <a:solidFill>
                  <a:srgbClr val="0070C0"/>
                </a:solidFill>
              </a:rPr>
              <a:t>-&gt;Ctrl-F7-&gt;</a:t>
            </a:r>
            <a:r>
              <a:rPr lang="cs-CZ" b="1" dirty="0" err="1">
                <a:solidFill>
                  <a:srgbClr val="0070C0"/>
                </a:solidFill>
              </a:rPr>
              <a:t>Entry</a:t>
            </a:r>
            <a:r>
              <a:rPr lang="cs-CZ" b="1" dirty="0">
                <a:solidFill>
                  <a:srgbClr val="0070C0"/>
                </a:solidFill>
              </a:rPr>
              <a:t>-&gt;</a:t>
            </a:r>
            <a:r>
              <a:rPr lang="cs-CZ" b="1" dirty="0" err="1">
                <a:solidFill>
                  <a:srgbClr val="0070C0"/>
                </a:solidFill>
              </a:rPr>
              <a:t>Find</a:t>
            </a:r>
            <a:r>
              <a:rPr lang="cs-CZ" b="1" dirty="0">
                <a:solidFill>
                  <a:srgbClr val="0070C0"/>
                </a:solidFill>
              </a:rPr>
              <a:t> </a:t>
            </a:r>
            <a:r>
              <a:rPr lang="cs-CZ" b="1" dirty="0" err="1">
                <a:solidFill>
                  <a:srgbClr val="0070C0"/>
                </a:solidFill>
              </a:rPr>
              <a:t>entries</a:t>
            </a:r>
            <a:endParaRPr lang="en-US" b="1" dirty="0">
              <a:solidFill>
                <a:srgbClr val="0070C0"/>
              </a:solidFill>
            </a:endParaRPr>
          </a:p>
        </p:txBody>
      </p:sp>
      <p:pic>
        <p:nvPicPr>
          <p:cNvPr id="6" name="Obrázek 5">
            <a:extLst>
              <a:ext uri="{FF2B5EF4-FFF2-40B4-BE49-F238E27FC236}">
                <a16:creationId xmlns:a16="http://schemas.microsoft.com/office/drawing/2014/main" id="{4D1C121D-904A-4A41-A38B-95902F810C3D}"/>
              </a:ext>
            </a:extLst>
          </p:cNvPr>
          <p:cNvPicPr>
            <a:picLocks noChangeAspect="1"/>
          </p:cNvPicPr>
          <p:nvPr/>
        </p:nvPicPr>
        <p:blipFill>
          <a:blip r:embed="rId2"/>
          <a:stretch>
            <a:fillRect/>
          </a:stretch>
        </p:blipFill>
        <p:spPr>
          <a:xfrm>
            <a:off x="611560" y="2013532"/>
            <a:ext cx="6948264" cy="1383163"/>
          </a:xfrm>
          <a:prstGeom prst="rect">
            <a:avLst/>
          </a:prstGeom>
          <a:ln>
            <a:solidFill>
              <a:schemeClr val="accent1">
                <a:shade val="95000"/>
                <a:satMod val="105000"/>
              </a:schemeClr>
            </a:solidFill>
          </a:ln>
        </p:spPr>
      </p:pic>
      <p:pic>
        <p:nvPicPr>
          <p:cNvPr id="8" name="Obrázek 7">
            <a:extLst>
              <a:ext uri="{FF2B5EF4-FFF2-40B4-BE49-F238E27FC236}">
                <a16:creationId xmlns:a16="http://schemas.microsoft.com/office/drawing/2014/main" id="{758A3215-C3A5-4741-AE5C-9A3F0A3D60CE}"/>
              </a:ext>
            </a:extLst>
          </p:cNvPr>
          <p:cNvPicPr>
            <a:picLocks noChangeAspect="1"/>
          </p:cNvPicPr>
          <p:nvPr/>
        </p:nvPicPr>
        <p:blipFill>
          <a:blip r:embed="rId3"/>
          <a:stretch>
            <a:fillRect/>
          </a:stretch>
        </p:blipFill>
        <p:spPr>
          <a:xfrm>
            <a:off x="622411" y="4365104"/>
            <a:ext cx="7118291" cy="1143001"/>
          </a:xfrm>
          <a:prstGeom prst="rect">
            <a:avLst/>
          </a:prstGeom>
          <a:ln>
            <a:solidFill>
              <a:schemeClr val="accent1">
                <a:shade val="95000"/>
                <a:satMod val="105000"/>
              </a:schemeClr>
            </a:solidFill>
          </a:ln>
        </p:spPr>
      </p:pic>
      <p:sp>
        <p:nvSpPr>
          <p:cNvPr id="9" name="TextovéPole 8">
            <a:extLst>
              <a:ext uri="{FF2B5EF4-FFF2-40B4-BE49-F238E27FC236}">
                <a16:creationId xmlns:a16="http://schemas.microsoft.com/office/drawing/2014/main" id="{49FD79F8-5B3B-412D-B69D-D69CDB9DF4D8}"/>
              </a:ext>
            </a:extLst>
          </p:cNvPr>
          <p:cNvSpPr txBox="1"/>
          <p:nvPr/>
        </p:nvSpPr>
        <p:spPr>
          <a:xfrm>
            <a:off x="431541" y="3570837"/>
            <a:ext cx="3079176" cy="369332"/>
          </a:xfrm>
          <a:prstGeom prst="rect">
            <a:avLst/>
          </a:prstGeom>
          <a:noFill/>
        </p:spPr>
        <p:txBody>
          <a:bodyPr wrap="none" rtlCol="0">
            <a:spAutoFit/>
          </a:bodyPr>
          <a:lstStyle/>
          <a:p>
            <a:r>
              <a:rPr lang="cs-CZ" dirty="0" err="1">
                <a:solidFill>
                  <a:srgbClr val="0070C0"/>
                </a:solidFill>
              </a:rPr>
              <a:t>Discount</a:t>
            </a:r>
            <a:r>
              <a:rPr lang="cs-CZ" dirty="0">
                <a:solidFill>
                  <a:srgbClr val="0070C0"/>
                </a:solidFill>
              </a:rPr>
              <a:t> </a:t>
            </a:r>
            <a:r>
              <a:rPr lang="cs-CZ" dirty="0" err="1">
                <a:solidFill>
                  <a:srgbClr val="0070C0"/>
                </a:solidFill>
              </a:rPr>
              <a:t>Granted</a:t>
            </a:r>
            <a:r>
              <a:rPr lang="cs-CZ" dirty="0">
                <a:solidFill>
                  <a:srgbClr val="0070C0"/>
                </a:solidFill>
              </a:rPr>
              <a:t> G/L </a:t>
            </a:r>
            <a:r>
              <a:rPr lang="cs-CZ" dirty="0" err="1">
                <a:solidFill>
                  <a:srgbClr val="0070C0"/>
                </a:solidFill>
              </a:rPr>
              <a:t>Account</a:t>
            </a:r>
            <a:endParaRPr lang="en-US" dirty="0">
              <a:solidFill>
                <a:srgbClr val="0070C0"/>
              </a:solidFill>
            </a:endParaRPr>
          </a:p>
        </p:txBody>
      </p:sp>
      <p:cxnSp>
        <p:nvCxnSpPr>
          <p:cNvPr id="13" name="Přímá spojnice se šipkou 12">
            <a:extLst>
              <a:ext uri="{FF2B5EF4-FFF2-40B4-BE49-F238E27FC236}">
                <a16:creationId xmlns:a16="http://schemas.microsoft.com/office/drawing/2014/main" id="{BA7CDD5E-471D-4A6C-B526-05E05806D342}"/>
              </a:ext>
            </a:extLst>
          </p:cNvPr>
          <p:cNvCxnSpPr>
            <a:cxnSpLocks/>
          </p:cNvCxnSpPr>
          <p:nvPr/>
        </p:nvCxnSpPr>
        <p:spPr>
          <a:xfrm>
            <a:off x="2123728" y="4114312"/>
            <a:ext cx="216024" cy="615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48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9CB7EF-0E0D-4D72-9690-B48D084C58BB}"/>
              </a:ext>
            </a:extLst>
          </p:cNvPr>
          <p:cNvSpPr>
            <a:spLocks noGrp="1"/>
          </p:cNvSpPr>
          <p:nvPr>
            <p:ph type="title"/>
          </p:nvPr>
        </p:nvSpPr>
        <p:spPr/>
        <p:txBody>
          <a:bodyPr>
            <a:noAutofit/>
          </a:bodyPr>
          <a:lstStyle/>
          <a:p>
            <a:pPr algn="l"/>
            <a:r>
              <a:rPr lang="en-US" sz="2800" dirty="0">
                <a:solidFill>
                  <a:srgbClr val="0070C0"/>
                </a:solidFill>
              </a:rPr>
              <a:t>How to determine the </a:t>
            </a:r>
            <a:r>
              <a:rPr lang="cs-CZ" sz="2800" dirty="0">
                <a:solidFill>
                  <a:srgbClr val="0070C0"/>
                </a:solidFill>
              </a:rPr>
              <a:t>Dynamics 365 </a:t>
            </a:r>
            <a:r>
              <a:rPr lang="en-US" sz="2800" dirty="0">
                <a:solidFill>
                  <a:srgbClr val="0070C0"/>
                </a:solidFill>
              </a:rPr>
              <a:t>Business Center version</a:t>
            </a:r>
          </a:p>
        </p:txBody>
      </p:sp>
      <p:sp>
        <p:nvSpPr>
          <p:cNvPr id="3" name="Zástupný obsah 2">
            <a:extLst>
              <a:ext uri="{FF2B5EF4-FFF2-40B4-BE49-F238E27FC236}">
                <a16:creationId xmlns:a16="http://schemas.microsoft.com/office/drawing/2014/main" id="{F565816C-AC9D-47C7-9467-EFB9A17EDD6F}"/>
              </a:ext>
            </a:extLst>
          </p:cNvPr>
          <p:cNvSpPr>
            <a:spLocks noGrp="1"/>
          </p:cNvSpPr>
          <p:nvPr>
            <p:ph idx="1"/>
          </p:nvPr>
        </p:nvSpPr>
        <p:spPr/>
        <p:txBody>
          <a:bodyPr>
            <a:normAutofit/>
          </a:bodyPr>
          <a:lstStyle/>
          <a:p>
            <a:pPr algn="l">
              <a:buFont typeface="+mj-lt"/>
              <a:buAutoNum type="arabicPeriod"/>
            </a:pPr>
            <a:r>
              <a:rPr lang="en-US" sz="2400" b="0" i="0" dirty="0">
                <a:solidFill>
                  <a:srgbClr val="0070C0"/>
                </a:solidFill>
                <a:effectLst/>
                <a:latin typeface="Calibri" panose="020F0502020204030204" pitchFamily="34" charset="0"/>
                <a:cs typeface="Calibri" panose="020F0502020204030204" pitchFamily="34" charset="0"/>
              </a:rPr>
              <a:t>Log into your Business Central software and click the ‘</a:t>
            </a:r>
            <a:r>
              <a:rPr lang="en-US" sz="2400" b="1" i="0" dirty="0">
                <a:solidFill>
                  <a:srgbClr val="0070C0"/>
                </a:solidFill>
                <a:effectLst/>
                <a:latin typeface="Calibri" panose="020F0502020204030204" pitchFamily="34" charset="0"/>
                <a:cs typeface="Calibri" panose="020F0502020204030204" pitchFamily="34" charset="0"/>
              </a:rPr>
              <a:t>Help</a:t>
            </a:r>
            <a:r>
              <a:rPr lang="en-US" sz="2400" b="0" i="0" dirty="0">
                <a:solidFill>
                  <a:srgbClr val="0070C0"/>
                </a:solidFill>
                <a:effectLst/>
                <a:latin typeface="Calibri" panose="020F0502020204030204" pitchFamily="34" charset="0"/>
                <a:cs typeface="Calibri" panose="020F0502020204030204" pitchFamily="34" charset="0"/>
              </a:rPr>
              <a:t>’ icon – a small question mark in the top right-hand corner</a:t>
            </a:r>
          </a:p>
          <a:p>
            <a:pPr algn="l">
              <a:buFont typeface="+mj-lt"/>
              <a:buAutoNum type="arabicPeriod"/>
            </a:pPr>
            <a:r>
              <a:rPr lang="en-US" sz="2400" b="0" i="0" dirty="0">
                <a:solidFill>
                  <a:srgbClr val="0070C0"/>
                </a:solidFill>
                <a:effectLst/>
                <a:latin typeface="Calibri" panose="020F0502020204030204" pitchFamily="34" charset="0"/>
                <a:cs typeface="Calibri" panose="020F0502020204030204" pitchFamily="34" charset="0"/>
              </a:rPr>
              <a:t>Select the ‘</a:t>
            </a:r>
            <a:r>
              <a:rPr lang="en-US" sz="2400" b="1" i="0" dirty="0">
                <a:solidFill>
                  <a:srgbClr val="0070C0"/>
                </a:solidFill>
                <a:effectLst/>
                <a:latin typeface="Calibri" panose="020F0502020204030204" pitchFamily="34" charset="0"/>
                <a:cs typeface="Calibri" panose="020F0502020204030204" pitchFamily="34" charset="0"/>
              </a:rPr>
              <a:t>Help &amp; Support</a:t>
            </a:r>
            <a:r>
              <a:rPr lang="en-US" sz="2400" b="0" i="0" dirty="0">
                <a:solidFill>
                  <a:srgbClr val="0070C0"/>
                </a:solidFill>
                <a:effectLst/>
                <a:latin typeface="Calibri" panose="020F0502020204030204" pitchFamily="34" charset="0"/>
                <a:cs typeface="Calibri" panose="020F0502020204030204" pitchFamily="34" charset="0"/>
              </a:rPr>
              <a:t>’ option</a:t>
            </a:r>
          </a:p>
          <a:p>
            <a:pPr algn="l">
              <a:buFont typeface="+mj-lt"/>
              <a:buAutoNum type="arabicPeriod"/>
            </a:pPr>
            <a:r>
              <a:rPr lang="en-US" sz="2400" b="0" i="0" dirty="0">
                <a:solidFill>
                  <a:srgbClr val="0070C0"/>
                </a:solidFill>
                <a:effectLst/>
                <a:latin typeface="Calibri" panose="020F0502020204030204" pitchFamily="34" charset="0"/>
                <a:cs typeface="Calibri" panose="020F0502020204030204" pitchFamily="34" charset="0"/>
              </a:rPr>
              <a:t>In the window that opens, in the </a:t>
            </a:r>
            <a:r>
              <a:rPr lang="en-US" sz="2400" b="1" i="0" dirty="0">
                <a:solidFill>
                  <a:srgbClr val="0070C0"/>
                </a:solidFill>
                <a:effectLst/>
                <a:latin typeface="Calibri" panose="020F0502020204030204" pitchFamily="34" charset="0"/>
                <a:cs typeface="Calibri" panose="020F0502020204030204" pitchFamily="34" charset="0"/>
              </a:rPr>
              <a:t>Troubleshooting</a:t>
            </a:r>
            <a:r>
              <a:rPr lang="en-US" sz="2400" b="0" i="0" dirty="0">
                <a:solidFill>
                  <a:srgbClr val="0070C0"/>
                </a:solidFill>
                <a:effectLst/>
                <a:latin typeface="Calibri" panose="020F0502020204030204" pitchFamily="34" charset="0"/>
                <a:cs typeface="Calibri" panose="020F0502020204030204" pitchFamily="34" charset="0"/>
              </a:rPr>
              <a:t> section it should display your current version number with the build version, and the product release name in brackets.</a:t>
            </a:r>
          </a:p>
          <a:p>
            <a:endParaRPr lang="en-US" dirty="0"/>
          </a:p>
        </p:txBody>
      </p:sp>
    </p:spTree>
    <p:extLst>
      <p:ext uri="{BB962C8B-B14F-4D97-AF65-F5344CB8AC3E}">
        <p14:creationId xmlns:p14="http://schemas.microsoft.com/office/powerpoint/2010/main" val="3557239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4898F4-83A8-4B0A-9A5F-10308FAA41D1}"/>
              </a:ext>
            </a:extLst>
          </p:cNvPr>
          <p:cNvSpPr>
            <a:spLocks noGrp="1"/>
          </p:cNvSpPr>
          <p:nvPr>
            <p:ph type="title"/>
          </p:nvPr>
        </p:nvSpPr>
        <p:spPr/>
        <p:txBody>
          <a:bodyPr>
            <a:normAutofit/>
          </a:bodyPr>
          <a:lstStyle/>
          <a:p>
            <a:pPr algn="l"/>
            <a:r>
              <a:rPr lang="cs-CZ" sz="3600" dirty="0" err="1">
                <a:solidFill>
                  <a:srgbClr val="0070C0"/>
                </a:solidFill>
              </a:rPr>
              <a:t>Value</a:t>
            </a:r>
            <a:r>
              <a:rPr lang="cs-CZ" sz="3600" dirty="0">
                <a:solidFill>
                  <a:srgbClr val="0070C0"/>
                </a:solidFill>
              </a:rPr>
              <a:t> </a:t>
            </a:r>
            <a:r>
              <a:rPr lang="cs-CZ" sz="3600" dirty="0" err="1">
                <a:solidFill>
                  <a:srgbClr val="0070C0"/>
                </a:solidFill>
              </a:rPr>
              <a:t>entries</a:t>
            </a:r>
            <a:r>
              <a:rPr lang="cs-CZ" sz="3600" dirty="0">
                <a:solidFill>
                  <a:srgbClr val="0070C0"/>
                </a:solidFill>
              </a:rPr>
              <a:t> </a:t>
            </a:r>
            <a:r>
              <a:rPr lang="cs-CZ" sz="3600" dirty="0" err="1">
                <a:solidFill>
                  <a:srgbClr val="0070C0"/>
                </a:solidFill>
              </a:rPr>
              <a:t>after</a:t>
            </a:r>
            <a:r>
              <a:rPr lang="cs-CZ" sz="3600" dirty="0">
                <a:solidFill>
                  <a:srgbClr val="0070C0"/>
                </a:solidFill>
              </a:rPr>
              <a:t> sales </a:t>
            </a:r>
            <a:endParaRPr lang="en-US" sz="3600" dirty="0">
              <a:solidFill>
                <a:srgbClr val="0070C0"/>
              </a:solidFill>
            </a:endParaRPr>
          </a:p>
        </p:txBody>
      </p:sp>
      <p:pic>
        <p:nvPicPr>
          <p:cNvPr id="5" name="Obrázek 4">
            <a:extLst>
              <a:ext uri="{FF2B5EF4-FFF2-40B4-BE49-F238E27FC236}">
                <a16:creationId xmlns:a16="http://schemas.microsoft.com/office/drawing/2014/main" id="{A25CEC6F-3E97-4EC9-925C-7CE26F8B3544}"/>
              </a:ext>
            </a:extLst>
          </p:cNvPr>
          <p:cNvPicPr>
            <a:picLocks noChangeAspect="1"/>
          </p:cNvPicPr>
          <p:nvPr/>
        </p:nvPicPr>
        <p:blipFill>
          <a:blip r:embed="rId2"/>
          <a:stretch>
            <a:fillRect/>
          </a:stretch>
        </p:blipFill>
        <p:spPr>
          <a:xfrm>
            <a:off x="683568" y="1449450"/>
            <a:ext cx="2634665" cy="1874325"/>
          </a:xfrm>
          <a:prstGeom prst="rect">
            <a:avLst/>
          </a:prstGeom>
          <a:ln>
            <a:solidFill>
              <a:schemeClr val="accent1">
                <a:shade val="95000"/>
                <a:satMod val="105000"/>
              </a:schemeClr>
            </a:solidFill>
          </a:ln>
        </p:spPr>
      </p:pic>
      <p:pic>
        <p:nvPicPr>
          <p:cNvPr id="7" name="Obrázek 6">
            <a:extLst>
              <a:ext uri="{FF2B5EF4-FFF2-40B4-BE49-F238E27FC236}">
                <a16:creationId xmlns:a16="http://schemas.microsoft.com/office/drawing/2014/main" id="{30F42966-D51F-4796-AFEC-3B3E02173371}"/>
              </a:ext>
            </a:extLst>
          </p:cNvPr>
          <p:cNvPicPr>
            <a:picLocks noChangeAspect="1"/>
          </p:cNvPicPr>
          <p:nvPr/>
        </p:nvPicPr>
        <p:blipFill>
          <a:blip r:embed="rId3"/>
          <a:stretch>
            <a:fillRect/>
          </a:stretch>
        </p:blipFill>
        <p:spPr>
          <a:xfrm>
            <a:off x="683568" y="3711969"/>
            <a:ext cx="8229600" cy="1129553"/>
          </a:xfrm>
          <a:prstGeom prst="rect">
            <a:avLst/>
          </a:prstGeom>
          <a:ln>
            <a:solidFill>
              <a:schemeClr val="accent1">
                <a:shade val="95000"/>
                <a:satMod val="105000"/>
              </a:schemeClr>
            </a:solidFill>
          </a:ln>
        </p:spPr>
      </p:pic>
      <p:sp>
        <p:nvSpPr>
          <p:cNvPr id="9" name="TextovéPole 8">
            <a:extLst>
              <a:ext uri="{FF2B5EF4-FFF2-40B4-BE49-F238E27FC236}">
                <a16:creationId xmlns:a16="http://schemas.microsoft.com/office/drawing/2014/main" id="{072F48D0-16BE-4247-9E61-7DF87CB68F7B}"/>
              </a:ext>
            </a:extLst>
          </p:cNvPr>
          <p:cNvSpPr txBox="1"/>
          <p:nvPr/>
        </p:nvSpPr>
        <p:spPr>
          <a:xfrm>
            <a:off x="395536" y="5223884"/>
            <a:ext cx="8229600" cy="646331"/>
          </a:xfrm>
          <a:prstGeom prst="rect">
            <a:avLst/>
          </a:prstGeom>
          <a:noFill/>
        </p:spPr>
        <p:txBody>
          <a:bodyPr wrap="square">
            <a:spAutoFit/>
          </a:bodyPr>
          <a:lstStyle/>
          <a:p>
            <a:r>
              <a:rPr lang="en-US" b="1" dirty="0"/>
              <a:t>Original Unit price =</a:t>
            </a:r>
            <a:r>
              <a:rPr lang="en-US" b="1" dirty="0">
                <a:solidFill>
                  <a:srgbClr val="00B050"/>
                </a:solidFill>
              </a:rPr>
              <a:t>684 </a:t>
            </a:r>
            <a:r>
              <a:rPr lang="cs-CZ" b="1" dirty="0"/>
              <a:t>, </a:t>
            </a:r>
            <a:r>
              <a:rPr lang="en-US" b="1" dirty="0"/>
              <a:t> VAT 10% = 68,4 </a:t>
            </a:r>
            <a:r>
              <a:rPr lang="cs-CZ" b="1" dirty="0"/>
              <a:t> and</a:t>
            </a:r>
          </a:p>
          <a:p>
            <a:r>
              <a:rPr lang="en-US" b="1" dirty="0"/>
              <a:t>Selling price without VAT = 615,60</a:t>
            </a:r>
            <a:r>
              <a:rPr lang="cs-CZ" b="1" dirty="0"/>
              <a:t> = </a:t>
            </a:r>
            <a:r>
              <a:rPr lang="cs-CZ" b="1" dirty="0">
                <a:solidFill>
                  <a:srgbClr val="00B050"/>
                </a:solidFill>
              </a:rPr>
              <a:t>684</a:t>
            </a:r>
            <a:r>
              <a:rPr lang="cs-CZ" b="1" dirty="0"/>
              <a:t>-68,4</a:t>
            </a:r>
            <a:r>
              <a:rPr lang="en-US" b="1" dirty="0"/>
              <a:t> </a:t>
            </a:r>
          </a:p>
        </p:txBody>
      </p:sp>
      <p:cxnSp>
        <p:nvCxnSpPr>
          <p:cNvPr id="11" name="Přímá spojnice se šipkou 10">
            <a:extLst>
              <a:ext uri="{FF2B5EF4-FFF2-40B4-BE49-F238E27FC236}">
                <a16:creationId xmlns:a16="http://schemas.microsoft.com/office/drawing/2014/main" id="{E1E4D841-5256-4496-A5FD-50DFA07F58FD}"/>
              </a:ext>
            </a:extLst>
          </p:cNvPr>
          <p:cNvCxnSpPr>
            <a:cxnSpLocks/>
          </p:cNvCxnSpPr>
          <p:nvPr/>
        </p:nvCxnSpPr>
        <p:spPr>
          <a:xfrm flipV="1">
            <a:off x="7596336" y="4568556"/>
            <a:ext cx="288032" cy="642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815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79ECC7-FCA1-4C61-A65C-8C86C41CCB07}"/>
              </a:ext>
            </a:extLst>
          </p:cNvPr>
          <p:cNvSpPr>
            <a:spLocks noGrp="1"/>
          </p:cNvSpPr>
          <p:nvPr>
            <p:ph type="title"/>
          </p:nvPr>
        </p:nvSpPr>
        <p:spPr/>
        <p:txBody>
          <a:bodyPr>
            <a:normAutofit/>
          </a:bodyPr>
          <a:lstStyle/>
          <a:p>
            <a:pPr algn="l"/>
            <a:r>
              <a:rPr lang="cs-CZ" sz="3600" dirty="0" err="1">
                <a:solidFill>
                  <a:srgbClr val="0070C0"/>
                </a:solidFill>
              </a:rPr>
              <a:t>Next</a:t>
            </a:r>
            <a:r>
              <a:rPr lang="cs-CZ" sz="3600" dirty="0">
                <a:solidFill>
                  <a:srgbClr val="0070C0"/>
                </a:solidFill>
              </a:rPr>
              <a:t> </a:t>
            </a:r>
            <a:r>
              <a:rPr lang="cs-CZ" sz="3600" dirty="0" err="1">
                <a:solidFill>
                  <a:srgbClr val="0070C0"/>
                </a:solidFill>
              </a:rPr>
              <a:t>new</a:t>
            </a:r>
            <a:r>
              <a:rPr lang="cs-CZ" sz="3600" dirty="0">
                <a:solidFill>
                  <a:srgbClr val="0070C0"/>
                </a:solidFill>
              </a:rPr>
              <a:t> </a:t>
            </a:r>
            <a:r>
              <a:rPr lang="cs-CZ" sz="3600" dirty="0" err="1">
                <a:solidFill>
                  <a:srgbClr val="0070C0"/>
                </a:solidFill>
              </a:rPr>
              <a:t>item</a:t>
            </a:r>
            <a:r>
              <a:rPr lang="cs-CZ" sz="3600" dirty="0">
                <a:solidFill>
                  <a:srgbClr val="0070C0"/>
                </a:solidFill>
              </a:rPr>
              <a:t> type </a:t>
            </a:r>
            <a:r>
              <a:rPr lang="cs-CZ" sz="3600" dirty="0" err="1">
                <a:solidFill>
                  <a:srgbClr val="0070C0"/>
                </a:solidFill>
              </a:rPr>
              <a:t>cradle</a:t>
            </a:r>
            <a:endParaRPr lang="en-US" sz="3600" dirty="0">
              <a:solidFill>
                <a:srgbClr val="0070C0"/>
              </a:solidFill>
            </a:endParaRPr>
          </a:p>
        </p:txBody>
      </p:sp>
      <p:pic>
        <p:nvPicPr>
          <p:cNvPr id="5" name="Obrázek 4">
            <a:extLst>
              <a:ext uri="{FF2B5EF4-FFF2-40B4-BE49-F238E27FC236}">
                <a16:creationId xmlns:a16="http://schemas.microsoft.com/office/drawing/2014/main" id="{6C918697-908F-4605-9B5B-2E7ECD94F987}"/>
              </a:ext>
            </a:extLst>
          </p:cNvPr>
          <p:cNvPicPr>
            <a:picLocks noChangeAspect="1"/>
          </p:cNvPicPr>
          <p:nvPr/>
        </p:nvPicPr>
        <p:blipFill>
          <a:blip r:embed="rId2"/>
          <a:stretch>
            <a:fillRect/>
          </a:stretch>
        </p:blipFill>
        <p:spPr>
          <a:xfrm>
            <a:off x="611560" y="1556792"/>
            <a:ext cx="6911752" cy="1528284"/>
          </a:xfrm>
          <a:prstGeom prst="rect">
            <a:avLst/>
          </a:prstGeom>
          <a:ln>
            <a:solidFill>
              <a:schemeClr val="accent1">
                <a:shade val="95000"/>
                <a:satMod val="105000"/>
              </a:schemeClr>
            </a:solidFill>
          </a:ln>
        </p:spPr>
      </p:pic>
      <p:sp>
        <p:nvSpPr>
          <p:cNvPr id="7" name="TextovéPole 6">
            <a:extLst>
              <a:ext uri="{FF2B5EF4-FFF2-40B4-BE49-F238E27FC236}">
                <a16:creationId xmlns:a16="http://schemas.microsoft.com/office/drawing/2014/main" id="{6F0F9C55-F9E8-4660-B4F1-F514673F689C}"/>
              </a:ext>
            </a:extLst>
          </p:cNvPr>
          <p:cNvSpPr txBox="1"/>
          <p:nvPr/>
        </p:nvSpPr>
        <p:spPr>
          <a:xfrm>
            <a:off x="611560" y="3645024"/>
            <a:ext cx="7416824" cy="923330"/>
          </a:xfrm>
          <a:prstGeom prst="rect">
            <a:avLst/>
          </a:prstGeom>
          <a:noFill/>
          <a:ln>
            <a:solidFill>
              <a:schemeClr val="accent1">
                <a:shade val="95000"/>
                <a:satMod val="105000"/>
              </a:schemeClr>
            </a:solidFill>
          </a:ln>
        </p:spPr>
        <p:txBody>
          <a:bodyPr wrap="square">
            <a:spAutoFit/>
          </a:bodyPr>
          <a:lstStyle/>
          <a:p>
            <a:r>
              <a:rPr lang="en-US" dirty="0"/>
              <a:t>So after buying with Item journal we will have two c</a:t>
            </a:r>
            <a:r>
              <a:rPr lang="cs-CZ" dirty="0" err="1"/>
              <a:t>radles</a:t>
            </a:r>
            <a:r>
              <a:rPr lang="en-US" dirty="0"/>
              <a:t> with the same Item Discount Group = Re</a:t>
            </a:r>
            <a:r>
              <a:rPr lang="cs-CZ" dirty="0" err="1"/>
              <a:t>sale</a:t>
            </a:r>
            <a:r>
              <a:rPr lang="cs-CZ" dirty="0"/>
              <a:t>. </a:t>
            </a:r>
            <a:r>
              <a:rPr lang="cs-CZ" dirty="0" err="1"/>
              <a:t>Both</a:t>
            </a:r>
            <a:r>
              <a:rPr lang="cs-CZ" dirty="0"/>
              <a:t> </a:t>
            </a:r>
            <a:r>
              <a:rPr lang="cs-CZ" dirty="0" err="1"/>
              <a:t>cradles</a:t>
            </a:r>
            <a:r>
              <a:rPr lang="cs-CZ" dirty="0"/>
              <a:t> </a:t>
            </a:r>
            <a:r>
              <a:rPr lang="cs-CZ" dirty="0" err="1"/>
              <a:t>have</a:t>
            </a:r>
            <a:r>
              <a:rPr lang="cs-CZ" dirty="0"/>
              <a:t> </a:t>
            </a:r>
            <a:r>
              <a:rPr lang="cs-CZ" dirty="0" err="1"/>
              <a:t>also</a:t>
            </a:r>
            <a:r>
              <a:rPr lang="cs-CZ" dirty="0"/>
              <a:t> </a:t>
            </a:r>
            <a:r>
              <a:rPr lang="cs-CZ" dirty="0" err="1"/>
              <a:t>dimension</a:t>
            </a:r>
            <a:r>
              <a:rPr lang="cs-CZ" dirty="0"/>
              <a:t> </a:t>
            </a:r>
            <a:r>
              <a:rPr lang="cs-CZ" dirty="0" err="1"/>
              <a:t>Furniture</a:t>
            </a:r>
            <a:r>
              <a:rPr lang="cs-CZ" dirty="0"/>
              <a:t> </a:t>
            </a:r>
            <a:r>
              <a:rPr lang="cs-CZ" dirty="0" err="1"/>
              <a:t>with</a:t>
            </a:r>
            <a:r>
              <a:rPr lang="cs-CZ" dirty="0"/>
              <a:t>  </a:t>
            </a:r>
            <a:r>
              <a:rPr lang="cs-CZ" dirty="0" err="1"/>
              <a:t>Dimension</a:t>
            </a:r>
            <a:r>
              <a:rPr lang="cs-CZ" dirty="0"/>
              <a:t> </a:t>
            </a:r>
            <a:r>
              <a:rPr lang="cs-CZ" dirty="0" err="1"/>
              <a:t>Value</a:t>
            </a:r>
            <a:r>
              <a:rPr lang="cs-CZ" dirty="0"/>
              <a:t> =</a:t>
            </a:r>
            <a:r>
              <a:rPr lang="cs-CZ" dirty="0" err="1"/>
              <a:t>Cradle</a:t>
            </a:r>
            <a:r>
              <a:rPr lang="cs-CZ" dirty="0"/>
              <a:t>   </a:t>
            </a:r>
            <a:endParaRPr lang="en-US" dirty="0"/>
          </a:p>
        </p:txBody>
      </p:sp>
    </p:spTree>
    <p:extLst>
      <p:ext uri="{BB962C8B-B14F-4D97-AF65-F5344CB8AC3E}">
        <p14:creationId xmlns:p14="http://schemas.microsoft.com/office/powerpoint/2010/main" val="1163154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C94008-A693-4065-92DE-48122CE2086F}"/>
              </a:ext>
            </a:extLst>
          </p:cNvPr>
          <p:cNvSpPr>
            <a:spLocks noGrp="1"/>
          </p:cNvSpPr>
          <p:nvPr>
            <p:ph type="title"/>
          </p:nvPr>
        </p:nvSpPr>
        <p:spPr/>
        <p:txBody>
          <a:bodyPr>
            <a:normAutofit/>
          </a:bodyPr>
          <a:lstStyle/>
          <a:p>
            <a:pPr algn="l"/>
            <a:r>
              <a:rPr lang="cs-CZ" sz="3600" dirty="0">
                <a:solidFill>
                  <a:srgbClr val="0070C0"/>
                </a:solidFill>
              </a:rPr>
              <a:t>Setup </a:t>
            </a:r>
            <a:r>
              <a:rPr lang="cs-CZ" sz="3600" dirty="0" err="1">
                <a:solidFill>
                  <a:srgbClr val="0070C0"/>
                </a:solidFill>
              </a:rPr>
              <a:t>of</a:t>
            </a:r>
            <a:r>
              <a:rPr lang="cs-CZ" sz="3600" dirty="0">
                <a:solidFill>
                  <a:srgbClr val="0070C0"/>
                </a:solidFill>
              </a:rPr>
              <a:t> </a:t>
            </a:r>
            <a:r>
              <a:rPr lang="cs-CZ" sz="3600" dirty="0" err="1">
                <a:solidFill>
                  <a:srgbClr val="0070C0"/>
                </a:solidFill>
              </a:rPr>
              <a:t>discounts</a:t>
            </a:r>
            <a:r>
              <a:rPr lang="cs-CZ" sz="3600" dirty="0">
                <a:solidFill>
                  <a:srgbClr val="0070C0"/>
                </a:solidFill>
              </a:rPr>
              <a:t> </a:t>
            </a:r>
            <a:r>
              <a:rPr lang="cs-CZ" sz="3600" dirty="0" err="1">
                <a:solidFill>
                  <a:srgbClr val="0070C0"/>
                </a:solidFill>
              </a:rPr>
              <a:t>from</a:t>
            </a:r>
            <a:r>
              <a:rPr lang="cs-CZ" sz="3600" dirty="0">
                <a:solidFill>
                  <a:srgbClr val="0070C0"/>
                </a:solidFill>
              </a:rPr>
              <a:t> </a:t>
            </a:r>
            <a:r>
              <a:rPr lang="cs-CZ" sz="3600" dirty="0" err="1">
                <a:solidFill>
                  <a:srgbClr val="0070C0"/>
                </a:solidFill>
              </a:rPr>
              <a:t>item</a:t>
            </a:r>
            <a:endParaRPr lang="en-US" sz="3600" dirty="0">
              <a:solidFill>
                <a:srgbClr val="0070C0"/>
              </a:solidFill>
            </a:endParaRPr>
          </a:p>
        </p:txBody>
      </p:sp>
      <p:sp>
        <p:nvSpPr>
          <p:cNvPr id="3" name="Zástupný obsah 2">
            <a:extLst>
              <a:ext uri="{FF2B5EF4-FFF2-40B4-BE49-F238E27FC236}">
                <a16:creationId xmlns:a16="http://schemas.microsoft.com/office/drawing/2014/main" id="{57EA7BC4-43CC-4E6B-8E32-5F3C5436986D}"/>
              </a:ext>
            </a:extLst>
          </p:cNvPr>
          <p:cNvSpPr>
            <a:spLocks noGrp="1"/>
          </p:cNvSpPr>
          <p:nvPr>
            <p:ph idx="1"/>
          </p:nvPr>
        </p:nvSpPr>
        <p:spPr/>
        <p:txBody>
          <a:bodyPr/>
          <a:lstStyle/>
          <a:p>
            <a:r>
              <a:rPr lang="en-US" dirty="0">
                <a:solidFill>
                  <a:srgbClr val="0070C0"/>
                </a:solidFill>
              </a:rPr>
              <a:t>Types of settings</a:t>
            </a:r>
            <a:r>
              <a:rPr lang="cs-CZ" dirty="0">
                <a:solidFill>
                  <a:srgbClr val="0070C0"/>
                </a:solidFill>
              </a:rPr>
              <a:t> (</a:t>
            </a:r>
            <a:r>
              <a:rPr lang="cs-CZ" dirty="0" err="1">
                <a:solidFill>
                  <a:srgbClr val="0070C0"/>
                </a:solidFill>
              </a:rPr>
              <a:t>combinations</a:t>
            </a:r>
            <a:r>
              <a:rPr lang="cs-CZ" dirty="0">
                <a:solidFill>
                  <a:srgbClr val="0070C0"/>
                </a:solidFill>
              </a:rPr>
              <a:t>)</a:t>
            </a:r>
            <a:r>
              <a:rPr lang="en-US" dirty="0">
                <a:solidFill>
                  <a:srgbClr val="0070C0"/>
                </a:solidFill>
              </a:rPr>
              <a:t> </a:t>
            </a:r>
          </a:p>
        </p:txBody>
      </p:sp>
      <p:graphicFrame>
        <p:nvGraphicFramePr>
          <p:cNvPr id="4" name="Tabulka 4">
            <a:extLst>
              <a:ext uri="{FF2B5EF4-FFF2-40B4-BE49-F238E27FC236}">
                <a16:creationId xmlns:a16="http://schemas.microsoft.com/office/drawing/2014/main" id="{68B8FE7C-CDFF-4715-A5A4-76D362DBBBEF}"/>
              </a:ext>
            </a:extLst>
          </p:cNvPr>
          <p:cNvGraphicFramePr>
            <a:graphicFrameLocks noGrp="1"/>
          </p:cNvGraphicFramePr>
          <p:nvPr>
            <p:extLst>
              <p:ext uri="{D42A27DB-BD31-4B8C-83A1-F6EECF244321}">
                <p14:modId xmlns:p14="http://schemas.microsoft.com/office/powerpoint/2010/main" val="42362480"/>
              </p:ext>
            </p:extLst>
          </p:nvPr>
        </p:nvGraphicFramePr>
        <p:xfrm>
          <a:off x="467544" y="2564904"/>
          <a:ext cx="7344816" cy="3619976"/>
        </p:xfrm>
        <a:graphic>
          <a:graphicData uri="http://schemas.openxmlformats.org/drawingml/2006/table">
            <a:tbl>
              <a:tblPr firstRow="1" bandRow="1">
                <a:tableStyleId>{5C22544A-7EE6-4342-B048-85BDC9FD1C3A}</a:tableStyleId>
              </a:tblPr>
              <a:tblGrid>
                <a:gridCol w="2664296">
                  <a:extLst>
                    <a:ext uri="{9D8B030D-6E8A-4147-A177-3AD203B41FA5}">
                      <a16:colId xmlns:a16="http://schemas.microsoft.com/office/drawing/2014/main" val="3354518920"/>
                    </a:ext>
                  </a:extLst>
                </a:gridCol>
                <a:gridCol w="1979648">
                  <a:extLst>
                    <a:ext uri="{9D8B030D-6E8A-4147-A177-3AD203B41FA5}">
                      <a16:colId xmlns:a16="http://schemas.microsoft.com/office/drawing/2014/main" val="1791030859"/>
                    </a:ext>
                  </a:extLst>
                </a:gridCol>
                <a:gridCol w="1332720">
                  <a:extLst>
                    <a:ext uri="{9D8B030D-6E8A-4147-A177-3AD203B41FA5}">
                      <a16:colId xmlns:a16="http://schemas.microsoft.com/office/drawing/2014/main" val="3373817229"/>
                    </a:ext>
                  </a:extLst>
                </a:gridCol>
                <a:gridCol w="1368152">
                  <a:extLst>
                    <a:ext uri="{9D8B030D-6E8A-4147-A177-3AD203B41FA5}">
                      <a16:colId xmlns:a16="http://schemas.microsoft.com/office/drawing/2014/main" val="2753154154"/>
                    </a:ext>
                  </a:extLst>
                </a:gridCol>
              </a:tblGrid>
              <a:tr h="370840">
                <a:tc>
                  <a:txBody>
                    <a:bodyPr/>
                    <a:lstStyle/>
                    <a:p>
                      <a:pPr algn="ctr"/>
                      <a:r>
                        <a:rPr lang="en-US" b="0" dirty="0"/>
                        <a:t>For whom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b="0" i="0" kern="1200" dirty="0" err="1">
                          <a:solidFill>
                            <a:schemeClr val="lt1"/>
                          </a:solidFill>
                          <a:effectLst/>
                          <a:latin typeface="+mn-lt"/>
                          <a:ea typeface="+mn-ea"/>
                          <a:cs typeface="+mn-cs"/>
                        </a:rPr>
                        <a:t>What</a:t>
                      </a:r>
                      <a:r>
                        <a:rPr lang="cs-CZ" sz="1800" b="0" i="0" kern="1200" dirty="0">
                          <a:solidFill>
                            <a:schemeClr val="lt1"/>
                          </a:solidFill>
                          <a:effectLst/>
                          <a:latin typeface="+mn-lt"/>
                          <a:ea typeface="+mn-ea"/>
                          <a:cs typeface="+mn-cs"/>
                        </a:rPr>
                        <a:t> </a:t>
                      </a:r>
                      <a:r>
                        <a:rPr lang="cs-CZ" sz="1800" b="0" i="0" kern="1200" dirty="0" err="1">
                          <a:solidFill>
                            <a:schemeClr val="lt1"/>
                          </a:solidFill>
                          <a:effectLst/>
                          <a:latin typeface="+mn-lt"/>
                          <a:ea typeface="+mn-ea"/>
                          <a:cs typeface="+mn-cs"/>
                        </a:rPr>
                        <a:t>for</a:t>
                      </a:r>
                      <a:r>
                        <a:rPr lang="cs-CZ" sz="1800" b="0" i="0" kern="1200" dirty="0">
                          <a:solidFill>
                            <a:schemeClr val="lt1"/>
                          </a:solidFill>
                          <a:effectLst/>
                          <a:latin typeface="+mn-lt"/>
                          <a:ea typeface="+mn-ea"/>
                          <a:cs typeface="+mn-cs"/>
                        </a:rPr>
                        <a:t>?</a:t>
                      </a:r>
                    </a:p>
                    <a:p>
                      <a:pPr algn="ctr"/>
                      <a:endParaRPr lang="en-US" dirty="0"/>
                    </a:p>
                  </a:txBody>
                  <a:tcPr/>
                </a:tc>
                <a:tc>
                  <a:txBody>
                    <a:bodyPr/>
                    <a:lstStyle/>
                    <a:p>
                      <a:pPr algn="ctr"/>
                      <a:r>
                        <a:rPr lang="cs-CZ" b="0" dirty="0"/>
                        <a:t>Unit </a:t>
                      </a:r>
                      <a:r>
                        <a:rPr lang="cs-CZ" b="0" dirty="0" err="1"/>
                        <a:t>price</a:t>
                      </a:r>
                      <a:r>
                        <a:rPr lang="cs-CZ" b="0" dirty="0"/>
                        <a:t> </a:t>
                      </a:r>
                      <a:endParaRPr lang="en-US" b="0" dirty="0"/>
                    </a:p>
                  </a:txBody>
                  <a:tcPr/>
                </a:tc>
                <a:tc>
                  <a:txBody>
                    <a:bodyPr/>
                    <a:lstStyle/>
                    <a:p>
                      <a:pPr algn="ctr"/>
                      <a:r>
                        <a:rPr lang="cs-CZ" sz="1600" b="0" dirty="0"/>
                        <a:t>Line </a:t>
                      </a:r>
                      <a:r>
                        <a:rPr lang="cs-CZ" sz="1600" b="0" dirty="0" err="1"/>
                        <a:t>discount</a:t>
                      </a:r>
                      <a:endParaRPr lang="en-US" sz="1600" b="0" dirty="0"/>
                    </a:p>
                  </a:txBody>
                  <a:tcPr/>
                </a:tc>
                <a:extLst>
                  <a:ext uri="{0D108BD9-81ED-4DB2-BD59-A6C34878D82A}">
                    <a16:rowId xmlns:a16="http://schemas.microsoft.com/office/drawing/2014/main" val="5412862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dirty="0" err="1">
                          <a:solidFill>
                            <a:schemeClr val="dk1"/>
                          </a:solidFill>
                          <a:latin typeface="+mn-lt"/>
                          <a:ea typeface="+mn-ea"/>
                          <a:cs typeface="+mn-cs"/>
                        </a:rPr>
                        <a:t>Customer</a:t>
                      </a:r>
                      <a:endParaRPr lang="en-US" sz="14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dirty="0" err="1">
                          <a:solidFill>
                            <a:schemeClr val="dk1"/>
                          </a:solidFill>
                          <a:latin typeface="+mn-lt"/>
                          <a:ea typeface="+mn-ea"/>
                          <a:cs typeface="+mn-cs"/>
                        </a:rPr>
                        <a:t>Item</a:t>
                      </a:r>
                      <a:endParaRPr lang="en-US" sz="1400" kern="1200" dirty="0">
                        <a:solidFill>
                          <a:schemeClr val="dk1"/>
                        </a:solidFill>
                        <a:latin typeface="+mn-lt"/>
                        <a:ea typeface="+mn-ea"/>
                        <a:cs typeface="+mn-cs"/>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728304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err="1"/>
                        <a:t>Customer</a:t>
                      </a:r>
                      <a:r>
                        <a:rPr lang="cs-CZ" sz="1400" dirty="0"/>
                        <a:t> </a:t>
                      </a:r>
                      <a:r>
                        <a:rPr lang="cs-CZ" sz="1400" dirty="0" err="1"/>
                        <a:t>Discount</a:t>
                      </a:r>
                      <a:r>
                        <a:rPr lang="cs-CZ" sz="1400" dirty="0"/>
                        <a:t> Group </a:t>
                      </a:r>
                      <a:endParaRPr lang="en-US" sz="1400" dirty="0"/>
                    </a:p>
                    <a:p>
                      <a:endParaRPr lang="en-US" sz="1400" dirty="0"/>
                    </a:p>
                  </a:txBody>
                  <a:tcPr/>
                </a:tc>
                <a:tc>
                  <a:txBody>
                    <a:bodyPr/>
                    <a:lstStyle/>
                    <a:p>
                      <a:r>
                        <a:rPr lang="cs-CZ" sz="1400" dirty="0" err="1"/>
                        <a:t>Item</a:t>
                      </a:r>
                      <a:endParaRPr lang="en-US" sz="14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0318292"/>
                  </a:ext>
                </a:extLst>
              </a:tr>
              <a:tr h="56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err="1"/>
                        <a:t>Customer</a:t>
                      </a:r>
                      <a:r>
                        <a:rPr lang="cs-CZ" sz="1400" dirty="0"/>
                        <a:t>  </a:t>
                      </a:r>
                      <a:endParaRPr lang="en-US" sz="1400" dirty="0"/>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err="1"/>
                        <a:t>Item</a:t>
                      </a:r>
                      <a:r>
                        <a:rPr lang="cs-CZ" sz="1400" dirty="0"/>
                        <a:t> </a:t>
                      </a:r>
                      <a:r>
                        <a:rPr lang="cs-CZ" sz="1400" dirty="0" err="1"/>
                        <a:t>Discount</a:t>
                      </a:r>
                      <a:r>
                        <a:rPr lang="cs-CZ" sz="1400" dirty="0"/>
                        <a:t> </a:t>
                      </a:r>
                      <a:r>
                        <a:rPr lang="cs-CZ" sz="1400" dirty="0" err="1"/>
                        <a:t>group</a:t>
                      </a:r>
                      <a:endParaRPr lang="en-US" sz="1400" dirty="0"/>
                    </a:p>
                    <a:p>
                      <a:endParaRPr lang="en-US" dirty="0"/>
                    </a:p>
                  </a:txBody>
                  <a:tcPr/>
                </a:tc>
                <a:tc>
                  <a:txBody>
                    <a:bodyPr/>
                    <a:lstStyle/>
                    <a:p>
                      <a:pPr algn="ctr"/>
                      <a:r>
                        <a:rPr lang="cs-CZ" b="1" dirty="0">
                          <a:solidFill>
                            <a:srgbClr val="FF0000"/>
                          </a:solidFill>
                        </a:rPr>
                        <a:t>not </a:t>
                      </a:r>
                      <a:r>
                        <a:rPr lang="cs-CZ" b="1" dirty="0" err="1">
                          <a:solidFill>
                            <a:srgbClr val="FF0000"/>
                          </a:solidFill>
                        </a:rPr>
                        <a:t>allowed</a:t>
                      </a:r>
                      <a:endParaRPr lang="en-US" b="1" dirty="0">
                        <a:solidFill>
                          <a:srgbClr val="FF0000"/>
                        </a:solidFill>
                      </a:endParaRPr>
                    </a:p>
                  </a:txBody>
                  <a:tcPr/>
                </a:tc>
                <a:tc>
                  <a:txBody>
                    <a:bodyPr/>
                    <a:lstStyle/>
                    <a:p>
                      <a:endParaRPr lang="en-US" dirty="0"/>
                    </a:p>
                  </a:txBody>
                  <a:tcPr/>
                </a:tc>
                <a:extLst>
                  <a:ext uri="{0D108BD9-81ED-4DB2-BD59-A6C34878D82A}">
                    <a16:rowId xmlns:a16="http://schemas.microsoft.com/office/drawing/2014/main" val="3273324453"/>
                  </a:ext>
                </a:extLst>
              </a:tr>
              <a:tr h="56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err="1"/>
                        <a:t>Customer</a:t>
                      </a:r>
                      <a:r>
                        <a:rPr lang="cs-CZ" sz="1400" dirty="0"/>
                        <a:t> </a:t>
                      </a:r>
                      <a:r>
                        <a:rPr lang="cs-CZ" sz="1400" dirty="0" err="1"/>
                        <a:t>Discount</a:t>
                      </a:r>
                      <a:r>
                        <a:rPr lang="cs-CZ" sz="1400" dirty="0"/>
                        <a:t> Group </a:t>
                      </a:r>
                      <a:endParaRPr lang="en-US" sz="1400" dirty="0"/>
                    </a:p>
                    <a:p>
                      <a:endParaRPr lang="en-US" sz="1400" dirty="0"/>
                    </a:p>
                  </a:txBody>
                  <a:tcPr/>
                </a:tc>
                <a:tc>
                  <a:txBody>
                    <a:bodyPr/>
                    <a:lstStyle/>
                    <a:p>
                      <a:r>
                        <a:rPr lang="cs-CZ" sz="1400" dirty="0" err="1"/>
                        <a:t>Item</a:t>
                      </a:r>
                      <a:r>
                        <a:rPr lang="cs-CZ" sz="1400" dirty="0"/>
                        <a:t> </a:t>
                      </a:r>
                      <a:r>
                        <a:rPr lang="cs-CZ" sz="1400" dirty="0" err="1"/>
                        <a:t>Discount</a:t>
                      </a:r>
                      <a:r>
                        <a:rPr lang="cs-CZ" sz="1400" dirty="0"/>
                        <a:t> Group</a:t>
                      </a:r>
                      <a:endParaRPr lang="en-US" sz="14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029518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 All </a:t>
                      </a:r>
                      <a:r>
                        <a:rPr lang="cs-CZ" sz="1400" dirty="0" err="1"/>
                        <a:t>Customers</a:t>
                      </a:r>
                      <a:endParaRPr lang="en-US" sz="1400" dirty="0"/>
                    </a:p>
                  </a:txBody>
                  <a:tcPr/>
                </a:tc>
                <a:tc>
                  <a:txBody>
                    <a:bodyPr/>
                    <a:lstStyle/>
                    <a:p>
                      <a:r>
                        <a:rPr lang="cs-CZ" sz="1400" dirty="0" err="1"/>
                        <a:t>Item</a:t>
                      </a:r>
                      <a:endParaRPr lang="en-US" sz="14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7095639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All </a:t>
                      </a:r>
                      <a:r>
                        <a:rPr lang="cs-CZ" sz="1400" dirty="0" err="1"/>
                        <a:t>Customers</a:t>
                      </a:r>
                      <a:endParaRPr lang="en-US" sz="1400" dirty="0"/>
                    </a:p>
                    <a:p>
                      <a:endParaRPr lang="en-US" dirty="0"/>
                    </a:p>
                  </a:txBody>
                  <a:tcPr/>
                </a:tc>
                <a:tc>
                  <a:txBody>
                    <a:bodyPr/>
                    <a:lstStyle/>
                    <a:p>
                      <a:r>
                        <a:rPr lang="cs-CZ" sz="1400" u="sng" dirty="0" err="1"/>
                        <a:t>Item</a:t>
                      </a:r>
                      <a:r>
                        <a:rPr lang="cs-CZ" sz="1400" u="sng" dirty="0"/>
                        <a:t> </a:t>
                      </a:r>
                      <a:r>
                        <a:rPr lang="cs-CZ" sz="1400" u="sng" dirty="0" err="1"/>
                        <a:t>Discount</a:t>
                      </a:r>
                      <a:r>
                        <a:rPr lang="cs-CZ" sz="1400" u="sng" dirty="0"/>
                        <a:t> Group</a:t>
                      </a:r>
                      <a:endParaRPr lang="en-US" sz="1400" u="sng"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01251738"/>
                  </a:ext>
                </a:extLst>
              </a:tr>
            </a:tbl>
          </a:graphicData>
        </a:graphic>
      </p:graphicFrame>
      <p:sp>
        <p:nvSpPr>
          <p:cNvPr id="5" name="Obdélník 4">
            <a:extLst>
              <a:ext uri="{FF2B5EF4-FFF2-40B4-BE49-F238E27FC236}">
                <a16:creationId xmlns:a16="http://schemas.microsoft.com/office/drawing/2014/main" id="{09587EB0-CF1A-46C7-95DF-270CED5C5830}"/>
              </a:ext>
            </a:extLst>
          </p:cNvPr>
          <p:cNvSpPr/>
          <p:nvPr/>
        </p:nvSpPr>
        <p:spPr>
          <a:xfrm>
            <a:off x="395536" y="4149080"/>
            <a:ext cx="468052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389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BB171-7FD0-44FA-B1A5-43CE6A6D1456}"/>
              </a:ext>
            </a:extLst>
          </p:cNvPr>
          <p:cNvSpPr>
            <a:spLocks noGrp="1"/>
          </p:cNvSpPr>
          <p:nvPr>
            <p:ph type="title"/>
          </p:nvPr>
        </p:nvSpPr>
        <p:spPr/>
        <p:txBody>
          <a:bodyPr>
            <a:normAutofit/>
          </a:bodyPr>
          <a:lstStyle/>
          <a:p>
            <a:pPr algn="l"/>
            <a:r>
              <a:rPr lang="cs-CZ" sz="3600" dirty="0">
                <a:solidFill>
                  <a:srgbClr val="0070C0"/>
                </a:solidFill>
              </a:rPr>
              <a:t>Setup </a:t>
            </a:r>
            <a:r>
              <a:rPr lang="cs-CZ" sz="3600" dirty="0" err="1">
                <a:solidFill>
                  <a:srgbClr val="0070C0"/>
                </a:solidFill>
              </a:rPr>
              <a:t>of</a:t>
            </a:r>
            <a:r>
              <a:rPr lang="cs-CZ" sz="3600" dirty="0">
                <a:solidFill>
                  <a:srgbClr val="0070C0"/>
                </a:solidFill>
              </a:rPr>
              <a:t> </a:t>
            </a:r>
            <a:r>
              <a:rPr lang="cs-CZ" sz="3600" dirty="0" err="1">
                <a:solidFill>
                  <a:srgbClr val="0070C0"/>
                </a:solidFill>
              </a:rPr>
              <a:t>discounts</a:t>
            </a:r>
            <a:r>
              <a:rPr lang="cs-CZ" sz="3600" dirty="0">
                <a:solidFill>
                  <a:srgbClr val="0070C0"/>
                </a:solidFill>
              </a:rPr>
              <a:t> </a:t>
            </a:r>
            <a:r>
              <a:rPr lang="cs-CZ" sz="3600" dirty="0" err="1">
                <a:solidFill>
                  <a:srgbClr val="0070C0"/>
                </a:solidFill>
              </a:rPr>
              <a:t>from</a:t>
            </a:r>
            <a:r>
              <a:rPr lang="cs-CZ" sz="3600" dirty="0">
                <a:solidFill>
                  <a:srgbClr val="0070C0"/>
                </a:solidFill>
              </a:rPr>
              <a:t> </a:t>
            </a:r>
            <a:r>
              <a:rPr lang="cs-CZ" sz="3600" dirty="0" err="1">
                <a:solidFill>
                  <a:srgbClr val="0070C0"/>
                </a:solidFill>
              </a:rPr>
              <a:t>item</a:t>
            </a:r>
            <a:r>
              <a:rPr lang="cs-CZ" sz="3600" dirty="0">
                <a:solidFill>
                  <a:srgbClr val="0070C0"/>
                </a:solidFill>
              </a:rPr>
              <a:t> I</a:t>
            </a:r>
            <a:endParaRPr lang="en-US" sz="3600" dirty="0">
              <a:solidFill>
                <a:srgbClr val="0070C0"/>
              </a:solidFill>
            </a:endParaRPr>
          </a:p>
        </p:txBody>
      </p:sp>
      <p:pic>
        <p:nvPicPr>
          <p:cNvPr id="5" name="Obrázek 4">
            <a:extLst>
              <a:ext uri="{FF2B5EF4-FFF2-40B4-BE49-F238E27FC236}">
                <a16:creationId xmlns:a16="http://schemas.microsoft.com/office/drawing/2014/main" id="{5DE379FC-62BB-446C-91AD-0AF33F7D1269}"/>
              </a:ext>
            </a:extLst>
          </p:cNvPr>
          <p:cNvPicPr>
            <a:picLocks noChangeAspect="1"/>
          </p:cNvPicPr>
          <p:nvPr/>
        </p:nvPicPr>
        <p:blipFill>
          <a:blip r:embed="rId2"/>
          <a:stretch>
            <a:fillRect/>
          </a:stretch>
        </p:blipFill>
        <p:spPr>
          <a:xfrm>
            <a:off x="539553" y="1417638"/>
            <a:ext cx="4400064" cy="2227386"/>
          </a:xfrm>
          <a:prstGeom prst="rect">
            <a:avLst/>
          </a:prstGeom>
          <a:ln>
            <a:solidFill>
              <a:schemeClr val="accent1">
                <a:shade val="50000"/>
              </a:schemeClr>
            </a:solidFill>
          </a:ln>
        </p:spPr>
      </p:pic>
      <p:pic>
        <p:nvPicPr>
          <p:cNvPr id="7" name="Obrázek 6">
            <a:extLst>
              <a:ext uri="{FF2B5EF4-FFF2-40B4-BE49-F238E27FC236}">
                <a16:creationId xmlns:a16="http://schemas.microsoft.com/office/drawing/2014/main" id="{C7579B89-67EE-4522-A7D2-A93EDA317966}"/>
              </a:ext>
            </a:extLst>
          </p:cNvPr>
          <p:cNvPicPr>
            <a:picLocks noChangeAspect="1"/>
          </p:cNvPicPr>
          <p:nvPr/>
        </p:nvPicPr>
        <p:blipFill>
          <a:blip r:embed="rId3"/>
          <a:stretch>
            <a:fillRect/>
          </a:stretch>
        </p:blipFill>
        <p:spPr>
          <a:xfrm>
            <a:off x="539553" y="3861049"/>
            <a:ext cx="7692521" cy="1800200"/>
          </a:xfrm>
          <a:prstGeom prst="rect">
            <a:avLst/>
          </a:prstGeom>
          <a:ln>
            <a:solidFill>
              <a:schemeClr val="accent1">
                <a:shade val="50000"/>
              </a:schemeClr>
            </a:solidFill>
          </a:ln>
        </p:spPr>
      </p:pic>
    </p:spTree>
    <p:extLst>
      <p:ext uri="{BB962C8B-B14F-4D97-AF65-F5344CB8AC3E}">
        <p14:creationId xmlns:p14="http://schemas.microsoft.com/office/powerpoint/2010/main" val="1561311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D5BE15-9C99-4BD3-8F6F-F8B2DC2E303E}"/>
              </a:ext>
            </a:extLst>
          </p:cNvPr>
          <p:cNvSpPr>
            <a:spLocks noGrp="1"/>
          </p:cNvSpPr>
          <p:nvPr>
            <p:ph type="title"/>
          </p:nvPr>
        </p:nvSpPr>
        <p:spPr/>
        <p:txBody>
          <a:bodyPr>
            <a:normAutofit/>
          </a:bodyPr>
          <a:lstStyle/>
          <a:p>
            <a:pPr algn="l"/>
            <a:r>
              <a:rPr lang="cs-CZ" sz="3600" dirty="0">
                <a:solidFill>
                  <a:srgbClr val="0070C0"/>
                </a:solidFill>
              </a:rPr>
              <a:t>Setup </a:t>
            </a:r>
            <a:r>
              <a:rPr lang="cs-CZ" sz="3600" dirty="0" err="1">
                <a:solidFill>
                  <a:srgbClr val="0070C0"/>
                </a:solidFill>
              </a:rPr>
              <a:t>of</a:t>
            </a:r>
            <a:r>
              <a:rPr lang="cs-CZ" sz="3600" dirty="0">
                <a:solidFill>
                  <a:srgbClr val="0070C0"/>
                </a:solidFill>
              </a:rPr>
              <a:t> </a:t>
            </a:r>
            <a:r>
              <a:rPr lang="cs-CZ" sz="3600" dirty="0" err="1">
                <a:solidFill>
                  <a:srgbClr val="0070C0"/>
                </a:solidFill>
              </a:rPr>
              <a:t>discounts</a:t>
            </a:r>
            <a:r>
              <a:rPr lang="cs-CZ" sz="3600" dirty="0">
                <a:solidFill>
                  <a:srgbClr val="0070C0"/>
                </a:solidFill>
              </a:rPr>
              <a:t> </a:t>
            </a:r>
            <a:r>
              <a:rPr lang="cs-CZ" sz="3600" dirty="0" err="1">
                <a:solidFill>
                  <a:srgbClr val="0070C0"/>
                </a:solidFill>
              </a:rPr>
              <a:t>from</a:t>
            </a:r>
            <a:r>
              <a:rPr lang="cs-CZ" sz="3600" dirty="0">
                <a:solidFill>
                  <a:srgbClr val="0070C0"/>
                </a:solidFill>
              </a:rPr>
              <a:t> </a:t>
            </a:r>
            <a:r>
              <a:rPr lang="cs-CZ" sz="3600" dirty="0" err="1">
                <a:solidFill>
                  <a:srgbClr val="0070C0"/>
                </a:solidFill>
              </a:rPr>
              <a:t>item</a:t>
            </a:r>
            <a:r>
              <a:rPr lang="cs-CZ" sz="3600" dirty="0">
                <a:solidFill>
                  <a:srgbClr val="0070C0"/>
                </a:solidFill>
              </a:rPr>
              <a:t> </a:t>
            </a:r>
            <a:r>
              <a:rPr lang="cs-CZ" sz="3600" dirty="0" err="1">
                <a:solidFill>
                  <a:srgbClr val="0070C0"/>
                </a:solidFill>
              </a:rPr>
              <a:t>card</a:t>
            </a:r>
            <a:r>
              <a:rPr lang="cs-CZ" sz="3600" dirty="0">
                <a:solidFill>
                  <a:srgbClr val="0070C0"/>
                </a:solidFill>
              </a:rPr>
              <a:t> II</a:t>
            </a:r>
            <a:endParaRPr lang="en-US" sz="3600" dirty="0"/>
          </a:p>
        </p:txBody>
      </p:sp>
      <p:pic>
        <p:nvPicPr>
          <p:cNvPr id="5" name="Zástupný obsah 4">
            <a:extLst>
              <a:ext uri="{FF2B5EF4-FFF2-40B4-BE49-F238E27FC236}">
                <a16:creationId xmlns:a16="http://schemas.microsoft.com/office/drawing/2014/main" id="{B5FBE2C9-5C05-4AF0-AB6B-928E6A9BF921}"/>
              </a:ext>
            </a:extLst>
          </p:cNvPr>
          <p:cNvPicPr>
            <a:picLocks noGrp="1" noChangeAspect="1"/>
          </p:cNvPicPr>
          <p:nvPr>
            <p:ph idx="1"/>
          </p:nvPr>
        </p:nvPicPr>
        <p:blipFill>
          <a:blip r:embed="rId2"/>
          <a:stretch>
            <a:fillRect/>
          </a:stretch>
        </p:blipFill>
        <p:spPr>
          <a:xfrm>
            <a:off x="457200" y="1392487"/>
            <a:ext cx="5700941" cy="2036513"/>
          </a:xfrm>
          <a:ln>
            <a:solidFill>
              <a:schemeClr val="accent1">
                <a:shade val="50000"/>
              </a:schemeClr>
            </a:solidFill>
          </a:ln>
        </p:spPr>
      </p:pic>
      <p:pic>
        <p:nvPicPr>
          <p:cNvPr id="9" name="Obrázek 8">
            <a:extLst>
              <a:ext uri="{FF2B5EF4-FFF2-40B4-BE49-F238E27FC236}">
                <a16:creationId xmlns:a16="http://schemas.microsoft.com/office/drawing/2014/main" id="{9BC291D8-9897-4A01-92A8-7F8F065F3F7B}"/>
              </a:ext>
            </a:extLst>
          </p:cNvPr>
          <p:cNvPicPr>
            <a:picLocks noChangeAspect="1"/>
          </p:cNvPicPr>
          <p:nvPr/>
        </p:nvPicPr>
        <p:blipFill>
          <a:blip r:embed="rId3"/>
          <a:stretch>
            <a:fillRect/>
          </a:stretch>
        </p:blipFill>
        <p:spPr>
          <a:xfrm>
            <a:off x="471254" y="4005064"/>
            <a:ext cx="2857500" cy="1600200"/>
          </a:xfrm>
          <a:prstGeom prst="rect">
            <a:avLst/>
          </a:prstGeom>
        </p:spPr>
      </p:pic>
    </p:spTree>
    <p:extLst>
      <p:ext uri="{BB962C8B-B14F-4D97-AF65-F5344CB8AC3E}">
        <p14:creationId xmlns:p14="http://schemas.microsoft.com/office/powerpoint/2010/main" val="4253504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918CF5-C759-438E-9295-8442DCB1D81F}"/>
              </a:ext>
            </a:extLst>
          </p:cNvPr>
          <p:cNvSpPr>
            <a:spLocks noGrp="1"/>
          </p:cNvSpPr>
          <p:nvPr>
            <p:ph type="title"/>
          </p:nvPr>
        </p:nvSpPr>
        <p:spPr/>
        <p:txBody>
          <a:bodyPr/>
          <a:lstStyle/>
          <a:p>
            <a:pPr algn="l"/>
            <a:r>
              <a:rPr lang="cs-CZ" sz="4400" dirty="0">
                <a:solidFill>
                  <a:srgbClr val="0070C0"/>
                </a:solidFill>
              </a:rPr>
              <a:t>Setup </a:t>
            </a:r>
            <a:r>
              <a:rPr lang="cs-CZ" sz="4400" dirty="0" err="1">
                <a:solidFill>
                  <a:srgbClr val="0070C0"/>
                </a:solidFill>
              </a:rPr>
              <a:t>of</a:t>
            </a:r>
            <a:r>
              <a:rPr lang="cs-CZ" sz="4400" dirty="0">
                <a:solidFill>
                  <a:srgbClr val="0070C0"/>
                </a:solidFill>
              </a:rPr>
              <a:t> </a:t>
            </a:r>
            <a:r>
              <a:rPr lang="cs-CZ" sz="4400" dirty="0" err="1">
                <a:solidFill>
                  <a:srgbClr val="0070C0"/>
                </a:solidFill>
              </a:rPr>
              <a:t>discounts</a:t>
            </a:r>
            <a:r>
              <a:rPr lang="cs-CZ" sz="4400" dirty="0">
                <a:solidFill>
                  <a:srgbClr val="0070C0"/>
                </a:solidFill>
              </a:rPr>
              <a:t> </a:t>
            </a:r>
            <a:r>
              <a:rPr lang="cs-CZ" sz="4400" dirty="0" err="1">
                <a:solidFill>
                  <a:srgbClr val="0070C0"/>
                </a:solidFill>
              </a:rPr>
              <a:t>from</a:t>
            </a:r>
            <a:r>
              <a:rPr lang="cs-CZ" sz="4400" dirty="0">
                <a:solidFill>
                  <a:srgbClr val="0070C0"/>
                </a:solidFill>
              </a:rPr>
              <a:t> </a:t>
            </a:r>
            <a:r>
              <a:rPr lang="cs-CZ" sz="4400" dirty="0" err="1">
                <a:solidFill>
                  <a:srgbClr val="0070C0"/>
                </a:solidFill>
              </a:rPr>
              <a:t>item</a:t>
            </a:r>
            <a:r>
              <a:rPr lang="cs-CZ" sz="4400" dirty="0">
                <a:solidFill>
                  <a:srgbClr val="0070C0"/>
                </a:solidFill>
              </a:rPr>
              <a:t> II</a:t>
            </a:r>
            <a:endParaRPr lang="en-US" dirty="0"/>
          </a:p>
        </p:txBody>
      </p:sp>
      <p:pic>
        <p:nvPicPr>
          <p:cNvPr id="5" name="Obrázek 4">
            <a:extLst>
              <a:ext uri="{FF2B5EF4-FFF2-40B4-BE49-F238E27FC236}">
                <a16:creationId xmlns:a16="http://schemas.microsoft.com/office/drawing/2014/main" id="{78BCF512-83AA-4D8B-AAD8-B766DCF40F50}"/>
              </a:ext>
            </a:extLst>
          </p:cNvPr>
          <p:cNvPicPr>
            <a:picLocks noChangeAspect="1"/>
          </p:cNvPicPr>
          <p:nvPr/>
        </p:nvPicPr>
        <p:blipFill>
          <a:blip r:embed="rId2"/>
          <a:stretch>
            <a:fillRect/>
          </a:stretch>
        </p:blipFill>
        <p:spPr>
          <a:xfrm>
            <a:off x="457200" y="1405060"/>
            <a:ext cx="8148271" cy="2953168"/>
          </a:xfrm>
          <a:prstGeom prst="rect">
            <a:avLst/>
          </a:prstGeom>
          <a:ln>
            <a:solidFill>
              <a:schemeClr val="accent1">
                <a:shade val="50000"/>
              </a:schemeClr>
            </a:solidFill>
          </a:ln>
        </p:spPr>
      </p:pic>
    </p:spTree>
    <p:extLst>
      <p:ext uri="{BB962C8B-B14F-4D97-AF65-F5344CB8AC3E}">
        <p14:creationId xmlns:p14="http://schemas.microsoft.com/office/powerpoint/2010/main" val="553225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507C51-2B92-443D-93AD-54746BC86B4A}"/>
              </a:ext>
            </a:extLst>
          </p:cNvPr>
          <p:cNvSpPr>
            <a:spLocks noGrp="1"/>
          </p:cNvSpPr>
          <p:nvPr>
            <p:ph type="title"/>
          </p:nvPr>
        </p:nvSpPr>
        <p:spPr/>
        <p:txBody>
          <a:bodyPr>
            <a:normAutofit fontScale="90000"/>
          </a:bodyPr>
          <a:lstStyle/>
          <a:p>
            <a:pPr algn="l"/>
            <a:r>
              <a:rPr lang="cs-CZ" sz="3600" dirty="0">
                <a:solidFill>
                  <a:srgbClr val="0070C0"/>
                </a:solidFill>
              </a:rPr>
              <a:t>Sales </a:t>
            </a:r>
            <a:r>
              <a:rPr lang="cs-CZ" sz="3600" dirty="0" err="1">
                <a:solidFill>
                  <a:srgbClr val="0070C0"/>
                </a:solidFill>
              </a:rPr>
              <a:t>Order</a:t>
            </a:r>
            <a:r>
              <a:rPr lang="cs-CZ" sz="3600" dirty="0">
                <a:solidFill>
                  <a:srgbClr val="0070C0"/>
                </a:solidFill>
              </a:rPr>
              <a:t> Line (</a:t>
            </a:r>
            <a:r>
              <a:rPr lang="cs-CZ" sz="3600" dirty="0" err="1">
                <a:solidFill>
                  <a:srgbClr val="0070C0"/>
                </a:solidFill>
              </a:rPr>
              <a:t>applied</a:t>
            </a:r>
            <a:r>
              <a:rPr lang="cs-CZ" sz="3600" dirty="0">
                <a:solidFill>
                  <a:srgbClr val="0070C0"/>
                </a:solidFill>
              </a:rPr>
              <a:t> </a:t>
            </a:r>
            <a:r>
              <a:rPr lang="cs-CZ" sz="3600" dirty="0" err="1">
                <a:solidFill>
                  <a:srgbClr val="0070C0"/>
                </a:solidFill>
              </a:rPr>
              <a:t>Item</a:t>
            </a:r>
            <a:r>
              <a:rPr lang="cs-CZ" sz="3600" dirty="0">
                <a:solidFill>
                  <a:srgbClr val="0070C0"/>
                </a:solidFill>
              </a:rPr>
              <a:t> </a:t>
            </a:r>
            <a:r>
              <a:rPr lang="cs-CZ" sz="3600" dirty="0" err="1">
                <a:solidFill>
                  <a:srgbClr val="0070C0"/>
                </a:solidFill>
              </a:rPr>
              <a:t>Discount</a:t>
            </a:r>
            <a:r>
              <a:rPr lang="cs-CZ" sz="3600" dirty="0">
                <a:solidFill>
                  <a:srgbClr val="0070C0"/>
                </a:solidFill>
              </a:rPr>
              <a:t> Group)</a:t>
            </a:r>
            <a:endParaRPr lang="en-US" sz="3600" dirty="0">
              <a:solidFill>
                <a:srgbClr val="0070C0"/>
              </a:solidFill>
            </a:endParaRPr>
          </a:p>
        </p:txBody>
      </p:sp>
      <p:pic>
        <p:nvPicPr>
          <p:cNvPr id="5" name="Obrázek 4">
            <a:extLst>
              <a:ext uri="{FF2B5EF4-FFF2-40B4-BE49-F238E27FC236}">
                <a16:creationId xmlns:a16="http://schemas.microsoft.com/office/drawing/2014/main" id="{36245FE4-221B-4B74-A2C8-2BF91F32A108}"/>
              </a:ext>
            </a:extLst>
          </p:cNvPr>
          <p:cNvPicPr>
            <a:picLocks noChangeAspect="1"/>
          </p:cNvPicPr>
          <p:nvPr/>
        </p:nvPicPr>
        <p:blipFill>
          <a:blip r:embed="rId2"/>
          <a:stretch>
            <a:fillRect/>
          </a:stretch>
        </p:blipFill>
        <p:spPr>
          <a:xfrm>
            <a:off x="433521" y="1772816"/>
            <a:ext cx="7937145" cy="1019043"/>
          </a:xfrm>
          <a:prstGeom prst="rect">
            <a:avLst/>
          </a:prstGeom>
          <a:ln>
            <a:solidFill>
              <a:schemeClr val="accent1">
                <a:shade val="50000"/>
              </a:schemeClr>
            </a:solidFill>
          </a:ln>
        </p:spPr>
      </p:pic>
      <p:pic>
        <p:nvPicPr>
          <p:cNvPr id="7" name="Obrázek 6">
            <a:extLst>
              <a:ext uri="{FF2B5EF4-FFF2-40B4-BE49-F238E27FC236}">
                <a16:creationId xmlns:a16="http://schemas.microsoft.com/office/drawing/2014/main" id="{CABFBC98-BFC5-4467-90D3-0C143B5A3631}"/>
              </a:ext>
            </a:extLst>
          </p:cNvPr>
          <p:cNvPicPr>
            <a:picLocks noChangeAspect="1"/>
          </p:cNvPicPr>
          <p:nvPr/>
        </p:nvPicPr>
        <p:blipFill>
          <a:blip r:embed="rId3"/>
          <a:stretch>
            <a:fillRect/>
          </a:stretch>
        </p:blipFill>
        <p:spPr>
          <a:xfrm>
            <a:off x="472976" y="3441254"/>
            <a:ext cx="7937145" cy="934781"/>
          </a:xfrm>
          <a:prstGeom prst="rect">
            <a:avLst/>
          </a:prstGeom>
          <a:ln>
            <a:solidFill>
              <a:schemeClr val="accent1">
                <a:shade val="50000"/>
              </a:schemeClr>
            </a:solidFill>
          </a:ln>
        </p:spPr>
      </p:pic>
      <p:sp>
        <p:nvSpPr>
          <p:cNvPr id="9" name="TextovéPole 8">
            <a:extLst>
              <a:ext uri="{FF2B5EF4-FFF2-40B4-BE49-F238E27FC236}">
                <a16:creationId xmlns:a16="http://schemas.microsoft.com/office/drawing/2014/main" id="{5E6CDC3E-D661-4F6E-BB84-047F8C0B2069}"/>
              </a:ext>
            </a:extLst>
          </p:cNvPr>
          <p:cNvSpPr txBox="1"/>
          <p:nvPr/>
        </p:nvSpPr>
        <p:spPr>
          <a:xfrm>
            <a:off x="428587" y="1277510"/>
            <a:ext cx="4572000" cy="369332"/>
          </a:xfrm>
          <a:prstGeom prst="rect">
            <a:avLst/>
          </a:prstGeom>
          <a:noFill/>
        </p:spPr>
        <p:txBody>
          <a:bodyPr wrap="square">
            <a:spAutoFit/>
          </a:bodyPr>
          <a:lstStyle/>
          <a:p>
            <a:r>
              <a:rPr lang="cs-CZ" dirty="0">
                <a:solidFill>
                  <a:srgbClr val="0070C0"/>
                </a:solidFill>
              </a:rPr>
              <a:t>1st part </a:t>
            </a:r>
            <a:r>
              <a:rPr lang="cs-CZ" dirty="0" err="1">
                <a:solidFill>
                  <a:srgbClr val="0070C0"/>
                </a:solidFill>
              </a:rPr>
              <a:t>of</a:t>
            </a:r>
            <a:r>
              <a:rPr lang="cs-CZ" dirty="0">
                <a:solidFill>
                  <a:srgbClr val="0070C0"/>
                </a:solidFill>
              </a:rPr>
              <a:t> </a:t>
            </a:r>
            <a:r>
              <a:rPr lang="cs-CZ" dirty="0" err="1">
                <a:solidFill>
                  <a:srgbClr val="0070C0"/>
                </a:solidFill>
              </a:rPr>
              <a:t>the</a:t>
            </a:r>
            <a:r>
              <a:rPr lang="cs-CZ" dirty="0">
                <a:solidFill>
                  <a:srgbClr val="0070C0"/>
                </a:solidFill>
              </a:rPr>
              <a:t> line </a:t>
            </a:r>
            <a:endParaRPr lang="en-US" dirty="0">
              <a:solidFill>
                <a:srgbClr val="0070C0"/>
              </a:solidFill>
            </a:endParaRPr>
          </a:p>
        </p:txBody>
      </p:sp>
      <p:sp>
        <p:nvSpPr>
          <p:cNvPr id="11" name="TextovéPole 10">
            <a:extLst>
              <a:ext uri="{FF2B5EF4-FFF2-40B4-BE49-F238E27FC236}">
                <a16:creationId xmlns:a16="http://schemas.microsoft.com/office/drawing/2014/main" id="{12F7B10E-4AA0-458E-A55B-5D3D3D79D36A}"/>
              </a:ext>
            </a:extLst>
          </p:cNvPr>
          <p:cNvSpPr txBox="1"/>
          <p:nvPr/>
        </p:nvSpPr>
        <p:spPr>
          <a:xfrm>
            <a:off x="423658" y="3024974"/>
            <a:ext cx="4572000" cy="369332"/>
          </a:xfrm>
          <a:prstGeom prst="rect">
            <a:avLst/>
          </a:prstGeom>
          <a:noFill/>
        </p:spPr>
        <p:txBody>
          <a:bodyPr wrap="square">
            <a:spAutoFit/>
          </a:bodyPr>
          <a:lstStyle/>
          <a:p>
            <a:r>
              <a:rPr lang="cs-CZ" dirty="0">
                <a:solidFill>
                  <a:srgbClr val="0070C0"/>
                </a:solidFill>
              </a:rPr>
              <a:t>2nd part </a:t>
            </a:r>
            <a:r>
              <a:rPr lang="cs-CZ" dirty="0" err="1">
                <a:solidFill>
                  <a:srgbClr val="0070C0"/>
                </a:solidFill>
              </a:rPr>
              <a:t>of</a:t>
            </a:r>
            <a:r>
              <a:rPr lang="cs-CZ" dirty="0">
                <a:solidFill>
                  <a:srgbClr val="0070C0"/>
                </a:solidFill>
              </a:rPr>
              <a:t> </a:t>
            </a:r>
            <a:r>
              <a:rPr lang="cs-CZ" dirty="0" err="1">
                <a:solidFill>
                  <a:srgbClr val="0070C0"/>
                </a:solidFill>
              </a:rPr>
              <a:t>the</a:t>
            </a:r>
            <a:r>
              <a:rPr lang="cs-CZ" dirty="0">
                <a:solidFill>
                  <a:srgbClr val="0070C0"/>
                </a:solidFill>
              </a:rPr>
              <a:t> line </a:t>
            </a:r>
            <a:endParaRPr lang="en-US" dirty="0">
              <a:solidFill>
                <a:srgbClr val="0070C0"/>
              </a:solidFill>
            </a:endParaRPr>
          </a:p>
        </p:txBody>
      </p:sp>
      <p:sp>
        <p:nvSpPr>
          <p:cNvPr id="12" name="TextovéPole 11">
            <a:extLst>
              <a:ext uri="{FF2B5EF4-FFF2-40B4-BE49-F238E27FC236}">
                <a16:creationId xmlns:a16="http://schemas.microsoft.com/office/drawing/2014/main" id="{D3F9402F-530B-4773-A8F1-7F32034E5B74}"/>
              </a:ext>
            </a:extLst>
          </p:cNvPr>
          <p:cNvSpPr txBox="1"/>
          <p:nvPr/>
        </p:nvSpPr>
        <p:spPr>
          <a:xfrm>
            <a:off x="254875" y="4999634"/>
            <a:ext cx="8313943" cy="1661993"/>
          </a:xfrm>
          <a:prstGeom prst="rect">
            <a:avLst/>
          </a:prstGeom>
          <a:noFill/>
        </p:spPr>
        <p:txBody>
          <a:bodyPr wrap="none" rtlCol="0">
            <a:spAutoFit/>
          </a:bodyPr>
          <a:lstStyle/>
          <a:p>
            <a:pPr algn="l"/>
            <a:r>
              <a:rPr lang="cs-CZ" sz="1400" b="0" i="0" dirty="0">
                <a:solidFill>
                  <a:srgbClr val="161616"/>
                </a:solidFill>
                <a:effectLst/>
                <a:latin typeface="Segoe UI" panose="020B0502040204020203" pitchFamily="34" charset="0"/>
              </a:rPr>
              <a:t> </a:t>
            </a:r>
            <a:r>
              <a:rPr lang="en-US" sz="1400" b="0" i="0" dirty="0">
                <a:solidFill>
                  <a:srgbClr val="0070C0"/>
                </a:solidFill>
                <a:effectLst/>
                <a:latin typeface="Segoe UI" panose="020B0502040204020203" pitchFamily="34" charset="0"/>
              </a:rPr>
              <a:t>After you record </a:t>
            </a:r>
            <a:r>
              <a:rPr lang="cs-CZ" sz="1400" b="0" i="0" dirty="0">
                <a:solidFill>
                  <a:srgbClr val="0070C0"/>
                </a:solidFill>
                <a:effectLst/>
                <a:latin typeface="Segoe UI" panose="020B0502040204020203" pitchFamily="34" charset="0"/>
              </a:rPr>
              <a:t>S</a:t>
            </a:r>
            <a:r>
              <a:rPr lang="en-US" sz="1400" b="0" i="0" dirty="0" err="1">
                <a:solidFill>
                  <a:srgbClr val="0070C0"/>
                </a:solidFill>
                <a:effectLst/>
                <a:latin typeface="Segoe UI" panose="020B0502040204020203" pitchFamily="34" charset="0"/>
              </a:rPr>
              <a:t>pecial</a:t>
            </a:r>
            <a:r>
              <a:rPr lang="en-US" sz="1400" b="0" i="0" dirty="0">
                <a:solidFill>
                  <a:srgbClr val="0070C0"/>
                </a:solidFill>
                <a:effectLst/>
                <a:latin typeface="Segoe UI" panose="020B0502040204020203" pitchFamily="34" charset="0"/>
              </a:rPr>
              <a:t> prices and line discounts for sales and purchases, </a:t>
            </a:r>
            <a:r>
              <a:rPr lang="en-US" sz="1400" b="1" i="0" dirty="0">
                <a:solidFill>
                  <a:srgbClr val="0070C0"/>
                </a:solidFill>
                <a:effectLst/>
                <a:latin typeface="Segoe UI" panose="020B0502040204020203" pitchFamily="34" charset="0"/>
              </a:rPr>
              <a:t>Business Central </a:t>
            </a:r>
            <a:r>
              <a:rPr lang="en-US" sz="1400" b="0" i="0" dirty="0">
                <a:solidFill>
                  <a:srgbClr val="0070C0"/>
                </a:solidFill>
                <a:effectLst/>
                <a:latin typeface="Segoe UI" panose="020B0502040204020203" pitchFamily="34" charset="0"/>
              </a:rPr>
              <a:t>calculates</a:t>
            </a:r>
            <a:endParaRPr lang="cs-CZ" sz="1400" b="0" i="0" dirty="0">
              <a:solidFill>
                <a:srgbClr val="0070C0"/>
              </a:solidFill>
              <a:effectLst/>
              <a:latin typeface="Segoe UI" panose="020B0502040204020203" pitchFamily="34" charset="0"/>
            </a:endParaRPr>
          </a:p>
          <a:p>
            <a:pPr algn="l"/>
            <a:r>
              <a:rPr lang="en-US" sz="1400" b="0" i="0" dirty="0">
                <a:solidFill>
                  <a:srgbClr val="0070C0"/>
                </a:solidFill>
                <a:effectLst/>
                <a:latin typeface="Segoe UI" panose="020B0502040204020203" pitchFamily="34" charset="0"/>
              </a:rPr>
              <a:t> the best price on sales and purchase documents, and on job and item journal lines.</a:t>
            </a:r>
          </a:p>
          <a:p>
            <a:pPr algn="l"/>
            <a:endParaRPr lang="cs-CZ" sz="1400" b="0" i="0" dirty="0">
              <a:solidFill>
                <a:srgbClr val="0070C0"/>
              </a:solidFill>
              <a:effectLst/>
              <a:latin typeface="Segoe UI" panose="020B0502040204020203" pitchFamily="34" charset="0"/>
            </a:endParaRPr>
          </a:p>
          <a:p>
            <a:pPr algn="l"/>
            <a:r>
              <a:rPr lang="cs-CZ" sz="1400" dirty="0">
                <a:solidFill>
                  <a:srgbClr val="0070C0"/>
                </a:solidFill>
                <a:latin typeface="Segoe UI" panose="020B0502040204020203" pitchFamily="34" charset="0"/>
              </a:rPr>
              <a:t> </a:t>
            </a:r>
            <a:r>
              <a:rPr lang="en-US" sz="1400" b="1" i="0" dirty="0">
                <a:solidFill>
                  <a:srgbClr val="0070C0"/>
                </a:solidFill>
                <a:effectLst/>
                <a:latin typeface="Segoe UI" panose="020B0502040204020203" pitchFamily="34" charset="0"/>
              </a:rPr>
              <a:t>The best price </a:t>
            </a:r>
            <a:r>
              <a:rPr lang="en-US" sz="1400" b="0" i="0" dirty="0">
                <a:solidFill>
                  <a:srgbClr val="0070C0"/>
                </a:solidFill>
                <a:effectLst/>
                <a:latin typeface="Segoe UI" panose="020B0502040204020203" pitchFamily="34" charset="0"/>
              </a:rPr>
              <a:t>is the </a:t>
            </a:r>
            <a:r>
              <a:rPr lang="en-US" sz="1400" b="1" i="0" dirty="0">
                <a:solidFill>
                  <a:srgbClr val="FF0000"/>
                </a:solidFill>
                <a:effectLst/>
                <a:latin typeface="Segoe UI" panose="020B0502040204020203" pitchFamily="34" charset="0"/>
              </a:rPr>
              <a:t>lowest price </a:t>
            </a:r>
            <a:r>
              <a:rPr lang="en-US" sz="1400" b="0" i="0" dirty="0">
                <a:solidFill>
                  <a:srgbClr val="0070C0"/>
                </a:solidFill>
                <a:effectLst/>
                <a:latin typeface="Segoe UI" panose="020B0502040204020203" pitchFamily="34" charset="0"/>
              </a:rPr>
              <a:t>with the </a:t>
            </a:r>
            <a:r>
              <a:rPr lang="en-US" sz="1400" b="1" i="0" dirty="0">
                <a:solidFill>
                  <a:srgbClr val="FF0000"/>
                </a:solidFill>
                <a:effectLst/>
                <a:latin typeface="Segoe UI" panose="020B0502040204020203" pitchFamily="34" charset="0"/>
              </a:rPr>
              <a:t>highest line discount </a:t>
            </a:r>
            <a:r>
              <a:rPr lang="en-US" sz="1400" b="0" i="0" dirty="0">
                <a:solidFill>
                  <a:srgbClr val="0070C0"/>
                </a:solidFill>
                <a:effectLst/>
                <a:latin typeface="Segoe UI" panose="020B0502040204020203" pitchFamily="34" charset="0"/>
              </a:rPr>
              <a:t>allowed on a given date.</a:t>
            </a:r>
            <a:endParaRPr lang="cs-CZ" sz="1400" b="0" i="0" dirty="0">
              <a:solidFill>
                <a:srgbClr val="0070C0"/>
              </a:solidFill>
              <a:effectLst/>
              <a:latin typeface="Segoe UI" panose="020B0502040204020203" pitchFamily="34" charset="0"/>
            </a:endParaRPr>
          </a:p>
          <a:p>
            <a:pPr algn="l"/>
            <a:r>
              <a:rPr lang="en-US" sz="1400" b="0" i="0" dirty="0">
                <a:solidFill>
                  <a:srgbClr val="0070C0"/>
                </a:solidFill>
                <a:effectLst/>
                <a:latin typeface="Segoe UI" panose="020B0502040204020203" pitchFamily="34" charset="0"/>
              </a:rPr>
              <a:t> Business Central calculates best prices when it adds unit prices and the line discount percentages</a:t>
            </a:r>
            <a:endParaRPr lang="cs-CZ" sz="1400" b="0" i="0" dirty="0">
              <a:solidFill>
                <a:srgbClr val="0070C0"/>
              </a:solidFill>
              <a:effectLst/>
              <a:latin typeface="Segoe UI" panose="020B0502040204020203" pitchFamily="34" charset="0"/>
            </a:endParaRPr>
          </a:p>
          <a:p>
            <a:pPr algn="l"/>
            <a:r>
              <a:rPr lang="en-US" sz="1400" b="0" i="0" dirty="0">
                <a:solidFill>
                  <a:srgbClr val="0070C0"/>
                </a:solidFill>
                <a:effectLst/>
                <a:latin typeface="Segoe UI" panose="020B0502040204020203" pitchFamily="34" charset="0"/>
              </a:rPr>
              <a:t> on document and journal lines.</a:t>
            </a:r>
          </a:p>
          <a:p>
            <a:endParaRPr lang="en-US" dirty="0"/>
          </a:p>
        </p:txBody>
      </p:sp>
      <p:sp>
        <p:nvSpPr>
          <p:cNvPr id="13" name="Obdélník 12">
            <a:extLst>
              <a:ext uri="{FF2B5EF4-FFF2-40B4-BE49-F238E27FC236}">
                <a16:creationId xmlns:a16="http://schemas.microsoft.com/office/drawing/2014/main" id="{68EC45F7-97C5-44C9-8D03-EC21770C00F7}"/>
              </a:ext>
            </a:extLst>
          </p:cNvPr>
          <p:cNvSpPr/>
          <p:nvPr/>
        </p:nvSpPr>
        <p:spPr>
          <a:xfrm>
            <a:off x="325820" y="4487779"/>
            <a:ext cx="4248151" cy="400110"/>
          </a:xfrm>
          <a:prstGeom prst="rect">
            <a:avLst/>
          </a:prstGeom>
          <a:noFill/>
        </p:spPr>
        <p:txBody>
          <a:bodyPr wrap="none" lIns="91440" tIns="45720" rIns="91440" bIns="45720">
            <a:spAutoFit/>
          </a:bodyPr>
          <a:lstStyle/>
          <a:p>
            <a:pPr algn="ctr"/>
            <a:r>
              <a:rPr lang="cs-CZ"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Best </a:t>
            </a:r>
            <a:r>
              <a:rPr lang="cs-CZ" sz="20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Price</a:t>
            </a:r>
            <a:r>
              <a:rPr lang="cs-CZ"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cs-CZ" sz="20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Calculation</a:t>
            </a:r>
            <a:r>
              <a:rPr lang="cs-CZ" sz="2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-&gt;  </a:t>
            </a:r>
            <a:r>
              <a:rPr lang="cs-CZ" sz="2000" b="1" cap="none" spc="0" dirty="0" err="1">
                <a:ln w="12700">
                  <a:solidFill>
                    <a:schemeClr val="accent1"/>
                  </a:solidFill>
                  <a:prstDash val="solid"/>
                </a:ln>
                <a:solidFill>
                  <a:srgbClr val="FF0000"/>
                </a:solidFill>
                <a:effectLst>
                  <a:outerShdw dist="38100" dir="2640000" algn="bl" rotWithShape="0">
                    <a:schemeClr val="accent1"/>
                  </a:outerShdw>
                </a:effectLst>
              </a:rPr>
              <a:t>home</a:t>
            </a:r>
            <a:r>
              <a:rPr lang="cs-CZ" sz="2000" b="1" cap="none" spc="0" dirty="0">
                <a:ln w="12700">
                  <a:solidFill>
                    <a:schemeClr val="accent1"/>
                  </a:solidFill>
                  <a:prstDash val="solid"/>
                </a:ln>
                <a:solidFill>
                  <a:srgbClr val="FF0000"/>
                </a:solidFill>
                <a:effectLst>
                  <a:outerShdw dist="38100" dir="2640000" algn="bl" rotWithShape="0">
                    <a:schemeClr val="accent1"/>
                  </a:outerShdw>
                </a:effectLst>
              </a:rPr>
              <a:t> study</a:t>
            </a:r>
          </a:p>
        </p:txBody>
      </p:sp>
    </p:spTree>
    <p:extLst>
      <p:ext uri="{BB962C8B-B14F-4D97-AF65-F5344CB8AC3E}">
        <p14:creationId xmlns:p14="http://schemas.microsoft.com/office/powerpoint/2010/main" val="892044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2B95DC-2D21-4CE5-8BC2-534A893E7350}"/>
              </a:ext>
            </a:extLst>
          </p:cNvPr>
          <p:cNvSpPr>
            <a:spLocks noGrp="1"/>
          </p:cNvSpPr>
          <p:nvPr>
            <p:ph type="title"/>
          </p:nvPr>
        </p:nvSpPr>
        <p:spPr/>
        <p:txBody>
          <a:bodyPr>
            <a:normAutofit/>
          </a:bodyPr>
          <a:lstStyle/>
          <a:p>
            <a:pPr algn="l"/>
            <a:r>
              <a:rPr lang="cs-CZ" sz="3600" dirty="0" err="1">
                <a:solidFill>
                  <a:srgbClr val="0070C0"/>
                </a:solidFill>
              </a:rPr>
              <a:t>Item</a:t>
            </a:r>
            <a:r>
              <a:rPr lang="cs-CZ" sz="3600" dirty="0">
                <a:solidFill>
                  <a:srgbClr val="0070C0"/>
                </a:solidFill>
              </a:rPr>
              <a:t> </a:t>
            </a:r>
            <a:r>
              <a:rPr lang="cs-CZ" sz="3600" dirty="0" err="1">
                <a:solidFill>
                  <a:srgbClr val="0070C0"/>
                </a:solidFill>
              </a:rPr>
              <a:t>Price</a:t>
            </a:r>
            <a:r>
              <a:rPr lang="cs-CZ" sz="3600" dirty="0">
                <a:solidFill>
                  <a:srgbClr val="0070C0"/>
                </a:solidFill>
              </a:rPr>
              <a:t> List </a:t>
            </a:r>
            <a:endParaRPr lang="en-US" sz="3600" dirty="0">
              <a:solidFill>
                <a:srgbClr val="0070C0"/>
              </a:solidFill>
            </a:endParaRPr>
          </a:p>
        </p:txBody>
      </p:sp>
      <p:pic>
        <p:nvPicPr>
          <p:cNvPr id="5" name="Obrázek 4">
            <a:extLst>
              <a:ext uri="{FF2B5EF4-FFF2-40B4-BE49-F238E27FC236}">
                <a16:creationId xmlns:a16="http://schemas.microsoft.com/office/drawing/2014/main" id="{54F519C5-38F3-4992-BCF9-33D24D0DA42C}"/>
              </a:ext>
            </a:extLst>
          </p:cNvPr>
          <p:cNvPicPr>
            <a:picLocks noChangeAspect="1"/>
          </p:cNvPicPr>
          <p:nvPr/>
        </p:nvPicPr>
        <p:blipFill>
          <a:blip r:embed="rId2"/>
          <a:stretch>
            <a:fillRect/>
          </a:stretch>
        </p:blipFill>
        <p:spPr>
          <a:xfrm>
            <a:off x="457200" y="1484784"/>
            <a:ext cx="7146823" cy="2798172"/>
          </a:xfrm>
          <a:prstGeom prst="rect">
            <a:avLst/>
          </a:prstGeom>
          <a:ln>
            <a:solidFill>
              <a:schemeClr val="accent1">
                <a:shade val="50000"/>
              </a:schemeClr>
            </a:solidFill>
          </a:ln>
        </p:spPr>
      </p:pic>
    </p:spTree>
    <p:extLst>
      <p:ext uri="{BB962C8B-B14F-4D97-AF65-F5344CB8AC3E}">
        <p14:creationId xmlns:p14="http://schemas.microsoft.com/office/powerpoint/2010/main" val="296091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547CF2-EF73-4427-A449-255469BC43D4}"/>
              </a:ext>
            </a:extLst>
          </p:cNvPr>
          <p:cNvSpPr>
            <a:spLocks noGrp="1"/>
          </p:cNvSpPr>
          <p:nvPr>
            <p:ph type="title"/>
          </p:nvPr>
        </p:nvSpPr>
        <p:spPr/>
        <p:txBody>
          <a:bodyPr>
            <a:normAutofit/>
          </a:bodyPr>
          <a:lstStyle/>
          <a:p>
            <a:pPr algn="l"/>
            <a:r>
              <a:rPr lang="cs-CZ" sz="3600" dirty="0" err="1">
                <a:solidFill>
                  <a:srgbClr val="0070C0"/>
                </a:solidFill>
              </a:rPr>
              <a:t>Item</a:t>
            </a:r>
            <a:r>
              <a:rPr lang="cs-CZ" sz="3600" dirty="0">
                <a:solidFill>
                  <a:srgbClr val="0070C0"/>
                </a:solidFill>
              </a:rPr>
              <a:t> </a:t>
            </a:r>
            <a:r>
              <a:rPr lang="cs-CZ" sz="3600" dirty="0" err="1">
                <a:solidFill>
                  <a:srgbClr val="0070C0"/>
                </a:solidFill>
              </a:rPr>
              <a:t>Price</a:t>
            </a:r>
            <a:r>
              <a:rPr lang="cs-CZ" sz="3600" dirty="0">
                <a:solidFill>
                  <a:srgbClr val="0070C0"/>
                </a:solidFill>
              </a:rPr>
              <a:t> list </a:t>
            </a:r>
            <a:endParaRPr lang="en-US" sz="3600" dirty="0">
              <a:solidFill>
                <a:srgbClr val="0070C0"/>
              </a:solidFill>
            </a:endParaRPr>
          </a:p>
        </p:txBody>
      </p:sp>
      <p:pic>
        <p:nvPicPr>
          <p:cNvPr id="5" name="Obrázek 4">
            <a:extLst>
              <a:ext uri="{FF2B5EF4-FFF2-40B4-BE49-F238E27FC236}">
                <a16:creationId xmlns:a16="http://schemas.microsoft.com/office/drawing/2014/main" id="{8B177912-E7B7-4711-87A9-4BF03DCF82B8}"/>
              </a:ext>
            </a:extLst>
          </p:cNvPr>
          <p:cNvPicPr>
            <a:picLocks noChangeAspect="1"/>
          </p:cNvPicPr>
          <p:nvPr/>
        </p:nvPicPr>
        <p:blipFill>
          <a:blip r:embed="rId2"/>
          <a:stretch>
            <a:fillRect/>
          </a:stretch>
        </p:blipFill>
        <p:spPr>
          <a:xfrm>
            <a:off x="2051720" y="1268760"/>
            <a:ext cx="3672408" cy="4841457"/>
          </a:xfrm>
          <a:prstGeom prst="rect">
            <a:avLst/>
          </a:prstGeom>
          <a:ln>
            <a:solidFill>
              <a:schemeClr val="accent1">
                <a:shade val="50000"/>
              </a:schemeClr>
            </a:solidFill>
          </a:ln>
        </p:spPr>
      </p:pic>
    </p:spTree>
    <p:extLst>
      <p:ext uri="{BB962C8B-B14F-4D97-AF65-F5344CB8AC3E}">
        <p14:creationId xmlns:p14="http://schemas.microsoft.com/office/powerpoint/2010/main" val="954571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7B0593-607C-46AB-887A-F7E5941E3E34}"/>
              </a:ext>
            </a:extLst>
          </p:cNvPr>
          <p:cNvSpPr>
            <a:spLocks noGrp="1"/>
          </p:cNvSpPr>
          <p:nvPr>
            <p:ph type="title"/>
          </p:nvPr>
        </p:nvSpPr>
        <p:spPr/>
        <p:txBody>
          <a:bodyPr>
            <a:normAutofit/>
          </a:bodyPr>
          <a:lstStyle/>
          <a:p>
            <a:pPr algn="l"/>
            <a:r>
              <a:rPr lang="cs-CZ" sz="3600" dirty="0" err="1">
                <a:solidFill>
                  <a:srgbClr val="0070C0"/>
                </a:solidFill>
              </a:rPr>
              <a:t>Price</a:t>
            </a:r>
            <a:r>
              <a:rPr lang="cs-CZ" sz="3600" dirty="0">
                <a:solidFill>
                  <a:srgbClr val="0070C0"/>
                </a:solidFill>
              </a:rPr>
              <a:t> List</a:t>
            </a:r>
            <a:endParaRPr lang="en-US" sz="3600" dirty="0">
              <a:solidFill>
                <a:srgbClr val="0070C0"/>
              </a:solidFill>
            </a:endParaRPr>
          </a:p>
        </p:txBody>
      </p:sp>
      <p:pic>
        <p:nvPicPr>
          <p:cNvPr id="5" name="Obrázek 4">
            <a:extLst>
              <a:ext uri="{FF2B5EF4-FFF2-40B4-BE49-F238E27FC236}">
                <a16:creationId xmlns:a16="http://schemas.microsoft.com/office/drawing/2014/main" id="{40AA3A07-958F-45BB-A65E-BFC58D74C026}"/>
              </a:ext>
            </a:extLst>
          </p:cNvPr>
          <p:cNvPicPr>
            <a:picLocks noChangeAspect="1"/>
          </p:cNvPicPr>
          <p:nvPr/>
        </p:nvPicPr>
        <p:blipFill>
          <a:blip r:embed="rId2"/>
          <a:stretch>
            <a:fillRect/>
          </a:stretch>
        </p:blipFill>
        <p:spPr>
          <a:xfrm>
            <a:off x="2267744" y="1268760"/>
            <a:ext cx="5142857" cy="5647619"/>
          </a:xfrm>
          <a:prstGeom prst="rect">
            <a:avLst/>
          </a:prstGeom>
          <a:ln>
            <a:solidFill>
              <a:schemeClr val="accent1">
                <a:shade val="50000"/>
              </a:schemeClr>
            </a:solidFill>
          </a:ln>
        </p:spPr>
      </p:pic>
      <p:sp>
        <p:nvSpPr>
          <p:cNvPr id="6" name="Pravá složená závorka 5">
            <a:extLst>
              <a:ext uri="{FF2B5EF4-FFF2-40B4-BE49-F238E27FC236}">
                <a16:creationId xmlns:a16="http://schemas.microsoft.com/office/drawing/2014/main" id="{AC351F1F-7404-4782-840D-9CFE25ACD0A5}"/>
              </a:ext>
            </a:extLst>
          </p:cNvPr>
          <p:cNvSpPr/>
          <p:nvPr/>
        </p:nvSpPr>
        <p:spPr>
          <a:xfrm>
            <a:off x="7668344" y="5229200"/>
            <a:ext cx="216024" cy="135416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ovéPole 6">
            <a:extLst>
              <a:ext uri="{FF2B5EF4-FFF2-40B4-BE49-F238E27FC236}">
                <a16:creationId xmlns:a16="http://schemas.microsoft.com/office/drawing/2014/main" id="{5306F68A-2689-460D-92A9-BC5303F7A5E0}"/>
              </a:ext>
            </a:extLst>
          </p:cNvPr>
          <p:cNvSpPr txBox="1"/>
          <p:nvPr/>
        </p:nvSpPr>
        <p:spPr>
          <a:xfrm>
            <a:off x="8028384" y="5661248"/>
            <a:ext cx="790601" cy="646331"/>
          </a:xfrm>
          <a:prstGeom prst="rect">
            <a:avLst/>
          </a:prstGeom>
          <a:noFill/>
        </p:spPr>
        <p:txBody>
          <a:bodyPr wrap="none" rtlCol="0">
            <a:spAutoFit/>
          </a:bodyPr>
          <a:lstStyle/>
          <a:p>
            <a:r>
              <a:rPr lang="cs-CZ" dirty="0"/>
              <a:t> </a:t>
            </a:r>
            <a:r>
              <a:rPr lang="cs-CZ" b="1" dirty="0" err="1">
                <a:solidFill>
                  <a:srgbClr val="0070C0"/>
                </a:solidFill>
              </a:rPr>
              <a:t>Our</a:t>
            </a:r>
            <a:endParaRPr lang="cs-CZ" b="1" dirty="0">
              <a:solidFill>
                <a:srgbClr val="0070C0"/>
              </a:solidFill>
            </a:endParaRPr>
          </a:p>
          <a:p>
            <a:r>
              <a:rPr lang="cs-CZ" b="1" dirty="0">
                <a:solidFill>
                  <a:srgbClr val="0070C0"/>
                </a:solidFill>
              </a:rPr>
              <a:t>model</a:t>
            </a:r>
            <a:endParaRPr lang="en-US" b="1" dirty="0">
              <a:solidFill>
                <a:srgbClr val="0070C0"/>
              </a:solidFill>
            </a:endParaRPr>
          </a:p>
        </p:txBody>
      </p:sp>
    </p:spTree>
    <p:extLst>
      <p:ext uri="{BB962C8B-B14F-4D97-AF65-F5344CB8AC3E}">
        <p14:creationId xmlns:p14="http://schemas.microsoft.com/office/powerpoint/2010/main" val="223479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1F0AB0-A00C-471B-984D-CB1CB89D9F1E}"/>
              </a:ext>
            </a:extLst>
          </p:cNvPr>
          <p:cNvSpPr>
            <a:spLocks noGrp="1"/>
          </p:cNvSpPr>
          <p:nvPr>
            <p:ph type="title"/>
          </p:nvPr>
        </p:nvSpPr>
        <p:spPr/>
        <p:txBody>
          <a:bodyPr>
            <a:normAutofit/>
          </a:bodyPr>
          <a:lstStyle/>
          <a:p>
            <a:pPr algn="l"/>
            <a:r>
              <a:rPr lang="en-US" sz="2200" dirty="0">
                <a:solidFill>
                  <a:srgbClr val="0070C0"/>
                </a:solidFill>
              </a:rPr>
              <a:t>Older </a:t>
            </a:r>
            <a:r>
              <a:rPr lang="cs-CZ" sz="2200" dirty="0">
                <a:solidFill>
                  <a:srgbClr val="0070C0"/>
                </a:solidFill>
              </a:rPr>
              <a:t>and more </a:t>
            </a:r>
            <a:r>
              <a:rPr lang="cs-CZ" sz="2200" dirty="0" err="1">
                <a:solidFill>
                  <a:srgbClr val="0070C0"/>
                </a:solidFill>
              </a:rPr>
              <a:t>recent</a:t>
            </a:r>
            <a:r>
              <a:rPr lang="cs-CZ" sz="2200" dirty="0">
                <a:solidFill>
                  <a:srgbClr val="0070C0"/>
                </a:solidFill>
              </a:rPr>
              <a:t> </a:t>
            </a:r>
            <a:r>
              <a:rPr lang="en-US" sz="2200" dirty="0">
                <a:solidFill>
                  <a:srgbClr val="0070C0"/>
                </a:solidFill>
              </a:rPr>
              <a:t>version</a:t>
            </a:r>
            <a:r>
              <a:rPr lang="cs-CZ" sz="2200" dirty="0">
                <a:solidFill>
                  <a:srgbClr val="0070C0"/>
                </a:solidFill>
              </a:rPr>
              <a:t>s</a:t>
            </a:r>
            <a:r>
              <a:rPr lang="en-US" sz="2200" dirty="0">
                <a:solidFill>
                  <a:srgbClr val="0070C0"/>
                </a:solidFill>
              </a:rPr>
              <a:t> of BC on which the PWP file with serial number VIII-I </a:t>
            </a:r>
            <a:r>
              <a:rPr lang="cs-CZ" sz="2200" dirty="0">
                <a:solidFill>
                  <a:srgbClr val="0070C0"/>
                </a:solidFill>
              </a:rPr>
              <a:t>(</a:t>
            </a:r>
            <a:r>
              <a:rPr lang="cs-CZ" sz="2200" dirty="0" err="1">
                <a:solidFill>
                  <a:srgbClr val="0070C0"/>
                </a:solidFill>
              </a:rPr>
              <a:t>old</a:t>
            </a:r>
            <a:r>
              <a:rPr lang="cs-CZ" sz="2200" dirty="0">
                <a:solidFill>
                  <a:srgbClr val="0070C0"/>
                </a:solidFill>
              </a:rPr>
              <a:t>) and VIII-II (</a:t>
            </a:r>
            <a:r>
              <a:rPr lang="cs-CZ" sz="2200" dirty="0" err="1">
                <a:solidFill>
                  <a:srgbClr val="0070C0"/>
                </a:solidFill>
              </a:rPr>
              <a:t>new</a:t>
            </a:r>
            <a:r>
              <a:rPr lang="cs-CZ" sz="2200" dirty="0">
                <a:solidFill>
                  <a:srgbClr val="0070C0"/>
                </a:solidFill>
              </a:rPr>
              <a:t>) </a:t>
            </a:r>
            <a:r>
              <a:rPr lang="en-US" sz="2200" dirty="0">
                <a:solidFill>
                  <a:srgbClr val="0070C0"/>
                </a:solidFill>
              </a:rPr>
              <a:t>is based </a:t>
            </a:r>
          </a:p>
        </p:txBody>
      </p:sp>
      <p:pic>
        <p:nvPicPr>
          <p:cNvPr id="5" name="Obrázek 4">
            <a:extLst>
              <a:ext uri="{FF2B5EF4-FFF2-40B4-BE49-F238E27FC236}">
                <a16:creationId xmlns:a16="http://schemas.microsoft.com/office/drawing/2014/main" id="{E45630D8-AD7F-4433-8FEE-3DAA9D880316}"/>
              </a:ext>
            </a:extLst>
          </p:cNvPr>
          <p:cNvPicPr>
            <a:picLocks noChangeAspect="1"/>
          </p:cNvPicPr>
          <p:nvPr/>
        </p:nvPicPr>
        <p:blipFill>
          <a:blip r:embed="rId2"/>
          <a:stretch>
            <a:fillRect/>
          </a:stretch>
        </p:blipFill>
        <p:spPr>
          <a:xfrm>
            <a:off x="484809" y="1700808"/>
            <a:ext cx="5409524" cy="1028571"/>
          </a:xfrm>
          <a:prstGeom prst="rect">
            <a:avLst/>
          </a:prstGeom>
          <a:ln>
            <a:solidFill>
              <a:schemeClr val="accent1"/>
            </a:solidFill>
          </a:ln>
        </p:spPr>
      </p:pic>
      <p:sp>
        <p:nvSpPr>
          <p:cNvPr id="6" name="Pravá složená závorka 5">
            <a:extLst>
              <a:ext uri="{FF2B5EF4-FFF2-40B4-BE49-F238E27FC236}">
                <a16:creationId xmlns:a16="http://schemas.microsoft.com/office/drawing/2014/main" id="{BE3FDD1E-F034-4C16-AF87-7DEAAB959E80}"/>
              </a:ext>
            </a:extLst>
          </p:cNvPr>
          <p:cNvSpPr/>
          <p:nvPr/>
        </p:nvSpPr>
        <p:spPr>
          <a:xfrm>
            <a:off x="6156176" y="1675033"/>
            <a:ext cx="216024" cy="1080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ovéPole 6">
            <a:extLst>
              <a:ext uri="{FF2B5EF4-FFF2-40B4-BE49-F238E27FC236}">
                <a16:creationId xmlns:a16="http://schemas.microsoft.com/office/drawing/2014/main" id="{00379089-EB64-41F3-BE45-43462B672240}"/>
              </a:ext>
            </a:extLst>
          </p:cNvPr>
          <p:cNvSpPr txBox="1"/>
          <p:nvPr/>
        </p:nvSpPr>
        <p:spPr>
          <a:xfrm>
            <a:off x="6561155" y="2020198"/>
            <a:ext cx="1268168" cy="369332"/>
          </a:xfrm>
          <a:prstGeom prst="rect">
            <a:avLst/>
          </a:prstGeom>
          <a:noFill/>
        </p:spPr>
        <p:txBody>
          <a:bodyPr wrap="none" rtlCol="0">
            <a:spAutoFit/>
          </a:bodyPr>
          <a:lstStyle/>
          <a:p>
            <a:r>
              <a:rPr lang="cs-CZ" b="1" dirty="0" err="1">
                <a:solidFill>
                  <a:srgbClr val="0070C0"/>
                </a:solidFill>
              </a:rPr>
              <a:t>Old</a:t>
            </a:r>
            <a:r>
              <a:rPr lang="cs-CZ" b="1" dirty="0">
                <a:solidFill>
                  <a:srgbClr val="0070C0"/>
                </a:solidFill>
              </a:rPr>
              <a:t> </a:t>
            </a:r>
            <a:r>
              <a:rPr lang="cs-CZ" b="1" dirty="0" err="1">
                <a:solidFill>
                  <a:srgbClr val="0070C0"/>
                </a:solidFill>
              </a:rPr>
              <a:t>version</a:t>
            </a:r>
            <a:endParaRPr lang="en-US" b="1" dirty="0">
              <a:solidFill>
                <a:srgbClr val="0070C0"/>
              </a:solidFill>
            </a:endParaRPr>
          </a:p>
        </p:txBody>
      </p:sp>
      <p:pic>
        <p:nvPicPr>
          <p:cNvPr id="9" name="Obrázek 8">
            <a:extLst>
              <a:ext uri="{FF2B5EF4-FFF2-40B4-BE49-F238E27FC236}">
                <a16:creationId xmlns:a16="http://schemas.microsoft.com/office/drawing/2014/main" id="{BC4FA80E-364E-4371-91EF-F16788AD4369}"/>
              </a:ext>
            </a:extLst>
          </p:cNvPr>
          <p:cNvPicPr>
            <a:picLocks noChangeAspect="1"/>
          </p:cNvPicPr>
          <p:nvPr/>
        </p:nvPicPr>
        <p:blipFill>
          <a:blip r:embed="rId3"/>
          <a:stretch>
            <a:fillRect/>
          </a:stretch>
        </p:blipFill>
        <p:spPr>
          <a:xfrm>
            <a:off x="562661" y="3356992"/>
            <a:ext cx="5352381" cy="1361905"/>
          </a:xfrm>
          <a:prstGeom prst="rect">
            <a:avLst/>
          </a:prstGeom>
          <a:ln>
            <a:solidFill>
              <a:schemeClr val="accent1">
                <a:shade val="95000"/>
                <a:satMod val="105000"/>
              </a:schemeClr>
            </a:solidFill>
          </a:ln>
        </p:spPr>
      </p:pic>
      <p:sp>
        <p:nvSpPr>
          <p:cNvPr id="10" name="Pravá složená závorka 9">
            <a:extLst>
              <a:ext uri="{FF2B5EF4-FFF2-40B4-BE49-F238E27FC236}">
                <a16:creationId xmlns:a16="http://schemas.microsoft.com/office/drawing/2014/main" id="{A68658FC-C9CC-4AEB-8E1F-C736FB948080}"/>
              </a:ext>
            </a:extLst>
          </p:cNvPr>
          <p:cNvSpPr/>
          <p:nvPr/>
        </p:nvSpPr>
        <p:spPr>
          <a:xfrm>
            <a:off x="6048164" y="3428999"/>
            <a:ext cx="216024" cy="128989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ovéPole 10">
            <a:extLst>
              <a:ext uri="{FF2B5EF4-FFF2-40B4-BE49-F238E27FC236}">
                <a16:creationId xmlns:a16="http://schemas.microsoft.com/office/drawing/2014/main" id="{CE562B80-0CB9-4EB3-9C8E-E5A75D0D983A}"/>
              </a:ext>
            </a:extLst>
          </p:cNvPr>
          <p:cNvSpPr txBox="1"/>
          <p:nvPr/>
        </p:nvSpPr>
        <p:spPr>
          <a:xfrm>
            <a:off x="6453143" y="3820398"/>
            <a:ext cx="1371209" cy="369332"/>
          </a:xfrm>
          <a:prstGeom prst="rect">
            <a:avLst/>
          </a:prstGeom>
          <a:noFill/>
        </p:spPr>
        <p:txBody>
          <a:bodyPr wrap="none" rtlCol="0">
            <a:spAutoFit/>
          </a:bodyPr>
          <a:lstStyle/>
          <a:p>
            <a:r>
              <a:rPr lang="cs-CZ" b="1" dirty="0">
                <a:solidFill>
                  <a:srgbClr val="0070C0"/>
                </a:solidFill>
              </a:rPr>
              <a:t>New </a:t>
            </a:r>
            <a:r>
              <a:rPr lang="cs-CZ" b="1" dirty="0" err="1">
                <a:solidFill>
                  <a:srgbClr val="0070C0"/>
                </a:solidFill>
              </a:rPr>
              <a:t>version</a:t>
            </a:r>
            <a:endParaRPr lang="en-US" b="1" dirty="0">
              <a:solidFill>
                <a:srgbClr val="0070C0"/>
              </a:solidFill>
            </a:endParaRPr>
          </a:p>
        </p:txBody>
      </p:sp>
      <p:pic>
        <p:nvPicPr>
          <p:cNvPr id="4" name="Obrázek 3">
            <a:extLst>
              <a:ext uri="{FF2B5EF4-FFF2-40B4-BE49-F238E27FC236}">
                <a16:creationId xmlns:a16="http://schemas.microsoft.com/office/drawing/2014/main" id="{39EF02F6-15C2-4E52-BF9F-3DA5026BAED7}"/>
              </a:ext>
            </a:extLst>
          </p:cNvPr>
          <p:cNvPicPr>
            <a:picLocks noChangeAspect="1"/>
          </p:cNvPicPr>
          <p:nvPr/>
        </p:nvPicPr>
        <p:blipFill>
          <a:blip r:embed="rId4"/>
          <a:stretch>
            <a:fillRect/>
          </a:stretch>
        </p:blipFill>
        <p:spPr>
          <a:xfrm>
            <a:off x="562661" y="5157192"/>
            <a:ext cx="5020591" cy="1133682"/>
          </a:xfrm>
          <a:prstGeom prst="rect">
            <a:avLst/>
          </a:prstGeom>
          <a:ln>
            <a:solidFill>
              <a:schemeClr val="accent1"/>
            </a:solidFill>
          </a:ln>
        </p:spPr>
      </p:pic>
    </p:spTree>
    <p:extLst>
      <p:ext uri="{BB962C8B-B14F-4D97-AF65-F5344CB8AC3E}">
        <p14:creationId xmlns:p14="http://schemas.microsoft.com/office/powerpoint/2010/main" val="4204110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AD6F22C8-A5AF-49DB-9210-2CA0187B35B8}"/>
              </a:ext>
            </a:extLst>
          </p:cNvPr>
          <p:cNvPicPr>
            <a:picLocks noGrp="1" noChangeAspect="1"/>
          </p:cNvPicPr>
          <p:nvPr>
            <p:ph idx="1"/>
          </p:nvPr>
        </p:nvPicPr>
        <p:blipFill>
          <a:blip r:embed="rId2"/>
          <a:stretch>
            <a:fillRect/>
          </a:stretch>
        </p:blipFill>
        <p:spPr>
          <a:xfrm>
            <a:off x="1331640" y="1340767"/>
            <a:ext cx="6120680" cy="4566969"/>
          </a:xfrm>
          <a:prstGeom prst="rect">
            <a:avLst/>
          </a:prstGeom>
        </p:spPr>
      </p:pic>
    </p:spTree>
    <p:extLst>
      <p:ext uri="{BB962C8B-B14F-4D97-AF65-F5344CB8AC3E}">
        <p14:creationId xmlns:p14="http://schemas.microsoft.com/office/powerpoint/2010/main" val="1779228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rgbClr val="0070C0"/>
                </a:solidFill>
              </a:rPr>
              <a:t>End </a:t>
            </a:r>
            <a:r>
              <a:rPr lang="cs-CZ" dirty="0" err="1">
                <a:solidFill>
                  <a:srgbClr val="0070C0"/>
                </a:solidFill>
              </a:rPr>
              <a:t>of</a:t>
            </a:r>
            <a:r>
              <a:rPr lang="cs-CZ" dirty="0">
                <a:solidFill>
                  <a:srgbClr val="0070C0"/>
                </a:solidFill>
              </a:rPr>
              <a:t> </a:t>
            </a:r>
            <a:r>
              <a:rPr lang="cs-CZ" dirty="0" err="1">
                <a:solidFill>
                  <a:srgbClr val="0070C0"/>
                </a:solidFill>
              </a:rPr>
              <a:t>the</a:t>
            </a:r>
            <a:r>
              <a:rPr lang="cs-CZ" dirty="0">
                <a:solidFill>
                  <a:srgbClr val="0070C0"/>
                </a:solidFill>
              </a:rPr>
              <a:t> </a:t>
            </a:r>
            <a:r>
              <a:rPr lang="cs-CZ" dirty="0" err="1">
                <a:solidFill>
                  <a:srgbClr val="0070C0"/>
                </a:solidFill>
              </a:rPr>
              <a:t>section</a:t>
            </a:r>
            <a:br>
              <a:rPr lang="cs-CZ" dirty="0"/>
            </a:br>
            <a:r>
              <a:rPr lang="cs-CZ" sz="1800" dirty="0">
                <a:solidFill>
                  <a:srgbClr val="0070C0"/>
                </a:solidFill>
              </a:rPr>
              <a:t>(</a:t>
            </a:r>
            <a:r>
              <a:rPr lang="cs-CZ" sz="1800" dirty="0" err="1">
                <a:solidFill>
                  <a:srgbClr val="0070C0"/>
                </a:solidFill>
              </a:rPr>
              <a:t>Discounts</a:t>
            </a:r>
            <a:r>
              <a:rPr lang="cs-CZ" sz="1800" dirty="0">
                <a:solidFill>
                  <a:srgbClr val="0070C0"/>
                </a:solidFill>
              </a:rPr>
              <a:t> </a:t>
            </a:r>
            <a:r>
              <a:rPr lang="cs-CZ" sz="1800" dirty="0" err="1">
                <a:solidFill>
                  <a:srgbClr val="0070C0"/>
                </a:solidFill>
              </a:rPr>
              <a:t>new</a:t>
            </a:r>
            <a:r>
              <a:rPr lang="cs-CZ" sz="1800" dirty="0">
                <a:solidFill>
                  <a:srgbClr val="0070C0"/>
                </a:solidFill>
              </a:rPr>
              <a:t> </a:t>
            </a:r>
            <a:r>
              <a:rPr lang="cs-CZ" sz="1800" dirty="0" err="1">
                <a:solidFill>
                  <a:srgbClr val="0070C0"/>
                </a:solidFill>
              </a:rPr>
              <a:t>version</a:t>
            </a:r>
            <a:r>
              <a:rPr lang="cs-CZ" sz="1800" dirty="0">
                <a:solidFill>
                  <a:srgbClr val="0070C0"/>
                </a:solidFill>
              </a:rPr>
              <a:t>)  </a:t>
            </a:r>
          </a:p>
        </p:txBody>
      </p:sp>
      <p:sp>
        <p:nvSpPr>
          <p:cNvPr id="3" name="Obdélník 2"/>
          <p:cNvSpPr/>
          <p:nvPr/>
        </p:nvSpPr>
        <p:spPr>
          <a:xfrm>
            <a:off x="2843808" y="3933056"/>
            <a:ext cx="4572000" cy="2031325"/>
          </a:xfrm>
          <a:prstGeom prst="rect">
            <a:avLst/>
          </a:prstGeom>
        </p:spPr>
        <p:txBody>
          <a:bodyPr>
            <a:spAutoFit/>
          </a:bodyPr>
          <a:lstStyle/>
          <a:p>
            <a:r>
              <a:rPr lang="en-US" dirty="0"/>
              <a:t>This is the end</a:t>
            </a:r>
            <a:br>
              <a:rPr lang="en-US" dirty="0"/>
            </a:br>
            <a:r>
              <a:rPr lang="en-US" dirty="0"/>
              <a:t>Beautiful friend</a:t>
            </a:r>
            <a:br>
              <a:rPr lang="en-US" dirty="0"/>
            </a:br>
            <a:r>
              <a:rPr lang="en-US" dirty="0"/>
              <a:t>This is the end</a:t>
            </a:r>
            <a:br>
              <a:rPr lang="en-US" dirty="0"/>
            </a:br>
            <a:r>
              <a:rPr lang="en-US" dirty="0"/>
              <a:t>My only friend, the end</a:t>
            </a:r>
            <a:r>
              <a:rPr lang="cs-CZ" dirty="0"/>
              <a:t>…</a:t>
            </a:r>
          </a:p>
          <a:p>
            <a:endParaRPr lang="cs-CZ" dirty="0"/>
          </a:p>
          <a:p>
            <a:r>
              <a:rPr lang="cs-CZ" dirty="0"/>
              <a:t>So </a:t>
            </a:r>
            <a:r>
              <a:rPr lang="cs-CZ" dirty="0" err="1"/>
              <a:t>why</a:t>
            </a:r>
            <a:r>
              <a:rPr lang="cs-CZ" dirty="0"/>
              <a:t> </a:t>
            </a:r>
            <a:r>
              <a:rPr lang="cs-CZ" dirty="0" err="1"/>
              <a:t>worry</a:t>
            </a:r>
            <a:r>
              <a:rPr lang="cs-CZ" dirty="0"/>
              <a:t> </a:t>
            </a:r>
            <a:r>
              <a:rPr lang="cs-CZ" dirty="0" err="1"/>
              <a:t>now</a:t>
            </a:r>
            <a:r>
              <a:rPr lang="cs-CZ" dirty="0"/>
              <a:t> ……</a:t>
            </a:r>
            <a:br>
              <a:rPr lang="en-US" dirty="0"/>
            </a:b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628800"/>
            <a:ext cx="2934097" cy="2044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138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3600" dirty="0" err="1">
                <a:solidFill>
                  <a:srgbClr val="0070C0"/>
                </a:solidFill>
              </a:rPr>
              <a:t>Discounts</a:t>
            </a:r>
            <a:r>
              <a:rPr lang="cs-CZ" sz="3600" dirty="0">
                <a:solidFill>
                  <a:srgbClr val="0070C0"/>
                </a:solidFill>
              </a:rPr>
              <a:t> -</a:t>
            </a:r>
            <a:r>
              <a:rPr lang="cs-CZ" sz="3600" dirty="0" err="1">
                <a:solidFill>
                  <a:srgbClr val="0070C0"/>
                </a:solidFill>
              </a:rPr>
              <a:t>reasons</a:t>
            </a:r>
            <a:r>
              <a:rPr lang="cs-CZ" sz="3600" dirty="0">
                <a:solidFill>
                  <a:srgbClr val="0070C0"/>
                </a:solidFill>
              </a:rPr>
              <a:t> </a:t>
            </a:r>
            <a:r>
              <a:rPr lang="cs-CZ" sz="3600" dirty="0" err="1">
                <a:solidFill>
                  <a:srgbClr val="0070C0"/>
                </a:solidFill>
              </a:rPr>
              <a:t>for</a:t>
            </a:r>
            <a:r>
              <a:rPr lang="cs-CZ" sz="3600" dirty="0">
                <a:solidFill>
                  <a:srgbClr val="0070C0"/>
                </a:solidFill>
              </a:rPr>
              <a:t> use</a:t>
            </a:r>
            <a:br>
              <a:rPr lang="cs-CZ" sz="3600" dirty="0">
                <a:solidFill>
                  <a:srgbClr val="0070C0"/>
                </a:solidFill>
              </a:rPr>
            </a:br>
            <a:r>
              <a:rPr lang="cs-CZ" sz="3600" dirty="0">
                <a:solidFill>
                  <a:srgbClr val="7030A0"/>
                </a:solidFill>
              </a:rPr>
              <a:t>(</a:t>
            </a:r>
            <a:r>
              <a:rPr lang="cs-CZ" sz="3600" dirty="0" err="1">
                <a:solidFill>
                  <a:srgbClr val="7030A0"/>
                </a:solidFill>
              </a:rPr>
              <a:t>already</a:t>
            </a:r>
            <a:r>
              <a:rPr lang="cs-CZ" sz="3600" dirty="0">
                <a:solidFill>
                  <a:srgbClr val="7030A0"/>
                </a:solidFill>
              </a:rPr>
              <a:t> </a:t>
            </a:r>
            <a:r>
              <a:rPr lang="cs-CZ" sz="3600" dirty="0" err="1">
                <a:solidFill>
                  <a:srgbClr val="7030A0"/>
                </a:solidFill>
              </a:rPr>
              <a:t>mentioned</a:t>
            </a:r>
            <a:r>
              <a:rPr lang="cs-CZ" sz="3600" dirty="0">
                <a:solidFill>
                  <a:srgbClr val="7030A0"/>
                </a:solidFill>
              </a:rPr>
              <a:t> in </a:t>
            </a:r>
            <a:r>
              <a:rPr lang="cs-CZ" sz="3600" dirty="0" err="1">
                <a:solidFill>
                  <a:srgbClr val="7030A0"/>
                </a:solidFill>
              </a:rPr>
              <a:t>the</a:t>
            </a:r>
            <a:r>
              <a:rPr lang="cs-CZ" sz="3600" dirty="0">
                <a:solidFill>
                  <a:srgbClr val="7030A0"/>
                </a:solidFill>
              </a:rPr>
              <a:t> </a:t>
            </a:r>
            <a:r>
              <a:rPr lang="cs-CZ" sz="3600" dirty="0" err="1">
                <a:solidFill>
                  <a:srgbClr val="7030A0"/>
                </a:solidFill>
              </a:rPr>
              <a:t>file</a:t>
            </a:r>
            <a:r>
              <a:rPr lang="cs-CZ" sz="3600" dirty="0">
                <a:solidFill>
                  <a:srgbClr val="7030A0"/>
                </a:solidFill>
              </a:rPr>
              <a:t> BC – 8-1)</a:t>
            </a:r>
            <a:r>
              <a:rPr lang="cs-CZ" sz="3600" dirty="0">
                <a:solidFill>
                  <a:srgbClr val="0070C0"/>
                </a:solidFill>
              </a:rPr>
              <a:t> </a:t>
            </a:r>
            <a:endParaRPr lang="en-US" sz="3600" dirty="0">
              <a:solidFill>
                <a:srgbClr val="0070C0"/>
              </a:solidFill>
            </a:endParaRPr>
          </a:p>
        </p:txBody>
      </p:sp>
      <p:sp>
        <p:nvSpPr>
          <p:cNvPr id="3" name="Zástupný symbol pro obsah 2"/>
          <p:cNvSpPr>
            <a:spLocks noGrp="1"/>
          </p:cNvSpPr>
          <p:nvPr>
            <p:ph idx="1"/>
          </p:nvPr>
        </p:nvSpPr>
        <p:spPr/>
        <p:txBody>
          <a:bodyPr>
            <a:normAutofit fontScale="85000" lnSpcReduction="10000"/>
          </a:bodyPr>
          <a:lstStyle/>
          <a:p>
            <a:r>
              <a:rPr lang="en-GB" b="1" dirty="0"/>
              <a:t>Use of discounts</a:t>
            </a:r>
            <a:r>
              <a:rPr lang="en-GB" dirty="0"/>
              <a:t>: </a:t>
            </a:r>
          </a:p>
          <a:p>
            <a:pPr lvl="1"/>
            <a:r>
              <a:rPr lang="en-GB" dirty="0"/>
              <a:t>Support of  „Sales“ actions-&gt;lower stock value and better liquidity</a:t>
            </a:r>
          </a:p>
          <a:p>
            <a:pPr lvl="1"/>
            <a:r>
              <a:rPr lang="en-GB" dirty="0">
                <a:solidFill>
                  <a:srgbClr val="0070C0"/>
                </a:solidFill>
              </a:rPr>
              <a:t>Support of marketing -&gt;new clients </a:t>
            </a:r>
          </a:p>
          <a:p>
            <a:pPr lvl="1"/>
            <a:r>
              <a:rPr lang="en-GB" dirty="0">
                <a:solidFill>
                  <a:srgbClr val="0070C0"/>
                </a:solidFill>
              </a:rPr>
              <a:t>Basic incentives for any client </a:t>
            </a:r>
          </a:p>
          <a:p>
            <a:pPr lvl="1"/>
            <a:r>
              <a:rPr lang="en-GB" dirty="0">
                <a:solidFill>
                  <a:srgbClr val="0070C0"/>
                </a:solidFill>
              </a:rPr>
              <a:t>To differentiate between clients (based on sales in the last period or other criteria) </a:t>
            </a:r>
          </a:p>
          <a:p>
            <a:pPr lvl="1"/>
            <a:r>
              <a:rPr lang="en-GB" dirty="0"/>
              <a:t>Types :</a:t>
            </a:r>
            <a:endParaRPr lang="en-GB" dirty="0">
              <a:solidFill>
                <a:srgbClr val="0070C0"/>
              </a:solidFill>
            </a:endParaRPr>
          </a:p>
          <a:p>
            <a:pPr lvl="1"/>
            <a:r>
              <a:rPr lang="en-GB" dirty="0">
                <a:solidFill>
                  <a:srgbClr val="00B050"/>
                </a:solidFill>
              </a:rPr>
              <a:t>Price -&gt;modification of Unit Price</a:t>
            </a:r>
          </a:p>
          <a:p>
            <a:pPr lvl="1"/>
            <a:r>
              <a:rPr lang="en-GB" dirty="0">
                <a:solidFill>
                  <a:srgbClr val="00B050"/>
                </a:solidFill>
              </a:rPr>
              <a:t>Line -&gt;change the final price in %</a:t>
            </a:r>
          </a:p>
          <a:p>
            <a:pPr lvl="1"/>
            <a:r>
              <a:rPr lang="en-GB" dirty="0">
                <a:solidFill>
                  <a:srgbClr val="00B050"/>
                </a:solidFill>
              </a:rPr>
              <a:t>Invoice Discount -&gt;</a:t>
            </a:r>
            <a:r>
              <a:rPr lang="cs-CZ" dirty="0">
                <a:solidFill>
                  <a:srgbClr val="00B050"/>
                </a:solidFill>
              </a:rPr>
              <a:t> </a:t>
            </a:r>
            <a:r>
              <a:rPr lang="en-GB" dirty="0">
                <a:solidFill>
                  <a:srgbClr val="00B050"/>
                </a:solidFill>
              </a:rPr>
              <a:t>based on the level of invoiced amount </a:t>
            </a:r>
          </a:p>
          <a:p>
            <a:pPr lvl="1"/>
            <a:endParaRPr lang="en-ZA" b="1" dirty="0">
              <a:solidFill>
                <a:srgbClr val="00B050"/>
              </a:solidFill>
            </a:endParaRPr>
          </a:p>
        </p:txBody>
      </p:sp>
    </p:spTree>
    <p:extLst>
      <p:ext uri="{BB962C8B-B14F-4D97-AF65-F5344CB8AC3E}">
        <p14:creationId xmlns:p14="http://schemas.microsoft.com/office/powerpoint/2010/main" val="368208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9BB376-3F85-48C9-A755-D5CB844FB334}"/>
              </a:ext>
            </a:extLst>
          </p:cNvPr>
          <p:cNvSpPr>
            <a:spLocks noGrp="1"/>
          </p:cNvSpPr>
          <p:nvPr>
            <p:ph type="title"/>
          </p:nvPr>
        </p:nvSpPr>
        <p:spPr/>
        <p:txBody>
          <a:bodyPr>
            <a:normAutofit/>
          </a:bodyPr>
          <a:lstStyle/>
          <a:p>
            <a:pPr algn="l"/>
            <a:r>
              <a:rPr lang="cs-CZ" sz="3600" dirty="0" err="1">
                <a:solidFill>
                  <a:srgbClr val="0070C0"/>
                </a:solidFill>
              </a:rPr>
              <a:t>Discount</a:t>
            </a:r>
            <a:r>
              <a:rPr lang="cs-CZ" sz="3600" dirty="0">
                <a:solidFill>
                  <a:srgbClr val="0070C0"/>
                </a:solidFill>
              </a:rPr>
              <a:t> </a:t>
            </a:r>
            <a:r>
              <a:rPr lang="cs-CZ" sz="3600" dirty="0" err="1">
                <a:solidFill>
                  <a:srgbClr val="0070C0"/>
                </a:solidFill>
              </a:rPr>
              <a:t>calculations</a:t>
            </a:r>
            <a:r>
              <a:rPr lang="cs-CZ" sz="3600" dirty="0">
                <a:solidFill>
                  <a:srgbClr val="0070C0"/>
                </a:solidFill>
              </a:rPr>
              <a:t> I </a:t>
            </a:r>
            <a:br>
              <a:rPr lang="cs-CZ" sz="3600" dirty="0">
                <a:solidFill>
                  <a:srgbClr val="0070C0"/>
                </a:solidFill>
              </a:rPr>
            </a:br>
            <a:r>
              <a:rPr lang="cs-CZ" sz="2200" dirty="0">
                <a:solidFill>
                  <a:srgbClr val="7030A0"/>
                </a:solidFill>
              </a:rPr>
              <a:t>(</a:t>
            </a:r>
            <a:r>
              <a:rPr lang="cs-CZ" sz="2200" dirty="0" err="1">
                <a:solidFill>
                  <a:srgbClr val="7030A0"/>
                </a:solidFill>
              </a:rPr>
              <a:t>already</a:t>
            </a:r>
            <a:r>
              <a:rPr lang="cs-CZ" sz="2200" dirty="0">
                <a:solidFill>
                  <a:srgbClr val="7030A0"/>
                </a:solidFill>
              </a:rPr>
              <a:t> </a:t>
            </a:r>
            <a:r>
              <a:rPr lang="cs-CZ" sz="2200" dirty="0" err="1">
                <a:solidFill>
                  <a:srgbClr val="7030A0"/>
                </a:solidFill>
              </a:rPr>
              <a:t>mentioned</a:t>
            </a:r>
            <a:r>
              <a:rPr lang="cs-CZ" sz="2200" dirty="0">
                <a:solidFill>
                  <a:srgbClr val="7030A0"/>
                </a:solidFill>
              </a:rPr>
              <a:t> in </a:t>
            </a:r>
            <a:r>
              <a:rPr lang="cs-CZ" sz="2200" dirty="0" err="1">
                <a:solidFill>
                  <a:srgbClr val="7030A0"/>
                </a:solidFill>
              </a:rPr>
              <a:t>the</a:t>
            </a:r>
            <a:r>
              <a:rPr lang="cs-CZ" sz="2200" dirty="0">
                <a:solidFill>
                  <a:srgbClr val="7030A0"/>
                </a:solidFill>
              </a:rPr>
              <a:t> </a:t>
            </a:r>
            <a:r>
              <a:rPr lang="cs-CZ" sz="2200" dirty="0" err="1">
                <a:solidFill>
                  <a:srgbClr val="7030A0"/>
                </a:solidFill>
              </a:rPr>
              <a:t>file</a:t>
            </a:r>
            <a:r>
              <a:rPr lang="cs-CZ" sz="2200" dirty="0">
                <a:solidFill>
                  <a:srgbClr val="7030A0"/>
                </a:solidFill>
              </a:rPr>
              <a:t> BC – 8-1)</a:t>
            </a:r>
            <a:endParaRPr lang="en-US" sz="2200" dirty="0">
              <a:solidFill>
                <a:srgbClr val="7030A0"/>
              </a:solidFill>
            </a:endParaRPr>
          </a:p>
        </p:txBody>
      </p:sp>
      <p:sp>
        <p:nvSpPr>
          <p:cNvPr id="3" name="Zástupný obsah 2">
            <a:extLst>
              <a:ext uri="{FF2B5EF4-FFF2-40B4-BE49-F238E27FC236}">
                <a16:creationId xmlns:a16="http://schemas.microsoft.com/office/drawing/2014/main" id="{9310644A-43BA-465B-B589-4BF0A65FB9B5}"/>
              </a:ext>
            </a:extLst>
          </p:cNvPr>
          <p:cNvSpPr>
            <a:spLocks noGrp="1"/>
          </p:cNvSpPr>
          <p:nvPr>
            <p:ph idx="1"/>
          </p:nvPr>
        </p:nvSpPr>
        <p:spPr/>
        <p:txBody>
          <a:bodyPr>
            <a:normAutofit/>
          </a:bodyPr>
          <a:lstStyle/>
          <a:p>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Unit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price</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cs-CZ"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100</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can</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manually</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reduce</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Unit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price</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lower</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level,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instance, </a:t>
            </a:r>
            <a:r>
              <a:rPr lang="cs-CZ"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90</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so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new</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updated</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Unit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price</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on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created</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document</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will</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90 </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can</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assign</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to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selling</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purchasing</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line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discount</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 so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let's</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use a </a:t>
            </a:r>
            <a:r>
              <a:rPr lang="cs-CZ" sz="2800" dirty="0">
                <a:effectLst/>
                <a:latin typeface="Calibri" panose="020F0502020204030204" pitchFamily="34" charset="0"/>
                <a:ea typeface="Calibri" panose="020F0502020204030204" pitchFamily="34" charset="0"/>
                <a:cs typeface="Times New Roman" panose="02020603050405020304" pitchFamily="18" charset="0"/>
              </a:rPr>
              <a:t>10 %</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line </a:t>
            </a:r>
            <a:r>
              <a:rPr lang="cs-CZ" sz="2800"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discount</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r>
              <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final </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Unit </a:t>
            </a:r>
            <a:r>
              <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price will then be</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90</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cs-CZ" sz="2800" dirty="0">
                <a:effectLst/>
                <a:latin typeface="Calibri" panose="020F0502020204030204" pitchFamily="34" charset="0"/>
                <a:ea typeface="Calibri" panose="020F0502020204030204" pitchFamily="34" charset="0"/>
                <a:cs typeface="Times New Roman" panose="02020603050405020304" pitchFamily="18" charset="0"/>
              </a:rPr>
              <a:t>0,9</a:t>
            </a:r>
            <a:r>
              <a:rPr lang="cs-CZ"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cs-CZ"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81</a:t>
            </a:r>
          </a:p>
          <a:p>
            <a:endPar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cs-CZ"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0070C0"/>
              </a:solidFill>
            </a:endParaRPr>
          </a:p>
        </p:txBody>
      </p:sp>
    </p:spTree>
    <p:extLst>
      <p:ext uri="{BB962C8B-B14F-4D97-AF65-F5344CB8AC3E}">
        <p14:creationId xmlns:p14="http://schemas.microsoft.com/office/powerpoint/2010/main" val="143671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8C8E79-B811-45DF-882F-25C7A665117C}"/>
              </a:ext>
            </a:extLst>
          </p:cNvPr>
          <p:cNvSpPr>
            <a:spLocks noGrp="1"/>
          </p:cNvSpPr>
          <p:nvPr>
            <p:ph type="title"/>
          </p:nvPr>
        </p:nvSpPr>
        <p:spPr/>
        <p:txBody>
          <a:bodyPr>
            <a:normAutofit/>
          </a:bodyPr>
          <a:lstStyle/>
          <a:p>
            <a:pPr algn="l"/>
            <a:r>
              <a:rPr lang="cs-CZ" sz="3600" dirty="0" err="1">
                <a:solidFill>
                  <a:srgbClr val="0070C0"/>
                </a:solidFill>
              </a:rPr>
              <a:t>Creation</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the</a:t>
            </a:r>
            <a:r>
              <a:rPr lang="cs-CZ" sz="3600" dirty="0">
                <a:solidFill>
                  <a:srgbClr val="0070C0"/>
                </a:solidFill>
              </a:rPr>
              <a:t> </a:t>
            </a:r>
            <a:r>
              <a:rPr lang="cs-CZ" sz="3600" dirty="0" err="1">
                <a:solidFill>
                  <a:srgbClr val="0070C0"/>
                </a:solidFill>
              </a:rPr>
              <a:t>new</a:t>
            </a:r>
            <a:r>
              <a:rPr lang="cs-CZ" sz="3600" dirty="0">
                <a:solidFill>
                  <a:srgbClr val="0070C0"/>
                </a:solidFill>
              </a:rPr>
              <a:t> </a:t>
            </a:r>
            <a:r>
              <a:rPr lang="cs-CZ" sz="3600" dirty="0" err="1">
                <a:solidFill>
                  <a:srgbClr val="0070C0"/>
                </a:solidFill>
              </a:rPr>
              <a:t>customer</a:t>
            </a:r>
            <a:r>
              <a:rPr lang="cs-CZ" sz="3600" dirty="0">
                <a:solidFill>
                  <a:srgbClr val="0070C0"/>
                </a:solidFill>
              </a:rPr>
              <a:t> I.</a:t>
            </a:r>
            <a:endParaRPr lang="en-US" sz="3600" dirty="0">
              <a:solidFill>
                <a:srgbClr val="0070C0"/>
              </a:solidFill>
            </a:endParaRPr>
          </a:p>
        </p:txBody>
      </p:sp>
      <p:pic>
        <p:nvPicPr>
          <p:cNvPr id="5" name="Obrázek 4">
            <a:extLst>
              <a:ext uri="{FF2B5EF4-FFF2-40B4-BE49-F238E27FC236}">
                <a16:creationId xmlns:a16="http://schemas.microsoft.com/office/drawing/2014/main" id="{ECFB4353-CEDE-4A7B-8646-2FE145AEF9E7}"/>
              </a:ext>
            </a:extLst>
          </p:cNvPr>
          <p:cNvPicPr>
            <a:picLocks noChangeAspect="1"/>
          </p:cNvPicPr>
          <p:nvPr/>
        </p:nvPicPr>
        <p:blipFill>
          <a:blip r:embed="rId2"/>
          <a:stretch>
            <a:fillRect/>
          </a:stretch>
        </p:blipFill>
        <p:spPr>
          <a:xfrm>
            <a:off x="683568" y="1893971"/>
            <a:ext cx="7552381" cy="1333333"/>
          </a:xfrm>
          <a:prstGeom prst="rect">
            <a:avLst/>
          </a:prstGeom>
          <a:ln>
            <a:solidFill>
              <a:schemeClr val="accent1">
                <a:shade val="95000"/>
                <a:satMod val="105000"/>
              </a:schemeClr>
            </a:solidFill>
          </a:ln>
        </p:spPr>
      </p:pic>
      <p:sp>
        <p:nvSpPr>
          <p:cNvPr id="6" name="TextovéPole 5">
            <a:extLst>
              <a:ext uri="{FF2B5EF4-FFF2-40B4-BE49-F238E27FC236}">
                <a16:creationId xmlns:a16="http://schemas.microsoft.com/office/drawing/2014/main" id="{6C300518-1BF6-4BC0-92C2-BA819175D33A}"/>
              </a:ext>
            </a:extLst>
          </p:cNvPr>
          <p:cNvSpPr txBox="1"/>
          <p:nvPr/>
        </p:nvSpPr>
        <p:spPr>
          <a:xfrm>
            <a:off x="539552" y="1417638"/>
            <a:ext cx="6942157" cy="369332"/>
          </a:xfrm>
          <a:prstGeom prst="rect">
            <a:avLst/>
          </a:prstGeom>
          <a:noFill/>
        </p:spPr>
        <p:txBody>
          <a:bodyPr wrap="none" rtlCol="0">
            <a:spAutoFit/>
          </a:bodyPr>
          <a:lstStyle/>
          <a:p>
            <a:r>
              <a:rPr lang="cs-CZ" dirty="0">
                <a:solidFill>
                  <a:srgbClr val="0070C0"/>
                </a:solidFill>
              </a:rPr>
              <a:t> </a:t>
            </a:r>
            <a:r>
              <a:rPr lang="cs-CZ" dirty="0" err="1">
                <a:solidFill>
                  <a:srgbClr val="0070C0"/>
                </a:solidFill>
              </a:rPr>
              <a:t>Chosen</a:t>
            </a:r>
            <a:r>
              <a:rPr lang="cs-CZ" dirty="0">
                <a:solidFill>
                  <a:srgbClr val="0070C0"/>
                </a:solidFill>
              </a:rPr>
              <a:t> role = Sales </a:t>
            </a:r>
            <a:r>
              <a:rPr lang="cs-CZ" dirty="0" err="1">
                <a:solidFill>
                  <a:srgbClr val="0070C0"/>
                </a:solidFill>
              </a:rPr>
              <a:t>Order</a:t>
            </a:r>
            <a:r>
              <a:rPr lang="cs-CZ" dirty="0">
                <a:solidFill>
                  <a:srgbClr val="0070C0"/>
                </a:solidFill>
              </a:rPr>
              <a:t> </a:t>
            </a:r>
            <a:r>
              <a:rPr lang="cs-CZ" dirty="0" err="1">
                <a:solidFill>
                  <a:srgbClr val="0070C0"/>
                </a:solidFill>
              </a:rPr>
              <a:t>Processor</a:t>
            </a:r>
            <a:r>
              <a:rPr lang="cs-CZ" dirty="0">
                <a:solidFill>
                  <a:srgbClr val="0070C0"/>
                </a:solidFill>
              </a:rPr>
              <a:t> -&gt; </a:t>
            </a:r>
            <a:r>
              <a:rPr lang="cs-CZ" dirty="0" err="1">
                <a:solidFill>
                  <a:srgbClr val="0070C0"/>
                </a:solidFill>
              </a:rPr>
              <a:t>Customers</a:t>
            </a:r>
            <a:r>
              <a:rPr lang="cs-CZ" dirty="0">
                <a:solidFill>
                  <a:srgbClr val="0070C0"/>
                </a:solidFill>
              </a:rPr>
              <a:t> -&gt; New -&gt; </a:t>
            </a:r>
            <a:r>
              <a:rPr lang="cs-CZ" dirty="0" err="1">
                <a:solidFill>
                  <a:srgbClr val="0070C0"/>
                </a:solidFill>
              </a:rPr>
              <a:t>Template</a:t>
            </a:r>
            <a:r>
              <a:rPr lang="cs-CZ" dirty="0">
                <a:solidFill>
                  <a:srgbClr val="0070C0"/>
                </a:solidFill>
              </a:rPr>
              <a:t>_</a:t>
            </a:r>
            <a:endParaRPr lang="en-US" dirty="0">
              <a:solidFill>
                <a:srgbClr val="0070C0"/>
              </a:solidFill>
            </a:endParaRPr>
          </a:p>
        </p:txBody>
      </p:sp>
      <p:sp>
        <p:nvSpPr>
          <p:cNvPr id="7" name="Šipka: dolů 6">
            <a:extLst>
              <a:ext uri="{FF2B5EF4-FFF2-40B4-BE49-F238E27FC236}">
                <a16:creationId xmlns:a16="http://schemas.microsoft.com/office/drawing/2014/main" id="{6C67C255-1D1B-43AB-BC5B-96581436A17D}"/>
              </a:ext>
            </a:extLst>
          </p:cNvPr>
          <p:cNvSpPr/>
          <p:nvPr/>
        </p:nvSpPr>
        <p:spPr>
          <a:xfrm>
            <a:off x="5292080" y="2929970"/>
            <a:ext cx="1008112" cy="778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OK</a:t>
            </a:r>
            <a:endParaRPr lang="en-US" dirty="0"/>
          </a:p>
        </p:txBody>
      </p:sp>
      <p:pic>
        <p:nvPicPr>
          <p:cNvPr id="9" name="Obrázek 8">
            <a:extLst>
              <a:ext uri="{FF2B5EF4-FFF2-40B4-BE49-F238E27FC236}">
                <a16:creationId xmlns:a16="http://schemas.microsoft.com/office/drawing/2014/main" id="{8FFF1695-CBA5-4910-8BA3-0B52D6E2398C}"/>
              </a:ext>
            </a:extLst>
          </p:cNvPr>
          <p:cNvPicPr>
            <a:picLocks noChangeAspect="1"/>
          </p:cNvPicPr>
          <p:nvPr/>
        </p:nvPicPr>
        <p:blipFill>
          <a:blip r:embed="rId3"/>
          <a:stretch>
            <a:fillRect/>
          </a:stretch>
        </p:blipFill>
        <p:spPr>
          <a:xfrm>
            <a:off x="683568" y="3767538"/>
            <a:ext cx="6156176" cy="2140625"/>
          </a:xfrm>
          <a:prstGeom prst="rect">
            <a:avLst/>
          </a:prstGeom>
          <a:ln>
            <a:solidFill>
              <a:schemeClr val="accent1">
                <a:shade val="50000"/>
              </a:schemeClr>
            </a:solidFill>
          </a:ln>
        </p:spPr>
      </p:pic>
      <p:sp>
        <p:nvSpPr>
          <p:cNvPr id="10" name="Šipka: doprava 9">
            <a:extLst>
              <a:ext uri="{FF2B5EF4-FFF2-40B4-BE49-F238E27FC236}">
                <a16:creationId xmlns:a16="http://schemas.microsoft.com/office/drawing/2014/main" id="{1B4A8F70-33DF-4AC2-9829-7F5E924BE8D5}"/>
              </a:ext>
            </a:extLst>
          </p:cNvPr>
          <p:cNvSpPr/>
          <p:nvPr/>
        </p:nvSpPr>
        <p:spPr>
          <a:xfrm>
            <a:off x="5652120" y="5440362"/>
            <a:ext cx="303468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Other</a:t>
            </a:r>
            <a:r>
              <a:rPr lang="cs-CZ" dirty="0"/>
              <a:t> </a:t>
            </a:r>
            <a:r>
              <a:rPr lang="cs-CZ" dirty="0" err="1"/>
              <a:t>tabs</a:t>
            </a:r>
            <a:r>
              <a:rPr lang="cs-CZ" dirty="0"/>
              <a:t> on </a:t>
            </a:r>
            <a:r>
              <a:rPr lang="cs-CZ" dirty="0" err="1"/>
              <a:t>next</a:t>
            </a:r>
            <a:r>
              <a:rPr lang="cs-CZ" dirty="0"/>
              <a:t> slide</a:t>
            </a:r>
            <a:endParaRPr lang="en-US" dirty="0"/>
          </a:p>
        </p:txBody>
      </p:sp>
    </p:spTree>
    <p:extLst>
      <p:ext uri="{BB962C8B-B14F-4D97-AF65-F5344CB8AC3E}">
        <p14:creationId xmlns:p14="http://schemas.microsoft.com/office/powerpoint/2010/main" val="79154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D81FDD-658C-4515-A1A9-BEE11AFC1ABB}"/>
              </a:ext>
            </a:extLst>
          </p:cNvPr>
          <p:cNvSpPr>
            <a:spLocks noGrp="1"/>
          </p:cNvSpPr>
          <p:nvPr>
            <p:ph type="title"/>
          </p:nvPr>
        </p:nvSpPr>
        <p:spPr/>
        <p:txBody>
          <a:bodyPr/>
          <a:lstStyle/>
          <a:p>
            <a:pPr algn="l"/>
            <a:r>
              <a:rPr lang="cs-CZ" sz="3600" dirty="0" err="1">
                <a:solidFill>
                  <a:srgbClr val="0070C0"/>
                </a:solidFill>
              </a:rPr>
              <a:t>Creation</a:t>
            </a:r>
            <a:r>
              <a:rPr lang="cs-CZ" sz="3600" dirty="0">
                <a:solidFill>
                  <a:srgbClr val="0070C0"/>
                </a:solidFill>
              </a:rPr>
              <a:t> </a:t>
            </a:r>
            <a:r>
              <a:rPr lang="cs-CZ" sz="3600" dirty="0" err="1">
                <a:solidFill>
                  <a:srgbClr val="0070C0"/>
                </a:solidFill>
              </a:rPr>
              <a:t>of</a:t>
            </a:r>
            <a:r>
              <a:rPr lang="cs-CZ" sz="3600" dirty="0">
                <a:solidFill>
                  <a:srgbClr val="0070C0"/>
                </a:solidFill>
              </a:rPr>
              <a:t> </a:t>
            </a:r>
            <a:r>
              <a:rPr lang="cs-CZ" sz="3600" dirty="0" err="1">
                <a:solidFill>
                  <a:srgbClr val="0070C0"/>
                </a:solidFill>
              </a:rPr>
              <a:t>the</a:t>
            </a:r>
            <a:r>
              <a:rPr lang="cs-CZ" sz="3600" dirty="0">
                <a:solidFill>
                  <a:srgbClr val="0070C0"/>
                </a:solidFill>
              </a:rPr>
              <a:t> </a:t>
            </a:r>
            <a:r>
              <a:rPr lang="cs-CZ" sz="3600" dirty="0" err="1">
                <a:solidFill>
                  <a:srgbClr val="0070C0"/>
                </a:solidFill>
              </a:rPr>
              <a:t>new</a:t>
            </a:r>
            <a:r>
              <a:rPr lang="cs-CZ" sz="3600" dirty="0">
                <a:solidFill>
                  <a:srgbClr val="0070C0"/>
                </a:solidFill>
              </a:rPr>
              <a:t> </a:t>
            </a:r>
            <a:r>
              <a:rPr lang="cs-CZ" sz="3600" dirty="0" err="1">
                <a:solidFill>
                  <a:srgbClr val="0070C0"/>
                </a:solidFill>
              </a:rPr>
              <a:t>customer</a:t>
            </a:r>
            <a:r>
              <a:rPr lang="cs-CZ" sz="3600" dirty="0">
                <a:solidFill>
                  <a:srgbClr val="0070C0"/>
                </a:solidFill>
              </a:rPr>
              <a:t> II. </a:t>
            </a:r>
            <a:endParaRPr lang="en-US" dirty="0"/>
          </a:p>
        </p:txBody>
      </p:sp>
      <p:pic>
        <p:nvPicPr>
          <p:cNvPr id="5" name="Obrázek 4">
            <a:extLst>
              <a:ext uri="{FF2B5EF4-FFF2-40B4-BE49-F238E27FC236}">
                <a16:creationId xmlns:a16="http://schemas.microsoft.com/office/drawing/2014/main" id="{678BA656-4775-45DD-B00B-9FED549B0389}"/>
              </a:ext>
            </a:extLst>
          </p:cNvPr>
          <p:cNvPicPr>
            <a:picLocks noChangeAspect="1"/>
          </p:cNvPicPr>
          <p:nvPr/>
        </p:nvPicPr>
        <p:blipFill>
          <a:blip r:embed="rId2"/>
          <a:stretch>
            <a:fillRect/>
          </a:stretch>
        </p:blipFill>
        <p:spPr>
          <a:xfrm>
            <a:off x="446345" y="1340768"/>
            <a:ext cx="7073798" cy="2646819"/>
          </a:xfrm>
          <a:prstGeom prst="rect">
            <a:avLst/>
          </a:prstGeom>
          <a:ln>
            <a:solidFill>
              <a:schemeClr val="accent1">
                <a:shade val="50000"/>
              </a:schemeClr>
            </a:solidFill>
          </a:ln>
        </p:spPr>
      </p:pic>
      <p:pic>
        <p:nvPicPr>
          <p:cNvPr id="7" name="Obrázek 6">
            <a:extLst>
              <a:ext uri="{FF2B5EF4-FFF2-40B4-BE49-F238E27FC236}">
                <a16:creationId xmlns:a16="http://schemas.microsoft.com/office/drawing/2014/main" id="{61100869-F06A-43C7-BF6C-FE46BB4289BE}"/>
              </a:ext>
            </a:extLst>
          </p:cNvPr>
          <p:cNvPicPr>
            <a:picLocks noChangeAspect="1"/>
          </p:cNvPicPr>
          <p:nvPr/>
        </p:nvPicPr>
        <p:blipFill>
          <a:blip r:embed="rId3"/>
          <a:stretch>
            <a:fillRect/>
          </a:stretch>
        </p:blipFill>
        <p:spPr>
          <a:xfrm>
            <a:off x="446345" y="4221088"/>
            <a:ext cx="8032337" cy="2106842"/>
          </a:xfrm>
          <a:prstGeom prst="rect">
            <a:avLst/>
          </a:prstGeom>
          <a:ln>
            <a:solidFill>
              <a:schemeClr val="accent1">
                <a:shade val="50000"/>
              </a:schemeClr>
            </a:solidFill>
          </a:ln>
        </p:spPr>
      </p:pic>
    </p:spTree>
    <p:extLst>
      <p:ext uri="{BB962C8B-B14F-4D97-AF65-F5344CB8AC3E}">
        <p14:creationId xmlns:p14="http://schemas.microsoft.com/office/powerpoint/2010/main" val="2425447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3E3F6E-4683-4BDF-B88E-622356DEB67F}"/>
              </a:ext>
            </a:extLst>
          </p:cNvPr>
          <p:cNvSpPr>
            <a:spLocks noGrp="1"/>
          </p:cNvSpPr>
          <p:nvPr>
            <p:ph type="title"/>
          </p:nvPr>
        </p:nvSpPr>
        <p:spPr/>
        <p:txBody>
          <a:bodyPr>
            <a:normAutofit fontScale="90000"/>
          </a:bodyPr>
          <a:lstStyle/>
          <a:p>
            <a:pPr algn="l"/>
            <a:r>
              <a:rPr lang="cs-CZ" sz="3600" dirty="0" err="1">
                <a:solidFill>
                  <a:srgbClr val="0070C0"/>
                </a:solidFill>
              </a:rPr>
              <a:t>Invoice</a:t>
            </a:r>
            <a:r>
              <a:rPr lang="cs-CZ" sz="3600" dirty="0">
                <a:solidFill>
                  <a:srgbClr val="0070C0"/>
                </a:solidFill>
              </a:rPr>
              <a:t> </a:t>
            </a:r>
            <a:r>
              <a:rPr lang="cs-CZ" sz="3600" dirty="0" err="1">
                <a:solidFill>
                  <a:srgbClr val="0070C0"/>
                </a:solidFill>
              </a:rPr>
              <a:t>discount</a:t>
            </a:r>
            <a:r>
              <a:rPr lang="cs-CZ" sz="3600" dirty="0">
                <a:solidFill>
                  <a:srgbClr val="0070C0"/>
                </a:solidFill>
              </a:rPr>
              <a:t> setup on </a:t>
            </a:r>
            <a:r>
              <a:rPr lang="cs-CZ" sz="3600" dirty="0" err="1">
                <a:solidFill>
                  <a:srgbClr val="0070C0"/>
                </a:solidFill>
              </a:rPr>
              <a:t>our</a:t>
            </a:r>
            <a:r>
              <a:rPr lang="cs-CZ" sz="3600" dirty="0">
                <a:solidFill>
                  <a:srgbClr val="0070C0"/>
                </a:solidFill>
              </a:rPr>
              <a:t> </a:t>
            </a:r>
            <a:r>
              <a:rPr lang="cs-CZ" sz="3600" dirty="0" err="1">
                <a:solidFill>
                  <a:srgbClr val="0070C0"/>
                </a:solidFill>
              </a:rPr>
              <a:t>new</a:t>
            </a:r>
            <a:r>
              <a:rPr lang="cs-CZ" sz="3600" dirty="0">
                <a:solidFill>
                  <a:srgbClr val="0070C0"/>
                </a:solidFill>
              </a:rPr>
              <a:t> </a:t>
            </a:r>
            <a:r>
              <a:rPr lang="cs-CZ" sz="3600" dirty="0" err="1">
                <a:solidFill>
                  <a:srgbClr val="0070C0"/>
                </a:solidFill>
              </a:rPr>
              <a:t>customer</a:t>
            </a:r>
            <a:endParaRPr lang="en-US" sz="3600" dirty="0">
              <a:solidFill>
                <a:srgbClr val="0070C0"/>
              </a:solidFill>
            </a:endParaRPr>
          </a:p>
        </p:txBody>
      </p:sp>
      <p:sp>
        <p:nvSpPr>
          <p:cNvPr id="4" name="Obdélník 3">
            <a:extLst>
              <a:ext uri="{FF2B5EF4-FFF2-40B4-BE49-F238E27FC236}">
                <a16:creationId xmlns:a16="http://schemas.microsoft.com/office/drawing/2014/main" id="{033E9520-1777-425E-92D2-64ED003BEF26}"/>
              </a:ext>
            </a:extLst>
          </p:cNvPr>
          <p:cNvSpPr/>
          <p:nvPr/>
        </p:nvSpPr>
        <p:spPr>
          <a:xfrm>
            <a:off x="899592" y="1556792"/>
            <a:ext cx="24482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Customer</a:t>
            </a:r>
            <a:r>
              <a:rPr lang="cs-CZ" dirty="0"/>
              <a:t> </a:t>
            </a:r>
            <a:r>
              <a:rPr lang="cs-CZ" dirty="0" err="1"/>
              <a:t>card</a:t>
            </a:r>
            <a:endParaRPr lang="en-US" dirty="0"/>
          </a:p>
        </p:txBody>
      </p:sp>
      <p:pic>
        <p:nvPicPr>
          <p:cNvPr id="6" name="Obrázek 5">
            <a:extLst>
              <a:ext uri="{FF2B5EF4-FFF2-40B4-BE49-F238E27FC236}">
                <a16:creationId xmlns:a16="http://schemas.microsoft.com/office/drawing/2014/main" id="{A12BBFE1-9E72-48AC-BADF-C8EF708AA157}"/>
              </a:ext>
            </a:extLst>
          </p:cNvPr>
          <p:cNvPicPr>
            <a:picLocks noChangeAspect="1"/>
          </p:cNvPicPr>
          <p:nvPr/>
        </p:nvPicPr>
        <p:blipFill>
          <a:blip r:embed="rId2"/>
          <a:stretch>
            <a:fillRect/>
          </a:stretch>
        </p:blipFill>
        <p:spPr>
          <a:xfrm>
            <a:off x="899592" y="2283109"/>
            <a:ext cx="4813353" cy="1891509"/>
          </a:xfrm>
          <a:prstGeom prst="rect">
            <a:avLst/>
          </a:prstGeom>
          <a:ln>
            <a:solidFill>
              <a:schemeClr val="accent1">
                <a:shade val="50000"/>
              </a:schemeClr>
            </a:solidFill>
          </a:ln>
        </p:spPr>
      </p:pic>
      <p:cxnSp>
        <p:nvCxnSpPr>
          <p:cNvPr id="10" name="Přímá spojnice se šipkou 9">
            <a:extLst>
              <a:ext uri="{FF2B5EF4-FFF2-40B4-BE49-F238E27FC236}">
                <a16:creationId xmlns:a16="http://schemas.microsoft.com/office/drawing/2014/main" id="{D1A73FEB-42B6-4AC3-8C6A-53B22BBEAED4}"/>
              </a:ext>
            </a:extLst>
          </p:cNvPr>
          <p:cNvCxnSpPr/>
          <p:nvPr/>
        </p:nvCxnSpPr>
        <p:spPr>
          <a:xfrm>
            <a:off x="3923928" y="3717032"/>
            <a:ext cx="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Obrázek 11">
            <a:extLst>
              <a:ext uri="{FF2B5EF4-FFF2-40B4-BE49-F238E27FC236}">
                <a16:creationId xmlns:a16="http://schemas.microsoft.com/office/drawing/2014/main" id="{D3DA19C1-4061-4815-A4C2-FE0C765D6E69}"/>
              </a:ext>
            </a:extLst>
          </p:cNvPr>
          <p:cNvPicPr>
            <a:picLocks noChangeAspect="1"/>
          </p:cNvPicPr>
          <p:nvPr/>
        </p:nvPicPr>
        <p:blipFill>
          <a:blip r:embed="rId3"/>
          <a:stretch>
            <a:fillRect/>
          </a:stretch>
        </p:blipFill>
        <p:spPr>
          <a:xfrm>
            <a:off x="842052" y="4488593"/>
            <a:ext cx="7731995" cy="1363473"/>
          </a:xfrm>
          <a:prstGeom prst="rect">
            <a:avLst/>
          </a:prstGeom>
          <a:ln>
            <a:solidFill>
              <a:schemeClr val="accent1">
                <a:shade val="95000"/>
                <a:satMod val="105000"/>
              </a:schemeClr>
            </a:solidFill>
          </a:ln>
        </p:spPr>
      </p:pic>
    </p:spTree>
    <p:extLst>
      <p:ext uri="{BB962C8B-B14F-4D97-AF65-F5344CB8AC3E}">
        <p14:creationId xmlns:p14="http://schemas.microsoft.com/office/powerpoint/2010/main" val="3563694095"/>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TotalTime>
  <Words>1310</Words>
  <Application>Microsoft Office PowerPoint</Application>
  <PresentationFormat>Předvádění na obrazovce (4:3)</PresentationFormat>
  <Paragraphs>155</Paragraphs>
  <Slides>41</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41</vt:i4>
      </vt:variant>
    </vt:vector>
  </HeadingPairs>
  <TitlesOfParts>
    <vt:vector size="45" baseType="lpstr">
      <vt:lpstr>Arial</vt:lpstr>
      <vt:lpstr>Calibri</vt:lpstr>
      <vt:lpstr>Segoe UI</vt:lpstr>
      <vt:lpstr>Motiv systému Office</vt:lpstr>
      <vt:lpstr>Introduction to MS Dynamics 365 Business Central   Discounts new version in MS 365 BC</vt:lpstr>
      <vt:lpstr>Statements </vt:lpstr>
      <vt:lpstr>How to determine the Dynamics 365 Business Center version</vt:lpstr>
      <vt:lpstr>Older and more recent versions of BC on which the PWP file with serial number VIII-I (old) and VIII-II (new) is based </vt:lpstr>
      <vt:lpstr>Discounts -reasons for use (already mentioned in the file BC – 8-1) </vt:lpstr>
      <vt:lpstr>Discount calculations I  (already mentioned in the file BC – 8-1)</vt:lpstr>
      <vt:lpstr>Creation of the new customer I.</vt:lpstr>
      <vt:lpstr>Creation of the new customer II. </vt:lpstr>
      <vt:lpstr>Invoice discount setup on our new customer</vt:lpstr>
      <vt:lpstr>New item creation I </vt:lpstr>
      <vt:lpstr>New item creation II </vt:lpstr>
      <vt:lpstr>New item creation III </vt:lpstr>
      <vt:lpstr>Purchasing item by use of Item journal</vt:lpstr>
      <vt:lpstr>Setup of discounts from Customer card</vt:lpstr>
      <vt:lpstr>Customer (chosen Customer number C00200)</vt:lpstr>
      <vt:lpstr>Sales Price List access (new BC) </vt:lpstr>
      <vt:lpstr>Feature Management</vt:lpstr>
      <vt:lpstr> Use new sales pricing experience </vt:lpstr>
      <vt:lpstr>Sales Price Lists</vt:lpstr>
      <vt:lpstr> Let's create a new Sales Price List (header) </vt:lpstr>
      <vt:lpstr>Let's create a new Sales Price List (lines)</vt:lpstr>
      <vt:lpstr>Sales Price List afer editing</vt:lpstr>
      <vt:lpstr>Sales Order lines (SO lines)  </vt:lpstr>
      <vt:lpstr>Customer card one possibility to access discount </vt:lpstr>
      <vt:lpstr>Customer card -&gt;2nd possibility to access discount </vt:lpstr>
      <vt:lpstr>Customer card-3rd possibility to setup discounts</vt:lpstr>
      <vt:lpstr>Invoice discount activation </vt:lpstr>
      <vt:lpstr>Sales Invoice</vt:lpstr>
      <vt:lpstr>G/L Entries from Customer Ledger entries</vt:lpstr>
      <vt:lpstr>Value entries after sales </vt:lpstr>
      <vt:lpstr>Next new item type cradle</vt:lpstr>
      <vt:lpstr>Setup of discounts from item</vt:lpstr>
      <vt:lpstr>Setup of discounts from item I</vt:lpstr>
      <vt:lpstr>Setup of discounts from item card II</vt:lpstr>
      <vt:lpstr>Setup of discounts from item II</vt:lpstr>
      <vt:lpstr>Sales Order Line (applied Item Discount Group)</vt:lpstr>
      <vt:lpstr>Item Price List </vt:lpstr>
      <vt:lpstr>Item Price list </vt:lpstr>
      <vt:lpstr>Price List</vt:lpstr>
      <vt:lpstr>Prezentace aplikace PowerPoint</vt:lpstr>
      <vt:lpstr>End of the section (Discounts new version)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Inroduction MS Dynamics NAV</dc:title>
  <dc:creator>Skorkovsky Jaromir</dc:creator>
  <cp:lastModifiedBy>Miki Skorkovský</cp:lastModifiedBy>
  <cp:revision>172</cp:revision>
  <dcterms:created xsi:type="dcterms:W3CDTF">2014-09-15T11:04:04Z</dcterms:created>
  <dcterms:modified xsi:type="dcterms:W3CDTF">2023-10-25T08:35:37Z</dcterms:modified>
</cp:coreProperties>
</file>