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583" r:id="rId5"/>
    <p:sldId id="604" r:id="rId6"/>
    <p:sldId id="606" r:id="rId7"/>
    <p:sldId id="605" r:id="rId8"/>
    <p:sldId id="610" r:id="rId9"/>
    <p:sldId id="675" r:id="rId10"/>
    <p:sldId id="608" r:id="rId11"/>
    <p:sldId id="609" r:id="rId12"/>
    <p:sldId id="611" r:id="rId13"/>
    <p:sldId id="613" r:id="rId14"/>
    <p:sldId id="676" r:id="rId15"/>
    <p:sldId id="677" r:id="rId16"/>
    <p:sldId id="666" r:id="rId17"/>
    <p:sldId id="620" r:id="rId18"/>
    <p:sldId id="621" r:id="rId19"/>
    <p:sldId id="622" r:id="rId20"/>
    <p:sldId id="616" r:id="rId21"/>
    <p:sldId id="612" r:id="rId22"/>
    <p:sldId id="678" r:id="rId23"/>
    <p:sldId id="679" r:id="rId24"/>
    <p:sldId id="680" r:id="rId2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 of template" id="{67A4C181-75BF-2341-8116-1392BD6A579E}">
          <p14:sldIdLst>
            <p14:sldId id="583"/>
            <p14:sldId id="604"/>
            <p14:sldId id="606"/>
            <p14:sldId id="605"/>
            <p14:sldId id="610"/>
            <p14:sldId id="675"/>
            <p14:sldId id="608"/>
            <p14:sldId id="609"/>
            <p14:sldId id="611"/>
            <p14:sldId id="613"/>
            <p14:sldId id="676"/>
            <p14:sldId id="677"/>
            <p14:sldId id="666"/>
            <p14:sldId id="620"/>
            <p14:sldId id="621"/>
            <p14:sldId id="622"/>
            <p14:sldId id="616"/>
            <p14:sldId id="612"/>
            <p14:sldId id="678"/>
            <p14:sldId id="679"/>
            <p14:sldId id="6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Sakáč" initials="MS" lastIdx="1" clrIdx="0">
    <p:extLst>
      <p:ext uri="{19B8F6BF-5375-455C-9EA6-DF929625EA0E}">
        <p15:presenceInfo xmlns:p15="http://schemas.microsoft.com/office/powerpoint/2012/main" userId="S::martin.sakac@enehano.cz::68cdf1ad-8095-483d-a6dd-29bfffa9bf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9FB"/>
    <a:srgbClr val="339933"/>
    <a:srgbClr val="DCE2E6"/>
    <a:srgbClr val="CFD2D5"/>
    <a:srgbClr val="91969B"/>
    <a:srgbClr val="4B5050"/>
    <a:srgbClr val="2CC1C7"/>
    <a:srgbClr val="5AD8FF"/>
    <a:srgbClr val="FFA089"/>
    <a:srgbClr val="AAA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1CFE81-8196-4ED4-A9C4-D6731F2CA791}" v="4" dt="2023-12-14T09:03:59.3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3" autoAdjust="0"/>
    <p:restoredTop sz="90055" autoAdjust="0"/>
  </p:normalViewPr>
  <p:slideViewPr>
    <p:cSldViewPr snapToGrid="0" showGuides="1">
      <p:cViewPr varScale="1">
        <p:scale>
          <a:sx n="152" d="100"/>
          <a:sy n="152" d="100"/>
        </p:scale>
        <p:origin x="392" y="176"/>
      </p:cViewPr>
      <p:guideLst/>
    </p:cSldViewPr>
  </p:slideViewPr>
  <p:outlineViewPr>
    <p:cViewPr>
      <p:scale>
        <a:sx n="33" d="100"/>
        <a:sy n="33" d="100"/>
      </p:scale>
      <p:origin x="0" y="-218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8"/>
    </p:cViewPr>
  </p:sorterViewPr>
  <p:notesViewPr>
    <p:cSldViewPr snapToGrid="0" showGuides="1">
      <p:cViewPr varScale="1">
        <p:scale>
          <a:sx n="123" d="100"/>
          <a:sy n="123" d="100"/>
        </p:scale>
        <p:origin x="504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živatel typu Host" userId="S::urn:spo:anon#9f382774147ea49887a325a4068a7a1cfbdba2400c435ba6e8d939ad7d880c76::" providerId="AD" clId="Web-{E8C39EE1-1A30-49B2-A1ED-478A86A20806}"/>
    <pc:docChg chg="modSld">
      <pc:chgData name="Uživatel typu Host" userId="S::urn:spo:anon#9f382774147ea49887a325a4068a7a1cfbdba2400c435ba6e8d939ad7d880c76::" providerId="AD" clId="Web-{E8C39EE1-1A30-49B2-A1ED-478A86A20806}" dt="2023-12-11T10:07:58.827" v="0" actId="20577"/>
      <pc:docMkLst>
        <pc:docMk/>
      </pc:docMkLst>
      <pc:sldChg chg="modSp">
        <pc:chgData name="Uživatel typu Host" userId="S::urn:spo:anon#9f382774147ea49887a325a4068a7a1cfbdba2400c435ba6e8d939ad7d880c76::" providerId="AD" clId="Web-{E8C39EE1-1A30-49B2-A1ED-478A86A20806}" dt="2023-12-11T10:07:58.827" v="0" actId="20577"/>
        <pc:sldMkLst>
          <pc:docMk/>
          <pc:sldMk cId="665738056" sldId="678"/>
        </pc:sldMkLst>
        <pc:spChg chg="mod">
          <ac:chgData name="Uživatel typu Host" userId="S::urn:spo:anon#9f382774147ea49887a325a4068a7a1cfbdba2400c435ba6e8d939ad7d880c76::" providerId="AD" clId="Web-{E8C39EE1-1A30-49B2-A1ED-478A86A20806}" dt="2023-12-11T10:07:58.827" v="0" actId="20577"/>
          <ac:spMkLst>
            <pc:docMk/>
            <pc:sldMk cId="665738056" sldId="678"/>
            <ac:spMk id="9" creationId="{B2516369-611D-9B49-A320-E9AC768BD371}"/>
          </ac:spMkLst>
        </pc:spChg>
      </pc:sldChg>
    </pc:docChg>
  </pc:docChgLst>
  <pc:docChgLst>
    <pc:chgData name="Matej Biroš" userId="S::matej.biros@enehano.sk::0197d3a1-715b-4b00-b9d6-66a16eaeece6" providerId="AD" clId="Web-{B31CFE81-8196-4ED4-A9C4-D6731F2CA791}"/>
    <pc:docChg chg="modSld">
      <pc:chgData name="Matej Biroš" userId="S::matej.biros@enehano.sk::0197d3a1-715b-4b00-b9d6-66a16eaeece6" providerId="AD" clId="Web-{B31CFE81-8196-4ED4-A9C4-D6731F2CA791}" dt="2023-12-14T09:03:58.139" v="0" actId="20577"/>
      <pc:docMkLst>
        <pc:docMk/>
      </pc:docMkLst>
      <pc:sldChg chg="modSp">
        <pc:chgData name="Matej Biroš" userId="S::matej.biros@enehano.sk::0197d3a1-715b-4b00-b9d6-66a16eaeece6" providerId="AD" clId="Web-{B31CFE81-8196-4ED4-A9C4-D6731F2CA791}" dt="2023-12-14T09:03:58.139" v="0" actId="20577"/>
        <pc:sldMkLst>
          <pc:docMk/>
          <pc:sldMk cId="863790513" sldId="583"/>
        </pc:sldMkLst>
        <pc:spChg chg="mod">
          <ac:chgData name="Matej Biroš" userId="S::matej.biros@enehano.sk::0197d3a1-715b-4b00-b9d6-66a16eaeece6" providerId="AD" clId="Web-{B31CFE81-8196-4ED4-A9C4-D6731F2CA791}" dt="2023-12-14T09:03:58.139" v="0" actId="20577"/>
          <ac:spMkLst>
            <pc:docMk/>
            <pc:sldMk cId="863790513" sldId="583"/>
            <ac:spMk id="10" creationId="{00000000-0000-0000-0000-000000000000}"/>
          </ac:spMkLst>
        </pc:spChg>
      </pc:sldChg>
    </pc:docChg>
  </pc:docChgLst>
  <pc:docChgLst>
    <pc:chgData name="Jiří Mádl" userId="cea20bb5-c09a-4aa4-bbcd-1656fef4653a" providerId="ADAL" clId="{B0B0F9C8-094B-EB4D-8FD9-9655D7FEE96C}"/>
    <pc:docChg chg="modSld">
      <pc:chgData name="Jiří Mádl" userId="cea20bb5-c09a-4aa4-bbcd-1656fef4653a" providerId="ADAL" clId="{B0B0F9C8-094B-EB4D-8FD9-9655D7FEE96C}" dt="2023-12-12T11:48:48.468" v="1" actId="20577"/>
      <pc:docMkLst>
        <pc:docMk/>
      </pc:docMkLst>
      <pc:sldChg chg="modSp mod">
        <pc:chgData name="Jiří Mádl" userId="cea20bb5-c09a-4aa4-bbcd-1656fef4653a" providerId="ADAL" clId="{B0B0F9C8-094B-EB4D-8FD9-9655D7FEE96C}" dt="2023-12-12T11:48:48.468" v="1" actId="20577"/>
        <pc:sldMkLst>
          <pc:docMk/>
          <pc:sldMk cId="3265362405" sldId="677"/>
        </pc:sldMkLst>
        <pc:spChg chg="mod">
          <ac:chgData name="Jiří Mádl" userId="cea20bb5-c09a-4aa4-bbcd-1656fef4653a" providerId="ADAL" clId="{B0B0F9C8-094B-EB4D-8FD9-9655D7FEE96C}" dt="2023-12-12T11:48:48.468" v="1" actId="20577"/>
          <ac:spMkLst>
            <pc:docMk/>
            <pc:sldMk cId="3265362405" sldId="677"/>
            <ac:spMk id="16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3FD087-A453-E54D-8269-CF4FCCC5E8DF}" type="doc">
      <dgm:prSet loTypeId="urn:microsoft.com/office/officeart/2005/8/layout/target3" loCatId="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E1FAEE2F-04DA-7446-B357-45AABCDB90B5}">
      <dgm:prSet phldrT="[Text]" custT="1"/>
      <dgm:spPr/>
      <dgm:t>
        <a:bodyPr/>
        <a:lstStyle/>
        <a:p>
          <a:r>
            <a: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Sales</a:t>
          </a:r>
        </a:p>
      </dgm:t>
    </dgm:pt>
    <dgm:pt modelId="{B2908291-1A85-1A40-B36C-5BEA7E03E1A8}" type="parTrans" cxnId="{656D2A0B-CB14-7743-B29B-C3D1B7352F26}">
      <dgm:prSet/>
      <dgm:spPr/>
      <dgm:t>
        <a:bodyPr/>
        <a:lstStyle/>
        <a:p>
          <a:endParaRPr lang="en-GB" sz="1400"/>
        </a:p>
      </dgm:t>
    </dgm:pt>
    <dgm:pt modelId="{2D8DB82B-4006-D24C-829D-CDA2D9821A4A}" type="sibTrans" cxnId="{656D2A0B-CB14-7743-B29B-C3D1B7352F26}">
      <dgm:prSet custT="1"/>
      <dgm:spPr/>
      <dgm:t>
        <a:bodyPr/>
        <a:lstStyle/>
        <a:p>
          <a:endParaRPr lang="en-GB" sz="1400"/>
        </a:p>
      </dgm:t>
    </dgm:pt>
    <dgm:pt modelId="{B495F7DE-E135-144B-B082-F526DBA28242}">
      <dgm:prSet phldrT="[Text]" custT="1"/>
      <dgm:spPr/>
      <dgm:t>
        <a:bodyPr/>
        <a:lstStyle/>
        <a:p>
          <a:r>
            <a: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Discovery</a:t>
          </a:r>
        </a:p>
      </dgm:t>
    </dgm:pt>
    <dgm:pt modelId="{195C9DEA-D3EF-054B-9F68-E027CF512259}" type="parTrans" cxnId="{A10C410B-3CEF-3F42-B898-CCD2C919540C}">
      <dgm:prSet/>
      <dgm:spPr/>
      <dgm:t>
        <a:bodyPr/>
        <a:lstStyle/>
        <a:p>
          <a:endParaRPr lang="en-GB" sz="1400"/>
        </a:p>
      </dgm:t>
    </dgm:pt>
    <dgm:pt modelId="{09EF1CE6-B34B-8547-9D4D-7F116E5479EA}" type="sibTrans" cxnId="{A10C410B-3CEF-3F42-B898-CCD2C919540C}">
      <dgm:prSet custT="1"/>
      <dgm:spPr/>
      <dgm:t>
        <a:bodyPr/>
        <a:lstStyle/>
        <a:p>
          <a:endParaRPr lang="en-GB" sz="1400"/>
        </a:p>
      </dgm:t>
    </dgm:pt>
    <dgm:pt modelId="{A1F2BDE0-0FB2-D044-9940-272EDF8D65E3}">
      <dgm:prSet phldrT="[Text]" custT="1"/>
      <dgm:spPr/>
      <dgm:t>
        <a:bodyPr/>
        <a:lstStyle/>
        <a:p>
          <a:r>
            <a: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Proposal</a:t>
          </a:r>
        </a:p>
      </dgm:t>
    </dgm:pt>
    <dgm:pt modelId="{B8980460-C80A-9143-A39B-AD01BD109786}" type="parTrans" cxnId="{9EB0CF9A-B5E5-E84A-8979-B90E0D421D27}">
      <dgm:prSet/>
      <dgm:spPr/>
      <dgm:t>
        <a:bodyPr/>
        <a:lstStyle/>
        <a:p>
          <a:endParaRPr lang="en-GB" sz="1400"/>
        </a:p>
      </dgm:t>
    </dgm:pt>
    <dgm:pt modelId="{0FE493EE-A93D-AB42-999B-120AA92AB2C5}" type="sibTrans" cxnId="{9EB0CF9A-B5E5-E84A-8979-B90E0D421D27}">
      <dgm:prSet custT="1"/>
      <dgm:spPr/>
      <dgm:t>
        <a:bodyPr/>
        <a:lstStyle/>
        <a:p>
          <a:endParaRPr lang="en-GB" sz="1400"/>
        </a:p>
      </dgm:t>
    </dgm:pt>
    <dgm:pt modelId="{2DA96D48-525A-EA4C-8921-5F19297C9676}">
      <dgm:prSet phldrT="[Text]" custT="1"/>
      <dgm:spPr/>
      <dgm:t>
        <a:bodyPr/>
        <a:lstStyle/>
        <a:p>
          <a:r>
            <a: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Kick-off</a:t>
          </a:r>
        </a:p>
      </dgm:t>
    </dgm:pt>
    <dgm:pt modelId="{1D2AF844-FFAE-C542-AC09-2E0A5D57B8B0}" type="parTrans" cxnId="{69C449A2-879E-4548-9929-638A8173A68F}">
      <dgm:prSet/>
      <dgm:spPr/>
      <dgm:t>
        <a:bodyPr/>
        <a:lstStyle/>
        <a:p>
          <a:endParaRPr lang="en-GB" sz="1400"/>
        </a:p>
      </dgm:t>
    </dgm:pt>
    <dgm:pt modelId="{BBA40592-29DD-4E4A-A123-B680112935AC}" type="sibTrans" cxnId="{69C449A2-879E-4548-9929-638A8173A68F}">
      <dgm:prSet custT="1"/>
      <dgm:spPr/>
      <dgm:t>
        <a:bodyPr/>
        <a:lstStyle/>
        <a:p>
          <a:endParaRPr lang="en-GB" sz="1400"/>
        </a:p>
      </dgm:t>
    </dgm:pt>
    <dgm:pt modelId="{55E89324-342F-A841-BCF6-4CB227DCA589}">
      <dgm:prSet phldrT="[Text]" custT="1"/>
      <dgm:spPr/>
      <dgm:t>
        <a:bodyPr/>
        <a:lstStyle/>
        <a:p>
          <a:r>
            <a: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Build &amp; Test</a:t>
          </a:r>
        </a:p>
      </dgm:t>
    </dgm:pt>
    <dgm:pt modelId="{C5C711D8-E03F-5F47-A086-5A31C5DD2BD5}" type="parTrans" cxnId="{4AB6E2B7-EA38-894F-AC2A-66382689B159}">
      <dgm:prSet/>
      <dgm:spPr/>
      <dgm:t>
        <a:bodyPr/>
        <a:lstStyle/>
        <a:p>
          <a:endParaRPr lang="en-GB" sz="1400"/>
        </a:p>
      </dgm:t>
    </dgm:pt>
    <dgm:pt modelId="{9CADB0B1-418A-154D-9B74-2A45AA2A3CFB}" type="sibTrans" cxnId="{4AB6E2B7-EA38-894F-AC2A-66382689B159}">
      <dgm:prSet/>
      <dgm:spPr/>
      <dgm:t>
        <a:bodyPr/>
        <a:lstStyle/>
        <a:p>
          <a:endParaRPr lang="en-GB" sz="1400"/>
        </a:p>
      </dgm:t>
    </dgm:pt>
    <dgm:pt modelId="{95C85EB9-D476-9949-93C8-7C14113439F9}">
      <dgm:prSet phldrT="[Text]" custT="1"/>
      <dgm:spPr/>
      <dgm:t>
        <a:bodyPr/>
        <a:lstStyle/>
        <a:p>
          <a:r>
            <a: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Warranty</a:t>
          </a:r>
        </a:p>
      </dgm:t>
    </dgm:pt>
    <dgm:pt modelId="{D8F70E0C-70FC-944C-99EE-CEE65FC9EAE2}" type="parTrans" cxnId="{659C023B-F754-E343-89D3-FE3F27F27372}">
      <dgm:prSet/>
      <dgm:spPr/>
      <dgm:t>
        <a:bodyPr/>
        <a:lstStyle/>
        <a:p>
          <a:endParaRPr lang="en-GB" sz="1400"/>
        </a:p>
      </dgm:t>
    </dgm:pt>
    <dgm:pt modelId="{3EE70D02-5FC5-3548-95AB-C90CD34551F8}" type="sibTrans" cxnId="{659C023B-F754-E343-89D3-FE3F27F27372}">
      <dgm:prSet/>
      <dgm:spPr/>
      <dgm:t>
        <a:bodyPr/>
        <a:lstStyle/>
        <a:p>
          <a:endParaRPr lang="en-GB" sz="1400"/>
        </a:p>
      </dgm:t>
    </dgm:pt>
    <dgm:pt modelId="{E0D53F91-11D7-C442-83AD-B9A32A35FA34}">
      <dgm:prSet phldrT="[Text]" custT="1"/>
      <dgm:spPr/>
      <dgm:t>
        <a:bodyPr/>
        <a:lstStyle/>
        <a:p>
          <a:r>
            <a:rPr lang="en-GB" sz="14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Servis</a:t>
          </a:r>
          <a:r>
            <a: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(SLA)</a:t>
          </a:r>
        </a:p>
      </dgm:t>
    </dgm:pt>
    <dgm:pt modelId="{D5184A1E-B984-3F45-9F0C-CDC0DCE18F90}" type="parTrans" cxnId="{D0DD7756-9EA0-F749-94AE-B51DAFE6EF40}">
      <dgm:prSet/>
      <dgm:spPr/>
      <dgm:t>
        <a:bodyPr/>
        <a:lstStyle/>
        <a:p>
          <a:endParaRPr lang="en-GB" sz="1400"/>
        </a:p>
      </dgm:t>
    </dgm:pt>
    <dgm:pt modelId="{3CB15923-F376-EA46-AF9D-3F2F941110FF}" type="sibTrans" cxnId="{D0DD7756-9EA0-F749-94AE-B51DAFE6EF40}">
      <dgm:prSet/>
      <dgm:spPr/>
      <dgm:t>
        <a:bodyPr/>
        <a:lstStyle/>
        <a:p>
          <a:endParaRPr lang="en-GB" sz="1400"/>
        </a:p>
      </dgm:t>
    </dgm:pt>
    <dgm:pt modelId="{813592CC-BFE2-9946-A89C-99AD31F150FD}">
      <dgm:prSet phldrT="[Text]" custT="1"/>
      <dgm:spPr/>
      <dgm:t>
        <a:bodyPr/>
        <a:lstStyle/>
        <a:p>
          <a:r>
            <a: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Small development</a:t>
          </a:r>
        </a:p>
      </dgm:t>
    </dgm:pt>
    <dgm:pt modelId="{8725E019-BAB6-0142-9EC4-4C476EF5C8A2}" type="parTrans" cxnId="{F4B05A3D-7F69-8748-9981-6187495ECFF6}">
      <dgm:prSet/>
      <dgm:spPr/>
      <dgm:t>
        <a:bodyPr/>
        <a:lstStyle/>
        <a:p>
          <a:endParaRPr lang="en-GB" sz="1400"/>
        </a:p>
      </dgm:t>
    </dgm:pt>
    <dgm:pt modelId="{833DE0B8-669F-5D4F-8A72-1F9E25CA0DC5}" type="sibTrans" cxnId="{F4B05A3D-7F69-8748-9981-6187495ECFF6}">
      <dgm:prSet/>
      <dgm:spPr/>
      <dgm:t>
        <a:bodyPr/>
        <a:lstStyle/>
        <a:p>
          <a:endParaRPr lang="en-GB" sz="1400"/>
        </a:p>
      </dgm:t>
    </dgm:pt>
    <dgm:pt modelId="{F65B3ED2-2E82-274D-A750-E10A772EAB69}">
      <dgm:prSet phldrT="[Text]" custT="1"/>
      <dgm:spPr/>
      <dgm:t>
        <a:bodyPr/>
        <a:lstStyle/>
        <a:p>
          <a:r>
            <a: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Pilot &amp; Hypercare</a:t>
          </a:r>
        </a:p>
      </dgm:t>
    </dgm:pt>
    <dgm:pt modelId="{7B30B9F0-C195-794E-BFF8-C5D82B8508AE}" type="parTrans" cxnId="{373A806C-CB1E-6745-A9BC-EB8504C7C74D}">
      <dgm:prSet/>
      <dgm:spPr/>
      <dgm:t>
        <a:bodyPr/>
        <a:lstStyle/>
        <a:p>
          <a:endParaRPr lang="en-GB" sz="1400"/>
        </a:p>
      </dgm:t>
    </dgm:pt>
    <dgm:pt modelId="{3F78123B-BE60-0642-9B7E-B729005E9B7A}" type="sibTrans" cxnId="{373A806C-CB1E-6745-A9BC-EB8504C7C74D}">
      <dgm:prSet/>
      <dgm:spPr/>
      <dgm:t>
        <a:bodyPr/>
        <a:lstStyle/>
        <a:p>
          <a:endParaRPr lang="en-GB" sz="1400"/>
        </a:p>
      </dgm:t>
    </dgm:pt>
    <dgm:pt modelId="{50892E12-2220-A74F-B50B-93E243ACD2C6}">
      <dgm:prSet phldrT="[Text]" custT="1"/>
      <dgm:spPr/>
      <dgm:t>
        <a:bodyPr/>
        <a:lstStyle/>
        <a:p>
          <a:r>
            <a: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Opportunity</a:t>
          </a:r>
        </a:p>
      </dgm:t>
    </dgm:pt>
    <dgm:pt modelId="{BCEE4001-825F-0B40-A501-10C67CEEFA58}" type="parTrans" cxnId="{8716112B-2A02-984A-B832-DF7BC4833D7E}">
      <dgm:prSet/>
      <dgm:spPr/>
      <dgm:t>
        <a:bodyPr/>
        <a:lstStyle/>
        <a:p>
          <a:endParaRPr lang="en-GB" sz="1400"/>
        </a:p>
      </dgm:t>
    </dgm:pt>
    <dgm:pt modelId="{BE7693BF-75CF-7B41-9742-1ACF2F119F15}" type="sibTrans" cxnId="{8716112B-2A02-984A-B832-DF7BC4833D7E}">
      <dgm:prSet/>
      <dgm:spPr/>
      <dgm:t>
        <a:bodyPr/>
        <a:lstStyle/>
        <a:p>
          <a:endParaRPr lang="en-GB" sz="1400"/>
        </a:p>
      </dgm:t>
    </dgm:pt>
    <dgm:pt modelId="{73CE7301-BF6B-C847-8E67-C0C4F9578B31}">
      <dgm:prSet phldrT="[Text]" custT="1"/>
      <dgm:spPr/>
      <dgm:t>
        <a:bodyPr/>
        <a:lstStyle/>
        <a:p>
          <a:r>
            <a: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Delivery</a:t>
          </a:r>
        </a:p>
      </dgm:t>
    </dgm:pt>
    <dgm:pt modelId="{15322FBA-0953-E549-B0D1-ED21CAF01519}" type="parTrans" cxnId="{D3DE604B-E506-604A-B2F2-18634B2D4C60}">
      <dgm:prSet/>
      <dgm:spPr/>
      <dgm:t>
        <a:bodyPr/>
        <a:lstStyle/>
        <a:p>
          <a:endParaRPr lang="en-GB" sz="1400"/>
        </a:p>
      </dgm:t>
    </dgm:pt>
    <dgm:pt modelId="{3555D913-ADC2-D34C-A21D-27BFFA7D99EB}" type="sibTrans" cxnId="{D3DE604B-E506-604A-B2F2-18634B2D4C60}">
      <dgm:prSet/>
      <dgm:spPr/>
      <dgm:t>
        <a:bodyPr/>
        <a:lstStyle/>
        <a:p>
          <a:endParaRPr lang="en-GB" sz="1400"/>
        </a:p>
      </dgm:t>
    </dgm:pt>
    <dgm:pt modelId="{88E7DB30-A3D5-404E-866F-3A1F5CB21525}">
      <dgm:prSet phldrT="[Text]" custT="1"/>
      <dgm:spPr/>
      <dgm:t>
        <a:bodyPr/>
        <a:lstStyle/>
        <a:p>
          <a:r>
            <a: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Operations</a:t>
          </a:r>
        </a:p>
      </dgm:t>
    </dgm:pt>
    <dgm:pt modelId="{45EE13FC-7F46-C54B-BF79-2C92FAF4464F}" type="parTrans" cxnId="{742FAB06-1963-8944-B8DA-2D897C8DC532}">
      <dgm:prSet/>
      <dgm:spPr/>
      <dgm:t>
        <a:bodyPr/>
        <a:lstStyle/>
        <a:p>
          <a:endParaRPr lang="en-GB" sz="1400"/>
        </a:p>
      </dgm:t>
    </dgm:pt>
    <dgm:pt modelId="{2971B701-54D1-3740-A2F9-E93CDAA0B816}" type="sibTrans" cxnId="{742FAB06-1963-8944-B8DA-2D897C8DC532}">
      <dgm:prSet/>
      <dgm:spPr/>
      <dgm:t>
        <a:bodyPr/>
        <a:lstStyle/>
        <a:p>
          <a:endParaRPr lang="en-GB" sz="1400"/>
        </a:p>
      </dgm:t>
    </dgm:pt>
    <dgm:pt modelId="{449FA801-2198-4F40-9D37-686930C60784}" type="pres">
      <dgm:prSet presAssocID="{E83FD087-A453-E54D-8269-CF4FCCC5E8D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1D9452B-C003-CD4C-970C-C6973910C435}" type="pres">
      <dgm:prSet presAssocID="{E1FAEE2F-04DA-7446-B357-45AABCDB90B5}" presName="circle1" presStyleLbl="node1" presStyleIdx="0" presStyleCnt="3"/>
      <dgm:spPr/>
    </dgm:pt>
    <dgm:pt modelId="{25CABA5B-AB13-E041-8808-8C3CF5F8961F}" type="pres">
      <dgm:prSet presAssocID="{E1FAEE2F-04DA-7446-B357-45AABCDB90B5}" presName="space" presStyleCnt="0"/>
      <dgm:spPr/>
    </dgm:pt>
    <dgm:pt modelId="{6BBA88C0-EA7B-1241-B278-13D813ED13B4}" type="pres">
      <dgm:prSet presAssocID="{E1FAEE2F-04DA-7446-B357-45AABCDB90B5}" presName="rect1" presStyleLbl="alignAcc1" presStyleIdx="0" presStyleCnt="3"/>
      <dgm:spPr/>
    </dgm:pt>
    <dgm:pt modelId="{F4AF9226-FE71-284F-8349-630EA0C3C538}" type="pres">
      <dgm:prSet presAssocID="{73CE7301-BF6B-C847-8E67-C0C4F9578B31}" presName="vertSpace2" presStyleLbl="node1" presStyleIdx="0" presStyleCnt="3"/>
      <dgm:spPr/>
    </dgm:pt>
    <dgm:pt modelId="{9BCEE02A-15CD-F14D-837A-3A1890746F81}" type="pres">
      <dgm:prSet presAssocID="{73CE7301-BF6B-C847-8E67-C0C4F9578B31}" presName="circle2" presStyleLbl="node1" presStyleIdx="1" presStyleCnt="3"/>
      <dgm:spPr/>
    </dgm:pt>
    <dgm:pt modelId="{07AEDC97-BBAD-EB42-A915-F67CAB004249}" type="pres">
      <dgm:prSet presAssocID="{73CE7301-BF6B-C847-8E67-C0C4F9578B31}" presName="rect2" presStyleLbl="alignAcc1" presStyleIdx="1" presStyleCnt="3"/>
      <dgm:spPr/>
    </dgm:pt>
    <dgm:pt modelId="{072296F6-73C2-F84F-8F38-EADD13904A44}" type="pres">
      <dgm:prSet presAssocID="{88E7DB30-A3D5-404E-866F-3A1F5CB21525}" presName="vertSpace3" presStyleLbl="node1" presStyleIdx="1" presStyleCnt="3"/>
      <dgm:spPr/>
    </dgm:pt>
    <dgm:pt modelId="{C4136559-4E48-AC42-8AFF-C07FFBFCEF2B}" type="pres">
      <dgm:prSet presAssocID="{88E7DB30-A3D5-404E-866F-3A1F5CB21525}" presName="circle3" presStyleLbl="node1" presStyleIdx="2" presStyleCnt="3"/>
      <dgm:spPr/>
    </dgm:pt>
    <dgm:pt modelId="{C4821620-6F2C-0749-BEA4-2C4C4AAC5B13}" type="pres">
      <dgm:prSet presAssocID="{88E7DB30-A3D5-404E-866F-3A1F5CB21525}" presName="rect3" presStyleLbl="alignAcc1" presStyleIdx="2" presStyleCnt="3"/>
      <dgm:spPr/>
    </dgm:pt>
    <dgm:pt modelId="{1A92B2BB-9331-2B42-9587-54A6E330E331}" type="pres">
      <dgm:prSet presAssocID="{E1FAEE2F-04DA-7446-B357-45AABCDB90B5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830C1B3F-BA36-104F-B8B0-579B912D9BDB}" type="pres">
      <dgm:prSet presAssocID="{E1FAEE2F-04DA-7446-B357-45AABCDB90B5}" presName="rect1ChTx" presStyleLbl="alignAcc1" presStyleIdx="2" presStyleCnt="3">
        <dgm:presLayoutVars>
          <dgm:bulletEnabled val="1"/>
        </dgm:presLayoutVars>
      </dgm:prSet>
      <dgm:spPr/>
    </dgm:pt>
    <dgm:pt modelId="{D2309664-E744-FD4A-AD7D-797AC0874CDE}" type="pres">
      <dgm:prSet presAssocID="{73CE7301-BF6B-C847-8E67-C0C4F9578B31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F1B18FA-B4C3-5549-8705-27B5D6D16118}" type="pres">
      <dgm:prSet presAssocID="{73CE7301-BF6B-C847-8E67-C0C4F9578B31}" presName="rect2ChTx" presStyleLbl="alignAcc1" presStyleIdx="2" presStyleCnt="3">
        <dgm:presLayoutVars>
          <dgm:bulletEnabled val="1"/>
        </dgm:presLayoutVars>
      </dgm:prSet>
      <dgm:spPr/>
    </dgm:pt>
    <dgm:pt modelId="{83112CFA-582F-3E4D-94F8-F2827772CFBF}" type="pres">
      <dgm:prSet presAssocID="{88E7DB30-A3D5-404E-866F-3A1F5CB21525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B6A832C6-CE0F-9749-9378-E1240444C998}" type="pres">
      <dgm:prSet presAssocID="{88E7DB30-A3D5-404E-866F-3A1F5CB21525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742FAB06-1963-8944-B8DA-2D897C8DC532}" srcId="{E83FD087-A453-E54D-8269-CF4FCCC5E8DF}" destId="{88E7DB30-A3D5-404E-866F-3A1F5CB21525}" srcOrd="2" destOrd="0" parTransId="{45EE13FC-7F46-C54B-BF79-2C92FAF4464F}" sibTransId="{2971B701-54D1-3740-A2F9-E93CDAA0B816}"/>
    <dgm:cxn modelId="{656D2A0B-CB14-7743-B29B-C3D1B7352F26}" srcId="{E83FD087-A453-E54D-8269-CF4FCCC5E8DF}" destId="{E1FAEE2F-04DA-7446-B357-45AABCDB90B5}" srcOrd="0" destOrd="0" parTransId="{B2908291-1A85-1A40-B36C-5BEA7E03E1A8}" sibTransId="{2D8DB82B-4006-D24C-829D-CDA2D9821A4A}"/>
    <dgm:cxn modelId="{A10C410B-3CEF-3F42-B898-CCD2C919540C}" srcId="{E1FAEE2F-04DA-7446-B357-45AABCDB90B5}" destId="{B495F7DE-E135-144B-B082-F526DBA28242}" srcOrd="1" destOrd="0" parTransId="{195C9DEA-D3EF-054B-9F68-E027CF512259}" sibTransId="{09EF1CE6-B34B-8547-9D4D-7F116E5479EA}"/>
    <dgm:cxn modelId="{87E0C513-1998-7D4B-8319-D202F98C7F82}" type="presOf" srcId="{73CE7301-BF6B-C847-8E67-C0C4F9578B31}" destId="{D2309664-E744-FD4A-AD7D-797AC0874CDE}" srcOrd="1" destOrd="0" presId="urn:microsoft.com/office/officeart/2005/8/layout/target3"/>
    <dgm:cxn modelId="{E7A7C21E-81DE-0740-9477-970AF0DD5501}" type="presOf" srcId="{50892E12-2220-A74F-B50B-93E243ACD2C6}" destId="{830C1B3F-BA36-104F-B8B0-579B912D9BDB}" srcOrd="0" destOrd="0" presId="urn:microsoft.com/office/officeart/2005/8/layout/target3"/>
    <dgm:cxn modelId="{8716112B-2A02-984A-B832-DF7BC4833D7E}" srcId="{E1FAEE2F-04DA-7446-B357-45AABCDB90B5}" destId="{50892E12-2220-A74F-B50B-93E243ACD2C6}" srcOrd="0" destOrd="0" parTransId="{BCEE4001-825F-0B40-A501-10C67CEEFA58}" sibTransId="{BE7693BF-75CF-7B41-9742-1ACF2F119F15}"/>
    <dgm:cxn modelId="{659C023B-F754-E343-89D3-FE3F27F27372}" srcId="{88E7DB30-A3D5-404E-866F-3A1F5CB21525}" destId="{95C85EB9-D476-9949-93C8-7C14113439F9}" srcOrd="0" destOrd="0" parTransId="{D8F70E0C-70FC-944C-99EE-CEE65FC9EAE2}" sibTransId="{3EE70D02-5FC5-3548-95AB-C90CD34551F8}"/>
    <dgm:cxn modelId="{F4B05A3D-7F69-8748-9981-6187495ECFF6}" srcId="{88E7DB30-A3D5-404E-866F-3A1F5CB21525}" destId="{813592CC-BFE2-9946-A89C-99AD31F150FD}" srcOrd="2" destOrd="0" parTransId="{8725E019-BAB6-0142-9EC4-4C476EF5C8A2}" sibTransId="{833DE0B8-669F-5D4F-8A72-1F9E25CA0DC5}"/>
    <dgm:cxn modelId="{D3DE604B-E506-604A-B2F2-18634B2D4C60}" srcId="{E83FD087-A453-E54D-8269-CF4FCCC5E8DF}" destId="{73CE7301-BF6B-C847-8E67-C0C4F9578B31}" srcOrd="1" destOrd="0" parTransId="{15322FBA-0953-E549-B0D1-ED21CAF01519}" sibTransId="{3555D913-ADC2-D34C-A21D-27BFFA7D99EB}"/>
    <dgm:cxn modelId="{373A806C-CB1E-6745-A9BC-EB8504C7C74D}" srcId="{73CE7301-BF6B-C847-8E67-C0C4F9578B31}" destId="{F65B3ED2-2E82-274D-A750-E10A772EAB69}" srcOrd="2" destOrd="0" parTransId="{7B30B9F0-C195-794E-BFF8-C5D82B8508AE}" sibTransId="{3F78123B-BE60-0642-9B7E-B729005E9B7A}"/>
    <dgm:cxn modelId="{942E766E-F5D0-0D4A-8D65-4C6B776C48F1}" type="presOf" srcId="{813592CC-BFE2-9946-A89C-99AD31F150FD}" destId="{B6A832C6-CE0F-9749-9378-E1240444C998}" srcOrd="0" destOrd="2" presId="urn:microsoft.com/office/officeart/2005/8/layout/target3"/>
    <dgm:cxn modelId="{4A7EA370-DBE6-134C-A90D-6322C88C57AD}" type="presOf" srcId="{A1F2BDE0-0FB2-D044-9940-272EDF8D65E3}" destId="{830C1B3F-BA36-104F-B8B0-579B912D9BDB}" srcOrd="0" destOrd="2" presId="urn:microsoft.com/office/officeart/2005/8/layout/target3"/>
    <dgm:cxn modelId="{D0DD7756-9EA0-F749-94AE-B51DAFE6EF40}" srcId="{88E7DB30-A3D5-404E-866F-3A1F5CB21525}" destId="{E0D53F91-11D7-C442-83AD-B9A32A35FA34}" srcOrd="1" destOrd="0" parTransId="{D5184A1E-B984-3F45-9F0C-CDC0DCE18F90}" sibTransId="{3CB15923-F376-EA46-AF9D-3F2F941110FF}"/>
    <dgm:cxn modelId="{79FBD359-9E2C-6D4C-9006-AD6B2E6199DF}" type="presOf" srcId="{88E7DB30-A3D5-404E-866F-3A1F5CB21525}" destId="{83112CFA-582F-3E4D-94F8-F2827772CFBF}" srcOrd="1" destOrd="0" presId="urn:microsoft.com/office/officeart/2005/8/layout/target3"/>
    <dgm:cxn modelId="{503C058E-2837-4A46-9C4E-08FBFE27BCAC}" type="presOf" srcId="{F65B3ED2-2E82-274D-A750-E10A772EAB69}" destId="{EF1B18FA-B4C3-5549-8705-27B5D6D16118}" srcOrd="0" destOrd="2" presId="urn:microsoft.com/office/officeart/2005/8/layout/target3"/>
    <dgm:cxn modelId="{23DD9194-6495-DE44-980B-AF62EB302D29}" type="presOf" srcId="{E1FAEE2F-04DA-7446-B357-45AABCDB90B5}" destId="{6BBA88C0-EA7B-1241-B278-13D813ED13B4}" srcOrd="0" destOrd="0" presId="urn:microsoft.com/office/officeart/2005/8/layout/target3"/>
    <dgm:cxn modelId="{445D409A-957A-074B-8058-CE18A0018394}" type="presOf" srcId="{55E89324-342F-A841-BCF6-4CB227DCA589}" destId="{EF1B18FA-B4C3-5549-8705-27B5D6D16118}" srcOrd="0" destOrd="1" presId="urn:microsoft.com/office/officeart/2005/8/layout/target3"/>
    <dgm:cxn modelId="{9EB0CF9A-B5E5-E84A-8979-B90E0D421D27}" srcId="{E1FAEE2F-04DA-7446-B357-45AABCDB90B5}" destId="{A1F2BDE0-0FB2-D044-9940-272EDF8D65E3}" srcOrd="2" destOrd="0" parTransId="{B8980460-C80A-9143-A39B-AD01BD109786}" sibTransId="{0FE493EE-A93D-AB42-999B-120AA92AB2C5}"/>
    <dgm:cxn modelId="{5DF0FEA1-504A-1547-A6C8-BB094F04D3D9}" type="presOf" srcId="{73CE7301-BF6B-C847-8E67-C0C4F9578B31}" destId="{07AEDC97-BBAD-EB42-A915-F67CAB004249}" srcOrd="0" destOrd="0" presId="urn:microsoft.com/office/officeart/2005/8/layout/target3"/>
    <dgm:cxn modelId="{69C449A2-879E-4548-9929-638A8173A68F}" srcId="{73CE7301-BF6B-C847-8E67-C0C4F9578B31}" destId="{2DA96D48-525A-EA4C-8921-5F19297C9676}" srcOrd="0" destOrd="0" parTransId="{1D2AF844-FFAE-C542-AC09-2E0A5D57B8B0}" sibTransId="{BBA40592-29DD-4E4A-A123-B680112935AC}"/>
    <dgm:cxn modelId="{0E7392AE-CDAC-824C-AC67-CF5A54AA9256}" type="presOf" srcId="{95C85EB9-D476-9949-93C8-7C14113439F9}" destId="{B6A832C6-CE0F-9749-9378-E1240444C998}" srcOrd="0" destOrd="0" presId="urn:microsoft.com/office/officeart/2005/8/layout/target3"/>
    <dgm:cxn modelId="{4AB6E2B7-EA38-894F-AC2A-66382689B159}" srcId="{73CE7301-BF6B-C847-8E67-C0C4F9578B31}" destId="{55E89324-342F-A841-BCF6-4CB227DCA589}" srcOrd="1" destOrd="0" parTransId="{C5C711D8-E03F-5F47-A086-5A31C5DD2BD5}" sibTransId="{9CADB0B1-418A-154D-9B74-2A45AA2A3CFB}"/>
    <dgm:cxn modelId="{A24F3CB9-C14F-1A49-AA45-35623CD739AA}" type="presOf" srcId="{2DA96D48-525A-EA4C-8921-5F19297C9676}" destId="{EF1B18FA-B4C3-5549-8705-27B5D6D16118}" srcOrd="0" destOrd="0" presId="urn:microsoft.com/office/officeart/2005/8/layout/target3"/>
    <dgm:cxn modelId="{220380BC-2ACB-AB46-A3DF-2323ADC8AA83}" type="presOf" srcId="{E0D53F91-11D7-C442-83AD-B9A32A35FA34}" destId="{B6A832C6-CE0F-9749-9378-E1240444C998}" srcOrd="0" destOrd="1" presId="urn:microsoft.com/office/officeart/2005/8/layout/target3"/>
    <dgm:cxn modelId="{2FC590C1-AF0A-2C4D-8C6E-3E380C7B4D4D}" type="presOf" srcId="{E83FD087-A453-E54D-8269-CF4FCCC5E8DF}" destId="{449FA801-2198-4F40-9D37-686930C60784}" srcOrd="0" destOrd="0" presId="urn:microsoft.com/office/officeart/2005/8/layout/target3"/>
    <dgm:cxn modelId="{1DAB43E0-7F18-EE4C-B8A5-EE1D164C2A7E}" type="presOf" srcId="{E1FAEE2F-04DA-7446-B357-45AABCDB90B5}" destId="{1A92B2BB-9331-2B42-9587-54A6E330E331}" srcOrd="1" destOrd="0" presId="urn:microsoft.com/office/officeart/2005/8/layout/target3"/>
    <dgm:cxn modelId="{B5BD95E5-1E71-7748-B38A-EBE4F73D4F58}" type="presOf" srcId="{B495F7DE-E135-144B-B082-F526DBA28242}" destId="{830C1B3F-BA36-104F-B8B0-579B912D9BDB}" srcOrd="0" destOrd="1" presId="urn:microsoft.com/office/officeart/2005/8/layout/target3"/>
    <dgm:cxn modelId="{602EB5F4-0FC9-1640-87FA-B54BE50AA487}" type="presOf" srcId="{88E7DB30-A3D5-404E-866F-3A1F5CB21525}" destId="{C4821620-6F2C-0749-BEA4-2C4C4AAC5B13}" srcOrd="0" destOrd="0" presId="urn:microsoft.com/office/officeart/2005/8/layout/target3"/>
    <dgm:cxn modelId="{E4C64DBB-67AF-9047-A54E-F5213548D26B}" type="presParOf" srcId="{449FA801-2198-4F40-9D37-686930C60784}" destId="{B1D9452B-C003-CD4C-970C-C6973910C435}" srcOrd="0" destOrd="0" presId="urn:microsoft.com/office/officeart/2005/8/layout/target3"/>
    <dgm:cxn modelId="{351BF904-1F59-C842-82E6-72DFF4090FA8}" type="presParOf" srcId="{449FA801-2198-4F40-9D37-686930C60784}" destId="{25CABA5B-AB13-E041-8808-8C3CF5F8961F}" srcOrd="1" destOrd="0" presId="urn:microsoft.com/office/officeart/2005/8/layout/target3"/>
    <dgm:cxn modelId="{20062A38-F88C-F74E-A9A6-BDD7489C8EAA}" type="presParOf" srcId="{449FA801-2198-4F40-9D37-686930C60784}" destId="{6BBA88C0-EA7B-1241-B278-13D813ED13B4}" srcOrd="2" destOrd="0" presId="urn:microsoft.com/office/officeart/2005/8/layout/target3"/>
    <dgm:cxn modelId="{E647851F-9B68-A240-9836-F56F130CCA51}" type="presParOf" srcId="{449FA801-2198-4F40-9D37-686930C60784}" destId="{F4AF9226-FE71-284F-8349-630EA0C3C538}" srcOrd="3" destOrd="0" presId="urn:microsoft.com/office/officeart/2005/8/layout/target3"/>
    <dgm:cxn modelId="{D6A6D4F3-57A5-5349-AE8B-A76966885F71}" type="presParOf" srcId="{449FA801-2198-4F40-9D37-686930C60784}" destId="{9BCEE02A-15CD-F14D-837A-3A1890746F81}" srcOrd="4" destOrd="0" presId="urn:microsoft.com/office/officeart/2005/8/layout/target3"/>
    <dgm:cxn modelId="{0BE4F3A6-D0C6-E741-B900-38E6D36D3022}" type="presParOf" srcId="{449FA801-2198-4F40-9D37-686930C60784}" destId="{07AEDC97-BBAD-EB42-A915-F67CAB004249}" srcOrd="5" destOrd="0" presId="urn:microsoft.com/office/officeart/2005/8/layout/target3"/>
    <dgm:cxn modelId="{5A39F33C-5E48-AF42-AEEF-CD99FC040E55}" type="presParOf" srcId="{449FA801-2198-4F40-9D37-686930C60784}" destId="{072296F6-73C2-F84F-8F38-EADD13904A44}" srcOrd="6" destOrd="0" presId="urn:microsoft.com/office/officeart/2005/8/layout/target3"/>
    <dgm:cxn modelId="{F60FEE78-0DFE-A14F-A295-7C40D60C6921}" type="presParOf" srcId="{449FA801-2198-4F40-9D37-686930C60784}" destId="{C4136559-4E48-AC42-8AFF-C07FFBFCEF2B}" srcOrd="7" destOrd="0" presId="urn:microsoft.com/office/officeart/2005/8/layout/target3"/>
    <dgm:cxn modelId="{8939B9D1-80DD-1E46-A55C-CEB830428AAF}" type="presParOf" srcId="{449FA801-2198-4F40-9D37-686930C60784}" destId="{C4821620-6F2C-0749-BEA4-2C4C4AAC5B13}" srcOrd="8" destOrd="0" presId="urn:microsoft.com/office/officeart/2005/8/layout/target3"/>
    <dgm:cxn modelId="{D39013F5-26D4-184E-9A88-B8DE1DDDF986}" type="presParOf" srcId="{449FA801-2198-4F40-9D37-686930C60784}" destId="{1A92B2BB-9331-2B42-9587-54A6E330E331}" srcOrd="9" destOrd="0" presId="urn:microsoft.com/office/officeart/2005/8/layout/target3"/>
    <dgm:cxn modelId="{332FEF19-9A3F-244B-BED9-AB77C1065F39}" type="presParOf" srcId="{449FA801-2198-4F40-9D37-686930C60784}" destId="{830C1B3F-BA36-104F-B8B0-579B912D9BDB}" srcOrd="10" destOrd="0" presId="urn:microsoft.com/office/officeart/2005/8/layout/target3"/>
    <dgm:cxn modelId="{E75076DE-FC1F-D74D-AFCB-28A0333FF9B6}" type="presParOf" srcId="{449FA801-2198-4F40-9D37-686930C60784}" destId="{D2309664-E744-FD4A-AD7D-797AC0874CDE}" srcOrd="11" destOrd="0" presId="urn:microsoft.com/office/officeart/2005/8/layout/target3"/>
    <dgm:cxn modelId="{6E155BC2-EAD3-224A-9539-31BAF2717F97}" type="presParOf" srcId="{449FA801-2198-4F40-9D37-686930C60784}" destId="{EF1B18FA-B4C3-5549-8705-27B5D6D16118}" srcOrd="12" destOrd="0" presId="urn:microsoft.com/office/officeart/2005/8/layout/target3"/>
    <dgm:cxn modelId="{822489F0-4F1E-B547-9DD5-75190730E353}" type="presParOf" srcId="{449FA801-2198-4F40-9D37-686930C60784}" destId="{83112CFA-582F-3E4D-94F8-F2827772CFBF}" srcOrd="13" destOrd="0" presId="urn:microsoft.com/office/officeart/2005/8/layout/target3"/>
    <dgm:cxn modelId="{BBE928FC-96D5-BE46-BA2D-BDCC3EE7FCE0}" type="presParOf" srcId="{449FA801-2198-4F40-9D37-686930C60784}" destId="{B6A832C6-CE0F-9749-9378-E1240444C99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9452B-C003-CD4C-970C-C6973910C435}">
      <dsp:nvSpPr>
        <dsp:cNvPr id="0" name=""/>
        <dsp:cNvSpPr/>
      </dsp:nvSpPr>
      <dsp:spPr>
        <a:xfrm>
          <a:off x="0" y="0"/>
          <a:ext cx="3078521" cy="307852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BA88C0-EA7B-1241-B278-13D813ED13B4}">
      <dsp:nvSpPr>
        <dsp:cNvPr id="0" name=""/>
        <dsp:cNvSpPr/>
      </dsp:nvSpPr>
      <dsp:spPr>
        <a:xfrm>
          <a:off x="1539260" y="0"/>
          <a:ext cx="5474315" cy="30785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Sales</a:t>
          </a:r>
        </a:p>
      </dsp:txBody>
      <dsp:txXfrm>
        <a:off x="1539260" y="0"/>
        <a:ext cx="2737157" cy="923558"/>
      </dsp:txXfrm>
    </dsp:sp>
    <dsp:sp modelId="{9BCEE02A-15CD-F14D-837A-3A1890746F81}">
      <dsp:nvSpPr>
        <dsp:cNvPr id="0" name=""/>
        <dsp:cNvSpPr/>
      </dsp:nvSpPr>
      <dsp:spPr>
        <a:xfrm>
          <a:off x="538742" y="923558"/>
          <a:ext cx="2001036" cy="200103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50000"/>
            <a:hueOff val="0"/>
            <a:satOff val="-21688"/>
            <a:lumOff val="351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AEDC97-BBAD-EB42-A915-F67CAB004249}">
      <dsp:nvSpPr>
        <dsp:cNvPr id="0" name=""/>
        <dsp:cNvSpPr/>
      </dsp:nvSpPr>
      <dsp:spPr>
        <a:xfrm>
          <a:off x="1539260" y="923558"/>
          <a:ext cx="5474315" cy="20010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-21080"/>
              <a:lumOff val="318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Delivery</a:t>
          </a:r>
        </a:p>
      </dsp:txBody>
      <dsp:txXfrm>
        <a:off x="1539260" y="923558"/>
        <a:ext cx="2737157" cy="923555"/>
      </dsp:txXfrm>
    </dsp:sp>
    <dsp:sp modelId="{C4136559-4E48-AC42-8AFF-C07FFBFCEF2B}">
      <dsp:nvSpPr>
        <dsp:cNvPr id="0" name=""/>
        <dsp:cNvSpPr/>
      </dsp:nvSpPr>
      <dsp:spPr>
        <a:xfrm>
          <a:off x="1077482" y="1847113"/>
          <a:ext cx="923555" cy="92355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50000"/>
            <a:hueOff val="0"/>
            <a:satOff val="-21688"/>
            <a:lumOff val="351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821620-6F2C-0749-BEA4-2C4C4AAC5B13}">
      <dsp:nvSpPr>
        <dsp:cNvPr id="0" name=""/>
        <dsp:cNvSpPr/>
      </dsp:nvSpPr>
      <dsp:spPr>
        <a:xfrm>
          <a:off x="1539260" y="1847113"/>
          <a:ext cx="5474315" cy="9235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-21080"/>
              <a:lumOff val="318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Operations</a:t>
          </a:r>
        </a:p>
      </dsp:txBody>
      <dsp:txXfrm>
        <a:off x="1539260" y="1847113"/>
        <a:ext cx="2737157" cy="923555"/>
      </dsp:txXfrm>
    </dsp:sp>
    <dsp:sp modelId="{830C1B3F-BA36-104F-B8B0-579B912D9BDB}">
      <dsp:nvSpPr>
        <dsp:cNvPr id="0" name=""/>
        <dsp:cNvSpPr/>
      </dsp:nvSpPr>
      <dsp:spPr>
        <a:xfrm>
          <a:off x="4276418" y="0"/>
          <a:ext cx="2737157" cy="92355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Opportunity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Discovery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Proposal</a:t>
          </a:r>
        </a:p>
      </dsp:txBody>
      <dsp:txXfrm>
        <a:off x="4276418" y="0"/>
        <a:ext cx="2737157" cy="923558"/>
      </dsp:txXfrm>
    </dsp:sp>
    <dsp:sp modelId="{EF1B18FA-B4C3-5549-8705-27B5D6D16118}">
      <dsp:nvSpPr>
        <dsp:cNvPr id="0" name=""/>
        <dsp:cNvSpPr/>
      </dsp:nvSpPr>
      <dsp:spPr>
        <a:xfrm>
          <a:off x="4276418" y="923558"/>
          <a:ext cx="2737157" cy="92355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Kick-off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Build &amp; Test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Pilot &amp; Hypercare</a:t>
          </a:r>
        </a:p>
      </dsp:txBody>
      <dsp:txXfrm>
        <a:off x="4276418" y="923558"/>
        <a:ext cx="2737157" cy="923555"/>
      </dsp:txXfrm>
    </dsp:sp>
    <dsp:sp modelId="{B6A832C6-CE0F-9749-9378-E1240444C998}">
      <dsp:nvSpPr>
        <dsp:cNvPr id="0" name=""/>
        <dsp:cNvSpPr/>
      </dsp:nvSpPr>
      <dsp:spPr>
        <a:xfrm>
          <a:off x="4276418" y="1847113"/>
          <a:ext cx="2737157" cy="92355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Warranty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Servis</a:t>
          </a:r>
          <a:r>
            <a:rPr lang="en-GB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(SLA)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Small development</a:t>
          </a:r>
        </a:p>
      </dsp:txBody>
      <dsp:txXfrm>
        <a:off x="4276418" y="1847113"/>
        <a:ext cx="2737157" cy="923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1BD6-766B-4D19-B75E-7E6A037A6BFB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302AA-81B1-4225-BC36-6DD3E8E9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4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D3C34-4FAE-4634-9621-7C1A1531823B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D1758-ED3D-4611-B861-63A1DF032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33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6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2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6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32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0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3D39A397-C86B-D34F-B0DA-F7192A8B26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202" y="4589365"/>
            <a:ext cx="619680" cy="38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93348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alf Picture at Lef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70787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0" orient="horz" pos="972" userDrawn="1">
          <p15:clr>
            <a:srgbClr val="FBAE40"/>
          </p15:clr>
        </p15:guide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alf Pictur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1" y="0"/>
            <a:ext cx="4572000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pic>
        <p:nvPicPr>
          <p:cNvPr id="4" name="Obrázok 13">
            <a:extLst>
              <a:ext uri="{FF2B5EF4-FFF2-40B4-BE49-F238E27FC236}">
                <a16:creationId xmlns:a16="http://schemas.microsoft.com/office/drawing/2014/main" id="{9C83CA84-2B98-3C44-92B3-7DC680C84D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202" y="4589365"/>
            <a:ext cx="619680" cy="389159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A705B8E-8950-E244-B43A-70F5A4A7DC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E4211B5-CB62-C14D-9443-D59747F920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6B62F1-CEA6-6E46-B86D-CDA5EDAE841F}"/>
              </a:ext>
            </a:extLst>
          </p:cNvPr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748865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4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25986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2A112E29-1C4D-1F4A-8E7C-2746EC8D0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202" y="4589365"/>
            <a:ext cx="619680" cy="38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58140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1318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33912" y="1543050"/>
            <a:ext cx="251318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15406" y="1543050"/>
            <a:ext cx="251318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pic>
        <p:nvPicPr>
          <p:cNvPr id="18" name="Obrázok 13">
            <a:extLst>
              <a:ext uri="{FF2B5EF4-FFF2-40B4-BE49-F238E27FC236}">
                <a16:creationId xmlns:a16="http://schemas.microsoft.com/office/drawing/2014/main" id="{BBA86C00-AFEE-EB45-BB0A-E72F2FDF2A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202" y="4589365"/>
            <a:ext cx="619680" cy="38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82769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85433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93725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85433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91946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pic>
        <p:nvPicPr>
          <p:cNvPr id="18" name="Obrázok 13">
            <a:extLst>
              <a:ext uri="{FF2B5EF4-FFF2-40B4-BE49-F238E27FC236}">
                <a16:creationId xmlns:a16="http://schemas.microsoft.com/office/drawing/2014/main" id="{AE4AACEF-B631-7648-ACE1-AB3C83AE8F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202" y="4589365"/>
            <a:ext cx="619680" cy="38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59037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6010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85433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85433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91946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Obrázok 13">
            <a:extLst>
              <a:ext uri="{FF2B5EF4-FFF2-40B4-BE49-F238E27FC236}">
                <a16:creationId xmlns:a16="http://schemas.microsoft.com/office/drawing/2014/main" id="{150A4C3B-BC06-E243-9D9F-F8023878B4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202" y="4589365"/>
            <a:ext cx="619680" cy="38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78869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95314" y="1857487"/>
            <a:ext cx="7953374" cy="2026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29" y="1194045"/>
            <a:ext cx="2415741" cy="3528796"/>
          </a:xfrm>
          <a:prstGeom prst="rect">
            <a:avLst/>
          </a:prstGeom>
        </p:spPr>
      </p:pic>
      <p:sp>
        <p:nvSpPr>
          <p:cNvPr id="18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961343" y="1754911"/>
            <a:ext cx="1204382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8998584D-12C0-AD4D-B9AD-9639892BF6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4202" y="4589365"/>
            <a:ext cx="619680" cy="38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19622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62" y="1100444"/>
            <a:ext cx="2918752" cy="404305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5278966" y="1689100"/>
            <a:ext cx="2209799" cy="3454399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6" name="TextBox 25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2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Obrázok 13">
            <a:extLst>
              <a:ext uri="{FF2B5EF4-FFF2-40B4-BE49-F238E27FC236}">
                <a16:creationId xmlns:a16="http://schemas.microsoft.com/office/drawing/2014/main" id="{8A700E0C-495D-4B4B-9F1A-83C57057E5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4202" y="4589365"/>
            <a:ext cx="619680" cy="38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4994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" y="185298"/>
            <a:ext cx="3129491" cy="457140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42733" y="575841"/>
            <a:ext cx="529484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242416" y="959101"/>
            <a:ext cx="530468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42416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2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800011" y="912452"/>
            <a:ext cx="1552896" cy="2917902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0AF30F7E-35F5-6C43-AB45-889C9B2E0A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4202" y="4589365"/>
            <a:ext cx="619680" cy="38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76323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 &amp; i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/>
          <p:cNvSpPr>
            <a:spLocks noGrp="1"/>
          </p:cNvSpPr>
          <p:nvPr>
            <p:ph type="pic" sz="quarter" idx="12"/>
          </p:nvPr>
        </p:nvSpPr>
        <p:spPr>
          <a:xfrm>
            <a:off x="1614488" y="1471670"/>
            <a:ext cx="5915025" cy="3186055"/>
          </a:xfrm>
          <a:custGeom>
            <a:avLst/>
            <a:gdLst>
              <a:gd name="connsiteX0" fmla="*/ 0 w 5915025"/>
              <a:gd name="connsiteY0" fmla="*/ 0 h 3326159"/>
              <a:gd name="connsiteX1" fmla="*/ 5915025 w 5915025"/>
              <a:gd name="connsiteY1" fmla="*/ 0 h 3326159"/>
              <a:gd name="connsiteX2" fmla="*/ 5915025 w 5915025"/>
              <a:gd name="connsiteY2" fmla="*/ 3326159 h 3326159"/>
              <a:gd name="connsiteX3" fmla="*/ 0 w 5915025"/>
              <a:gd name="connsiteY3" fmla="*/ 3326159 h 332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5025" h="3326159">
                <a:moveTo>
                  <a:pt x="0" y="0"/>
                </a:moveTo>
                <a:lnTo>
                  <a:pt x="5915025" y="0"/>
                </a:lnTo>
                <a:lnTo>
                  <a:pt x="5915025" y="3326159"/>
                </a:lnTo>
                <a:lnTo>
                  <a:pt x="0" y="3326159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Freeform 20"/>
          <p:cNvSpPr/>
          <p:nvPr userDrawn="1"/>
        </p:nvSpPr>
        <p:spPr>
          <a:xfrm>
            <a:off x="1614488" y="1318534"/>
            <a:ext cx="5915025" cy="156764"/>
          </a:xfrm>
          <a:custGeom>
            <a:avLst/>
            <a:gdLst>
              <a:gd name="connsiteX0" fmla="*/ 116359 w 15763003"/>
              <a:gd name="connsiteY0" fmla="*/ 0 h 418038"/>
              <a:gd name="connsiteX1" fmla="*/ 15646645 w 15763003"/>
              <a:gd name="connsiteY1" fmla="*/ 0 h 418038"/>
              <a:gd name="connsiteX2" fmla="*/ 15763003 w 15763003"/>
              <a:gd name="connsiteY2" fmla="*/ 116359 h 418038"/>
              <a:gd name="connsiteX3" fmla="*/ 15763003 w 15763003"/>
              <a:gd name="connsiteY3" fmla="*/ 418038 h 418038"/>
              <a:gd name="connsiteX4" fmla="*/ 0 w 15763003"/>
              <a:gd name="connsiteY4" fmla="*/ 418038 h 418038"/>
              <a:gd name="connsiteX5" fmla="*/ 0 w 15763003"/>
              <a:gd name="connsiteY5" fmla="*/ 116359 h 418038"/>
              <a:gd name="connsiteX6" fmla="*/ 116359 w 15763003"/>
              <a:gd name="connsiteY6" fmla="*/ 0 h 41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3003" h="418038">
                <a:moveTo>
                  <a:pt x="116359" y="0"/>
                </a:moveTo>
                <a:lnTo>
                  <a:pt x="15646645" y="0"/>
                </a:lnTo>
                <a:cubicBezTo>
                  <a:pt x="15710907" y="0"/>
                  <a:pt x="15763003" y="52096"/>
                  <a:pt x="15763003" y="116359"/>
                </a:cubicBezTo>
                <a:lnTo>
                  <a:pt x="15763003" y="418038"/>
                </a:lnTo>
                <a:lnTo>
                  <a:pt x="0" y="418038"/>
                </a:lnTo>
                <a:lnTo>
                  <a:pt x="0" y="116359"/>
                </a:lnTo>
                <a:cubicBezTo>
                  <a:pt x="0" y="52096"/>
                  <a:pt x="52096" y="0"/>
                  <a:pt x="1163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sp>
        <p:nvSpPr>
          <p:cNvPr id="22" name="Oval 21"/>
          <p:cNvSpPr/>
          <p:nvPr userDrawn="1"/>
        </p:nvSpPr>
        <p:spPr>
          <a:xfrm>
            <a:off x="1711524" y="1367661"/>
            <a:ext cx="54173" cy="541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sp>
        <p:nvSpPr>
          <p:cNvPr id="23" name="Oval 22"/>
          <p:cNvSpPr/>
          <p:nvPr userDrawn="1"/>
        </p:nvSpPr>
        <p:spPr>
          <a:xfrm>
            <a:off x="1806610" y="1367661"/>
            <a:ext cx="54173" cy="541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sp>
        <p:nvSpPr>
          <p:cNvPr id="24" name="Oval 23"/>
          <p:cNvSpPr/>
          <p:nvPr userDrawn="1"/>
        </p:nvSpPr>
        <p:spPr>
          <a:xfrm>
            <a:off x="1901697" y="1367661"/>
            <a:ext cx="54173" cy="5417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154465" y="1366181"/>
            <a:ext cx="298052" cy="55653"/>
            <a:chOff x="19078575" y="3106739"/>
            <a:chExt cx="794804" cy="148407"/>
          </a:xfrm>
        </p:grpSpPr>
        <p:grpSp>
          <p:nvGrpSpPr>
            <p:cNvPr id="26" name="Group 25"/>
            <p:cNvGrpSpPr/>
            <p:nvPr/>
          </p:nvGrpSpPr>
          <p:grpSpPr>
            <a:xfrm>
              <a:off x="19736219" y="3106739"/>
              <a:ext cx="137160" cy="137160"/>
              <a:chOff x="19740165" y="3110684"/>
              <a:chExt cx="138113" cy="138113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9740165" y="3110684"/>
                <a:ext cx="138113" cy="138113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19740165" y="3110684"/>
                <a:ext cx="138113" cy="138113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ounded Rectangle 26"/>
            <p:cNvSpPr/>
            <p:nvPr/>
          </p:nvSpPr>
          <p:spPr>
            <a:xfrm>
              <a:off x="19415125" y="3110684"/>
              <a:ext cx="144462" cy="144462"/>
            </a:xfrm>
            <a:prstGeom prst="round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6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19078575" y="3255146"/>
              <a:ext cx="161925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icture Placeholder 35"/>
          <p:cNvSpPr>
            <a:spLocks noGrp="1"/>
          </p:cNvSpPr>
          <p:nvPr>
            <p:ph type="pic" sz="quarter" idx="17"/>
          </p:nvPr>
        </p:nvSpPr>
        <p:spPr>
          <a:xfrm>
            <a:off x="5869461" y="2131214"/>
            <a:ext cx="1305324" cy="2409359"/>
          </a:xfrm>
          <a:custGeom>
            <a:avLst/>
            <a:gdLst>
              <a:gd name="connsiteX0" fmla="*/ 8541 w 1308021"/>
              <a:gd name="connsiteY0" fmla="*/ 0 h 2409359"/>
              <a:gd name="connsiteX1" fmla="*/ 1299480 w 1308021"/>
              <a:gd name="connsiteY1" fmla="*/ 0 h 2409359"/>
              <a:gd name="connsiteX2" fmla="*/ 1308021 w 1308021"/>
              <a:gd name="connsiteY2" fmla="*/ 8878 h 2409359"/>
              <a:gd name="connsiteX3" fmla="*/ 1308021 w 1308021"/>
              <a:gd name="connsiteY3" fmla="*/ 2400481 h 2409359"/>
              <a:gd name="connsiteX4" fmla="*/ 1299480 w 1308021"/>
              <a:gd name="connsiteY4" fmla="*/ 2409359 h 2409359"/>
              <a:gd name="connsiteX5" fmla="*/ 8541 w 1308021"/>
              <a:gd name="connsiteY5" fmla="*/ 2409359 h 2409359"/>
              <a:gd name="connsiteX6" fmla="*/ 0 w 1308021"/>
              <a:gd name="connsiteY6" fmla="*/ 2400481 h 2409359"/>
              <a:gd name="connsiteX7" fmla="*/ 0 w 1308021"/>
              <a:gd name="connsiteY7" fmla="*/ 8878 h 2409359"/>
              <a:gd name="connsiteX8" fmla="*/ 8541 w 1308021"/>
              <a:gd name="connsiteY8" fmla="*/ 0 h 240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021" h="2409359">
                <a:moveTo>
                  <a:pt x="8541" y="0"/>
                </a:moveTo>
                <a:lnTo>
                  <a:pt x="1299480" y="0"/>
                </a:lnTo>
                <a:cubicBezTo>
                  <a:pt x="1304198" y="0"/>
                  <a:pt x="1308021" y="3975"/>
                  <a:pt x="1308021" y="8878"/>
                </a:cubicBezTo>
                <a:lnTo>
                  <a:pt x="1308021" y="2400481"/>
                </a:lnTo>
                <a:cubicBezTo>
                  <a:pt x="1308021" y="2405384"/>
                  <a:pt x="1304198" y="2409359"/>
                  <a:pt x="1299480" y="2409359"/>
                </a:cubicBezTo>
                <a:lnTo>
                  <a:pt x="8541" y="2409359"/>
                </a:lnTo>
                <a:cubicBezTo>
                  <a:pt x="3824" y="2409359"/>
                  <a:pt x="0" y="2405384"/>
                  <a:pt x="0" y="2400481"/>
                </a:cubicBezTo>
                <a:lnTo>
                  <a:pt x="0" y="8878"/>
                </a:lnTo>
                <a:cubicBezTo>
                  <a:pt x="0" y="3975"/>
                  <a:pt x="3824" y="0"/>
                  <a:pt x="8541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6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09308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934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Obrázok 13">
            <a:extLst>
              <a:ext uri="{FF2B5EF4-FFF2-40B4-BE49-F238E27FC236}">
                <a16:creationId xmlns:a16="http://schemas.microsoft.com/office/drawing/2014/main" id="{69CFAB7D-2D6E-4947-94BA-4A8B998A33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202" y="4589365"/>
            <a:ext cx="619680" cy="38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68023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595314" y="1934633"/>
            <a:ext cx="7953374" cy="1872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35" y="1432135"/>
            <a:ext cx="5027326" cy="304984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957511" y="1714500"/>
            <a:ext cx="3635375" cy="23241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pic>
        <p:nvPicPr>
          <p:cNvPr id="18" name="Obrázok 13">
            <a:extLst>
              <a:ext uri="{FF2B5EF4-FFF2-40B4-BE49-F238E27FC236}">
                <a16:creationId xmlns:a16="http://schemas.microsoft.com/office/drawing/2014/main" id="{4E40718C-CED6-CE4E-821B-58BCB056F4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4202" y="4589365"/>
            <a:ext cx="619680" cy="38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37694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3">
            <a:extLst>
              <a:ext uri="{FF2B5EF4-FFF2-40B4-BE49-F238E27FC236}">
                <a16:creationId xmlns:a16="http://schemas.microsoft.com/office/drawing/2014/main" id="{9EB7729E-A73F-B746-BC5E-45EDE1F14F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202" y="4589365"/>
            <a:ext cx="619680" cy="38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00374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41655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Mini Half Pictur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25986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Obrázok 13">
            <a:extLst>
              <a:ext uri="{FF2B5EF4-FFF2-40B4-BE49-F238E27FC236}">
                <a16:creationId xmlns:a16="http://schemas.microsoft.com/office/drawing/2014/main" id="{8BE17EC6-94D6-794B-AA39-5BF669070B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202" y="4589365"/>
            <a:ext cx="619680" cy="38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02122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Mini Half Pictur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93725" y="1543050"/>
            <a:ext cx="7953375" cy="274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3725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Obrázok 13">
            <a:extLst>
              <a:ext uri="{FF2B5EF4-FFF2-40B4-BE49-F238E27FC236}">
                <a16:creationId xmlns:a16="http://schemas.microsoft.com/office/drawing/2014/main" id="{F23132F8-4C7B-B049-9F3F-3CF6F280FA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202" y="4589365"/>
            <a:ext cx="619680" cy="38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71614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8BE3C4-F70D-EF4F-9C04-A260F3890782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519C440-CECB-0647-9590-04CFDA1DA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BDC49F3-525C-9841-A6B0-5F0DE4BCB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345465-EF83-DA41-9857-CD82BEE9C05F}"/>
              </a:ext>
            </a:extLst>
          </p:cNvPr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BB5CA9-6692-F443-B03E-1A903BD74C7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16FF06F-C16D-7242-9BD1-9D421D9DD46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Obrázok 13">
            <a:extLst>
              <a:ext uri="{FF2B5EF4-FFF2-40B4-BE49-F238E27FC236}">
                <a16:creationId xmlns:a16="http://schemas.microsoft.com/office/drawing/2014/main" id="{04F30EF3-088A-5046-821F-AF6FDD7842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202" y="4589365"/>
            <a:ext cx="619680" cy="389159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F591FE7-0879-AF44-B6E7-B826A9BB23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2" y="1473046"/>
            <a:ext cx="3814763" cy="297497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Lato" panose="020F0502020204030203" pitchFamily="34" charset="77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>
              <a:buNone/>
              <a:defRPr>
                <a:latin typeface="Lato" panose="020F0502020204030203" pitchFamily="34" charset="77"/>
              </a:defRPr>
            </a:lvl3pPr>
            <a:lvl4pPr>
              <a:buNone/>
              <a:defRPr>
                <a:latin typeface="Lato" panose="020F0502020204030203" pitchFamily="34" charset="77"/>
              </a:defRPr>
            </a:lvl4pPr>
            <a:lvl5pPr>
              <a:buNone/>
              <a:defRPr>
                <a:latin typeface="Lato" panose="020F050202020403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Z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F18EC765-796C-264D-905A-A60C328E0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2336" y="1483705"/>
            <a:ext cx="3814763" cy="297497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Lato" panose="020F0502020204030203" pitchFamily="34" charset="77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>
              <a:buNone/>
              <a:defRPr>
                <a:latin typeface="Lato" panose="020F0502020204030203" pitchFamily="34" charset="77"/>
              </a:defRPr>
            </a:lvl3pPr>
            <a:lvl4pPr>
              <a:buNone/>
              <a:defRPr>
                <a:latin typeface="Lato" panose="020F0502020204030203" pitchFamily="34" charset="77"/>
              </a:defRPr>
            </a:lvl4pPr>
            <a:lvl5pPr>
              <a:buNone/>
              <a:defRPr>
                <a:latin typeface="Lato" panose="020F050202020403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502794434"/>
      </p:ext>
    </p:extLst>
  </p:cSld>
  <p:clrMapOvr>
    <a:masterClrMapping/>
  </p:clrMapOvr>
  <p:transition spd="slow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8BE3C4-F70D-EF4F-9C04-A260F3890782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519C440-CECB-0647-9590-04CFDA1DA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BDC49F3-525C-9841-A6B0-5F0DE4BCB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345465-EF83-DA41-9857-CD82BEE9C05F}"/>
              </a:ext>
            </a:extLst>
          </p:cNvPr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BB5CA9-6692-F443-B03E-1A903BD74C7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16FF06F-C16D-7242-9BD1-9D421D9DD46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Obrázok 13">
            <a:extLst>
              <a:ext uri="{FF2B5EF4-FFF2-40B4-BE49-F238E27FC236}">
                <a16:creationId xmlns:a16="http://schemas.microsoft.com/office/drawing/2014/main" id="{04F30EF3-088A-5046-821F-AF6FDD7842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202" y="4589365"/>
            <a:ext cx="619680" cy="389159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F591FE7-0879-AF44-B6E7-B826A9BB23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4202" y="1473046"/>
            <a:ext cx="2361129" cy="297497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Lato" panose="020F0502020204030203" pitchFamily="34" charset="77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>
              <a:buNone/>
              <a:defRPr>
                <a:latin typeface="Lato" panose="020F0502020204030203" pitchFamily="34" charset="77"/>
              </a:defRPr>
            </a:lvl3pPr>
            <a:lvl4pPr>
              <a:buNone/>
              <a:defRPr>
                <a:latin typeface="Lato" panose="020F0502020204030203" pitchFamily="34" charset="77"/>
              </a:defRPr>
            </a:lvl4pPr>
            <a:lvl5pPr>
              <a:buNone/>
              <a:defRPr>
                <a:latin typeface="Lato" panose="020F0502020204030203" pitchFamily="34" charset="77"/>
              </a:defRPr>
            </a:lvl5pPr>
          </a:lstStyle>
          <a:p>
            <a:pPr lvl="0"/>
            <a:r>
              <a:rPr lang="en-US" dirty="0"/>
              <a:t>Click to edit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Z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7CAA31D2-3ED8-5741-843C-E73ACE59A4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80324" y="1473045"/>
            <a:ext cx="2361129" cy="297497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Lato" panose="020F0502020204030203" pitchFamily="34" charset="77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>
              <a:buNone/>
              <a:defRPr>
                <a:latin typeface="Lato" panose="020F0502020204030203" pitchFamily="34" charset="77"/>
              </a:defRPr>
            </a:lvl3pPr>
            <a:lvl4pPr>
              <a:buNone/>
              <a:defRPr>
                <a:latin typeface="Lato" panose="020F0502020204030203" pitchFamily="34" charset="77"/>
              </a:defRPr>
            </a:lvl4pPr>
            <a:lvl5pPr>
              <a:buNone/>
              <a:defRPr>
                <a:latin typeface="Lato" panose="020F0502020204030203" pitchFamily="34" charset="77"/>
              </a:defRPr>
            </a:lvl5pPr>
          </a:lstStyle>
          <a:p>
            <a:pPr lvl="0"/>
            <a:r>
              <a:rPr lang="en-US" dirty="0"/>
              <a:t>Click to edit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Z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11BA590B-1A65-EC44-9232-B0096A1D48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6446" y="1473044"/>
            <a:ext cx="2361129" cy="297497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Lato" panose="020F0502020204030203" pitchFamily="34" charset="77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>
              <a:buNone/>
              <a:defRPr>
                <a:latin typeface="Lato" panose="020F0502020204030203" pitchFamily="34" charset="77"/>
              </a:defRPr>
            </a:lvl3pPr>
            <a:lvl4pPr>
              <a:buNone/>
              <a:defRPr>
                <a:latin typeface="Lato" panose="020F0502020204030203" pitchFamily="34" charset="77"/>
              </a:defRPr>
            </a:lvl4pPr>
            <a:lvl5pPr>
              <a:buNone/>
              <a:defRPr>
                <a:latin typeface="Lato" panose="020F0502020204030203" pitchFamily="34" charset="77"/>
              </a:defRPr>
            </a:lvl5pPr>
          </a:lstStyle>
          <a:p>
            <a:pPr lvl="0"/>
            <a:r>
              <a:rPr lang="en-US" dirty="0"/>
              <a:t>Click to edit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697635253"/>
      </p:ext>
    </p:extLst>
  </p:cSld>
  <p:clrMapOvr>
    <a:masterClrMapping/>
  </p:clrMapOvr>
  <p:transition spd="slow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, Mission &amp; Val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1543050"/>
            <a:ext cx="3152716" cy="2743200"/>
          </a:xfrm>
          <a:custGeom>
            <a:avLst/>
            <a:gdLst>
              <a:gd name="connsiteX0" fmla="*/ 0 w 9516533"/>
              <a:gd name="connsiteY0" fmla="*/ 0 h 8280400"/>
              <a:gd name="connsiteX1" fmla="*/ 5376333 w 9516533"/>
              <a:gd name="connsiteY1" fmla="*/ 0 h 8280400"/>
              <a:gd name="connsiteX2" fmla="*/ 9516533 w 9516533"/>
              <a:gd name="connsiteY2" fmla="*/ 4140200 h 8280400"/>
              <a:gd name="connsiteX3" fmla="*/ 5376333 w 9516533"/>
              <a:gd name="connsiteY3" fmla="*/ 8280400 h 8280400"/>
              <a:gd name="connsiteX4" fmla="*/ 0 w 9516533"/>
              <a:gd name="connsiteY4" fmla="*/ 8280400 h 828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6533" h="8280400">
                <a:moveTo>
                  <a:pt x="0" y="0"/>
                </a:moveTo>
                <a:lnTo>
                  <a:pt x="5376333" y="0"/>
                </a:lnTo>
                <a:cubicBezTo>
                  <a:pt x="7662902" y="0"/>
                  <a:pt x="9516533" y="1853631"/>
                  <a:pt x="9516533" y="4140200"/>
                </a:cubicBezTo>
                <a:cubicBezTo>
                  <a:pt x="9516533" y="6426769"/>
                  <a:pt x="7662902" y="8280400"/>
                  <a:pt x="5376333" y="8280400"/>
                </a:cubicBezTo>
                <a:lnTo>
                  <a:pt x="0" y="8280400"/>
                </a:lnTo>
                <a:close/>
              </a:path>
            </a:pathLst>
          </a:cu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Obrázok 13">
            <a:extLst>
              <a:ext uri="{FF2B5EF4-FFF2-40B4-BE49-F238E27FC236}">
                <a16:creationId xmlns:a16="http://schemas.microsoft.com/office/drawing/2014/main" id="{3A18BB33-A1B8-3E47-BEEB-C8E964C03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202" y="4589365"/>
            <a:ext cx="619680" cy="38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61152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83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4" r:id="rId2"/>
    <p:sldLayoutId id="2147483688" r:id="rId3"/>
    <p:sldLayoutId id="2147483675" r:id="rId4"/>
    <p:sldLayoutId id="2147483690" r:id="rId5"/>
    <p:sldLayoutId id="2147483691" r:id="rId6"/>
    <p:sldLayoutId id="2147483699" r:id="rId7"/>
    <p:sldLayoutId id="2147483700" r:id="rId8"/>
    <p:sldLayoutId id="2147483689" r:id="rId9"/>
    <p:sldLayoutId id="2147483695" r:id="rId10"/>
    <p:sldLayoutId id="2147483677" r:id="rId11"/>
    <p:sldLayoutId id="2147483678" r:id="rId12"/>
    <p:sldLayoutId id="2147483679" r:id="rId13"/>
    <p:sldLayoutId id="2147483686" r:id="rId14"/>
    <p:sldLayoutId id="2147483687" r:id="rId15"/>
    <p:sldLayoutId id="2147483683" r:id="rId16"/>
    <p:sldLayoutId id="2147483692" r:id="rId17"/>
    <p:sldLayoutId id="2147483694" r:id="rId18"/>
    <p:sldLayoutId id="2147483684" r:id="rId19"/>
    <p:sldLayoutId id="2147483685" r:id="rId20"/>
  </p:sldLayoutIdLst>
  <p:transition spd="slow" advClick="0" advTm="300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322618"/>
            <a:ext cx="9144000" cy="820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82775" y="2231078"/>
            <a:ext cx="537845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400" cap="all" spc="50" dirty="0">
                <a:solidFill>
                  <a:schemeClr val="accent1"/>
                </a:solidFill>
                <a:latin typeface="Lato Black" panose="020F0A02020204030203" pitchFamily="34" charset="0"/>
              </a:rPr>
              <a:t>Project</a:t>
            </a:r>
            <a:r>
              <a:rPr lang="en-US" sz="3400" cap="all" spc="50" dirty="0">
                <a:solidFill>
                  <a:schemeClr val="accent2"/>
                </a:solidFill>
                <a:latin typeface="Lato Black" panose="020F0A02020204030203" pitchFamily="34" charset="0"/>
              </a:rPr>
              <a:t> lifecycle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114800" y="2146632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82775" y="4594560"/>
            <a:ext cx="5378450" cy="1384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00" spc="70" dirty="0" err="1">
                <a:solidFill>
                  <a:schemeClr val="bg1"/>
                </a:solidFill>
                <a:latin typeface="Lato"/>
                <a:ea typeface="Lato"/>
                <a:cs typeface="Lato"/>
              </a:rPr>
              <a:t>Enehano</a:t>
            </a:r>
            <a:r>
              <a:rPr lang="en-US" sz="900" spc="7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 Solutions </a:t>
            </a:r>
            <a:r>
              <a:rPr lang="en-US" sz="900" spc="70" dirty="0" err="1">
                <a:solidFill>
                  <a:schemeClr val="bg1"/>
                </a:solidFill>
                <a:latin typeface="Lato"/>
                <a:ea typeface="Lato"/>
                <a:cs typeface="Lato"/>
              </a:rPr>
              <a:t>s.r.o.</a:t>
            </a:r>
            <a:r>
              <a:rPr lang="en-US" sz="900" spc="7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 – September 2023</a:t>
            </a:r>
            <a:endParaRPr lang="en-US" sz="900" spc="7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79051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FA7A1F-81B4-9B4C-AF31-2CA209BB1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Z" dirty="0"/>
              <a:t>Kick-off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A8B2D-6EE9-2442-8493-25C6A0EA8A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Z" dirty="0"/>
              <a:t>Tvorba nabídky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4F72C-E55C-0644-AB28-E089B1951271}"/>
              </a:ext>
            </a:extLst>
          </p:cNvPr>
          <p:cNvSpPr txBox="1"/>
          <p:nvPr/>
        </p:nvSpPr>
        <p:spPr>
          <a:xfrm>
            <a:off x="584202" y="1233156"/>
            <a:ext cx="4516118" cy="30759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Účastní se celý projektový tým </a:t>
            </a:r>
          </a:p>
          <a:p>
            <a:pPr marL="6286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Může být zvlášť interní a externí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Obsah</a:t>
            </a:r>
          </a:p>
          <a:p>
            <a:pPr marL="6286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Prezentace obsahu schválené nabídky</a:t>
            </a:r>
          </a:p>
          <a:p>
            <a:pPr marL="6286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Časování</a:t>
            </a:r>
          </a:p>
          <a:p>
            <a:pPr marL="6286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Seznámení týmu</a:t>
            </a:r>
          </a:p>
          <a:p>
            <a:pPr marL="6286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Jednotlivé projektové role</a:t>
            </a:r>
          </a:p>
          <a:p>
            <a:pPr marL="6286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Eskalační matice</a:t>
            </a:r>
          </a:p>
          <a:p>
            <a:pPr marL="6286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Pravidelná projektová agenda</a:t>
            </a:r>
          </a:p>
          <a:p>
            <a:pPr marL="6286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Používané technologie a nástroje (komunikace, </a:t>
            </a:r>
            <a:r>
              <a:rPr lang="cs-CZ" sz="1400" dirty="0" err="1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ticket</a:t>
            </a: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 nástroj, apod.)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Připravují </a:t>
            </a:r>
            <a:r>
              <a:rPr lang="cs-CZ" sz="1400" dirty="0" err="1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projekťáci</a:t>
            </a: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 za obě strany společně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A2480-87D6-B042-945F-A1B5CCCA1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970" y="414824"/>
            <a:ext cx="3065491" cy="10885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4F67FE-1427-5944-A10A-3D034D974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906" y="1886637"/>
            <a:ext cx="2511579" cy="1179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277DEA-AC83-5B40-A7F5-90C695FCE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267" y="3307688"/>
            <a:ext cx="2511474" cy="10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4811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57E220-4F25-4D45-B2A2-E80C5D639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887" y="584504"/>
            <a:ext cx="7953374" cy="383260"/>
          </a:xfrm>
        </p:spPr>
        <p:txBody>
          <a:bodyPr/>
          <a:lstStyle/>
          <a:p>
            <a:r>
              <a:rPr lang="en-CZ" dirty="0"/>
              <a:t>Build &amp; Test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83618-4FA3-BA4C-9B9A-1E2C54AE6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FFF543-5E5B-6846-A34D-FD140C943222}"/>
              </a:ext>
            </a:extLst>
          </p:cNvPr>
          <p:cNvSpPr/>
          <p:nvPr/>
        </p:nvSpPr>
        <p:spPr>
          <a:xfrm>
            <a:off x="45738" y="1100446"/>
            <a:ext cx="4437835" cy="34672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t"/>
          <a:lstStyle/>
          <a:p>
            <a:pPr algn="ctr"/>
            <a:r>
              <a:rPr lang="en-CZ" sz="900" dirty="0">
                <a:solidFill>
                  <a:schemeClr val="tx1"/>
                </a:solidFill>
              </a:rPr>
              <a:t>Dev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CC4063-8E50-4C4D-8277-AA64B2F3D39D}"/>
              </a:ext>
            </a:extLst>
          </p:cNvPr>
          <p:cNvSpPr/>
          <p:nvPr/>
        </p:nvSpPr>
        <p:spPr>
          <a:xfrm>
            <a:off x="4441832" y="1100446"/>
            <a:ext cx="2124978" cy="3467214"/>
          </a:xfrm>
          <a:prstGeom prst="rect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t"/>
          <a:lstStyle/>
          <a:p>
            <a:pPr algn="ctr"/>
            <a:r>
              <a:rPr lang="en-CZ" sz="900" dirty="0">
                <a:solidFill>
                  <a:schemeClr val="tx1"/>
                </a:solidFill>
              </a:rPr>
              <a:t>Stage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5D0CE8A-BA64-F742-9146-F969F67229B2}"/>
              </a:ext>
            </a:extLst>
          </p:cNvPr>
          <p:cNvSpPr/>
          <p:nvPr/>
        </p:nvSpPr>
        <p:spPr>
          <a:xfrm>
            <a:off x="6566809" y="1100446"/>
            <a:ext cx="2574015" cy="3467214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t"/>
          <a:lstStyle/>
          <a:p>
            <a:pPr algn="ctr"/>
            <a:r>
              <a:rPr lang="en-CZ" sz="900" dirty="0">
                <a:solidFill>
                  <a:schemeClr val="tx1"/>
                </a:solidFill>
              </a:rPr>
              <a:t>Production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EA0826-8BE7-A14F-A77D-EA8D691A45C6}"/>
              </a:ext>
            </a:extLst>
          </p:cNvPr>
          <p:cNvSpPr txBox="1"/>
          <p:nvPr/>
        </p:nvSpPr>
        <p:spPr>
          <a:xfrm>
            <a:off x="474840" y="1206368"/>
            <a:ext cx="2472985" cy="300900"/>
          </a:xfrm>
          <a:prstGeom prst="rect">
            <a:avLst/>
          </a:prstGeom>
          <a:noFill/>
        </p:spPr>
        <p:txBody>
          <a:bodyPr wrap="square" lIns="0" tIns="35100" rIns="0" bIns="34290" rtlCol="0" anchor="t">
            <a:spAutoFit/>
          </a:bodyPr>
          <a:lstStyle/>
          <a:p>
            <a:r>
              <a:rPr lang="en-GB" sz="1500" dirty="0">
                <a:latin typeface="Calibri"/>
                <a:cs typeface="Calibri"/>
              </a:rPr>
              <a:t>Development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1EC24D-7806-F64B-8DD2-382E5097CA33}"/>
              </a:ext>
            </a:extLst>
          </p:cNvPr>
          <p:cNvSpPr txBox="1"/>
          <p:nvPr/>
        </p:nvSpPr>
        <p:spPr>
          <a:xfrm>
            <a:off x="474840" y="2858723"/>
            <a:ext cx="7685919" cy="300900"/>
          </a:xfrm>
          <a:prstGeom prst="rect">
            <a:avLst/>
          </a:prstGeom>
          <a:noFill/>
        </p:spPr>
        <p:txBody>
          <a:bodyPr wrap="square" lIns="0" tIns="35100" rIns="0" bIns="34290" rtlCol="0" anchor="t">
            <a:spAutoFit/>
          </a:bodyPr>
          <a:lstStyle/>
          <a:p>
            <a:r>
              <a:rPr lang="en-GB" sz="1500" dirty="0">
                <a:latin typeface="Calibri"/>
                <a:cs typeface="Calibri"/>
              </a:rPr>
              <a:t>Migration</a:t>
            </a:r>
            <a:endParaRPr lang="en-US" sz="1013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B09EA77-717A-7B45-A165-058D23935746}"/>
              </a:ext>
            </a:extLst>
          </p:cNvPr>
          <p:cNvSpPr/>
          <p:nvPr/>
        </p:nvSpPr>
        <p:spPr>
          <a:xfrm>
            <a:off x="506887" y="2860058"/>
            <a:ext cx="1289069" cy="423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CZ" sz="900" dirty="0">
              <a:solidFill>
                <a:srgbClr val="207B98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2F6F8EB-F886-824E-862D-FDAA240EDC20}"/>
              </a:ext>
            </a:extLst>
          </p:cNvPr>
          <p:cNvSpPr/>
          <p:nvPr/>
        </p:nvSpPr>
        <p:spPr>
          <a:xfrm>
            <a:off x="2032263" y="2860057"/>
            <a:ext cx="1289069" cy="423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CZ" sz="900" dirty="0">
              <a:solidFill>
                <a:srgbClr val="207B98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3C0878A-5CF4-E54D-B22C-7D6EE348E415}"/>
              </a:ext>
            </a:extLst>
          </p:cNvPr>
          <p:cNvSpPr/>
          <p:nvPr/>
        </p:nvSpPr>
        <p:spPr>
          <a:xfrm>
            <a:off x="3552364" y="2860057"/>
            <a:ext cx="1404005" cy="423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CZ" sz="900" dirty="0">
              <a:solidFill>
                <a:srgbClr val="207B98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281C542-C814-EF4F-A856-89DF80D3D4C7}"/>
              </a:ext>
            </a:extLst>
          </p:cNvPr>
          <p:cNvSpPr/>
          <p:nvPr/>
        </p:nvSpPr>
        <p:spPr>
          <a:xfrm>
            <a:off x="631126" y="3808841"/>
            <a:ext cx="1289069" cy="423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CZ" sz="900" dirty="0">
              <a:solidFill>
                <a:schemeClr val="tx2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155DFD0-DBE4-2A44-9C00-830A70937EBF}"/>
              </a:ext>
            </a:extLst>
          </p:cNvPr>
          <p:cNvSpPr/>
          <p:nvPr/>
        </p:nvSpPr>
        <p:spPr>
          <a:xfrm>
            <a:off x="3676603" y="3808840"/>
            <a:ext cx="1404005" cy="423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CZ" sz="900" dirty="0">
              <a:solidFill>
                <a:srgbClr val="207B98"/>
              </a:solidFill>
            </a:endParaRPr>
          </a:p>
        </p:txBody>
      </p:sp>
      <p:sp>
        <p:nvSpPr>
          <p:cNvPr id="45" name="Chevron 44">
            <a:extLst>
              <a:ext uri="{FF2B5EF4-FFF2-40B4-BE49-F238E27FC236}">
                <a16:creationId xmlns:a16="http://schemas.microsoft.com/office/drawing/2014/main" id="{1F5E073D-EDA1-D446-BB7C-F4399D105E15}"/>
              </a:ext>
            </a:extLst>
          </p:cNvPr>
          <p:cNvSpPr/>
          <p:nvPr/>
        </p:nvSpPr>
        <p:spPr>
          <a:xfrm>
            <a:off x="2214910" y="1568124"/>
            <a:ext cx="1652057" cy="1005448"/>
          </a:xfrm>
          <a:prstGeom prst="chevron">
            <a:avLst>
              <a:gd name="adj" fmla="val 13424"/>
            </a:avLst>
          </a:prstGeom>
          <a:solidFill>
            <a:srgbClr val="DCE2E6"/>
          </a:solidFill>
          <a:ln>
            <a:solidFill>
              <a:srgbClr val="DCE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lvl="0"/>
            <a:r>
              <a:rPr lang="en-CZ" sz="900" b="1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Development</a:t>
            </a:r>
            <a:endParaRPr lang="en-CZ" sz="825" b="1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CZ" sz="5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CZ" sz="825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GB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Technical </a:t>
            </a:r>
            <a:br>
              <a:rPr lang="en-GB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specifications</a:t>
            </a:r>
          </a:p>
        </p:txBody>
      </p:sp>
      <p:sp>
        <p:nvSpPr>
          <p:cNvPr id="46" name="Chevron 45">
            <a:extLst>
              <a:ext uri="{FF2B5EF4-FFF2-40B4-BE49-F238E27FC236}">
                <a16:creationId xmlns:a16="http://schemas.microsoft.com/office/drawing/2014/main" id="{03799343-0DD3-0946-B277-0B995355CE1E}"/>
              </a:ext>
            </a:extLst>
          </p:cNvPr>
          <p:cNvSpPr/>
          <p:nvPr/>
        </p:nvSpPr>
        <p:spPr>
          <a:xfrm>
            <a:off x="3784039" y="1568124"/>
            <a:ext cx="1652057" cy="1005448"/>
          </a:xfrm>
          <a:prstGeom prst="chevron">
            <a:avLst>
              <a:gd name="adj" fmla="val 13424"/>
            </a:avLst>
          </a:prstGeom>
          <a:solidFill>
            <a:srgbClr val="DCE2E6"/>
          </a:solidFill>
          <a:ln>
            <a:solidFill>
              <a:srgbClr val="DCE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lvl="0"/>
            <a:r>
              <a:rPr lang="en-CZ" sz="900" b="1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Testing</a:t>
            </a:r>
            <a:endParaRPr lang="en-CZ" sz="825" b="1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CZ" sz="5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CZ" sz="825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GB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Functional, Integration and Performance testing</a:t>
            </a:r>
          </a:p>
        </p:txBody>
      </p:sp>
      <p:sp>
        <p:nvSpPr>
          <p:cNvPr id="47" name="Chevron 46">
            <a:extLst>
              <a:ext uri="{FF2B5EF4-FFF2-40B4-BE49-F238E27FC236}">
                <a16:creationId xmlns:a16="http://schemas.microsoft.com/office/drawing/2014/main" id="{D69080FE-6654-B44C-8E6B-AF7DADB724DE}"/>
              </a:ext>
            </a:extLst>
          </p:cNvPr>
          <p:cNvSpPr/>
          <p:nvPr/>
        </p:nvSpPr>
        <p:spPr>
          <a:xfrm>
            <a:off x="5353168" y="1568124"/>
            <a:ext cx="1510752" cy="1005448"/>
          </a:xfrm>
          <a:prstGeom prst="chevron">
            <a:avLst>
              <a:gd name="adj" fmla="val 13424"/>
            </a:avLst>
          </a:prstGeom>
          <a:solidFill>
            <a:srgbClr val="DCE2E6"/>
          </a:solidFill>
          <a:ln>
            <a:solidFill>
              <a:srgbClr val="DCE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lvl="0"/>
            <a:r>
              <a:rPr lang="en-CZ" sz="900" b="1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UAT</a:t>
            </a:r>
            <a:endParaRPr lang="en-CZ" sz="825" b="1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CZ" sz="5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CZ" sz="825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GB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User acceptance </a:t>
            </a:r>
            <a:br>
              <a:rPr lang="en-GB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testing</a:t>
            </a:r>
          </a:p>
        </p:txBody>
      </p:sp>
      <p:sp>
        <p:nvSpPr>
          <p:cNvPr id="48" name="Chevron 47">
            <a:extLst>
              <a:ext uri="{FF2B5EF4-FFF2-40B4-BE49-F238E27FC236}">
                <a16:creationId xmlns:a16="http://schemas.microsoft.com/office/drawing/2014/main" id="{BAA44084-8814-3449-962D-1496E5492C91}"/>
              </a:ext>
            </a:extLst>
          </p:cNvPr>
          <p:cNvSpPr/>
          <p:nvPr/>
        </p:nvSpPr>
        <p:spPr>
          <a:xfrm>
            <a:off x="6780991" y="1568124"/>
            <a:ext cx="1895870" cy="1005448"/>
          </a:xfrm>
          <a:prstGeom prst="chevron">
            <a:avLst>
              <a:gd name="adj" fmla="val 13424"/>
            </a:avLst>
          </a:prstGeom>
          <a:solidFill>
            <a:srgbClr val="DCE2E6"/>
          </a:solidFill>
          <a:ln>
            <a:solidFill>
              <a:srgbClr val="DCE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lvl="0"/>
            <a:r>
              <a:rPr lang="en-CZ" sz="900" b="1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</a:t>
            </a:r>
            <a:endParaRPr lang="en-CZ" sz="825" b="1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CZ" sz="5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CZ" sz="825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CZ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Release to </a:t>
            </a:r>
            <a:br>
              <a:rPr lang="en-CZ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CZ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production</a:t>
            </a:r>
          </a:p>
          <a:p>
            <a:pPr lvl="0"/>
            <a:endParaRPr lang="en-CZ" sz="825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9" name="Chevron 48">
            <a:extLst>
              <a:ext uri="{FF2B5EF4-FFF2-40B4-BE49-F238E27FC236}">
                <a16:creationId xmlns:a16="http://schemas.microsoft.com/office/drawing/2014/main" id="{B3830BBB-074D-8741-9B84-D4E9B0DE18A0}"/>
              </a:ext>
            </a:extLst>
          </p:cNvPr>
          <p:cNvSpPr/>
          <p:nvPr/>
        </p:nvSpPr>
        <p:spPr>
          <a:xfrm>
            <a:off x="2214910" y="3237900"/>
            <a:ext cx="1652057" cy="1005448"/>
          </a:xfrm>
          <a:prstGeom prst="chevron">
            <a:avLst>
              <a:gd name="adj" fmla="val 13424"/>
            </a:avLst>
          </a:prstGeom>
          <a:solidFill>
            <a:srgbClr val="DCE2E6"/>
          </a:solidFill>
          <a:ln>
            <a:solidFill>
              <a:srgbClr val="DCE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lvl="0"/>
            <a:r>
              <a:rPr lang="en-CZ" sz="900" b="1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Development</a:t>
            </a:r>
            <a:endParaRPr lang="en-CZ" sz="825" b="1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CZ" sz="5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CZ" sz="825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GB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Migration scripts composition, deduplication</a:t>
            </a:r>
          </a:p>
        </p:txBody>
      </p:sp>
      <p:sp>
        <p:nvSpPr>
          <p:cNvPr id="50" name="Chevron 49">
            <a:extLst>
              <a:ext uri="{FF2B5EF4-FFF2-40B4-BE49-F238E27FC236}">
                <a16:creationId xmlns:a16="http://schemas.microsoft.com/office/drawing/2014/main" id="{A8A9D8A2-E54D-484D-9E02-4053369AFB80}"/>
              </a:ext>
            </a:extLst>
          </p:cNvPr>
          <p:cNvSpPr/>
          <p:nvPr/>
        </p:nvSpPr>
        <p:spPr>
          <a:xfrm>
            <a:off x="3784039" y="3237900"/>
            <a:ext cx="1652057" cy="1005448"/>
          </a:xfrm>
          <a:prstGeom prst="chevron">
            <a:avLst>
              <a:gd name="adj" fmla="val 13424"/>
            </a:avLst>
          </a:prstGeom>
          <a:solidFill>
            <a:srgbClr val="DCE2E6"/>
          </a:solidFill>
          <a:ln>
            <a:solidFill>
              <a:srgbClr val="DCE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lvl="0"/>
            <a:r>
              <a:rPr lang="en-CZ" sz="900" b="1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Dry runs</a:t>
            </a:r>
          </a:p>
          <a:p>
            <a:pPr lvl="0"/>
            <a:r>
              <a:rPr lang="en-CZ" sz="5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CZ" sz="825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GB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Anonymized data migration and conflict resolutions</a:t>
            </a:r>
          </a:p>
        </p:txBody>
      </p:sp>
      <p:sp>
        <p:nvSpPr>
          <p:cNvPr id="51" name="Chevron 50">
            <a:extLst>
              <a:ext uri="{FF2B5EF4-FFF2-40B4-BE49-F238E27FC236}">
                <a16:creationId xmlns:a16="http://schemas.microsoft.com/office/drawing/2014/main" id="{647CD7B3-A809-CB44-8B2F-BBC01A4F9006}"/>
              </a:ext>
            </a:extLst>
          </p:cNvPr>
          <p:cNvSpPr/>
          <p:nvPr/>
        </p:nvSpPr>
        <p:spPr>
          <a:xfrm>
            <a:off x="5353168" y="3237900"/>
            <a:ext cx="1510752" cy="1005448"/>
          </a:xfrm>
          <a:prstGeom prst="chevron">
            <a:avLst>
              <a:gd name="adj" fmla="val 13424"/>
            </a:avLst>
          </a:prstGeom>
          <a:solidFill>
            <a:srgbClr val="DCE2E6"/>
          </a:solidFill>
          <a:ln>
            <a:solidFill>
              <a:srgbClr val="DCE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lvl="0"/>
            <a:r>
              <a:rPr lang="en-CZ" sz="900" b="1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UAT</a:t>
            </a:r>
            <a:endParaRPr lang="en-CZ" sz="825" b="1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CZ" sz="5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CZ" sz="825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GB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Validation of migrated </a:t>
            </a:r>
            <a:br>
              <a:rPr lang="en-GB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</a:t>
            </a:r>
          </a:p>
        </p:txBody>
      </p:sp>
      <p:sp>
        <p:nvSpPr>
          <p:cNvPr id="52" name="Chevron 51">
            <a:extLst>
              <a:ext uri="{FF2B5EF4-FFF2-40B4-BE49-F238E27FC236}">
                <a16:creationId xmlns:a16="http://schemas.microsoft.com/office/drawing/2014/main" id="{173FB172-2FD4-1742-94DB-C35E4B8A8016}"/>
              </a:ext>
            </a:extLst>
          </p:cNvPr>
          <p:cNvSpPr/>
          <p:nvPr/>
        </p:nvSpPr>
        <p:spPr>
          <a:xfrm>
            <a:off x="6780991" y="3237900"/>
            <a:ext cx="1895870" cy="1005448"/>
          </a:xfrm>
          <a:prstGeom prst="chevron">
            <a:avLst>
              <a:gd name="adj" fmla="val 13424"/>
            </a:avLst>
          </a:prstGeom>
          <a:solidFill>
            <a:srgbClr val="DCE2E6"/>
          </a:solidFill>
          <a:ln>
            <a:solidFill>
              <a:srgbClr val="DCE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lvl="0"/>
            <a:r>
              <a:rPr lang="en-CZ" sz="900" b="1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</a:t>
            </a:r>
            <a:endParaRPr lang="en-CZ" sz="825" b="1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CZ" sz="5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CZ" sz="825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GB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Full import to production with additional </a:t>
            </a:r>
            <a:r>
              <a:rPr lang="en-GB" sz="825" dirty="0" err="1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upsert</a:t>
            </a:r>
            <a:r>
              <a:rPr lang="en-GB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before Go live</a:t>
            </a:r>
          </a:p>
        </p:txBody>
      </p:sp>
      <p:sp>
        <p:nvSpPr>
          <p:cNvPr id="53" name="Pentagon 52">
            <a:extLst>
              <a:ext uri="{FF2B5EF4-FFF2-40B4-BE49-F238E27FC236}">
                <a16:creationId xmlns:a16="http://schemas.microsoft.com/office/drawing/2014/main" id="{59D98BEC-944D-AE44-B7A2-648EEFD16E36}"/>
              </a:ext>
            </a:extLst>
          </p:cNvPr>
          <p:cNvSpPr/>
          <p:nvPr/>
        </p:nvSpPr>
        <p:spPr>
          <a:xfrm>
            <a:off x="1" y="1568124"/>
            <a:ext cx="2297837" cy="1005448"/>
          </a:xfrm>
          <a:prstGeom prst="homePlate">
            <a:avLst>
              <a:gd name="adj" fmla="val 13054"/>
            </a:avLst>
          </a:prstGeom>
          <a:solidFill>
            <a:srgbClr val="DCE2E6"/>
          </a:solidFill>
          <a:ln>
            <a:solidFill>
              <a:srgbClr val="DCE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6000" rIns="0" rtlCol="0" anchor="ctr"/>
          <a:lstStyle/>
          <a:p>
            <a:pPr lvl="0"/>
            <a:r>
              <a:rPr lang="en-CZ" sz="900" b="1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Analytical workshops</a:t>
            </a:r>
          </a:p>
          <a:p>
            <a:pPr lvl="0"/>
            <a:r>
              <a:rPr lang="en-CZ" sz="5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CZ" sz="825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GB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Preparation of Business </a:t>
            </a:r>
            <a:br>
              <a:rPr lang="en-GB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user stories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21B0BFE-0AC8-304B-B259-ACC40E341F8F}"/>
              </a:ext>
            </a:extLst>
          </p:cNvPr>
          <p:cNvSpPr/>
          <p:nvPr/>
        </p:nvSpPr>
        <p:spPr>
          <a:xfrm>
            <a:off x="420878" y="2394005"/>
            <a:ext cx="1489791" cy="288430"/>
          </a:xfrm>
          <a:prstGeom prst="rect">
            <a:avLst/>
          </a:prstGeom>
          <a:solidFill>
            <a:srgbClr val="339933"/>
          </a:solidFill>
          <a:ln>
            <a:solidFill>
              <a:srgbClr val="DCE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Z" sz="750" b="1" dirty="0">
                <a:solidFill>
                  <a:srgbClr val="F6F9F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Outputs need to be approved by client</a:t>
            </a:r>
          </a:p>
        </p:txBody>
      </p:sp>
      <p:sp>
        <p:nvSpPr>
          <p:cNvPr id="55" name="Pentagon 54">
            <a:extLst>
              <a:ext uri="{FF2B5EF4-FFF2-40B4-BE49-F238E27FC236}">
                <a16:creationId xmlns:a16="http://schemas.microsoft.com/office/drawing/2014/main" id="{0DC89CF3-58FD-E14A-BCFF-621F3CCED389}"/>
              </a:ext>
            </a:extLst>
          </p:cNvPr>
          <p:cNvSpPr/>
          <p:nvPr/>
        </p:nvSpPr>
        <p:spPr>
          <a:xfrm>
            <a:off x="1" y="3237900"/>
            <a:ext cx="2297837" cy="1005448"/>
          </a:xfrm>
          <a:prstGeom prst="homePlate">
            <a:avLst>
              <a:gd name="adj" fmla="val 13054"/>
            </a:avLst>
          </a:prstGeom>
          <a:solidFill>
            <a:srgbClr val="DCE2E6"/>
          </a:solidFill>
          <a:ln>
            <a:solidFill>
              <a:srgbClr val="DCE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6000" rIns="0" rtlCol="0" anchor="ctr"/>
          <a:lstStyle/>
          <a:p>
            <a:pPr lvl="0"/>
            <a:r>
              <a:rPr lang="en-CZ" sz="900" b="1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 workshops</a:t>
            </a:r>
          </a:p>
          <a:p>
            <a:pPr lvl="0"/>
            <a:r>
              <a:rPr lang="en-CZ" sz="5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CZ" sz="825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GB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Specification of data transformation and field mappings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2593419-063E-2847-9847-20476E8BBECA}"/>
              </a:ext>
            </a:extLst>
          </p:cNvPr>
          <p:cNvSpPr/>
          <p:nvPr/>
        </p:nvSpPr>
        <p:spPr>
          <a:xfrm>
            <a:off x="420878" y="4093599"/>
            <a:ext cx="1489791" cy="288430"/>
          </a:xfrm>
          <a:prstGeom prst="rect">
            <a:avLst/>
          </a:prstGeom>
          <a:solidFill>
            <a:srgbClr val="339933"/>
          </a:solidFill>
          <a:ln>
            <a:solidFill>
              <a:srgbClr val="DCE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Z" sz="750" b="1" dirty="0">
                <a:solidFill>
                  <a:srgbClr val="F6F9F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Outputs need to be approved by client</a:t>
            </a:r>
          </a:p>
        </p:txBody>
      </p:sp>
    </p:spTree>
    <p:extLst>
      <p:ext uri="{BB962C8B-B14F-4D97-AF65-F5344CB8AC3E}">
        <p14:creationId xmlns:p14="http://schemas.microsoft.com/office/powerpoint/2010/main" val="355892973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869" y="807498"/>
            <a:ext cx="7576231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cs-CZ" sz="3200" cap="all" spc="80" dirty="0">
                <a:solidFill>
                  <a:srgbClr val="4B5050"/>
                </a:solidFill>
                <a:latin typeface="Lato Black" panose="020F0A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management</a:t>
            </a:r>
            <a:endParaRPr lang="cs-CZ" sz="3200" cap="all" spc="80" dirty="0">
              <a:solidFill>
                <a:srgbClr val="339933"/>
              </a:solidFill>
              <a:latin typeface="Lato Black" panose="020F0A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0869" y="1362054"/>
            <a:ext cx="7353042" cy="10797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s-CZ" sz="1500" b="1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Od čeho je na projektu projektový manažer?</a:t>
            </a:r>
          </a:p>
          <a:p>
            <a:pPr algn="just">
              <a:lnSpc>
                <a:spcPct val="120000"/>
              </a:lnSpc>
            </a:pPr>
            <a:endParaRPr lang="cs-CZ" sz="1500" b="1" dirty="0">
              <a:solidFill>
                <a:schemeClr val="accent3"/>
              </a:solidFill>
              <a:latin typeface="Lato"/>
              <a:ea typeface="Open Sans Light"/>
              <a:cs typeface="Open Sans Light"/>
            </a:endParaRPr>
          </a:p>
          <a:p>
            <a:pPr algn="just">
              <a:lnSpc>
                <a:spcPct val="120000"/>
              </a:lnSpc>
            </a:pPr>
            <a:r>
              <a:rPr lang="cs-CZ" sz="15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Projektový manažer je zodpovědný za E2E dodání projektu ke spokojenosti klienta i interního managementu.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93725" y="912517"/>
            <a:ext cx="0" cy="142344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93725" y="2741272"/>
            <a:ext cx="2160000" cy="1451501"/>
            <a:chOff x="970870" y="2921603"/>
            <a:chExt cx="1481708" cy="1144795"/>
          </a:xfrm>
        </p:grpSpPr>
        <p:sp>
          <p:nvSpPr>
            <p:cNvPr id="16" name="TextBox 15"/>
            <p:cNvSpPr txBox="1"/>
            <p:nvPr/>
          </p:nvSpPr>
          <p:spPr>
            <a:xfrm>
              <a:off x="970870" y="3137604"/>
              <a:ext cx="1481708" cy="92879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Projektový manažer řídí celý 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project</a:t>
              </a: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 v čase dle schváleného projektového plánu. Pro udržení projektu musí být vždy o krok napřed před zbytkem týmu a musí pracovat s </a:t>
              </a:r>
              <a:r>
                <a:rPr lang="cs-CZ" sz="1000" b="1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riziky</a:t>
              </a: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, které by mohly ovlivnit dodání načas. </a:t>
              </a:r>
            </a:p>
          </p:txBody>
        </p:sp>
        <p:sp>
          <p:nvSpPr>
            <p:cNvPr id="17" name="Title 2"/>
            <p:cNvSpPr txBox="1">
              <a:spLocks/>
            </p:cNvSpPr>
            <p:nvPr/>
          </p:nvSpPr>
          <p:spPr>
            <a:xfrm>
              <a:off x="970870" y="2921603"/>
              <a:ext cx="1417912" cy="12137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algn="ctr" defTabSz="18288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6000" b="1" kern="1200" cap="none" spc="-100" baseline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algn="l"/>
              <a:r>
                <a:rPr lang="en-US" sz="1000" cap="all" spc="20" dirty="0" err="1">
                  <a:solidFill>
                    <a:schemeClr val="accent2"/>
                  </a:solidFill>
                  <a:latin typeface="Lato" panose="020F0502020204030203" pitchFamily="34" charset="0"/>
                </a:rPr>
                <a:t>čas</a:t>
              </a:r>
              <a:endParaRPr lang="en-US" sz="1000" cap="all" spc="20" dirty="0">
                <a:solidFill>
                  <a:schemeClr val="accent2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90412" y="2741284"/>
            <a:ext cx="2160000" cy="1630831"/>
            <a:chOff x="3680278" y="2921603"/>
            <a:chExt cx="1481708" cy="1391532"/>
          </a:xfrm>
        </p:grpSpPr>
        <p:sp>
          <p:nvSpPr>
            <p:cNvPr id="30" name="TextBox 29"/>
            <p:cNvSpPr txBox="1"/>
            <p:nvPr/>
          </p:nvSpPr>
          <p:spPr>
            <a:xfrm>
              <a:off x="3680278" y="3137604"/>
              <a:ext cx="1481708" cy="11755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Každý projekt má definovaný rozpočet interně i vůči zákazníkovi. Dle typu projektu je přístup k řízení budgetu rozdílný. FTFP projekt se musí udržet v dané </a:t>
              </a:r>
              <a:r>
                <a:rPr lang="cs-CZ" sz="1000" b="1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nákladové </a:t>
              </a:r>
              <a:r>
                <a:rPr lang="cs-CZ" sz="1000" b="1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baseline</a:t>
              </a:r>
              <a:r>
                <a:rPr lang="cs-CZ" sz="1000" b="1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. </a:t>
              </a: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T&amp;M projekt musí držet profitabilitu jednotlivých rolí. </a:t>
              </a:r>
            </a:p>
          </p:txBody>
        </p:sp>
        <p:sp>
          <p:nvSpPr>
            <p:cNvPr id="31" name="Title 2"/>
            <p:cNvSpPr txBox="1">
              <a:spLocks/>
            </p:cNvSpPr>
            <p:nvPr/>
          </p:nvSpPr>
          <p:spPr>
            <a:xfrm>
              <a:off x="3680278" y="2921603"/>
              <a:ext cx="1417912" cy="1313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algn="ctr" defTabSz="18288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6000" b="1" kern="1200" cap="none" spc="-100" baseline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algn="l"/>
              <a:r>
                <a:rPr lang="en-US" sz="1000" cap="all" spc="20" dirty="0" err="1">
                  <a:solidFill>
                    <a:schemeClr val="accent2"/>
                  </a:solidFill>
                  <a:latin typeface="Lato" panose="020F0502020204030203" pitchFamily="34" charset="0"/>
                </a:rPr>
                <a:t>peníze</a:t>
              </a:r>
              <a:endParaRPr lang="en-US" sz="1000" cap="all" spc="20" dirty="0">
                <a:solidFill>
                  <a:schemeClr val="accent2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030305-5F48-1245-AEB2-7DCEC359BBAB}"/>
              </a:ext>
            </a:extLst>
          </p:cNvPr>
          <p:cNvGrpSpPr/>
          <p:nvPr/>
        </p:nvGrpSpPr>
        <p:grpSpPr>
          <a:xfrm>
            <a:off x="6387100" y="2741278"/>
            <a:ext cx="2160000" cy="1600095"/>
            <a:chOff x="970870" y="2921603"/>
            <a:chExt cx="1417912" cy="155398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323579-0754-C744-A341-3A4E7DBF3DFF}"/>
                </a:ext>
              </a:extLst>
            </p:cNvPr>
            <p:cNvSpPr txBox="1"/>
            <p:nvPr/>
          </p:nvSpPr>
          <p:spPr>
            <a:xfrm>
              <a:off x="970870" y="3137604"/>
              <a:ext cx="1326152" cy="133798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Kvalita dodávky souvisí, jak se spokojeností zákazníka, tak i s náklady na projekt (záruka). Za kvalitu je primárně zodpovědný test manažer, ale v konečném důsledku musí projektový manažer hlídat dodržování postupů. </a:t>
              </a:r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399AD07C-7B6D-1946-912C-B6A758742B3C}"/>
                </a:ext>
              </a:extLst>
            </p:cNvPr>
            <p:cNvSpPr txBox="1">
              <a:spLocks/>
            </p:cNvSpPr>
            <p:nvPr/>
          </p:nvSpPr>
          <p:spPr>
            <a:xfrm>
              <a:off x="970870" y="2921603"/>
              <a:ext cx="1417912" cy="1538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algn="ctr" defTabSz="18288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6000" b="1" kern="1200" cap="none" spc="-100" baseline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algn="l"/>
              <a:r>
                <a:rPr lang="en-US" sz="1000" cap="all" spc="20" dirty="0" err="1">
                  <a:solidFill>
                    <a:schemeClr val="accent2"/>
                  </a:solidFill>
                  <a:latin typeface="Lato" panose="020F0502020204030203" pitchFamily="34" charset="0"/>
                </a:rPr>
                <a:t>kvalita</a:t>
              </a:r>
              <a:endParaRPr lang="en-US" sz="1000" cap="all" spc="20" dirty="0">
                <a:solidFill>
                  <a:schemeClr val="accent2"/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36240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2400" spc="80" dirty="0">
                <a:solidFill>
                  <a:srgbClr val="4B505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Project management</a:t>
            </a:r>
            <a:endParaRPr lang="cs-CZ" sz="2400" spc="80" dirty="0">
              <a:solidFill>
                <a:srgbClr val="339933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357028"/>
          </a:xfrm>
        </p:spPr>
        <p:txBody>
          <a:bodyPr lIns="0" tIns="0" rIns="0" bIns="0" anchor="t"/>
          <a:lstStyle/>
          <a:p>
            <a:pPr algn="just"/>
            <a:r>
              <a:rPr lang="cs-CZ" dirty="0">
                <a:latin typeface="Lato"/>
                <a:ea typeface="Roboto"/>
                <a:cs typeface="Open Sans"/>
              </a:rPr>
              <a:t>Časté problémy na projektech a jak se řeší – otázky k zamyšlení</a:t>
            </a:r>
          </a:p>
          <a:p>
            <a:pPr algn="just"/>
            <a:endParaRPr lang="cs-CZ" dirty="0">
              <a:latin typeface="Lato"/>
              <a:ea typeface="Roboto"/>
              <a:cs typeface="Open San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E23BCE-3A3D-ED4F-9E56-D839ACC1B7B1}"/>
              </a:ext>
            </a:extLst>
          </p:cNvPr>
          <p:cNvGrpSpPr/>
          <p:nvPr/>
        </p:nvGrpSpPr>
        <p:grpSpPr>
          <a:xfrm>
            <a:off x="584201" y="1436865"/>
            <a:ext cx="8143239" cy="626327"/>
            <a:chOff x="601159" y="1633096"/>
            <a:chExt cx="8160364" cy="62632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0B71D4E-936B-AD47-A1FA-6A9DAB13BFD5}"/>
                </a:ext>
              </a:extLst>
            </p:cNvPr>
            <p:cNvGrpSpPr/>
            <p:nvPr/>
          </p:nvGrpSpPr>
          <p:grpSpPr>
            <a:xfrm>
              <a:off x="1230350" y="1633096"/>
              <a:ext cx="7531173" cy="626327"/>
              <a:chOff x="1230350" y="1514449"/>
              <a:chExt cx="7531173" cy="62632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9D4D5A-27B4-2346-88CD-01DF95DB94A2}"/>
                  </a:ext>
                </a:extLst>
              </p:cNvPr>
              <p:cNvSpPr txBox="1"/>
              <p:nvPr/>
            </p:nvSpPr>
            <p:spPr>
              <a:xfrm>
                <a:off x="1230350" y="1744514"/>
                <a:ext cx="7531173" cy="3962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cs-CZ" sz="1050" dirty="0">
                    <a:solidFill>
                      <a:schemeClr val="accent4"/>
                    </a:solidFill>
                    <a:latin typeface="Lato"/>
                    <a:ea typeface="Open Sans Light"/>
                    <a:cs typeface="Open Sans Light"/>
                  </a:rPr>
                  <a:t>Vývoj dané komponenty trvá o týden déle, než se očekávalo, protože na projekt naskočil </a:t>
                </a:r>
                <a:r>
                  <a:rPr lang="cs-CZ" sz="1050" dirty="0" err="1">
                    <a:solidFill>
                      <a:schemeClr val="accent4"/>
                    </a:solidFill>
                    <a:latin typeface="Lato"/>
                    <a:ea typeface="Open Sans Light"/>
                    <a:cs typeface="Open Sans Light"/>
                  </a:rPr>
                  <a:t>junioní</a:t>
                </a:r>
                <a:r>
                  <a:rPr lang="cs-CZ" sz="1050" dirty="0">
                    <a:solidFill>
                      <a:schemeClr val="accent4"/>
                    </a:solidFill>
                    <a:latin typeface="Lato"/>
                    <a:ea typeface="Open Sans Light"/>
                    <a:cs typeface="Open Sans Light"/>
                  </a:rPr>
                  <a:t> developer, kterému to trvalo déle. Co s tím?</a:t>
                </a:r>
              </a:p>
            </p:txBody>
          </p:sp>
          <p:sp>
            <p:nvSpPr>
              <p:cNvPr id="11" name="Title 2">
                <a:extLst>
                  <a:ext uri="{FF2B5EF4-FFF2-40B4-BE49-F238E27FC236}">
                    <a16:creationId xmlns:a16="http://schemas.microsoft.com/office/drawing/2014/main" id="{9AA0C279-1284-004C-B110-0BD8467EFE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0351" y="1514449"/>
                <a:ext cx="7306721" cy="18466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algn="ctr" defTabSz="18288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6000" b="1" kern="1200" cap="none" spc="-100" baseline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</a:lstStyle>
              <a:p>
                <a:pPr algn="l"/>
                <a:r>
                  <a:rPr lang="cs-CZ" sz="1200" cap="all" spc="20" dirty="0">
                    <a:solidFill>
                      <a:schemeClr val="accent1"/>
                    </a:solidFill>
                    <a:latin typeface="Lato" panose="020F0502020204030203" pitchFamily="34" charset="0"/>
                  </a:rPr>
                  <a:t>NESTÍHÁME</a:t>
                </a:r>
                <a:endParaRPr lang="cs-CZ" sz="1000" cap="all" spc="20" dirty="0">
                  <a:solidFill>
                    <a:schemeClr val="accent1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A777C22-6612-864D-9264-E889DA0F1AE8}"/>
                </a:ext>
              </a:extLst>
            </p:cNvPr>
            <p:cNvGrpSpPr/>
            <p:nvPr/>
          </p:nvGrpSpPr>
          <p:grpSpPr>
            <a:xfrm>
              <a:off x="601159" y="1661697"/>
              <a:ext cx="453094" cy="453094"/>
              <a:chOff x="601159" y="1543050"/>
              <a:chExt cx="453094" cy="45309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74B1FA8-C263-784D-874B-97B2CBDCC6AD}"/>
                  </a:ext>
                </a:extLst>
              </p:cNvPr>
              <p:cNvSpPr/>
              <p:nvPr/>
            </p:nvSpPr>
            <p:spPr>
              <a:xfrm>
                <a:off x="601159" y="1543050"/>
                <a:ext cx="453094" cy="45309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6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7B4D37-71F5-6A4C-B43D-216541BCDEBB}"/>
                  </a:ext>
                </a:extLst>
              </p:cNvPr>
              <p:cNvSpPr txBox="1"/>
              <p:nvPr/>
            </p:nvSpPr>
            <p:spPr>
              <a:xfrm>
                <a:off x="647930" y="1661875"/>
                <a:ext cx="35955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chemeClr val="bg1"/>
                    </a:solidFill>
                    <a:latin typeface="Lato" panose="020F0502020204030203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01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B416350-BEF9-9F4D-8721-FCCA3D0BF13B}"/>
              </a:ext>
            </a:extLst>
          </p:cNvPr>
          <p:cNvGrpSpPr/>
          <p:nvPr/>
        </p:nvGrpSpPr>
        <p:grpSpPr>
          <a:xfrm>
            <a:off x="584201" y="2426583"/>
            <a:ext cx="8143238" cy="731997"/>
            <a:chOff x="601159" y="2322641"/>
            <a:chExt cx="7935913" cy="73199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45DE0C0-AA55-5F4F-B4A9-0394F219D9AE}"/>
                </a:ext>
              </a:extLst>
            </p:cNvPr>
            <p:cNvGrpSpPr/>
            <p:nvPr/>
          </p:nvGrpSpPr>
          <p:grpSpPr>
            <a:xfrm>
              <a:off x="1230351" y="2322641"/>
              <a:ext cx="7306721" cy="731997"/>
              <a:chOff x="1230351" y="2277818"/>
              <a:chExt cx="7306721" cy="731997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F2662F-FF6E-9A40-BA2B-E18446C83BF3}"/>
                  </a:ext>
                </a:extLst>
              </p:cNvPr>
              <p:cNvSpPr txBox="1"/>
              <p:nvPr/>
            </p:nvSpPr>
            <p:spPr>
              <a:xfrm>
                <a:off x="1230351" y="2507883"/>
                <a:ext cx="7306721" cy="5019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cs-CZ" sz="1000" dirty="0">
                    <a:solidFill>
                      <a:schemeClr val="accent4"/>
                    </a:solidFill>
                    <a:latin typeface="Lato"/>
                    <a:ea typeface="Open Sans Light"/>
                    <a:cs typeface="Open Sans Light"/>
                  </a:rPr>
                  <a:t>Při reportování úspěšnosti projektů se posuzují 2 základní kritéria: odpracované </a:t>
                </a:r>
                <a:r>
                  <a:rPr lang="cs-CZ" sz="1000" dirty="0" err="1">
                    <a:solidFill>
                      <a:schemeClr val="accent4"/>
                    </a:solidFill>
                    <a:latin typeface="Lato"/>
                    <a:ea typeface="Open Sans Light"/>
                    <a:cs typeface="Open Sans Light"/>
                  </a:rPr>
                  <a:t>MDs</a:t>
                </a:r>
                <a:r>
                  <a:rPr lang="cs-CZ" sz="1000" dirty="0">
                    <a:solidFill>
                      <a:schemeClr val="accent4"/>
                    </a:solidFill>
                    <a:latin typeface="Lato"/>
                    <a:ea typeface="Open Sans Light"/>
                    <a:cs typeface="Open Sans Light"/>
                  </a:rPr>
                  <a:t> a předpokládané </a:t>
                </a:r>
                <a:r>
                  <a:rPr lang="cs-CZ" sz="1000" dirty="0" err="1">
                    <a:solidFill>
                      <a:schemeClr val="accent4"/>
                    </a:solidFill>
                    <a:latin typeface="Lato"/>
                    <a:ea typeface="Open Sans Light"/>
                    <a:cs typeface="Open Sans Light"/>
                  </a:rPr>
                  <a:t>vs</a:t>
                </a:r>
                <a:r>
                  <a:rPr lang="cs-CZ" sz="1000" dirty="0">
                    <a:solidFill>
                      <a:schemeClr val="accent4"/>
                    </a:solidFill>
                    <a:latin typeface="Lato"/>
                    <a:ea typeface="Open Sans Light"/>
                    <a:cs typeface="Open Sans Light"/>
                  </a:rPr>
                  <a:t> reálné náklady. Při sestavování reportu je vidět, že </a:t>
                </a:r>
                <a:r>
                  <a:rPr lang="cs-CZ" sz="1000" dirty="0" err="1">
                    <a:solidFill>
                      <a:schemeClr val="accent4"/>
                    </a:solidFill>
                    <a:latin typeface="Lato"/>
                    <a:ea typeface="Open Sans Light"/>
                    <a:cs typeface="Open Sans Light"/>
                  </a:rPr>
                  <a:t>MDs</a:t>
                </a:r>
                <a:r>
                  <a:rPr lang="cs-CZ" sz="1000" dirty="0">
                    <a:solidFill>
                      <a:schemeClr val="accent4"/>
                    </a:solidFill>
                    <a:latin typeface="Lato"/>
                    <a:ea typeface="Open Sans Light"/>
                    <a:cs typeface="Open Sans Light"/>
                  </a:rPr>
                  <a:t> vycházejí dle plánu, ale náklady jsou o 20% vyšší. V čem by mohl být problém? </a:t>
                </a:r>
              </a:p>
              <a:p>
                <a:pPr>
                  <a:lnSpc>
                    <a:spcPct val="120000"/>
                  </a:lnSpc>
                </a:pPr>
                <a:endParaRPr lang="cs-CZ" sz="800" dirty="0">
                  <a:solidFill>
                    <a:schemeClr val="accent4"/>
                  </a:solidFill>
                  <a:latin typeface="Lato" panose="020F0502020204030203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17" name="Title 2">
                <a:extLst>
                  <a:ext uri="{FF2B5EF4-FFF2-40B4-BE49-F238E27FC236}">
                    <a16:creationId xmlns:a16="http://schemas.microsoft.com/office/drawing/2014/main" id="{FC38282F-4536-DE4E-BFE4-BA0AF3DF09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0351" y="2277818"/>
                <a:ext cx="7306721" cy="18466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algn="ctr" defTabSz="18288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6000" b="1" kern="1200" cap="none" spc="-100" baseline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</a:lstStyle>
              <a:p>
                <a:pPr algn="l"/>
                <a:r>
                  <a:rPr lang="cs-CZ" sz="1200" cap="all" spc="20" dirty="0">
                    <a:solidFill>
                      <a:schemeClr val="accent1"/>
                    </a:solidFill>
                    <a:latin typeface="Lato" panose="020F0502020204030203" pitchFamily="34" charset="0"/>
                  </a:rPr>
                  <a:t>NEVYCHÁZÍ PENÍZE  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F4F847-2630-DB4F-9B81-6BF72C6EB8E0}"/>
                </a:ext>
              </a:extLst>
            </p:cNvPr>
            <p:cNvGrpSpPr/>
            <p:nvPr/>
          </p:nvGrpSpPr>
          <p:grpSpPr>
            <a:xfrm>
              <a:off x="601159" y="2351242"/>
              <a:ext cx="453094" cy="453094"/>
              <a:chOff x="601159" y="2306419"/>
              <a:chExt cx="453094" cy="453094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5FC3688-B867-3646-93B6-E909673097DE}"/>
                  </a:ext>
                </a:extLst>
              </p:cNvPr>
              <p:cNvSpPr/>
              <p:nvPr/>
            </p:nvSpPr>
            <p:spPr>
              <a:xfrm>
                <a:off x="601159" y="2306419"/>
                <a:ext cx="453094" cy="45309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6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79D1ACE-3821-BD4B-9F02-37D6C6CE28E7}"/>
                  </a:ext>
                </a:extLst>
              </p:cNvPr>
              <p:cNvSpPr txBox="1"/>
              <p:nvPr/>
            </p:nvSpPr>
            <p:spPr>
              <a:xfrm>
                <a:off x="647930" y="2425244"/>
                <a:ext cx="35955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chemeClr val="bg1"/>
                    </a:solidFill>
                    <a:latin typeface="Lato" panose="020F0502020204030203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02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BE8501C-22BF-E249-B015-BF4F6DA0D9DC}"/>
              </a:ext>
            </a:extLst>
          </p:cNvPr>
          <p:cNvGrpSpPr/>
          <p:nvPr/>
        </p:nvGrpSpPr>
        <p:grpSpPr>
          <a:xfrm>
            <a:off x="584201" y="3521970"/>
            <a:ext cx="8143238" cy="765211"/>
            <a:chOff x="601159" y="2935882"/>
            <a:chExt cx="7935913" cy="7652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B3C5857-A9BA-3941-AB43-F65A47042F01}"/>
                </a:ext>
              </a:extLst>
            </p:cNvPr>
            <p:cNvGrpSpPr/>
            <p:nvPr/>
          </p:nvGrpSpPr>
          <p:grpSpPr>
            <a:xfrm>
              <a:off x="1230351" y="2935882"/>
              <a:ext cx="7306721" cy="765211"/>
              <a:chOff x="1230351" y="3041187"/>
              <a:chExt cx="7306721" cy="765211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186FF9-4DC1-7742-AD66-584977A0DA2E}"/>
                  </a:ext>
                </a:extLst>
              </p:cNvPr>
              <p:cNvSpPr txBox="1"/>
              <p:nvPr/>
            </p:nvSpPr>
            <p:spPr>
              <a:xfrm>
                <a:off x="1230351" y="3271252"/>
                <a:ext cx="7306721" cy="5351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cs-CZ" sz="1000" dirty="0">
                    <a:solidFill>
                      <a:schemeClr val="accent4"/>
                    </a:solidFill>
                    <a:latin typeface="Lato" panose="020F0502020204030203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Zákazníkovi jsme předali k otestování novou komponentu. Zákazník nám ale z testování okamžitě vrátil více než 10 chyb a zároveň eskaloval na nadřízené, že jsme dodali nekvalitní práci. Co by s tím měl </a:t>
                </a:r>
                <a:r>
                  <a:rPr lang="cs-CZ" sz="1000" dirty="0" err="1">
                    <a:solidFill>
                      <a:schemeClr val="accent4"/>
                    </a:solidFill>
                    <a:latin typeface="Lato" panose="020F0502020204030203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projekťák</a:t>
                </a:r>
                <a:r>
                  <a:rPr lang="cs-CZ" sz="1000" dirty="0">
                    <a:solidFill>
                      <a:schemeClr val="accent4"/>
                    </a:solidFill>
                    <a:latin typeface="Lato" panose="020F0502020204030203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dělat?</a:t>
                </a:r>
              </a:p>
              <a:p>
                <a:pPr>
                  <a:lnSpc>
                    <a:spcPct val="120000"/>
                  </a:lnSpc>
                </a:pPr>
                <a:endParaRPr lang="cs-CZ" sz="1000" dirty="0">
                  <a:solidFill>
                    <a:schemeClr val="accent4"/>
                  </a:solidFill>
                  <a:latin typeface="Lato" panose="020F0502020204030203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27" name="Title 2">
                <a:extLst>
                  <a:ext uri="{FF2B5EF4-FFF2-40B4-BE49-F238E27FC236}">
                    <a16:creationId xmlns:a16="http://schemas.microsoft.com/office/drawing/2014/main" id="{5492D04E-0A13-0142-8C26-D3959D1A7A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0351" y="3041187"/>
                <a:ext cx="7306721" cy="184666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>
                <a:lvl1pPr algn="ctr" defTabSz="18288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6000" b="1" kern="1200" cap="none" spc="-100" baseline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</a:lstStyle>
              <a:p>
                <a:pPr algn="l"/>
                <a:r>
                  <a:rPr lang="en-US" sz="1200" cap="all" spc="20" dirty="0">
                    <a:solidFill>
                      <a:schemeClr val="accent1"/>
                    </a:solidFill>
                    <a:latin typeface="Lato" panose="020F0502020204030203" pitchFamily="34" charset="0"/>
                  </a:rPr>
                  <a:t>ZÁKAZNÍK DOSTAL ZABUGOVANOU KOMPONENTU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5CAF662-45E7-5249-8B49-E1B54FF91B6A}"/>
                </a:ext>
              </a:extLst>
            </p:cNvPr>
            <p:cNvGrpSpPr/>
            <p:nvPr/>
          </p:nvGrpSpPr>
          <p:grpSpPr>
            <a:xfrm>
              <a:off x="601159" y="2964483"/>
              <a:ext cx="453094" cy="453094"/>
              <a:chOff x="601159" y="3069788"/>
              <a:chExt cx="453094" cy="453094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5406347-BB55-7846-BAD0-4CEA65AC6DBC}"/>
                  </a:ext>
                </a:extLst>
              </p:cNvPr>
              <p:cNvSpPr/>
              <p:nvPr/>
            </p:nvSpPr>
            <p:spPr>
              <a:xfrm>
                <a:off x="601159" y="3069788"/>
                <a:ext cx="453094" cy="45309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6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31CB0F3-1BD0-B744-A3C1-579D99216DD3}"/>
                  </a:ext>
                </a:extLst>
              </p:cNvPr>
              <p:cNvSpPr txBox="1"/>
              <p:nvPr/>
            </p:nvSpPr>
            <p:spPr>
              <a:xfrm>
                <a:off x="647930" y="3188613"/>
                <a:ext cx="35955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Lato" panose="020F0502020204030203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03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45435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8CBDA8-B65D-2849-8664-9A781FDAE7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Z" dirty="0"/>
              <a:t>CRs – změnové řízení v průbĚhu projektu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490D1-F824-3D4C-861E-2215135E21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2D915D-2EBE-E141-8281-CF1AC0257C41}"/>
              </a:ext>
            </a:extLst>
          </p:cNvPr>
          <p:cNvSpPr txBox="1"/>
          <p:nvPr/>
        </p:nvSpPr>
        <p:spPr>
          <a:xfrm>
            <a:off x="593725" y="1562009"/>
            <a:ext cx="5499991" cy="5774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Jedná se o jakoukoli práci, která je klientem požadována a není zahrnuta v rozsahu původní nabídky. Může jít o novou funkcionalitu, změnu komplexity původních požadavků, extra konzultace apod. 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0CDD12DB-CE2A-AA47-B9EF-347695B17B8B}"/>
              </a:ext>
            </a:extLst>
          </p:cNvPr>
          <p:cNvSpPr txBox="1">
            <a:spLocks/>
          </p:cNvSpPr>
          <p:nvPr/>
        </p:nvSpPr>
        <p:spPr>
          <a:xfrm>
            <a:off x="596009" y="1296334"/>
            <a:ext cx="549999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 cap="none" spc="-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1000" cap="all" spc="20" dirty="0">
                <a:solidFill>
                  <a:schemeClr val="accent2"/>
                </a:solidFill>
                <a:latin typeface="Lato" panose="020F0502020204030203" pitchFamily="34" charset="0"/>
              </a:rPr>
              <a:t>Co je to </a:t>
            </a:r>
            <a:r>
              <a:rPr lang="en-US" sz="1000" cap="all" spc="20" dirty="0" err="1">
                <a:solidFill>
                  <a:schemeClr val="accent2"/>
                </a:solidFill>
                <a:latin typeface="Lato" panose="020F0502020204030203" pitchFamily="34" charset="0"/>
              </a:rPr>
              <a:t>změnový</a:t>
            </a:r>
            <a:r>
              <a:rPr lang="en-US" sz="1000" cap="all" spc="20" dirty="0">
                <a:solidFill>
                  <a:schemeClr val="accent2"/>
                </a:solidFill>
                <a:latin typeface="Lato" panose="020F0502020204030203" pitchFamily="34" charset="0"/>
              </a:rPr>
              <a:t> </a:t>
            </a:r>
            <a:r>
              <a:rPr lang="en-US" sz="1000" cap="all" spc="20" dirty="0" err="1">
                <a:solidFill>
                  <a:schemeClr val="accent2"/>
                </a:solidFill>
                <a:latin typeface="Lato" panose="020F0502020204030203" pitchFamily="34" charset="0"/>
              </a:rPr>
              <a:t>požadavek</a:t>
            </a:r>
            <a:r>
              <a:rPr lang="en-US" sz="1000" cap="all" spc="20" dirty="0">
                <a:solidFill>
                  <a:schemeClr val="accent2"/>
                </a:solidFill>
                <a:latin typeface="Lato" panose="020F0502020204030203" pitchFamily="34" charset="0"/>
              </a:rPr>
              <a:t> v </a:t>
            </a:r>
            <a:r>
              <a:rPr lang="en-US" sz="1000" cap="all" spc="20" dirty="0" err="1">
                <a:solidFill>
                  <a:schemeClr val="accent2"/>
                </a:solidFill>
                <a:latin typeface="Lato" panose="020F0502020204030203" pitchFamily="34" charset="0"/>
              </a:rPr>
              <a:t>rámci</a:t>
            </a:r>
            <a:r>
              <a:rPr lang="en-US" sz="1000" cap="all" spc="20" dirty="0">
                <a:solidFill>
                  <a:schemeClr val="accent2"/>
                </a:solidFill>
                <a:latin typeface="Lato" panose="020F0502020204030203" pitchFamily="34" charset="0"/>
              </a:rPr>
              <a:t> fixed-time-fixed-price </a:t>
            </a:r>
            <a:r>
              <a:rPr lang="en-US" sz="1000" cap="all" spc="20" dirty="0" err="1">
                <a:solidFill>
                  <a:schemeClr val="accent2"/>
                </a:solidFill>
                <a:latin typeface="Lato" panose="020F0502020204030203" pitchFamily="34" charset="0"/>
              </a:rPr>
              <a:t>projektu</a:t>
            </a:r>
            <a:r>
              <a:rPr lang="en-US" sz="1000" cap="all" spc="20" dirty="0">
                <a:solidFill>
                  <a:schemeClr val="accent2"/>
                </a:solidFill>
                <a:latin typeface="Lato" panose="020F0502020204030203" pitchFamily="34" charset="0"/>
              </a:rPr>
              <a:t>?</a:t>
            </a:r>
          </a:p>
          <a:p>
            <a:pPr algn="l"/>
            <a:endParaRPr lang="en-US" sz="1000" cap="all" spc="20" dirty="0">
              <a:solidFill>
                <a:schemeClr val="accent2"/>
              </a:solidFill>
              <a:latin typeface="Lato" panose="020F0502020204030203" pitchFamily="34" charset="0"/>
            </a:endParaRPr>
          </a:p>
          <a:p>
            <a:pPr algn="l"/>
            <a:endParaRPr lang="en-US" sz="1000" cap="all" spc="20" dirty="0">
              <a:solidFill>
                <a:schemeClr val="accent2"/>
              </a:solidFill>
              <a:latin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671E0-9B10-3948-BE81-713E6274CB84}"/>
              </a:ext>
            </a:extLst>
          </p:cNvPr>
          <p:cNvSpPr txBox="1"/>
          <p:nvPr/>
        </p:nvSpPr>
        <p:spPr>
          <a:xfrm>
            <a:off x="584202" y="2600552"/>
            <a:ext cx="5499991" cy="7775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Požadavek o změnu oproti původnímu rozsahu zákazník zpravidla žádá v průběhu analytického </a:t>
            </a:r>
            <a:r>
              <a:rPr lang="cs-CZ" sz="1000" dirty="0" err="1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ws</a:t>
            </a:r>
            <a:r>
              <a: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. (Často klient neví, že se jedná o změnu a musíme mu to vysvětlit.) Business analytik následně předává na projektové manažery, kteří se dohodnou, jestli požadavek bude zpracován a jak bude uhrazen. 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32857B41-53C7-2A42-B049-E92A2E686CF7}"/>
              </a:ext>
            </a:extLst>
          </p:cNvPr>
          <p:cNvSpPr txBox="1">
            <a:spLocks/>
          </p:cNvSpPr>
          <p:nvPr/>
        </p:nvSpPr>
        <p:spPr>
          <a:xfrm>
            <a:off x="584202" y="2327462"/>
            <a:ext cx="5499991" cy="461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 cap="none" spc="-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1000" cap="all" spc="20" dirty="0">
                <a:solidFill>
                  <a:schemeClr val="accent2"/>
                </a:solidFill>
                <a:latin typeface="Lato" panose="020F0502020204030203" pitchFamily="34" charset="0"/>
              </a:rPr>
              <a:t>Jak </a:t>
            </a:r>
            <a:r>
              <a:rPr lang="en-US" sz="1000" cap="all" spc="20" dirty="0" err="1">
                <a:solidFill>
                  <a:schemeClr val="accent2"/>
                </a:solidFill>
                <a:latin typeface="Lato" panose="020F0502020204030203" pitchFamily="34" charset="0"/>
              </a:rPr>
              <a:t>funguje</a:t>
            </a:r>
            <a:r>
              <a:rPr lang="en-US" sz="1000" cap="all" spc="20" dirty="0">
                <a:solidFill>
                  <a:schemeClr val="accent2"/>
                </a:solidFill>
                <a:latin typeface="Lato" panose="020F0502020204030203" pitchFamily="34" charset="0"/>
              </a:rPr>
              <a:t> </a:t>
            </a:r>
            <a:r>
              <a:rPr lang="en-US" sz="1000" cap="all" spc="20" dirty="0" err="1">
                <a:solidFill>
                  <a:schemeClr val="accent2"/>
                </a:solidFill>
                <a:latin typeface="Lato" panose="020F0502020204030203" pitchFamily="34" charset="0"/>
              </a:rPr>
              <a:t>změnové</a:t>
            </a:r>
            <a:r>
              <a:rPr lang="en-US" sz="1000" cap="all" spc="20" dirty="0">
                <a:solidFill>
                  <a:schemeClr val="accent2"/>
                </a:solidFill>
                <a:latin typeface="Lato" panose="020F0502020204030203" pitchFamily="34" charset="0"/>
              </a:rPr>
              <a:t> </a:t>
            </a:r>
            <a:r>
              <a:rPr lang="en-US" sz="1000" cap="all" spc="20" dirty="0" err="1">
                <a:solidFill>
                  <a:schemeClr val="accent2"/>
                </a:solidFill>
                <a:latin typeface="Lato" panose="020F0502020204030203" pitchFamily="34" charset="0"/>
              </a:rPr>
              <a:t>řízení</a:t>
            </a:r>
            <a:r>
              <a:rPr lang="en-US" sz="1000" cap="all" spc="20" dirty="0">
                <a:solidFill>
                  <a:schemeClr val="accent2"/>
                </a:solidFill>
                <a:latin typeface="Lato" panose="020F0502020204030203" pitchFamily="34" charset="0"/>
              </a:rPr>
              <a:t>?</a:t>
            </a:r>
          </a:p>
          <a:p>
            <a:pPr algn="l"/>
            <a:endParaRPr lang="en-US" sz="1000" cap="all" spc="20" dirty="0">
              <a:solidFill>
                <a:schemeClr val="accent2"/>
              </a:solidFill>
              <a:latin typeface="Lato" panose="020F0502020204030203" pitchFamily="34" charset="0"/>
            </a:endParaRPr>
          </a:p>
          <a:p>
            <a:pPr algn="l"/>
            <a:endParaRPr lang="en-US" sz="1000" cap="all" spc="20" dirty="0">
              <a:solidFill>
                <a:schemeClr val="accent2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32518E-0128-0A46-8555-A7CFF5A73BC5}"/>
              </a:ext>
            </a:extLst>
          </p:cNvPr>
          <p:cNvSpPr txBox="1"/>
          <p:nvPr/>
        </p:nvSpPr>
        <p:spPr>
          <a:xfrm>
            <a:off x="593725" y="3839153"/>
            <a:ext cx="5499991" cy="3774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Jsou na projektu dostatečné zdroje v dostatečné kapacitě pro odpracování tohoto požadavku? Ovlivní tento požadavek celkové časování projektu? Je na tomto požadavku závislé něco jiného?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A2D0556-C57B-3C4A-B668-F7ACCD7FE077}"/>
              </a:ext>
            </a:extLst>
          </p:cNvPr>
          <p:cNvSpPr txBox="1">
            <a:spLocks/>
          </p:cNvSpPr>
          <p:nvPr/>
        </p:nvSpPr>
        <p:spPr>
          <a:xfrm>
            <a:off x="593725" y="3566063"/>
            <a:ext cx="5499991" cy="461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 cap="none" spc="-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1000" cap="all" spc="20" dirty="0">
                <a:solidFill>
                  <a:schemeClr val="accent2"/>
                </a:solidFill>
                <a:latin typeface="Lato" panose="020F0502020204030203" pitchFamily="34" charset="0"/>
              </a:rPr>
              <a:t>Co je </a:t>
            </a:r>
            <a:r>
              <a:rPr lang="en-US" sz="1000" cap="all" spc="20" dirty="0" err="1">
                <a:solidFill>
                  <a:schemeClr val="accent2"/>
                </a:solidFill>
                <a:latin typeface="Lato" panose="020F0502020204030203" pitchFamily="34" charset="0"/>
              </a:rPr>
              <a:t>potřeba</a:t>
            </a:r>
            <a:r>
              <a:rPr lang="en-US" sz="1000" cap="all" spc="20" dirty="0">
                <a:solidFill>
                  <a:schemeClr val="accent2"/>
                </a:solidFill>
                <a:latin typeface="Lato" panose="020F0502020204030203" pitchFamily="34" charset="0"/>
              </a:rPr>
              <a:t> </a:t>
            </a:r>
            <a:r>
              <a:rPr lang="en-US" sz="1000" cap="all" spc="20" dirty="0" err="1">
                <a:solidFill>
                  <a:schemeClr val="accent2"/>
                </a:solidFill>
                <a:latin typeface="Lato" panose="020F0502020204030203" pitchFamily="34" charset="0"/>
              </a:rPr>
              <a:t>zvážit</a:t>
            </a:r>
            <a:r>
              <a:rPr lang="en-US" sz="1000" cap="all" spc="20" dirty="0">
                <a:solidFill>
                  <a:schemeClr val="accent2"/>
                </a:solidFill>
                <a:latin typeface="Lato" panose="020F0502020204030203" pitchFamily="34" charset="0"/>
              </a:rPr>
              <a:t> </a:t>
            </a:r>
            <a:r>
              <a:rPr lang="en-US" sz="1000" cap="all" spc="20" dirty="0" err="1">
                <a:solidFill>
                  <a:schemeClr val="accent2"/>
                </a:solidFill>
                <a:latin typeface="Lato" panose="020F0502020204030203" pitchFamily="34" charset="0"/>
              </a:rPr>
              <a:t>před</a:t>
            </a:r>
            <a:r>
              <a:rPr lang="en-US" sz="1000" cap="all" spc="20" dirty="0">
                <a:solidFill>
                  <a:schemeClr val="accent2"/>
                </a:solidFill>
                <a:latin typeface="Lato" panose="020F0502020204030203" pitchFamily="34" charset="0"/>
              </a:rPr>
              <a:t> </a:t>
            </a:r>
            <a:r>
              <a:rPr lang="en-US" sz="1000" cap="all" spc="20" dirty="0" err="1">
                <a:solidFill>
                  <a:schemeClr val="accent2"/>
                </a:solidFill>
                <a:latin typeface="Lato" panose="020F0502020204030203" pitchFamily="34" charset="0"/>
              </a:rPr>
              <a:t>zpracováním</a:t>
            </a:r>
            <a:r>
              <a:rPr lang="en-US" sz="1000" cap="all" spc="20" dirty="0">
                <a:solidFill>
                  <a:schemeClr val="accent2"/>
                </a:solidFill>
                <a:latin typeface="Lato" panose="020F0502020204030203" pitchFamily="34" charset="0"/>
              </a:rPr>
              <a:t> CR v </a:t>
            </a:r>
            <a:r>
              <a:rPr lang="en-US" sz="1000" cap="all" spc="20" dirty="0" err="1">
                <a:solidFill>
                  <a:schemeClr val="accent2"/>
                </a:solidFill>
                <a:latin typeface="Lato" panose="020F0502020204030203" pitchFamily="34" charset="0"/>
              </a:rPr>
              <a:t>rámci</a:t>
            </a:r>
            <a:r>
              <a:rPr lang="en-US" sz="1000" cap="all" spc="20" dirty="0">
                <a:solidFill>
                  <a:schemeClr val="accent2"/>
                </a:solidFill>
                <a:latin typeface="Lato" panose="020F0502020204030203" pitchFamily="34" charset="0"/>
              </a:rPr>
              <a:t> </a:t>
            </a:r>
            <a:r>
              <a:rPr lang="en-US" sz="1000" cap="all" spc="20" dirty="0" err="1">
                <a:solidFill>
                  <a:schemeClr val="accent2"/>
                </a:solidFill>
                <a:latin typeface="Lato" panose="020F0502020204030203" pitchFamily="34" charset="0"/>
              </a:rPr>
              <a:t>projektu</a:t>
            </a:r>
            <a:r>
              <a:rPr lang="en-US" sz="1000" cap="all" spc="20" dirty="0">
                <a:solidFill>
                  <a:schemeClr val="accent2"/>
                </a:solidFill>
                <a:latin typeface="Lato" panose="020F0502020204030203" pitchFamily="34" charset="0"/>
              </a:rPr>
              <a:t>?</a:t>
            </a:r>
          </a:p>
          <a:p>
            <a:pPr algn="l"/>
            <a:endParaRPr lang="en-US" sz="1000" cap="all" spc="20" dirty="0">
              <a:solidFill>
                <a:schemeClr val="accent2"/>
              </a:solidFill>
              <a:latin typeface="Lato" panose="020F0502020204030203" pitchFamily="34" charset="0"/>
            </a:endParaRPr>
          </a:p>
          <a:p>
            <a:pPr algn="l"/>
            <a:endParaRPr lang="en-US" sz="1000" cap="all" spc="20" dirty="0">
              <a:solidFill>
                <a:schemeClr val="accent2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52801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5DC8B6-14C4-C649-B376-5E9D5915B9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Ř</a:t>
            </a:r>
            <a:r>
              <a:rPr lang="en-CZ" dirty="0"/>
              <a:t>ízení issues a rizik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E3CBE-C6C5-8647-9118-632EC1944E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F5004B-6232-8B47-9C5B-254CF5CB5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796" y="1342361"/>
            <a:ext cx="5674804" cy="3113036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7500D3-3756-FE43-9A9B-30B3B29454A8}"/>
              </a:ext>
            </a:extLst>
          </p:cNvPr>
          <p:cNvSpPr txBox="1"/>
          <p:nvPr/>
        </p:nvSpPr>
        <p:spPr>
          <a:xfrm>
            <a:off x="584202" y="1305506"/>
            <a:ext cx="2550157" cy="12662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Jaký je rozdíl mezi </a:t>
            </a:r>
            <a:r>
              <a:rPr lang="cs-CZ" sz="1400" dirty="0" err="1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issue</a:t>
            </a: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 a rizikem?</a:t>
            </a:r>
          </a:p>
          <a:p>
            <a:pPr>
              <a:lnSpc>
                <a:spcPct val="120000"/>
              </a:lnSpc>
            </a:pPr>
            <a:endParaRPr lang="cs-CZ" sz="1400" dirty="0">
              <a:solidFill>
                <a:schemeClr val="accent3"/>
              </a:solidFill>
              <a:latin typeface="Lato"/>
              <a:ea typeface="Open Sans Light"/>
              <a:cs typeface="Open Sans Light"/>
            </a:endParaRPr>
          </a:p>
          <a:p>
            <a:pPr>
              <a:lnSpc>
                <a:spcPct val="120000"/>
              </a:lnSpc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Jakým způsobem lze pracovat s riziky?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7CFD2-5F81-1144-8968-0F11BDF4476B}"/>
              </a:ext>
            </a:extLst>
          </p:cNvPr>
          <p:cNvSpPr txBox="1"/>
          <p:nvPr/>
        </p:nvSpPr>
        <p:spPr>
          <a:xfrm>
            <a:off x="860560" y="2571750"/>
            <a:ext cx="2160000" cy="7775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Akceptovat </a:t>
            </a:r>
          </a:p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Transferovat</a:t>
            </a:r>
          </a:p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000" dirty="0" err="1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Mitigovat</a:t>
            </a:r>
            <a:r>
              <a: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 </a:t>
            </a:r>
          </a:p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000" dirty="0" err="1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Avoidovat</a:t>
            </a:r>
            <a:r>
              <a: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103605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0AD680-F710-E049-85EA-63905A9C0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Projektové statusy a </a:t>
            </a:r>
            <a:r>
              <a:rPr lang="cs-CZ" dirty="0" err="1"/>
              <a:t>steering</a:t>
            </a:r>
            <a:r>
              <a:rPr lang="cs-CZ" dirty="0"/>
              <a:t> </a:t>
            </a:r>
            <a:r>
              <a:rPr lang="cs-CZ" dirty="0" err="1"/>
              <a:t>committee</a:t>
            </a:r>
            <a:endParaRPr lang="en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1517F-73F4-7B48-87DF-D3160E47A3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28217D-033C-3248-AA08-A51B3727F157}"/>
              </a:ext>
            </a:extLst>
          </p:cNvPr>
          <p:cNvSpPr txBox="1"/>
          <p:nvPr/>
        </p:nvSpPr>
        <p:spPr>
          <a:xfrm>
            <a:off x="584202" y="1233156"/>
            <a:ext cx="4516118" cy="25589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Interní statusy</a:t>
            </a:r>
          </a:p>
          <a:p>
            <a:pPr marL="6286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Záleží na PM jakým způsobem jsou vedeny, zpravidla pokud se něco dohodne, musí být zápis</a:t>
            </a:r>
          </a:p>
          <a:p>
            <a:pPr marL="6286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3"/>
              </a:solidFill>
              <a:latin typeface="Lato"/>
              <a:ea typeface="Open Sans Light"/>
              <a:cs typeface="Open Sans Ligh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Externí statusy</a:t>
            </a:r>
          </a:p>
          <a:p>
            <a:pPr marL="6286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Pravidelně naplánované se zástupci projektového týmu klienta </a:t>
            </a:r>
          </a:p>
          <a:p>
            <a:pPr marL="6286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3"/>
              </a:solidFill>
              <a:latin typeface="Lato"/>
              <a:ea typeface="Open Sans Light"/>
              <a:cs typeface="Open Sans Ligh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Steerco</a:t>
            </a:r>
            <a:endParaRPr lang="cs-CZ" sz="1400" dirty="0">
              <a:solidFill>
                <a:schemeClr val="accent3"/>
              </a:solidFill>
              <a:latin typeface="Lato"/>
              <a:ea typeface="Open Sans Light"/>
              <a:cs typeface="Open Sans Light"/>
            </a:endParaRPr>
          </a:p>
          <a:p>
            <a:pPr marL="6286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Statusy pro sponzora projektu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CBCBE7-626A-7146-8B30-6784B5C1E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69" y="303349"/>
            <a:ext cx="7660640" cy="4536801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36653424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A93341-7C5F-0D44-BF81-7F17C130B3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CZ" dirty="0"/>
              <a:t>ilot &amp; hypercare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CCFC5-52D9-B347-BD0E-9CDC716C7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FF0A-ACA7-2544-A185-F80970920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C4DFCA-EDF7-5249-B4AA-08DE8ABC1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960" y="1223738"/>
            <a:ext cx="5086500" cy="3010759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516369-611D-9B49-A320-E9AC768BD371}"/>
              </a:ext>
            </a:extLst>
          </p:cNvPr>
          <p:cNvSpPr txBox="1"/>
          <p:nvPr/>
        </p:nvSpPr>
        <p:spPr>
          <a:xfrm>
            <a:off x="584202" y="1223738"/>
            <a:ext cx="3174998" cy="33013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Pilotu se účastní malá podmnožina uživatelů – ideálně motivovaní, kteří se třeba nějakým způsobem podíleli na vzniku zadání pro implementaci apod.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accent3"/>
              </a:solidFill>
              <a:latin typeface="Lato"/>
              <a:ea typeface="Open Sans Light"/>
              <a:cs typeface="Open Sans Light"/>
            </a:endParaRPr>
          </a:p>
          <a:p>
            <a:pPr marL="6286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Proč je lepší nejdříve celé řešení </a:t>
            </a:r>
            <a:r>
              <a:rPr lang="cs-CZ" sz="1200" dirty="0" err="1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sputit</a:t>
            </a:r>
            <a:r>
              <a:rPr lang="cs-CZ" sz="12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 pro menší skupinu uživatelů?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accent3"/>
              </a:solidFill>
              <a:latin typeface="Lato"/>
              <a:ea typeface="Open Sans Light"/>
              <a:cs typeface="Open Sans Ligh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200" dirty="0" err="1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Hypercare</a:t>
            </a:r>
            <a:r>
              <a:rPr lang="cs-CZ" sz="12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 se poté odehrává po zpuštění řešení pro všechny uživatele, primárně pro stabilizaci prostředí a rychlé řešení chyb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accent3"/>
              </a:solidFill>
              <a:latin typeface="Lato"/>
              <a:ea typeface="Open Sans Light"/>
              <a:cs typeface="Open Sans Light"/>
            </a:endParaRPr>
          </a:p>
          <a:p>
            <a:pPr marL="6286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Jak se liší </a:t>
            </a:r>
            <a:r>
              <a:rPr lang="cs-CZ" sz="1200" dirty="0" err="1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hypercare</a:t>
            </a:r>
            <a:r>
              <a:rPr lang="cs-CZ" sz="12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 od standardní záruky?</a:t>
            </a:r>
          </a:p>
          <a:p>
            <a:pPr lvl="1">
              <a:lnSpc>
                <a:spcPct val="120000"/>
              </a:lnSpc>
            </a:pPr>
            <a:endParaRPr lang="cs-CZ" sz="1200" dirty="0">
              <a:solidFill>
                <a:schemeClr val="accent3"/>
              </a:solidFill>
              <a:latin typeface="Lato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661792578"/>
      </p:ext>
    </p:extLst>
  </p:cSld>
  <p:clrMapOvr>
    <a:masterClrMapping/>
  </p:clrMapOvr>
  <p:transition spd="slow" advClick="0" advTm="3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6DF2E7-0A81-B34A-A63E-EBAFB4A7006C}"/>
              </a:ext>
            </a:extLst>
          </p:cNvPr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rgbClr val="DCE2E6"/>
          </a:solidFill>
          <a:ln>
            <a:solidFill>
              <a:srgbClr val="DCE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Z" sz="3400" cap="all" spc="50" dirty="0">
              <a:solidFill>
                <a:schemeClr val="accent2"/>
              </a:solidFill>
              <a:latin typeface="Lato Black" panose="020F0A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FA00CC-6822-C040-83CE-33E90403FDDF}"/>
              </a:ext>
            </a:extLst>
          </p:cNvPr>
          <p:cNvSpPr/>
          <p:nvPr/>
        </p:nvSpPr>
        <p:spPr>
          <a:xfrm>
            <a:off x="0" y="1637685"/>
            <a:ext cx="9144000" cy="1868129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Z" sz="6000" dirty="0">
                <a:solidFill>
                  <a:srgbClr val="DCE2E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CZ" sz="3400" cap="all" spc="50" dirty="0">
                <a:solidFill>
                  <a:srgbClr val="DCE2E6"/>
                </a:solidFill>
                <a:latin typeface="Lato Black" panose="020F0A02020204030203" pitchFamily="34" charset="0"/>
              </a:rPr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2825355701"/>
      </p:ext>
    </p:extLst>
  </p:cSld>
  <p:clrMapOvr>
    <a:masterClrMapping/>
  </p:clrMapOvr>
  <p:transition spd="slow" advClick="0" advTm="3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A93341-7C5F-0D44-BF81-7F17C130B3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Z" dirty="0"/>
              <a:t>Záruka, SLA a Bugs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516369-611D-9B49-A320-E9AC768BD371}"/>
              </a:ext>
            </a:extLst>
          </p:cNvPr>
          <p:cNvSpPr txBox="1"/>
          <p:nvPr/>
        </p:nvSpPr>
        <p:spPr>
          <a:xfrm>
            <a:off x="584202" y="1223738"/>
            <a:ext cx="3174998" cy="28581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Záruka </a:t>
            </a:r>
          </a:p>
          <a:p>
            <a:pPr marL="6286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Období, kdy opravujeme veškeré hlášené chyby na dodávku „na náš účet“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accent3"/>
              </a:solidFill>
              <a:latin typeface="Lato"/>
              <a:ea typeface="Open Sans Light"/>
              <a:cs typeface="Open Sans Ligh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SLA</a:t>
            </a:r>
          </a:p>
          <a:p>
            <a:pPr marL="6286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Úroveň dodávaného servisu s garancí reakčních dob – nevztahuje se na samotné vyřešení chyb, ale může se kombinovat se zárukou</a:t>
            </a:r>
          </a:p>
          <a:p>
            <a:pPr marL="6286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accent3"/>
              </a:solidFill>
              <a:latin typeface="Lato"/>
              <a:ea typeface="Open Sans Light"/>
              <a:cs typeface="Open Sans Ligh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200" dirty="0" err="1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Bugs</a:t>
            </a:r>
            <a:endParaRPr lang="cs-CZ" sz="1200" dirty="0">
              <a:solidFill>
                <a:schemeClr val="accent3"/>
              </a:solidFill>
              <a:latin typeface="Lato"/>
              <a:ea typeface="Open Sans Light"/>
              <a:cs typeface="Open Sans Light"/>
            </a:endParaRPr>
          </a:p>
          <a:p>
            <a:pPr marL="6286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Jednotlivé hlášené incidenty</a:t>
            </a:r>
          </a:p>
        </p:txBody>
      </p:sp>
      <p:sp>
        <p:nvSpPr>
          <p:cNvPr id="7" name="Snip Single Corner of Rectangle 6">
            <a:extLst>
              <a:ext uri="{FF2B5EF4-FFF2-40B4-BE49-F238E27FC236}">
                <a16:creationId xmlns:a16="http://schemas.microsoft.com/office/drawing/2014/main" id="{884322CD-8CE1-9B44-ACB9-083BBDFB4CCA}"/>
              </a:ext>
            </a:extLst>
          </p:cNvPr>
          <p:cNvSpPr/>
          <p:nvPr/>
        </p:nvSpPr>
        <p:spPr>
          <a:xfrm>
            <a:off x="5405121" y="203200"/>
            <a:ext cx="3342640" cy="4364459"/>
          </a:xfrm>
          <a:prstGeom prst="snip1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48442BEF-125C-2B4B-9611-55730B8388B3}"/>
              </a:ext>
            </a:extLst>
          </p:cNvPr>
          <p:cNvSpPr txBox="1">
            <a:spLocks/>
          </p:cNvSpPr>
          <p:nvPr/>
        </p:nvSpPr>
        <p:spPr>
          <a:xfrm>
            <a:off x="5557520" y="336337"/>
            <a:ext cx="226448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 cap="none" spc="-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1200" cap="all" spc="20" dirty="0">
                <a:solidFill>
                  <a:schemeClr val="accent2"/>
                </a:solidFill>
                <a:latin typeface="Lato" panose="020F0502020204030203" pitchFamily="34" charset="0"/>
              </a:rPr>
              <a:t>Bug</a:t>
            </a:r>
          </a:p>
        </p:txBody>
      </p:sp>
      <p:pic>
        <p:nvPicPr>
          <p:cNvPr id="13314" name="Picture 2" descr="Animal, bug, insect, virus, virus bug icon icon - Download on Iconfinder">
            <a:extLst>
              <a:ext uri="{FF2B5EF4-FFF2-40B4-BE49-F238E27FC236}">
                <a16:creationId xmlns:a16="http://schemas.microsoft.com/office/drawing/2014/main" id="{9E868F05-FFEA-C24A-B7B1-78BE59F73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959" y="2048689"/>
            <a:ext cx="806702" cy="8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C02987-F6AC-4748-9E04-1CE983E4ED4A}"/>
              </a:ext>
            </a:extLst>
          </p:cNvPr>
          <p:cNvSpPr txBox="1"/>
          <p:nvPr/>
        </p:nvSpPr>
        <p:spPr>
          <a:xfrm>
            <a:off x="5557520" y="745543"/>
            <a:ext cx="1336770" cy="1773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Název - identifikace</a:t>
            </a:r>
            <a:endParaRPr lang="en-US" sz="1000" dirty="0">
              <a:solidFill>
                <a:schemeClr val="accent4"/>
              </a:solidFill>
              <a:latin typeface="Lato"/>
              <a:ea typeface="Open Sans Light"/>
              <a:cs typeface="Open Sans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637A6C-67FC-EE48-89F2-0508BDD53822}"/>
              </a:ext>
            </a:extLst>
          </p:cNvPr>
          <p:cNvSpPr txBox="1"/>
          <p:nvPr/>
        </p:nvSpPr>
        <p:spPr>
          <a:xfrm>
            <a:off x="5557520" y="2483071"/>
            <a:ext cx="1336770" cy="1773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Uživatel </a:t>
            </a:r>
            <a:endParaRPr lang="en-US" sz="1000" dirty="0">
              <a:solidFill>
                <a:schemeClr val="accent4"/>
              </a:solidFill>
              <a:latin typeface="Lato"/>
              <a:ea typeface="Open Sans Light"/>
              <a:cs typeface="Open Sans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64AC84-72E9-0C42-9DDC-38C421326F90}"/>
              </a:ext>
            </a:extLst>
          </p:cNvPr>
          <p:cNvSpPr txBox="1"/>
          <p:nvPr/>
        </p:nvSpPr>
        <p:spPr>
          <a:xfrm>
            <a:off x="5557520" y="1179925"/>
            <a:ext cx="2448560" cy="1773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Popis chyby – očekávaný </a:t>
            </a:r>
            <a:r>
              <a:rPr lang="cs-CZ" sz="1000" dirty="0" err="1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vs</a:t>
            </a:r>
            <a:r>
              <a: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 </a:t>
            </a:r>
            <a:r>
              <a:rPr lang="cs-CZ" sz="1000" dirty="0" err="1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realný</a:t>
            </a:r>
            <a:r>
              <a: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 výsledek</a:t>
            </a:r>
            <a:endParaRPr lang="en-US" sz="1000" dirty="0">
              <a:solidFill>
                <a:schemeClr val="accent4"/>
              </a:solidFill>
              <a:latin typeface="Lato"/>
              <a:ea typeface="Open Sans Light"/>
              <a:cs typeface="Open Sans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E3AD60-174D-2942-98BC-B8CE7CD0A253}"/>
              </a:ext>
            </a:extLst>
          </p:cNvPr>
          <p:cNvSpPr txBox="1"/>
          <p:nvPr/>
        </p:nvSpPr>
        <p:spPr>
          <a:xfrm>
            <a:off x="5557520" y="1614307"/>
            <a:ext cx="1336770" cy="1773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Prostředí </a:t>
            </a:r>
            <a:endParaRPr lang="en-US" sz="1000" dirty="0">
              <a:solidFill>
                <a:schemeClr val="accent4"/>
              </a:solidFill>
              <a:latin typeface="Lato"/>
              <a:ea typeface="Open Sans Light"/>
              <a:cs typeface="Open Sans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E679E2-372C-5B48-94F6-9343BE878672}"/>
              </a:ext>
            </a:extLst>
          </p:cNvPr>
          <p:cNvSpPr txBox="1"/>
          <p:nvPr/>
        </p:nvSpPr>
        <p:spPr>
          <a:xfrm>
            <a:off x="5557520" y="2917453"/>
            <a:ext cx="1336770" cy="1773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Kroky k replikaci bugu </a:t>
            </a:r>
            <a:endParaRPr lang="en-US" sz="1000" dirty="0">
              <a:solidFill>
                <a:schemeClr val="accent4"/>
              </a:solidFill>
              <a:latin typeface="Lato"/>
              <a:ea typeface="Open Sans Light"/>
              <a:cs typeface="Open Sans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EE5968-4122-CF47-ADA8-AD51EE7B4D6B}"/>
              </a:ext>
            </a:extLst>
          </p:cNvPr>
          <p:cNvSpPr txBox="1"/>
          <p:nvPr/>
        </p:nvSpPr>
        <p:spPr>
          <a:xfrm>
            <a:off x="5557520" y="3351835"/>
            <a:ext cx="1336770" cy="1773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cs-CZ" sz="1000" dirty="0" err="1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Screenshot</a:t>
            </a:r>
            <a:r>
              <a: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 / nahrávka</a:t>
            </a:r>
            <a:endParaRPr lang="en-US" sz="1000" dirty="0">
              <a:solidFill>
                <a:schemeClr val="accent4"/>
              </a:solidFill>
              <a:latin typeface="Lato"/>
              <a:ea typeface="Open Sans Light"/>
              <a:cs typeface="Open Sans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D4B2A5-4C47-824B-905C-2F1779C921DE}"/>
              </a:ext>
            </a:extLst>
          </p:cNvPr>
          <p:cNvSpPr txBox="1"/>
          <p:nvPr/>
        </p:nvSpPr>
        <p:spPr>
          <a:xfrm>
            <a:off x="5557520" y="3786217"/>
            <a:ext cx="1336770" cy="1773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000" dirty="0" err="1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Priorita</a:t>
            </a:r>
            <a:endParaRPr lang="en-US" sz="1000" dirty="0">
              <a:solidFill>
                <a:schemeClr val="accent4"/>
              </a:solidFill>
              <a:latin typeface="Lato"/>
              <a:ea typeface="Open Sans Light"/>
              <a:cs typeface="Open Sans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673905-7ED8-CE45-AE91-76A3534770EA}"/>
              </a:ext>
            </a:extLst>
          </p:cNvPr>
          <p:cNvSpPr txBox="1"/>
          <p:nvPr/>
        </p:nvSpPr>
        <p:spPr>
          <a:xfrm>
            <a:off x="5557520" y="4220601"/>
            <a:ext cx="1336770" cy="1773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000" dirty="0" err="1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Popis</a:t>
            </a:r>
            <a:r>
              <a:rPr lang="en-US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 </a:t>
            </a:r>
            <a:r>
              <a:rPr lang="en-US" sz="1000" dirty="0" err="1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dopadu</a:t>
            </a:r>
            <a:endParaRPr lang="en-US" sz="1000" dirty="0">
              <a:solidFill>
                <a:schemeClr val="accent4"/>
              </a:solidFill>
              <a:latin typeface="Lato"/>
              <a:ea typeface="Open Sans Light"/>
              <a:cs typeface="Open Sans 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EA4125-C527-6E4F-B2C8-5A1819039BBF}"/>
              </a:ext>
            </a:extLst>
          </p:cNvPr>
          <p:cNvSpPr txBox="1"/>
          <p:nvPr/>
        </p:nvSpPr>
        <p:spPr>
          <a:xfrm>
            <a:off x="5557520" y="2048689"/>
            <a:ext cx="1717040" cy="1773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Datum a čas provedení testu</a:t>
            </a:r>
            <a:endParaRPr lang="en-US" sz="1000" dirty="0">
              <a:solidFill>
                <a:schemeClr val="accent4"/>
              </a:solidFill>
              <a:latin typeface="Lato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66573805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593725" y="2285827"/>
            <a:ext cx="0" cy="57184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7441" y="2233196"/>
            <a:ext cx="3618064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200" cap="all" spc="80" dirty="0">
                <a:solidFill>
                  <a:schemeClr val="accent1"/>
                </a:solidFill>
                <a:latin typeface="Lato Black" panose="020F0A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PROPOSAL</a:t>
            </a:r>
          </a:p>
          <a:p>
            <a:r>
              <a:rPr lang="en-US" sz="2200" cap="all" spc="80" dirty="0">
                <a:solidFill>
                  <a:schemeClr val="bg1"/>
                </a:solidFill>
                <a:latin typeface="Lato Black" panose="020F0A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CONTENT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212841" y="1084709"/>
            <a:ext cx="2241213" cy="2970172"/>
            <a:chOff x="5212841" y="1084709"/>
            <a:chExt cx="2241213" cy="2970172"/>
          </a:xfrm>
        </p:grpSpPr>
        <p:sp>
          <p:nvSpPr>
            <p:cNvPr id="6" name="TextBox 5"/>
            <p:cNvSpPr txBox="1"/>
            <p:nvPr/>
          </p:nvSpPr>
          <p:spPr>
            <a:xfrm>
              <a:off x="5809287" y="1180617"/>
              <a:ext cx="1644765" cy="1542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000" b="1" dirty="0" err="1">
                  <a:solidFill>
                    <a:schemeClr val="bg1"/>
                  </a:solidFill>
                  <a:latin typeface="Lato" panose="020F0502020204030203" pitchFamily="34" charset="0"/>
                  <a:cs typeface="Poppins SemiBold" panose="02000000000000000000" pitchFamily="2" charset="0"/>
                </a:rPr>
                <a:t>Úvodní</a:t>
              </a:r>
              <a:r>
                <a:rPr lang="en-US" sz="1000" b="1" dirty="0">
                  <a:solidFill>
                    <a:schemeClr val="bg1"/>
                  </a:solidFill>
                  <a:latin typeface="Lato" panose="020F0502020204030203" pitchFamily="34" charset="0"/>
                  <a:cs typeface="Poppins SemiBold" panose="02000000000000000000" pitchFamily="2" charset="0"/>
                </a:rPr>
                <a:t> </a:t>
              </a:r>
              <a:r>
                <a:rPr lang="en-US" sz="1000" b="1" dirty="0" err="1">
                  <a:solidFill>
                    <a:schemeClr val="bg1"/>
                  </a:solidFill>
                  <a:latin typeface="Lato" panose="020F0502020204030203" pitchFamily="34" charset="0"/>
                  <a:cs typeface="Poppins SemiBold" panose="02000000000000000000" pitchFamily="2" charset="0"/>
                </a:rPr>
                <a:t>definice</a:t>
              </a:r>
              <a:endParaRPr lang="en-US" sz="1000" b="1" dirty="0">
                <a:solidFill>
                  <a:schemeClr val="bg1"/>
                </a:solidFill>
                <a:latin typeface="Lato" panose="020F0502020204030203" pitchFamily="34" charset="0"/>
                <a:cs typeface="Poppins SemiBold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09289" y="1828418"/>
              <a:ext cx="1644765" cy="1560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000" b="1" dirty="0">
                  <a:solidFill>
                    <a:schemeClr val="bg1"/>
                  </a:solidFill>
                  <a:latin typeface="Lato" panose="020F0502020204030203" pitchFamily="34" charset="0"/>
                  <a:cs typeface="Poppins SemiBold" panose="02000000000000000000" pitchFamily="2" charset="0"/>
                </a:rPr>
                <a:t>Sales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09289" y="2411771"/>
              <a:ext cx="1644765" cy="1542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000" b="1" dirty="0">
                  <a:solidFill>
                    <a:schemeClr val="bg1"/>
                  </a:solidFill>
                  <a:latin typeface="Lato" panose="020F0502020204030203" pitchFamily="34" charset="0"/>
                  <a:cs typeface="Poppins SemiBold" panose="02000000000000000000" pitchFamily="2" charset="0"/>
                </a:rPr>
                <a:t>Delivery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09289" y="3113302"/>
              <a:ext cx="1644765" cy="1542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000" b="1" dirty="0">
                  <a:solidFill>
                    <a:schemeClr val="bg1"/>
                  </a:solidFill>
                  <a:latin typeface="Lato" panose="020F0502020204030203" pitchFamily="34" charset="0"/>
                  <a:cs typeface="Poppins SemiBold" panose="02000000000000000000" pitchFamily="2" charset="0"/>
                </a:rPr>
                <a:t>Operations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09289" y="3812381"/>
              <a:ext cx="1644765" cy="1542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1000" b="1" dirty="0">
                <a:solidFill>
                  <a:schemeClr val="bg1"/>
                </a:solidFill>
                <a:latin typeface="Lato" panose="020F0502020204030203" pitchFamily="34" charset="0"/>
                <a:cs typeface="Poppins SemiBold" panose="02000000000000000000" pitchFamily="2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5212841" y="1084709"/>
              <a:ext cx="345738" cy="345738"/>
              <a:chOff x="4967307" y="1084709"/>
              <a:chExt cx="345738" cy="345738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967307" y="1084709"/>
                <a:ext cx="345738" cy="345738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6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979964" y="1165245"/>
                <a:ext cx="320425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spc="20" dirty="0">
                    <a:solidFill>
                      <a:schemeClr val="bg1"/>
                    </a:solidFill>
                    <a:latin typeface="Lato" panose="020F0502020204030203" pitchFamily="34" charset="0"/>
                    <a:cs typeface="Poppins SemiBold" panose="02000000000000000000" pitchFamily="2" charset="0"/>
                  </a:rPr>
                  <a:t>01</a:t>
                </a: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5212841" y="1740817"/>
              <a:ext cx="345738" cy="34573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6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25498" y="1821353"/>
              <a:ext cx="320425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spc="20" dirty="0">
                  <a:solidFill>
                    <a:schemeClr val="bg1"/>
                  </a:solidFill>
                  <a:latin typeface="Lato" panose="020F0502020204030203" pitchFamily="34" charset="0"/>
                  <a:cs typeface="Poppins SemiBold" panose="02000000000000000000" pitchFamily="2" charset="0"/>
                </a:rPr>
                <a:t>02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212841" y="2396926"/>
              <a:ext cx="345738" cy="34573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6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25498" y="2477462"/>
              <a:ext cx="320425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spc="20" dirty="0">
                  <a:solidFill>
                    <a:schemeClr val="bg1"/>
                  </a:solidFill>
                  <a:latin typeface="Lato" panose="020F0502020204030203" pitchFamily="34" charset="0"/>
                  <a:cs typeface="Poppins SemiBold" panose="02000000000000000000" pitchFamily="2" charset="0"/>
                </a:rPr>
                <a:t>03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212841" y="3053035"/>
              <a:ext cx="345738" cy="34573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6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25498" y="3133571"/>
              <a:ext cx="320425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spc="20" dirty="0">
                  <a:solidFill>
                    <a:schemeClr val="bg1"/>
                  </a:solidFill>
                  <a:latin typeface="Lato" panose="020F0502020204030203" pitchFamily="34" charset="0"/>
                  <a:cs typeface="Poppins SemiBold" panose="02000000000000000000" pitchFamily="2" charset="0"/>
                </a:rPr>
                <a:t>04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5212841" y="3709143"/>
              <a:ext cx="345738" cy="34573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6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5498" y="3789679"/>
              <a:ext cx="320425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spc="20" dirty="0">
                  <a:solidFill>
                    <a:schemeClr val="bg1"/>
                  </a:solidFill>
                  <a:latin typeface="Lato" panose="020F0502020204030203" pitchFamily="34" charset="0"/>
                  <a:cs typeface="Poppins SemiBold" panose="02000000000000000000" pitchFamily="2" charset="0"/>
                </a:rPr>
                <a:t>05</a:t>
              </a:r>
            </a:p>
          </p:txBody>
        </p:sp>
        <p:cxnSp>
          <p:nvCxnSpPr>
            <p:cNvPr id="34" name="Straight Connector 33"/>
            <p:cNvCxnSpPr>
              <a:stCxn id="8" idx="4"/>
              <a:endCxn id="11" idx="0"/>
            </p:cNvCxnSpPr>
            <p:nvPr/>
          </p:nvCxnSpPr>
          <p:spPr>
            <a:xfrm>
              <a:off x="5385710" y="1430447"/>
              <a:ext cx="0" cy="31037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1" idx="4"/>
              <a:endCxn id="14" idx="0"/>
            </p:cNvCxnSpPr>
            <p:nvPr/>
          </p:nvCxnSpPr>
          <p:spPr>
            <a:xfrm>
              <a:off x="5385710" y="2086555"/>
              <a:ext cx="0" cy="31037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4" idx="4"/>
              <a:endCxn id="17" idx="0"/>
            </p:cNvCxnSpPr>
            <p:nvPr/>
          </p:nvCxnSpPr>
          <p:spPr>
            <a:xfrm>
              <a:off x="5385710" y="2742664"/>
              <a:ext cx="0" cy="31037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7" idx="4"/>
              <a:endCxn id="20" idx="0"/>
            </p:cNvCxnSpPr>
            <p:nvPr/>
          </p:nvCxnSpPr>
          <p:spPr>
            <a:xfrm>
              <a:off x="5385710" y="3398773"/>
              <a:ext cx="0" cy="31037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AC7BA69-B6D3-F44D-A0F2-ED11FCD89670}"/>
              </a:ext>
            </a:extLst>
          </p:cNvPr>
          <p:cNvSpPr txBox="1"/>
          <p:nvPr/>
        </p:nvSpPr>
        <p:spPr>
          <a:xfrm>
            <a:off x="5809288" y="3808610"/>
            <a:ext cx="1644765" cy="154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b="1" dirty="0" err="1">
                <a:solidFill>
                  <a:schemeClr val="bg1"/>
                </a:solidFill>
                <a:latin typeface="Lato" panose="020F0502020204030203" pitchFamily="34" charset="0"/>
                <a:cs typeface="Poppins SemiBold" panose="02000000000000000000" pitchFamily="2" charset="0"/>
              </a:rPr>
              <a:t>Závěr</a:t>
            </a:r>
            <a:endParaRPr lang="en-US" sz="1000" b="1" dirty="0">
              <a:solidFill>
                <a:schemeClr val="bg1"/>
              </a:solidFill>
              <a:latin typeface="Lato" panose="020F0502020204030203" pitchFamily="34" charset="0"/>
              <a:cs typeface="Poppins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05405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A93341-7C5F-0D44-BF81-7F17C130B3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Z" dirty="0"/>
              <a:t>Proces řešení bugs</a:t>
            </a:r>
          </a:p>
        </p:txBody>
      </p:sp>
      <p:sp>
        <p:nvSpPr>
          <p:cNvPr id="19" name="Chevron 18">
            <a:extLst>
              <a:ext uri="{FF2B5EF4-FFF2-40B4-BE49-F238E27FC236}">
                <a16:creationId xmlns:a16="http://schemas.microsoft.com/office/drawing/2014/main" id="{ACDCA510-C4C7-F94B-B0E1-C58AEA2CDFAE}"/>
              </a:ext>
            </a:extLst>
          </p:cNvPr>
          <p:cNvSpPr/>
          <p:nvPr/>
        </p:nvSpPr>
        <p:spPr>
          <a:xfrm>
            <a:off x="1630389" y="1581289"/>
            <a:ext cx="1256751" cy="2231716"/>
          </a:xfrm>
          <a:prstGeom prst="chevron">
            <a:avLst>
              <a:gd name="adj" fmla="val 13424"/>
            </a:avLst>
          </a:prstGeom>
          <a:solidFill>
            <a:srgbClr val="DCE2E6"/>
          </a:solidFill>
          <a:ln>
            <a:solidFill>
              <a:srgbClr val="DCE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lvl="0">
              <a:spcAft>
                <a:spcPts val="600"/>
              </a:spcAft>
            </a:pPr>
            <a:r>
              <a:rPr lang="cs-CZ" sz="900" b="1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Analýza</a:t>
            </a:r>
            <a:endParaRPr lang="cs-CZ" sz="825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cs-CZ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Zkoumání zda se jedná o bug spadající pod záruku, SLA apod. Reprodukce bugu na dostupných prostředích </a:t>
            </a:r>
          </a:p>
        </p:txBody>
      </p:sp>
      <p:sp>
        <p:nvSpPr>
          <p:cNvPr id="20" name="Chevron 19">
            <a:extLst>
              <a:ext uri="{FF2B5EF4-FFF2-40B4-BE49-F238E27FC236}">
                <a16:creationId xmlns:a16="http://schemas.microsoft.com/office/drawing/2014/main" id="{F6E2E81B-2E88-AF4F-9603-29FF910C8FC0}"/>
              </a:ext>
            </a:extLst>
          </p:cNvPr>
          <p:cNvSpPr/>
          <p:nvPr/>
        </p:nvSpPr>
        <p:spPr>
          <a:xfrm>
            <a:off x="2769519" y="1581289"/>
            <a:ext cx="1256751" cy="2231716"/>
          </a:xfrm>
          <a:prstGeom prst="chevron">
            <a:avLst>
              <a:gd name="adj" fmla="val 13424"/>
            </a:avLst>
          </a:prstGeom>
          <a:solidFill>
            <a:srgbClr val="DCE2E6"/>
          </a:solidFill>
          <a:ln>
            <a:solidFill>
              <a:srgbClr val="DCE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lvl="0">
              <a:spcAft>
                <a:spcPts val="600"/>
              </a:spcAft>
            </a:pPr>
            <a:r>
              <a:rPr lang="cs-CZ" sz="900" b="1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Návrh </a:t>
            </a:r>
            <a:r>
              <a:rPr lang="cs-CZ" sz="900" b="1" dirty="0" err="1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workaround</a:t>
            </a:r>
            <a:endParaRPr lang="cs-CZ" sz="825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cs-CZ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Návrh dočasného řešení, které danou funkcionalitu může nahradit.</a:t>
            </a:r>
          </a:p>
        </p:txBody>
      </p:sp>
      <p:sp>
        <p:nvSpPr>
          <p:cNvPr id="21" name="Chevron 20">
            <a:extLst>
              <a:ext uri="{FF2B5EF4-FFF2-40B4-BE49-F238E27FC236}">
                <a16:creationId xmlns:a16="http://schemas.microsoft.com/office/drawing/2014/main" id="{D74FAB72-91F6-C04D-AEF4-58C431D5F6C8}"/>
              </a:ext>
            </a:extLst>
          </p:cNvPr>
          <p:cNvSpPr/>
          <p:nvPr/>
        </p:nvSpPr>
        <p:spPr>
          <a:xfrm>
            <a:off x="3908649" y="1581289"/>
            <a:ext cx="1149257" cy="2231716"/>
          </a:xfrm>
          <a:prstGeom prst="chevron">
            <a:avLst>
              <a:gd name="adj" fmla="val 13424"/>
            </a:avLst>
          </a:prstGeom>
          <a:solidFill>
            <a:srgbClr val="DCE2E6"/>
          </a:solidFill>
          <a:ln>
            <a:solidFill>
              <a:srgbClr val="DCE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lvl="0">
              <a:spcAft>
                <a:spcPts val="600"/>
              </a:spcAft>
            </a:pPr>
            <a:r>
              <a:rPr lang="en-GB" sz="900" b="1" dirty="0" err="1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Ř</a:t>
            </a:r>
            <a:r>
              <a:rPr lang="en-CZ" sz="900" b="1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ešení </a:t>
            </a:r>
            <a:endParaRPr lang="en-CZ" sz="825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GB" sz="825" dirty="0" err="1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Tým</a:t>
            </a:r>
            <a:r>
              <a:rPr lang="en-GB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825" dirty="0" err="1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připraví</a:t>
            </a:r>
            <a:r>
              <a:rPr lang="en-GB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825" dirty="0" err="1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řešení</a:t>
            </a:r>
            <a:r>
              <a:rPr lang="en-GB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825" dirty="0" err="1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chyby</a:t>
            </a:r>
            <a:r>
              <a:rPr lang="en-GB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2" name="Chevron 21">
            <a:extLst>
              <a:ext uri="{FF2B5EF4-FFF2-40B4-BE49-F238E27FC236}">
                <a16:creationId xmlns:a16="http://schemas.microsoft.com/office/drawing/2014/main" id="{42899D9B-8215-D241-9BA3-BBDFFB161138}"/>
              </a:ext>
            </a:extLst>
          </p:cNvPr>
          <p:cNvSpPr/>
          <p:nvPr/>
        </p:nvSpPr>
        <p:spPr>
          <a:xfrm>
            <a:off x="4940285" y="1581289"/>
            <a:ext cx="1442224" cy="2231716"/>
          </a:xfrm>
          <a:prstGeom prst="chevron">
            <a:avLst>
              <a:gd name="adj" fmla="val 13424"/>
            </a:avLst>
          </a:prstGeom>
          <a:solidFill>
            <a:srgbClr val="DCE2E6"/>
          </a:solidFill>
          <a:ln>
            <a:solidFill>
              <a:srgbClr val="DCE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lvl="0">
              <a:spcAft>
                <a:spcPts val="600"/>
              </a:spcAft>
            </a:pPr>
            <a:r>
              <a:rPr lang="en-CZ" sz="900" b="1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Testing</a:t>
            </a:r>
            <a:endParaRPr lang="en-CZ" sz="825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CZ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 třeba otestovat zda oprava zabrala a azároveň regresně otestovat celý zasažený proces. </a:t>
            </a:r>
          </a:p>
          <a:p>
            <a:pPr lvl="0"/>
            <a:endParaRPr lang="en-CZ" sz="825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Pentagon 22">
            <a:extLst>
              <a:ext uri="{FF2B5EF4-FFF2-40B4-BE49-F238E27FC236}">
                <a16:creationId xmlns:a16="http://schemas.microsoft.com/office/drawing/2014/main" id="{81A5E970-5373-8A45-8F23-124DD0D7F67F}"/>
              </a:ext>
            </a:extLst>
          </p:cNvPr>
          <p:cNvSpPr/>
          <p:nvPr/>
        </p:nvSpPr>
        <p:spPr>
          <a:xfrm>
            <a:off x="2" y="1581289"/>
            <a:ext cx="1748008" cy="2231716"/>
          </a:xfrm>
          <a:prstGeom prst="homePlate">
            <a:avLst>
              <a:gd name="adj" fmla="val 13054"/>
            </a:avLst>
          </a:prstGeom>
          <a:solidFill>
            <a:srgbClr val="DCE2E6"/>
          </a:solidFill>
          <a:ln>
            <a:solidFill>
              <a:srgbClr val="DCE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6000" rIns="0" rtlCol="0" anchor="ctr"/>
          <a:lstStyle/>
          <a:p>
            <a:pPr lvl="0">
              <a:spcAft>
                <a:spcPts val="600"/>
              </a:spcAft>
            </a:pPr>
            <a:r>
              <a:rPr lang="en-CZ" sz="900" b="1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Přijetí incidentu</a:t>
            </a:r>
          </a:p>
          <a:p>
            <a:pPr lvl="0"/>
            <a:r>
              <a:rPr lang="en-GB" sz="900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</a:t>
            </a:r>
            <a:r>
              <a:rPr lang="en-CZ" sz="900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ontrola zda má daný incident všechny potřebné informace. Případné požadavky na dovysvětlení. </a:t>
            </a:r>
          </a:p>
          <a:p>
            <a:pPr lvl="0"/>
            <a:r>
              <a:rPr lang="en-CZ" sz="5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CZ" sz="825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endParaRPr lang="en-GB" sz="825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Chevron 23">
            <a:extLst>
              <a:ext uri="{FF2B5EF4-FFF2-40B4-BE49-F238E27FC236}">
                <a16:creationId xmlns:a16="http://schemas.microsoft.com/office/drawing/2014/main" id="{C1DAA0D3-5AAF-784F-9D17-BAF4525EFE3B}"/>
              </a:ext>
            </a:extLst>
          </p:cNvPr>
          <p:cNvSpPr/>
          <p:nvPr/>
        </p:nvSpPr>
        <p:spPr>
          <a:xfrm>
            <a:off x="6264888" y="1581289"/>
            <a:ext cx="1442224" cy="2231716"/>
          </a:xfrm>
          <a:prstGeom prst="chevron">
            <a:avLst>
              <a:gd name="adj" fmla="val 13424"/>
            </a:avLst>
          </a:prstGeom>
          <a:solidFill>
            <a:srgbClr val="DCE2E6"/>
          </a:solidFill>
          <a:ln>
            <a:solidFill>
              <a:srgbClr val="DCE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lvl="0">
              <a:spcAft>
                <a:spcPts val="600"/>
              </a:spcAft>
            </a:pPr>
            <a:r>
              <a:rPr lang="en-CZ" sz="900" b="1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Release</a:t>
            </a:r>
            <a:endParaRPr lang="en-CZ" sz="825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CZ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Oprava je nasazena na požadovaná prostředí</a:t>
            </a:r>
          </a:p>
          <a:p>
            <a:pPr lvl="0"/>
            <a:endParaRPr lang="en-CZ" sz="825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Chevron 24">
            <a:extLst>
              <a:ext uri="{FF2B5EF4-FFF2-40B4-BE49-F238E27FC236}">
                <a16:creationId xmlns:a16="http://schemas.microsoft.com/office/drawing/2014/main" id="{5B84E3C7-0047-8744-A0E7-21FDD398DF87}"/>
              </a:ext>
            </a:extLst>
          </p:cNvPr>
          <p:cNvSpPr/>
          <p:nvPr/>
        </p:nvSpPr>
        <p:spPr>
          <a:xfrm>
            <a:off x="7589490" y="1581289"/>
            <a:ext cx="1442224" cy="2231716"/>
          </a:xfrm>
          <a:prstGeom prst="chevron">
            <a:avLst>
              <a:gd name="adj" fmla="val 13424"/>
            </a:avLst>
          </a:prstGeom>
          <a:solidFill>
            <a:srgbClr val="DCE2E6"/>
          </a:solidFill>
          <a:ln>
            <a:solidFill>
              <a:srgbClr val="DCE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lvl="0">
              <a:spcAft>
                <a:spcPts val="600"/>
              </a:spcAft>
            </a:pPr>
            <a:r>
              <a:rPr lang="en-GB" sz="900" b="1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</a:t>
            </a:r>
            <a:r>
              <a:rPr lang="en-CZ" sz="900" b="1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otvrzení o vyřešení</a:t>
            </a:r>
            <a:endParaRPr lang="en-CZ" sz="825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CZ" sz="825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Klient potvrdí, že došlo k vyřešení problému na cílovém prostředí. </a:t>
            </a:r>
          </a:p>
          <a:p>
            <a:pPr lvl="0"/>
            <a:endParaRPr lang="en-CZ" sz="825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36708"/>
      </p:ext>
    </p:extLst>
  </p:cSld>
  <p:clrMapOvr>
    <a:masterClrMapping/>
  </p:clrMapOvr>
  <p:transition spd="slow" advClick="0" advTm="3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6DF2E7-0A81-B34A-A63E-EBAFB4A7006C}"/>
              </a:ext>
            </a:extLst>
          </p:cNvPr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rgbClr val="DCE2E6"/>
          </a:solidFill>
          <a:ln>
            <a:solidFill>
              <a:srgbClr val="DCE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Z" sz="3400" cap="all" spc="50" dirty="0">
              <a:solidFill>
                <a:schemeClr val="accent2"/>
              </a:solidFill>
              <a:latin typeface="Lato Black" panose="020F0A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FA00CC-6822-C040-83CE-33E90403FDDF}"/>
              </a:ext>
            </a:extLst>
          </p:cNvPr>
          <p:cNvSpPr/>
          <p:nvPr/>
        </p:nvSpPr>
        <p:spPr>
          <a:xfrm>
            <a:off x="0" y="1637685"/>
            <a:ext cx="9144000" cy="1868129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Z" sz="6000" dirty="0">
                <a:solidFill>
                  <a:srgbClr val="DCE2E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Děkuji za pozornost </a:t>
            </a:r>
            <a:r>
              <a:rPr lang="en-CZ" sz="6000" dirty="0">
                <a:solidFill>
                  <a:srgbClr val="DCE2E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itchFamily="2" charset="2"/>
              </a:rPr>
              <a:t></a:t>
            </a:r>
            <a:endParaRPr lang="en-CZ" sz="3400" cap="all" spc="50" dirty="0">
              <a:solidFill>
                <a:srgbClr val="DCE2E6"/>
              </a:solidFill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43664"/>
      </p:ext>
    </p:extLst>
  </p:cSld>
  <p:clrMapOvr>
    <a:masterClrMapping/>
  </p:clrMapOvr>
  <p:transition spd="slow" advClick="0" advTm="3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AFBFE2-35CD-C245-81D7-6CAD97F5F1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CZ" dirty="0"/>
              <a:t>rojektový slovník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E2B1E-E773-DC47-A625-4E16D4242D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Z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97A2B81-D0E2-7C4A-BD2D-5AE449ACF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210305"/>
              </p:ext>
            </p:extLst>
          </p:nvPr>
        </p:nvGraphicFramePr>
        <p:xfrm>
          <a:off x="584202" y="1262578"/>
          <a:ext cx="7879078" cy="3230880"/>
        </p:xfrm>
        <a:graphic>
          <a:graphicData uri="http://schemas.openxmlformats.org/drawingml/2006/table">
            <a:tbl>
              <a:tblPr firstCol="1" bandRow="1">
                <a:tableStyleId>{85BE263C-DBD7-4A20-BB59-AAB30ACAA65A}</a:tableStyleId>
              </a:tblPr>
              <a:tblGrid>
                <a:gridCol w="1488438">
                  <a:extLst>
                    <a:ext uri="{9D8B030D-6E8A-4147-A177-3AD203B41FA5}">
                      <a16:colId xmlns:a16="http://schemas.microsoft.com/office/drawing/2014/main" val="544996695"/>
                    </a:ext>
                  </a:extLst>
                </a:gridCol>
                <a:gridCol w="6390640">
                  <a:extLst>
                    <a:ext uri="{9D8B030D-6E8A-4147-A177-3AD203B41FA5}">
                      <a16:colId xmlns:a16="http://schemas.microsoft.com/office/drawing/2014/main" val="2851834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noProof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Projekt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noProof="0">
                          <a:solidFill>
                            <a:schemeClr val="accent3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Projekt je časově ohraničená a ucelená sada činností a procesů, jejímž cílem je zavedení, vytvoření nebo změna něčeho konkrétního.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437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noProof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FTFP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>
                          <a:solidFill>
                            <a:schemeClr val="accent3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Fixní cena a časování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425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noProof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>
                          <a:solidFill>
                            <a:schemeClr val="accent3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Dodáváme požadované zdroje v požadované alokaci s projektovým řízením.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24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noProof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Bodyshop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>
                          <a:solidFill>
                            <a:schemeClr val="accent3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Dodáváme požadované zdroje v požadované kapacitě bez projektového řízení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81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noProof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 err="1">
                          <a:solidFill>
                            <a:schemeClr val="accent3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Request</a:t>
                      </a:r>
                      <a:r>
                        <a:rPr lang="cs-CZ" noProof="0" dirty="0">
                          <a:solidFill>
                            <a:schemeClr val="accent3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cs-CZ" noProof="0" dirty="0" err="1">
                          <a:solidFill>
                            <a:schemeClr val="accent3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for</a:t>
                      </a:r>
                      <a:r>
                        <a:rPr lang="cs-CZ" noProof="0" dirty="0">
                          <a:solidFill>
                            <a:schemeClr val="accent3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cs-CZ" noProof="0" dirty="0" err="1">
                          <a:solidFill>
                            <a:schemeClr val="accent3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proposal</a:t>
                      </a:r>
                      <a:r>
                        <a:rPr lang="cs-CZ" noProof="0" dirty="0">
                          <a:solidFill>
                            <a:schemeClr val="accent3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– klientem zaslaná poptávka po nabídce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20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noProof="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Blueprint</a:t>
                      </a:r>
                      <a:endParaRPr lang="cs-CZ" noProof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 err="1">
                          <a:solidFill>
                            <a:schemeClr val="accent3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Highlevel</a:t>
                      </a:r>
                      <a:r>
                        <a:rPr lang="cs-CZ" noProof="0" dirty="0">
                          <a:solidFill>
                            <a:schemeClr val="accent3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analýza architektonicky zastřešující požadovanou implementaci a zároveň definující rozsah a součinnosti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197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noProof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>
                          <a:solidFill>
                            <a:schemeClr val="accent3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Servis </a:t>
                      </a:r>
                      <a:r>
                        <a:rPr lang="cs-CZ" noProof="0" dirty="0" err="1">
                          <a:solidFill>
                            <a:schemeClr val="accent3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Level</a:t>
                      </a:r>
                      <a:r>
                        <a:rPr lang="cs-CZ" noProof="0" dirty="0">
                          <a:solidFill>
                            <a:schemeClr val="accent3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cs-CZ" noProof="0" dirty="0" err="1">
                          <a:solidFill>
                            <a:schemeClr val="accent3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Agreement</a:t>
                      </a:r>
                      <a:endParaRPr lang="cs-CZ" noProof="0" dirty="0">
                        <a:solidFill>
                          <a:schemeClr val="accent3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833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noProof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noProof="0" dirty="0">
                        <a:solidFill>
                          <a:schemeClr val="accent3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216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735747"/>
      </p:ext>
    </p:extLst>
  </p:cSld>
  <p:clrMapOvr>
    <a:masterClrMapping/>
  </p:clrMapOvr>
  <p:transition spd="slow" advClick="0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773432-1B9D-5A45-98B1-C2DA238759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</a:t>
            </a:r>
            <a:r>
              <a:rPr lang="en-CZ" dirty="0"/>
              <a:t>d začátku do konce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79D57-8962-184F-BEE0-81015E02B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Z" dirty="0"/>
              <a:t>Jakými fázemi projekt prochází a kdo je za ně zodpovědný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F7BC05B-0AE4-4C4A-B7A6-6C17A50DB5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2066848"/>
              </p:ext>
            </p:extLst>
          </p:nvPr>
        </p:nvGraphicFramePr>
        <p:xfrm>
          <a:off x="584202" y="1349687"/>
          <a:ext cx="7013576" cy="3078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7550914"/>
      </p:ext>
    </p:extLst>
  </p:cSld>
  <p:clrMapOvr>
    <a:masterClrMapping/>
  </p:clrMapOvr>
  <p:transition spd="slow" advClick="0" advTm="3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A00CC-6822-C040-83CE-33E90403FDDF}"/>
              </a:ext>
            </a:extLst>
          </p:cNvPr>
          <p:cNvSpPr/>
          <p:nvPr/>
        </p:nvSpPr>
        <p:spPr>
          <a:xfrm>
            <a:off x="0" y="1637685"/>
            <a:ext cx="9144000" cy="1868129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Z" sz="6000" dirty="0">
                <a:solidFill>
                  <a:srgbClr val="F6F9F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CZ" sz="3400" cap="all" spc="50" dirty="0">
                <a:solidFill>
                  <a:srgbClr val="F6F9FB"/>
                </a:solidFill>
                <a:latin typeface="Lato Black" panose="020F0A02020204030203" pitchFamily="34" charset="0"/>
              </a:rPr>
              <a:t>SALES</a:t>
            </a:r>
          </a:p>
        </p:txBody>
      </p:sp>
      <p:pic>
        <p:nvPicPr>
          <p:cNvPr id="2050" name="Picture 2" descr="Sales Funnel">
            <a:extLst>
              <a:ext uri="{FF2B5EF4-FFF2-40B4-BE49-F238E27FC236}">
                <a16:creationId xmlns:a16="http://schemas.microsoft.com/office/drawing/2014/main" id="{1E2799C1-4B92-2F4E-99D9-99B6DBE22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0"/>
            <a:ext cx="77263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64307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869" y="807498"/>
            <a:ext cx="7576231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cs-CZ" sz="3200" cap="all" spc="80" dirty="0">
                <a:solidFill>
                  <a:srgbClr val="4B5050"/>
                </a:solidFill>
                <a:latin typeface="Lato Black" panose="020F0A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Kde se získávají klienti?</a:t>
            </a:r>
            <a:endParaRPr lang="cs-CZ" sz="3200" cap="all" spc="80" dirty="0">
              <a:solidFill>
                <a:srgbClr val="339933"/>
              </a:solidFill>
              <a:latin typeface="Lato Black" panose="020F0A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0869" y="1362054"/>
            <a:ext cx="7353042" cy="8027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s-CZ" sz="1500" b="1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Co je to </a:t>
            </a:r>
            <a:r>
              <a:rPr lang="cs-CZ" sz="1500" b="1" dirty="0" err="1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Lead</a:t>
            </a:r>
            <a:r>
              <a:rPr lang="cs-CZ" sz="1500" b="1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 a </a:t>
            </a:r>
            <a:r>
              <a:rPr lang="cs-CZ" sz="1500" b="1" dirty="0" err="1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Opportunita</a:t>
            </a:r>
            <a:r>
              <a:rPr lang="cs-CZ" sz="1500" b="1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? </a:t>
            </a:r>
          </a:p>
          <a:p>
            <a:pPr algn="just">
              <a:lnSpc>
                <a:spcPct val="120000"/>
              </a:lnSpc>
            </a:pPr>
            <a:r>
              <a:rPr lang="cs-CZ" sz="1500" b="1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Jaké jsou zdroje </a:t>
            </a:r>
            <a:r>
              <a:rPr lang="cs-CZ" sz="1500" b="1" dirty="0" err="1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leadu</a:t>
            </a:r>
            <a:r>
              <a:rPr lang="cs-CZ" sz="1500" b="1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 pro implementaci CRM?</a:t>
            </a:r>
          </a:p>
          <a:p>
            <a:pPr algn="just">
              <a:lnSpc>
                <a:spcPct val="120000"/>
              </a:lnSpc>
            </a:pPr>
            <a:r>
              <a:rPr lang="cs-CZ" sz="1500" b="1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Jak vypadá poptávka od klienta?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93725" y="912517"/>
            <a:ext cx="0" cy="142344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93725" y="2741275"/>
            <a:ext cx="2160000" cy="1651556"/>
            <a:chOff x="970870" y="2921603"/>
            <a:chExt cx="1481708" cy="1302577"/>
          </a:xfrm>
        </p:grpSpPr>
        <p:sp>
          <p:nvSpPr>
            <p:cNvPr id="16" name="TextBox 15"/>
            <p:cNvSpPr txBox="1"/>
            <p:nvPr/>
          </p:nvSpPr>
          <p:spPr>
            <a:xfrm>
              <a:off x="970870" y="3137604"/>
              <a:ext cx="1481708" cy="108657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A sales 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lead</a:t>
              </a: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 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is</a:t>
              </a: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 a person 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or</a:t>
              </a: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 business 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who</a:t>
              </a: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 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may</a:t>
              </a: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 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eventually</a:t>
              </a: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 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become</a:t>
              </a: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 a 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client</a:t>
              </a: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.</a:t>
              </a:r>
            </a:p>
            <a:p>
              <a:pPr>
                <a:lnSpc>
                  <a:spcPct val="130000"/>
                </a:lnSpc>
              </a:pPr>
              <a:endPara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endParaRPr>
            </a:p>
            <a:p>
              <a:pPr>
                <a:lnSpc>
                  <a:spcPct val="130000"/>
                </a:lnSpc>
              </a:pPr>
              <a:r>
                <a:rPr lang="en-US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Sales opportunity is a qualified sales lead. This means an opportunity is an object which represents a potential deal.</a:t>
              </a:r>
            </a:p>
          </p:txBody>
        </p:sp>
        <p:sp>
          <p:nvSpPr>
            <p:cNvPr id="17" name="Title 2"/>
            <p:cNvSpPr txBox="1">
              <a:spLocks/>
            </p:cNvSpPr>
            <p:nvPr/>
          </p:nvSpPr>
          <p:spPr>
            <a:xfrm>
              <a:off x="970870" y="2921603"/>
              <a:ext cx="1417912" cy="12137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algn="ctr" defTabSz="18288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6000" b="1" kern="1200" cap="none" spc="-100" baseline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algn="l"/>
              <a:r>
                <a:rPr lang="en-US" sz="1000" cap="all" spc="20" dirty="0">
                  <a:solidFill>
                    <a:schemeClr val="accent2"/>
                  </a:solidFill>
                  <a:latin typeface="Lato" panose="020F0502020204030203" pitchFamily="34" charset="0"/>
                </a:rPr>
                <a:t>Lead a </a:t>
              </a:r>
              <a:r>
                <a:rPr lang="en-US" sz="1000" cap="all" spc="20" dirty="0" err="1">
                  <a:solidFill>
                    <a:schemeClr val="accent2"/>
                  </a:solidFill>
                  <a:latin typeface="Lato" panose="020F0502020204030203" pitchFamily="34" charset="0"/>
                </a:rPr>
                <a:t>opportunita</a:t>
              </a:r>
              <a:endParaRPr lang="en-US" sz="1000" cap="all" spc="20" dirty="0">
                <a:solidFill>
                  <a:schemeClr val="accent2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90412" y="2741276"/>
            <a:ext cx="2160000" cy="1230721"/>
            <a:chOff x="3680278" y="2921603"/>
            <a:chExt cx="1481708" cy="1050134"/>
          </a:xfrm>
        </p:grpSpPr>
        <p:sp>
          <p:nvSpPr>
            <p:cNvPr id="30" name="TextBox 29"/>
            <p:cNvSpPr txBox="1"/>
            <p:nvPr/>
          </p:nvSpPr>
          <p:spPr>
            <a:xfrm>
              <a:off x="3680278" y="3137604"/>
              <a:ext cx="1481708" cy="8341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1. 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Referrals</a:t>
              </a:r>
              <a:endPara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endParaRPr>
            </a:p>
            <a:p>
              <a:pPr algn="just">
                <a:lnSpc>
                  <a:spcPct val="130000"/>
                </a:lnSpc>
              </a:pP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2. 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Former</a:t>
              </a: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 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Clients</a:t>
              </a:r>
              <a:endPara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endParaRPr>
            </a:p>
            <a:p>
              <a:pPr algn="just">
                <a:lnSpc>
                  <a:spcPct val="130000"/>
                </a:lnSpc>
              </a:pP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3. 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Competitors</a:t>
              </a:r>
              <a:endPara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endParaRPr>
            </a:p>
            <a:p>
              <a:pPr algn="just">
                <a:lnSpc>
                  <a:spcPct val="130000"/>
                </a:lnSpc>
              </a:pP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4. Business &amp; Sales 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Intelligence</a:t>
              </a: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 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Tools</a:t>
              </a:r>
              <a:endPara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endParaRPr>
            </a:p>
            <a:p>
              <a:pPr algn="just">
                <a:lnSpc>
                  <a:spcPct val="130000"/>
                </a:lnSpc>
              </a:pP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5. …Mnoho dalších</a:t>
              </a:r>
            </a:p>
          </p:txBody>
        </p:sp>
        <p:sp>
          <p:nvSpPr>
            <p:cNvPr id="31" name="Title 2"/>
            <p:cNvSpPr txBox="1">
              <a:spLocks/>
            </p:cNvSpPr>
            <p:nvPr/>
          </p:nvSpPr>
          <p:spPr>
            <a:xfrm>
              <a:off x="3680278" y="2921603"/>
              <a:ext cx="1417912" cy="1538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algn="ctr" defTabSz="18288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6000" b="1" kern="1200" cap="none" spc="-100" baseline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algn="l"/>
              <a:r>
                <a:rPr lang="en-US" sz="1000" cap="all" spc="20" dirty="0" err="1">
                  <a:solidFill>
                    <a:schemeClr val="accent2"/>
                  </a:solidFill>
                  <a:latin typeface="Lato" panose="020F0502020204030203" pitchFamily="34" charset="0"/>
                </a:rPr>
                <a:t>Zdroje</a:t>
              </a:r>
              <a:r>
                <a:rPr lang="en-US" sz="1000" cap="all" spc="20" dirty="0">
                  <a:solidFill>
                    <a:schemeClr val="accent2"/>
                  </a:solidFill>
                  <a:latin typeface="Lato" panose="020F0502020204030203" pitchFamily="34" charset="0"/>
                </a:rPr>
                <a:t> </a:t>
              </a:r>
              <a:r>
                <a:rPr lang="en-US" sz="1000" cap="all" spc="20" dirty="0" err="1">
                  <a:solidFill>
                    <a:schemeClr val="accent2"/>
                  </a:solidFill>
                  <a:latin typeface="Lato" panose="020F0502020204030203" pitchFamily="34" charset="0"/>
                </a:rPr>
                <a:t>leadu</a:t>
              </a:r>
              <a:endParaRPr lang="en-US" sz="1000" cap="all" spc="20" dirty="0">
                <a:solidFill>
                  <a:schemeClr val="accent2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030305-5F48-1245-AEB2-7DCEC359BBAB}"/>
              </a:ext>
            </a:extLst>
          </p:cNvPr>
          <p:cNvGrpSpPr/>
          <p:nvPr/>
        </p:nvGrpSpPr>
        <p:grpSpPr>
          <a:xfrm>
            <a:off x="6387100" y="2741276"/>
            <a:ext cx="2160000" cy="1400040"/>
            <a:chOff x="970870" y="2921603"/>
            <a:chExt cx="1417912" cy="13596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323579-0754-C744-A341-3A4E7DBF3DFF}"/>
                </a:ext>
              </a:extLst>
            </p:cNvPr>
            <p:cNvSpPr txBox="1"/>
            <p:nvPr/>
          </p:nvSpPr>
          <p:spPr>
            <a:xfrm>
              <a:off x="970870" y="3137604"/>
              <a:ext cx="1326152" cy="114369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The</a:t>
              </a: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 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purpose</a:t>
              </a: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 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of</a:t>
              </a: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 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the</a:t>
              </a: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 RFP</a:t>
              </a:r>
            </a:p>
            <a:p>
              <a:pPr algn="just">
                <a:lnSpc>
                  <a:spcPct val="130000"/>
                </a:lnSpc>
              </a:pP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A 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clear</a:t>
              </a: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 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description</a:t>
              </a: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 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of</a:t>
              </a: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 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project</a:t>
              </a: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 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goals</a:t>
              </a: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 and 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results</a:t>
              </a:r>
              <a:endPara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endParaRPr>
            </a:p>
            <a:p>
              <a:pPr algn="just">
                <a:lnSpc>
                  <a:spcPct val="130000"/>
                </a:lnSpc>
              </a:pP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Criteria</a:t>
              </a: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 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used</a:t>
              </a: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 to 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evaluate</a:t>
              </a: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 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proposals</a:t>
              </a:r>
              <a:endPara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endParaRPr>
            </a:p>
            <a:p>
              <a:pPr algn="just">
                <a:lnSpc>
                  <a:spcPct val="130000"/>
                </a:lnSpc>
              </a:pP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 “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Wish</a:t>
              </a: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 list.”  (</a:t>
              </a: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BRQs</a:t>
              </a:r>
              <a:r>
                <a:rPr lang="cs-CZ" sz="1000" dirty="0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)</a:t>
              </a:r>
            </a:p>
            <a:p>
              <a:pPr algn="just">
                <a:lnSpc>
                  <a:spcPct val="130000"/>
                </a:lnSpc>
              </a:pPr>
              <a:r>
                <a:rPr lang="cs-CZ" sz="1000" dirty="0" err="1">
                  <a:solidFill>
                    <a:schemeClr val="accent4"/>
                  </a:solidFill>
                  <a:latin typeface="Lato"/>
                  <a:ea typeface="Open Sans Light"/>
                  <a:cs typeface="Open Sans Light"/>
                </a:rPr>
                <a:t>Timeline</a:t>
              </a:r>
              <a:endPara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endParaRPr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399AD07C-7B6D-1946-912C-B6A758742B3C}"/>
                </a:ext>
              </a:extLst>
            </p:cNvPr>
            <p:cNvSpPr txBox="1">
              <a:spLocks/>
            </p:cNvSpPr>
            <p:nvPr/>
          </p:nvSpPr>
          <p:spPr>
            <a:xfrm>
              <a:off x="970870" y="2921603"/>
              <a:ext cx="1417912" cy="1538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algn="ctr" defTabSz="18288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6000" b="1" kern="1200" cap="none" spc="-100" baseline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algn="l"/>
              <a:r>
                <a:rPr lang="en-US" sz="1000" cap="all" spc="20" dirty="0">
                  <a:solidFill>
                    <a:schemeClr val="accent2"/>
                  </a:solidFill>
                  <a:latin typeface="Lato" panose="020F0502020204030203" pitchFamily="34" charset="0"/>
                </a:rPr>
                <a:t>RFP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779780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FA7A1F-81B4-9B4C-AF31-2CA209BB1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3571238" cy="383260"/>
          </a:xfrm>
        </p:spPr>
        <p:txBody>
          <a:bodyPr/>
          <a:lstStyle/>
          <a:p>
            <a:r>
              <a:rPr lang="en-CZ" dirty="0"/>
              <a:t>Discovery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A8B2D-6EE9-2442-8493-25C6A0EA8A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313" y="1008810"/>
            <a:ext cx="3814763" cy="169750"/>
          </a:xfrm>
        </p:spPr>
        <p:txBody>
          <a:bodyPr/>
          <a:lstStyle/>
          <a:p>
            <a:r>
              <a:rPr lang="en-GB" dirty="0"/>
              <a:t>Z</a:t>
            </a:r>
            <a:r>
              <a:rPr lang="en-CZ" dirty="0"/>
              <a:t>jišťování co zákazník chce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5A7BE0-8274-B84B-8394-4DF2112FCE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70" y="1324874"/>
            <a:ext cx="2549150" cy="3818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D19B9F-AC35-FC4B-B20D-9C829B3703D2}"/>
              </a:ext>
            </a:extLst>
          </p:cNvPr>
          <p:cNvSpPr txBox="1"/>
          <p:nvPr/>
        </p:nvSpPr>
        <p:spPr>
          <a:xfrm>
            <a:off x="4868717" y="1223274"/>
            <a:ext cx="2913415" cy="142346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 algn="just">
              <a:spcBef>
                <a:spcPts val="300"/>
              </a:spcBef>
              <a:buFont typeface="Arial"/>
              <a:buChar char="•"/>
            </a:pPr>
            <a:r>
              <a:rPr lang="cs-CZ" sz="1000" dirty="0" err="1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Salesforce</a:t>
            </a:r>
            <a:r>
              <a:rPr lang="cs-CZ" sz="1000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konzultant se silným technickým zázemím i citem pro business procesy</a:t>
            </a:r>
          </a:p>
          <a:p>
            <a:pPr marL="171450" indent="-171450" algn="just">
              <a:spcBef>
                <a:spcPts val="300"/>
              </a:spcBef>
              <a:buFont typeface="Arial"/>
              <a:buChar char="•"/>
            </a:pPr>
            <a:r>
              <a:rPr lang="cs-CZ" sz="1000" dirty="0" err="1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Multi</a:t>
            </a:r>
            <a:r>
              <a:rPr lang="cs-CZ" sz="1000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1000" dirty="0" err="1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cloudové</a:t>
            </a:r>
            <a:r>
              <a:rPr lang="cs-CZ" sz="1000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zkušenosti</a:t>
            </a:r>
          </a:p>
          <a:p>
            <a:pPr marL="171450" indent="-171450" algn="just">
              <a:spcBef>
                <a:spcPts val="300"/>
              </a:spcBef>
              <a:buFont typeface="Arial"/>
              <a:buChar char="•"/>
            </a:pPr>
            <a:r>
              <a:rPr lang="cs-CZ" sz="1000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Velmi dobré analytické schopnosti a dovednosti při řešení problémů </a:t>
            </a:r>
          </a:p>
          <a:p>
            <a:pPr marL="171450" indent="-171450" algn="just">
              <a:spcBef>
                <a:spcPts val="300"/>
              </a:spcBef>
              <a:buFont typeface="Arial"/>
              <a:buChar char="•"/>
            </a:pPr>
            <a:r>
              <a:rPr lang="cs-CZ" sz="1000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Spolehlivý a schopný doručit kompletní produkt </a:t>
            </a:r>
          </a:p>
          <a:p>
            <a:pPr marL="171450" indent="-171450" algn="just">
              <a:spcBef>
                <a:spcPts val="300"/>
              </a:spcBef>
              <a:buFont typeface="Arial"/>
              <a:buChar char="•"/>
            </a:pPr>
            <a:r>
              <a:rPr lang="cs-CZ" sz="1000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Zájem o podnikání a analýzu požadavků </a:t>
            </a:r>
          </a:p>
          <a:p>
            <a:pPr marL="171450" indent="-171450" algn="just">
              <a:spcBef>
                <a:spcPts val="300"/>
              </a:spcBef>
              <a:buFont typeface="Arial"/>
              <a:buChar char="•"/>
            </a:pPr>
            <a:r>
              <a:rPr lang="cs-CZ" sz="1000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Časová flexibilita a odpovědnost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FEFFE5-AB47-6341-ABD4-C5800B41A079}"/>
              </a:ext>
            </a:extLst>
          </p:cNvPr>
          <p:cNvSpPr/>
          <p:nvPr/>
        </p:nvSpPr>
        <p:spPr>
          <a:xfrm>
            <a:off x="4699318" y="1001070"/>
            <a:ext cx="45719" cy="40285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2">
            <a:extLst>
              <a:ext uri="{FF2B5EF4-FFF2-40B4-BE49-F238E27FC236}">
                <a16:creationId xmlns:a16="http://schemas.microsoft.com/office/drawing/2014/main" id="{A6D3A359-A22B-EC46-8B8F-01B549F15838}"/>
              </a:ext>
            </a:extLst>
          </p:cNvPr>
          <p:cNvSpPr>
            <a:spLocks noEditPoints="1"/>
          </p:cNvSpPr>
          <p:nvPr/>
        </p:nvSpPr>
        <p:spPr bwMode="auto">
          <a:xfrm>
            <a:off x="4881224" y="1001070"/>
            <a:ext cx="185537" cy="185537"/>
          </a:xfrm>
          <a:custGeom>
            <a:avLst/>
            <a:gdLst>
              <a:gd name="T0" fmla="*/ 223 w 223"/>
              <a:gd name="T1" fmla="*/ 111 h 223"/>
              <a:gd name="T2" fmla="*/ 111 w 223"/>
              <a:gd name="T3" fmla="*/ 223 h 223"/>
              <a:gd name="T4" fmla="*/ 0 w 223"/>
              <a:gd name="T5" fmla="*/ 111 h 223"/>
              <a:gd name="T6" fmla="*/ 111 w 223"/>
              <a:gd name="T7" fmla="*/ 0 h 223"/>
              <a:gd name="T8" fmla="*/ 223 w 223"/>
              <a:gd name="T9" fmla="*/ 111 h 223"/>
              <a:gd name="T10" fmla="*/ 179 w 223"/>
              <a:gd name="T11" fmla="*/ 125 h 223"/>
              <a:gd name="T12" fmla="*/ 179 w 223"/>
              <a:gd name="T13" fmla="*/ 98 h 223"/>
              <a:gd name="T14" fmla="*/ 125 w 223"/>
              <a:gd name="T15" fmla="*/ 98 h 223"/>
              <a:gd name="T16" fmla="*/ 125 w 223"/>
              <a:gd name="T17" fmla="*/ 45 h 223"/>
              <a:gd name="T18" fmla="*/ 98 w 223"/>
              <a:gd name="T19" fmla="*/ 45 h 223"/>
              <a:gd name="T20" fmla="*/ 98 w 223"/>
              <a:gd name="T21" fmla="*/ 98 h 223"/>
              <a:gd name="T22" fmla="*/ 44 w 223"/>
              <a:gd name="T23" fmla="*/ 98 h 223"/>
              <a:gd name="T24" fmla="*/ 44 w 223"/>
              <a:gd name="T25" fmla="*/ 125 h 223"/>
              <a:gd name="T26" fmla="*/ 98 w 223"/>
              <a:gd name="T27" fmla="*/ 125 h 223"/>
              <a:gd name="T28" fmla="*/ 98 w 223"/>
              <a:gd name="T29" fmla="*/ 178 h 223"/>
              <a:gd name="T30" fmla="*/ 125 w 223"/>
              <a:gd name="T31" fmla="*/ 178 h 223"/>
              <a:gd name="T32" fmla="*/ 125 w 223"/>
              <a:gd name="T33" fmla="*/ 125 h 223"/>
              <a:gd name="T34" fmla="*/ 179 w 223"/>
              <a:gd name="T35" fmla="*/ 125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3" h="223">
                <a:moveTo>
                  <a:pt x="223" y="111"/>
                </a:moveTo>
                <a:cubicBezTo>
                  <a:pt x="223" y="173"/>
                  <a:pt x="173" y="223"/>
                  <a:pt x="111" y="223"/>
                </a:cubicBezTo>
                <a:cubicBezTo>
                  <a:pt x="50" y="223"/>
                  <a:pt x="0" y="173"/>
                  <a:pt x="0" y="111"/>
                </a:cubicBezTo>
                <a:cubicBezTo>
                  <a:pt x="0" y="50"/>
                  <a:pt x="50" y="0"/>
                  <a:pt x="111" y="0"/>
                </a:cubicBezTo>
                <a:cubicBezTo>
                  <a:pt x="173" y="0"/>
                  <a:pt x="223" y="50"/>
                  <a:pt x="223" y="111"/>
                </a:cubicBezTo>
                <a:close/>
                <a:moveTo>
                  <a:pt x="179" y="125"/>
                </a:moveTo>
                <a:cubicBezTo>
                  <a:pt x="179" y="98"/>
                  <a:pt x="179" y="98"/>
                  <a:pt x="179" y="98"/>
                </a:cubicBezTo>
                <a:cubicBezTo>
                  <a:pt x="125" y="98"/>
                  <a:pt x="125" y="98"/>
                  <a:pt x="125" y="98"/>
                </a:cubicBezTo>
                <a:cubicBezTo>
                  <a:pt x="125" y="45"/>
                  <a:pt x="125" y="45"/>
                  <a:pt x="125" y="45"/>
                </a:cubicBezTo>
                <a:cubicBezTo>
                  <a:pt x="98" y="45"/>
                  <a:pt x="98" y="45"/>
                  <a:pt x="98" y="45"/>
                </a:cubicBezTo>
                <a:cubicBezTo>
                  <a:pt x="98" y="98"/>
                  <a:pt x="98" y="98"/>
                  <a:pt x="98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4" y="125"/>
                  <a:pt x="44" y="125"/>
                  <a:pt x="44" y="125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98" y="178"/>
                  <a:pt x="98" y="178"/>
                  <a:pt x="98" y="178"/>
                </a:cubicBezTo>
                <a:cubicBezTo>
                  <a:pt x="125" y="178"/>
                  <a:pt x="125" y="178"/>
                  <a:pt x="125" y="178"/>
                </a:cubicBezTo>
                <a:cubicBezTo>
                  <a:pt x="125" y="125"/>
                  <a:pt x="125" y="125"/>
                  <a:pt x="125" y="125"/>
                </a:cubicBezTo>
                <a:lnTo>
                  <a:pt x="179" y="1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F9C5BB-8218-7945-A08A-D3472528D347}"/>
              </a:ext>
            </a:extLst>
          </p:cNvPr>
          <p:cNvSpPr txBox="1"/>
          <p:nvPr/>
        </p:nvSpPr>
        <p:spPr>
          <a:xfrm>
            <a:off x="4868717" y="750542"/>
            <a:ext cx="2224122" cy="2235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700"/>
              </a:lnSpc>
            </a:pPr>
            <a:r>
              <a:rPr lang="en-US" sz="2200" cap="all" spc="50" dirty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rPr>
              <a:t>TOMÁŠ </a:t>
            </a:r>
            <a:r>
              <a:rPr lang="en-US" sz="2200" cap="all" spc="50" dirty="0" err="1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rPr>
              <a:t>Vrzák</a:t>
            </a:r>
            <a:endParaRPr lang="en-US" sz="2200" cap="all" spc="50" dirty="0">
              <a:solidFill>
                <a:schemeClr val="accent1"/>
              </a:solidFill>
              <a:latin typeface="Lato Black" panose="020F0A02020204030203" pitchFamily="34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D3E16BEB-8502-B543-B678-0A4DDBAEC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773" y="3083565"/>
            <a:ext cx="664115" cy="41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0511B-5ED9-5E49-B46C-7B80673EAC2D}"/>
              </a:ext>
            </a:extLst>
          </p:cNvPr>
          <p:cNvSpPr txBox="1"/>
          <p:nvPr/>
        </p:nvSpPr>
        <p:spPr>
          <a:xfrm>
            <a:off x="4881224" y="2883582"/>
            <a:ext cx="2539472" cy="15747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300"/>
              </a:lnSpc>
              <a:spcAft>
                <a:spcPts val="1200"/>
              </a:spcAft>
            </a:pPr>
            <a:r>
              <a:rPr lang="en-US" sz="1000" b="1" cap="all" spc="20" dirty="0" err="1">
                <a:solidFill>
                  <a:schemeClr val="accent2"/>
                </a:solidFill>
                <a:latin typeface="Lato"/>
                <a:ea typeface="Lato"/>
                <a:cs typeface="Lato"/>
              </a:rPr>
              <a:t>Certifikace</a:t>
            </a:r>
            <a:endParaRPr lang="en-US" dirty="0"/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9A33AC46-C1F9-6949-BE9C-57E26AA98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791" y="3084828"/>
            <a:ext cx="665138" cy="4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id="{8F7C0784-A4FE-3D4A-8B1B-E45E909B8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71" y="3077728"/>
            <a:ext cx="672032" cy="41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>
            <a:extLst>
              <a:ext uri="{FF2B5EF4-FFF2-40B4-BE49-F238E27FC236}">
                <a16:creationId xmlns:a16="http://schemas.microsoft.com/office/drawing/2014/main" id="{56A95E14-5D85-2C46-A31E-C5D6CD7BD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32" y="3072993"/>
            <a:ext cx="673464" cy="4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D97ED1-E350-694E-8E4B-91FA4E8BDC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1471" y="3084662"/>
            <a:ext cx="713511" cy="3922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86B8AC-9E2F-6342-AD7E-0A846525CD1F}"/>
              </a:ext>
            </a:extLst>
          </p:cNvPr>
          <p:cNvSpPr txBox="1"/>
          <p:nvPr/>
        </p:nvSpPr>
        <p:spPr>
          <a:xfrm>
            <a:off x="4881224" y="3622608"/>
            <a:ext cx="3175874" cy="15747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300"/>
              </a:lnSpc>
              <a:spcAft>
                <a:spcPts val="1200"/>
              </a:spcAft>
            </a:pPr>
            <a:r>
              <a:rPr lang="en-US" sz="1000" b="1" cap="all" spc="20" dirty="0" err="1">
                <a:solidFill>
                  <a:schemeClr val="accent2"/>
                </a:solidFill>
                <a:latin typeface="Lato"/>
                <a:ea typeface="Lato"/>
                <a:cs typeface="Lato"/>
              </a:rPr>
              <a:t>Projekty</a:t>
            </a:r>
            <a:r>
              <a:rPr lang="en-US" sz="1000" b="1" cap="all" spc="20" dirty="0">
                <a:solidFill>
                  <a:schemeClr val="accent2"/>
                </a:solidFill>
                <a:latin typeface="Lato"/>
                <a:ea typeface="Lato"/>
                <a:cs typeface="Lato"/>
              </a:rPr>
              <a:t> U </a:t>
            </a:r>
            <a:r>
              <a:rPr lang="en-US" sz="1000" b="1" cap="all" spc="20" dirty="0" err="1">
                <a:solidFill>
                  <a:schemeClr val="accent2"/>
                </a:solidFill>
                <a:latin typeface="Lato"/>
                <a:ea typeface="Lato"/>
                <a:cs typeface="Lato"/>
              </a:rPr>
              <a:t>našich</a:t>
            </a:r>
            <a:r>
              <a:rPr lang="en-US" sz="1000" b="1" cap="all" spc="20" dirty="0">
                <a:solidFill>
                  <a:schemeClr val="accent2"/>
                </a:solidFill>
                <a:latin typeface="Lato"/>
                <a:ea typeface="Lato"/>
                <a:cs typeface="Lato"/>
              </a:rPr>
              <a:t> </a:t>
            </a:r>
            <a:r>
              <a:rPr lang="en-US" sz="1000" b="1" cap="all" spc="20" dirty="0" err="1">
                <a:solidFill>
                  <a:schemeClr val="accent2"/>
                </a:solidFill>
                <a:latin typeface="Lato"/>
                <a:ea typeface="Lato"/>
                <a:cs typeface="Lato"/>
              </a:rPr>
              <a:t>zákazníků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656C2CC9-A67E-F745-A024-2AE78ADA5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24" y="3938985"/>
            <a:ext cx="1087611" cy="21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2EEC407-9AD7-6B4D-9065-3B0A6B3D7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684" y="4403807"/>
            <a:ext cx="1376363" cy="2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A34EAFA-FAC4-AD4F-B431-8649CC4CCF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5" b="35757"/>
          <a:stretch/>
        </p:blipFill>
        <p:spPr bwMode="auto">
          <a:xfrm>
            <a:off x="6250206" y="3737092"/>
            <a:ext cx="1538001" cy="50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6F23FF8A-9E15-5745-9CB7-7C00D4E5D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223" y="4356529"/>
            <a:ext cx="1229966" cy="29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55ED4F3-1006-7D43-A108-482F46B85448}"/>
              </a:ext>
            </a:extLst>
          </p:cNvPr>
          <p:cNvSpPr txBox="1"/>
          <p:nvPr/>
        </p:nvSpPr>
        <p:spPr>
          <a:xfrm>
            <a:off x="573112" y="1251440"/>
            <a:ext cx="3638209" cy="152477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Společná snaha Sales a Business </a:t>
            </a:r>
            <a:r>
              <a:rPr lang="cs-CZ" sz="1400" dirty="0" err="1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Consulting</a:t>
            </a: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 týmu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Reakce na RFP nebo pro-aktivní sběr požadavků a podkladů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Forma: workshopy, </a:t>
            </a:r>
            <a:r>
              <a:rPr lang="cs-CZ" sz="1400" dirty="0" err="1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cally</a:t>
            </a: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, meetingy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Čas: dle velikosti potenciálního businessu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2351C1-93B0-F247-A3F5-23AB7323B3D0}"/>
              </a:ext>
            </a:extLst>
          </p:cNvPr>
          <p:cNvGrpSpPr/>
          <p:nvPr/>
        </p:nvGrpSpPr>
        <p:grpSpPr>
          <a:xfrm>
            <a:off x="595313" y="3015345"/>
            <a:ext cx="2160000" cy="1228976"/>
            <a:chOff x="970870" y="2921603"/>
            <a:chExt cx="1481708" cy="96928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30648F-5894-6542-81D2-413726566A23}"/>
                </a:ext>
              </a:extLst>
            </p:cNvPr>
            <p:cNvSpPr txBox="1"/>
            <p:nvPr/>
          </p:nvSpPr>
          <p:spPr>
            <a:xfrm>
              <a:off x="970870" y="3247625"/>
              <a:ext cx="1481708" cy="6432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cs-CZ" sz="1400" dirty="0">
                  <a:solidFill>
                    <a:schemeClr val="accent3"/>
                  </a:solidFill>
                  <a:latin typeface="Lato"/>
                  <a:ea typeface="Open Sans Light"/>
                  <a:cs typeface="Open Sans Light"/>
                </a:rPr>
                <a:t>Verifikace </a:t>
              </a:r>
              <a:r>
                <a:rPr lang="cs-CZ" sz="1400" dirty="0" err="1">
                  <a:solidFill>
                    <a:schemeClr val="accent3"/>
                  </a:solidFill>
                  <a:latin typeface="Lato"/>
                  <a:ea typeface="Open Sans Light"/>
                  <a:cs typeface="Open Sans Light"/>
                </a:rPr>
                <a:t>opportunity</a:t>
              </a:r>
              <a:endPara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endParaRPr>
            </a:p>
            <a:p>
              <a:pPr marL="171450" indent="-171450" algn="just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cs-CZ" sz="1400" dirty="0">
                  <a:solidFill>
                    <a:schemeClr val="accent3"/>
                  </a:solidFill>
                  <a:latin typeface="Lato"/>
                  <a:ea typeface="Open Sans Light"/>
                  <a:cs typeface="Open Sans Light"/>
                </a:rPr>
                <a:t>Přístup k projektu</a:t>
              </a:r>
            </a:p>
            <a:p>
              <a:pPr marL="171450" indent="-171450" algn="just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cs-CZ" sz="1400" dirty="0">
                  <a:solidFill>
                    <a:schemeClr val="accent3"/>
                  </a:solidFill>
                  <a:latin typeface="Lato"/>
                  <a:ea typeface="Open Sans Light"/>
                  <a:cs typeface="Open Sans Light"/>
                </a:rPr>
                <a:t>Tvorba nabídky</a:t>
              </a:r>
              <a:endParaRPr lang="en-US" sz="1400" dirty="0">
                <a:solidFill>
                  <a:schemeClr val="accent3"/>
                </a:solidFill>
              </a:endParaRPr>
            </a:p>
          </p:txBody>
        </p:sp>
        <p:sp>
          <p:nvSpPr>
            <p:cNvPr id="31" name="Title 2">
              <a:extLst>
                <a:ext uri="{FF2B5EF4-FFF2-40B4-BE49-F238E27FC236}">
                  <a16:creationId xmlns:a16="http://schemas.microsoft.com/office/drawing/2014/main" id="{DAA34CDE-1A81-3949-A5E8-C8DE42E86556}"/>
                </a:ext>
              </a:extLst>
            </p:cNvPr>
            <p:cNvSpPr txBox="1">
              <a:spLocks/>
            </p:cNvSpPr>
            <p:nvPr/>
          </p:nvSpPr>
          <p:spPr>
            <a:xfrm>
              <a:off x="970870" y="2921603"/>
              <a:ext cx="1417912" cy="26701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algn="ctr" defTabSz="18288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6000" b="1" kern="1200" cap="none" spc="-100" baseline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algn="l"/>
              <a:r>
                <a:rPr lang="en-US" sz="2200" cap="all" spc="20" dirty="0" err="1">
                  <a:solidFill>
                    <a:schemeClr val="accent2"/>
                  </a:solidFill>
                  <a:latin typeface="Lato" panose="020F0502020204030203" pitchFamily="34" charset="0"/>
                </a:rPr>
                <a:t>cíle</a:t>
              </a:r>
              <a:endParaRPr lang="en-US" sz="2200" cap="all" spc="20" dirty="0">
                <a:solidFill>
                  <a:schemeClr val="accent2"/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55698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1" grpId="0"/>
      <p:bldP spid="1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FA7A1F-81B4-9B4C-AF31-2CA209BB1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Z" dirty="0"/>
              <a:t>Příprava nabídky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A8B2D-6EE9-2442-8493-25C6A0EA8A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4601211" cy="220824"/>
          </a:xfrm>
        </p:spPr>
        <p:txBody>
          <a:bodyPr/>
          <a:lstStyle/>
          <a:p>
            <a:r>
              <a:rPr lang="en-CZ" dirty="0"/>
              <a:t>Nabídky se snažíme klientům prezentovat, ale občas je to vysoce formalizovaný proces výběrového řízení.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D92BB7-6C1F-A14B-9307-FB5E32C7AD4C}"/>
              </a:ext>
            </a:extLst>
          </p:cNvPr>
          <p:cNvSpPr txBox="1"/>
          <p:nvPr/>
        </p:nvSpPr>
        <p:spPr>
          <a:xfrm>
            <a:off x="584202" y="1263005"/>
            <a:ext cx="3638209" cy="333450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Na základě iniciální analýzy podáváme nabídku na:</a:t>
            </a:r>
          </a:p>
          <a:p>
            <a:pPr marL="6286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Blueprint</a:t>
            </a: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 analýzu</a:t>
            </a:r>
          </a:p>
          <a:p>
            <a:pPr marL="6286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Implementaci</a:t>
            </a:r>
          </a:p>
          <a:p>
            <a:pPr marL="6286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Záruku</a:t>
            </a:r>
          </a:p>
          <a:p>
            <a:pPr marL="6286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Servis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Přístup FTFP </a:t>
            </a:r>
            <a:r>
              <a:rPr lang="cs-CZ" sz="1400" dirty="0" err="1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vs</a:t>
            </a: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 T&amp;M </a:t>
            </a:r>
          </a:p>
          <a:p>
            <a:pPr marL="6286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Rizika a počítání cen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Forma nabídky:</a:t>
            </a:r>
          </a:p>
          <a:p>
            <a:pPr marL="6286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Word, </a:t>
            </a:r>
            <a:r>
              <a:rPr lang="cs-CZ" sz="1400" dirty="0" err="1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excel</a:t>
            </a: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, </a:t>
            </a:r>
            <a:r>
              <a:rPr lang="cs-CZ" sz="1400" dirty="0" err="1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powerpoint</a:t>
            </a: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 (obyčejně </a:t>
            </a:r>
            <a:r>
              <a:rPr lang="cs-CZ" sz="1400" dirty="0" err="1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pdf</a:t>
            </a: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Schvalování nabídky </a:t>
            </a:r>
          </a:p>
          <a:p>
            <a:pPr marL="6286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Interní </a:t>
            </a:r>
            <a:r>
              <a:rPr lang="cs-CZ" sz="1400" dirty="0" err="1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vs</a:t>
            </a:r>
            <a:r>
              <a:rPr lang="cs-CZ" sz="1400" dirty="0">
                <a:solidFill>
                  <a:schemeClr val="accent3"/>
                </a:solidFill>
                <a:latin typeface="Lato"/>
                <a:ea typeface="Open Sans Light"/>
                <a:cs typeface="Open Sans Light"/>
              </a:rPr>
              <a:t> externí</a:t>
            </a:r>
          </a:p>
        </p:txBody>
      </p:sp>
      <p:sp>
        <p:nvSpPr>
          <p:cNvPr id="9" name="Snip Single Corner of Rectangle 8">
            <a:extLst>
              <a:ext uri="{FF2B5EF4-FFF2-40B4-BE49-F238E27FC236}">
                <a16:creationId xmlns:a16="http://schemas.microsoft.com/office/drawing/2014/main" id="{EB8FAF05-C960-1C47-A4E5-CC61760D7418}"/>
              </a:ext>
            </a:extLst>
          </p:cNvPr>
          <p:cNvSpPr/>
          <p:nvPr/>
        </p:nvSpPr>
        <p:spPr>
          <a:xfrm>
            <a:off x="5405121" y="203200"/>
            <a:ext cx="3342640" cy="4364459"/>
          </a:xfrm>
          <a:prstGeom prst="snip1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4696ADB8-A494-5C49-BC7C-423A18E1A187}"/>
              </a:ext>
            </a:extLst>
          </p:cNvPr>
          <p:cNvSpPr txBox="1">
            <a:spLocks/>
          </p:cNvSpPr>
          <p:nvPr/>
        </p:nvSpPr>
        <p:spPr>
          <a:xfrm>
            <a:off x="5557520" y="336337"/>
            <a:ext cx="226448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 cap="none" spc="-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1200" cap="all" spc="20" dirty="0">
                <a:solidFill>
                  <a:schemeClr val="accent2"/>
                </a:solidFill>
                <a:latin typeface="Lato" panose="020F0502020204030203" pitchFamily="34" charset="0"/>
              </a:rPr>
              <a:t>Business proposal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C989E3-54BD-5A44-AC54-7A4D5104F183}"/>
              </a:ext>
            </a:extLst>
          </p:cNvPr>
          <p:cNvSpPr txBox="1"/>
          <p:nvPr/>
        </p:nvSpPr>
        <p:spPr>
          <a:xfrm>
            <a:off x="5557520" y="745543"/>
            <a:ext cx="1336770" cy="1773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Manažerské shrnutí</a:t>
            </a:r>
            <a:endParaRPr lang="en-US" sz="1000" dirty="0">
              <a:solidFill>
                <a:schemeClr val="accent4"/>
              </a:solidFill>
              <a:latin typeface="Lato"/>
              <a:ea typeface="Open Sans Light"/>
              <a:cs typeface="Open Sans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8F6097-B29D-784A-85F3-1579638BA7D0}"/>
              </a:ext>
            </a:extLst>
          </p:cNvPr>
          <p:cNvSpPr txBox="1"/>
          <p:nvPr/>
        </p:nvSpPr>
        <p:spPr>
          <a:xfrm>
            <a:off x="5557520" y="2483071"/>
            <a:ext cx="1336770" cy="1773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Rizika</a:t>
            </a:r>
            <a:endParaRPr lang="en-US" sz="1000" dirty="0">
              <a:solidFill>
                <a:schemeClr val="accent4"/>
              </a:solidFill>
              <a:latin typeface="Lato"/>
              <a:ea typeface="Open Sans Light"/>
              <a:cs typeface="Open Sans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A5BB36-F0CF-A84A-B738-7626A8B9D918}"/>
              </a:ext>
            </a:extLst>
          </p:cNvPr>
          <p:cNvSpPr txBox="1"/>
          <p:nvPr/>
        </p:nvSpPr>
        <p:spPr>
          <a:xfrm>
            <a:off x="5557520" y="1179925"/>
            <a:ext cx="1336770" cy="1773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Definice rozsahu</a:t>
            </a:r>
            <a:endParaRPr lang="en-US" sz="1000" dirty="0">
              <a:solidFill>
                <a:schemeClr val="accent4"/>
              </a:solidFill>
              <a:latin typeface="Lato"/>
              <a:ea typeface="Open Sans Light"/>
              <a:cs typeface="Open Sans 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BAD124-1545-7B42-9369-9BC0CEBABCC3}"/>
              </a:ext>
            </a:extLst>
          </p:cNvPr>
          <p:cNvSpPr txBox="1"/>
          <p:nvPr/>
        </p:nvSpPr>
        <p:spPr>
          <a:xfrm>
            <a:off x="5557520" y="1614307"/>
            <a:ext cx="1336770" cy="1773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cs-CZ" sz="1000" dirty="0" err="1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Out-of-scope</a:t>
            </a:r>
            <a:r>
              <a: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 </a:t>
            </a:r>
            <a:r>
              <a:rPr lang="cs-CZ" sz="1000" dirty="0" err="1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items</a:t>
            </a:r>
            <a:endParaRPr lang="en-US" sz="1000" dirty="0">
              <a:solidFill>
                <a:schemeClr val="accent4"/>
              </a:solidFill>
              <a:latin typeface="Lato"/>
              <a:ea typeface="Open Sans Light"/>
              <a:cs typeface="Open Sans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2BB5C8-C211-8A4A-8CAD-86CB6C8E8F53}"/>
              </a:ext>
            </a:extLst>
          </p:cNvPr>
          <p:cNvSpPr txBox="1"/>
          <p:nvPr/>
        </p:nvSpPr>
        <p:spPr>
          <a:xfrm>
            <a:off x="5557520" y="2917453"/>
            <a:ext cx="1336770" cy="1773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Časování </a:t>
            </a:r>
            <a:endParaRPr lang="en-US" sz="1000" dirty="0">
              <a:solidFill>
                <a:schemeClr val="accent4"/>
              </a:solidFill>
              <a:latin typeface="Lato"/>
              <a:ea typeface="Open Sans Light"/>
              <a:cs typeface="Open Sans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67422C-411E-6B47-B888-1A1B3C990450}"/>
              </a:ext>
            </a:extLst>
          </p:cNvPr>
          <p:cNvSpPr txBox="1"/>
          <p:nvPr/>
        </p:nvSpPr>
        <p:spPr>
          <a:xfrm>
            <a:off x="5557520" y="3351835"/>
            <a:ext cx="1336770" cy="1773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Projektový tým </a:t>
            </a:r>
            <a:endParaRPr lang="en-US" sz="1000" dirty="0">
              <a:solidFill>
                <a:schemeClr val="accent4"/>
              </a:solidFill>
              <a:latin typeface="Lato"/>
              <a:ea typeface="Open Sans Light"/>
              <a:cs typeface="Open Sans Ligh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F0DCCF-F018-EE49-9365-F780C0F002EE}"/>
              </a:ext>
            </a:extLst>
          </p:cNvPr>
          <p:cNvSpPr txBox="1"/>
          <p:nvPr/>
        </p:nvSpPr>
        <p:spPr>
          <a:xfrm>
            <a:off x="5557520" y="3786217"/>
            <a:ext cx="1336770" cy="1773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000" dirty="0" err="1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Obchodní</a:t>
            </a:r>
            <a:r>
              <a:rPr lang="en-US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 </a:t>
            </a:r>
            <a:r>
              <a:rPr lang="en-US" sz="1000" dirty="0" err="1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podmínky</a:t>
            </a:r>
            <a:endParaRPr lang="en-US" sz="1000" dirty="0">
              <a:solidFill>
                <a:schemeClr val="accent4"/>
              </a:solidFill>
              <a:latin typeface="Lato"/>
              <a:ea typeface="Open Sans Light"/>
              <a:cs typeface="Open Sans 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FAC2B4-A393-8544-8D1C-CFF9B8ADCD94}"/>
              </a:ext>
            </a:extLst>
          </p:cNvPr>
          <p:cNvSpPr txBox="1"/>
          <p:nvPr/>
        </p:nvSpPr>
        <p:spPr>
          <a:xfrm>
            <a:off x="5557520" y="4220601"/>
            <a:ext cx="1336770" cy="1773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Cena FTFP / </a:t>
            </a:r>
            <a:r>
              <a:rPr lang="en-US" sz="1000" dirty="0" err="1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Ratecard</a:t>
            </a:r>
            <a:endParaRPr lang="en-US" sz="1000" dirty="0">
              <a:solidFill>
                <a:schemeClr val="accent4"/>
              </a:solidFill>
              <a:latin typeface="Lato"/>
              <a:ea typeface="Open Sans Light"/>
              <a:cs typeface="Open Sans Ligh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0FA435-180B-3F48-B085-1C6AAA7B774A}"/>
              </a:ext>
            </a:extLst>
          </p:cNvPr>
          <p:cNvSpPr txBox="1"/>
          <p:nvPr/>
        </p:nvSpPr>
        <p:spPr>
          <a:xfrm>
            <a:off x="5557520" y="2048689"/>
            <a:ext cx="1717040" cy="1773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cs-CZ" sz="1000" dirty="0">
                <a:solidFill>
                  <a:schemeClr val="accent4"/>
                </a:solidFill>
                <a:latin typeface="Lato"/>
                <a:ea typeface="Open Sans Light"/>
                <a:cs typeface="Open Sans Light"/>
              </a:rPr>
              <a:t>Požadavky na součinnost</a:t>
            </a:r>
            <a:endParaRPr lang="en-US" sz="1000" dirty="0">
              <a:solidFill>
                <a:schemeClr val="accent4"/>
              </a:solidFill>
              <a:latin typeface="Lato"/>
              <a:ea typeface="Open Sans Light"/>
              <a:cs typeface="Open Sans Light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7D2937-4E57-F045-B5A9-2AF058227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441" y="2080091"/>
            <a:ext cx="798829" cy="50975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1CFB7E4-5903-3545-8311-360B5AF75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649" y="1653457"/>
            <a:ext cx="1694108" cy="22530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F4A4460-3E5B-8243-864E-2CAD8DBD5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420" y="2719048"/>
            <a:ext cx="1422096" cy="54829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C9A9742-73F5-FB4A-84ED-3D800DCA4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8226" y="3440513"/>
            <a:ext cx="891540" cy="570937"/>
          </a:xfrm>
          <a:prstGeom prst="rect">
            <a:avLst/>
          </a:prstGeom>
        </p:spPr>
      </p:pic>
      <p:pic>
        <p:nvPicPr>
          <p:cNvPr id="4098" name="Picture 2" descr="Terms And Conditions Icon - Download in Line Style">
            <a:extLst>
              <a:ext uri="{FF2B5EF4-FFF2-40B4-BE49-F238E27FC236}">
                <a16:creationId xmlns:a16="http://schemas.microsoft.com/office/drawing/2014/main" id="{9B310983-E9C4-7141-A421-3957CD9DD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441" y="3772386"/>
            <a:ext cx="603790" cy="6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cope Icon - Download in Line Style">
            <a:extLst>
              <a:ext uri="{FF2B5EF4-FFF2-40B4-BE49-F238E27FC236}">
                <a16:creationId xmlns:a16="http://schemas.microsoft.com/office/drawing/2014/main" id="{3A5334D8-50CC-8948-B9A8-CF816546E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31" y="748708"/>
            <a:ext cx="613950" cy="61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541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6DF2E7-0A81-B34A-A63E-EBAFB4A7006C}"/>
              </a:ext>
            </a:extLst>
          </p:cNvPr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rgbClr val="DCE2E6"/>
          </a:solidFill>
          <a:ln>
            <a:solidFill>
              <a:srgbClr val="DCE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Z" sz="3400" cap="all" spc="50" dirty="0">
              <a:solidFill>
                <a:schemeClr val="accent2"/>
              </a:solidFill>
              <a:latin typeface="Lato Black" panose="020F0A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FA00CC-6822-C040-83CE-33E90403FDDF}"/>
              </a:ext>
            </a:extLst>
          </p:cNvPr>
          <p:cNvSpPr/>
          <p:nvPr/>
        </p:nvSpPr>
        <p:spPr>
          <a:xfrm>
            <a:off x="0" y="1637685"/>
            <a:ext cx="9144000" cy="1868129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Z" sz="6000" dirty="0">
                <a:solidFill>
                  <a:srgbClr val="DCE2E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CZ" sz="3400" cap="all" spc="50" dirty="0">
                <a:solidFill>
                  <a:srgbClr val="DCE2E6"/>
                </a:solidFill>
                <a:latin typeface="Lato Black" panose="020F0A02020204030203" pitchFamily="34" charset="0"/>
              </a:rPr>
              <a:t>Delivery</a:t>
            </a:r>
          </a:p>
        </p:txBody>
      </p:sp>
    </p:spTree>
    <p:extLst>
      <p:ext uri="{BB962C8B-B14F-4D97-AF65-F5344CB8AC3E}">
        <p14:creationId xmlns:p14="http://schemas.microsoft.com/office/powerpoint/2010/main" val="2152115874"/>
      </p:ext>
    </p:extLst>
  </p:cSld>
  <p:clrMapOvr>
    <a:masterClrMapping/>
  </p:clrMapOvr>
  <p:transition spd="slow" advClick="0" advTm="3000">
    <p:fade/>
  </p:transition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4B5050"/>
      </a:accent1>
      <a:accent2>
        <a:srgbClr val="339933"/>
      </a:accent2>
      <a:accent3>
        <a:srgbClr val="6E7378"/>
      </a:accent3>
      <a:accent4>
        <a:srgbClr val="91969B"/>
      </a:accent4>
      <a:accent5>
        <a:srgbClr val="AAAFB4"/>
      </a:accent5>
      <a:accent6>
        <a:srgbClr val="DCE1E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77342C3A529F4BA654E1E6D74174D8" ma:contentTypeVersion="12" ma:contentTypeDescription="Create a new document." ma:contentTypeScope="" ma:versionID="c942ca7c0591e4eadaaccb49f8267b24">
  <xsd:schema xmlns:xsd="http://www.w3.org/2001/XMLSchema" xmlns:xs="http://www.w3.org/2001/XMLSchema" xmlns:p="http://schemas.microsoft.com/office/2006/metadata/properties" xmlns:ns2="fd6fcbd0-2c2a-4987-82ae-eea973009e78" xmlns:ns3="0dddb7cc-f55a-4517-b7a3-1702f34faa44" targetNamespace="http://schemas.microsoft.com/office/2006/metadata/properties" ma:root="true" ma:fieldsID="d485f8ef38f58694b8d1a76956e1d35d" ns2:_="" ns3:_="">
    <xsd:import namespace="fd6fcbd0-2c2a-4987-82ae-eea973009e78"/>
    <xsd:import namespace="0dddb7cc-f55a-4517-b7a3-1702f34faa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fcbd0-2c2a-4987-82ae-eea973009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db7cc-f55a-4517-b7a3-1702f34faa4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9648B8-B0A6-4A33-B787-3A45C277A048}">
  <ds:schemaRefs>
    <ds:schemaRef ds:uri="0dddb7cc-f55a-4517-b7a3-1702f34faa44"/>
    <ds:schemaRef ds:uri="fd6fcbd0-2c2a-4987-82ae-eea973009e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C64FB65-0E90-42D8-98B6-C8E82A96E6DB}">
  <ds:schemaRefs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purl.org/dc/elements/1.1/"/>
    <ds:schemaRef ds:uri="fd6fcbd0-2c2a-4987-82ae-eea973009e78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dddb7cc-f55a-4517-b7a3-1702f34faa44"/>
  </ds:schemaRefs>
</ds:datastoreItem>
</file>

<file path=customXml/itemProps3.xml><?xml version="1.0" encoding="utf-8"?>
<ds:datastoreItem xmlns:ds="http://schemas.openxmlformats.org/officeDocument/2006/customXml" ds:itemID="{9940C812-D0E0-46AE-B5EA-0AB688F500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47516</TotalTime>
  <Words>1314</Words>
  <Application>Microsoft Office PowerPoint</Application>
  <PresentationFormat>On-screen Show (16:9)</PresentationFormat>
  <Paragraphs>254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Jafar</dc:creator>
  <cp:lastModifiedBy>Jiri Madl</cp:lastModifiedBy>
  <cp:revision>2241</cp:revision>
  <dcterms:created xsi:type="dcterms:W3CDTF">2015-05-25T12:45:08Z</dcterms:created>
  <dcterms:modified xsi:type="dcterms:W3CDTF">2023-12-14T09:04:08Z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0x0101009C77342C3A529F4BA654E1E6D74174D8</vt:lpwstr>
  </property>
</Properties>
</file>