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23"/>
  </p:notesMasterIdLst>
  <p:handoutMasterIdLst>
    <p:handoutMasterId r:id="rId24"/>
  </p:handoutMasterIdLst>
  <p:sldIdLst>
    <p:sldId id="256" r:id="rId2"/>
    <p:sldId id="275" r:id="rId3"/>
    <p:sldId id="278" r:id="rId4"/>
    <p:sldId id="279" r:id="rId5"/>
    <p:sldId id="280" r:id="rId6"/>
    <p:sldId id="294" r:id="rId7"/>
    <p:sldId id="281" r:id="rId8"/>
    <p:sldId id="282" r:id="rId9"/>
    <p:sldId id="283" r:id="rId10"/>
    <p:sldId id="284" r:id="rId11"/>
    <p:sldId id="285" r:id="rId12"/>
    <p:sldId id="286" r:id="rId13"/>
    <p:sldId id="269" r:id="rId14"/>
    <p:sldId id="270" r:id="rId15"/>
    <p:sldId id="271" r:id="rId16"/>
    <p:sldId id="287" r:id="rId17"/>
    <p:sldId id="288" r:id="rId18"/>
    <p:sldId id="290" r:id="rId19"/>
    <p:sldId id="291" r:id="rId20"/>
    <p:sldId id="292" r:id="rId21"/>
    <p:sldId id="293" r:id="rId22"/>
  </p:sldIdLst>
  <p:sldSz cx="9145588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  <p15:guide id="11" pos="321">
          <p15:clr>
            <a:srgbClr val="A4A3A4"/>
          </p15:clr>
        </p15:guide>
        <p15:guide id="12" pos="5419">
          <p15:clr>
            <a:srgbClr val="A4A3A4"/>
          </p15:clr>
        </p15:guide>
        <p15:guide id="13" pos="682">
          <p15:clr>
            <a:srgbClr val="A4A3A4"/>
          </p15:clr>
        </p15:guide>
        <p15:guide id="14" pos="2766">
          <p15:clr>
            <a:srgbClr val="A4A3A4"/>
          </p15:clr>
        </p15:guide>
        <p15:guide id="15" pos="297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6802A9C-2DF7-EF33-FECC-547066C3D947}" name="Michal Jirásek" initials="MJ" userId="Michal Jirásek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006E"/>
    <a:srgbClr val="4BC8FF"/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33" autoAdjust="0"/>
    <p:restoredTop sz="96754" autoAdjust="0"/>
  </p:normalViewPr>
  <p:slideViewPr>
    <p:cSldViewPr snapToGrid="0">
      <p:cViewPr varScale="1">
        <p:scale>
          <a:sx n="89" d="100"/>
          <a:sy n="89" d="100"/>
        </p:scale>
        <p:origin x="96" y="3030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  <p:guide pos="321"/>
        <p:guide pos="5419"/>
        <p:guide pos="682"/>
        <p:guide pos="2766"/>
        <p:guide pos="2977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928" y="2900365"/>
            <a:ext cx="852268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298928" y="4116403"/>
            <a:ext cx="852268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C36484A1-5FE2-4AC7-B186-C1E15EE774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13" y="414000"/>
            <a:ext cx="1531624" cy="1036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40092" y="718713"/>
            <a:ext cx="3915681" cy="320400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093" y="4500000"/>
            <a:ext cx="391568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637" y="4068000"/>
            <a:ext cx="391568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689273" y="4500000"/>
            <a:ext cx="391568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689817" y="4068000"/>
            <a:ext cx="391568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4689273" y="718713"/>
            <a:ext cx="3915681" cy="320400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C36484A1-5FE2-4AC7-B186-C1E15EE774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2840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36484A1-5FE2-4AC7-B186-C1E15EE774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2840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310554" y="6228000"/>
            <a:ext cx="189033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9145588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2E47129-CD29-4FAB-AAFF-2F8F08274D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8749" y="6050485"/>
            <a:ext cx="883410" cy="59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ECON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>
                <a:solidFill>
                  <a:srgbClr val="B9006E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310554" y="6228000"/>
            <a:ext cx="189033" cy="252000"/>
          </a:xfrm>
        </p:spPr>
        <p:txBody>
          <a:bodyPr/>
          <a:lstStyle>
            <a:lvl1pPr>
              <a:defRPr>
                <a:solidFill>
                  <a:srgbClr val="B9006E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5CF0005C-D689-4DD6-A5D8-EA20231460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634" y="2019299"/>
            <a:ext cx="4199887" cy="2841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F7D96717-61A6-4CA4-8435-E0D536EBA6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599CB6BE-5475-43A1-B06C-8E7566E446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10554" y="6228000"/>
            <a:ext cx="189033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94" y="2434289"/>
            <a:ext cx="7187994" cy="1863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smtClean="0"/>
              <a:t>10/24/2023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517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540094" y="1692002"/>
            <a:ext cx="8066301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C36484A1-5FE2-4AC7-B186-C1E15EE774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2840" y="6059508"/>
            <a:ext cx="858752" cy="580920"/>
          </a:xfrm>
          <a:prstGeom prst="rect">
            <a:avLst/>
          </a:prstGeom>
        </p:spPr>
      </p:pic>
      <p:pic>
        <p:nvPicPr>
          <p:cNvPr id="11" name="Obrázek 10" descr="Obsah obrázku příroda, déšť, planina, skupina&#10;&#10;Popis byl vytvořen automaticky">
            <a:extLst>
              <a:ext uri="{FF2B5EF4-FFF2-40B4-BE49-F238E27FC236}">
                <a16:creationId xmlns:a16="http://schemas.microsoft.com/office/drawing/2014/main" id="{9A7F9E63-F236-4A01-BC6C-AAABDE878BF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77425" y="-6675673"/>
            <a:ext cx="5190740" cy="9145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928" y="2900365"/>
            <a:ext cx="852268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298928" y="4116403"/>
            <a:ext cx="852268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7D02BBC8-BA18-446A-A9BA-BD711450F1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13" y="414000"/>
            <a:ext cx="1520782" cy="102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94" y="1692002"/>
            <a:ext cx="8066301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638" y="1296001"/>
            <a:ext cx="80655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C36484A1-5FE2-4AC7-B186-C1E15EE774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2840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40638" y="1296001"/>
            <a:ext cx="391568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94" y="720000"/>
            <a:ext cx="8066301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689273" y="1290515"/>
            <a:ext cx="391568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540094" y="1692001"/>
            <a:ext cx="391567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4689274" y="1690271"/>
            <a:ext cx="391567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C36484A1-5FE2-4AC7-B186-C1E15EE774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2840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39447" y="1695075"/>
            <a:ext cx="3914489" cy="389671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637" y="5599670"/>
            <a:ext cx="3914489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4689274" y="1667024"/>
            <a:ext cx="391567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C36484A1-5FE2-4AC7-B186-C1E15EE774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2840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3330579" y="1692003"/>
            <a:ext cx="2484075" cy="223071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0093" y="4414271"/>
            <a:ext cx="2484431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30579" y="4414271"/>
            <a:ext cx="2484431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21963" y="4414270"/>
            <a:ext cx="2484431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638" y="4025136"/>
            <a:ext cx="248407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330935" y="4025136"/>
            <a:ext cx="248407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22140" y="4025136"/>
            <a:ext cx="248407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540093" y="1692003"/>
            <a:ext cx="2484075" cy="223071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6121064" y="1692003"/>
            <a:ext cx="2484075" cy="223071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638" y="1296001"/>
            <a:ext cx="80655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94" y="720000"/>
            <a:ext cx="8066301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C36484A1-5FE2-4AC7-B186-C1E15EE774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2840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4704976" y="692150"/>
            <a:ext cx="3901418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39447" y="692151"/>
            <a:ext cx="3914489" cy="4899635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637" y="5599670"/>
            <a:ext cx="3914489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C36484A1-5FE2-4AC7-B186-C1E15EE774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2840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540094" y="692150"/>
            <a:ext cx="8066301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C36484A1-5FE2-4AC7-B186-C1E15EE774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2840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0094" y="6228000"/>
            <a:ext cx="5941032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0554" y="6228000"/>
            <a:ext cx="189033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94" y="720000"/>
            <a:ext cx="8066301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193" y="1872000"/>
            <a:ext cx="8066301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90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  <p:sldLayoutId id="2147483694" r:id="rId15"/>
  </p:sldLayoutIdLst>
  <p:hf sldNum="0" hdr="0" ft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7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49B21ECB-8576-4E87-B34A-A869AF30F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Theory</a:t>
            </a:r>
            <a:br>
              <a:rPr lang="cs-CZ" dirty="0"/>
            </a:br>
            <a:r>
              <a:rPr lang="cs-CZ" dirty="0" err="1"/>
              <a:t>of</a:t>
            </a:r>
            <a:r>
              <a:rPr lang="cs-CZ" dirty="0"/>
              <a:t> business </a:t>
            </a:r>
            <a:r>
              <a:rPr lang="cs-CZ" dirty="0" err="1"/>
              <a:t>informatics</a:t>
            </a:r>
            <a:endParaRPr lang="cs-CZ" dirty="0"/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5B2AC9BD-3EC5-4186-8075-2EDC59C2A4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8928" y="4116404"/>
            <a:ext cx="8522680" cy="464306"/>
          </a:xfrm>
        </p:spPr>
        <p:txBody>
          <a:bodyPr/>
          <a:lstStyle/>
          <a:p>
            <a:r>
              <a:rPr lang="cs-CZ" dirty="0" err="1"/>
              <a:t>Seminar</a:t>
            </a:r>
            <a:r>
              <a:rPr lang="cs-CZ" dirty="0"/>
              <a:t>: </a:t>
            </a:r>
            <a:r>
              <a:rPr lang="cs-CZ" dirty="0" err="1"/>
              <a:t>Quantitative</a:t>
            </a:r>
            <a:r>
              <a:rPr lang="cs-CZ" dirty="0"/>
              <a:t> </a:t>
            </a:r>
            <a:r>
              <a:rPr lang="cs-CZ" dirty="0" err="1"/>
              <a:t>methods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IS</a:t>
            </a:r>
          </a:p>
          <a:p>
            <a:r>
              <a:rPr lang="cs-CZ" dirty="0"/>
              <a:t>(</a:t>
            </a:r>
            <a:r>
              <a:rPr lang="cs-CZ"/>
              <a:t>part 2)</a:t>
            </a:r>
            <a:endParaRPr lang="cs-CZ" dirty="0"/>
          </a:p>
        </p:txBody>
      </p:sp>
      <p:pic>
        <p:nvPicPr>
          <p:cNvPr id="3" name="Obrázek 2" descr="Obsah obrázku příroda, déšť, planina, skupina&#10;&#10;Popis byl vytvořen automaticky">
            <a:extLst>
              <a:ext uri="{FF2B5EF4-FFF2-40B4-BE49-F238E27FC236}">
                <a16:creationId xmlns:a16="http://schemas.microsoft.com/office/drawing/2014/main" id="{06031E43-9156-413C-ACB5-7C3F89DE451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66290">
            <a:off x="6210022" y="1936173"/>
            <a:ext cx="3942116" cy="6945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192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3A757E52-D6D9-4862-B23B-C53B334A3AA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788644E4-67A6-4C21-B58D-2B4BBE3E5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643" y="3203212"/>
            <a:ext cx="8066301" cy="451576"/>
          </a:xfrm>
        </p:spPr>
        <p:txBody>
          <a:bodyPr/>
          <a:lstStyle/>
          <a:p>
            <a:r>
              <a:rPr lang="cs-CZ" dirty="0"/>
              <a:t>Basic </a:t>
            </a:r>
            <a:r>
              <a:rPr lang="cs-CZ" dirty="0" err="1"/>
              <a:t>statistics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532251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05D0DED0-4EE9-40B1-9427-C5F3370623E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81E7332D-D88F-4E8D-96F9-D015494EB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Basic </a:t>
            </a:r>
            <a:r>
              <a:rPr lang="cs-CZ" dirty="0" err="1"/>
              <a:t>statistics</a:t>
            </a:r>
            <a:endParaRPr lang="en-US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273AA99-70F3-42E7-8281-97F2E03125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most QUANT papers you should be able to find:</a:t>
            </a:r>
            <a:endParaRPr lang="cs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94900" lvl="1" indent="-342900">
              <a:lnSpc>
                <a:spcPct val="107000"/>
              </a:lnSpc>
              <a:buFont typeface="Symbol" panose="05050102010706020507" pitchFamily="18" charset="2"/>
              <a:buChar char=""/>
            </a:pP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Descriptives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mean, standard deviation (minimum and maximum values)</a:t>
            </a:r>
            <a:endParaRPr lang="cs-CZ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94900" lvl="1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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Correlations – associations between pairs of individual variables</a:t>
            </a:r>
            <a:endParaRPr lang="cs-CZ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2000" lvl="1" indent="0">
              <a:lnSpc>
                <a:spcPct val="107000"/>
              </a:lnSpc>
              <a:spcAft>
                <a:spcPts val="800"/>
              </a:spcAft>
              <a:buNone/>
            </a:pPr>
            <a:endParaRPr lang="cs-CZ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Why to pay attention to them? What do they tell you?</a:t>
            </a:r>
            <a:endParaRPr lang="cs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2458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05D0DED0-4EE9-40B1-9427-C5F3370623E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81E7332D-D88F-4E8D-96F9-D015494EB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Basic </a:t>
            </a:r>
            <a:r>
              <a:rPr lang="cs-CZ" dirty="0" err="1"/>
              <a:t>statistics</a:t>
            </a:r>
            <a:endParaRPr lang="en-US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273AA99-70F3-42E7-8281-97F2E03125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Give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basic </a:t>
            </a:r>
            <a:r>
              <a:rPr lang="cs-CZ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understanding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dataset</a:t>
            </a:r>
            <a:endParaRPr lang="cs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point out </a:t>
            </a:r>
            <a:r>
              <a:rPr lang="cs-CZ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some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problems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cs-CZ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strange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extreme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value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multicollinearity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etc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 but are limited</a:t>
            </a:r>
          </a:p>
        </p:txBody>
      </p:sp>
    </p:spTree>
    <p:extLst>
      <p:ext uri="{BB962C8B-B14F-4D97-AF65-F5344CB8AC3E}">
        <p14:creationId xmlns:p14="http://schemas.microsoft.com/office/powerpoint/2010/main" val="42395474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C0398A-0126-4BAD-B137-4E71B55A6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Basic </a:t>
            </a:r>
            <a:r>
              <a:rPr lang="cs-CZ" dirty="0" err="1"/>
              <a:t>statistics</a:t>
            </a:r>
            <a:r>
              <a:rPr lang="cs-CZ" dirty="0"/>
              <a:t>:</a:t>
            </a:r>
            <a:br>
              <a:rPr lang="cs-CZ" dirty="0"/>
            </a:br>
            <a:r>
              <a:rPr lang="cs-CZ" dirty="0" err="1"/>
              <a:t>Spurious</a:t>
            </a:r>
            <a:r>
              <a:rPr lang="cs-CZ" dirty="0"/>
              <a:t> </a:t>
            </a:r>
            <a:r>
              <a:rPr lang="cs-CZ" dirty="0" err="1"/>
              <a:t>correlations</a:t>
            </a:r>
            <a:endParaRPr lang="cs-CZ" dirty="0"/>
          </a:p>
        </p:txBody>
      </p:sp>
      <p:pic>
        <p:nvPicPr>
          <p:cNvPr id="2052" name="Picture 4" descr="Image result for spurious correlations&quot;">
            <a:extLst>
              <a:ext uri="{FF2B5EF4-FFF2-40B4-BE49-F238E27FC236}">
                <a16:creationId xmlns:a16="http://schemas.microsoft.com/office/drawing/2014/main" id="{8DCF66DF-B50C-4CC8-A209-A8A1993FF63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8087" y="2643126"/>
            <a:ext cx="7291462" cy="2874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47147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C0398A-0126-4BAD-B137-4E71B55A6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Basic </a:t>
            </a:r>
            <a:r>
              <a:rPr lang="cs-CZ" dirty="0" err="1"/>
              <a:t>statistics</a:t>
            </a:r>
            <a:r>
              <a:rPr lang="cs-CZ" dirty="0"/>
              <a:t>:</a:t>
            </a:r>
            <a:br>
              <a:rPr lang="cs-CZ" dirty="0"/>
            </a:br>
            <a:r>
              <a:rPr lang="cs-CZ" dirty="0" err="1"/>
              <a:t>Spurious</a:t>
            </a:r>
            <a:r>
              <a:rPr lang="cs-CZ" dirty="0"/>
              <a:t> </a:t>
            </a:r>
            <a:r>
              <a:rPr lang="cs-CZ" dirty="0" err="1"/>
              <a:t>correlations</a:t>
            </a:r>
            <a:endParaRPr lang="cs-CZ" dirty="0"/>
          </a:p>
        </p:txBody>
      </p:sp>
      <p:pic>
        <p:nvPicPr>
          <p:cNvPr id="4100" name="Picture 4" descr="Image result for spurious correlations&quot;">
            <a:extLst>
              <a:ext uri="{FF2B5EF4-FFF2-40B4-BE49-F238E27FC236}">
                <a16:creationId xmlns:a16="http://schemas.microsoft.com/office/drawing/2014/main" id="{92E57CBE-AD1F-4941-9959-2E9BD0C82DD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8087" y="2643126"/>
            <a:ext cx="7291462" cy="2874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30055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C0398A-0126-4BAD-B137-4E71B55A6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Basic </a:t>
            </a:r>
            <a:r>
              <a:rPr lang="cs-CZ" dirty="0" err="1"/>
              <a:t>statistics</a:t>
            </a:r>
            <a:r>
              <a:rPr lang="cs-CZ" dirty="0"/>
              <a:t>:</a:t>
            </a:r>
            <a:br>
              <a:rPr lang="cs-CZ" dirty="0"/>
            </a:br>
            <a:r>
              <a:rPr lang="cs-CZ" dirty="0" err="1"/>
              <a:t>Spurious</a:t>
            </a:r>
            <a:r>
              <a:rPr lang="cs-CZ" dirty="0"/>
              <a:t> </a:t>
            </a:r>
            <a:r>
              <a:rPr lang="cs-CZ" dirty="0" err="1"/>
              <a:t>correlations</a:t>
            </a:r>
            <a:endParaRPr lang="cs-CZ" dirty="0"/>
          </a:p>
        </p:txBody>
      </p:sp>
      <p:pic>
        <p:nvPicPr>
          <p:cNvPr id="6" name="Picture 2" descr="Image result for spurious correlations&quot;">
            <a:extLst>
              <a:ext uri="{FF2B5EF4-FFF2-40B4-BE49-F238E27FC236}">
                <a16:creationId xmlns:a16="http://schemas.microsoft.com/office/drawing/2014/main" id="{F586DB39-4ED3-45B4-AEB7-37A8383FF6C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8087" y="2643126"/>
            <a:ext cx="7291462" cy="2874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75429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05D0DED0-4EE9-40B1-9427-C5F3370623E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81E7332D-D88F-4E8D-96F9-D015494EB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Basic </a:t>
            </a:r>
            <a:r>
              <a:rPr lang="cs-CZ" dirty="0" err="1"/>
              <a:t>statistics</a:t>
            </a:r>
            <a:endParaRPr lang="en-US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273AA99-70F3-42E7-8281-97F2E03125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Let’s try it out in 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retl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Download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data </a:t>
            </a:r>
            <a:r>
              <a:rPr lang="cs-CZ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Jirásek and </a:t>
            </a:r>
            <a:r>
              <a:rPr lang="cs-CZ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Sudzina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(2020) </a:t>
            </a:r>
            <a:r>
              <a:rPr lang="cs-CZ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from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interactive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syllabus</a:t>
            </a: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File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&gt; Open &gt; User </a:t>
            </a:r>
            <a:r>
              <a:rPr lang="cs-CZ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file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&gt; </a:t>
            </a:r>
            <a:r>
              <a:rPr lang="cs-CZ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choose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.</a:t>
            </a:r>
            <a:r>
              <a:rPr lang="cs-CZ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csv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files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do not interpret </a:t>
            </a:r>
            <a:r>
              <a:rPr lang="cs-CZ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first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column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import as </a:t>
            </a:r>
            <a:r>
              <a:rPr lang="cs-CZ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cross-sectional</a:t>
            </a: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View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&gt; </a:t>
            </a:r>
            <a:r>
              <a:rPr lang="cs-CZ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Summary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statistic</a:t>
            </a: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View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&gt; </a:t>
            </a:r>
            <a:r>
              <a:rPr lang="cs-CZ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Correlation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matrix</a:t>
            </a:r>
          </a:p>
          <a:p>
            <a:pPr marL="72000" indent="0">
              <a:lnSpc>
                <a:spcPct val="107000"/>
              </a:lnSpc>
              <a:spcAft>
                <a:spcPts val="800"/>
              </a:spcAft>
              <a:buNone/>
            </a:pP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do you interpret them? Are there any problems?</a:t>
            </a:r>
            <a:endParaRPr lang="cs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5161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3A757E52-D6D9-4862-B23B-C53B334A3AA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788644E4-67A6-4C21-B58D-2B4BBE3E5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643" y="3203212"/>
            <a:ext cx="8066301" cy="451576"/>
          </a:xfrm>
        </p:spPr>
        <p:txBody>
          <a:bodyPr/>
          <a:lstStyle/>
          <a:p>
            <a:r>
              <a:rPr lang="cs-CZ" dirty="0"/>
              <a:t>Basic </a:t>
            </a:r>
            <a:r>
              <a:rPr lang="cs-CZ" dirty="0" err="1"/>
              <a:t>tests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319302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05D0DED0-4EE9-40B1-9427-C5F3370623E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81E7332D-D88F-4E8D-96F9-D015494EB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Basic </a:t>
            </a:r>
            <a:r>
              <a:rPr lang="cs-CZ" dirty="0" err="1"/>
              <a:t>tests</a:t>
            </a:r>
            <a:endParaRPr lang="en-US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273AA99-70F3-42E7-8281-97F2E03125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Tools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&gt; Test </a:t>
            </a:r>
            <a:r>
              <a:rPr lang="cs-CZ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statistic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calculator</a:t>
            </a:r>
            <a:endParaRPr lang="cs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Mean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r>
              <a:rPr lang="cs-CZ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Means</a:t>
            </a: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cs-CZ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comparing</a:t>
            </a: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two</a:t>
            </a: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samples</a:t>
            </a: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1085850" lvl="2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Sample &gt; </a:t>
            </a:r>
            <a:r>
              <a:rPr lang="cs-CZ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Restrict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based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on </a:t>
            </a:r>
            <a:r>
              <a:rPr lang="cs-CZ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criterion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(Gender == 1)</a:t>
            </a: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Nonparametric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test</a:t>
            </a:r>
          </a:p>
          <a:p>
            <a:pPr indent="0">
              <a:lnSpc>
                <a:spcPct val="107000"/>
              </a:lnSpc>
              <a:spcAft>
                <a:spcPts val="800"/>
              </a:spcAft>
              <a:buNone/>
            </a:pPr>
            <a:endParaRPr lang="cs-CZ" sz="3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31894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05D0DED0-4EE9-40B1-9427-C5F3370623E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81E7332D-D88F-4E8D-96F9-D015494EB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Basic </a:t>
            </a:r>
            <a:r>
              <a:rPr lang="cs-CZ" dirty="0" err="1"/>
              <a:t>tests</a:t>
            </a:r>
            <a:endParaRPr lang="en-US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273AA99-70F3-42E7-8281-97F2E03125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Usually not the main output of high-ranked QUANT papers</a:t>
            </a:r>
            <a:endParaRPr lang="cs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 bad, but limited added value (“there is no difference between the samples” &gt; “So what?”)</a:t>
            </a:r>
            <a:endParaRPr lang="cs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are usually interested in explaining WHY something happens: next parts of this seminar series</a:t>
            </a:r>
            <a:endParaRPr lang="cs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lnSpc>
                <a:spcPct val="107000"/>
              </a:lnSpc>
              <a:spcAft>
                <a:spcPts val="800"/>
              </a:spcAft>
              <a:buNone/>
            </a:pPr>
            <a:endParaRPr lang="cs-CZ" sz="3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3150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05D0DED0-4EE9-40B1-9427-C5F3370623E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81E7332D-D88F-4E8D-96F9-D015494EB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</a:t>
            </a:r>
            <a:r>
              <a:rPr lang="cs-CZ" dirty="0" err="1"/>
              <a:t>y‘s</a:t>
            </a:r>
            <a:r>
              <a:rPr lang="en-US" dirty="0"/>
              <a:t> </a:t>
            </a:r>
            <a:r>
              <a:rPr lang="cs-CZ" dirty="0"/>
              <a:t>agenda</a:t>
            </a:r>
            <a:endParaRPr lang="en-US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273AA99-70F3-42E7-8281-97F2E03125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Goals:</a:t>
            </a:r>
            <a:endParaRPr lang="cs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94900" lvl="1" indent="-342900">
              <a:lnSpc>
                <a:spcPct val="107000"/>
              </a:lnSpc>
              <a:buFont typeface="+mj-lt"/>
              <a:buAutoNum type="arabicPeriod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Train QUANT mindset</a:t>
            </a:r>
            <a:endParaRPr lang="cs-CZ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94900" lvl="1" indent="-342900">
              <a:lnSpc>
                <a:spcPct val="107000"/>
              </a:lnSpc>
              <a:buFont typeface="+mj-lt"/>
              <a:buAutoNum type="arabicPeriod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Understand basic statistics in the QUANT paper (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descriptives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correlations)</a:t>
            </a:r>
            <a:endParaRPr lang="cs-CZ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94900" lvl="1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a few basic tests (comparing means of two samples</a:t>
            </a: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etc</a:t>
            </a: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cs-CZ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2000" lvl="1" indent="0">
              <a:lnSpc>
                <a:spcPct val="107000"/>
              </a:lnSpc>
              <a:spcAft>
                <a:spcPts val="800"/>
              </a:spcAft>
              <a:buNone/>
            </a:pPr>
            <a:endParaRPr lang="cs-CZ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Dataset: Jirásek and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Sudzina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(2020) on personality traits and (self-reported) creativity</a:t>
            </a:r>
            <a:endParaRPr lang="cs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will work with cross-sectional data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cs-CZ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panel </a:t>
            </a:r>
            <a:r>
              <a:rPr lang="cs-CZ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time-series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Something not clear? Ask (really!)</a:t>
            </a:r>
            <a:endParaRPr lang="cs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8298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3A757E52-D6D9-4862-B23B-C53B334A3AA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788644E4-67A6-4C21-B58D-2B4BBE3E5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643" y="3203212"/>
            <a:ext cx="8066301" cy="451576"/>
          </a:xfrm>
        </p:spPr>
        <p:txBody>
          <a:bodyPr/>
          <a:lstStyle/>
          <a:p>
            <a:r>
              <a:rPr lang="cs-CZ" dirty="0" err="1"/>
              <a:t>Debrief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087064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05D0DED0-4EE9-40B1-9427-C5F3370623E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81E7332D-D88F-4E8D-96F9-D015494EB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Debrief</a:t>
            </a:r>
            <a:endParaRPr lang="en-US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273AA99-70F3-42E7-8281-97F2E03125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200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we covered? Pick two most important things for you and say them aloud.</a:t>
            </a:r>
            <a:endParaRPr lang="cs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lnSpc>
                <a:spcPct val="107000"/>
              </a:lnSpc>
              <a:spcAft>
                <a:spcPts val="800"/>
              </a:spcAft>
              <a:buNone/>
            </a:pPr>
            <a:endParaRPr lang="cs-CZ" sz="3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8760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3A757E52-D6D9-4862-B23B-C53B334A3AA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788644E4-67A6-4C21-B58D-2B4BBE3E5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643" y="3203212"/>
            <a:ext cx="8066301" cy="451576"/>
          </a:xfrm>
        </p:spPr>
        <p:txBody>
          <a:bodyPr/>
          <a:lstStyle/>
          <a:p>
            <a:r>
              <a:rPr lang="cs-CZ" dirty="0"/>
              <a:t>QUANT </a:t>
            </a:r>
            <a:r>
              <a:rPr lang="cs-CZ" dirty="0" err="1"/>
              <a:t>mindset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75099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05D0DED0-4EE9-40B1-9427-C5F3370623E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81E7332D-D88F-4E8D-96F9-D015494EB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QUANT </a:t>
            </a:r>
            <a:r>
              <a:rPr lang="cs-CZ" dirty="0" err="1"/>
              <a:t>mindset</a:t>
            </a:r>
            <a:endParaRPr lang="en-US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273AA99-70F3-42E7-8281-97F2E03125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Clear (step-by-step) guidelines, many easy-to-check features of QUANT papers</a:t>
            </a:r>
            <a:endParaRPr lang="cs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most common mindset: Correlational approach (there is a relationship between A and B)</a:t>
            </a:r>
            <a:endParaRPr lang="cs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cs-CZ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Limitations</a:t>
            </a: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cs-CZ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equifinality</a:t>
            </a: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asymmetry</a:t>
            </a: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complexity</a:t>
            </a:r>
            <a:endParaRPr lang="cs-CZ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Usually involves some kind of hypothesis testing</a:t>
            </a:r>
            <a:endParaRPr lang="cs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But! Still subjective… w</a:t>
            </a:r>
            <a:r>
              <a:rPr lang="cs-CZ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hy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cs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9100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05D0DED0-4EE9-40B1-9427-C5F3370623E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81E7332D-D88F-4E8D-96F9-D015494EB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QUANT </a:t>
            </a:r>
            <a:r>
              <a:rPr lang="cs-CZ" dirty="0" err="1"/>
              <a:t>mindset</a:t>
            </a:r>
            <a:endParaRPr lang="en-US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273AA99-70F3-42E7-8281-97F2E03125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Subjectivity</a:t>
            </a:r>
            <a:endParaRPr lang="cs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94900" lvl="1" indent="-342900">
              <a:lnSpc>
                <a:spcPct val="107000"/>
              </a:lnSpc>
              <a:buFont typeface="Symbol" panose="05050102010706020507" pitchFamily="18" charset="2"/>
              <a:buChar char="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Choice of variables (“playing with models”/ “p-hacking”)</a:t>
            </a:r>
            <a:endParaRPr lang="cs-CZ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94900" lvl="1" indent="-342900">
              <a:lnSpc>
                <a:spcPct val="107000"/>
              </a:lnSpc>
              <a:buFont typeface="Symbol" panose="05050102010706020507" pitchFamily="18" charset="2"/>
              <a:buChar char="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Choice of operationalizations (measures)</a:t>
            </a:r>
            <a:endParaRPr lang="cs-CZ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94900" lvl="1" indent="-342900">
              <a:lnSpc>
                <a:spcPct val="107000"/>
              </a:lnSpc>
              <a:buFont typeface="Symbol" panose="05050102010706020507" pitchFamily="18" charset="2"/>
              <a:buChar char="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Choice of modelling technique</a:t>
            </a: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cs-CZ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specific</a:t>
            </a: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quantitative approach</a:t>
            </a: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cs-CZ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94900" lvl="1" indent="-342900">
              <a:lnSpc>
                <a:spcPct val="107000"/>
              </a:lnSpc>
              <a:buFont typeface="Symbol" panose="05050102010706020507" pitchFamily="18" charset="2"/>
              <a:buChar char="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Treatment of data – from data collection (who, where, how, when, etc.) to data preparation (outliers, missing values, etc.)</a:t>
            </a:r>
            <a:endParaRPr lang="cs-CZ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94900" lvl="1" indent="-342900">
              <a:lnSpc>
                <a:spcPct val="107000"/>
              </a:lnSpc>
              <a:buFont typeface="Symbol" panose="05050102010706020507" pitchFamily="18" charset="2"/>
              <a:buChar char="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Selective presentation of methods and results</a:t>
            </a:r>
            <a:endParaRPr lang="cs-CZ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94900" lvl="1" indent="-342900">
              <a:lnSpc>
                <a:spcPct val="107000"/>
              </a:lnSpc>
              <a:buFont typeface="Symbol" panose="05050102010706020507" pitchFamily="18" charset="2"/>
              <a:buChar char="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Imprecise/vague interpretation of results</a:t>
            </a:r>
            <a:endParaRPr lang="cs-CZ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94900" lvl="1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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endParaRPr lang="cs-CZ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51579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05D0DED0-4EE9-40B1-9427-C5F3370623E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81E7332D-D88F-4E8D-96F9-D015494EB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QUANT </a:t>
            </a:r>
            <a:r>
              <a:rPr lang="cs-CZ" dirty="0" err="1"/>
              <a:t>mindset</a:t>
            </a:r>
            <a:endParaRPr lang="en-US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273AA99-70F3-42E7-8281-97F2E03125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Important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QUANT </a:t>
            </a:r>
            <a:r>
              <a:rPr lang="cs-CZ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mindset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still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requires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thinking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SAMPLiNG Bins &#10;O YES, I LOVE RESFbNDiNG &#10;To &#10;NO/1T05THEH &#10;9587. &#10;o•zu &#10;RECEIVED 500 RESP0NSES END &#10;FOUND THAT PEOPLE LOC RESPONDING &#10;TO &#10;Oos ">
            <a:extLst>
              <a:ext uri="{FF2B5EF4-FFF2-40B4-BE49-F238E27FC236}">
                <a16:creationId xmlns:a16="http://schemas.microsoft.com/office/drawing/2014/main" id="{F770BA56-E8A9-2ACE-94E6-0543D81909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4381" y="2321609"/>
            <a:ext cx="5076825" cy="427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0940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05D0DED0-4EE9-40B1-9427-C5F3370623E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81E7332D-D88F-4E8D-96F9-D015494EB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QUANT </a:t>
            </a:r>
            <a:r>
              <a:rPr lang="cs-CZ" dirty="0" err="1"/>
              <a:t>mindset</a:t>
            </a:r>
            <a:endParaRPr lang="en-US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273AA99-70F3-42E7-8281-97F2E03125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cs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200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 it is good to use QUANT approach? When not?</a:t>
            </a:r>
            <a:endParaRPr lang="cs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67943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05D0DED0-4EE9-40B1-9427-C5F3370623E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81E7332D-D88F-4E8D-96F9-D015494EB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QUANT </a:t>
            </a:r>
            <a:r>
              <a:rPr lang="cs-CZ" dirty="0" err="1"/>
              <a:t>mindset</a:t>
            </a:r>
            <a:endParaRPr lang="en-US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273AA99-70F3-42E7-8281-97F2E03125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Some use cases:</a:t>
            </a:r>
            <a:endParaRPr lang="cs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94900" lvl="1" indent="-342900">
              <a:lnSpc>
                <a:spcPct val="107000"/>
              </a:lnSpc>
              <a:buFont typeface="Symbol" panose="05050102010706020507" pitchFamily="18" charset="2"/>
              <a:buChar char="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Clear hypotheses</a:t>
            </a:r>
            <a:endParaRPr lang="cs-CZ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94900" lvl="1" indent="-342900">
              <a:lnSpc>
                <a:spcPct val="107000"/>
              </a:lnSpc>
              <a:buFont typeface="Symbol" panose="05050102010706020507" pitchFamily="18" charset="2"/>
              <a:buChar char="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Simple relationships (association between A and B)</a:t>
            </a:r>
            <a:endParaRPr lang="cs-CZ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94900" lvl="1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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Rich datasets (“good enough” sample size)</a:t>
            </a:r>
            <a:endParaRPr lang="cs-CZ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Some no-go cases:</a:t>
            </a:r>
            <a:endParaRPr lang="cs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94900" lvl="1" indent="-342900">
              <a:lnSpc>
                <a:spcPct val="107000"/>
              </a:lnSpc>
              <a:buFont typeface="Symbol" panose="05050102010706020507" pitchFamily="18" charset="2"/>
              <a:buChar char="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Rich context</a:t>
            </a:r>
            <a:endParaRPr lang="cs-CZ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94900" lvl="1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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theory to guide methodological choices</a:t>
            </a:r>
            <a:endParaRPr lang="cs-CZ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Some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roblematic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cases:</a:t>
            </a:r>
            <a:endParaRPr lang="cs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94900" lvl="1" indent="-342900">
              <a:lnSpc>
                <a:spcPct val="107000"/>
              </a:lnSpc>
              <a:buFont typeface="Symbol" panose="05050102010706020507" pitchFamily="18" charset="2"/>
              <a:buChar char="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Causality</a:t>
            </a:r>
            <a:endParaRPr lang="cs-CZ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94900" lvl="1" indent="-342900">
              <a:lnSpc>
                <a:spcPct val="107000"/>
              </a:lnSpc>
              <a:buFont typeface="Symbol" panose="05050102010706020507" pitchFamily="18" charset="2"/>
              <a:buChar char=""/>
            </a:pPr>
            <a:r>
              <a:rPr lang="en-US" dirty="0">
                <a:latin typeface="Calibri" panose="020F0502020204030204" pitchFamily="34" charset="0"/>
                <a:cs typeface="Times New Roman" panose="02020603050405020304" pitchFamily="18" charset="0"/>
              </a:rPr>
              <a:t>Distant proxies (variable measurement)</a:t>
            </a:r>
            <a:endParaRPr lang="cs-CZ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594900" lvl="1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"/>
            </a:pPr>
            <a:r>
              <a:rPr lang="cs-CZ" dirty="0" err="1">
                <a:latin typeface="Calibri" panose="020F0502020204030204" pitchFamily="34" charset="0"/>
                <a:cs typeface="Times New Roman" panose="02020603050405020304" pitchFamily="18" charset="0"/>
              </a:rPr>
              <a:t>Equifinality</a:t>
            </a:r>
            <a:r>
              <a:rPr lang="cs-CZ" dirty="0">
                <a:latin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dirty="0" err="1">
                <a:latin typeface="Calibri" panose="020F0502020204030204" pitchFamily="34" charset="0"/>
                <a:cs typeface="Times New Roman" panose="02020603050405020304" pitchFamily="18" charset="0"/>
              </a:rPr>
              <a:t>asymmetry</a:t>
            </a:r>
            <a:r>
              <a:rPr lang="cs-CZ" dirty="0">
                <a:latin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dirty="0" err="1">
                <a:latin typeface="Calibri" panose="020F0502020204030204" pitchFamily="34" charset="0"/>
                <a:cs typeface="Times New Roman" panose="02020603050405020304" pitchFamily="18" charset="0"/>
              </a:rPr>
              <a:t>complexity</a:t>
            </a:r>
            <a:endParaRPr lang="cs-CZ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594900" lvl="1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"/>
            </a:pPr>
            <a:endParaRPr lang="cs-CZ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94900" lvl="1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"/>
            </a:pP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94900" lvl="1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"/>
            </a:pPr>
            <a:endParaRPr lang="cs-CZ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2000" lvl="1" indent="0">
              <a:lnSpc>
                <a:spcPct val="107000"/>
              </a:lnSpc>
              <a:spcAft>
                <a:spcPts val="800"/>
              </a:spcAft>
              <a:buNone/>
            </a:pPr>
            <a:endParaRPr lang="cs-CZ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94900" lvl="1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"/>
            </a:pPr>
            <a:endParaRPr lang="cs-CZ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23931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05D0DED0-4EE9-40B1-9427-C5F3370623E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81E7332D-D88F-4E8D-96F9-D015494EB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QUANT </a:t>
            </a:r>
            <a:r>
              <a:rPr lang="cs-CZ" dirty="0" err="1"/>
              <a:t>mindset</a:t>
            </a:r>
            <a:endParaRPr lang="en-US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273AA99-70F3-42E7-8281-97F2E03125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Life of QUANT researcher</a:t>
            </a:r>
            <a:endParaRPr lang="cs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94900" lvl="1" indent="-342900">
              <a:lnSpc>
                <a:spcPct val="107000"/>
              </a:lnSpc>
              <a:buFont typeface="+mj-lt"/>
              <a:buAutoNum type="arabicPeriod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Planning (“you only get what you ask for”)</a:t>
            </a:r>
            <a:endParaRPr lang="cs-CZ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94900" lvl="1" indent="-342900">
              <a:lnSpc>
                <a:spcPct val="107000"/>
              </a:lnSpc>
              <a:buFont typeface="+mj-lt"/>
              <a:buAutoNum type="arabicPeriod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 collection (surveys, observations, archival data, etc.)</a:t>
            </a:r>
            <a:endParaRPr lang="cs-CZ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94900" lvl="1" indent="-342900">
              <a:lnSpc>
                <a:spcPct val="107000"/>
              </a:lnSpc>
              <a:buFont typeface="+mj-lt"/>
              <a:buAutoNum type="arabicPeriod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 cleaning (preparation for analysis)</a:t>
            </a:r>
            <a:endParaRPr lang="cs-CZ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94900" lvl="1" indent="-342900">
              <a:lnSpc>
                <a:spcPct val="107000"/>
              </a:lnSpc>
              <a:buFont typeface="+mj-lt"/>
              <a:buAutoNum type="arabicPeriod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 analysis</a:t>
            </a:r>
            <a:endParaRPr lang="cs-CZ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94900" lvl="1" indent="-342900">
              <a:lnSpc>
                <a:spcPct val="107000"/>
              </a:lnSpc>
              <a:buFont typeface="+mj-lt"/>
              <a:buAutoNum type="arabicPeriod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 interpretation</a:t>
            </a:r>
            <a:endParaRPr lang="cs-CZ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94900" lvl="1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Communication of results (“know your audience”)</a:t>
            </a:r>
            <a:endParaRPr lang="cs-CZ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skilled QUANT researcher: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20% - 10% - 30% - 10% - 10% - 20%</a:t>
            </a:r>
            <a:endParaRPr lang="cs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94900" lvl="1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"/>
            </a:pPr>
            <a:endParaRPr lang="cs-CZ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94900" lvl="1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"/>
            </a:pP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94900" lvl="1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"/>
            </a:pPr>
            <a:endParaRPr lang="cs-CZ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2000" lvl="1" indent="0">
              <a:lnSpc>
                <a:spcPct val="107000"/>
              </a:lnSpc>
              <a:spcAft>
                <a:spcPts val="800"/>
              </a:spcAft>
              <a:buNone/>
            </a:pPr>
            <a:endParaRPr lang="cs-CZ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94900" lvl="1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"/>
            </a:pPr>
            <a:endParaRPr lang="cs-CZ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6412720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ECON-CZ.potx" id="{AE58135E-4D61-4028-838C-EC4BFDF857E0}" vid="{3EB0DBB9-0B57-400A-AD77-0800E0296781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prezentace-econ-cz-4-3</Template>
  <TotalTime>2290</TotalTime>
  <Words>637</Words>
  <Application>Microsoft Office PowerPoint</Application>
  <PresentationFormat>Vlastní</PresentationFormat>
  <Paragraphs>125</Paragraphs>
  <Slides>21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7" baseType="lpstr">
      <vt:lpstr>Arial</vt:lpstr>
      <vt:lpstr>Calibri</vt:lpstr>
      <vt:lpstr>Symbol</vt:lpstr>
      <vt:lpstr>Tahoma</vt:lpstr>
      <vt:lpstr>Wingdings</vt:lpstr>
      <vt:lpstr>Prezentace_MU_CZ</vt:lpstr>
      <vt:lpstr>Theory of business informatics</vt:lpstr>
      <vt:lpstr>Today‘s agenda</vt:lpstr>
      <vt:lpstr>QUANT mindset</vt:lpstr>
      <vt:lpstr>QUANT mindset</vt:lpstr>
      <vt:lpstr>QUANT mindset</vt:lpstr>
      <vt:lpstr>QUANT mindset</vt:lpstr>
      <vt:lpstr>QUANT mindset</vt:lpstr>
      <vt:lpstr>QUANT mindset</vt:lpstr>
      <vt:lpstr>QUANT mindset</vt:lpstr>
      <vt:lpstr>Basic statistics</vt:lpstr>
      <vt:lpstr>Basic statistics</vt:lpstr>
      <vt:lpstr>Basic statistics</vt:lpstr>
      <vt:lpstr>Basic statistics: Spurious correlations</vt:lpstr>
      <vt:lpstr>Basic statistics: Spurious correlations</vt:lpstr>
      <vt:lpstr>Basic statistics: Spurious correlations</vt:lpstr>
      <vt:lpstr>Basic statistics</vt:lpstr>
      <vt:lpstr>Basic tests</vt:lpstr>
      <vt:lpstr>Basic tests</vt:lpstr>
      <vt:lpstr>Basic tests</vt:lpstr>
      <vt:lpstr>Debrief</vt:lpstr>
      <vt:lpstr>Debrief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Inovační management</dc:title>
  <dc:creator>Michal Jirásek</dc:creator>
  <cp:lastModifiedBy>Michal Jirásek</cp:lastModifiedBy>
  <cp:revision>40</cp:revision>
  <cp:lastPrinted>1601-01-01T00:00:00Z</cp:lastPrinted>
  <dcterms:created xsi:type="dcterms:W3CDTF">2020-05-06T08:55:56Z</dcterms:created>
  <dcterms:modified xsi:type="dcterms:W3CDTF">2023-10-24T18:54:27Z</dcterms:modified>
</cp:coreProperties>
</file>