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De Azevedo Camacho" userId="8d4477b7-f1ef-4bf2-9e3b-a1578ccf2811" providerId="ADAL" clId="{C792701A-483E-4D02-B9D9-62DF02C11749}"/>
    <pc:docChg chg="modSld">
      <pc:chgData name="Veronika De Azevedo Camacho" userId="8d4477b7-f1ef-4bf2-9e3b-a1578ccf2811" providerId="ADAL" clId="{C792701A-483E-4D02-B9D9-62DF02C11749}" dt="2023-10-18T06:34:02.211" v="1" actId="20577"/>
      <pc:docMkLst>
        <pc:docMk/>
      </pc:docMkLst>
      <pc:sldChg chg="modSp mod">
        <pc:chgData name="Veronika De Azevedo Camacho" userId="8d4477b7-f1ef-4bf2-9e3b-a1578ccf2811" providerId="ADAL" clId="{C792701A-483E-4D02-B9D9-62DF02C11749}" dt="2023-10-18T06:34:02.211" v="1" actId="20577"/>
        <pc:sldMkLst>
          <pc:docMk/>
          <pc:sldMk cId="2689329134" sldId="261"/>
        </pc:sldMkLst>
        <pc:spChg chg="mod">
          <ac:chgData name="Veronika De Azevedo Camacho" userId="8d4477b7-f1ef-4bf2-9e3b-a1578ccf2811" providerId="ADAL" clId="{C792701A-483E-4D02-B9D9-62DF02C11749}" dt="2023-10-18T06:34:02.211" v="1" actId="20577"/>
          <ac:spMkLst>
            <pc:docMk/>
            <pc:sldMk cId="2689329134" sldId="261"/>
            <ac:spMk id="3" creationId="{837A8C6C-DF14-4663-87D9-1851EE0B08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8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65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9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94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50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3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17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80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899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59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3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F9B0E-F76B-403F-8851-B0E3ABA027A8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97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Pretérito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Imperfecto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8064896" cy="5544616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000" i="1" dirty="0">
                <a:solidFill>
                  <a:srgbClr val="0070C0"/>
                </a:solidFill>
              </a:rPr>
              <a:t>TRABAJ</a:t>
            </a:r>
            <a:r>
              <a:rPr lang="cs-CZ" sz="2000" i="1" dirty="0">
                <a:solidFill>
                  <a:srgbClr val="FF0000"/>
                </a:solidFill>
              </a:rPr>
              <a:t>AR </a:t>
            </a:r>
            <a:r>
              <a:rPr lang="cs-CZ" sz="2000" i="1" dirty="0">
                <a:solidFill>
                  <a:srgbClr val="0070C0"/>
                </a:solidFill>
              </a:rPr>
              <a:t>                        RESPOND</a:t>
            </a:r>
            <a:r>
              <a:rPr lang="cs-CZ" sz="2000" i="1" dirty="0">
                <a:solidFill>
                  <a:srgbClr val="FF0000"/>
                </a:solidFill>
              </a:rPr>
              <a:t>ER</a:t>
            </a:r>
            <a:r>
              <a:rPr lang="cs-CZ" sz="2000" i="1" dirty="0">
                <a:solidFill>
                  <a:srgbClr val="0070C0"/>
                </a:solidFill>
              </a:rPr>
              <a:t>               ESCRIB</a:t>
            </a:r>
            <a:r>
              <a:rPr lang="cs-CZ" sz="2000" i="1" dirty="0">
                <a:solidFill>
                  <a:srgbClr val="FF0000"/>
                </a:solidFill>
              </a:rPr>
              <a:t>IR</a:t>
            </a:r>
          </a:p>
          <a:p>
            <a:pPr marL="342900" indent="-342900" algn="just">
              <a:buFontTx/>
              <a:buChar char="-"/>
            </a:pPr>
            <a:r>
              <a:rPr lang="cs-CZ" sz="2000" i="1" dirty="0" err="1">
                <a:solidFill>
                  <a:srgbClr val="0070C0"/>
                </a:solidFill>
              </a:rPr>
              <a:t>aba</a:t>
            </a:r>
            <a:r>
              <a:rPr lang="cs-CZ" sz="2000" i="1" dirty="0">
                <a:solidFill>
                  <a:srgbClr val="0070C0"/>
                </a:solidFill>
              </a:rPr>
              <a:t>  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</a:t>
            </a:r>
            <a:r>
              <a:rPr lang="cs-CZ" sz="2000" i="1" dirty="0">
                <a:solidFill>
                  <a:srgbClr val="0070C0"/>
                </a:solidFill>
              </a:rPr>
              <a:t>                                   -</a:t>
            </a:r>
            <a:r>
              <a:rPr lang="cs-CZ" sz="2000" i="1" dirty="0" err="1">
                <a:solidFill>
                  <a:srgbClr val="0070C0"/>
                </a:solidFill>
              </a:rPr>
              <a:t>ía</a:t>
            </a:r>
            <a:endParaRPr lang="cs-CZ" sz="2000" i="1" dirty="0">
              <a:solidFill>
                <a:srgbClr val="0070C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i="1" dirty="0" err="1">
                <a:solidFill>
                  <a:srgbClr val="0070C0"/>
                </a:solidFill>
              </a:rPr>
              <a:t>abas</a:t>
            </a:r>
            <a:r>
              <a:rPr lang="cs-CZ" sz="2000" i="1" dirty="0">
                <a:solidFill>
                  <a:srgbClr val="0070C0"/>
                </a:solidFill>
              </a:rPr>
              <a:t>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ías</a:t>
            </a:r>
            <a:r>
              <a:rPr lang="cs-CZ" sz="2000" i="1" dirty="0">
                <a:solidFill>
                  <a:srgbClr val="0070C0"/>
                </a:solidFill>
              </a:rPr>
              <a:t>       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ías</a:t>
            </a:r>
            <a:endParaRPr lang="cs-CZ" sz="2000" i="1" dirty="0">
              <a:solidFill>
                <a:srgbClr val="0070C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i="1" dirty="0" err="1">
                <a:solidFill>
                  <a:srgbClr val="0070C0"/>
                </a:solidFill>
              </a:rPr>
              <a:t>aba</a:t>
            </a:r>
            <a:r>
              <a:rPr lang="cs-CZ" sz="2000" i="1" dirty="0">
                <a:solidFill>
                  <a:srgbClr val="0070C0"/>
                </a:solidFill>
              </a:rPr>
              <a:t>  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</a:t>
            </a:r>
            <a:r>
              <a:rPr lang="cs-CZ" sz="2000" i="1" dirty="0">
                <a:solidFill>
                  <a:srgbClr val="0070C0"/>
                </a:solidFill>
              </a:rPr>
              <a:t>         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</a:t>
            </a:r>
            <a:endParaRPr lang="cs-CZ" sz="2000" i="1" dirty="0">
              <a:solidFill>
                <a:srgbClr val="0070C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i="1" dirty="0" err="1">
                <a:solidFill>
                  <a:srgbClr val="0070C0"/>
                </a:solidFill>
              </a:rPr>
              <a:t>ábamos</a:t>
            </a:r>
            <a:r>
              <a:rPr lang="cs-CZ" sz="2000" i="1" dirty="0">
                <a:solidFill>
                  <a:srgbClr val="0070C0"/>
                </a:solidFill>
              </a:rPr>
              <a:t>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íamos</a:t>
            </a:r>
            <a:r>
              <a:rPr lang="cs-CZ" sz="2000" i="1" dirty="0">
                <a:solidFill>
                  <a:srgbClr val="0070C0"/>
                </a:solidFill>
              </a:rPr>
              <a:t> 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íamos</a:t>
            </a:r>
            <a:endParaRPr lang="cs-CZ" sz="2000" i="1" dirty="0">
              <a:solidFill>
                <a:srgbClr val="0070C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i="1" dirty="0" err="1">
                <a:solidFill>
                  <a:srgbClr val="0070C0"/>
                </a:solidFill>
              </a:rPr>
              <a:t>abais</a:t>
            </a:r>
            <a:r>
              <a:rPr lang="cs-CZ" sz="2000" i="1" dirty="0">
                <a:solidFill>
                  <a:srgbClr val="0070C0"/>
                </a:solidFill>
              </a:rPr>
              <a:t>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íais</a:t>
            </a:r>
            <a:r>
              <a:rPr lang="cs-CZ" sz="2000" i="1" dirty="0">
                <a:solidFill>
                  <a:srgbClr val="0070C0"/>
                </a:solidFill>
              </a:rPr>
              <a:t>      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íais</a:t>
            </a:r>
            <a:endParaRPr lang="cs-CZ" sz="2000" i="1" dirty="0">
              <a:solidFill>
                <a:srgbClr val="0070C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i="1" dirty="0" err="1">
                <a:solidFill>
                  <a:srgbClr val="0070C0"/>
                </a:solidFill>
              </a:rPr>
              <a:t>aban</a:t>
            </a:r>
            <a:r>
              <a:rPr lang="cs-CZ" sz="2000" i="1" dirty="0">
                <a:solidFill>
                  <a:srgbClr val="0070C0"/>
                </a:solidFill>
              </a:rPr>
              <a:t> 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ían</a:t>
            </a:r>
            <a:r>
              <a:rPr lang="cs-CZ" sz="2000" i="1" dirty="0">
                <a:solidFill>
                  <a:srgbClr val="0070C0"/>
                </a:solidFill>
              </a:rPr>
              <a:t>                                - </a:t>
            </a:r>
            <a:r>
              <a:rPr lang="cs-CZ" sz="2000" i="1" dirty="0" err="1">
                <a:solidFill>
                  <a:srgbClr val="0070C0"/>
                </a:solidFill>
              </a:rPr>
              <a:t>ían</a:t>
            </a:r>
            <a:endParaRPr lang="cs-CZ" sz="2000" i="1" dirty="0">
              <a:solidFill>
                <a:srgbClr val="0070C0"/>
              </a:solidFill>
            </a:endParaRPr>
          </a:p>
          <a:p>
            <a:pPr algn="just"/>
            <a:endParaRPr lang="cs-CZ" sz="2000" i="1" dirty="0">
              <a:solidFill>
                <a:srgbClr val="0070C0"/>
              </a:solidFill>
            </a:endParaRPr>
          </a:p>
          <a:p>
            <a:pPr algn="just"/>
            <a:r>
              <a:rPr lang="cs-CZ" sz="2000" i="1" dirty="0" err="1">
                <a:solidFill>
                  <a:srgbClr val="FF0000"/>
                </a:solidFill>
              </a:rPr>
              <a:t>Verbos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i="1" dirty="0" err="1">
                <a:solidFill>
                  <a:srgbClr val="FF0000"/>
                </a:solidFill>
              </a:rPr>
              <a:t>irregulares</a:t>
            </a:r>
            <a:endParaRPr lang="cs-CZ" sz="2000" i="1" dirty="0">
              <a:solidFill>
                <a:srgbClr val="FF0000"/>
              </a:solidFill>
            </a:endParaRPr>
          </a:p>
          <a:p>
            <a:pPr algn="just"/>
            <a:r>
              <a:rPr lang="cs-CZ" sz="2000" i="1" dirty="0">
                <a:solidFill>
                  <a:srgbClr val="FF0000"/>
                </a:solidFill>
              </a:rPr>
              <a:t>SER                                    IR                                 VER</a:t>
            </a:r>
          </a:p>
          <a:p>
            <a:pPr algn="just"/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Era     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iba</a:t>
            </a:r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veía</a:t>
            </a:r>
            <a:endParaRPr lang="cs-CZ" sz="2000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Eras</a:t>
            </a:r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ibas</a:t>
            </a:r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veías</a:t>
            </a:r>
            <a:endParaRPr lang="cs-CZ" sz="2000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Era     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iba</a:t>
            </a:r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veía</a:t>
            </a:r>
            <a:endParaRPr lang="cs-CZ" sz="2000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Éramos</a:t>
            </a:r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íbamos</a:t>
            </a:r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veíamos</a:t>
            </a:r>
            <a:endParaRPr lang="cs-CZ" sz="2000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Erais</a:t>
            </a:r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ibais</a:t>
            </a:r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veíais</a:t>
            </a:r>
            <a:endParaRPr lang="cs-CZ" sz="2000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Eran  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iban</a:t>
            </a:r>
            <a:r>
              <a:rPr lang="cs-CZ" sz="20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</a:t>
            </a:r>
            <a:r>
              <a:rPr lang="cs-CZ" sz="2000" i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veían</a:t>
            </a:r>
            <a:endParaRPr lang="cs-CZ" sz="2000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/>
            <a:endParaRPr lang="es-DO" sz="2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52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116C5-A342-44FA-A717-76C58073A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Pretérito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Imperfecto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D5CA0B-6170-4690-8C1C-BA7855790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accent1"/>
                </a:solidFill>
              </a:rPr>
              <a:t>USO: Para </a:t>
            </a:r>
            <a:r>
              <a:rPr lang="cs-CZ" sz="2000" dirty="0" err="1">
                <a:solidFill>
                  <a:schemeClr val="accent1"/>
                </a:solidFill>
              </a:rPr>
              <a:t>describir</a:t>
            </a:r>
            <a:r>
              <a:rPr lang="cs-CZ" sz="2000" dirty="0">
                <a:solidFill>
                  <a:schemeClr val="accent1"/>
                </a:solidFill>
              </a:rPr>
              <a:t> </a:t>
            </a:r>
            <a:r>
              <a:rPr lang="cs-CZ" sz="2000" dirty="0" err="1">
                <a:solidFill>
                  <a:schemeClr val="accent1"/>
                </a:solidFill>
              </a:rPr>
              <a:t>situaciones</a:t>
            </a:r>
            <a:r>
              <a:rPr lang="cs-CZ" sz="2000" dirty="0">
                <a:solidFill>
                  <a:schemeClr val="accent1"/>
                </a:solidFill>
              </a:rPr>
              <a:t> o </a:t>
            </a:r>
            <a:r>
              <a:rPr lang="cs-CZ" sz="2000" dirty="0" err="1">
                <a:solidFill>
                  <a:schemeClr val="accent1"/>
                </a:solidFill>
              </a:rPr>
              <a:t>costumbres</a:t>
            </a:r>
            <a:r>
              <a:rPr lang="cs-CZ" sz="2000" dirty="0">
                <a:solidFill>
                  <a:schemeClr val="accent1"/>
                </a:solidFill>
              </a:rPr>
              <a:t> en el </a:t>
            </a:r>
            <a:r>
              <a:rPr lang="cs-CZ" sz="2000" dirty="0" err="1">
                <a:solidFill>
                  <a:schemeClr val="accent1"/>
                </a:solidFill>
              </a:rPr>
              <a:t>pasado</a:t>
            </a:r>
            <a:r>
              <a:rPr lang="cs-CZ" sz="2000" dirty="0">
                <a:solidFill>
                  <a:schemeClr val="accent1"/>
                </a:solidFill>
              </a:rPr>
              <a:t>. </a:t>
            </a:r>
            <a:r>
              <a:rPr lang="cs-CZ" sz="2000" dirty="0" err="1">
                <a:solidFill>
                  <a:schemeClr val="accent1"/>
                </a:solidFill>
              </a:rPr>
              <a:t>Su</a:t>
            </a:r>
            <a:r>
              <a:rPr lang="cs-CZ" sz="2000" dirty="0">
                <a:solidFill>
                  <a:schemeClr val="accent1"/>
                </a:solidFill>
              </a:rPr>
              <a:t> </a:t>
            </a:r>
            <a:r>
              <a:rPr lang="cs-CZ" sz="2000" dirty="0" err="1">
                <a:solidFill>
                  <a:schemeClr val="accent1"/>
                </a:solidFill>
              </a:rPr>
              <a:t>principio</a:t>
            </a:r>
            <a:r>
              <a:rPr lang="cs-CZ" sz="2000" dirty="0">
                <a:solidFill>
                  <a:schemeClr val="accent1"/>
                </a:solidFill>
              </a:rPr>
              <a:t> y </a:t>
            </a:r>
            <a:r>
              <a:rPr lang="cs-CZ" sz="2000" dirty="0" err="1">
                <a:solidFill>
                  <a:schemeClr val="accent1"/>
                </a:solidFill>
              </a:rPr>
              <a:t>fin</a:t>
            </a:r>
            <a:r>
              <a:rPr lang="cs-CZ" sz="2000" dirty="0">
                <a:solidFill>
                  <a:schemeClr val="accent1"/>
                </a:solidFill>
              </a:rPr>
              <a:t> no se </a:t>
            </a:r>
            <a:r>
              <a:rPr lang="cs-CZ" sz="2000" dirty="0" err="1">
                <a:solidFill>
                  <a:schemeClr val="accent1"/>
                </a:solidFill>
              </a:rPr>
              <a:t>mencionan</a:t>
            </a:r>
            <a:r>
              <a:rPr lang="cs-CZ" sz="2000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100" dirty="0">
                <a:solidFill>
                  <a:schemeClr val="accent1"/>
                </a:solidFill>
              </a:rPr>
              <a:t>a) </a:t>
            </a:r>
            <a:r>
              <a:rPr lang="es-ES" sz="2100" dirty="0">
                <a:solidFill>
                  <a:schemeClr val="accent1"/>
                </a:solidFill>
              </a:rPr>
              <a:t>Para expresar hábitos en un tiempo pasado.</a:t>
            </a:r>
            <a:endParaRPr lang="cs-CZ" sz="2100" dirty="0">
              <a:solidFill>
                <a:schemeClr val="accent1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100" dirty="0"/>
              <a:t>Antes jugábamos en el parque, pero ahora preferimos jugar en el polideportivo.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100" dirty="0"/>
              <a:t>Elena visitaba a sus abuelos cada fin de semana hasta que se mudó a otra ciudad.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100" dirty="0"/>
              <a:t>Antes Jorge hacía mucho deporte, pero desde hace unos años no tiene tanto tiempo para el ejercicio.</a:t>
            </a:r>
          </a:p>
          <a:p>
            <a:pPr marL="0" indent="0">
              <a:buNone/>
            </a:pPr>
            <a:r>
              <a:rPr lang="cs-CZ" sz="2100" dirty="0">
                <a:solidFill>
                  <a:schemeClr val="accent1"/>
                </a:solidFill>
              </a:rPr>
              <a:t>b) </a:t>
            </a:r>
            <a:r>
              <a:rPr lang="es-ES" sz="2100" dirty="0">
                <a:solidFill>
                  <a:schemeClr val="accent1"/>
                </a:solidFill>
              </a:rPr>
              <a:t>Para describir algo o a alguien en el pasado.</a:t>
            </a:r>
            <a:br>
              <a:rPr lang="es-ES" sz="2100" dirty="0"/>
            </a:br>
            <a:endParaRPr lang="es-ES" sz="21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100" dirty="0"/>
              <a:t>Mi tío Miguel era muy alto y bastante delgado.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100" dirty="0"/>
              <a:t>Ayer hacía mucho frío y las calles estaban vacías.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100" dirty="0"/>
              <a:t>La antigua casa de mis padres era grande y tenía dos plantas.</a:t>
            </a:r>
            <a:br>
              <a:rPr lang="es-ES" sz="2100" dirty="0"/>
            </a:br>
            <a:endParaRPr lang="es-ES" sz="2100" dirty="0"/>
          </a:p>
          <a:p>
            <a:pPr marL="0" indent="0" algn="l">
              <a:buNone/>
            </a:pPr>
            <a:r>
              <a:rPr lang="es-ES" sz="2100" dirty="0">
                <a:solidFill>
                  <a:schemeClr val="accent1"/>
                </a:solidFill>
              </a:rPr>
              <a:t>c) Para expresar acciones pasadas sin especificar su comienzo o su final.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100" dirty="0"/>
              <a:t>Confiaba tanto en él que solo se fiaba de su palabra.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100" dirty="0"/>
              <a:t>A pesar de comer tanto, no engordaba.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100" dirty="0"/>
              <a:t>Caminaba sin rumbo por las calles de la gran ciudad.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2314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06D1B-211C-4188-A51B-D7B1F5A32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Pretérito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Imperfecto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976C1-31E9-42A1-B683-0B0943276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" sz="1600" dirty="0">
                <a:solidFill>
                  <a:schemeClr val="accent1"/>
                </a:solidFill>
              </a:rPr>
              <a:t>d) Para referirse a una acción en desarrollo, a menudo interrumpida por otra. En estos casos, la acción que interrumpe va en pretérito indefinido y, en algunos casos, en pretérito perfecto compuesto.</a:t>
            </a:r>
            <a:endParaRPr lang="cs-CZ" sz="16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es-ES" sz="1600" dirty="0"/>
              <a:t>Vi a Rosa cuando salía de mi oficina.</a:t>
            </a:r>
          </a:p>
          <a:p>
            <a:pPr>
              <a:lnSpc>
                <a:spcPct val="80000"/>
              </a:lnSpc>
            </a:pPr>
            <a:r>
              <a:rPr lang="es-ES" sz="1600" dirty="0"/>
              <a:t>Ayer, cuando volvía de la escuela, me encontré con mi amigo César.</a:t>
            </a:r>
          </a:p>
          <a:p>
            <a:pPr>
              <a:lnSpc>
                <a:spcPct val="80000"/>
              </a:lnSpc>
            </a:pPr>
            <a:r>
              <a:rPr lang="es-ES" sz="1600" dirty="0"/>
              <a:t>Hoy, cuando venía en el autobús, he visto un accidente de tráfico.</a:t>
            </a:r>
            <a:endParaRPr lang="cs-CZ" sz="1600" dirty="0"/>
          </a:p>
          <a:p>
            <a:pPr>
              <a:lnSpc>
                <a:spcPct val="80000"/>
              </a:lnSpc>
            </a:pPr>
            <a:endParaRPr lang="es-E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s-ES" sz="1600" dirty="0">
                <a:solidFill>
                  <a:schemeClr val="accent1"/>
                </a:solidFill>
              </a:rPr>
              <a:t>e) En las oraciones en estilo indirecto con sentido informativo y referidas al pasado. En este caso, el imperfecto se usa después de verbos introductores como decir, contar, comentar, afirmar, preguntar, etc.</a:t>
            </a:r>
            <a:endParaRPr lang="cs-CZ" sz="16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es-ES" sz="1600" dirty="0"/>
              <a:t>Me dijo que estaba muy contenta en su nuevo trabajo.</a:t>
            </a:r>
          </a:p>
          <a:p>
            <a:pPr>
              <a:lnSpc>
                <a:spcPct val="80000"/>
              </a:lnSpc>
            </a:pPr>
            <a:r>
              <a:rPr lang="es-ES" sz="1600" dirty="0"/>
              <a:t>Nos contaron que tenían muchas deudas.</a:t>
            </a:r>
          </a:p>
          <a:p>
            <a:pPr>
              <a:lnSpc>
                <a:spcPct val="80000"/>
              </a:lnSpc>
            </a:pPr>
            <a:r>
              <a:rPr lang="es-ES" sz="1600" dirty="0"/>
              <a:t>Me preguntó si yo vivía solo y si tenía mascotas.</a:t>
            </a:r>
          </a:p>
          <a:p>
            <a:pPr marL="0" indent="0">
              <a:buNone/>
            </a:pPr>
            <a:endParaRPr lang="cs-CZ" sz="1800" b="0" i="0" dirty="0">
              <a:solidFill>
                <a:srgbClr val="444F60"/>
              </a:solidFill>
              <a:effectLst/>
              <a:latin typeface="Roboto" panose="02000000000000000000" pitchFamily="2" charset="0"/>
            </a:endParaRPr>
          </a:p>
          <a:p>
            <a:pPr marL="0" indent="0" algn="l">
              <a:buNone/>
            </a:pPr>
            <a:r>
              <a:rPr lang="es-ES" sz="1400" b="1" i="0" dirty="0">
                <a:solidFill>
                  <a:srgbClr val="FF0000"/>
                </a:solidFill>
                <a:effectLst/>
                <a:latin typeface="-apple-system"/>
              </a:rPr>
              <a:t>El imperfecto de los verbos reflexivos</a:t>
            </a:r>
          </a:p>
          <a:p>
            <a:pPr marL="0" indent="0" algn="l">
              <a:buNone/>
            </a:pPr>
            <a:endParaRPr lang="es-ES" sz="1100" b="0" i="0" dirty="0">
              <a:solidFill>
                <a:srgbClr val="444F60"/>
              </a:solidFill>
              <a:effectLst/>
              <a:latin typeface="Roboto" panose="02000000000000000000" pitchFamily="2" charset="0"/>
            </a:endParaRPr>
          </a:p>
          <a:p>
            <a:pPr marL="0" indent="0" algn="l">
              <a:buNone/>
            </a:pPr>
            <a:r>
              <a:rPr lang="es-ES" sz="1100" b="0" i="0" dirty="0">
                <a:solidFill>
                  <a:schemeClr val="accent1"/>
                </a:solidFill>
                <a:effectLst/>
                <a:latin typeface="Roboto" panose="02000000000000000000" pitchFamily="2" charset="0"/>
              </a:rPr>
              <a:t>Al usar la forma del pretérito imperfecto, debemos colocar los pronombres reflexivos, me, te, se, nos, os, se, delante del verbo.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100" b="0" i="0" dirty="0">
                <a:solidFill>
                  <a:srgbClr val="444F60"/>
                </a:solidFill>
                <a:effectLst/>
                <a:latin typeface="Roboto" panose="02000000000000000000" pitchFamily="2" charset="0"/>
              </a:rPr>
              <a:t>Mi esposo </a:t>
            </a:r>
            <a:r>
              <a:rPr lang="es-ES" sz="1100" b="0" i="1" dirty="0">
                <a:solidFill>
                  <a:srgbClr val="444F60"/>
                </a:solidFill>
                <a:effectLst/>
                <a:latin typeface="Roboto" panose="02000000000000000000" pitchFamily="2" charset="0"/>
              </a:rPr>
              <a:t>se afeitaba</a:t>
            </a:r>
            <a:r>
              <a:rPr lang="es-ES" sz="1100" b="0" i="0" dirty="0">
                <a:solidFill>
                  <a:srgbClr val="444F60"/>
                </a:solidFill>
                <a:effectLst/>
                <a:latin typeface="Roboto" panose="02000000000000000000" pitchFamily="2" charset="0"/>
              </a:rPr>
              <a:t> cada mañana, ahora tiene barba.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100" b="0" i="0" dirty="0">
                <a:solidFill>
                  <a:srgbClr val="444F60"/>
                </a:solidFill>
                <a:effectLst/>
                <a:latin typeface="Roboto" panose="02000000000000000000" pitchFamily="2" charset="0"/>
              </a:rPr>
              <a:t>Beatriz siempre </a:t>
            </a:r>
            <a:r>
              <a:rPr lang="es-ES" sz="1100" b="0" i="1" dirty="0">
                <a:solidFill>
                  <a:srgbClr val="444F60"/>
                </a:solidFill>
                <a:effectLst/>
                <a:latin typeface="Roboto" panose="02000000000000000000" pitchFamily="2" charset="0"/>
              </a:rPr>
              <a:t>se peinaba</a:t>
            </a:r>
            <a:r>
              <a:rPr lang="es-ES" sz="1100" b="0" i="0" dirty="0">
                <a:solidFill>
                  <a:srgbClr val="444F60"/>
                </a:solidFill>
                <a:effectLst/>
                <a:latin typeface="Roboto" panose="02000000000000000000" pitchFamily="2" charset="0"/>
              </a:rPr>
              <a:t> después de ducharse.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100" b="0" i="0" dirty="0">
                <a:solidFill>
                  <a:srgbClr val="444F60"/>
                </a:solidFill>
                <a:effectLst/>
                <a:latin typeface="Roboto" panose="02000000000000000000" pitchFamily="2" charset="0"/>
              </a:rPr>
              <a:t>Yo antes </a:t>
            </a:r>
            <a:r>
              <a:rPr lang="es-ES" sz="1100" b="0" i="1" dirty="0">
                <a:solidFill>
                  <a:srgbClr val="444F60"/>
                </a:solidFill>
                <a:effectLst/>
                <a:latin typeface="Roboto" panose="02000000000000000000" pitchFamily="2" charset="0"/>
              </a:rPr>
              <a:t>me duchaba</a:t>
            </a:r>
            <a:r>
              <a:rPr lang="es-ES" sz="1100" b="0" i="0" dirty="0">
                <a:solidFill>
                  <a:srgbClr val="444F60"/>
                </a:solidFill>
                <a:effectLst/>
                <a:latin typeface="Roboto" panose="02000000000000000000" pitchFamily="2" charset="0"/>
              </a:rPr>
              <a:t> por la mañana y ahora lo hago por la noche.</a:t>
            </a:r>
          </a:p>
          <a:p>
            <a:pPr marL="0" indent="0" algn="r" rtl="1">
              <a:buNone/>
            </a:pPr>
            <a:r>
              <a:rPr lang="cs-CZ" sz="900" dirty="0"/>
              <a:t>https://deleahora.com/blog/gramatica/el-preterito-imperfecto-de-indicativo-forma-y-usos</a:t>
            </a:r>
          </a:p>
        </p:txBody>
      </p:sp>
    </p:spTree>
    <p:extLst>
      <p:ext uri="{BB962C8B-B14F-4D97-AF65-F5344CB8AC3E}">
        <p14:creationId xmlns:p14="http://schemas.microsoft.com/office/powerpoint/2010/main" val="1309894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D612B-0CD1-4DFD-A95E-4543A34E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Pretérito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Imperfecto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cs-CZ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700" dirty="0" err="1">
                <a:solidFill>
                  <a:schemeClr val="accent1"/>
                </a:solidFill>
              </a:rPr>
              <a:t>Complete</a:t>
            </a:r>
            <a:r>
              <a:rPr lang="cs-CZ" sz="2700" dirty="0">
                <a:solidFill>
                  <a:schemeClr val="accent1"/>
                </a:solidFill>
              </a:rPr>
              <a:t> el </a:t>
            </a:r>
            <a:r>
              <a:rPr lang="cs-CZ" sz="2700" dirty="0" err="1">
                <a:solidFill>
                  <a:schemeClr val="accent1"/>
                </a:solidFill>
              </a:rPr>
              <a:t>cuadro</a:t>
            </a:r>
            <a:r>
              <a:rPr lang="cs-CZ" sz="2700" dirty="0">
                <a:solidFill>
                  <a:schemeClr val="accent1"/>
                </a:solidFill>
              </a:rPr>
              <a:t>.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206C7AE2-82B2-4A0E-B0E5-35FE83CCB1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585093"/>
              </p:ext>
            </p:extLst>
          </p:nvPr>
        </p:nvGraphicFramePr>
        <p:xfrm>
          <a:off x="457200" y="160020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75605264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148132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6990980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16854558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133850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responder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ir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desarrollar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52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Yo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respondía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desarrollaba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231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Tú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eras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150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Él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ella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usted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339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Nosotros</a:t>
                      </a:r>
                      <a:r>
                        <a:rPr lang="cs-CZ" dirty="0"/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íbamos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034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Vosotros</a:t>
                      </a:r>
                      <a:r>
                        <a:rPr lang="cs-CZ" dirty="0"/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respondíais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erais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desarrollabais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442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Ellos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ellas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ustedes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iban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508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739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7B582-30E6-4C76-9F31-10427B009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Pretérito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Imperfecto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C8725B-4248-4BBE-8D71-79BABCF6D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000" dirty="0">
                <a:solidFill>
                  <a:schemeClr val="accent1"/>
                </a:solidFill>
              </a:rPr>
              <a:t>Complete con el verbo adecuado. El tema del texto es - </a:t>
            </a:r>
            <a:r>
              <a:rPr lang="es-MX" sz="2000" u="sng" dirty="0">
                <a:solidFill>
                  <a:schemeClr val="accent1"/>
                </a:solidFill>
              </a:rPr>
              <a:t>Selección de personal.</a:t>
            </a:r>
          </a:p>
          <a:p>
            <a:pPr marL="0" indent="0">
              <a:buNone/>
            </a:pPr>
            <a:r>
              <a:rPr lang="es-MX" sz="2000" dirty="0"/>
              <a:t>1.-Antes……………..todas mis solicitudes por correo.</a:t>
            </a:r>
          </a:p>
          <a:p>
            <a:pPr marL="0" indent="0">
              <a:buNone/>
            </a:pPr>
            <a:r>
              <a:rPr lang="es-MX" sz="2000" dirty="0"/>
              <a:t>   -¿Cómo lo haces ahora?</a:t>
            </a:r>
          </a:p>
          <a:p>
            <a:pPr marL="0" indent="0">
              <a:buNone/>
            </a:pPr>
            <a:r>
              <a:rPr lang="es-MX" sz="2000" dirty="0"/>
              <a:t>  -Ahora las env</a:t>
            </a:r>
            <a:r>
              <a:rPr lang="cs-CZ" sz="2000" dirty="0" err="1"/>
              <a:t>ío</a:t>
            </a:r>
            <a:r>
              <a:rPr lang="es-MX" sz="2000" dirty="0"/>
              <a:t> on-line.</a:t>
            </a:r>
          </a:p>
          <a:p>
            <a:pPr marL="0" indent="0">
              <a:buNone/>
            </a:pPr>
            <a:r>
              <a:rPr lang="es-MX" sz="2000" dirty="0"/>
              <a:t>2.-Antes……………………..cuidadosamente mi entrevista de trabajo.</a:t>
            </a:r>
          </a:p>
          <a:p>
            <a:pPr marL="0" indent="0">
              <a:buNone/>
            </a:pPr>
            <a:r>
              <a:rPr lang="es-MX" sz="2000" dirty="0"/>
              <a:t>   -¿Cómo lo haces ahora?</a:t>
            </a:r>
          </a:p>
          <a:p>
            <a:pPr marL="0" indent="0">
              <a:buNone/>
            </a:pPr>
            <a:r>
              <a:rPr lang="es-MX" sz="2000" dirty="0"/>
              <a:t>   -Ahora la preparo rápidamente porque no tengo mucho tiempo.</a:t>
            </a:r>
          </a:p>
          <a:p>
            <a:pPr marL="0" indent="0">
              <a:buNone/>
            </a:pPr>
            <a:r>
              <a:rPr lang="es-MX" sz="2000" dirty="0"/>
              <a:t>3.-Antes las selecciones de personal……………………más simples.</a:t>
            </a:r>
          </a:p>
          <a:p>
            <a:pPr marL="0" indent="0">
              <a:buNone/>
            </a:pPr>
            <a:r>
              <a:rPr lang="es-MX" sz="2000" dirty="0"/>
              <a:t> -¿Cómo son ahora?</a:t>
            </a:r>
          </a:p>
          <a:p>
            <a:pPr marL="0" indent="0">
              <a:buNone/>
            </a:pPr>
            <a:r>
              <a:rPr lang="es-MX" sz="2000" dirty="0"/>
              <a:t> -Ahora son muy complicadas.</a:t>
            </a:r>
          </a:p>
          <a:p>
            <a:pPr marL="0" indent="0">
              <a:buNone/>
            </a:pPr>
            <a:r>
              <a:rPr lang="es-MX" sz="2000" dirty="0"/>
              <a:t>4.-Antes……………………..de más tiempo para todo.</a:t>
            </a:r>
          </a:p>
          <a:p>
            <a:pPr marL="0" indent="0">
              <a:buNone/>
            </a:pPr>
            <a:r>
              <a:rPr lang="es-MX" sz="2000" dirty="0"/>
              <a:t>    -¿Y ahora?</a:t>
            </a:r>
          </a:p>
          <a:p>
            <a:pPr marL="0" indent="0">
              <a:buNone/>
            </a:pPr>
            <a:r>
              <a:rPr lang="es-MX" sz="2000" dirty="0"/>
              <a:t>    -Ahora no dispongo de tiempo para nada, el trabajo lo abarca todo.</a:t>
            </a:r>
          </a:p>
        </p:txBody>
      </p:sp>
    </p:spTree>
    <p:extLst>
      <p:ext uri="{BB962C8B-B14F-4D97-AF65-F5344CB8AC3E}">
        <p14:creationId xmlns:p14="http://schemas.microsoft.com/office/powerpoint/2010/main" val="34893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6241DB-823E-4209-8714-99E0C0307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Pretérito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Imperfecto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7A8C6C-DF14-4663-87D9-1851EE0B0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err="1">
                <a:solidFill>
                  <a:schemeClr val="accent1"/>
                </a:solidFill>
              </a:rPr>
              <a:t>Escribe</a:t>
            </a:r>
            <a:r>
              <a:rPr lang="cs-CZ" sz="2000" dirty="0">
                <a:solidFill>
                  <a:schemeClr val="accent1"/>
                </a:solidFill>
              </a:rPr>
              <a:t> los </a:t>
            </a:r>
            <a:r>
              <a:rPr lang="cs-CZ" sz="2000" dirty="0" err="1">
                <a:solidFill>
                  <a:schemeClr val="accent1"/>
                </a:solidFill>
              </a:rPr>
              <a:t>verbos</a:t>
            </a:r>
            <a:r>
              <a:rPr lang="cs-CZ" sz="2000" dirty="0">
                <a:solidFill>
                  <a:schemeClr val="accent1"/>
                </a:solidFill>
              </a:rPr>
              <a:t> en </a:t>
            </a:r>
            <a:r>
              <a:rPr lang="cs-CZ" sz="2000" dirty="0" err="1">
                <a:solidFill>
                  <a:schemeClr val="accent1"/>
                </a:solidFill>
              </a:rPr>
              <a:t>pretérito</a:t>
            </a:r>
            <a:r>
              <a:rPr lang="cs-CZ" sz="2000" dirty="0">
                <a:solidFill>
                  <a:schemeClr val="accent1"/>
                </a:solidFill>
              </a:rPr>
              <a:t> </a:t>
            </a:r>
            <a:r>
              <a:rPr lang="cs-CZ" sz="2000" dirty="0" err="1">
                <a:solidFill>
                  <a:schemeClr val="accent1"/>
                </a:solidFill>
              </a:rPr>
              <a:t>imperfecto</a:t>
            </a:r>
            <a:r>
              <a:rPr lang="cs-CZ" sz="2000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es-VE" sz="2000" dirty="0"/>
              <a:t>1.-Cuando (trabajar, tú)…………………..en Valma, ¿cómo (llamarse, él)………………..tu jefe?</a:t>
            </a:r>
          </a:p>
          <a:p>
            <a:pPr marL="0" indent="0">
              <a:buNone/>
            </a:pPr>
            <a:r>
              <a:rPr lang="es-VE" sz="2000" dirty="0"/>
              <a:t>-¡</a:t>
            </a:r>
            <a:r>
              <a:rPr lang="cs-CZ" sz="2000" dirty="0"/>
              <a:t>U</a:t>
            </a:r>
            <a:r>
              <a:rPr lang="es-VE" sz="2000" dirty="0"/>
              <a:t>f! Hace muchos años, ya ni me acuerdo.</a:t>
            </a:r>
          </a:p>
          <a:p>
            <a:pPr marL="0" indent="0">
              <a:buNone/>
            </a:pPr>
            <a:r>
              <a:rPr lang="es-VE" sz="2000" dirty="0"/>
              <a:t>2.-Antes Pedro (salir)……………..siempre a las 20 h del trabajo. -¿Y ahora no?</a:t>
            </a:r>
          </a:p>
          <a:p>
            <a:pPr marL="0" indent="0">
              <a:buNone/>
            </a:pPr>
            <a:r>
              <a:rPr lang="es-VE" sz="2000" dirty="0"/>
              <a:t>-No, no, ahora sale a las 17 h.</a:t>
            </a:r>
          </a:p>
          <a:p>
            <a:pPr marL="0" indent="0">
              <a:buNone/>
            </a:pPr>
            <a:r>
              <a:rPr lang="es-VE" sz="2000" dirty="0"/>
              <a:t>3.-</a:t>
            </a:r>
            <a:r>
              <a:rPr lang="cs-CZ" sz="2000" dirty="0"/>
              <a:t>R</a:t>
            </a:r>
            <a:r>
              <a:rPr lang="es-VE" sz="2000" dirty="0"/>
              <a:t>aquel y Juan (ir)……………………cada domingo al cine, pero desde que son socios de un gimnasio, no van nunca.</a:t>
            </a:r>
          </a:p>
          <a:p>
            <a:pPr marL="0" indent="0">
              <a:buNone/>
            </a:pPr>
            <a:r>
              <a:rPr lang="es-VE" sz="2000" dirty="0"/>
              <a:t>-A mí me pasa lo mismo. Antes (ir, yo)……………..mucho a conciertos, pero desde que juego al balonmano, no voy nunca.</a:t>
            </a:r>
          </a:p>
          <a:p>
            <a:pPr marL="0" indent="0">
              <a:buNone/>
            </a:pPr>
            <a:r>
              <a:rPr lang="es-VE" sz="2000" dirty="0"/>
              <a:t>4.-Me gusta tu forma de trabajar: eres ordenado y disciplinado.</a:t>
            </a:r>
          </a:p>
          <a:p>
            <a:pPr marL="0" indent="0">
              <a:buNone/>
            </a:pPr>
            <a:r>
              <a:rPr lang="es-VE" sz="2000" dirty="0"/>
              <a:t>-Pero tú no me (conocer)…………</a:t>
            </a:r>
            <a:r>
              <a:rPr lang="cs-CZ" sz="2000" dirty="0" err="1"/>
              <a:t>an</a:t>
            </a:r>
            <a:r>
              <a:rPr lang="es-VE" sz="2000" dirty="0"/>
              <a:t>tes, (ser, yo)…………………un desastre total.</a:t>
            </a:r>
          </a:p>
          <a:p>
            <a:pPr marL="0" indent="0">
              <a:buNone/>
            </a:pPr>
            <a:r>
              <a:rPr lang="es-VE" sz="2000" dirty="0"/>
              <a:t>5.-Mira, llaman continuamente por teléfono para ofrecer nuevos servicios.</a:t>
            </a:r>
          </a:p>
          <a:p>
            <a:pPr marL="0" indent="0">
              <a:buNone/>
            </a:pPr>
            <a:r>
              <a:rPr lang="es-VE" sz="2000" dirty="0"/>
              <a:t>-Eso antes no (ocurrir)………………, las empresas de servicios (respetar)……………….la privacidad.</a:t>
            </a:r>
          </a:p>
          <a:p>
            <a:pPr marL="0" indent="0">
              <a:buNone/>
            </a:pPr>
            <a:r>
              <a:rPr lang="es-VE" sz="2000" dirty="0"/>
              <a:t>-Tienes razón.</a:t>
            </a:r>
            <a:endParaRPr lang="cs-CZ" sz="2000" dirty="0"/>
          </a:p>
          <a:p>
            <a:pPr marL="0" indent="0" algn="r" rtl="1">
              <a:buNone/>
            </a:pPr>
            <a:r>
              <a:rPr lang="cs-CZ" sz="900" dirty="0"/>
              <a:t>De Prada, M., </a:t>
            </a:r>
            <a:r>
              <a:rPr lang="cs-CZ" sz="900" dirty="0" err="1"/>
              <a:t>Marcé</a:t>
            </a:r>
            <a:r>
              <a:rPr lang="cs-CZ" sz="900" dirty="0"/>
              <a:t>, P. </a:t>
            </a:r>
            <a:r>
              <a:rPr lang="cs-CZ" sz="900" i="1" dirty="0" err="1"/>
              <a:t>Entorno</a:t>
            </a:r>
            <a:r>
              <a:rPr lang="cs-CZ" sz="900" i="1" dirty="0"/>
              <a:t> </a:t>
            </a:r>
            <a:r>
              <a:rPr lang="cs-CZ" sz="900" i="1" dirty="0" err="1"/>
              <a:t>laboral</a:t>
            </a:r>
            <a:r>
              <a:rPr lang="cs-CZ" sz="900" i="1" dirty="0"/>
              <a:t>. </a:t>
            </a:r>
            <a:r>
              <a:rPr lang="cs-CZ" sz="900" dirty="0" err="1"/>
              <a:t>Edelsa</a:t>
            </a:r>
            <a:r>
              <a:rPr lang="cs-CZ" sz="900" dirty="0"/>
              <a:t>, 2017.</a:t>
            </a:r>
            <a:endParaRPr lang="es-VE" sz="900" dirty="0"/>
          </a:p>
        </p:txBody>
      </p:sp>
    </p:spTree>
    <p:extLst>
      <p:ext uri="{BB962C8B-B14F-4D97-AF65-F5344CB8AC3E}">
        <p14:creationId xmlns:p14="http://schemas.microsoft.com/office/powerpoint/2010/main" val="26893291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842</Words>
  <Application>Microsoft Office PowerPoint</Application>
  <PresentationFormat>Předvádění na obrazovce (4:3)</PresentationFormat>
  <Paragraphs>97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-apple-system</vt:lpstr>
      <vt:lpstr>Arial</vt:lpstr>
      <vt:lpstr>Calibri</vt:lpstr>
      <vt:lpstr>Roboto</vt:lpstr>
      <vt:lpstr>Motiv systému Office</vt:lpstr>
      <vt:lpstr>Pretérito Imperfecto </vt:lpstr>
      <vt:lpstr>Pretérito Imperfecto </vt:lpstr>
      <vt:lpstr>Pretérito Imperfecto </vt:lpstr>
      <vt:lpstr>Pretérito Imperfecto  Complete el cuadro.</vt:lpstr>
      <vt:lpstr>Pretérito Imperfecto</vt:lpstr>
      <vt:lpstr>Pretérito Imperfecto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Imperfecto x Indefinido</dc:title>
  <dc:creator>De Azevedo</dc:creator>
  <cp:lastModifiedBy>Veronika De Azevedo Camacho</cp:lastModifiedBy>
  <cp:revision>5</cp:revision>
  <dcterms:created xsi:type="dcterms:W3CDTF">2016-10-10T06:33:36Z</dcterms:created>
  <dcterms:modified xsi:type="dcterms:W3CDTF">2023-10-18T06:34:22Z</dcterms:modified>
</cp:coreProperties>
</file>