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2" r:id="rId1"/>
  </p:sldMasterIdLst>
  <p:notesMasterIdLst>
    <p:notesMasterId r:id="rId31"/>
  </p:notesMasterIdLst>
  <p:handoutMasterIdLst>
    <p:handoutMasterId r:id="rId32"/>
  </p:handoutMasterIdLst>
  <p:sldIdLst>
    <p:sldId id="259" r:id="rId2"/>
    <p:sldId id="260" r:id="rId3"/>
    <p:sldId id="261" r:id="rId4"/>
    <p:sldId id="293" r:id="rId5"/>
    <p:sldId id="262" r:id="rId6"/>
    <p:sldId id="263" r:id="rId7"/>
    <p:sldId id="264" r:id="rId8"/>
    <p:sldId id="294" r:id="rId9"/>
    <p:sldId id="267" r:id="rId10"/>
    <p:sldId id="276" r:id="rId11"/>
    <p:sldId id="268" r:id="rId12"/>
    <p:sldId id="303" r:id="rId13"/>
    <p:sldId id="269" r:id="rId14"/>
    <p:sldId id="271" r:id="rId15"/>
    <p:sldId id="270" r:id="rId16"/>
    <p:sldId id="273" r:id="rId17"/>
    <p:sldId id="272" r:id="rId18"/>
    <p:sldId id="295" r:id="rId19"/>
    <p:sldId id="275" r:id="rId20"/>
    <p:sldId id="299" r:id="rId21"/>
    <p:sldId id="274" r:id="rId22"/>
    <p:sldId id="300" r:id="rId23"/>
    <p:sldId id="301" r:id="rId24"/>
    <p:sldId id="302" r:id="rId25"/>
    <p:sldId id="277" r:id="rId26"/>
    <p:sldId id="281" r:id="rId27"/>
    <p:sldId id="286" r:id="rId28"/>
    <p:sldId id="285" r:id="rId29"/>
    <p:sldId id="298" r:id="rId30"/>
  </p:sldIdLst>
  <p:sldSz cx="9144000" cy="6858000" type="screen4x3"/>
  <p:notesSz cx="6858000" cy="9710738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576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37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chal Petr" userId="7d63fa53a66a3e15" providerId="LiveId" clId="{0CDA226C-F09C-4A02-9A63-8F35A1EE06AA}"/>
    <pc:docChg chg="modSld">
      <pc:chgData name="Michal Petr" userId="7d63fa53a66a3e15" providerId="LiveId" clId="{0CDA226C-F09C-4A02-9A63-8F35A1EE06AA}" dt="2022-10-13T13:26:42.007" v="25"/>
      <pc:docMkLst>
        <pc:docMk/>
      </pc:docMkLst>
      <pc:sldChg chg="modSp mod">
        <pc:chgData name="Michal Petr" userId="7d63fa53a66a3e15" providerId="LiveId" clId="{0CDA226C-F09C-4A02-9A63-8F35A1EE06AA}" dt="2022-10-13T13:25:44.200" v="15" actId="20577"/>
        <pc:sldMkLst>
          <pc:docMk/>
          <pc:sldMk cId="0" sldId="277"/>
        </pc:sldMkLst>
        <pc:spChg chg="mod">
          <ac:chgData name="Michal Petr" userId="7d63fa53a66a3e15" providerId="LiveId" clId="{0CDA226C-F09C-4A02-9A63-8F35A1EE06AA}" dt="2022-10-13T13:25:44.200" v="15" actId="20577"/>
          <ac:spMkLst>
            <pc:docMk/>
            <pc:sldMk cId="0" sldId="277"/>
            <ac:spMk id="263172" creationId="{6235920B-E8EE-4DCA-836E-1230182BD24B}"/>
          </ac:spMkLst>
        </pc:spChg>
      </pc:sldChg>
      <pc:sldChg chg="modSp mod">
        <pc:chgData name="Michal Petr" userId="7d63fa53a66a3e15" providerId="LiveId" clId="{0CDA226C-F09C-4A02-9A63-8F35A1EE06AA}" dt="2022-10-13T13:26:24.167" v="23" actId="20577"/>
        <pc:sldMkLst>
          <pc:docMk/>
          <pc:sldMk cId="0" sldId="281"/>
        </pc:sldMkLst>
        <pc:spChg chg="mod">
          <ac:chgData name="Michal Petr" userId="7d63fa53a66a3e15" providerId="LiveId" clId="{0CDA226C-F09C-4A02-9A63-8F35A1EE06AA}" dt="2022-10-13T13:26:24.167" v="23" actId="20577"/>
          <ac:spMkLst>
            <pc:docMk/>
            <pc:sldMk cId="0" sldId="281"/>
            <ac:spMk id="27651" creationId="{D36105BB-9B05-46E4-BC03-2844478E7BAF}"/>
          </ac:spMkLst>
        </pc:spChg>
      </pc:sldChg>
      <pc:sldChg chg="modSp mod">
        <pc:chgData name="Michal Petr" userId="7d63fa53a66a3e15" providerId="LiveId" clId="{0CDA226C-F09C-4A02-9A63-8F35A1EE06AA}" dt="2022-10-13T13:26:42.007" v="25"/>
        <pc:sldMkLst>
          <pc:docMk/>
          <pc:sldMk cId="0" sldId="285"/>
        </pc:sldMkLst>
        <pc:spChg chg="mod">
          <ac:chgData name="Michal Petr" userId="7d63fa53a66a3e15" providerId="LiveId" clId="{0CDA226C-F09C-4A02-9A63-8F35A1EE06AA}" dt="2022-10-13T13:26:42.007" v="25"/>
          <ac:spMkLst>
            <pc:docMk/>
            <pc:sldMk cId="0" sldId="285"/>
            <ac:spMk id="29699" creationId="{04C60B5C-7DB4-473E-9E05-AAA6C8AD006B}"/>
          </ac:spMkLst>
        </pc:spChg>
      </pc:sldChg>
      <pc:sldChg chg="modSp mod">
        <pc:chgData name="Michal Petr" userId="7d63fa53a66a3e15" providerId="LiveId" clId="{0CDA226C-F09C-4A02-9A63-8F35A1EE06AA}" dt="2022-10-13T13:26:36.677" v="24"/>
        <pc:sldMkLst>
          <pc:docMk/>
          <pc:sldMk cId="0" sldId="286"/>
        </pc:sldMkLst>
        <pc:spChg chg="mod">
          <ac:chgData name="Michal Petr" userId="7d63fa53a66a3e15" providerId="LiveId" clId="{0CDA226C-F09C-4A02-9A63-8F35A1EE06AA}" dt="2022-10-13T13:26:36.677" v="24"/>
          <ac:spMkLst>
            <pc:docMk/>
            <pc:sldMk cId="0" sldId="286"/>
            <ac:spMk id="28675" creationId="{1A913F99-A7D0-41C1-9E98-091191079946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>
            <a:extLst>
              <a:ext uri="{FF2B5EF4-FFF2-40B4-BE49-F238E27FC236}">
                <a16:creationId xmlns:a16="http://schemas.microsoft.com/office/drawing/2014/main" id="{0515FA32-398A-45EC-A018-E3564FC71A8D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0213" cy="484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90" tIns="46095" rIns="92190" bIns="46095" numCol="1" anchor="t" anchorCtr="0" compatLnSpc="1">
            <a:prstTxWarp prst="textNoShape">
              <a:avLst/>
            </a:prstTxWarp>
          </a:bodyPr>
          <a:lstStyle>
            <a:lvl1pPr defTabSz="922338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21859" name="Rectangle 3">
            <a:extLst>
              <a:ext uri="{FF2B5EF4-FFF2-40B4-BE49-F238E27FC236}">
                <a16:creationId xmlns:a16="http://schemas.microsoft.com/office/drawing/2014/main" id="{3F22A1CD-C6ED-4E1B-AA56-5F44D3C13524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0213" cy="484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90" tIns="46095" rIns="92190" bIns="46095" numCol="1" anchor="t" anchorCtr="0" compatLnSpc="1">
            <a:prstTxWarp prst="textNoShape">
              <a:avLst/>
            </a:prstTxWarp>
          </a:bodyPr>
          <a:lstStyle>
            <a:lvl1pPr algn="r" defTabSz="922338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21860" name="Rectangle 4">
            <a:extLst>
              <a:ext uri="{FF2B5EF4-FFF2-40B4-BE49-F238E27FC236}">
                <a16:creationId xmlns:a16="http://schemas.microsoft.com/office/drawing/2014/main" id="{DC0E7CAD-57A4-4832-84B2-59A9F2E0F12B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223375"/>
            <a:ext cx="2970213" cy="48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90" tIns="46095" rIns="92190" bIns="46095" numCol="1" anchor="b" anchorCtr="0" compatLnSpc="1">
            <a:prstTxWarp prst="textNoShape">
              <a:avLst/>
            </a:prstTxWarp>
          </a:bodyPr>
          <a:lstStyle>
            <a:lvl1pPr defTabSz="922338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21861" name="Rectangle 5">
            <a:extLst>
              <a:ext uri="{FF2B5EF4-FFF2-40B4-BE49-F238E27FC236}">
                <a16:creationId xmlns:a16="http://schemas.microsoft.com/office/drawing/2014/main" id="{963B1734-2F7A-4A3F-9DAB-A0A7D2FDBF07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9223375"/>
            <a:ext cx="2970213" cy="48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90" tIns="46095" rIns="92190" bIns="46095" numCol="1" anchor="b" anchorCtr="0" compatLnSpc="1">
            <a:prstTxWarp prst="textNoShape">
              <a:avLst/>
            </a:prstTxWarp>
          </a:bodyPr>
          <a:lstStyle>
            <a:lvl1pPr algn="r" defTabSz="922338">
              <a:defRPr sz="1200"/>
            </a:lvl1pPr>
          </a:lstStyle>
          <a:p>
            <a:fld id="{8CFB815C-34E8-4263-8155-5460BCFD9143}" type="slidenum">
              <a:rPr lang="cs-CZ" altLang="ru-RU"/>
              <a:pPr/>
              <a:t>‹#›</a:t>
            </a:fld>
            <a:endParaRPr lang="cs-CZ" altLang="ru-RU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>
            <a:extLst>
              <a:ext uri="{FF2B5EF4-FFF2-40B4-BE49-F238E27FC236}">
                <a16:creationId xmlns:a16="http://schemas.microsoft.com/office/drawing/2014/main" id="{819FC5DA-C200-4AD8-938C-5D26614C47D6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0213" cy="484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90" tIns="46095" rIns="92190" bIns="46095" numCol="1" anchor="t" anchorCtr="0" compatLnSpc="1">
            <a:prstTxWarp prst="textNoShape">
              <a:avLst/>
            </a:prstTxWarp>
          </a:bodyPr>
          <a:lstStyle>
            <a:lvl1pPr defTabSz="922338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9331" name="Rectangle 3">
            <a:extLst>
              <a:ext uri="{FF2B5EF4-FFF2-40B4-BE49-F238E27FC236}">
                <a16:creationId xmlns:a16="http://schemas.microsoft.com/office/drawing/2014/main" id="{E4F8009A-7A1D-42E0-8793-8032F214C021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0213" cy="484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90" tIns="46095" rIns="92190" bIns="46095" numCol="1" anchor="t" anchorCtr="0" compatLnSpc="1">
            <a:prstTxWarp prst="textNoShape">
              <a:avLst/>
            </a:prstTxWarp>
          </a:bodyPr>
          <a:lstStyle>
            <a:lvl1pPr algn="r" defTabSz="922338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1748" name="Rectangle 4">
            <a:extLst>
              <a:ext uri="{FF2B5EF4-FFF2-40B4-BE49-F238E27FC236}">
                <a16:creationId xmlns:a16="http://schemas.microsoft.com/office/drawing/2014/main" id="{525AFCCA-8FF7-4A44-B208-09A913EC9A78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1713" y="728663"/>
            <a:ext cx="4856162" cy="36417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99333" name="Rectangle 5">
            <a:extLst>
              <a:ext uri="{FF2B5EF4-FFF2-40B4-BE49-F238E27FC236}">
                <a16:creationId xmlns:a16="http://schemas.microsoft.com/office/drawing/2014/main" id="{FB36FE87-46A4-4751-90F1-F4A6344466AE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611688"/>
            <a:ext cx="5486400" cy="4370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90" tIns="46095" rIns="92190" bIns="4609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/>
              <a:t>Klepnutím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99334" name="Rectangle 6">
            <a:extLst>
              <a:ext uri="{FF2B5EF4-FFF2-40B4-BE49-F238E27FC236}">
                <a16:creationId xmlns:a16="http://schemas.microsoft.com/office/drawing/2014/main" id="{A81AFEFD-C031-442C-8B3F-C23B0A7009C5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223375"/>
            <a:ext cx="2970213" cy="48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90" tIns="46095" rIns="92190" bIns="46095" numCol="1" anchor="b" anchorCtr="0" compatLnSpc="1">
            <a:prstTxWarp prst="textNoShape">
              <a:avLst/>
            </a:prstTxWarp>
          </a:bodyPr>
          <a:lstStyle>
            <a:lvl1pPr defTabSz="922338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9335" name="Rectangle 7">
            <a:extLst>
              <a:ext uri="{FF2B5EF4-FFF2-40B4-BE49-F238E27FC236}">
                <a16:creationId xmlns:a16="http://schemas.microsoft.com/office/drawing/2014/main" id="{00D112B3-60C9-4C5C-9795-AC6B08C342A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9223375"/>
            <a:ext cx="2970213" cy="48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90" tIns="46095" rIns="92190" bIns="46095" numCol="1" anchor="b" anchorCtr="0" compatLnSpc="1">
            <a:prstTxWarp prst="textNoShape">
              <a:avLst/>
            </a:prstTxWarp>
          </a:bodyPr>
          <a:lstStyle>
            <a:lvl1pPr algn="r" defTabSz="922338">
              <a:defRPr sz="1200"/>
            </a:lvl1pPr>
          </a:lstStyle>
          <a:p>
            <a:fld id="{6A9337A7-C9AB-464B-B076-65B593265C71}" type="slidenum">
              <a:rPr lang="cs-CZ" altLang="ru-RU"/>
              <a:pPr/>
              <a:t>‹#›</a:t>
            </a:fld>
            <a:endParaRPr lang="cs-CZ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7C3E1ED3-E501-42C8-8C58-5E02CD94CE3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id="{653C41C1-05CD-45BA-96ED-723F1E61CCE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>
            <a:extLst>
              <a:ext uri="{FF2B5EF4-FFF2-40B4-BE49-F238E27FC236}">
                <a16:creationId xmlns:a16="http://schemas.microsoft.com/office/drawing/2014/main" id="{F8750905-6931-4EC8-9F14-F1C033280D9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>
            <a:extLst>
              <a:ext uri="{FF2B5EF4-FFF2-40B4-BE49-F238E27FC236}">
                <a16:creationId xmlns:a16="http://schemas.microsoft.com/office/drawing/2014/main" id="{70800E11-D2C2-4008-8452-616DBCD26D4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>
            <a:extLst>
              <a:ext uri="{FF2B5EF4-FFF2-40B4-BE49-F238E27FC236}">
                <a16:creationId xmlns:a16="http://schemas.microsoft.com/office/drawing/2014/main" id="{E7343BD9-120A-43CB-BFFB-B3301A4C27D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>
            <a:extLst>
              <a:ext uri="{FF2B5EF4-FFF2-40B4-BE49-F238E27FC236}">
                <a16:creationId xmlns:a16="http://schemas.microsoft.com/office/drawing/2014/main" id="{1BD1F75A-F26E-4991-A8EB-2FB97505859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>
            <a:extLst>
              <a:ext uri="{FF2B5EF4-FFF2-40B4-BE49-F238E27FC236}">
                <a16:creationId xmlns:a16="http://schemas.microsoft.com/office/drawing/2014/main" id="{F34AF7FE-A9ED-433E-AF58-C48F5891A97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>
            <a:extLst>
              <a:ext uri="{FF2B5EF4-FFF2-40B4-BE49-F238E27FC236}">
                <a16:creationId xmlns:a16="http://schemas.microsoft.com/office/drawing/2014/main" id="{2011488D-AA8F-4507-919A-BAC3441BB8F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>
            <a:extLst>
              <a:ext uri="{FF2B5EF4-FFF2-40B4-BE49-F238E27FC236}">
                <a16:creationId xmlns:a16="http://schemas.microsoft.com/office/drawing/2014/main" id="{814E5040-7E36-4BA3-BA75-6D852D1AF59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>
            <a:extLst>
              <a:ext uri="{FF2B5EF4-FFF2-40B4-BE49-F238E27FC236}">
                <a16:creationId xmlns:a16="http://schemas.microsoft.com/office/drawing/2014/main" id="{E7F011A3-5ECD-4894-86BD-8F4A8FC5072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>
            <a:extLst>
              <a:ext uri="{FF2B5EF4-FFF2-40B4-BE49-F238E27FC236}">
                <a16:creationId xmlns:a16="http://schemas.microsoft.com/office/drawing/2014/main" id="{2D57F8D4-1D2D-43E7-8E64-D16A87642F2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>
            <a:extLst>
              <a:ext uri="{FF2B5EF4-FFF2-40B4-BE49-F238E27FC236}">
                <a16:creationId xmlns:a16="http://schemas.microsoft.com/office/drawing/2014/main" id="{E28FD0AB-6A29-4618-884A-BE13305B049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>
            <a:extLst>
              <a:ext uri="{FF2B5EF4-FFF2-40B4-BE49-F238E27FC236}">
                <a16:creationId xmlns:a16="http://schemas.microsoft.com/office/drawing/2014/main" id="{8D0343C9-5A94-4159-B787-9A0A9991028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>
            <a:extLst>
              <a:ext uri="{FF2B5EF4-FFF2-40B4-BE49-F238E27FC236}">
                <a16:creationId xmlns:a16="http://schemas.microsoft.com/office/drawing/2014/main" id="{9F4BF704-A680-4547-9D78-26119F0D085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>
            <a:extLst>
              <a:ext uri="{FF2B5EF4-FFF2-40B4-BE49-F238E27FC236}">
                <a16:creationId xmlns:a16="http://schemas.microsoft.com/office/drawing/2014/main" id="{4F7260D5-5AA6-4D12-A1C3-41827F757EF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>
            <a:extLst>
              <a:ext uri="{FF2B5EF4-FFF2-40B4-BE49-F238E27FC236}">
                <a16:creationId xmlns:a16="http://schemas.microsoft.com/office/drawing/2014/main" id="{C4AE72FA-ADC0-4C84-B4AC-E45B0692799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>
            <a:extLst>
              <a:ext uri="{FF2B5EF4-FFF2-40B4-BE49-F238E27FC236}">
                <a16:creationId xmlns:a16="http://schemas.microsoft.com/office/drawing/2014/main" id="{1B86F016-6755-4E79-8A97-26484D14FC4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>
            <a:extLst>
              <a:ext uri="{FF2B5EF4-FFF2-40B4-BE49-F238E27FC236}">
                <a16:creationId xmlns:a16="http://schemas.microsoft.com/office/drawing/2014/main" id="{E67EB60B-48CE-4593-A281-98D7AAA84CA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>
            <a:extLst>
              <a:ext uri="{FF2B5EF4-FFF2-40B4-BE49-F238E27FC236}">
                <a16:creationId xmlns:a16="http://schemas.microsoft.com/office/drawing/2014/main" id="{BB34C982-17AB-44E4-9BE4-CDA52BD432E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4888" y="728663"/>
            <a:ext cx="4854575" cy="3641725"/>
          </a:xfrm>
          <a:ln/>
        </p:spPr>
      </p:sp>
      <p:sp>
        <p:nvSpPr>
          <p:cNvPr id="50179" name="Rectangle 3">
            <a:extLst>
              <a:ext uri="{FF2B5EF4-FFF2-40B4-BE49-F238E27FC236}">
                <a16:creationId xmlns:a16="http://schemas.microsoft.com/office/drawing/2014/main" id="{3E8B00C2-C218-4A47-A930-D40AC5C1B33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>
            <a:extLst>
              <a:ext uri="{FF2B5EF4-FFF2-40B4-BE49-F238E27FC236}">
                <a16:creationId xmlns:a16="http://schemas.microsoft.com/office/drawing/2014/main" id="{CDAA66AC-99A7-4C9C-B625-AE3C49D0807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>
            <a:extLst>
              <a:ext uri="{FF2B5EF4-FFF2-40B4-BE49-F238E27FC236}">
                <a16:creationId xmlns:a16="http://schemas.microsoft.com/office/drawing/2014/main" id="{0C9B4015-080A-4DA2-98C8-4B4AE46EE45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>
            <a:extLst>
              <a:ext uri="{FF2B5EF4-FFF2-40B4-BE49-F238E27FC236}">
                <a16:creationId xmlns:a16="http://schemas.microsoft.com/office/drawing/2014/main" id="{CA110444-06FA-46BC-B812-BCFD554DFC0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>
            <a:extLst>
              <a:ext uri="{FF2B5EF4-FFF2-40B4-BE49-F238E27FC236}">
                <a16:creationId xmlns:a16="http://schemas.microsoft.com/office/drawing/2014/main" id="{987CC53B-34D5-4FD4-A226-6274451B645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>
            <a:extLst>
              <a:ext uri="{FF2B5EF4-FFF2-40B4-BE49-F238E27FC236}">
                <a16:creationId xmlns:a16="http://schemas.microsoft.com/office/drawing/2014/main" id="{4522B7D2-1FAF-4391-993E-6F4711C5EE2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>
            <a:extLst>
              <a:ext uri="{FF2B5EF4-FFF2-40B4-BE49-F238E27FC236}">
                <a16:creationId xmlns:a16="http://schemas.microsoft.com/office/drawing/2014/main" id="{2CF9244A-FDC4-44DD-99BC-04D159CA29C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>
            <a:extLst>
              <a:ext uri="{FF2B5EF4-FFF2-40B4-BE49-F238E27FC236}">
                <a16:creationId xmlns:a16="http://schemas.microsoft.com/office/drawing/2014/main" id="{4A6EF1E8-C2E8-4E3D-8EAF-4885B55EDBD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>
            <a:extLst>
              <a:ext uri="{FF2B5EF4-FFF2-40B4-BE49-F238E27FC236}">
                <a16:creationId xmlns:a16="http://schemas.microsoft.com/office/drawing/2014/main" id="{02D92C7E-CDD9-4A21-B3C3-57EAE7A5126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>
            <a:extLst>
              <a:ext uri="{FF2B5EF4-FFF2-40B4-BE49-F238E27FC236}">
                <a16:creationId xmlns:a16="http://schemas.microsoft.com/office/drawing/2014/main" id="{E9424F04-587B-4A5B-800B-ED42D595763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>
            <a:extLst>
              <a:ext uri="{FF2B5EF4-FFF2-40B4-BE49-F238E27FC236}">
                <a16:creationId xmlns:a16="http://schemas.microsoft.com/office/drawing/2014/main" id="{F80BE565-7E2D-4F61-955C-76BACF3BA6C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>
            <a:extLst>
              <a:ext uri="{FF2B5EF4-FFF2-40B4-BE49-F238E27FC236}">
                <a16:creationId xmlns:a16="http://schemas.microsoft.com/office/drawing/2014/main" id="{3A17B3B0-B48E-4CB0-A517-572B4E7EF0C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>
            <a:extLst>
              <a:ext uri="{FF2B5EF4-FFF2-40B4-BE49-F238E27FC236}">
                <a16:creationId xmlns:a16="http://schemas.microsoft.com/office/drawing/2014/main" id="{1EDDD9AA-9E1C-4E93-BC15-DDFC4DF5EC6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>
            <a:extLst>
              <a:ext uri="{FF2B5EF4-FFF2-40B4-BE49-F238E27FC236}">
                <a16:creationId xmlns:a16="http://schemas.microsoft.com/office/drawing/2014/main" id="{7C68FD46-4EEF-46EA-B61B-9594022F7B7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>
            <a:extLst>
              <a:ext uri="{FF2B5EF4-FFF2-40B4-BE49-F238E27FC236}">
                <a16:creationId xmlns:a16="http://schemas.microsoft.com/office/drawing/2014/main" id="{62531460-C9C8-41CD-B0A0-ABD5AEE3946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>
            <a:extLst>
              <a:ext uri="{FF2B5EF4-FFF2-40B4-BE49-F238E27FC236}">
                <a16:creationId xmlns:a16="http://schemas.microsoft.com/office/drawing/2014/main" id="{83F16970-01F2-4D73-B6D9-CD3FCD53064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>
            <a:extLst>
              <a:ext uri="{FF2B5EF4-FFF2-40B4-BE49-F238E27FC236}">
                <a16:creationId xmlns:a16="http://schemas.microsoft.com/office/drawing/2014/main" id="{7FC5A6D8-522B-445E-AF7A-433AA660EE9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>
            <a:extLst>
              <a:ext uri="{FF2B5EF4-FFF2-40B4-BE49-F238E27FC236}">
                <a16:creationId xmlns:a16="http://schemas.microsoft.com/office/drawing/2014/main" id="{0F9BCA1E-1416-448D-80A2-C965857DF09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>
            <a:extLst>
              <a:ext uri="{FF2B5EF4-FFF2-40B4-BE49-F238E27FC236}">
                <a16:creationId xmlns:a16="http://schemas.microsoft.com/office/drawing/2014/main" id="{5B459067-19C0-4430-8734-35FF702E891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>
            <a:extLst>
              <a:ext uri="{FF2B5EF4-FFF2-40B4-BE49-F238E27FC236}">
                <a16:creationId xmlns:a16="http://schemas.microsoft.com/office/drawing/2014/main" id="{59ED9B1A-AA47-44C6-B945-3DE47261B6C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>
            <a:extLst>
              <a:ext uri="{FF2B5EF4-FFF2-40B4-BE49-F238E27FC236}">
                <a16:creationId xmlns:a16="http://schemas.microsoft.com/office/drawing/2014/main" id="{C923F711-42B0-4EEA-914B-53E56AC3FDE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>
            <a:extLst>
              <a:ext uri="{FF2B5EF4-FFF2-40B4-BE49-F238E27FC236}">
                <a16:creationId xmlns:a16="http://schemas.microsoft.com/office/drawing/2014/main" id="{9A9233BC-AAFA-46F9-9598-D4A3B4973C6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19" name="Rectangle 3">
            <a:extLst>
              <a:ext uri="{FF2B5EF4-FFF2-40B4-BE49-F238E27FC236}">
                <a16:creationId xmlns:a16="http://schemas.microsoft.com/office/drawing/2014/main" id="{E1D799C5-6695-4E74-AFA1-1B6974C4AD8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>
            <a:extLst>
              <a:ext uri="{FF2B5EF4-FFF2-40B4-BE49-F238E27FC236}">
                <a16:creationId xmlns:a16="http://schemas.microsoft.com/office/drawing/2014/main" id="{AFDE048E-9782-4D81-9E56-1DB13C2B4D8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>
            <a:extLst>
              <a:ext uri="{FF2B5EF4-FFF2-40B4-BE49-F238E27FC236}">
                <a16:creationId xmlns:a16="http://schemas.microsoft.com/office/drawing/2014/main" id="{1084BFB8-6696-4622-8BD4-18BA24F1CC7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>
            <a:extLst>
              <a:ext uri="{FF2B5EF4-FFF2-40B4-BE49-F238E27FC236}">
                <a16:creationId xmlns:a16="http://schemas.microsoft.com/office/drawing/2014/main" id="{B2E31F94-D8D9-47B2-A519-EFCDA324F08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>
            <a:extLst>
              <a:ext uri="{FF2B5EF4-FFF2-40B4-BE49-F238E27FC236}">
                <a16:creationId xmlns:a16="http://schemas.microsoft.com/office/drawing/2014/main" id="{C8B787C4-EADA-4C9B-9B93-724E79E65A0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>
            <a:extLst>
              <a:ext uri="{FF2B5EF4-FFF2-40B4-BE49-F238E27FC236}">
                <a16:creationId xmlns:a16="http://schemas.microsoft.com/office/drawing/2014/main" id="{DD850828-2321-48BC-B01E-A464CEEC041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>
            <a:extLst>
              <a:ext uri="{FF2B5EF4-FFF2-40B4-BE49-F238E27FC236}">
                <a16:creationId xmlns:a16="http://schemas.microsoft.com/office/drawing/2014/main" id="{48609FDF-4877-4A55-9E9B-E17E6B58AD3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>
            <a:extLst>
              <a:ext uri="{FF2B5EF4-FFF2-40B4-BE49-F238E27FC236}">
                <a16:creationId xmlns:a16="http://schemas.microsoft.com/office/drawing/2014/main" id="{897AC1FB-E2A9-4512-8253-C2C12BC3146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>
            <a:extLst>
              <a:ext uri="{FF2B5EF4-FFF2-40B4-BE49-F238E27FC236}">
                <a16:creationId xmlns:a16="http://schemas.microsoft.com/office/drawing/2014/main" id="{347A0E2C-ADEA-4F28-8870-64C8553E0EB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>
            <a:extLst>
              <a:ext uri="{FF2B5EF4-FFF2-40B4-BE49-F238E27FC236}">
                <a16:creationId xmlns:a16="http://schemas.microsoft.com/office/drawing/2014/main" id="{4F35C38F-D7B6-4D8E-9034-2D01BA460F6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>
            <a:extLst>
              <a:ext uri="{FF2B5EF4-FFF2-40B4-BE49-F238E27FC236}">
                <a16:creationId xmlns:a16="http://schemas.microsoft.com/office/drawing/2014/main" id="{D4D4DBD3-80DD-498C-AD5F-1E8DD7ECBD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>
            <a:extLst>
              <a:ext uri="{FF2B5EF4-FFF2-40B4-BE49-F238E27FC236}">
                <a16:creationId xmlns:a16="http://schemas.microsoft.com/office/drawing/2014/main" id="{B17BBC45-8B66-42FC-A07E-E40954E9A12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>
            <a:extLst>
              <a:ext uri="{FF2B5EF4-FFF2-40B4-BE49-F238E27FC236}">
                <a16:creationId xmlns:a16="http://schemas.microsoft.com/office/drawing/2014/main" id="{B6681F27-B9B1-49FF-9FFD-E7A1F114BC7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>
            <a:extLst>
              <a:ext uri="{FF2B5EF4-FFF2-40B4-BE49-F238E27FC236}">
                <a16:creationId xmlns:a16="http://schemas.microsoft.com/office/drawing/2014/main" id="{DF545332-ADAB-42DA-947D-026DC5654F0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>
            <a:extLst>
              <a:ext uri="{FF2B5EF4-FFF2-40B4-BE49-F238E27FC236}">
                <a16:creationId xmlns:a16="http://schemas.microsoft.com/office/drawing/2014/main" id="{5FA8F8BE-2159-469F-8564-0BD449305A4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>
            <a:extLst>
              <a:ext uri="{FF2B5EF4-FFF2-40B4-BE49-F238E27FC236}">
                <a16:creationId xmlns:a16="http://schemas.microsoft.com/office/drawing/2014/main" id="{D84AEB93-FB99-45AD-9CC2-C34D8A32FD7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>
            <a:extLst>
              <a:ext uri="{FF2B5EF4-FFF2-40B4-BE49-F238E27FC236}">
                <a16:creationId xmlns:a16="http://schemas.microsoft.com/office/drawing/2014/main" id="{A87EAEE6-57CB-45B0-9A04-3977786470C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3A26D39-AB1A-497E-B693-6F88D4B0C8C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B7373A1-CA90-4E16-93DD-477B40F0514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cs-CZ" altLang="ru-RU"/>
              <a:t>Úřad pro ochranu hospodářské soutěže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0E8DFC4-8DE3-4135-BAD9-8FBB9E90468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AD01C39-18E7-43A7-BF29-D9DE9389DAA9}" type="slidenum">
              <a:rPr lang="cs-CZ" altLang="ru-RU"/>
              <a:pPr/>
              <a:t>‹#›</a:t>
            </a:fld>
            <a:endParaRPr lang="cs-CZ" altLang="ru-RU"/>
          </a:p>
        </p:txBody>
      </p:sp>
    </p:spTree>
    <p:extLst>
      <p:ext uri="{BB962C8B-B14F-4D97-AF65-F5344CB8AC3E}">
        <p14:creationId xmlns:p14="http://schemas.microsoft.com/office/powerpoint/2010/main" val="9959038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D97E3F0-F41B-4F9D-B255-104CC3F4CF4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0CF4928-C6ED-46E1-82A7-5D5A948869F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cs-CZ" altLang="ru-RU"/>
              <a:t>Úřad pro ochranu hospodářské soutěže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89320A4-C9BB-4AD4-A86A-5CD121D5B83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FBED3E-F2FB-4103-AFAB-234AB1F27243}" type="slidenum">
              <a:rPr lang="cs-CZ" altLang="ru-RU"/>
              <a:pPr/>
              <a:t>‹#›</a:t>
            </a:fld>
            <a:endParaRPr lang="cs-CZ" altLang="ru-RU"/>
          </a:p>
        </p:txBody>
      </p:sp>
    </p:spTree>
    <p:extLst>
      <p:ext uri="{BB962C8B-B14F-4D97-AF65-F5344CB8AC3E}">
        <p14:creationId xmlns:p14="http://schemas.microsoft.com/office/powerpoint/2010/main" val="28875358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58530AF-DB20-4DCE-A3BA-34D27F9AE59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DAC7E85-DEE6-4AA4-BF80-6FC9274AA18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cs-CZ" altLang="ru-RU"/>
              <a:t>Úřad pro ochranu hospodářské soutěže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4476B42-9810-49B4-B9AD-19FBC339B24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61CDDC5-C9C1-40DE-B070-0049C078E820}" type="slidenum">
              <a:rPr lang="cs-CZ" altLang="ru-RU"/>
              <a:pPr/>
              <a:t>‹#›</a:t>
            </a:fld>
            <a:endParaRPr lang="cs-CZ" altLang="ru-RU"/>
          </a:p>
        </p:txBody>
      </p:sp>
    </p:spTree>
    <p:extLst>
      <p:ext uri="{BB962C8B-B14F-4D97-AF65-F5344CB8AC3E}">
        <p14:creationId xmlns:p14="http://schemas.microsoft.com/office/powerpoint/2010/main" val="19597454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252617E-B083-4F4D-A335-D8FC91B0B5C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D330590-B222-4985-8A24-D128A5E69AE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cs-CZ" altLang="ru-RU"/>
              <a:t>Úřad pro ochranu hospodářské soutěže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D62C2F5-2E22-4E78-BF06-C1D608B5B6F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22A9BE4-EAD4-4229-8392-B389EE544097}" type="slidenum">
              <a:rPr lang="cs-CZ" altLang="ru-RU"/>
              <a:pPr/>
              <a:t>‹#›</a:t>
            </a:fld>
            <a:endParaRPr lang="cs-CZ" altLang="ru-RU"/>
          </a:p>
        </p:txBody>
      </p:sp>
    </p:spTree>
    <p:extLst>
      <p:ext uri="{BB962C8B-B14F-4D97-AF65-F5344CB8AC3E}">
        <p14:creationId xmlns:p14="http://schemas.microsoft.com/office/powerpoint/2010/main" val="27416123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6CE64FB-A2CC-4FC2-A25B-E380460201D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FBA0957-F617-473C-8475-A867A746AAB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cs-CZ" altLang="ru-RU"/>
              <a:t>Úřad pro ochranu hospodářské soutěže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7D22715-F781-4877-A0E4-8C8779BE352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024017F-C989-4422-B029-8A988F52DF43}" type="slidenum">
              <a:rPr lang="cs-CZ" altLang="ru-RU"/>
              <a:pPr/>
              <a:t>‹#›</a:t>
            </a:fld>
            <a:endParaRPr lang="cs-CZ" altLang="ru-RU"/>
          </a:p>
        </p:txBody>
      </p:sp>
    </p:spTree>
    <p:extLst>
      <p:ext uri="{BB962C8B-B14F-4D97-AF65-F5344CB8AC3E}">
        <p14:creationId xmlns:p14="http://schemas.microsoft.com/office/powerpoint/2010/main" val="18034486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E8287AB-0628-491D-B927-795B241C9C9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3771AE1-C791-481D-A46D-5725C926053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cs-CZ" altLang="ru-RU"/>
              <a:t>Úřad pro ochranu hospodářské soutěže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8F13E1E-CA6D-4660-9EBA-2925F4F17FD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2C1018D-0BEB-4D49-8BBF-011EB8AA988B}" type="slidenum">
              <a:rPr lang="cs-CZ" altLang="ru-RU"/>
              <a:pPr/>
              <a:t>‹#›</a:t>
            </a:fld>
            <a:endParaRPr lang="cs-CZ" altLang="ru-RU"/>
          </a:p>
        </p:txBody>
      </p:sp>
    </p:spTree>
    <p:extLst>
      <p:ext uri="{BB962C8B-B14F-4D97-AF65-F5344CB8AC3E}">
        <p14:creationId xmlns:p14="http://schemas.microsoft.com/office/powerpoint/2010/main" val="8537256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904372E6-A9E8-4AC6-9805-E533CC10F44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E2EEB9CE-98EA-41BF-BBCF-D46E9FD553D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cs-CZ" altLang="ru-RU"/>
              <a:t>Úřad pro ochranu hospodářské soutěže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D5B4651D-74F5-484E-9BCB-399C909F658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2FBBB15-CF38-41BE-9E00-F2489AF8D8B3}" type="slidenum">
              <a:rPr lang="cs-CZ" altLang="ru-RU"/>
              <a:pPr/>
              <a:t>‹#›</a:t>
            </a:fld>
            <a:endParaRPr lang="cs-CZ" altLang="ru-RU"/>
          </a:p>
        </p:txBody>
      </p:sp>
    </p:spTree>
    <p:extLst>
      <p:ext uri="{BB962C8B-B14F-4D97-AF65-F5344CB8AC3E}">
        <p14:creationId xmlns:p14="http://schemas.microsoft.com/office/powerpoint/2010/main" val="21926626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6F54CEAC-B98A-4E30-847D-B98406C39CB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695E8144-C744-40EF-805A-AC41ABB33D1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cs-CZ" altLang="ru-RU"/>
              <a:t>Úřad pro ochranu hospodářské soutěže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269E1A90-5264-4A2D-B40B-0D0BDF87A15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C64659-2964-4083-9C51-3F337C9C1294}" type="slidenum">
              <a:rPr lang="cs-CZ" altLang="ru-RU"/>
              <a:pPr/>
              <a:t>‹#›</a:t>
            </a:fld>
            <a:endParaRPr lang="cs-CZ" altLang="ru-RU"/>
          </a:p>
        </p:txBody>
      </p:sp>
    </p:spTree>
    <p:extLst>
      <p:ext uri="{BB962C8B-B14F-4D97-AF65-F5344CB8AC3E}">
        <p14:creationId xmlns:p14="http://schemas.microsoft.com/office/powerpoint/2010/main" val="31504780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3FD93C03-C130-4104-86DC-0DB8F6AA375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93E1D16F-E848-4583-A9A2-A64A7F01DB4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cs-CZ" altLang="ru-RU"/>
              <a:t>Úřad pro ochranu hospodářské soutěže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D64AAE1F-75C2-4A4A-922F-D6C3C383A7A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35FAC31-2174-427A-807A-B62C0106C2FD}" type="slidenum">
              <a:rPr lang="cs-CZ" altLang="ru-RU"/>
              <a:pPr/>
              <a:t>‹#›</a:t>
            </a:fld>
            <a:endParaRPr lang="cs-CZ" altLang="ru-RU"/>
          </a:p>
        </p:txBody>
      </p:sp>
    </p:spTree>
    <p:extLst>
      <p:ext uri="{BB962C8B-B14F-4D97-AF65-F5344CB8AC3E}">
        <p14:creationId xmlns:p14="http://schemas.microsoft.com/office/powerpoint/2010/main" val="25712981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906A1E9-64B5-41FC-BED7-11A7656ADAA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8636BDA-EFB0-4F11-A7A1-7EF8BFA2A68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cs-CZ" altLang="ru-RU"/>
              <a:t>Úřad pro ochranu hospodářské soutěže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A74627A-14B6-4556-8F50-1716EF2AB76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B65C2BB-3E51-4B93-B2E7-B365743CDB8D}" type="slidenum">
              <a:rPr lang="cs-CZ" altLang="ru-RU"/>
              <a:pPr/>
              <a:t>‹#›</a:t>
            </a:fld>
            <a:endParaRPr lang="cs-CZ" altLang="ru-RU"/>
          </a:p>
        </p:txBody>
      </p:sp>
    </p:spTree>
    <p:extLst>
      <p:ext uri="{BB962C8B-B14F-4D97-AF65-F5344CB8AC3E}">
        <p14:creationId xmlns:p14="http://schemas.microsoft.com/office/powerpoint/2010/main" val="7467229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0548006-F096-4E0B-AA04-5E7FF584442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163BFB1-67EC-45D0-B3DF-B348E569B30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cs-CZ" altLang="ru-RU"/>
              <a:t>Úřad pro ochranu hospodářské soutěže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E83A04A-BDCD-43F9-9ABE-250AF0E3011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78F98BA-3C0C-4922-BEC8-BB3A7D980C7D}" type="slidenum">
              <a:rPr lang="cs-CZ" altLang="ru-RU"/>
              <a:pPr/>
              <a:t>‹#›</a:t>
            </a:fld>
            <a:endParaRPr lang="cs-CZ" altLang="ru-RU"/>
          </a:p>
        </p:txBody>
      </p:sp>
    </p:spTree>
    <p:extLst>
      <p:ext uri="{BB962C8B-B14F-4D97-AF65-F5344CB8AC3E}">
        <p14:creationId xmlns:p14="http://schemas.microsoft.com/office/powerpoint/2010/main" val="9324171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0616F20A-D366-457C-9A18-375F4F2326B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 předlohy nadpisů.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8F3E1D4A-A13E-48A0-8F86-13C0F139F0B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30052" name="Rectangle 4">
            <a:extLst>
              <a:ext uri="{FF2B5EF4-FFF2-40B4-BE49-F238E27FC236}">
                <a16:creationId xmlns:a16="http://schemas.microsoft.com/office/drawing/2014/main" id="{8E9246D4-1E57-40B8-8056-C7BBA7B5F01D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30053" name="Rectangle 5">
            <a:extLst>
              <a:ext uri="{FF2B5EF4-FFF2-40B4-BE49-F238E27FC236}">
                <a16:creationId xmlns:a16="http://schemas.microsoft.com/office/drawing/2014/main" id="{473ABF17-5B55-4EF8-A3EB-9594B2B82EF1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r>
              <a:rPr lang="cs-CZ" altLang="ru-RU"/>
              <a:t>Úřad pro ochranu hospodářské soutěže</a:t>
            </a:r>
          </a:p>
        </p:txBody>
      </p:sp>
      <p:sp>
        <p:nvSpPr>
          <p:cNvPr id="130054" name="Rectangle 6">
            <a:extLst>
              <a:ext uri="{FF2B5EF4-FFF2-40B4-BE49-F238E27FC236}">
                <a16:creationId xmlns:a16="http://schemas.microsoft.com/office/drawing/2014/main" id="{7241F1FF-11F7-49EB-B354-A040E994E558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C1D759D-A5DD-4988-894C-A79611B49459}" type="slidenum">
              <a:rPr lang="cs-CZ" altLang="ru-RU"/>
              <a:pPr/>
              <a:t>‹#›</a:t>
            </a:fld>
            <a:endParaRPr lang="cs-CZ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mailto:michal.petr@upol.cz" TargetMode="Externa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26">
            <a:extLst>
              <a:ext uri="{FF2B5EF4-FFF2-40B4-BE49-F238E27FC236}">
                <a16:creationId xmlns:a16="http://schemas.microsoft.com/office/drawing/2014/main" id="{A52D87E7-834F-410C-A1B6-75644F8E55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9925" y="2170113"/>
            <a:ext cx="79406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68635" name="Rectangle 27">
            <a:extLst>
              <a:ext uri="{FF2B5EF4-FFF2-40B4-BE49-F238E27FC236}">
                <a16:creationId xmlns:a16="http://schemas.microsoft.com/office/drawing/2014/main" id="{1ACC0E14-D1A8-4973-8CE0-D8F250933B6F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009650" y="1557338"/>
            <a:ext cx="8134350" cy="2159000"/>
          </a:xfrm>
        </p:spPr>
        <p:txBody>
          <a:bodyPr/>
          <a:lstStyle/>
          <a:p>
            <a:pPr algn="r" eaLnBrk="1" hangingPunct="1"/>
            <a:r>
              <a:rPr lang="cs-CZ" altLang="ru-RU" b="1">
                <a:latin typeface="Verdana" panose="020B0604030504040204" pitchFamily="34" charset="0"/>
              </a:rPr>
              <a:t>Soutěžní právo</a:t>
            </a:r>
            <a:br>
              <a:rPr lang="cs-CZ" altLang="ru-RU" sz="3600" b="1"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rPr>
            </a:br>
            <a:br>
              <a:rPr lang="cs-CZ" altLang="ru-RU" sz="800" b="1"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rPr>
            </a:br>
            <a:r>
              <a:rPr lang="cs-CZ" altLang="ru-RU" sz="3600" b="1" i="1"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rPr>
              <a:t>II. Zakázané dohody</a:t>
            </a:r>
          </a:p>
        </p:txBody>
      </p:sp>
      <p:sp>
        <p:nvSpPr>
          <p:cNvPr id="2052" name="Text Box 28">
            <a:extLst>
              <a:ext uri="{FF2B5EF4-FFF2-40B4-BE49-F238E27FC236}">
                <a16:creationId xmlns:a16="http://schemas.microsoft.com/office/drawing/2014/main" id="{03777ED0-CBAF-4AFB-BA6C-5BFDA6C661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5387975"/>
            <a:ext cx="1373188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200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000">
                <a:latin typeface="Times New Roman" panose="02020603050405020304" pitchFamily="18" charset="0"/>
              </a:rPr>
              <a:t>Michal Petr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>
            <a:extLst>
              <a:ext uri="{FF2B5EF4-FFF2-40B4-BE49-F238E27FC236}">
                <a16:creationId xmlns:a16="http://schemas.microsoft.com/office/drawing/2014/main" id="{3661AF56-DCA5-4497-8734-10B1055EEA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37125" y="1636713"/>
            <a:ext cx="40544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4AFA7F1B-E066-4798-B086-D854C340CC9C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0" y="1524000"/>
            <a:ext cx="9144000" cy="685800"/>
          </a:xfrm>
        </p:spPr>
        <p:txBody>
          <a:bodyPr/>
          <a:lstStyle/>
          <a:p>
            <a:pPr algn="r" eaLnBrk="1" hangingPunct="1"/>
            <a:r>
              <a:rPr lang="cs-CZ" altLang="cs-CZ" sz="3600" b="1" i="1">
                <a:latin typeface="Verdana" panose="020B0604030504040204" pitchFamily="34" charset="0"/>
              </a:rPr>
              <a:t>2. Způsobilost narušit soutěž</a:t>
            </a:r>
          </a:p>
        </p:txBody>
      </p:sp>
      <p:sp>
        <p:nvSpPr>
          <p:cNvPr id="11268" name="Text Box 4">
            <a:extLst>
              <a:ext uri="{FF2B5EF4-FFF2-40B4-BE49-F238E27FC236}">
                <a16:creationId xmlns:a16="http://schemas.microsoft.com/office/drawing/2014/main" id="{2EE04EF9-2EA5-4EA9-895B-6E1655A830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3068638"/>
            <a:ext cx="8626475" cy="3081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14400" indent="-45720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 eaLnBrk="1" hangingPunct="1">
              <a:spcBef>
                <a:spcPct val="0"/>
              </a:spcBef>
              <a:buFontTx/>
              <a:buChar char="•"/>
            </a:pPr>
            <a:r>
              <a:rPr lang="cs-CZ" altLang="cs-CZ">
                <a:latin typeface="Times New Roman" panose="02020603050405020304" pitchFamily="18" charset="0"/>
              </a:rPr>
              <a:t>Zakázané jsou dohody směřující </a:t>
            </a:r>
            <a:r>
              <a:rPr lang="cs-CZ" altLang="cs-CZ" u="sng">
                <a:latin typeface="Times New Roman" panose="02020603050405020304" pitchFamily="18" charset="0"/>
              </a:rPr>
              <a:t>narušení hospodářské soutěže</a:t>
            </a:r>
            <a:r>
              <a:rPr lang="cs-CZ" altLang="cs-CZ">
                <a:latin typeface="Times New Roman" panose="02020603050405020304" pitchFamily="18" charset="0"/>
              </a:rPr>
              <a:t> na relevantním trhu (byť potenciálnímu)</a:t>
            </a:r>
          </a:p>
          <a:p>
            <a:pPr lvl="1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latin typeface="Times New Roman" panose="02020603050405020304" pitchFamily="18" charset="0"/>
              </a:rPr>
              <a:t>	vůči stavu, který by na trhu byl nebýt dohody</a:t>
            </a:r>
          </a:p>
          <a:p>
            <a:pPr lvl="1" eaLnBrk="1" hangingPunct="1">
              <a:spcBef>
                <a:spcPct val="0"/>
              </a:spcBef>
              <a:buFontTx/>
              <a:buChar char="•"/>
            </a:pPr>
            <a:r>
              <a:rPr lang="cs-CZ" altLang="cs-CZ">
                <a:latin typeface="Times New Roman" panose="02020603050405020304" pitchFamily="18" charset="0"/>
              </a:rPr>
              <a:t>Narušení soutěže je jejich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800">
                <a:latin typeface="Times New Roman" panose="02020603050405020304" pitchFamily="18" charset="0"/>
              </a:rPr>
              <a:t>		-  cílem </a:t>
            </a:r>
            <a:r>
              <a:rPr lang="cs-CZ" altLang="cs-CZ" sz="2800" i="1">
                <a:latin typeface="Times New Roman" panose="02020603050405020304" pitchFamily="18" charset="0"/>
              </a:rPr>
              <a:t>(object); </a:t>
            </a:r>
            <a:r>
              <a:rPr lang="cs-CZ" altLang="cs-CZ" sz="2800">
                <a:latin typeface="Times New Roman" panose="02020603050405020304" pitchFamily="18" charset="0"/>
              </a:rPr>
              <a:t>ne však „úmysl“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800">
                <a:latin typeface="Times New Roman" panose="02020603050405020304" pitchFamily="18" charset="0"/>
              </a:rPr>
              <a:t>		-  výsledkem </a:t>
            </a:r>
            <a:r>
              <a:rPr lang="cs-CZ" altLang="cs-CZ" sz="2800" i="1">
                <a:latin typeface="Times New Roman" panose="02020603050405020304" pitchFamily="18" charset="0"/>
              </a:rPr>
              <a:t>(effect)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>
            <a:extLst>
              <a:ext uri="{FF2B5EF4-FFF2-40B4-BE49-F238E27FC236}">
                <a16:creationId xmlns:a16="http://schemas.microsoft.com/office/drawing/2014/main" id="{69083F32-C295-4478-A166-1596CA7DBA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37125" y="1636713"/>
            <a:ext cx="40544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76EB6355-28DA-410A-800D-9822F3992AA3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0" y="1524000"/>
            <a:ext cx="9144000" cy="685800"/>
          </a:xfrm>
        </p:spPr>
        <p:txBody>
          <a:bodyPr/>
          <a:lstStyle/>
          <a:p>
            <a:pPr algn="r" eaLnBrk="1" hangingPunct="1"/>
            <a:r>
              <a:rPr lang="cs-CZ" altLang="cs-CZ" sz="3600" b="1" i="1">
                <a:latin typeface="Verdana" panose="020B0604030504040204" pitchFamily="34" charset="0"/>
              </a:rPr>
              <a:t>(i) protisoutěžní předmět</a:t>
            </a:r>
          </a:p>
        </p:txBody>
      </p:sp>
      <p:sp>
        <p:nvSpPr>
          <p:cNvPr id="12292" name="Text Box 4">
            <a:extLst>
              <a:ext uri="{FF2B5EF4-FFF2-40B4-BE49-F238E27FC236}">
                <a16:creationId xmlns:a16="http://schemas.microsoft.com/office/drawing/2014/main" id="{4FB100CB-0292-4A37-9541-83E589E82A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2590800"/>
            <a:ext cx="8626475" cy="3475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14400" indent="-45720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spcBef>
                <a:spcPct val="0"/>
              </a:spcBef>
              <a:buFontTx/>
              <a:buNone/>
            </a:pPr>
            <a:r>
              <a:rPr lang="cs-CZ" altLang="cs-CZ" sz="2800">
                <a:latin typeface="Times New Roman" panose="02020603050405020304" pitchFamily="18" charset="0"/>
              </a:rPr>
              <a:t>Dohody protisoutěžní již ze své podstaty </a:t>
            </a:r>
            <a:r>
              <a:rPr lang="cs-CZ" altLang="cs-CZ" sz="2800" i="1">
                <a:latin typeface="Times New Roman" panose="02020603050405020304" pitchFamily="18" charset="0"/>
              </a:rPr>
              <a:t>(by their very nature)</a:t>
            </a:r>
            <a:endParaRPr lang="cs-CZ" altLang="cs-CZ" sz="2800" b="1">
              <a:latin typeface="Times New Roman" panose="02020603050405020304" pitchFamily="18" charset="0"/>
            </a:endParaRPr>
          </a:p>
          <a:p>
            <a:pPr algn="just" eaLnBrk="1" hangingPunct="1">
              <a:lnSpc>
                <a:spcPct val="90000"/>
              </a:lnSpc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</a:pPr>
            <a:r>
              <a:rPr lang="cs-CZ" altLang="cs-CZ" sz="2800">
                <a:latin typeface="Times New Roman" panose="02020603050405020304" pitchFamily="18" charset="0"/>
              </a:rPr>
              <a:t>není třeba posuzovat konkrétní účinky ani úmysl stran</a:t>
            </a:r>
          </a:p>
          <a:p>
            <a:pPr algn="just" eaLnBrk="1" hangingPunct="1">
              <a:lnSpc>
                <a:spcPct val="90000"/>
              </a:lnSpc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</a:pPr>
            <a:r>
              <a:rPr lang="cs-CZ" altLang="cs-CZ" sz="2800">
                <a:latin typeface="Times New Roman" panose="02020603050405020304" pitchFamily="18" charset="0"/>
              </a:rPr>
              <a:t>Tzv. omezení s „tvrdým jádrem“ (</a:t>
            </a:r>
            <a:r>
              <a:rPr lang="cs-CZ" altLang="cs-CZ" sz="2800" i="1">
                <a:latin typeface="Times New Roman" panose="02020603050405020304" pitchFamily="18" charset="0"/>
              </a:rPr>
              <a:t>hard-core restrictions</a:t>
            </a:r>
            <a:r>
              <a:rPr lang="cs-CZ" altLang="cs-CZ" sz="2800">
                <a:latin typeface="Times New Roman" panose="02020603050405020304" pitchFamily="18" charset="0"/>
              </a:rPr>
              <a:t>), zejm. dohody:</a:t>
            </a:r>
          </a:p>
          <a:p>
            <a:pPr lvl="1" algn="just" eaLnBrk="1" hangingPunct="1">
              <a:lnSpc>
                <a:spcPct val="90000"/>
              </a:lnSpc>
              <a:buClr>
                <a:schemeClr val="hlink"/>
              </a:buClr>
              <a:buSzPct val="60000"/>
              <a:buFont typeface="Wingdings" panose="05000000000000000000" pitchFamily="2" charset="2"/>
              <a:buChar char="§"/>
            </a:pPr>
            <a:r>
              <a:rPr lang="cs-CZ" altLang="cs-CZ" sz="2400">
                <a:latin typeface="Times New Roman" panose="02020603050405020304" pitchFamily="18" charset="0"/>
              </a:rPr>
              <a:t>o cenách</a:t>
            </a:r>
          </a:p>
          <a:p>
            <a:pPr lvl="1" algn="just" eaLnBrk="1" hangingPunct="1">
              <a:lnSpc>
                <a:spcPct val="90000"/>
              </a:lnSpc>
              <a:buClr>
                <a:schemeClr val="hlink"/>
              </a:buClr>
              <a:buSzPct val="60000"/>
              <a:buFont typeface="Wingdings" panose="05000000000000000000" pitchFamily="2" charset="2"/>
              <a:buChar char="§"/>
            </a:pPr>
            <a:r>
              <a:rPr lang="cs-CZ" altLang="cs-CZ" sz="2400">
                <a:latin typeface="Times New Roman" panose="02020603050405020304" pitchFamily="18" charset="0"/>
              </a:rPr>
              <a:t>o rozdělení trhu</a:t>
            </a:r>
          </a:p>
          <a:p>
            <a:pPr lvl="1" algn="just" eaLnBrk="1" hangingPunct="1">
              <a:lnSpc>
                <a:spcPct val="90000"/>
              </a:lnSpc>
              <a:buClr>
                <a:schemeClr val="hlink"/>
              </a:buClr>
              <a:buSzPct val="60000"/>
              <a:buFont typeface="Wingdings" panose="05000000000000000000" pitchFamily="2" charset="2"/>
              <a:buChar char="§"/>
            </a:pPr>
            <a:r>
              <a:rPr lang="cs-CZ" altLang="cs-CZ" sz="2400">
                <a:latin typeface="Times New Roman" panose="02020603050405020304" pitchFamily="18" charset="0"/>
              </a:rPr>
              <a:t>bid rigging, …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>
            <a:extLst>
              <a:ext uri="{FF2B5EF4-FFF2-40B4-BE49-F238E27FC236}">
                <a16:creationId xmlns:a16="http://schemas.microsoft.com/office/drawing/2014/main" id="{684A3913-F43B-4106-B7BA-874EB707AE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37125" y="1636713"/>
            <a:ext cx="40544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E67F5FC2-00AE-4EDF-AA07-9876AD41011C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0" y="1524000"/>
            <a:ext cx="9144000" cy="685800"/>
          </a:xfrm>
        </p:spPr>
        <p:txBody>
          <a:bodyPr/>
          <a:lstStyle/>
          <a:p>
            <a:pPr algn="r" eaLnBrk="1" hangingPunct="1"/>
            <a:r>
              <a:rPr lang="cs-CZ" altLang="cs-CZ" sz="3600" b="1" i="1">
                <a:latin typeface="Verdana" panose="020B0604030504040204" pitchFamily="34" charset="0"/>
              </a:rPr>
              <a:t>ad protisoutěžní předmět</a:t>
            </a:r>
          </a:p>
        </p:txBody>
      </p:sp>
      <p:sp>
        <p:nvSpPr>
          <p:cNvPr id="13316" name="Text Box 4">
            <a:extLst>
              <a:ext uri="{FF2B5EF4-FFF2-40B4-BE49-F238E27FC236}">
                <a16:creationId xmlns:a16="http://schemas.microsoft.com/office/drawing/2014/main" id="{3862BE71-8174-4A20-8D81-FC7A6E5B62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2590800"/>
            <a:ext cx="8626475" cy="3540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spcBef>
                <a:spcPct val="0"/>
              </a:spcBef>
              <a:buFontTx/>
              <a:buNone/>
            </a:pPr>
            <a:r>
              <a:rPr lang="cs-CZ" altLang="cs-CZ" sz="2800">
                <a:latin typeface="Times New Roman" panose="02020603050405020304" pitchFamily="18" charset="0"/>
              </a:rPr>
              <a:t>Příklad </a:t>
            </a:r>
            <a:r>
              <a:rPr lang="cs-CZ" altLang="cs-CZ" sz="2800" i="1">
                <a:latin typeface="Times New Roman" panose="02020603050405020304" pitchFamily="18" charset="0"/>
              </a:rPr>
              <a:t>„</a:t>
            </a:r>
            <a:r>
              <a:rPr lang="cs-CZ" altLang="cs-CZ" sz="2800" b="1" i="1">
                <a:latin typeface="Times New Roman" panose="02020603050405020304" pitchFamily="18" charset="0"/>
              </a:rPr>
              <a:t>Air Cargo</a:t>
            </a:r>
            <a:r>
              <a:rPr lang="cs-CZ" altLang="cs-CZ" sz="2800" i="1">
                <a:latin typeface="Times New Roman" panose="02020603050405020304" pitchFamily="18" charset="0"/>
              </a:rPr>
              <a:t>“ </a:t>
            </a:r>
            <a:r>
              <a:rPr lang="cs-CZ" altLang="cs-CZ" sz="2800">
                <a:latin typeface="Times New Roman" panose="02020603050405020304" pitchFamily="18" charset="0"/>
              </a:rPr>
              <a:t>(2010)</a:t>
            </a:r>
            <a:endParaRPr lang="cs-CZ" altLang="cs-CZ" sz="2800" i="1">
              <a:latin typeface="Times New Roman" panose="02020603050405020304" pitchFamily="18" charset="0"/>
            </a:endParaRPr>
          </a:p>
          <a:p>
            <a:pPr algn="just">
              <a:spcBef>
                <a:spcPct val="0"/>
              </a:spcBef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cs-CZ" altLang="cs-CZ" sz="2800">
                <a:latin typeface="Times New Roman" panose="02020603050405020304" pitchFamily="18" charset="0"/>
              </a:rPr>
              <a:t>Dohoda 1l leteckých společností, trvání 6 let</a:t>
            </a:r>
          </a:p>
          <a:p>
            <a:pPr algn="just">
              <a:spcBef>
                <a:spcPct val="0"/>
              </a:spcBef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cs-CZ" altLang="cs-CZ" sz="2800">
                <a:latin typeface="Times New Roman" panose="02020603050405020304" pitchFamily="18" charset="0"/>
              </a:rPr>
              <a:t>Původní dohoda o jednotném poplatku za palivo (na kilo)</a:t>
            </a:r>
          </a:p>
          <a:p>
            <a:pPr algn="just">
              <a:spcBef>
                <a:spcPct val="0"/>
              </a:spcBef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cs-CZ" altLang="cs-CZ" sz="2800">
                <a:latin typeface="Times New Roman" panose="02020603050405020304" pitchFamily="18" charset="0"/>
              </a:rPr>
              <a:t>Následně odmítnutí platit poplatek za palivo navazujícím přepravcům</a:t>
            </a:r>
            <a:endParaRPr lang="cs-CZ" altLang="cs-CZ" sz="2400">
              <a:latin typeface="Times New Roman" panose="02020603050405020304" pitchFamily="18" charset="0"/>
            </a:endParaRPr>
          </a:p>
          <a:p>
            <a:pPr algn="just">
              <a:spcBef>
                <a:spcPct val="0"/>
              </a:spcBef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cs-CZ" altLang="cs-CZ" sz="2800">
                <a:latin typeface="Times New Roman" panose="02020603050405020304" pitchFamily="18" charset="0"/>
              </a:rPr>
              <a:t>Následně poplatek za pojištění</a:t>
            </a:r>
          </a:p>
          <a:p>
            <a:pPr algn="just">
              <a:spcBef>
                <a:spcPct val="0"/>
              </a:spcBef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cs-CZ" altLang="cs-CZ" sz="2800">
                <a:latin typeface="Times New Roman" panose="02020603050405020304" pitchFamily="18" charset="0"/>
              </a:rPr>
              <a:t>Pokuta 800 mil. EUR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>
            <a:extLst>
              <a:ext uri="{FF2B5EF4-FFF2-40B4-BE49-F238E27FC236}">
                <a16:creationId xmlns:a16="http://schemas.microsoft.com/office/drawing/2014/main" id="{8E75AE01-2785-4224-97F5-5A485D6AD6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37125" y="1636713"/>
            <a:ext cx="40544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7DE5535F-7582-43E5-84A4-35A4418CC5DD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0" y="1524000"/>
            <a:ext cx="9144000" cy="685800"/>
          </a:xfrm>
        </p:spPr>
        <p:txBody>
          <a:bodyPr/>
          <a:lstStyle/>
          <a:p>
            <a:pPr algn="r" eaLnBrk="1" hangingPunct="1"/>
            <a:r>
              <a:rPr lang="cs-CZ" altLang="cs-CZ" sz="3600" b="1" i="1">
                <a:latin typeface="Verdana" panose="020B0604030504040204" pitchFamily="34" charset="0"/>
              </a:rPr>
              <a:t>(ii) protisoutěžní účinek</a:t>
            </a:r>
          </a:p>
        </p:txBody>
      </p:sp>
      <p:sp>
        <p:nvSpPr>
          <p:cNvPr id="14340" name="Text Box 4">
            <a:extLst>
              <a:ext uri="{FF2B5EF4-FFF2-40B4-BE49-F238E27FC236}">
                <a16:creationId xmlns:a16="http://schemas.microsoft.com/office/drawing/2014/main" id="{B6DDAE5E-CEEE-437C-B4E3-9E9CEFEF31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388" y="4292600"/>
            <a:ext cx="8626475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lnSpc>
                <a:spcPct val="90000"/>
              </a:lnSpc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</a:pPr>
            <a:r>
              <a:rPr lang="cs-CZ" altLang="cs-CZ" sz="2800">
                <a:latin typeface="Times New Roman" panose="02020603050405020304" pitchFamily="18" charset="0"/>
              </a:rPr>
              <a:t>skutečný i potenciální</a:t>
            </a:r>
          </a:p>
          <a:p>
            <a:pPr algn="just" eaLnBrk="1" hangingPunct="1">
              <a:lnSpc>
                <a:spcPct val="90000"/>
              </a:lnSpc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</a:pPr>
            <a:r>
              <a:rPr lang="cs-CZ" altLang="cs-CZ" sz="2800">
                <a:latin typeface="Times New Roman" panose="02020603050405020304" pitchFamily="18" charset="0"/>
              </a:rPr>
              <a:t>hodnocení celého ekonomického kontextu dohody (nejen doslovný výklad předmětných ustanovení)</a:t>
            </a:r>
          </a:p>
          <a:p>
            <a:pPr algn="just" eaLnBrk="1" hangingPunct="1">
              <a:lnSpc>
                <a:spcPct val="90000"/>
              </a:lnSpc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</a:pPr>
            <a:r>
              <a:rPr lang="cs-CZ" altLang="cs-CZ" sz="2800">
                <a:latin typeface="Times New Roman" panose="02020603050405020304" pitchFamily="18" charset="0"/>
              </a:rPr>
              <a:t>nezohledňovány „prosoutěžní“ účinky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>
            <a:extLst>
              <a:ext uri="{FF2B5EF4-FFF2-40B4-BE49-F238E27FC236}">
                <a16:creationId xmlns:a16="http://schemas.microsoft.com/office/drawing/2014/main" id="{1BFF3DEB-21A4-4C52-ADB8-D46C8A9040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37125" y="1636713"/>
            <a:ext cx="40544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EA6FF02B-9965-4EE6-B7D4-03F145709D0D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0" y="1524000"/>
            <a:ext cx="9144000" cy="685800"/>
          </a:xfrm>
        </p:spPr>
        <p:txBody>
          <a:bodyPr/>
          <a:lstStyle/>
          <a:p>
            <a:pPr algn="r" eaLnBrk="1" hangingPunct="1"/>
            <a:r>
              <a:rPr lang="cs-CZ" altLang="cs-CZ" sz="3600" b="1" i="1">
                <a:latin typeface="Verdana" panose="020B0604030504040204" pitchFamily="34" charset="0"/>
              </a:rPr>
              <a:t>3. Obsah – demonstrativní výčet</a:t>
            </a:r>
          </a:p>
        </p:txBody>
      </p:sp>
      <p:sp>
        <p:nvSpPr>
          <p:cNvPr id="15364" name="Text Box 4">
            <a:extLst>
              <a:ext uri="{FF2B5EF4-FFF2-40B4-BE49-F238E27FC236}">
                <a16:creationId xmlns:a16="http://schemas.microsoft.com/office/drawing/2014/main" id="{AF4FD1EA-5991-4855-874B-79C60A01B6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2133600"/>
            <a:ext cx="9144000" cy="3998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lnSpc>
                <a:spcPct val="90000"/>
              </a:lnSpc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</a:pPr>
            <a:r>
              <a:rPr lang="cs-CZ" altLang="cs-CZ" sz="2400">
                <a:latin typeface="Times New Roman" panose="02020603050405020304" pitchFamily="18" charset="0"/>
              </a:rPr>
              <a:t>přímo nebo nepřímo určují </a:t>
            </a:r>
            <a:r>
              <a:rPr lang="cs-CZ" altLang="cs-CZ" sz="2400" b="1">
                <a:latin typeface="Times New Roman" panose="02020603050405020304" pitchFamily="18" charset="0"/>
              </a:rPr>
              <a:t>nákupní nebo prodejní ceny</a:t>
            </a:r>
            <a:r>
              <a:rPr lang="cs-CZ" altLang="cs-CZ" sz="2400">
                <a:latin typeface="Times New Roman" panose="02020603050405020304" pitchFamily="18" charset="0"/>
              </a:rPr>
              <a:t> anebo jiné obchodní podmínky</a:t>
            </a:r>
          </a:p>
          <a:p>
            <a:pPr algn="just" eaLnBrk="1" hangingPunct="1">
              <a:lnSpc>
                <a:spcPct val="90000"/>
              </a:lnSpc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</a:pPr>
            <a:r>
              <a:rPr lang="cs-CZ" altLang="cs-CZ" sz="2400">
                <a:latin typeface="Times New Roman" panose="02020603050405020304" pitchFamily="18" charset="0"/>
              </a:rPr>
              <a:t>omezují nebo </a:t>
            </a:r>
            <a:r>
              <a:rPr lang="cs-CZ" altLang="cs-CZ" sz="2400" b="1">
                <a:latin typeface="Times New Roman" panose="02020603050405020304" pitchFamily="18" charset="0"/>
              </a:rPr>
              <a:t>kontrolují výrobu</a:t>
            </a:r>
            <a:r>
              <a:rPr lang="cs-CZ" altLang="cs-CZ" sz="2400">
                <a:latin typeface="Times New Roman" panose="02020603050405020304" pitchFamily="18" charset="0"/>
              </a:rPr>
              <a:t>, odbyt, technický rozvoj nebo investice</a:t>
            </a:r>
          </a:p>
          <a:p>
            <a:pPr algn="just" eaLnBrk="1" hangingPunct="1">
              <a:lnSpc>
                <a:spcPct val="90000"/>
              </a:lnSpc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</a:pPr>
            <a:r>
              <a:rPr lang="cs-CZ" altLang="cs-CZ" sz="2400" b="1">
                <a:latin typeface="Times New Roman" panose="02020603050405020304" pitchFamily="18" charset="0"/>
              </a:rPr>
              <a:t>rozdělují trhy </a:t>
            </a:r>
            <a:r>
              <a:rPr lang="cs-CZ" altLang="cs-CZ" sz="2400">
                <a:latin typeface="Times New Roman" panose="02020603050405020304" pitchFamily="18" charset="0"/>
              </a:rPr>
              <a:t>nebo zdroje zásobování</a:t>
            </a:r>
          </a:p>
          <a:p>
            <a:pPr algn="just" eaLnBrk="1" hangingPunct="1">
              <a:lnSpc>
                <a:spcPct val="90000"/>
              </a:lnSpc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</a:pPr>
            <a:r>
              <a:rPr lang="cs-CZ" altLang="cs-CZ" sz="2400">
                <a:latin typeface="Times New Roman" panose="02020603050405020304" pitchFamily="18" charset="0"/>
              </a:rPr>
              <a:t>uplatňují vůči obchodním partnerům </a:t>
            </a:r>
            <a:r>
              <a:rPr lang="cs-CZ" altLang="cs-CZ" sz="2400" b="1">
                <a:latin typeface="Times New Roman" panose="02020603050405020304" pitchFamily="18" charset="0"/>
              </a:rPr>
              <a:t>rozdílné podmínky </a:t>
            </a:r>
            <a:r>
              <a:rPr lang="cs-CZ" altLang="cs-CZ" sz="2400">
                <a:latin typeface="Times New Roman" panose="02020603050405020304" pitchFamily="18" charset="0"/>
              </a:rPr>
              <a:t>při plnění stejné povahy, čímž jsou někteří partneři znevýhodněni v hospodářské soutěži</a:t>
            </a:r>
          </a:p>
          <a:p>
            <a:pPr algn="just" eaLnBrk="1" hangingPunct="1">
              <a:lnSpc>
                <a:spcPct val="90000"/>
              </a:lnSpc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</a:pPr>
            <a:r>
              <a:rPr lang="cs-CZ" altLang="cs-CZ" sz="2400">
                <a:latin typeface="Times New Roman" panose="02020603050405020304" pitchFamily="18" charset="0"/>
              </a:rPr>
              <a:t>podmiňují uzavření smluv tím, že druhá strana přijme další </a:t>
            </a:r>
            <a:r>
              <a:rPr lang="cs-CZ" altLang="cs-CZ" sz="2400" b="1">
                <a:latin typeface="Times New Roman" panose="02020603050405020304" pitchFamily="18" charset="0"/>
              </a:rPr>
              <a:t>plnění, která</a:t>
            </a:r>
            <a:r>
              <a:rPr lang="cs-CZ" altLang="cs-CZ" sz="2400">
                <a:latin typeface="Times New Roman" panose="02020603050405020304" pitchFamily="18" charset="0"/>
              </a:rPr>
              <a:t> ani věcně, ani podle obchodních zvyklostí s předmětem těchto smluv </a:t>
            </a:r>
            <a:r>
              <a:rPr lang="cs-CZ" altLang="cs-CZ" sz="2400" b="1">
                <a:latin typeface="Times New Roman" panose="02020603050405020304" pitchFamily="18" charset="0"/>
              </a:rPr>
              <a:t>nesouvisejí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>
            <a:extLst>
              <a:ext uri="{FF2B5EF4-FFF2-40B4-BE49-F238E27FC236}">
                <a16:creationId xmlns:a16="http://schemas.microsoft.com/office/drawing/2014/main" id="{38B7FAB5-CF68-4DA5-A20F-AC89A687FE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37125" y="1636713"/>
            <a:ext cx="40544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25D17CB5-4A2D-49B5-B8A9-ABC0C83F65FB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0" y="1524000"/>
            <a:ext cx="9144000" cy="685800"/>
          </a:xfrm>
        </p:spPr>
        <p:txBody>
          <a:bodyPr/>
          <a:lstStyle/>
          <a:p>
            <a:pPr algn="r" eaLnBrk="1" hangingPunct="1"/>
            <a:r>
              <a:rPr lang="cs-CZ" altLang="cs-CZ" sz="3600" b="1" i="1">
                <a:latin typeface="Verdana" panose="020B0604030504040204" pitchFamily="34" charset="0"/>
              </a:rPr>
              <a:t>4. Co dohodou není</a:t>
            </a:r>
          </a:p>
        </p:txBody>
      </p:sp>
      <p:sp>
        <p:nvSpPr>
          <p:cNvPr id="16388" name="Text Box 4">
            <a:extLst>
              <a:ext uri="{FF2B5EF4-FFF2-40B4-BE49-F238E27FC236}">
                <a16:creationId xmlns:a16="http://schemas.microsoft.com/office/drawing/2014/main" id="{236205F0-5CA0-4279-B1C4-1196A58636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388" y="4221163"/>
            <a:ext cx="8610600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lnSpc>
                <a:spcPct val="90000"/>
              </a:lnSpc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</a:pPr>
            <a:r>
              <a:rPr lang="cs-CZ" altLang="cs-CZ" sz="2800">
                <a:latin typeface="Times New Roman" panose="02020603050405020304" pitchFamily="18" charset="0"/>
              </a:rPr>
              <a:t>„dohody“ uvnitř podniku (+ tzv. nepravé obchodní zastoupení)</a:t>
            </a:r>
          </a:p>
          <a:p>
            <a:pPr algn="just" eaLnBrk="1" hangingPunct="1">
              <a:lnSpc>
                <a:spcPct val="90000"/>
              </a:lnSpc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</a:pPr>
            <a:r>
              <a:rPr lang="cs-CZ" altLang="cs-CZ" sz="2800">
                <a:latin typeface="Times New Roman" panose="02020603050405020304" pitchFamily="18" charset="0"/>
              </a:rPr>
              <a:t>tzv. </a:t>
            </a:r>
            <a:r>
              <a:rPr lang="cs-CZ" altLang="cs-CZ" sz="2800" i="1">
                <a:latin typeface="Times New Roman" panose="02020603050405020304" pitchFamily="18" charset="0"/>
              </a:rPr>
              <a:t>ancillary restrictions</a:t>
            </a:r>
          </a:p>
          <a:p>
            <a:pPr algn="just" eaLnBrk="1" hangingPunct="1">
              <a:lnSpc>
                <a:spcPct val="90000"/>
              </a:lnSpc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</a:pPr>
            <a:r>
              <a:rPr lang="cs-CZ" altLang="cs-CZ" sz="2800">
                <a:latin typeface="Times New Roman" panose="02020603050405020304" pitchFamily="18" charset="0"/>
              </a:rPr>
              <a:t>dohody se zanedbatelným dopadem na trh </a:t>
            </a:r>
            <a:r>
              <a:rPr lang="cs-CZ" altLang="cs-CZ" sz="2800" i="1">
                <a:latin typeface="Times New Roman" panose="02020603050405020304" pitchFamily="18" charset="0"/>
              </a:rPr>
              <a:t>(de minimis)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>
            <a:extLst>
              <a:ext uri="{FF2B5EF4-FFF2-40B4-BE49-F238E27FC236}">
                <a16:creationId xmlns:a16="http://schemas.microsoft.com/office/drawing/2014/main" id="{F5846CD1-B43D-4880-AD11-A1DC76FD41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37125" y="1636713"/>
            <a:ext cx="40544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D89702F6-F7A5-48B1-9C9C-1EFBCCBC47E4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0" y="1524000"/>
            <a:ext cx="8991600" cy="685800"/>
          </a:xfrm>
        </p:spPr>
        <p:txBody>
          <a:bodyPr/>
          <a:lstStyle/>
          <a:p>
            <a:pPr algn="r" eaLnBrk="1" hangingPunct="1"/>
            <a:r>
              <a:rPr lang="cs-CZ" altLang="cs-CZ" sz="3600" b="1" i="1">
                <a:latin typeface="Verdana" panose="020B0604030504040204" pitchFamily="34" charset="0"/>
              </a:rPr>
              <a:t>ad </a:t>
            </a:r>
            <a:r>
              <a:rPr lang="cs-CZ" altLang="cs-CZ" sz="3600" b="1">
                <a:latin typeface="Verdana" panose="020B0604030504040204" pitchFamily="34" charset="0"/>
              </a:rPr>
              <a:t>de minimis</a:t>
            </a:r>
          </a:p>
        </p:txBody>
      </p:sp>
      <p:sp>
        <p:nvSpPr>
          <p:cNvPr id="254980" name="Text Box 4">
            <a:extLst>
              <a:ext uri="{FF2B5EF4-FFF2-40B4-BE49-F238E27FC236}">
                <a16:creationId xmlns:a16="http://schemas.microsoft.com/office/drawing/2014/main" id="{D43BD14E-A694-49B3-9FCE-DC24220ADE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388" y="3573463"/>
            <a:ext cx="8686800" cy="2603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14400" indent="-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371600" indent="-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828800" indent="-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286000" indent="-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</a:pPr>
            <a:r>
              <a:rPr lang="cs-CZ" altLang="ru-RU" sz="28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oznámení EK 2014/C 291/01</a:t>
            </a:r>
          </a:p>
          <a:p>
            <a:pPr algn="just"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</a:pPr>
            <a:r>
              <a:rPr lang="cs-CZ" altLang="ru-RU" sz="28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zákaz se nevztahuje na jednání se zanedbatelným dopadem na soutěž, tj. tržní podíl</a:t>
            </a:r>
          </a:p>
          <a:p>
            <a:pPr lvl="1" algn="just"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§"/>
            </a:pPr>
            <a:r>
              <a:rPr lang="cs-CZ" altLang="ru-RU" sz="24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10 % u dohod horizontálních</a:t>
            </a:r>
          </a:p>
          <a:p>
            <a:pPr lvl="1" algn="just"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§"/>
            </a:pPr>
            <a:r>
              <a:rPr lang="cs-CZ" altLang="ru-RU" sz="24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15 % u dohod vertikálních</a:t>
            </a:r>
          </a:p>
          <a:p>
            <a:pPr algn="just"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</a:pPr>
            <a:r>
              <a:rPr lang="cs-CZ" altLang="ru-RU" sz="28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nevztahuje se na „tvrdá“ omezení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2">
            <a:extLst>
              <a:ext uri="{FF2B5EF4-FFF2-40B4-BE49-F238E27FC236}">
                <a16:creationId xmlns:a16="http://schemas.microsoft.com/office/drawing/2014/main" id="{DDB6F221-139B-45CE-A7BB-3EF7648502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37125" y="1636713"/>
            <a:ext cx="40544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F0D17960-4CB6-445C-9E5F-DAB291CAF842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0" y="1524000"/>
            <a:ext cx="8991600" cy="685800"/>
          </a:xfrm>
        </p:spPr>
        <p:txBody>
          <a:bodyPr/>
          <a:lstStyle/>
          <a:p>
            <a:pPr algn="r" eaLnBrk="1" hangingPunct="1"/>
            <a:r>
              <a:rPr lang="cs-CZ" altLang="cs-CZ" sz="3600" b="1" i="1">
                <a:latin typeface="Verdana" panose="020B0604030504040204" pitchFamily="34" charset="0"/>
              </a:rPr>
              <a:t>Výjimky ze zákazu dohod</a:t>
            </a:r>
          </a:p>
        </p:txBody>
      </p:sp>
      <p:sp>
        <p:nvSpPr>
          <p:cNvPr id="252932" name="Text Box 4">
            <a:extLst>
              <a:ext uri="{FF2B5EF4-FFF2-40B4-BE49-F238E27FC236}">
                <a16:creationId xmlns:a16="http://schemas.microsoft.com/office/drawing/2014/main" id="{86EE818C-E08A-4D5A-9C82-6327680D5C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2514600"/>
            <a:ext cx="8686800" cy="3709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14400" indent="-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371600" indent="-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828800" indent="-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286000" indent="-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None/>
            </a:pPr>
            <a:r>
              <a:rPr lang="cs-CZ" altLang="ru-RU" sz="2800">
                <a:latin typeface="Times New Roman" panose="02020603050405020304" pitchFamily="18" charset="0"/>
              </a:rPr>
              <a:t>Dohody jsou zakázané a </a:t>
            </a:r>
            <a:r>
              <a:rPr lang="cs-CZ" altLang="ru-RU" sz="2800" u="sng">
                <a:latin typeface="Times New Roman" panose="02020603050405020304" pitchFamily="18" charset="0"/>
              </a:rPr>
              <a:t>neplatné</a:t>
            </a:r>
            <a:r>
              <a:rPr lang="cs-CZ" altLang="ru-RU" sz="2800">
                <a:latin typeface="Times New Roman" panose="02020603050405020304" pitchFamily="18" charset="0"/>
              </a:rPr>
              <a:t>, není-li dána výjimka</a:t>
            </a:r>
            <a:endParaRPr lang="cs-CZ" altLang="ru-RU" sz="2800" u="sng">
              <a:latin typeface="Times New Roman" panose="02020603050405020304" pitchFamily="18" charset="0"/>
            </a:endParaRPr>
          </a:p>
          <a:p>
            <a:pPr algn="just"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</a:pPr>
            <a:r>
              <a:rPr lang="cs-CZ" altLang="ru-RU" sz="28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oblast zemědělství</a:t>
            </a:r>
          </a:p>
          <a:p>
            <a:pPr algn="just"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</a:pPr>
            <a:r>
              <a:rPr lang="cs-CZ" altLang="ru-RU" sz="28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bloková výjimka</a:t>
            </a:r>
          </a:p>
          <a:p>
            <a:pPr algn="just"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</a:pPr>
            <a:r>
              <a:rPr lang="cs-CZ" altLang="ru-RU" sz="28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výjimka </a:t>
            </a:r>
            <a:r>
              <a:rPr lang="cs-CZ" altLang="ru-RU" sz="2800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ex lege</a:t>
            </a:r>
          </a:p>
          <a:p>
            <a:pPr algn="just"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None/>
            </a:pPr>
            <a:endParaRPr lang="cs-CZ" altLang="ru-RU" sz="1000" i="1"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</a:endParaRPr>
          </a:p>
          <a:p>
            <a:pPr algn="just"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</a:pPr>
            <a:r>
              <a:rPr lang="cs-CZ" altLang="ru-RU" sz="28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posuzuje a prokazuje sám soutěžitel (zrušeno tzv. určovací řízení)</a:t>
            </a:r>
          </a:p>
          <a:p>
            <a:pPr lvl="1" algn="just"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§"/>
            </a:pPr>
            <a:r>
              <a:rPr lang="cs-CZ" altLang="ru-RU" sz="24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dosavadní judikatura</a:t>
            </a:r>
          </a:p>
          <a:p>
            <a:pPr lvl="1" algn="just"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§"/>
            </a:pPr>
            <a:r>
              <a:rPr lang="cs-CZ" altLang="ru-RU" sz="24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oznámení EK (2004/C 101/08)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>
            <a:extLst>
              <a:ext uri="{FF2B5EF4-FFF2-40B4-BE49-F238E27FC236}">
                <a16:creationId xmlns:a16="http://schemas.microsoft.com/office/drawing/2014/main" id="{E8B504FE-FF26-4C64-9723-B41BC46D19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37125" y="1636713"/>
            <a:ext cx="40544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7AC530D6-222E-43C2-A6FC-2A08BF922855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0" y="1524000"/>
            <a:ext cx="8991600" cy="685800"/>
          </a:xfrm>
        </p:spPr>
        <p:txBody>
          <a:bodyPr/>
          <a:lstStyle/>
          <a:p>
            <a:pPr algn="r" eaLnBrk="1" hangingPunct="1"/>
            <a:r>
              <a:rPr lang="cs-CZ" altLang="cs-CZ" sz="3600" b="1" i="1">
                <a:latin typeface="Verdana" panose="020B0604030504040204" pitchFamily="34" charset="0"/>
              </a:rPr>
              <a:t>1. Výjimka pro zemědělství</a:t>
            </a:r>
          </a:p>
        </p:txBody>
      </p:sp>
      <p:sp>
        <p:nvSpPr>
          <p:cNvPr id="322564" name="Text Box 4">
            <a:extLst>
              <a:ext uri="{FF2B5EF4-FFF2-40B4-BE49-F238E27FC236}">
                <a16:creationId xmlns:a16="http://schemas.microsoft.com/office/drawing/2014/main" id="{13B6DFE3-6168-4166-892B-CA29C77C96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7175" y="2205038"/>
            <a:ext cx="8686800" cy="4248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14400" indent="-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371600" indent="-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828800" indent="-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286000" indent="-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Char char="•"/>
            </a:pPr>
            <a:endParaRPr lang="cs-CZ" altLang="ru-RU" sz="400">
              <a:latin typeface="Times New Roman" panose="02020603050405020304" pitchFamily="18" charset="0"/>
            </a:endParaRPr>
          </a:p>
          <a:p>
            <a:pPr algn="just"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</a:pPr>
            <a:r>
              <a:rPr lang="cs-CZ" altLang="ru-RU" sz="2800">
                <a:latin typeface="Times New Roman" panose="02020603050405020304" pitchFamily="18" charset="0"/>
              </a:rPr>
              <a:t>Čl. 42 SFEU: soutěžní pravidla se na zemědělskou produkci vztahují jen v rozsahu stanoveném nařízením</a:t>
            </a:r>
          </a:p>
          <a:p>
            <a:pPr algn="just"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</a:pPr>
            <a:r>
              <a:rPr lang="cs-CZ" altLang="ru-RU" sz="2800">
                <a:latin typeface="Times New Roman" panose="02020603050405020304" pitchFamily="18" charset="0"/>
              </a:rPr>
              <a:t>Nařízení Rady (ES) 1184/2006</a:t>
            </a:r>
          </a:p>
          <a:p>
            <a:pPr algn="just"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</a:pPr>
            <a:r>
              <a:rPr lang="cs-CZ" altLang="ru-RU" sz="2800">
                <a:latin typeface="Times New Roman" panose="02020603050405020304" pitchFamily="18" charset="0"/>
              </a:rPr>
              <a:t>Soutěžní pravidla se uplatní v plném rozsahu, s výjimkou </a:t>
            </a:r>
            <a:r>
              <a:rPr lang="cs-CZ" altLang="ru-RU" sz="2800" i="1">
                <a:latin typeface="Times New Roman" panose="02020603050405020304" pitchFamily="18" charset="0"/>
              </a:rPr>
              <a:t>dohod, které se týkají </a:t>
            </a:r>
            <a:r>
              <a:rPr lang="cs-CZ" altLang="ru-RU" sz="2800" i="1" u="sng">
                <a:latin typeface="Times New Roman" panose="02020603050405020304" pitchFamily="18" charset="0"/>
              </a:rPr>
              <a:t>produkce a obchodu se zemědělskými produkty</a:t>
            </a:r>
            <a:r>
              <a:rPr lang="cs-CZ" altLang="ru-RU" sz="2800" i="1">
                <a:latin typeface="Times New Roman" panose="02020603050405020304" pitchFamily="18" charset="0"/>
              </a:rPr>
              <a:t>, </a:t>
            </a:r>
            <a:r>
              <a:rPr lang="cs-CZ" altLang="ru-RU" sz="2800">
                <a:latin typeface="Times New Roman" panose="02020603050405020304" pitchFamily="18" charset="0"/>
              </a:rPr>
              <a:t>které</a:t>
            </a:r>
            <a:endParaRPr lang="cs-CZ" altLang="ru-RU" sz="2800"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</a:endParaRPr>
          </a:p>
          <a:p>
            <a:pPr lvl="1" algn="just"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§"/>
            </a:pPr>
            <a:r>
              <a:rPr lang="cs-CZ" altLang="ru-RU" sz="2400">
                <a:latin typeface="Times New Roman" panose="02020603050405020304" pitchFamily="18" charset="0"/>
              </a:rPr>
              <a:t>tvoří nedílnou součást národní organizace trhu, nebo</a:t>
            </a:r>
            <a:endParaRPr lang="cs-CZ" altLang="ru-RU" sz="2400"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</a:endParaRPr>
          </a:p>
          <a:p>
            <a:pPr lvl="1" algn="just"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§"/>
            </a:pPr>
            <a:r>
              <a:rPr lang="cs-CZ" altLang="ru-RU" sz="2400">
                <a:latin typeface="Times New Roman" panose="02020603050405020304" pitchFamily="18" charset="0"/>
              </a:rPr>
              <a:t>jsou nezbytné k dosažení cílů CAP</a:t>
            </a:r>
          </a:p>
          <a:p>
            <a:pPr lvl="1" algn="just"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None/>
            </a:pPr>
            <a:r>
              <a:rPr lang="cs-CZ" altLang="ru-RU" sz="24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	(</a:t>
            </a:r>
            <a:r>
              <a:rPr lang="cs-CZ" altLang="ru-RU" sz="2400">
                <a:latin typeface="Times New Roman" panose="02020603050405020304" pitchFamily="18" charset="0"/>
              </a:rPr>
              <a:t>eg. dohody o společném skladování, zpracování, … NE O CENÁCH</a:t>
            </a:r>
            <a:r>
              <a:rPr lang="cs-CZ" altLang="ru-RU" sz="24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)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2">
            <a:extLst>
              <a:ext uri="{FF2B5EF4-FFF2-40B4-BE49-F238E27FC236}">
                <a16:creationId xmlns:a16="http://schemas.microsoft.com/office/drawing/2014/main" id="{290D9CCD-0FEE-48B7-9EA6-88FBC35E9A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37125" y="1636713"/>
            <a:ext cx="40544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A5B0B7B0-FC1B-406C-987A-841C6171832E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0" y="1524000"/>
            <a:ext cx="8991600" cy="685800"/>
          </a:xfrm>
        </p:spPr>
        <p:txBody>
          <a:bodyPr/>
          <a:lstStyle/>
          <a:p>
            <a:pPr algn="r" eaLnBrk="1" hangingPunct="1"/>
            <a:r>
              <a:rPr lang="cs-CZ" altLang="cs-CZ" sz="3600" b="1" i="1">
                <a:latin typeface="Verdana" panose="020B0604030504040204" pitchFamily="34" charset="0"/>
              </a:rPr>
              <a:t>2. Výjimky obecně</a:t>
            </a:r>
          </a:p>
        </p:txBody>
      </p:sp>
      <p:sp>
        <p:nvSpPr>
          <p:cNvPr id="259076" name="Text Box 4">
            <a:extLst>
              <a:ext uri="{FF2B5EF4-FFF2-40B4-BE49-F238E27FC236}">
                <a16:creationId xmlns:a16="http://schemas.microsoft.com/office/drawing/2014/main" id="{415AD754-859C-4C3A-AE7D-40AA2ACF67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3644900"/>
            <a:ext cx="8686800" cy="2466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14400" indent="-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371600" indent="-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828800" indent="-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286000" indent="-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</a:pPr>
            <a:r>
              <a:rPr lang="cs-CZ" altLang="ru-RU" sz="28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Dohody </a:t>
            </a:r>
            <a:r>
              <a:rPr lang="cs-CZ" altLang="ru-RU" sz="2800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ex lege </a:t>
            </a:r>
            <a:r>
              <a:rPr lang="cs-CZ" altLang="ru-RU" sz="28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a </a:t>
            </a:r>
            <a:r>
              <a:rPr lang="cs-CZ" altLang="ru-RU" sz="2800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ab initio </a:t>
            </a:r>
            <a:r>
              <a:rPr lang="cs-CZ" altLang="ru-RU" sz="28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platné (§ 3/4 OHS, čl. 101/3 SFEU)</a:t>
            </a:r>
          </a:p>
          <a:p>
            <a:pPr lvl="1" algn="just"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§"/>
            </a:pPr>
            <a:r>
              <a:rPr lang="cs-CZ" altLang="ru-RU" sz="24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zlepšení technologie, hospodářský rozvoj</a:t>
            </a:r>
          </a:p>
          <a:p>
            <a:pPr lvl="1" algn="just"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§"/>
            </a:pPr>
            <a:r>
              <a:rPr lang="cs-CZ" altLang="ru-RU" sz="24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vyhrazuje spotřebitelům přiměřený podíl na výhodách</a:t>
            </a:r>
          </a:p>
          <a:p>
            <a:pPr lvl="1" algn="just"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§"/>
            </a:pPr>
            <a:r>
              <a:rPr lang="cs-CZ" altLang="ru-RU" sz="24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obsahují jen nezbytná omezení</a:t>
            </a:r>
          </a:p>
          <a:p>
            <a:pPr lvl="1" algn="just"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§"/>
            </a:pPr>
            <a:r>
              <a:rPr lang="cs-CZ" altLang="ru-RU" sz="24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neumožní vyloučit hospodářskou soutěž na relevantním trhu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>
            <a:extLst>
              <a:ext uri="{FF2B5EF4-FFF2-40B4-BE49-F238E27FC236}">
                <a16:creationId xmlns:a16="http://schemas.microsoft.com/office/drawing/2014/main" id="{2A04369B-1AB4-48F5-B94E-CB2D1988C7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37125" y="1636713"/>
            <a:ext cx="40544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2F9BA499-F618-48C7-B840-0A525A8CBD87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371600" y="1524000"/>
            <a:ext cx="7772400" cy="685800"/>
          </a:xfrm>
        </p:spPr>
        <p:txBody>
          <a:bodyPr/>
          <a:lstStyle/>
          <a:p>
            <a:pPr algn="r" eaLnBrk="1" hangingPunct="1"/>
            <a:r>
              <a:rPr lang="cs-CZ" altLang="cs-CZ" sz="3600" b="1" i="1">
                <a:latin typeface="Verdana" panose="020B0604030504040204" pitchFamily="34" charset="0"/>
              </a:rPr>
              <a:t>Struktura</a:t>
            </a:r>
            <a:r>
              <a:rPr lang="cs-CZ" altLang="cs-CZ"/>
              <a:t> </a:t>
            </a:r>
            <a:r>
              <a:rPr lang="cs-CZ" altLang="cs-CZ" sz="3600" b="1" i="1">
                <a:latin typeface="Verdana" panose="020B0604030504040204" pitchFamily="34" charset="0"/>
              </a:rPr>
              <a:t>prezentace</a:t>
            </a:r>
          </a:p>
        </p:txBody>
      </p:sp>
      <p:sp>
        <p:nvSpPr>
          <p:cNvPr id="3076" name="Text Box 4">
            <a:extLst>
              <a:ext uri="{FF2B5EF4-FFF2-40B4-BE49-F238E27FC236}">
                <a16:creationId xmlns:a16="http://schemas.microsoft.com/office/drawing/2014/main" id="{70C489E9-3590-4812-9BB3-C40007FFAD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2420938"/>
            <a:ext cx="8626475" cy="289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14400" indent="-45720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AutoNum type="romanUcPeriod"/>
            </a:pPr>
            <a:r>
              <a:rPr lang="cs-CZ" altLang="cs-CZ" sz="2800">
                <a:latin typeface="Times New Roman" panose="02020603050405020304" pitchFamily="18" charset="0"/>
              </a:rPr>
              <a:t>Pojem </a:t>
            </a:r>
            <a:r>
              <a:rPr lang="cs-CZ" altLang="cs-CZ" sz="2800" i="1">
                <a:latin typeface="Times New Roman" panose="02020603050405020304" pitchFamily="18" charset="0"/>
              </a:rPr>
              <a:t>dohoda</a:t>
            </a:r>
          </a:p>
          <a:p>
            <a:pPr eaLnBrk="1" hangingPunct="1">
              <a:spcBef>
                <a:spcPct val="0"/>
              </a:spcBef>
              <a:buFontTx/>
              <a:buAutoNum type="romanUcPeriod"/>
            </a:pPr>
            <a:r>
              <a:rPr lang="cs-CZ" altLang="cs-CZ" sz="2800">
                <a:latin typeface="Times New Roman" panose="02020603050405020304" pitchFamily="18" charset="0"/>
              </a:rPr>
              <a:t>Protisoutěžní předmět a účinek dohod</a:t>
            </a:r>
          </a:p>
          <a:p>
            <a:pPr eaLnBrk="1" hangingPunct="1">
              <a:spcBef>
                <a:spcPct val="0"/>
              </a:spcBef>
              <a:buFontTx/>
              <a:buAutoNum type="romanUcPeriod"/>
            </a:pPr>
            <a:r>
              <a:rPr lang="cs-CZ" altLang="cs-CZ" sz="2800">
                <a:latin typeface="Times New Roman" panose="02020603050405020304" pitchFamily="18" charset="0"/>
              </a:rPr>
              <a:t>Ujednání, která se za dohodu nepovažují</a:t>
            </a:r>
          </a:p>
          <a:p>
            <a:pPr eaLnBrk="1" hangingPunct="1">
              <a:spcBef>
                <a:spcPct val="0"/>
              </a:spcBef>
              <a:buFontTx/>
              <a:buAutoNum type="romanUcPeriod"/>
            </a:pPr>
            <a:r>
              <a:rPr lang="cs-CZ" altLang="cs-CZ" sz="2800">
                <a:latin typeface="Times New Roman" panose="02020603050405020304" pitchFamily="18" charset="0"/>
              </a:rPr>
              <a:t>Výjimky ze zákazu dohod</a:t>
            </a:r>
          </a:p>
          <a:p>
            <a:pPr lvl="1" eaLnBrk="1" hangingPunct="1">
              <a:spcBef>
                <a:spcPct val="0"/>
              </a:spcBef>
              <a:buFontTx/>
              <a:buAutoNum type="arabicPeriod"/>
            </a:pPr>
            <a:r>
              <a:rPr lang="cs-CZ" altLang="cs-CZ" sz="2400">
                <a:latin typeface="Times New Roman" panose="02020603050405020304" pitchFamily="18" charset="0"/>
              </a:rPr>
              <a:t>Oblast zemědělství</a:t>
            </a:r>
            <a:endParaRPr lang="cs-CZ" altLang="cs-CZ" sz="2400" i="1">
              <a:latin typeface="Times New Roman" panose="02020603050405020304" pitchFamily="18" charset="0"/>
            </a:endParaRPr>
          </a:p>
          <a:p>
            <a:pPr lvl="1" eaLnBrk="1" hangingPunct="1">
              <a:spcBef>
                <a:spcPct val="0"/>
              </a:spcBef>
              <a:buFontTx/>
              <a:buAutoNum type="arabicPeriod"/>
            </a:pPr>
            <a:r>
              <a:rPr lang="cs-CZ" altLang="cs-CZ" sz="2400">
                <a:latin typeface="Times New Roman" panose="02020603050405020304" pitchFamily="18" charset="0"/>
              </a:rPr>
              <a:t>Blokové výjimky</a:t>
            </a:r>
          </a:p>
          <a:p>
            <a:pPr lvl="1" eaLnBrk="1" hangingPunct="1">
              <a:spcBef>
                <a:spcPct val="0"/>
              </a:spcBef>
              <a:buFontTx/>
              <a:buAutoNum type="arabicPeriod"/>
            </a:pPr>
            <a:r>
              <a:rPr lang="cs-CZ" altLang="cs-CZ" sz="2400">
                <a:latin typeface="Times New Roman" panose="02020603050405020304" pitchFamily="18" charset="0"/>
              </a:rPr>
              <a:t>Výjimky </a:t>
            </a:r>
            <a:r>
              <a:rPr lang="cs-CZ" altLang="cs-CZ" sz="2400" i="1">
                <a:latin typeface="Times New Roman" panose="02020603050405020304" pitchFamily="18" charset="0"/>
              </a:rPr>
              <a:t>ex lege</a:t>
            </a:r>
            <a:endParaRPr lang="cs-CZ" altLang="cs-CZ" sz="24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>
            <a:extLst>
              <a:ext uri="{FF2B5EF4-FFF2-40B4-BE49-F238E27FC236}">
                <a16:creationId xmlns:a16="http://schemas.microsoft.com/office/drawing/2014/main" id="{5B152811-6D35-4A8D-A8A3-22689C9F55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37125" y="1636713"/>
            <a:ext cx="40544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2BEF1B30-B7F0-42FC-B333-EEE93B97E632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0" y="1524000"/>
            <a:ext cx="8991600" cy="685800"/>
          </a:xfrm>
        </p:spPr>
        <p:txBody>
          <a:bodyPr/>
          <a:lstStyle/>
          <a:p>
            <a:pPr algn="r" eaLnBrk="1" hangingPunct="1"/>
            <a:r>
              <a:rPr lang="cs-CZ" altLang="cs-CZ" sz="3600" b="1" i="1">
                <a:latin typeface="Verdana" panose="020B0604030504040204" pitchFamily="34" charset="0"/>
              </a:rPr>
              <a:t>(i) Výjimky </a:t>
            </a:r>
            <a:r>
              <a:rPr lang="cs-CZ" altLang="cs-CZ" sz="3600" b="1">
                <a:latin typeface="Verdana" panose="020B0604030504040204" pitchFamily="34" charset="0"/>
              </a:rPr>
              <a:t>ex lege</a:t>
            </a:r>
          </a:p>
        </p:txBody>
      </p:sp>
      <p:sp>
        <p:nvSpPr>
          <p:cNvPr id="21508" name="Text Box 4">
            <a:extLst>
              <a:ext uri="{FF2B5EF4-FFF2-40B4-BE49-F238E27FC236}">
                <a16:creationId xmlns:a16="http://schemas.microsoft.com/office/drawing/2014/main" id="{438DE850-EDAB-48FE-9CFA-3D5FC6E7C4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388" y="4149725"/>
            <a:ext cx="8763000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Clr>
                <a:schemeClr val="hlink"/>
              </a:buClr>
              <a:buFont typeface="Wingdings" panose="05000000000000000000" pitchFamily="2" charset="2"/>
              <a:buChar char="§"/>
            </a:pPr>
            <a:r>
              <a:rPr lang="cs-CZ" altLang="cs-CZ" sz="2800">
                <a:latin typeface="Times New Roman" panose="02020603050405020304" pitchFamily="18" charset="0"/>
              </a:rPr>
              <a:t>Teoreticky pro jakoukoliv dohodu, která splňuje podmínky</a:t>
            </a:r>
          </a:p>
          <a:p>
            <a:pPr algn="just" eaLnBrk="1" hangingPunct="1">
              <a:spcBef>
                <a:spcPct val="0"/>
              </a:spcBef>
              <a:buClr>
                <a:schemeClr val="hlink"/>
              </a:buClr>
              <a:buFont typeface="Wingdings" panose="05000000000000000000" pitchFamily="2" charset="2"/>
              <a:buChar char="§"/>
            </a:pPr>
            <a:r>
              <a:rPr lang="cs-CZ" altLang="cs-CZ" sz="2800">
                <a:latin typeface="Times New Roman" panose="02020603050405020304" pitchFamily="18" charset="0"/>
              </a:rPr>
              <a:t>Nahrazuje původní tzv. </a:t>
            </a:r>
            <a:r>
              <a:rPr lang="cs-CZ" altLang="cs-CZ" sz="2800" i="1">
                <a:latin typeface="Times New Roman" panose="02020603050405020304" pitchFamily="18" charset="0"/>
              </a:rPr>
              <a:t>individuální výjimky</a:t>
            </a:r>
          </a:p>
          <a:p>
            <a:pPr algn="just" eaLnBrk="1" hangingPunct="1">
              <a:spcBef>
                <a:spcPct val="0"/>
              </a:spcBef>
              <a:buClr>
                <a:schemeClr val="hlink"/>
              </a:buClr>
              <a:buFont typeface="Wingdings" panose="05000000000000000000" pitchFamily="2" charset="2"/>
              <a:buChar char="§"/>
            </a:pPr>
            <a:r>
              <a:rPr lang="cs-CZ" altLang="cs-CZ" sz="2800">
                <a:latin typeface="Times New Roman" panose="02020603050405020304" pitchFamily="18" charset="0"/>
              </a:rPr>
              <a:t>Jaký je vztah k blokovým výjimkám?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2">
            <a:extLst>
              <a:ext uri="{FF2B5EF4-FFF2-40B4-BE49-F238E27FC236}">
                <a16:creationId xmlns:a16="http://schemas.microsoft.com/office/drawing/2014/main" id="{8382860D-F5C8-481A-B83F-1132CFBFDD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37125" y="1636713"/>
            <a:ext cx="40544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9FF63DEF-B7BA-4127-A287-7648149ADB8E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0" y="1524000"/>
            <a:ext cx="8991600" cy="685800"/>
          </a:xfrm>
        </p:spPr>
        <p:txBody>
          <a:bodyPr/>
          <a:lstStyle/>
          <a:p>
            <a:pPr algn="r" eaLnBrk="1" hangingPunct="1"/>
            <a:r>
              <a:rPr lang="cs-CZ" altLang="cs-CZ" sz="3600" b="1" i="1">
                <a:latin typeface="Verdana" panose="020B0604030504040204" pitchFamily="34" charset="0"/>
              </a:rPr>
              <a:t>(ii) blokové výjimky</a:t>
            </a:r>
          </a:p>
        </p:txBody>
      </p:sp>
      <p:sp>
        <p:nvSpPr>
          <p:cNvPr id="257028" name="Text Box 4">
            <a:extLst>
              <a:ext uri="{FF2B5EF4-FFF2-40B4-BE49-F238E27FC236}">
                <a16:creationId xmlns:a16="http://schemas.microsoft.com/office/drawing/2014/main" id="{7BF0EDEB-E5B8-41FB-BC05-A4475E11F5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3048000"/>
            <a:ext cx="8686800" cy="320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14400" indent="-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371600" indent="-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828800" indent="-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286000" indent="-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</a:pPr>
            <a:r>
              <a:rPr lang="cs-CZ" altLang="ru-RU" sz="28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Určité typizované kategorie dohod vyjmuty ze zákazu (eg. distribuční, výzkum a vývoj, pojišťovnictví)</a:t>
            </a:r>
          </a:p>
          <a:p>
            <a:pPr algn="just"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</a:pPr>
            <a:r>
              <a:rPr lang="cs-CZ" altLang="ru-RU" sz="28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Nařízení EK (Rady)</a:t>
            </a:r>
          </a:p>
          <a:p>
            <a:pPr algn="just"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</a:pPr>
            <a:r>
              <a:rPr lang="cs-CZ" altLang="ru-RU" sz="28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Stanoví obrat, tržní podíl, možná ujednání</a:t>
            </a:r>
          </a:p>
          <a:p>
            <a:pPr algn="just"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</a:pPr>
            <a:r>
              <a:rPr lang="cs-CZ" altLang="ru-RU" sz="28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V ČR i na jednání bez komunitárního prvku</a:t>
            </a:r>
          </a:p>
          <a:p>
            <a:pPr algn="just"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</a:pPr>
            <a:r>
              <a:rPr lang="cs-CZ" altLang="ru-RU" sz="28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Možnost Úřadu vydávat další (§ 4/2 ZOHS)</a:t>
            </a:r>
          </a:p>
          <a:p>
            <a:pPr algn="just"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</a:pPr>
            <a:r>
              <a:rPr lang="cs-CZ" altLang="ru-RU" sz="28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Možnost v konkrétním případě výjimku odejmout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2">
            <a:extLst>
              <a:ext uri="{FF2B5EF4-FFF2-40B4-BE49-F238E27FC236}">
                <a16:creationId xmlns:a16="http://schemas.microsoft.com/office/drawing/2014/main" id="{93C50F0B-139F-48F8-8D46-C92FCC5E21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37125" y="1636713"/>
            <a:ext cx="40544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7FF53EF8-9D9B-43F3-BA03-82E9DAC868AF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0" y="1524000"/>
            <a:ext cx="8991600" cy="685800"/>
          </a:xfrm>
        </p:spPr>
        <p:txBody>
          <a:bodyPr/>
          <a:lstStyle/>
          <a:p>
            <a:pPr algn="r" eaLnBrk="1" hangingPunct="1"/>
            <a:r>
              <a:rPr lang="cs-CZ" altLang="cs-CZ" sz="3600" b="1" i="1">
                <a:latin typeface="Verdana" panose="020B0604030504040204" pitchFamily="34" charset="0"/>
              </a:rPr>
              <a:t>Příklad zmocnění pro BV</a:t>
            </a:r>
          </a:p>
        </p:txBody>
      </p:sp>
      <p:sp>
        <p:nvSpPr>
          <p:cNvPr id="263172" name="Text Box 4">
            <a:extLst>
              <a:ext uri="{FF2B5EF4-FFF2-40B4-BE49-F238E27FC236}">
                <a16:creationId xmlns:a16="http://schemas.microsoft.com/office/drawing/2014/main" id="{4F2F283E-3FCA-4406-BE83-48F6CD7C2C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388" y="2636838"/>
            <a:ext cx="8686800" cy="2197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14400" indent="-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371600" indent="-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828800" indent="-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286000" indent="-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/>
            <a:r>
              <a:rPr lang="cs-CZ" altLang="ru-RU" sz="28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Nařízení Rady (ES) 487/2009 o použití čl. 81 odst. 3 Smlouvy na některé kategorie dohod a jednání ve vzájemné shodě v odvětví letecké dopravy </a:t>
            </a:r>
          </a:p>
          <a:p>
            <a:pPr algn="just"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§"/>
            </a:pPr>
            <a:r>
              <a:rPr lang="cs-CZ" altLang="ru-RU" sz="24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Oprávnění Komise vydat blokovou výjimku formou nařízení</a:t>
            </a:r>
          </a:p>
          <a:p>
            <a:pPr algn="just"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§"/>
            </a:pPr>
            <a:r>
              <a:rPr lang="cs-CZ" altLang="ru-RU" sz="24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Na určité období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2">
            <a:extLst>
              <a:ext uri="{FF2B5EF4-FFF2-40B4-BE49-F238E27FC236}">
                <a16:creationId xmlns:a16="http://schemas.microsoft.com/office/drawing/2014/main" id="{90188D40-E2D1-458A-B8C8-B30155198D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37125" y="1636713"/>
            <a:ext cx="40544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67917948-29F2-4D29-B7D5-8F82A5621887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0" y="1524000"/>
            <a:ext cx="8991600" cy="685800"/>
          </a:xfrm>
        </p:spPr>
        <p:txBody>
          <a:bodyPr/>
          <a:lstStyle/>
          <a:p>
            <a:pPr algn="r" eaLnBrk="1" hangingPunct="1"/>
            <a:r>
              <a:rPr lang="cs-CZ" altLang="cs-CZ" sz="3600" b="1" i="1">
                <a:latin typeface="Verdana" panose="020B0604030504040204" pitchFamily="34" charset="0"/>
              </a:rPr>
              <a:t>ad Příklad zmocnění pro BV</a:t>
            </a:r>
          </a:p>
        </p:txBody>
      </p:sp>
      <p:sp>
        <p:nvSpPr>
          <p:cNvPr id="263172" name="Text Box 4">
            <a:extLst>
              <a:ext uri="{FF2B5EF4-FFF2-40B4-BE49-F238E27FC236}">
                <a16:creationId xmlns:a16="http://schemas.microsoft.com/office/drawing/2014/main" id="{862CF060-BACE-40A9-B07D-CD32679128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75" y="2193925"/>
            <a:ext cx="9109075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14400" indent="-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371600" indent="-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828800" indent="-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286000" indent="-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/>
            <a:r>
              <a:rPr lang="cs-CZ" altLang="ru-RU" sz="28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Komise může určit, že čl. 101 (1) SFEU se nevztahuje na dohody, jejichž cílem je </a:t>
            </a:r>
          </a:p>
          <a:p>
            <a:pPr algn="just"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§"/>
            </a:pPr>
            <a:r>
              <a:rPr lang="cs-CZ" altLang="ru-RU" sz="24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společné plánování a koordinace letových řádů</a:t>
            </a:r>
          </a:p>
          <a:p>
            <a:pPr algn="just"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§"/>
            </a:pPr>
            <a:r>
              <a:rPr lang="cs-CZ" altLang="ru-RU" sz="24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konzultace o sazbách pro přepravu cestujících, zavazadel a nákladu na pravidelných leteckých linkách</a:t>
            </a:r>
          </a:p>
          <a:p>
            <a:pPr algn="just"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§"/>
            </a:pPr>
            <a:r>
              <a:rPr lang="cs-CZ" altLang="ru-RU" sz="24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společné provozování nových nebo méně vytížených pravidelných leteckých linek</a:t>
            </a:r>
          </a:p>
          <a:p>
            <a:pPr algn="just"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§"/>
            </a:pPr>
            <a:r>
              <a:rPr lang="cs-CZ" altLang="ru-RU" sz="24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přidělování volných letištních časů (slotů) na letištích a letových řádů</a:t>
            </a:r>
          </a:p>
          <a:p>
            <a:pPr algn="just"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§"/>
            </a:pPr>
            <a:r>
              <a:rPr lang="cs-CZ" altLang="ru-RU" sz="24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společný nákup, rozvoj a provoz automatizovaných rezervačních systémů týkajících se tvorby letových řádů, rezervací a vystavování letenek leteckými dopravci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2">
            <a:extLst>
              <a:ext uri="{FF2B5EF4-FFF2-40B4-BE49-F238E27FC236}">
                <a16:creationId xmlns:a16="http://schemas.microsoft.com/office/drawing/2014/main" id="{A2C043E2-8CE6-4294-B1BF-590832D63D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37125" y="1636713"/>
            <a:ext cx="40544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CD42D3A0-8590-41AC-AAEA-7AF49C4FC777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0" y="1524000"/>
            <a:ext cx="8991600" cy="685800"/>
          </a:xfrm>
        </p:spPr>
        <p:txBody>
          <a:bodyPr/>
          <a:lstStyle/>
          <a:p>
            <a:pPr algn="r" eaLnBrk="1" hangingPunct="1"/>
            <a:r>
              <a:rPr lang="cs-CZ" altLang="cs-CZ" sz="3600" b="1" i="1">
                <a:latin typeface="Verdana" panose="020B0604030504040204" pitchFamily="34" charset="0"/>
              </a:rPr>
              <a:t>ad Příklad zmocnění pro BV</a:t>
            </a:r>
          </a:p>
        </p:txBody>
      </p:sp>
      <p:sp>
        <p:nvSpPr>
          <p:cNvPr id="263172" name="Text Box 4">
            <a:extLst>
              <a:ext uri="{FF2B5EF4-FFF2-40B4-BE49-F238E27FC236}">
                <a16:creationId xmlns:a16="http://schemas.microsoft.com/office/drawing/2014/main" id="{402F4064-23AD-415A-8F84-79EAC67F37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925" y="2209800"/>
            <a:ext cx="9109075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14400" indent="-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371600" indent="-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828800" indent="-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286000" indent="-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§"/>
            </a:pPr>
            <a:r>
              <a:rPr lang="cs-CZ" altLang="ru-RU" sz="28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Komise takové nařízení – blokovou výjimku nevydala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2">
            <a:extLst>
              <a:ext uri="{FF2B5EF4-FFF2-40B4-BE49-F238E27FC236}">
                <a16:creationId xmlns:a16="http://schemas.microsoft.com/office/drawing/2014/main" id="{0404E26A-B360-4C8D-9A31-E582E5D52A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37125" y="1636713"/>
            <a:ext cx="40544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222177EC-C5A7-4BC2-BEBB-676372CC913D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0" y="1524000"/>
            <a:ext cx="8991600" cy="685800"/>
          </a:xfrm>
        </p:spPr>
        <p:txBody>
          <a:bodyPr/>
          <a:lstStyle/>
          <a:p>
            <a:pPr algn="r" eaLnBrk="1" hangingPunct="1"/>
            <a:r>
              <a:rPr lang="cs-CZ" altLang="cs-CZ" sz="3600" b="1" i="1">
                <a:latin typeface="Verdana" panose="020B0604030504040204" pitchFamily="34" charset="0"/>
              </a:rPr>
              <a:t>Příklad blokové výjimky</a:t>
            </a:r>
          </a:p>
        </p:txBody>
      </p:sp>
      <p:sp>
        <p:nvSpPr>
          <p:cNvPr id="263172" name="Text Box 4">
            <a:extLst>
              <a:ext uri="{FF2B5EF4-FFF2-40B4-BE49-F238E27FC236}">
                <a16:creationId xmlns:a16="http://schemas.microsoft.com/office/drawing/2014/main" id="{6235920B-E8EE-4DCA-836E-1230182BD2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388" y="2636838"/>
            <a:ext cx="8686800" cy="16804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charset="0"/>
              </a:defRPr>
            </a:lvl1pPr>
            <a:lvl2pPr marL="914400" indent="-457200">
              <a:defRPr>
                <a:solidFill>
                  <a:schemeClr val="tx1"/>
                </a:solidFill>
                <a:latin typeface="Arial" charset="0"/>
              </a:defRPr>
            </a:lvl2pPr>
            <a:lvl3pPr marL="1371600" indent="-457200">
              <a:defRPr>
                <a:solidFill>
                  <a:schemeClr val="tx1"/>
                </a:solidFill>
                <a:latin typeface="Arial" charset="0"/>
              </a:defRPr>
            </a:lvl3pPr>
            <a:lvl4pPr marL="1828800" indent="-457200">
              <a:defRPr>
                <a:solidFill>
                  <a:schemeClr val="tx1"/>
                </a:solidFill>
                <a:latin typeface="Arial" charset="0"/>
              </a:defRPr>
            </a:lvl4pPr>
            <a:lvl5pPr marL="2286000" indent="-457200">
              <a:defRPr>
                <a:solidFill>
                  <a:schemeClr val="tx1"/>
                </a:solidFill>
                <a:latin typeface="Arial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None/>
              <a:defRPr/>
            </a:pPr>
            <a:r>
              <a:rPr lang="cs-CZ" sz="28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Nařízení Komise (EU) 2022/720 o aplikaci čl. 101 (3) Smlouvy na některé kategorie vertikálních dohod</a:t>
            </a:r>
          </a:p>
          <a:p>
            <a:pPr algn="just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§"/>
              <a:defRPr/>
            </a:pPr>
            <a:r>
              <a:rPr lang="cs-CZ" sz="2400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vertikální dohody</a:t>
            </a:r>
          </a:p>
          <a:p>
            <a:pPr algn="just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§"/>
              <a:defRPr/>
            </a:pPr>
            <a:r>
              <a:rPr lang="cs-CZ" sz="2400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do 30 % kupujícího i prodávajícího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2">
            <a:extLst>
              <a:ext uri="{FF2B5EF4-FFF2-40B4-BE49-F238E27FC236}">
                <a16:creationId xmlns:a16="http://schemas.microsoft.com/office/drawing/2014/main" id="{6233E50B-7FB7-4897-B926-49B6BF74A9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37125" y="1636713"/>
            <a:ext cx="40544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D36105BB-9B05-46E4-BC03-2844478E7BAF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0" y="1524000"/>
            <a:ext cx="8991600" cy="685800"/>
          </a:xfrm>
        </p:spPr>
        <p:txBody>
          <a:bodyPr/>
          <a:lstStyle/>
          <a:p>
            <a:pPr algn="r" eaLnBrk="1" hangingPunct="1"/>
            <a:r>
              <a:rPr lang="cs-CZ" altLang="cs-CZ" sz="3600" b="1" i="1" dirty="0">
                <a:latin typeface="Verdana" panose="020B0604030504040204" pitchFamily="34" charset="0"/>
              </a:rPr>
              <a:t>ad Nařízení 2022/720</a:t>
            </a:r>
          </a:p>
        </p:txBody>
      </p:sp>
      <p:sp>
        <p:nvSpPr>
          <p:cNvPr id="272388" name="Text Box 4">
            <a:extLst>
              <a:ext uri="{FF2B5EF4-FFF2-40B4-BE49-F238E27FC236}">
                <a16:creationId xmlns:a16="http://schemas.microsoft.com/office/drawing/2014/main" id="{C057B2DF-A8EE-40C7-8DE1-B6C162773E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388" y="3789363"/>
            <a:ext cx="8763000" cy="2227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charset="0"/>
              </a:defRPr>
            </a:lvl1pPr>
            <a:lvl2pPr marL="914400" indent="-457200">
              <a:defRPr>
                <a:solidFill>
                  <a:schemeClr val="tx1"/>
                </a:solidFill>
                <a:latin typeface="Arial" charset="0"/>
              </a:defRPr>
            </a:lvl2pPr>
            <a:lvl3pPr marL="1371600" indent="-457200">
              <a:defRPr>
                <a:solidFill>
                  <a:schemeClr val="tx1"/>
                </a:solidFill>
                <a:latin typeface="Arial" charset="0"/>
              </a:defRPr>
            </a:lvl3pPr>
            <a:lvl4pPr marL="1828800" indent="-457200">
              <a:defRPr>
                <a:solidFill>
                  <a:schemeClr val="tx1"/>
                </a:solidFill>
                <a:latin typeface="Arial" charset="0"/>
              </a:defRPr>
            </a:lvl4pPr>
            <a:lvl5pPr marL="2286000" indent="-457200">
              <a:defRPr>
                <a:solidFill>
                  <a:schemeClr val="tx1"/>
                </a:solidFill>
                <a:latin typeface="Arial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cs-CZ" sz="2800" b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Ujednání o ceně</a:t>
            </a:r>
          </a:p>
          <a:p>
            <a:pPr lvl="1">
              <a:buClr>
                <a:schemeClr val="hlink"/>
              </a:buClr>
              <a:buFont typeface="Wingdings" pitchFamily="2" charset="2"/>
              <a:buChar char="§"/>
              <a:defRPr/>
            </a:pPr>
            <a:r>
              <a:rPr lang="cs-CZ" sz="2800">
                <a:latin typeface="Times New Roman" pitchFamily="18" charset="0"/>
              </a:rPr>
              <a:t>Zakázáno přímé nebo nepřímé určení ceny</a:t>
            </a:r>
          </a:p>
          <a:p>
            <a:pPr lvl="1">
              <a:buClr>
                <a:schemeClr val="hlink"/>
              </a:buClr>
              <a:buFont typeface="Wingdings" pitchFamily="2" charset="2"/>
              <a:buChar char="§"/>
              <a:defRPr/>
            </a:pPr>
            <a:r>
              <a:rPr lang="cs-CZ" sz="2800">
                <a:latin typeface="Times New Roman" pitchFamily="18" charset="0"/>
              </a:rPr>
              <a:t>Zakázáno určení minimální ceny</a:t>
            </a:r>
          </a:p>
          <a:p>
            <a:pPr lvl="1">
              <a:buClr>
                <a:schemeClr val="hlink"/>
              </a:buClr>
              <a:buFont typeface="Wingdings" pitchFamily="2" charset="2"/>
              <a:buChar char="§"/>
              <a:defRPr/>
            </a:pPr>
            <a:r>
              <a:rPr lang="cs-CZ" sz="2800">
                <a:latin typeface="Times New Roman" pitchFamily="18" charset="0"/>
              </a:rPr>
              <a:t>Možno cenu doporučit</a:t>
            </a:r>
          </a:p>
          <a:p>
            <a:pPr lvl="1">
              <a:buClr>
                <a:schemeClr val="hlink"/>
              </a:buClr>
              <a:buFont typeface="Wingdings" pitchFamily="2" charset="2"/>
              <a:buChar char="§"/>
              <a:defRPr/>
            </a:pPr>
            <a:r>
              <a:rPr lang="cs-CZ" sz="2800">
                <a:latin typeface="Times New Roman" pitchFamily="18" charset="0"/>
              </a:rPr>
              <a:t>Možno stanovit cenu maximální</a:t>
            </a:r>
            <a:endParaRPr lang="cs-CZ" sz="800"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2">
            <a:extLst>
              <a:ext uri="{FF2B5EF4-FFF2-40B4-BE49-F238E27FC236}">
                <a16:creationId xmlns:a16="http://schemas.microsoft.com/office/drawing/2014/main" id="{F7E66B37-ADDC-45B5-815D-158AC770DB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37125" y="1636713"/>
            <a:ext cx="40544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1A913F99-A7D0-41C1-9E98-091191079946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0" y="1524000"/>
            <a:ext cx="8991600" cy="685800"/>
          </a:xfrm>
        </p:spPr>
        <p:txBody>
          <a:bodyPr/>
          <a:lstStyle/>
          <a:p>
            <a:pPr algn="r" eaLnBrk="1" hangingPunct="1"/>
            <a:r>
              <a:rPr lang="cs-CZ" altLang="cs-CZ" sz="3600" b="1" i="1" dirty="0">
                <a:latin typeface="Verdana" panose="020B0604030504040204" pitchFamily="34" charset="0"/>
              </a:rPr>
              <a:t>ad Nařízení 2022/720</a:t>
            </a:r>
          </a:p>
        </p:txBody>
      </p:sp>
      <p:sp>
        <p:nvSpPr>
          <p:cNvPr id="302084" name="Text Box 4">
            <a:extLst>
              <a:ext uri="{FF2B5EF4-FFF2-40B4-BE49-F238E27FC236}">
                <a16:creationId xmlns:a16="http://schemas.microsoft.com/office/drawing/2014/main" id="{E6D3C667-5F71-41B4-A133-389B4DFB03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388" y="2276475"/>
            <a:ext cx="8763000" cy="3873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14400" indent="-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371600" indent="-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828800" indent="-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286000" indent="-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Clr>
                <a:schemeClr val="hlink"/>
              </a:buClr>
              <a:buFont typeface="Wingdings" panose="05000000000000000000" pitchFamily="2" charset="2"/>
              <a:buNone/>
            </a:pPr>
            <a:r>
              <a:rPr lang="cs-CZ" altLang="ru-RU" sz="28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Výhradní distribuce</a:t>
            </a:r>
          </a:p>
          <a:p>
            <a:pPr eaLnBrk="1" hangingPunct="1">
              <a:buClr>
                <a:schemeClr val="hlink"/>
              </a:buClr>
              <a:buFont typeface="Wingdings" panose="05000000000000000000" pitchFamily="2" charset="2"/>
              <a:buNone/>
            </a:pPr>
            <a:r>
              <a:rPr lang="cs-CZ" altLang="ru-RU" sz="28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(jeden distributor vůči určitému území / skupině zákazníků)</a:t>
            </a:r>
          </a:p>
          <a:p>
            <a:pPr lvl="1" algn="just" eaLnBrk="1" hangingPunct="1">
              <a:buClr>
                <a:schemeClr val="hlink"/>
              </a:buClr>
              <a:buFont typeface="Wingdings" panose="05000000000000000000" pitchFamily="2" charset="2"/>
              <a:buChar char="§"/>
            </a:pPr>
            <a:r>
              <a:rPr lang="cs-CZ" altLang="ru-RU" sz="2800">
                <a:latin typeface="Times New Roman" panose="02020603050405020304" pitchFamily="18" charset="0"/>
              </a:rPr>
              <a:t>možno alokovat území / zákazníky a zakázat </a:t>
            </a:r>
            <a:r>
              <a:rPr lang="cs-CZ" altLang="ru-RU" sz="2800" i="1">
                <a:latin typeface="Times New Roman" panose="02020603050405020304" pitchFamily="18" charset="0"/>
              </a:rPr>
              <a:t>aktivní prodeje</a:t>
            </a:r>
            <a:endParaRPr lang="cs-CZ" altLang="ru-RU" sz="2800">
              <a:latin typeface="Times New Roman" panose="02020603050405020304" pitchFamily="18" charset="0"/>
            </a:endParaRPr>
          </a:p>
          <a:p>
            <a:pPr lvl="1" algn="just" eaLnBrk="1" hangingPunct="1">
              <a:buClr>
                <a:schemeClr val="hlink"/>
              </a:buClr>
              <a:buFont typeface="Wingdings" panose="05000000000000000000" pitchFamily="2" charset="2"/>
              <a:buChar char="§"/>
            </a:pPr>
            <a:r>
              <a:rPr lang="cs-CZ" altLang="ru-RU" sz="2800">
                <a:latin typeface="Times New Roman" panose="02020603050405020304" pitchFamily="18" charset="0"/>
              </a:rPr>
              <a:t>možno zakázat velkoobchodníkům prodávat konečným 	zákazníkům</a:t>
            </a:r>
          </a:p>
          <a:p>
            <a:pPr lvl="1" algn="just" eaLnBrk="1" hangingPunct="1">
              <a:buClr>
                <a:schemeClr val="hlink"/>
              </a:buClr>
              <a:buFont typeface="Wingdings" panose="05000000000000000000" pitchFamily="2" charset="2"/>
              <a:buChar char="§"/>
            </a:pPr>
            <a:r>
              <a:rPr lang="cs-CZ" altLang="ru-RU" sz="2800">
                <a:latin typeface="Times New Roman" panose="02020603050405020304" pitchFamily="18" charset="0"/>
              </a:rPr>
              <a:t>možno </a:t>
            </a:r>
            <a:r>
              <a:rPr lang="cs-CZ" altLang="ru-RU" sz="2800" i="1">
                <a:latin typeface="Times New Roman" panose="02020603050405020304" pitchFamily="18" charset="0"/>
              </a:rPr>
              <a:t>závazek nekonkurovat </a:t>
            </a:r>
            <a:r>
              <a:rPr lang="cs-CZ" altLang="ru-RU" sz="2800">
                <a:latin typeface="Times New Roman" panose="02020603050405020304" pitchFamily="18" charset="0"/>
              </a:rPr>
              <a:t>(neprodávat konkurující / odebírat nejméně 80 %)</a:t>
            </a:r>
          </a:p>
          <a:p>
            <a:pPr lvl="2" algn="just" eaLnBrk="1" hangingPunct="1">
              <a:buClr>
                <a:schemeClr val="hlink"/>
              </a:buClr>
              <a:buSzPct val="60000"/>
              <a:buFont typeface="Wingdings" panose="05000000000000000000" pitchFamily="2" charset="2"/>
              <a:buChar char="§"/>
            </a:pPr>
            <a:r>
              <a:rPr lang="cs-CZ" altLang="ru-RU" sz="2400">
                <a:latin typeface="Times New Roman" panose="02020603050405020304" pitchFamily="18" charset="0"/>
              </a:rPr>
              <a:t>max. na 5 let (nebo pokud prodává z prostor prodejce)</a:t>
            </a:r>
            <a:endParaRPr lang="cs-CZ" altLang="ru-RU" sz="2400"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2">
            <a:extLst>
              <a:ext uri="{FF2B5EF4-FFF2-40B4-BE49-F238E27FC236}">
                <a16:creationId xmlns:a16="http://schemas.microsoft.com/office/drawing/2014/main" id="{E5ABFA53-89E0-4308-89D4-9CAC8C2FC9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37125" y="1636713"/>
            <a:ext cx="40544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04C60B5C-7DB4-473E-9E05-AAA6C8AD006B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0" y="1524000"/>
            <a:ext cx="8991600" cy="685800"/>
          </a:xfrm>
        </p:spPr>
        <p:txBody>
          <a:bodyPr/>
          <a:lstStyle/>
          <a:p>
            <a:pPr algn="r" eaLnBrk="1" hangingPunct="1"/>
            <a:r>
              <a:rPr lang="cs-CZ" altLang="cs-CZ" sz="3600" b="1" i="1" dirty="0">
                <a:latin typeface="Verdana" panose="020B0604030504040204" pitchFamily="34" charset="0"/>
              </a:rPr>
              <a:t>ad </a:t>
            </a:r>
            <a:r>
              <a:rPr lang="cs-CZ" altLang="cs-CZ" sz="3600" b="1" i="1">
                <a:latin typeface="Verdana" panose="020B0604030504040204" pitchFamily="34" charset="0"/>
              </a:rPr>
              <a:t>Nařízení 2022/720</a:t>
            </a:r>
            <a:endParaRPr lang="cs-CZ" altLang="cs-CZ" sz="3600" b="1" i="1" dirty="0">
              <a:latin typeface="Verdana" panose="020B0604030504040204" pitchFamily="34" charset="0"/>
            </a:endParaRPr>
          </a:p>
        </p:txBody>
      </p:sp>
      <p:sp>
        <p:nvSpPr>
          <p:cNvPr id="300036" name="Text Box 4">
            <a:extLst>
              <a:ext uri="{FF2B5EF4-FFF2-40B4-BE49-F238E27FC236}">
                <a16:creationId xmlns:a16="http://schemas.microsoft.com/office/drawing/2014/main" id="{6F9EA528-6008-4294-905D-3C9D5A2902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388" y="1989138"/>
            <a:ext cx="8763000" cy="4357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14400" indent="-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371600" indent="-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828800" indent="-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286000" indent="-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Clr>
                <a:schemeClr val="hlink"/>
              </a:buClr>
              <a:buFont typeface="Wingdings" panose="05000000000000000000" pitchFamily="2" charset="2"/>
              <a:buNone/>
            </a:pPr>
            <a:r>
              <a:rPr lang="cs-CZ" altLang="ru-RU" sz="28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Selektivní distribuční systém (kvalitativní)</a:t>
            </a:r>
          </a:p>
          <a:p>
            <a:pPr algn="just" eaLnBrk="1" hangingPunct="1">
              <a:buClr>
                <a:schemeClr val="hlink"/>
              </a:buClr>
              <a:buFont typeface="Wingdings" panose="05000000000000000000" pitchFamily="2" charset="2"/>
              <a:buNone/>
            </a:pPr>
            <a:r>
              <a:rPr lang="cs-CZ" altLang="ru-RU" sz="28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	(tj. prodávající prodává jen distributorům splňujícím určitá kvalitativní kriteria)</a:t>
            </a:r>
          </a:p>
          <a:p>
            <a:pPr lvl="1" algn="just" eaLnBrk="1" hangingPunct="1">
              <a:buClr>
                <a:schemeClr val="hlink"/>
              </a:buClr>
              <a:buFont typeface="Wingdings" panose="05000000000000000000" pitchFamily="2" charset="2"/>
              <a:buChar char="§"/>
            </a:pPr>
            <a:r>
              <a:rPr lang="cs-CZ" altLang="ru-RU" sz="2800">
                <a:latin typeface="Times New Roman" panose="02020603050405020304" pitchFamily="18" charset="0"/>
              </a:rPr>
              <a:t>členům SDS lze zakázat</a:t>
            </a:r>
          </a:p>
          <a:p>
            <a:pPr lvl="2" algn="just"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§"/>
            </a:pPr>
            <a:r>
              <a:rPr lang="cs-CZ" altLang="ru-RU" sz="24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prodej distributorům mimo SDS</a:t>
            </a:r>
          </a:p>
          <a:p>
            <a:pPr lvl="2" algn="just"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§"/>
            </a:pPr>
            <a:r>
              <a:rPr lang="cs-CZ" altLang="ru-RU" sz="24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prodej z jiné než schválené provozovny</a:t>
            </a:r>
          </a:p>
          <a:p>
            <a:pPr lvl="1" algn="just" eaLnBrk="1" hangingPunct="1">
              <a:buClr>
                <a:schemeClr val="hlink"/>
              </a:buClr>
              <a:buFont typeface="Wingdings" panose="05000000000000000000" pitchFamily="2" charset="2"/>
              <a:buChar char="§"/>
            </a:pPr>
            <a:r>
              <a:rPr lang="cs-CZ" altLang="ru-RU" sz="2800">
                <a:latin typeface="Times New Roman" panose="02020603050405020304" pitchFamily="18" charset="0"/>
              </a:rPr>
              <a:t>členům SDS nelze zakázat</a:t>
            </a:r>
          </a:p>
          <a:p>
            <a:pPr lvl="2" algn="just"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§"/>
            </a:pPr>
            <a:r>
              <a:rPr lang="cs-CZ" altLang="ru-RU" sz="24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vzájemné dodávky</a:t>
            </a:r>
          </a:p>
          <a:p>
            <a:pPr lvl="2" algn="just"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§"/>
            </a:pPr>
            <a:r>
              <a:rPr lang="cs-CZ" altLang="ru-RU" sz="24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aktivní ani pasivní prodeje konečným zákazníkům</a:t>
            </a:r>
          </a:p>
          <a:p>
            <a:pPr lvl="2" algn="just"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§"/>
            </a:pPr>
            <a:r>
              <a:rPr lang="cs-CZ" altLang="ru-RU" sz="24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prodej zboží </a:t>
            </a:r>
            <a:r>
              <a:rPr lang="cs-CZ" altLang="ru-RU" sz="2400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určité</a:t>
            </a:r>
            <a:r>
              <a:rPr lang="cs-CZ" altLang="ru-RU" sz="24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 konkurenční značky</a:t>
            </a:r>
          </a:p>
          <a:p>
            <a:pPr lvl="1" algn="just" eaLnBrk="1" hangingPunct="1">
              <a:buClr>
                <a:schemeClr val="hlink"/>
              </a:buClr>
              <a:buFont typeface="Wingdings" panose="05000000000000000000" pitchFamily="2" charset="2"/>
              <a:buChar char="§"/>
            </a:pPr>
            <a:endParaRPr lang="cs-CZ" altLang="ru-RU" sz="800"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3">
            <a:extLst>
              <a:ext uri="{FF2B5EF4-FFF2-40B4-BE49-F238E27FC236}">
                <a16:creationId xmlns:a16="http://schemas.microsoft.com/office/drawing/2014/main" id="{C09C5FEF-9B1D-4D98-BE3F-1E82A72BFF8F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0" y="1773238"/>
            <a:ext cx="9144000" cy="719137"/>
          </a:xfrm>
        </p:spPr>
        <p:txBody>
          <a:bodyPr/>
          <a:lstStyle/>
          <a:p>
            <a:pPr algn="r" eaLnBrk="1" hangingPunct="1"/>
            <a:r>
              <a:rPr lang="cs-CZ" altLang="cs-CZ" sz="3800" b="1" i="1">
                <a:latin typeface="Times New Roman" panose="02020603050405020304" pitchFamily="18" charset="0"/>
              </a:rPr>
              <a:t>Děkuji Vám za pozornost …</a:t>
            </a:r>
          </a:p>
        </p:txBody>
      </p:sp>
      <p:sp>
        <p:nvSpPr>
          <p:cNvPr id="30723" name="Rectangle 4">
            <a:extLst>
              <a:ext uri="{FF2B5EF4-FFF2-40B4-BE49-F238E27FC236}">
                <a16:creationId xmlns:a16="http://schemas.microsoft.com/office/drawing/2014/main" id="{F7B4FBB7-19D6-4B69-AA70-AE330EF486CD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79388" y="3213100"/>
            <a:ext cx="8785225" cy="3024188"/>
          </a:xfrm>
        </p:spPr>
        <p:txBody>
          <a:bodyPr/>
          <a:lstStyle/>
          <a:p>
            <a:pPr marL="609600" indent="-609600" algn="l" eaLnBrk="1" hangingPunct="1">
              <a:lnSpc>
                <a:spcPct val="90000"/>
              </a:lnSpc>
            </a:pPr>
            <a:endParaRPr lang="cs-CZ" altLang="cs-CZ">
              <a:latin typeface="Times New Roman" panose="02020603050405020304" pitchFamily="18" charset="0"/>
            </a:endParaRPr>
          </a:p>
          <a:p>
            <a:pPr marL="609600" indent="-609600" algn="l" eaLnBrk="1" hangingPunct="1">
              <a:lnSpc>
                <a:spcPct val="90000"/>
              </a:lnSpc>
            </a:pPr>
            <a:endParaRPr lang="cs-CZ" altLang="cs-CZ">
              <a:latin typeface="Times New Roman" panose="02020603050405020304" pitchFamily="18" charset="0"/>
            </a:endParaRPr>
          </a:p>
          <a:p>
            <a:pPr marL="609600" indent="-609600" algn="l" eaLnBrk="1" hangingPunct="1">
              <a:lnSpc>
                <a:spcPct val="90000"/>
              </a:lnSpc>
            </a:pPr>
            <a:endParaRPr lang="cs-CZ" altLang="cs-CZ">
              <a:latin typeface="Times New Roman" panose="02020603050405020304" pitchFamily="18" charset="0"/>
            </a:endParaRPr>
          </a:p>
          <a:p>
            <a:pPr marL="609600" indent="-609600" algn="l" eaLnBrk="1" hangingPunct="1">
              <a:lnSpc>
                <a:spcPct val="90000"/>
              </a:lnSpc>
            </a:pPr>
            <a:endParaRPr lang="cs-CZ" altLang="cs-CZ">
              <a:latin typeface="Times New Roman" panose="02020603050405020304" pitchFamily="18" charset="0"/>
            </a:endParaRPr>
          </a:p>
          <a:p>
            <a:pPr marL="609600" indent="-609600" algn="l" eaLnBrk="1" hangingPunct="1">
              <a:lnSpc>
                <a:spcPct val="90000"/>
              </a:lnSpc>
            </a:pPr>
            <a:r>
              <a:rPr lang="cs-CZ" altLang="cs-CZ" sz="2000">
                <a:latin typeface="Times New Roman" panose="02020603050405020304" pitchFamily="18" charset="0"/>
              </a:rPr>
              <a:t>Michal PETR</a:t>
            </a:r>
          </a:p>
          <a:p>
            <a:pPr marL="609600" indent="-609600" algn="l" eaLnBrk="1" hangingPunct="1">
              <a:lnSpc>
                <a:spcPct val="90000"/>
              </a:lnSpc>
            </a:pPr>
            <a:r>
              <a:rPr lang="cs-CZ" altLang="cs-CZ" sz="2000">
                <a:latin typeface="Times New Roman" panose="02020603050405020304" pitchFamily="18" charset="0"/>
                <a:hlinkClick r:id="rId3"/>
              </a:rPr>
              <a:t>michal.petr@upol.cz</a:t>
            </a:r>
            <a:r>
              <a:rPr lang="cs-CZ" altLang="cs-CZ" sz="2000">
                <a:latin typeface="Times New Roman" panose="02020603050405020304" pitchFamily="18" charset="0"/>
              </a:rPr>
              <a:t> </a:t>
            </a:r>
          </a:p>
          <a:p>
            <a:pPr marL="609600" indent="-609600" algn="l" eaLnBrk="1" hangingPunct="1">
              <a:lnSpc>
                <a:spcPct val="90000"/>
              </a:lnSpc>
            </a:pPr>
            <a:endParaRPr lang="cs-CZ" altLang="cs-CZ" sz="20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>
            <a:extLst>
              <a:ext uri="{FF2B5EF4-FFF2-40B4-BE49-F238E27FC236}">
                <a16:creationId xmlns:a16="http://schemas.microsoft.com/office/drawing/2014/main" id="{19EDFE8A-BF73-4AA6-8129-236E2CD2C9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37125" y="1636713"/>
            <a:ext cx="40544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A9A7D8BD-CB8E-41EF-9DFD-4B3E9EA84E78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371600" y="1524000"/>
            <a:ext cx="7772400" cy="685800"/>
          </a:xfrm>
        </p:spPr>
        <p:txBody>
          <a:bodyPr/>
          <a:lstStyle/>
          <a:p>
            <a:pPr algn="r" eaLnBrk="1" hangingPunct="1"/>
            <a:r>
              <a:rPr lang="cs-CZ" altLang="cs-CZ" sz="3600" b="1" i="1">
                <a:latin typeface="Verdana" panose="020B0604030504040204" pitchFamily="34" charset="0"/>
              </a:rPr>
              <a:t>I. Zakázané dohody obecně</a:t>
            </a:r>
          </a:p>
        </p:txBody>
      </p:sp>
      <p:sp>
        <p:nvSpPr>
          <p:cNvPr id="230404" name="Text Box 4">
            <a:extLst>
              <a:ext uri="{FF2B5EF4-FFF2-40B4-BE49-F238E27FC236}">
                <a16:creationId xmlns:a16="http://schemas.microsoft.com/office/drawing/2014/main" id="{F914881A-5936-4DCB-9D63-5D59F8E42B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3716338"/>
            <a:ext cx="8626475" cy="190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14400" indent="-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371600" indent="-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828800" indent="-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286000" indent="-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</a:pPr>
            <a:r>
              <a:rPr lang="cs-CZ" altLang="ru-RU" sz="28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Tržní síla v důsledku koordinace</a:t>
            </a:r>
          </a:p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</a:pPr>
            <a:r>
              <a:rPr lang="cs-CZ" altLang="ru-RU" sz="28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Právní úprava</a:t>
            </a:r>
          </a:p>
          <a:p>
            <a:pPr lvl="1" eaLnBrk="1" hangingPunct="1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§"/>
            </a:pPr>
            <a:r>
              <a:rPr lang="cs-CZ" altLang="ru-RU" sz="24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§ 3 – 5 OHS</a:t>
            </a:r>
          </a:p>
          <a:p>
            <a:pPr lvl="1" eaLnBrk="1" hangingPunct="1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§"/>
            </a:pPr>
            <a:r>
              <a:rPr lang="cs-CZ" altLang="ru-RU" sz="24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čl. 101 SFEU, blokové výjimky, oznámení </a:t>
            </a:r>
            <a:r>
              <a:rPr lang="cs-CZ" altLang="ru-RU" sz="2400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de minimis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>
            <a:extLst>
              <a:ext uri="{FF2B5EF4-FFF2-40B4-BE49-F238E27FC236}">
                <a16:creationId xmlns:a16="http://schemas.microsoft.com/office/drawing/2014/main" id="{23B02E84-D718-4EF5-9A1C-5BFE1C78A4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37125" y="1636713"/>
            <a:ext cx="40544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8A039481-4777-4695-973E-7A1EE0807D6A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371600" y="1524000"/>
            <a:ext cx="7772400" cy="685800"/>
          </a:xfrm>
        </p:spPr>
        <p:txBody>
          <a:bodyPr/>
          <a:lstStyle/>
          <a:p>
            <a:pPr algn="r" eaLnBrk="1" hangingPunct="1"/>
            <a:r>
              <a:rPr lang="cs-CZ" altLang="cs-CZ" sz="3600" b="1" i="1">
                <a:latin typeface="Verdana" panose="020B0604030504040204" pitchFamily="34" charset="0"/>
              </a:rPr>
              <a:t>Pojem dohoda</a:t>
            </a:r>
          </a:p>
        </p:txBody>
      </p:sp>
      <p:sp>
        <p:nvSpPr>
          <p:cNvPr id="5124" name="Text Box 4">
            <a:extLst>
              <a:ext uri="{FF2B5EF4-FFF2-40B4-BE49-F238E27FC236}">
                <a16:creationId xmlns:a16="http://schemas.microsoft.com/office/drawing/2014/main" id="{01186768-A176-43BD-9018-C982B3EE68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3860800"/>
            <a:ext cx="8626475" cy="2041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b="1">
                <a:latin typeface="Times New Roman" panose="02020603050405020304" pitchFamily="18" charset="0"/>
              </a:rPr>
              <a:t>Čl. 101 SFEU </a:t>
            </a:r>
            <a:r>
              <a:rPr lang="cs-CZ" altLang="cs-CZ">
                <a:latin typeface="Times New Roman" panose="02020603050405020304" pitchFamily="18" charset="0"/>
              </a:rPr>
              <a:t>– systematika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latin typeface="Times New Roman" panose="02020603050405020304" pitchFamily="18" charset="0"/>
              </a:rPr>
              <a:t>	(1) definice, demonstrativní výčet, zákaz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latin typeface="Times New Roman" panose="02020603050405020304" pitchFamily="18" charset="0"/>
              </a:rPr>
              <a:t>	(2) soukromoprávní důsledky – neplatnost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latin typeface="Times New Roman" panose="02020603050405020304" pitchFamily="18" charset="0"/>
              </a:rPr>
              <a:t>	(3) výjimky ze zákazu</a:t>
            </a:r>
            <a:endParaRPr lang="cs-CZ" altLang="cs-CZ" u="sng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>
            <a:extLst>
              <a:ext uri="{FF2B5EF4-FFF2-40B4-BE49-F238E27FC236}">
                <a16:creationId xmlns:a16="http://schemas.microsoft.com/office/drawing/2014/main" id="{80E423E7-0868-4DF3-BF6A-E596963515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37125" y="1636713"/>
            <a:ext cx="40544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9B214DAF-137C-4A21-9C24-59E7C1EFE5E3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371600" y="1524000"/>
            <a:ext cx="7772400" cy="685800"/>
          </a:xfrm>
        </p:spPr>
        <p:txBody>
          <a:bodyPr/>
          <a:lstStyle/>
          <a:p>
            <a:pPr algn="r" eaLnBrk="1" hangingPunct="1"/>
            <a:r>
              <a:rPr lang="cs-CZ" altLang="cs-CZ" sz="3600" b="1" i="1">
                <a:latin typeface="Verdana" panose="020B0604030504040204" pitchFamily="34" charset="0"/>
              </a:rPr>
              <a:t>1. „Sladěné praktiky“</a:t>
            </a:r>
          </a:p>
        </p:txBody>
      </p:sp>
      <p:sp>
        <p:nvSpPr>
          <p:cNvPr id="232452" name="Text Box 4">
            <a:extLst>
              <a:ext uri="{FF2B5EF4-FFF2-40B4-BE49-F238E27FC236}">
                <a16:creationId xmlns:a16="http://schemas.microsoft.com/office/drawing/2014/main" id="{147E99BA-FB8C-47F1-822B-0B2DDAA6BC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2420938"/>
            <a:ext cx="8626475" cy="3749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14400" indent="-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371600" indent="-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828800" indent="-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286000" indent="-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 algn="just" eaLnBrk="1" hangingPunct="1">
              <a:buFontTx/>
              <a:buChar char="•"/>
            </a:pPr>
            <a:r>
              <a:rPr lang="cs-CZ" altLang="ru-RU" sz="2800">
                <a:latin typeface="Times New Roman" panose="02020603050405020304" pitchFamily="18" charset="0"/>
              </a:rPr>
              <a:t>podniky musejí vytvářet svou obchodní politiku zcela 	samostatně</a:t>
            </a:r>
          </a:p>
          <a:p>
            <a:pPr lvl="1" algn="just" eaLnBrk="1" hangingPunct="1">
              <a:buFontTx/>
              <a:buChar char="•"/>
            </a:pPr>
            <a:r>
              <a:rPr lang="cs-CZ" altLang="ru-RU" sz="2800">
                <a:latin typeface="Times New Roman" panose="02020603050405020304" pitchFamily="18" charset="0"/>
              </a:rPr>
              <a:t>regulace „dohod“ se týká jakékoliv koordinace mezi podniky </a:t>
            </a:r>
            <a:r>
              <a:rPr lang="cs-CZ" altLang="ru-RU" sz="2800" i="1">
                <a:latin typeface="Times New Roman" panose="02020603050405020304" pitchFamily="18" charset="0"/>
              </a:rPr>
              <a:t>(collusion),</a:t>
            </a:r>
            <a:r>
              <a:rPr lang="cs-CZ" altLang="ru-RU" sz="2800">
                <a:latin typeface="Times New Roman" panose="02020603050405020304" pitchFamily="18" charset="0"/>
              </a:rPr>
              <a:t> resp. odstranění nejistoty ohledně jejich budoucího jednání</a:t>
            </a:r>
          </a:p>
          <a:p>
            <a:pPr lvl="1" eaLnBrk="1" hangingPunct="1">
              <a:buFontTx/>
              <a:buChar char="•"/>
            </a:pPr>
            <a:r>
              <a:rPr lang="cs-CZ" altLang="ru-RU" sz="28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rozlišují se</a:t>
            </a:r>
          </a:p>
          <a:p>
            <a:pPr lvl="2" eaLnBrk="1" hangingPunct="1"/>
            <a:r>
              <a:rPr lang="cs-CZ" altLang="ru-RU" sz="24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-  dohody</a:t>
            </a:r>
          </a:p>
          <a:p>
            <a:pPr lvl="2" eaLnBrk="1" hangingPunct="1"/>
            <a:r>
              <a:rPr lang="cs-CZ" altLang="ru-RU" sz="24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-  rozhodnutí sdružení podniků</a:t>
            </a:r>
          </a:p>
          <a:p>
            <a:pPr lvl="2" eaLnBrk="1" hangingPunct="1"/>
            <a:r>
              <a:rPr lang="cs-CZ" altLang="ru-RU" sz="24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-  jednání ve shodě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>
            <a:extLst>
              <a:ext uri="{FF2B5EF4-FFF2-40B4-BE49-F238E27FC236}">
                <a16:creationId xmlns:a16="http://schemas.microsoft.com/office/drawing/2014/main" id="{3CC0F525-FCD5-4999-9C61-49DD7C7018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37125" y="1636713"/>
            <a:ext cx="40544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92532407-3419-4B5B-A7E8-A10D289B2F43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371600" y="1524000"/>
            <a:ext cx="7772400" cy="685800"/>
          </a:xfrm>
        </p:spPr>
        <p:txBody>
          <a:bodyPr/>
          <a:lstStyle/>
          <a:p>
            <a:pPr algn="r" eaLnBrk="1" hangingPunct="1"/>
            <a:r>
              <a:rPr lang="cs-CZ" altLang="cs-CZ" sz="3600" b="1" i="1">
                <a:latin typeface="Verdana" panose="020B0604030504040204" pitchFamily="34" charset="0"/>
              </a:rPr>
              <a:t>(i) dohody</a:t>
            </a:r>
          </a:p>
        </p:txBody>
      </p:sp>
      <p:sp>
        <p:nvSpPr>
          <p:cNvPr id="234500" name="Text Box 4">
            <a:extLst>
              <a:ext uri="{FF2B5EF4-FFF2-40B4-BE49-F238E27FC236}">
                <a16:creationId xmlns:a16="http://schemas.microsoft.com/office/drawing/2014/main" id="{D3C6F0D2-3543-4B2B-8508-34C16E2B9C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3581400"/>
            <a:ext cx="8626475" cy="2568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14400" indent="-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371600" indent="-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828800" indent="-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286000" indent="-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None/>
            </a:pPr>
            <a:r>
              <a:rPr lang="cs-CZ" altLang="ru-RU" sz="2800" i="1">
                <a:latin typeface="Times New Roman" panose="02020603050405020304" pitchFamily="18" charset="0"/>
              </a:rPr>
              <a:t>soulad vůlí (concurrence of wills) mezi nejméně dvěma stranami, bez ohledu na to, v jaké formě se tato vůle projeví, pokud představuje skutečný výraz (faithful expression) úmyslu těchto stran</a:t>
            </a:r>
            <a:endParaRPr lang="cs-CZ" altLang="ru-RU" sz="2800">
              <a:latin typeface="Times New Roman" panose="02020603050405020304" pitchFamily="18" charset="0"/>
            </a:endParaRPr>
          </a:p>
          <a:p>
            <a:pPr algn="just"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</a:pPr>
            <a:r>
              <a:rPr lang="cs-CZ" altLang="ru-RU" sz="2800">
                <a:latin typeface="Times New Roman" panose="02020603050405020304" pitchFamily="18" charset="0"/>
              </a:rPr>
              <a:t>i pokud byl obsah smlouvy „vnucen“</a:t>
            </a:r>
            <a:endParaRPr lang="cs-CZ" altLang="ru-RU" sz="2800"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</a:endParaRPr>
          </a:p>
          <a:p>
            <a:pPr algn="just"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</a:pPr>
            <a:r>
              <a:rPr lang="cs-CZ" altLang="ru-RU" sz="2800">
                <a:latin typeface="Times New Roman" panose="02020603050405020304" pitchFamily="18" charset="0"/>
              </a:rPr>
              <a:t>nemusí se jednat o závaznou smlouvu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>
            <a:extLst>
              <a:ext uri="{FF2B5EF4-FFF2-40B4-BE49-F238E27FC236}">
                <a16:creationId xmlns:a16="http://schemas.microsoft.com/office/drawing/2014/main" id="{C371DACE-E324-4FDF-A59F-120CEA75B3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37125" y="1636713"/>
            <a:ext cx="40544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7ED0575D-39F2-416A-98E4-A6FAC196EF00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371600" y="1524000"/>
            <a:ext cx="7772400" cy="685800"/>
          </a:xfrm>
        </p:spPr>
        <p:txBody>
          <a:bodyPr/>
          <a:lstStyle/>
          <a:p>
            <a:pPr algn="r" eaLnBrk="1" hangingPunct="1"/>
            <a:r>
              <a:rPr lang="cs-CZ" altLang="cs-CZ" sz="3600" b="1" i="1">
                <a:latin typeface="Verdana" panose="020B0604030504040204" pitchFamily="34" charset="0"/>
              </a:rPr>
              <a:t>(ii) rozhodnutí sdružení</a:t>
            </a:r>
          </a:p>
        </p:txBody>
      </p:sp>
      <p:sp>
        <p:nvSpPr>
          <p:cNvPr id="8196" name="Text Box 4">
            <a:extLst>
              <a:ext uri="{FF2B5EF4-FFF2-40B4-BE49-F238E27FC236}">
                <a16:creationId xmlns:a16="http://schemas.microsoft.com/office/drawing/2014/main" id="{9AAE17FA-D314-47DA-A927-1564976117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4876800"/>
            <a:ext cx="8626475" cy="1330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lnSpc>
                <a:spcPct val="90000"/>
              </a:lnSpc>
              <a:buClr>
                <a:schemeClr val="tx2"/>
              </a:buClr>
              <a:buSzPct val="75000"/>
              <a:buFont typeface="Wingdings" panose="05000000000000000000" pitchFamily="2" charset="2"/>
              <a:buNone/>
            </a:pPr>
            <a:r>
              <a:rPr lang="cs-CZ" altLang="cs-CZ" sz="2800" i="1">
                <a:latin typeface="Times New Roman" panose="02020603050405020304" pitchFamily="18" charset="0"/>
              </a:rPr>
              <a:t>jakékoliv aktivity sdružení, jejichž cílem je koordinace chování jeho členů </a:t>
            </a:r>
          </a:p>
          <a:p>
            <a:pPr algn="just" eaLnBrk="1" hangingPunct="1">
              <a:lnSpc>
                <a:spcPct val="90000"/>
              </a:lnSpc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</a:pPr>
            <a:r>
              <a:rPr lang="cs-CZ" altLang="cs-CZ" sz="2800">
                <a:latin typeface="Times New Roman" panose="02020603050405020304" pitchFamily="18" charset="0"/>
              </a:rPr>
              <a:t>rozhodnutí, doporučení, stanovy …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>
            <a:extLst>
              <a:ext uri="{FF2B5EF4-FFF2-40B4-BE49-F238E27FC236}">
                <a16:creationId xmlns:a16="http://schemas.microsoft.com/office/drawing/2014/main" id="{7B6FAD0B-4A5A-4268-A2B1-A8FD4AFE5A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37125" y="1636713"/>
            <a:ext cx="40544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94928288-726C-4055-B96D-4EEC8D837293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371600" y="1524000"/>
            <a:ext cx="7772400" cy="685800"/>
          </a:xfrm>
        </p:spPr>
        <p:txBody>
          <a:bodyPr/>
          <a:lstStyle/>
          <a:p>
            <a:pPr algn="r" eaLnBrk="1" hangingPunct="1"/>
            <a:r>
              <a:rPr lang="cs-CZ" altLang="cs-CZ" sz="3600" b="1" i="1">
                <a:latin typeface="Verdana" panose="020B0604030504040204" pitchFamily="34" charset="0"/>
              </a:rPr>
              <a:t>(iii) jednání ve shodě</a:t>
            </a:r>
          </a:p>
        </p:txBody>
      </p:sp>
      <p:sp>
        <p:nvSpPr>
          <p:cNvPr id="9220" name="Text Box 4">
            <a:extLst>
              <a:ext uri="{FF2B5EF4-FFF2-40B4-BE49-F238E27FC236}">
                <a16:creationId xmlns:a16="http://schemas.microsoft.com/office/drawing/2014/main" id="{FAEB1C7A-D870-428C-A490-ABE38A511D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3141663"/>
            <a:ext cx="8626475" cy="3081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14400" indent="-45720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 eaLnBrk="1" hangingPunct="1">
              <a:spcBef>
                <a:spcPct val="0"/>
              </a:spcBef>
              <a:buFontTx/>
              <a:buChar char="•"/>
            </a:pPr>
            <a:r>
              <a:rPr lang="cs-CZ" altLang="cs-CZ" u="sng">
                <a:latin typeface="Times New Roman" panose="02020603050405020304" pitchFamily="18" charset="0"/>
              </a:rPr>
              <a:t>Koordinace</a:t>
            </a:r>
            <a:r>
              <a:rPr lang="cs-CZ" altLang="cs-CZ">
                <a:latin typeface="Times New Roman" panose="02020603050405020304" pitchFamily="18" charset="0"/>
              </a:rPr>
              <a:t> chování soutěžitelů, která nahradila jejich 	nezávislé jednání</a:t>
            </a:r>
          </a:p>
          <a:p>
            <a:pPr lvl="1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latin typeface="Times New Roman" panose="02020603050405020304" pitchFamily="18" charset="0"/>
              </a:rPr>
              <a:t>	(Kontakty mezi podniky)</a:t>
            </a:r>
          </a:p>
          <a:p>
            <a:pPr lvl="1" eaLnBrk="1" hangingPunct="1">
              <a:spcBef>
                <a:spcPct val="0"/>
              </a:spcBef>
              <a:buFontTx/>
              <a:buChar char="•"/>
            </a:pPr>
            <a:r>
              <a:rPr lang="cs-CZ" altLang="cs-CZ">
                <a:latin typeface="Times New Roman" panose="02020603050405020304" pitchFamily="18" charset="0"/>
              </a:rPr>
              <a:t>Cílem preventivní </a:t>
            </a:r>
            <a:r>
              <a:rPr lang="cs-CZ" altLang="cs-CZ" u="sng">
                <a:latin typeface="Times New Roman" panose="02020603050405020304" pitchFamily="18" charset="0"/>
              </a:rPr>
              <a:t>odstranění pochybností</a:t>
            </a:r>
            <a:r>
              <a:rPr lang="cs-CZ" altLang="cs-CZ">
                <a:latin typeface="Times New Roman" panose="02020603050405020304" pitchFamily="18" charset="0"/>
              </a:rPr>
              <a:t> o budoucím 	chování konkurence</a:t>
            </a:r>
          </a:p>
          <a:p>
            <a:pPr lvl="1" eaLnBrk="1" hangingPunct="1">
              <a:spcBef>
                <a:spcPct val="0"/>
              </a:spcBef>
              <a:buFontTx/>
              <a:buChar char="•"/>
            </a:pPr>
            <a:r>
              <a:rPr lang="cs-CZ" altLang="cs-CZ">
                <a:latin typeface="Times New Roman" panose="02020603050405020304" pitchFamily="18" charset="0"/>
              </a:rPr>
              <a:t>Chování na trhu, které nemůže být vysvětleno jinak než koordinací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>
            <a:extLst>
              <a:ext uri="{FF2B5EF4-FFF2-40B4-BE49-F238E27FC236}">
                <a16:creationId xmlns:a16="http://schemas.microsoft.com/office/drawing/2014/main" id="{8491C297-EE1E-4A3A-AD78-61159AA5BA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37125" y="1636713"/>
            <a:ext cx="40544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928F1C73-4020-441A-949D-DA54D8CD0147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371600" y="1524000"/>
            <a:ext cx="7772400" cy="685800"/>
          </a:xfrm>
        </p:spPr>
        <p:txBody>
          <a:bodyPr/>
          <a:lstStyle/>
          <a:p>
            <a:pPr algn="r" eaLnBrk="1" hangingPunct="1"/>
            <a:r>
              <a:rPr lang="cs-CZ" altLang="cs-CZ" sz="3600" b="1" i="1">
                <a:latin typeface="Verdana" panose="020B0604030504040204" pitchFamily="34" charset="0"/>
              </a:rPr>
              <a:t>Druhy dohod</a:t>
            </a:r>
          </a:p>
        </p:txBody>
      </p:sp>
      <p:sp>
        <p:nvSpPr>
          <p:cNvPr id="10244" name="Text Box 4">
            <a:extLst>
              <a:ext uri="{FF2B5EF4-FFF2-40B4-BE49-F238E27FC236}">
                <a16:creationId xmlns:a16="http://schemas.microsoft.com/office/drawing/2014/main" id="{D6593C7B-0487-443E-81D3-B47DECA88A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3429000"/>
            <a:ext cx="8626475" cy="2654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14400" indent="-45720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800" b="1">
                <a:latin typeface="Times New Roman" panose="02020603050405020304" pitchFamily="18" charset="0"/>
              </a:rPr>
              <a:t>Horizontální – </a:t>
            </a:r>
            <a:r>
              <a:rPr lang="cs-CZ" altLang="cs-CZ" sz="2800">
                <a:latin typeface="Times New Roman" panose="02020603050405020304" pitchFamily="18" charset="0"/>
              </a:rPr>
              <a:t>dohody mezi konkurenty</a:t>
            </a:r>
          </a:p>
          <a:p>
            <a:pPr lvl="1" eaLnBrk="1" hangingPunct="1">
              <a:spcBef>
                <a:spcPct val="0"/>
              </a:spcBef>
              <a:buFontTx/>
              <a:buChar char="•"/>
            </a:pPr>
            <a:r>
              <a:rPr lang="cs-CZ" altLang="cs-CZ">
                <a:latin typeface="Times New Roman" panose="02020603050405020304" pitchFamily="18" charset="0"/>
              </a:rPr>
              <a:t>Vyšší typová závažnost</a:t>
            </a:r>
          </a:p>
          <a:p>
            <a:pPr lvl="1" eaLnBrk="1" hangingPunct="1">
              <a:spcBef>
                <a:spcPct val="0"/>
              </a:spcBef>
              <a:buFontTx/>
              <a:buChar char="•"/>
            </a:pPr>
            <a:r>
              <a:rPr lang="cs-CZ" altLang="cs-CZ">
                <a:latin typeface="Times New Roman" panose="02020603050405020304" pitchFamily="18" charset="0"/>
              </a:rPr>
              <a:t> Dopady na soutěž „mezi značkami“ </a:t>
            </a:r>
            <a:r>
              <a:rPr lang="cs-CZ" altLang="cs-CZ" i="1">
                <a:latin typeface="Times New Roman" panose="02020603050405020304" pitchFamily="18" charset="0"/>
              </a:rPr>
              <a:t>(interbrand)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800" b="1">
                <a:latin typeface="Times New Roman" panose="02020603050405020304" pitchFamily="18" charset="0"/>
              </a:rPr>
              <a:t>Vertikální </a:t>
            </a:r>
            <a:r>
              <a:rPr lang="cs-CZ" altLang="cs-CZ" sz="2800">
                <a:latin typeface="Times New Roman" panose="02020603050405020304" pitchFamily="18" charset="0"/>
              </a:rPr>
              <a:t>– dohody v rámci distribuce</a:t>
            </a:r>
          </a:p>
          <a:p>
            <a:pPr lvl="1" eaLnBrk="1" hangingPunct="1">
              <a:spcBef>
                <a:spcPct val="0"/>
              </a:spcBef>
              <a:buFontTx/>
              <a:buChar char="•"/>
            </a:pPr>
            <a:r>
              <a:rPr lang="cs-CZ" altLang="cs-CZ">
                <a:latin typeface="Times New Roman" panose="02020603050405020304" pitchFamily="18" charset="0"/>
              </a:rPr>
              <a:t> Týkají se podmínek další distribuce zboží</a:t>
            </a:r>
          </a:p>
          <a:p>
            <a:pPr lvl="1" eaLnBrk="1" hangingPunct="1">
              <a:spcBef>
                <a:spcPct val="0"/>
              </a:spcBef>
              <a:buFontTx/>
              <a:buChar char="•"/>
            </a:pPr>
            <a:r>
              <a:rPr lang="cs-CZ" altLang="cs-CZ">
                <a:latin typeface="Times New Roman" panose="02020603050405020304" pitchFamily="18" charset="0"/>
              </a:rPr>
              <a:t> Dopady na soutěž „uvnitř značky“ (</a:t>
            </a:r>
            <a:r>
              <a:rPr lang="cs-CZ" altLang="cs-CZ" i="1">
                <a:latin typeface="Times New Roman" panose="02020603050405020304" pitchFamily="18" charset="0"/>
              </a:rPr>
              <a:t>intrabrand</a:t>
            </a:r>
            <a:r>
              <a:rPr lang="cs-CZ" altLang="cs-CZ">
                <a:latin typeface="Times New Roman" panose="02020603050405020304" pitchFamily="18" charset="0"/>
              </a:rPr>
              <a:t>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rezentace UOHS_1">
  <a:themeElements>
    <a:clrScheme name="Prezentace UOHS_1 5">
      <a:dk1>
        <a:srgbClr val="000000"/>
      </a:dk1>
      <a:lt1>
        <a:srgbClr val="FFFFD9"/>
      </a:lt1>
      <a:dk2>
        <a:srgbClr val="000000"/>
      </a:dk2>
      <a:lt2>
        <a:srgbClr val="777777"/>
      </a:lt2>
      <a:accent1>
        <a:srgbClr val="FFFFF7"/>
      </a:accent1>
      <a:accent2>
        <a:srgbClr val="33CCCC"/>
      </a:accent2>
      <a:accent3>
        <a:srgbClr val="FFFFE9"/>
      </a:accent3>
      <a:accent4>
        <a:srgbClr val="000000"/>
      </a:accent4>
      <a:accent5>
        <a:srgbClr val="FFFFFA"/>
      </a:accent5>
      <a:accent6>
        <a:srgbClr val="2DB9B9"/>
      </a:accent6>
      <a:hlink>
        <a:srgbClr val="FF5050"/>
      </a:hlink>
      <a:folHlink>
        <a:srgbClr val="FF9900"/>
      </a:folHlink>
    </a:clrScheme>
    <a:fontScheme name="Prezentace UOHS_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ezentace UOHS_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zentace UOHS_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zentace UOHS_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zentace UOHS_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zentace UOHS_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zentace UOHS_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zentace UOHS_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zentace UOHS_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zentace UOHS_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zentace UOHS_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zentace UOHS_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zentace UOHS_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 UOHS_1</Template>
  <TotalTime>483</TotalTime>
  <Words>1201</Words>
  <Application>Microsoft Office PowerPoint</Application>
  <PresentationFormat>Předvádění na obrazovce (4:3)</PresentationFormat>
  <Paragraphs>168</Paragraphs>
  <Slides>29</Slides>
  <Notes>29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29</vt:i4>
      </vt:variant>
    </vt:vector>
  </HeadingPairs>
  <TitlesOfParts>
    <vt:vector size="34" baseType="lpstr">
      <vt:lpstr>Arial</vt:lpstr>
      <vt:lpstr>Times New Roman</vt:lpstr>
      <vt:lpstr>Verdana</vt:lpstr>
      <vt:lpstr>Wingdings</vt:lpstr>
      <vt:lpstr>Prezentace UOHS_1</vt:lpstr>
      <vt:lpstr>Soutěžní právo  II. Zakázané dohody</vt:lpstr>
      <vt:lpstr>Struktura prezentace</vt:lpstr>
      <vt:lpstr>I. Zakázané dohody obecně</vt:lpstr>
      <vt:lpstr>Pojem dohoda</vt:lpstr>
      <vt:lpstr>1. „Sladěné praktiky“</vt:lpstr>
      <vt:lpstr>(i) dohody</vt:lpstr>
      <vt:lpstr>(ii) rozhodnutí sdružení</vt:lpstr>
      <vt:lpstr>(iii) jednání ve shodě</vt:lpstr>
      <vt:lpstr>Druhy dohod</vt:lpstr>
      <vt:lpstr>2. Způsobilost narušit soutěž</vt:lpstr>
      <vt:lpstr>(i) protisoutěžní předmět</vt:lpstr>
      <vt:lpstr>ad protisoutěžní předmět</vt:lpstr>
      <vt:lpstr>(ii) protisoutěžní účinek</vt:lpstr>
      <vt:lpstr>3. Obsah – demonstrativní výčet</vt:lpstr>
      <vt:lpstr>4. Co dohodou není</vt:lpstr>
      <vt:lpstr>ad de minimis</vt:lpstr>
      <vt:lpstr>Výjimky ze zákazu dohod</vt:lpstr>
      <vt:lpstr>1. Výjimka pro zemědělství</vt:lpstr>
      <vt:lpstr>2. Výjimky obecně</vt:lpstr>
      <vt:lpstr>(i) Výjimky ex lege</vt:lpstr>
      <vt:lpstr>(ii) blokové výjimky</vt:lpstr>
      <vt:lpstr>Příklad zmocnění pro BV</vt:lpstr>
      <vt:lpstr>ad Příklad zmocnění pro BV</vt:lpstr>
      <vt:lpstr>ad Příklad zmocnění pro BV</vt:lpstr>
      <vt:lpstr>Příklad blokové výjimky</vt:lpstr>
      <vt:lpstr>ad Nařízení 2022/720</vt:lpstr>
      <vt:lpstr>ad Nařízení 2022/720</vt:lpstr>
      <vt:lpstr>ad Nařízení 2022/720</vt:lpstr>
      <vt:lpstr>Děkuji Vám za pozornost …</vt:lpstr>
    </vt:vector>
  </TitlesOfParts>
  <Company>ÚOHS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zhan</dc:creator>
  <cp:lastModifiedBy>Michal Petr</cp:lastModifiedBy>
  <cp:revision>34</cp:revision>
  <dcterms:created xsi:type="dcterms:W3CDTF">2006-10-17T14:01:25Z</dcterms:created>
  <dcterms:modified xsi:type="dcterms:W3CDTF">2022-10-13T13:26:42Z</dcterms:modified>
</cp:coreProperties>
</file>