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83" r:id="rId7"/>
    <p:sldId id="262" r:id="rId8"/>
    <p:sldId id="284" r:id="rId9"/>
    <p:sldId id="285" r:id="rId10"/>
    <p:sldId id="263" r:id="rId11"/>
    <p:sldId id="264" r:id="rId12"/>
    <p:sldId id="265" r:id="rId13"/>
    <p:sldId id="258" r:id="rId14"/>
    <p:sldId id="266" r:id="rId15"/>
    <p:sldId id="286" r:id="rId16"/>
    <p:sldId id="267" r:id="rId17"/>
    <p:sldId id="268" r:id="rId18"/>
    <p:sldId id="269" r:id="rId19"/>
    <p:sldId id="270" r:id="rId20"/>
    <p:sldId id="272" r:id="rId21"/>
    <p:sldId id="273" r:id="rId22"/>
    <p:sldId id="274" r:id="rId23"/>
    <p:sldId id="275" r:id="rId24"/>
    <p:sldId id="278" r:id="rId25"/>
    <p:sldId id="287" r:id="rId26"/>
    <p:sldId id="288" r:id="rId27"/>
    <p:sldId id="289" r:id="rId28"/>
    <p:sldId id="290" r:id="rId29"/>
    <p:sldId id="279" r:id="rId30"/>
    <p:sldId id="280" r:id="rId31"/>
    <p:sldId id="28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cs-CZ"/>
              <a:t>Kliknutím lze upravit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cs-CZ"/>
              <a:t>Kliknutím lze upravit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cs-CZ"/>
              <a:t>Kliknutím lze upravit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cs-CZ"/>
              <a:t>Kliknutím lze upravit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12/1/2022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cs-CZ"/>
              <a:t>Kliknutím lze upravit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5125305" y="1488985"/>
            <a:ext cx="6264350" cy="169685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118447" y="4351687"/>
            <a:ext cx="6265588" cy="17040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12/1/2022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12/1/2022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cs-CZ"/>
              <a:t>Kliknutím lze upravit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cs-CZ"/>
              <a:t>Kliknutím lze upravit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12/1/2022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12/1/2022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1url.cz/cM9AJ"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ikisofia.cz/wiki/Procesy_rozhodov%C3%A1n%C3%AD_a_psychologick%C3%A9_teorie_rozhodov%C3%A1n%C3%AD#cite_note-4" TargetMode="External"/><Relationship Id="rId2" Type="http://schemas.openxmlformats.org/officeDocument/2006/relationships/hyperlink" Target="https://wikisofia.cz/w/index.php?title=Amos_Tversky&amp;action=edit&amp;redlink=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1url.cz/8MPq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ikisofia.cz/wiki/Procesy_rozhodov%C3%A1n%C3%AD_a_psychologick%C3%A9_teorie_rozhodov%C3%A1n%C3%AD#cite_note-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s.wikipedia.org/wiki/Kotven%C3%AD_(psychologie)#cite_note-2" TargetMode="External"/><Relationship Id="rId2" Type="http://schemas.openxmlformats.org/officeDocument/2006/relationships/hyperlink" Target="https://cs.wikipedia.org/wiki/Kotven%C3%AD_(psychologie)#cite_note-1" TargetMode="External"/><Relationship Id="rId1" Type="http://schemas.openxmlformats.org/officeDocument/2006/relationships/slideLayout" Target="../slideLayouts/slideLayout2.xml"/><Relationship Id="rId6" Type="http://schemas.openxmlformats.org/officeDocument/2006/relationships/hyperlink" Target="https://cs.wikipedia.org/wiki/Kotven%C3%AD_(psychologie)#cite_note-6" TargetMode="External"/><Relationship Id="rId5" Type="http://schemas.openxmlformats.org/officeDocument/2006/relationships/hyperlink" Target="https://cs.wikipedia.org/wiki/Kotven%C3%AD_(psychologie)#cite_note-4" TargetMode="External"/><Relationship Id="rId4" Type="http://schemas.openxmlformats.org/officeDocument/2006/relationships/hyperlink" Target="https://cs.wikipedia.org/wiki/Kotven%C3%AD_(psychologie)#cite_note-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ted.com/talks/dan_ariely_asks_are_we_in_control_of_our_own_decisions#t-9436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ikisofia.cz/wiki/Procesy_rozhodov%C3%A1n%C3%AD_a_psychologick%C3%A9_teorie_rozhodov%C3%A1n%C3%AD#cite_note-sternberg-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85929-106E-42BF-B7A9-EB92F95EB86E}"/>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55A1A9C7-E193-4283-8AAA-96B5A2F5283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51191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br>
              <a:rPr lang="cs-CZ" sz="4400" dirty="0">
                <a:solidFill>
                  <a:schemeClr val="tx1"/>
                </a:solidFill>
              </a:rPr>
            </a:br>
            <a:r>
              <a:rPr lang="cs-CZ" sz="4400">
                <a:solidFill>
                  <a:schemeClr val="tx1"/>
                </a:solidFill>
              </a:rPr>
              <a:t>Změna ve vnímání užitku</a:t>
            </a:r>
            <a:endParaRPr lang="cs-CZ" sz="4400" dirty="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err="1"/>
              <a:t>Friedman</a:t>
            </a:r>
            <a:r>
              <a:rPr lang="cs-CZ" dirty="0"/>
              <a:t> &amp; </a:t>
            </a:r>
            <a:r>
              <a:rPr lang="cs-CZ" dirty="0" err="1"/>
              <a:t>Savage</a:t>
            </a:r>
            <a:r>
              <a:rPr lang="cs-CZ" dirty="0"/>
              <a:t> (1952): křivka očekávaného užitku, která na agregátní úrovni odráží „rozumně přesný obraz“ pozorované skutečnosti</a:t>
            </a:r>
          </a:p>
          <a:p>
            <a:r>
              <a:rPr lang="cs-CZ" dirty="0"/>
              <a:t>Individuální vyjádření preferencí je irelevantní</a:t>
            </a:r>
          </a:p>
          <a:p>
            <a:r>
              <a:rPr lang="cs-CZ" dirty="0"/>
              <a:t>Vyvození obecných modelů chování, dominantních, úspěšných</a:t>
            </a:r>
          </a:p>
          <a:p>
            <a:r>
              <a:rPr lang="cs-CZ" dirty="0" err="1"/>
              <a:t>Friedman</a:t>
            </a:r>
            <a:r>
              <a:rPr lang="cs-CZ" dirty="0"/>
              <a:t>: jedinec nevlastní formální nástroje, pomocí nichž by byl schopen spočítat optimum, předpoklad: lidé se rozhodují, jakoby (</a:t>
            </a:r>
            <a:r>
              <a:rPr lang="cs-CZ" i="1" dirty="0"/>
              <a:t>as </a:t>
            </a:r>
            <a:r>
              <a:rPr lang="cs-CZ" i="1" dirty="0" err="1"/>
              <a:t>if</a:t>
            </a:r>
            <a:r>
              <a:rPr lang="cs-CZ" dirty="0"/>
              <a:t>) toho schopni byli (cyklista)</a:t>
            </a:r>
          </a:p>
          <a:p>
            <a:endParaRPr lang="cs-CZ" dirty="0"/>
          </a:p>
        </p:txBody>
      </p:sp>
    </p:spTree>
    <p:extLst>
      <p:ext uri="{BB962C8B-B14F-4D97-AF65-F5344CB8AC3E}">
        <p14:creationId xmlns:p14="http://schemas.microsoft.com/office/powerpoint/2010/main" val="357830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Změna ve vnímání užitku</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err="1"/>
              <a:t>Friedman</a:t>
            </a:r>
            <a:r>
              <a:rPr lang="cs-CZ" dirty="0"/>
              <a:t>: skepse ohledně možnosti zjistit, jak se lidé rozhodují na základě pozorování jejich chování</a:t>
            </a:r>
          </a:p>
          <a:p>
            <a:r>
              <a:rPr lang="cs-CZ" dirty="0"/>
              <a:t>Jednotlivci si své duševní pochody (předcházející rozhodnutí) neuvědomují, proto preference jednotlivců musí být odvozeny z obecných preferencí</a:t>
            </a:r>
          </a:p>
          <a:p>
            <a:r>
              <a:rPr lang="cs-CZ" dirty="0"/>
              <a:t>Chicagská škola: </a:t>
            </a:r>
            <a:r>
              <a:rPr lang="cs-CZ" i="1" dirty="0"/>
              <a:t>as </a:t>
            </a:r>
            <a:r>
              <a:rPr lang="cs-CZ" i="1" dirty="0" err="1"/>
              <a:t>if</a:t>
            </a:r>
            <a:r>
              <a:rPr lang="cs-CZ" i="1" dirty="0"/>
              <a:t> </a:t>
            </a:r>
            <a:r>
              <a:rPr lang="cs-CZ" dirty="0"/>
              <a:t>doplněno tvrzením, že individuální preference nejsou pozorovatelné a tudíž irelevantní pro ověřování ekonomické teorie</a:t>
            </a:r>
          </a:p>
          <a:p>
            <a:endParaRPr lang="cs-CZ" dirty="0"/>
          </a:p>
        </p:txBody>
      </p:sp>
    </p:spTree>
    <p:extLst>
      <p:ext uri="{BB962C8B-B14F-4D97-AF65-F5344CB8AC3E}">
        <p14:creationId xmlns:p14="http://schemas.microsoft.com/office/powerpoint/2010/main" val="184989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Změny ve vnímání užitku</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Kritika očekávaného užitku (</a:t>
            </a:r>
            <a:r>
              <a:rPr lang="cs-CZ" dirty="0" err="1"/>
              <a:t>Allais</a:t>
            </a:r>
            <a:r>
              <a:rPr lang="cs-CZ" dirty="0"/>
              <a:t>, 1952)</a:t>
            </a:r>
          </a:p>
          <a:p>
            <a:r>
              <a:rPr lang="cs-CZ" dirty="0"/>
              <a:t>Experimentálně prokázal, že testované subjekty systematicky porušují teorii očekávaného užitku</a:t>
            </a:r>
          </a:p>
          <a:p>
            <a:r>
              <a:rPr lang="cs-CZ" dirty="0"/>
              <a:t>Nevytvořil však obecný rámec pro rozhodování</a:t>
            </a:r>
          </a:p>
        </p:txBody>
      </p:sp>
    </p:spTree>
    <p:extLst>
      <p:ext uri="{BB962C8B-B14F-4D97-AF65-F5344CB8AC3E}">
        <p14:creationId xmlns:p14="http://schemas.microsoft.com/office/powerpoint/2010/main" val="210868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Oslabování striktní racionality</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Omezená racionalita</a:t>
            </a:r>
          </a:p>
          <a:p>
            <a:r>
              <a:rPr lang="cs-CZ" dirty="0"/>
              <a:t>Teorie vyhlídek</a:t>
            </a:r>
          </a:p>
        </p:txBody>
      </p:sp>
    </p:spTree>
    <p:extLst>
      <p:ext uri="{BB962C8B-B14F-4D97-AF65-F5344CB8AC3E}">
        <p14:creationId xmlns:p14="http://schemas.microsoft.com/office/powerpoint/2010/main" val="289310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omezené racionality</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Herbert Simon (</a:t>
            </a:r>
            <a:r>
              <a:rPr lang="cs-CZ" dirty="0" err="1"/>
              <a:t>bounded</a:t>
            </a:r>
            <a:r>
              <a:rPr lang="cs-CZ" dirty="0"/>
              <a:t> </a:t>
            </a:r>
            <a:r>
              <a:rPr lang="cs-CZ" dirty="0" err="1"/>
              <a:t>rationality</a:t>
            </a:r>
            <a:r>
              <a:rPr lang="cs-CZ" dirty="0"/>
              <a:t>): lidé jsou racionální, ovšem v určitých mezích </a:t>
            </a:r>
          </a:p>
          <a:p>
            <a:r>
              <a:rPr lang="cs-CZ" dirty="0"/>
              <a:t>Rozhodovací postup – </a:t>
            </a:r>
            <a:r>
              <a:rPr lang="cs-CZ" b="1" dirty="0"/>
              <a:t>uspokojování: </a:t>
            </a:r>
            <a:r>
              <a:rPr lang="cs-CZ" dirty="0"/>
              <a:t>zvažujeme alternativy jednu po druhé a vybereme tu, která je pro nás </a:t>
            </a:r>
            <a:r>
              <a:rPr lang="cs-CZ" i="1" dirty="0"/>
              <a:t>jako první uspokojující</a:t>
            </a:r>
            <a:r>
              <a:rPr lang="cs-CZ" dirty="0"/>
              <a:t>, nebo alespoň splňující naše minimální požadavky (</a:t>
            </a:r>
            <a:r>
              <a:rPr lang="cs-CZ" b="1" dirty="0">
                <a:hlinkClick r:id="rId2"/>
              </a:rPr>
              <a:t>https://1url.cz/cM9AJ</a:t>
            </a:r>
            <a:r>
              <a:rPr lang="cs-CZ" dirty="0"/>
              <a:t>)</a:t>
            </a:r>
          </a:p>
          <a:p>
            <a:r>
              <a:rPr lang="cs-CZ" dirty="0"/>
              <a:t>Význam kontextu, výběr suboptimální varianty</a:t>
            </a:r>
          </a:p>
          <a:p>
            <a:pPr marL="0" indent="0">
              <a:buNone/>
            </a:pPr>
            <a:endParaRPr lang="cs-CZ" dirty="0"/>
          </a:p>
        </p:txBody>
      </p:sp>
    </p:spTree>
    <p:extLst>
      <p:ext uri="{BB962C8B-B14F-4D97-AF65-F5344CB8AC3E}">
        <p14:creationId xmlns:p14="http://schemas.microsoft.com/office/powerpoint/2010/main" val="412086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82CF25-5867-4226-866D-27D0C4DDECA2}"/>
              </a:ext>
            </a:extLst>
          </p:cNvPr>
          <p:cNvSpPr>
            <a:spLocks noGrp="1"/>
          </p:cNvSpPr>
          <p:nvPr>
            <p:ph type="title"/>
          </p:nvPr>
        </p:nvSpPr>
        <p:spPr>
          <a:xfrm>
            <a:off x="645459" y="960120"/>
            <a:ext cx="3865695" cy="4171278"/>
          </a:xfrm>
        </p:spPr>
        <p:txBody>
          <a:bodyPr>
            <a:normAutofit/>
          </a:bodyPr>
          <a:lstStyle/>
          <a:p>
            <a:pPr algn="r"/>
            <a:r>
              <a:rPr lang="cs-CZ" sz="4400">
                <a:solidFill>
                  <a:schemeClr val="tx1"/>
                </a:solidFill>
              </a:rPr>
              <a:t>Teorie omezené racionality</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A1E486DC-CE6F-4522-9400-50C60E957E72}"/>
              </a:ext>
            </a:extLst>
          </p:cNvPr>
          <p:cNvSpPr>
            <a:spLocks noGrp="1"/>
          </p:cNvSpPr>
          <p:nvPr>
            <p:ph idx="1"/>
          </p:nvPr>
        </p:nvSpPr>
        <p:spPr>
          <a:xfrm>
            <a:off x="4983164" y="960120"/>
            <a:ext cx="5511800" cy="4171278"/>
          </a:xfrm>
        </p:spPr>
        <p:txBody>
          <a:bodyPr>
            <a:normAutofit/>
          </a:bodyPr>
          <a:lstStyle/>
          <a:p>
            <a:r>
              <a:rPr lang="cs-CZ" dirty="0"/>
              <a:t>Vylučovací metoda</a:t>
            </a:r>
          </a:p>
          <a:p>
            <a:r>
              <a:rPr lang="cs-CZ" u="sng" dirty="0">
                <a:hlinkClick r:id="rId2" tooltip="Amos Tversky (stránka neexistuje)"/>
              </a:rPr>
              <a:t>Amos </a:t>
            </a:r>
            <a:r>
              <a:rPr lang="cs-CZ" u="sng" dirty="0" err="1">
                <a:hlinkClick r:id="rId2" tooltip="Amos Tversky (stránka neexistuje)"/>
              </a:rPr>
              <a:t>Tversky</a:t>
            </a:r>
            <a:r>
              <a:rPr lang="cs-CZ" dirty="0"/>
              <a:t> později zjistil, že </a:t>
            </a:r>
            <a:r>
              <a:rPr lang="cs-CZ" i="1" dirty="0"/>
              <a:t>v případě velkého množství alternativ</a:t>
            </a:r>
            <a:r>
              <a:rPr lang="cs-CZ" dirty="0"/>
              <a:t>, které nejsme schopni zvážit, používáme ještě jiné postupy</a:t>
            </a:r>
            <a:r>
              <a:rPr lang="cs-CZ" u="sng" baseline="30000" dirty="0">
                <a:hlinkClick r:id="rId3"/>
              </a:rPr>
              <a:t>[4]</a:t>
            </a:r>
            <a:r>
              <a:rPr lang="cs-CZ" dirty="0"/>
              <a:t>. </a:t>
            </a:r>
          </a:p>
          <a:p>
            <a:r>
              <a:rPr lang="cs-CZ" dirty="0"/>
              <a:t>Tehdy si stanovíme minimální kritérium jednoho z aspektů a vyloučíme všechny možnosti, které ho nesplňují. Takto postupujeme až do doby, kdy nám zbyde poslední možnost a tu zvolíme.</a:t>
            </a:r>
          </a:p>
          <a:p>
            <a:endParaRPr lang="cs-CZ" dirty="0"/>
          </a:p>
        </p:txBody>
      </p:sp>
    </p:spTree>
    <p:extLst>
      <p:ext uri="{BB962C8B-B14F-4D97-AF65-F5344CB8AC3E}">
        <p14:creationId xmlns:p14="http://schemas.microsoft.com/office/powerpoint/2010/main" val="400862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omezené racionality</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pPr>
              <a:lnSpc>
                <a:spcPct val="110000"/>
              </a:lnSpc>
            </a:pPr>
            <a:r>
              <a:rPr lang="cs-CZ" dirty="0"/>
              <a:t>Ekonomický jedinec:</a:t>
            </a:r>
            <a:endParaRPr lang="cs-CZ"/>
          </a:p>
          <a:p>
            <a:pPr>
              <a:lnSpc>
                <a:spcPct val="110000"/>
              </a:lnSpc>
            </a:pPr>
            <a:r>
              <a:rPr lang="cs-CZ" dirty="0"/>
              <a:t>Bere v úvahu pouze některé alternativy, trvá mu to dlouho a nikdy nenalézá všechny</a:t>
            </a:r>
            <a:endParaRPr lang="cs-CZ"/>
          </a:p>
          <a:p>
            <a:pPr>
              <a:lnSpc>
                <a:spcPct val="110000"/>
              </a:lnSpc>
            </a:pPr>
            <a:r>
              <a:rPr lang="cs-CZ" dirty="0"/>
              <a:t>Rozhoduje se za nejistoty – kognitivní limity, nedostatek informací, nedostatečná teorie, …</a:t>
            </a:r>
            <a:endParaRPr lang="cs-CZ"/>
          </a:p>
          <a:p>
            <a:pPr>
              <a:lnSpc>
                <a:spcPct val="110000"/>
              </a:lnSpc>
            </a:pPr>
            <a:r>
              <a:rPr lang="cs-CZ" dirty="0"/>
              <a:t>Nejedná optimálně – výpočet optima je náročný, nejsem schopen předem určit, jaký užitek přinášejí jednotlivé varianty</a:t>
            </a:r>
            <a:endParaRPr lang="cs-CZ"/>
          </a:p>
          <a:p>
            <a:pPr>
              <a:lnSpc>
                <a:spcPct val="110000"/>
              </a:lnSpc>
            </a:pPr>
            <a:r>
              <a:rPr lang="cs-CZ" dirty="0"/>
              <a:t>Neumíme ani pevně seřadit své preference</a:t>
            </a:r>
            <a:endParaRPr lang="cs-CZ"/>
          </a:p>
          <a:p>
            <a:pPr>
              <a:lnSpc>
                <a:spcPct val="110000"/>
              </a:lnSpc>
            </a:pPr>
            <a:r>
              <a:rPr lang="cs-CZ" dirty="0"/>
              <a:t>…a proto nekonzistentní volba, změny názorů, změny preferencí</a:t>
            </a:r>
            <a:endParaRPr lang="cs-CZ"/>
          </a:p>
        </p:txBody>
      </p:sp>
    </p:spTree>
    <p:extLst>
      <p:ext uri="{BB962C8B-B14F-4D97-AF65-F5344CB8AC3E}">
        <p14:creationId xmlns:p14="http://schemas.microsoft.com/office/powerpoint/2010/main" val="221449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a:solidFill>
                  <a:schemeClr val="tx1"/>
                </a:solidFill>
              </a:rPr>
              <a:t>prospect</a:t>
            </a:r>
            <a:r>
              <a:rPr lang="cs-CZ" sz="4400" dirty="0">
                <a:solidFill>
                  <a:schemeClr val="tx1"/>
                </a:solidFill>
              </a:rPr>
              <a:t> </a:t>
            </a:r>
            <a:r>
              <a:rPr lang="cs-CZ" sz="4400">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fontScale="85000" lnSpcReduction="10000"/>
          </a:bodyPr>
          <a:lstStyle/>
          <a:p>
            <a:pPr>
              <a:lnSpc>
                <a:spcPct val="110000"/>
              </a:lnSpc>
            </a:pPr>
            <a:r>
              <a:rPr lang="cs-CZ" dirty="0" err="1"/>
              <a:t>Kahnemam</a:t>
            </a:r>
            <a:r>
              <a:rPr lang="cs-CZ" dirty="0"/>
              <a:t> &amp; </a:t>
            </a:r>
            <a:r>
              <a:rPr lang="cs-CZ" dirty="0" err="1"/>
              <a:t>Tversky</a:t>
            </a:r>
            <a:r>
              <a:rPr lang="cs-CZ" dirty="0"/>
              <a:t> (1979)</a:t>
            </a:r>
          </a:p>
          <a:p>
            <a:pPr>
              <a:lnSpc>
                <a:spcPct val="110000"/>
              </a:lnSpc>
            </a:pPr>
            <a:r>
              <a:rPr lang="cs-CZ" dirty="0"/>
              <a:t>Vychází z omezené racionality, akcent kladou na duševní procesy předcházející rozhodnutí (psychologie &amp; ekonomie).</a:t>
            </a:r>
          </a:p>
          <a:p>
            <a:pPr>
              <a:lnSpc>
                <a:spcPct val="110000"/>
              </a:lnSpc>
            </a:pPr>
            <a:r>
              <a:rPr lang="cs-CZ" dirty="0" err="1"/>
              <a:t>Allais</a:t>
            </a:r>
            <a:r>
              <a:rPr lang="cs-CZ" dirty="0"/>
              <a:t> plus „</a:t>
            </a:r>
            <a:r>
              <a:rPr lang="cs-CZ" dirty="0" err="1"/>
              <a:t>framing</a:t>
            </a:r>
            <a:r>
              <a:rPr lang="cs-CZ" dirty="0"/>
              <a:t> efekt“: jednotlivci přijímají různá rozhodnutí jen v důsledku jinak nastaveného kontextu situace – kontext je klíčový (</a:t>
            </a:r>
            <a:r>
              <a:rPr lang="cs-CZ" dirty="0" err="1"/>
              <a:t>exp</a:t>
            </a:r>
            <a:r>
              <a:rPr lang="cs-CZ" dirty="0"/>
              <a:t>. ověření) </a:t>
            </a:r>
            <a:r>
              <a:rPr lang="cs-CZ" i="1" dirty="0"/>
              <a:t>- tendence reagovat na určitou situaci dle toho, zda je formulována jako zisk nebo jako ztráta.</a:t>
            </a:r>
            <a:r>
              <a:rPr lang="cs-CZ" dirty="0"/>
              <a:t> Lidé mají obecně tendenci méně riskovat, jedná-li se o ziskovou situaci (tzn. chtějí jistý zisk) a naopak více riskují jedná-li se o ztrátovou situaci. </a:t>
            </a:r>
            <a:r>
              <a:rPr lang="cs-CZ" b="1" dirty="0">
                <a:hlinkClick r:id="rId2"/>
              </a:rPr>
              <a:t>https://1url.cz/8MPqO</a:t>
            </a:r>
            <a:endParaRPr lang="cs-CZ" dirty="0"/>
          </a:p>
          <a:p>
            <a:pPr>
              <a:lnSpc>
                <a:spcPct val="110000"/>
              </a:lnSpc>
            </a:pPr>
            <a:r>
              <a:rPr lang="cs-CZ" dirty="0"/>
              <a:t>chceme-li porozumět tvorbě rozhodnutí, musíme studovat kognitivní procesy předcházející rozhodnutím – způsob prezentace problémů, duševní postupy při rozhodování</a:t>
            </a:r>
          </a:p>
          <a:p>
            <a:pPr>
              <a:lnSpc>
                <a:spcPct val="110000"/>
              </a:lnSpc>
            </a:pPr>
            <a:endParaRPr lang="cs-CZ" dirty="0"/>
          </a:p>
        </p:txBody>
      </p:sp>
    </p:spTree>
    <p:extLst>
      <p:ext uri="{BB962C8B-B14F-4D97-AF65-F5344CB8AC3E}">
        <p14:creationId xmlns:p14="http://schemas.microsoft.com/office/powerpoint/2010/main" val="313089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dirty="0" err="1">
                <a:solidFill>
                  <a:schemeClr val="tx1"/>
                </a:solidFill>
              </a:rPr>
              <a:t>prospect</a:t>
            </a:r>
            <a:r>
              <a:rPr lang="cs-CZ" sz="4400" dirty="0">
                <a:solidFill>
                  <a:schemeClr val="tx1"/>
                </a:solidFill>
              </a:rPr>
              <a:t> </a:t>
            </a:r>
            <a:r>
              <a:rPr lang="cs-CZ" sz="4400" dirty="0" err="1">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err="1"/>
              <a:t>Kahneman</a:t>
            </a:r>
            <a:r>
              <a:rPr lang="cs-CZ" dirty="0"/>
              <a:t> &amp; </a:t>
            </a:r>
            <a:r>
              <a:rPr lang="cs-CZ" dirty="0" err="1"/>
              <a:t>Tversky</a:t>
            </a:r>
            <a:r>
              <a:rPr lang="cs-CZ" dirty="0"/>
              <a:t>: Lidé nehodnotí alternativy na základě standardní funkce užitku – nabízejí hodnotovou (</a:t>
            </a:r>
            <a:r>
              <a:rPr lang="cs-CZ" dirty="0" err="1"/>
              <a:t>value</a:t>
            </a:r>
            <a:r>
              <a:rPr lang="cs-CZ" dirty="0"/>
              <a:t>) funkci, která je definována pro změny bohatství  </a:t>
            </a:r>
          </a:p>
          <a:p>
            <a:r>
              <a:rPr lang="cs-CZ" dirty="0"/>
              <a:t>Lidé posuzují každou událost </a:t>
            </a:r>
            <a:r>
              <a:rPr lang="cs-CZ" b="1" dirty="0"/>
              <a:t>odděleně</a:t>
            </a:r>
            <a:r>
              <a:rPr lang="cs-CZ" dirty="0"/>
              <a:t>. Po odděleném ocenění každé události lidé sečtou (sdruží) užitky jednotlivých událostí dohromady. Výsledkem je asymetrická hodnotová funkce.</a:t>
            </a:r>
          </a:p>
        </p:txBody>
      </p:sp>
    </p:spTree>
    <p:extLst>
      <p:ext uri="{BB962C8B-B14F-4D97-AF65-F5344CB8AC3E}">
        <p14:creationId xmlns:p14="http://schemas.microsoft.com/office/powerpoint/2010/main" val="134385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6" name="Rectangle 35">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dirty="0" err="1">
                <a:solidFill>
                  <a:schemeClr val="tx1"/>
                </a:solidFill>
              </a:rPr>
              <a:t>prospect</a:t>
            </a:r>
            <a:r>
              <a:rPr lang="cs-CZ" sz="4400" dirty="0">
                <a:solidFill>
                  <a:schemeClr val="tx1"/>
                </a:solidFill>
              </a:rPr>
              <a:t> </a:t>
            </a:r>
            <a:r>
              <a:rPr lang="cs-CZ" sz="4400" dirty="0" err="1">
                <a:solidFill>
                  <a:schemeClr val="tx1"/>
                </a:solidFill>
              </a:rPr>
              <a:t>theory</a:t>
            </a:r>
            <a:r>
              <a:rPr lang="cs-CZ" sz="4400" dirty="0">
                <a:solidFill>
                  <a:schemeClr val="tx1"/>
                </a:solidFill>
              </a:rPr>
              <a:t>)</a:t>
            </a:r>
          </a:p>
        </p:txBody>
      </p:sp>
      <p:cxnSp>
        <p:nvCxnSpPr>
          <p:cNvPr id="38" name="Straight Connector 37">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8" name="Zástupný obsah 7" descr="Obsah obrázku text, bílá tabule&#10;&#10;Popis byl vytvořen automaticky">
            <a:extLst>
              <a:ext uri="{FF2B5EF4-FFF2-40B4-BE49-F238E27FC236}">
                <a16:creationId xmlns:a16="http://schemas.microsoft.com/office/drawing/2014/main" id="{4083C41C-473B-453B-A4BA-5D4A67D67765}"/>
              </a:ext>
            </a:extLst>
          </p:cNvPr>
          <p:cNvPicPr>
            <a:picLocks noGrp="1" noChangeAspect="1"/>
          </p:cNvPicPr>
          <p:nvPr>
            <p:ph idx="1"/>
          </p:nvPr>
        </p:nvPicPr>
        <p:blipFill>
          <a:blip r:embed="rId2"/>
          <a:stretch>
            <a:fillRect/>
          </a:stretch>
        </p:blipFill>
        <p:spPr>
          <a:xfrm>
            <a:off x="4983163" y="1200150"/>
            <a:ext cx="5511800" cy="3543971"/>
          </a:xfrm>
        </p:spPr>
      </p:pic>
    </p:spTree>
    <p:extLst>
      <p:ext uri="{BB962C8B-B14F-4D97-AF65-F5344CB8AC3E}">
        <p14:creationId xmlns:p14="http://schemas.microsoft.com/office/powerpoint/2010/main" val="299465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9"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Vnímání racionality v ekonomické teorii</a:t>
            </a:r>
          </a:p>
        </p:txBody>
      </p:sp>
      <p:cxnSp>
        <p:nvCxnSpPr>
          <p:cNvPr id="40"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Srovnání tradiční ekonomické teorie s jejími konkrétními projevy</a:t>
            </a:r>
          </a:p>
          <a:p>
            <a:r>
              <a:rPr lang="cs-CZ" dirty="0"/>
              <a:t>Příklad: (ne)dobrovolné přispívání na veřejný statek</a:t>
            </a:r>
          </a:p>
          <a:p>
            <a:r>
              <a:rPr lang="cs-CZ" dirty="0"/>
              <a:t>Reálné chování odlišné od teorie – problém zjednodušení</a:t>
            </a:r>
          </a:p>
          <a:p>
            <a:r>
              <a:rPr lang="cs-CZ" dirty="0"/>
              <a:t>Racionální homo </a:t>
            </a:r>
            <a:r>
              <a:rPr lang="cs-CZ" dirty="0" err="1"/>
              <a:t>oeconomicus</a:t>
            </a:r>
            <a:r>
              <a:rPr lang="cs-CZ" dirty="0"/>
              <a:t> – maximalizace materiálního užitku?</a:t>
            </a:r>
          </a:p>
        </p:txBody>
      </p:sp>
    </p:spTree>
    <p:extLst>
      <p:ext uri="{BB962C8B-B14F-4D97-AF65-F5344CB8AC3E}">
        <p14:creationId xmlns:p14="http://schemas.microsoft.com/office/powerpoint/2010/main" val="47446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a:solidFill>
                  <a:schemeClr val="tx1"/>
                </a:solidFill>
              </a:rPr>
              <a:t>prospect</a:t>
            </a:r>
            <a:r>
              <a:rPr lang="cs-CZ" sz="4400" dirty="0">
                <a:solidFill>
                  <a:schemeClr val="tx1"/>
                </a:solidFill>
              </a:rPr>
              <a:t> </a:t>
            </a:r>
            <a:r>
              <a:rPr lang="cs-CZ" sz="4400">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První část </a:t>
            </a:r>
            <a:r>
              <a:rPr lang="cs-CZ" dirty="0" err="1"/>
              <a:t>fce</a:t>
            </a:r>
            <a:r>
              <a:rPr lang="cs-CZ" dirty="0"/>
              <a:t>: jedincem vyvolané jednání vede ke ztrátě bohatství. Výrazný sklon, užitek ze ztráty bohatství prudce klesá.</a:t>
            </a:r>
          </a:p>
          <a:p>
            <a:r>
              <a:rPr lang="cs-CZ" dirty="0"/>
              <a:t>Druhá část </a:t>
            </a:r>
            <a:r>
              <a:rPr lang="cs-CZ" dirty="0" err="1"/>
              <a:t>fce</a:t>
            </a:r>
            <a:r>
              <a:rPr lang="cs-CZ" dirty="0"/>
              <a:t>: mnohem nižší sklon.</a:t>
            </a:r>
          </a:p>
          <a:p>
            <a:r>
              <a:rPr lang="cs-CZ" dirty="0"/>
              <a:t>Lidé přikládají mnohem větší význam ztrátám než ziskům (dvojice zisků přitažlivější, budou-li zisky odděleny, než kdyby byly sloučeny...). </a:t>
            </a:r>
          </a:p>
        </p:txBody>
      </p:sp>
    </p:spTree>
    <p:extLst>
      <p:ext uri="{BB962C8B-B14F-4D97-AF65-F5344CB8AC3E}">
        <p14:creationId xmlns:p14="http://schemas.microsoft.com/office/powerpoint/2010/main" val="272799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a:solidFill>
                  <a:schemeClr val="tx1"/>
                </a:solidFill>
              </a:rPr>
              <a:t>prospect</a:t>
            </a:r>
            <a:r>
              <a:rPr lang="cs-CZ" sz="4400" dirty="0">
                <a:solidFill>
                  <a:schemeClr val="tx1"/>
                </a:solidFill>
              </a:rPr>
              <a:t> </a:t>
            </a:r>
            <a:r>
              <a:rPr lang="cs-CZ" sz="4400">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Mnoho příkladů, kdy lidé jednají v kontrastu s předpoklady užitkové teorie</a:t>
            </a:r>
          </a:p>
          <a:p>
            <a:r>
              <a:rPr lang="cs-CZ" dirty="0" err="1"/>
              <a:t>Thaler</a:t>
            </a:r>
            <a:r>
              <a:rPr lang="cs-CZ" dirty="0"/>
              <a:t> (1980): utopené náklady – lidé je berou v úvahu, ač „by neměli“. Zatímco vnímané ztrátě z utopených nákladů přisuzuje jedinec větší význam, než zisku z využití jiné varianty .</a:t>
            </a:r>
          </a:p>
          <a:p>
            <a:r>
              <a:rPr lang="cs-CZ" dirty="0"/>
              <a:t>Znalost průběhu hodnotové </a:t>
            </a:r>
            <a:r>
              <a:rPr lang="cs-CZ" dirty="0" err="1"/>
              <a:t>fce</a:t>
            </a:r>
            <a:r>
              <a:rPr lang="cs-CZ" dirty="0"/>
              <a:t> lze využít k ovlivnění chování druhých (marketing). </a:t>
            </a:r>
          </a:p>
          <a:p>
            <a:r>
              <a:rPr lang="cs-CZ" dirty="0" err="1"/>
              <a:t>Thaler</a:t>
            </a:r>
            <a:r>
              <a:rPr lang="cs-CZ" dirty="0"/>
              <a:t> navíc doporučuje: </a:t>
            </a:r>
          </a:p>
        </p:txBody>
      </p:sp>
    </p:spTree>
    <p:extLst>
      <p:ext uri="{BB962C8B-B14F-4D97-AF65-F5344CB8AC3E}">
        <p14:creationId xmlns:p14="http://schemas.microsoft.com/office/powerpoint/2010/main" val="23590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dirty="0" err="1">
                <a:solidFill>
                  <a:schemeClr val="tx1"/>
                </a:solidFill>
              </a:rPr>
              <a:t>prospect</a:t>
            </a:r>
            <a:r>
              <a:rPr lang="cs-CZ" sz="4400" dirty="0">
                <a:solidFill>
                  <a:schemeClr val="tx1"/>
                </a:solidFill>
              </a:rPr>
              <a:t> </a:t>
            </a:r>
            <a:r>
              <a:rPr lang="cs-CZ" sz="4400" dirty="0" err="1">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pPr>
              <a:lnSpc>
                <a:spcPct val="110000"/>
              </a:lnSpc>
            </a:pPr>
            <a:r>
              <a:rPr lang="cs-CZ" sz="1500" err="1"/>
              <a:t>Thaler</a:t>
            </a:r>
            <a:r>
              <a:rPr lang="cs-CZ" sz="1500"/>
              <a:t> navíc doporučuje:</a:t>
            </a:r>
          </a:p>
          <a:p>
            <a:pPr>
              <a:lnSpc>
                <a:spcPct val="110000"/>
              </a:lnSpc>
            </a:pPr>
            <a:r>
              <a:rPr lang="cs-CZ" sz="1500"/>
              <a:t>Odloučené zisky – z důvodu konkávnosti hodnotové </a:t>
            </a:r>
            <a:r>
              <a:rPr lang="cs-CZ" sz="1500" err="1"/>
              <a:t>fce</a:t>
            </a:r>
            <a:r>
              <a:rPr lang="cs-CZ" sz="1500"/>
              <a:t> v oblasti zisků je výhodnější rozdělit jeden velký zisk na několik menších (dárky)</a:t>
            </a:r>
          </a:p>
          <a:p>
            <a:pPr>
              <a:lnSpc>
                <a:spcPct val="110000"/>
              </a:lnSpc>
            </a:pPr>
            <a:r>
              <a:rPr lang="cs-CZ" sz="1500"/>
              <a:t>Sloučené ztráty – konvexnost hodnotové </a:t>
            </a:r>
            <a:r>
              <a:rPr lang="cs-CZ" sz="1500" err="1"/>
              <a:t>fce</a:t>
            </a:r>
            <a:r>
              <a:rPr lang="cs-CZ" sz="1500"/>
              <a:t> v oblasti ztrát vede ke snaze sloučit všechny malé ztráty do jedné či několika málo větších </a:t>
            </a:r>
          </a:p>
          <a:p>
            <a:pPr>
              <a:lnSpc>
                <a:spcPct val="110000"/>
              </a:lnSpc>
            </a:pPr>
            <a:r>
              <a:rPr lang="cs-CZ" sz="1500"/>
              <a:t>Kompenzace malé ztráty větším ziskem – je-li ztráta spojena s velkým ziskem, vnímají ji lidé, z důvodu vyhnutí se strmějšímu průběhu hodnotové funkce v oblasti ztrát, jako mnohem méně bolestivou</a:t>
            </a:r>
          </a:p>
          <a:p>
            <a:pPr>
              <a:lnSpc>
                <a:spcPct val="110000"/>
              </a:lnSpc>
            </a:pPr>
            <a:r>
              <a:rPr lang="cs-CZ" sz="1500"/>
              <a:t>Oddělení malých zisků od velkých ztrát – tzv. efekt stříbrného rámečku</a:t>
            </a:r>
          </a:p>
        </p:txBody>
      </p:sp>
    </p:spTree>
    <p:extLst>
      <p:ext uri="{BB962C8B-B14F-4D97-AF65-F5344CB8AC3E}">
        <p14:creationId xmlns:p14="http://schemas.microsoft.com/office/powerpoint/2010/main" val="347310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a:solidFill>
                  <a:schemeClr val="tx1"/>
                </a:solidFill>
              </a:rPr>
              <a:t>prospect</a:t>
            </a:r>
            <a:r>
              <a:rPr lang="cs-CZ" sz="4400" dirty="0">
                <a:solidFill>
                  <a:schemeClr val="tx1"/>
                </a:solidFill>
              </a:rPr>
              <a:t> </a:t>
            </a:r>
            <a:r>
              <a:rPr lang="cs-CZ" sz="4400">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Zpochybňuje validitu teorie očekávaného užitku </a:t>
            </a:r>
            <a:r>
              <a:rPr lang="cs-CZ" dirty="0" err="1"/>
              <a:t>Morgensterna</a:t>
            </a:r>
            <a:r>
              <a:rPr lang="cs-CZ" dirty="0"/>
              <a:t> a von Neumanna při rozhodování v podmínkách nejistoty</a:t>
            </a:r>
          </a:p>
          <a:p>
            <a:r>
              <a:rPr lang="cs-CZ" dirty="0"/>
              <a:t>Lidé se mnohem častěji rozhodují „od oka“ než dle striktně racionálních předpokladů, např. každé rozhodnutí spojené s důkladnou analýzou alternativ, je časově náročné – „příliš přemýšlet je neefektivní“</a:t>
            </a:r>
          </a:p>
          <a:p>
            <a:r>
              <a:rPr lang="cs-CZ" dirty="0"/>
              <a:t>Exp.: i lidé, kteří danou situaci podstupují často a mohou těžit ze zkušeností, využívají někdy spíše heuristické rozhodování „od oka“  </a:t>
            </a:r>
          </a:p>
        </p:txBody>
      </p:sp>
    </p:spTree>
    <p:extLst>
      <p:ext uri="{BB962C8B-B14F-4D97-AF65-F5344CB8AC3E}">
        <p14:creationId xmlns:p14="http://schemas.microsoft.com/office/powerpoint/2010/main" val="221184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Teorie vyhlídek (</a:t>
            </a:r>
            <a:r>
              <a:rPr lang="cs-CZ" sz="4400">
                <a:solidFill>
                  <a:schemeClr val="tx1"/>
                </a:solidFill>
              </a:rPr>
              <a:t>prospect</a:t>
            </a:r>
            <a:r>
              <a:rPr lang="cs-CZ" sz="4400" dirty="0">
                <a:solidFill>
                  <a:schemeClr val="tx1"/>
                </a:solidFill>
              </a:rPr>
              <a:t> </a:t>
            </a:r>
            <a:r>
              <a:rPr lang="cs-CZ" sz="4400">
                <a:solidFill>
                  <a:schemeClr val="tx1"/>
                </a:solidFill>
              </a:rPr>
              <a:t>theory</a:t>
            </a:r>
            <a:r>
              <a:rPr lang="cs-CZ" sz="4400" dirty="0">
                <a:solidFill>
                  <a:schemeClr val="tx1"/>
                </a:solidFill>
              </a:rPr>
              <a: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fontScale="92500" lnSpcReduction="10000"/>
          </a:bodyPr>
          <a:lstStyle/>
          <a:p>
            <a:pPr>
              <a:lnSpc>
                <a:spcPct val="110000"/>
              </a:lnSpc>
            </a:pPr>
            <a:r>
              <a:rPr lang="cs-CZ" sz="1500" dirty="0" err="1"/>
              <a:t>Kahneman</a:t>
            </a:r>
            <a:r>
              <a:rPr lang="cs-CZ" sz="1500" dirty="0"/>
              <a:t> &amp; </a:t>
            </a:r>
            <a:r>
              <a:rPr lang="cs-CZ" sz="1500" dirty="0" err="1"/>
              <a:t>Tversky</a:t>
            </a:r>
            <a:r>
              <a:rPr lang="cs-CZ" sz="1500" dirty="0"/>
              <a:t> (1979): 3 typicky využívané heuristiky:</a:t>
            </a:r>
          </a:p>
          <a:p>
            <a:pPr marL="342900" indent="-342900">
              <a:lnSpc>
                <a:spcPct val="110000"/>
              </a:lnSpc>
              <a:buFont typeface="+mj-lt"/>
              <a:buAutoNum type="arabicPeriod"/>
            </a:pPr>
            <a:r>
              <a:rPr lang="cs-CZ" sz="1500" dirty="0"/>
              <a:t>Snadná vybavitelnost dané skutečnosti v paměti (nedávnost spíš než frekvence). Příliš velká váha na informace z poslední doby. Plus přeceňování mimořádně působivých nebo atraktivních událostí.</a:t>
            </a:r>
          </a:p>
          <a:p>
            <a:pPr marL="342900" indent="-342900">
              <a:lnSpc>
                <a:spcPct val="110000"/>
              </a:lnSpc>
              <a:buFont typeface="+mj-lt"/>
              <a:buAutoNum type="arabicPeriod"/>
            </a:pPr>
            <a:r>
              <a:rPr lang="cs-CZ" sz="1500" dirty="0"/>
              <a:t>Reprezentativnost. Lidé odhadují pravděpodobnost příslušnosti vybrané události k nějaké skupině na základě toho, jak typická je tato událost pro danou skupinu. Tyto odhady mohou vést k předpojatosti, neboť reprezentativnost je pouze jeden z faktorů, který pravděpodobnost ovlivňuje.</a:t>
            </a:r>
          </a:p>
          <a:p>
            <a:pPr marL="342900" indent="-342900">
              <a:lnSpc>
                <a:spcPct val="110000"/>
              </a:lnSpc>
              <a:buFont typeface="+mj-lt"/>
              <a:buAutoNum type="arabicPeriod"/>
            </a:pPr>
            <a:r>
              <a:rPr lang="cs-CZ" sz="1500" dirty="0"/>
              <a:t>Zakotvení a přizpůsobení. Častá tendence vytvořit si apriorní představu/odhad (tzv kotvu), kterou potom přizpůsobují dalším významným událostem. Této kotvě také, zpravidla nedostatečně, přizpůsobují základnu dalších důležitých informací. To způsobuje, že lidé u projektu s mnoha kroky podhodnocují míru jejich selhání.</a:t>
            </a:r>
          </a:p>
        </p:txBody>
      </p:sp>
    </p:spTree>
    <p:extLst>
      <p:ext uri="{BB962C8B-B14F-4D97-AF65-F5344CB8AC3E}">
        <p14:creationId xmlns:p14="http://schemas.microsoft.com/office/powerpoint/2010/main" val="346233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45379DB-24BA-40A5-A3BD-57FE7BC8CA48}"/>
              </a:ext>
            </a:extLst>
          </p:cNvPr>
          <p:cNvSpPr>
            <a:spLocks noGrp="1"/>
          </p:cNvSpPr>
          <p:nvPr>
            <p:ph type="title"/>
          </p:nvPr>
        </p:nvSpPr>
        <p:spPr>
          <a:xfrm>
            <a:off x="645459" y="960120"/>
            <a:ext cx="3865695" cy="4171278"/>
          </a:xfrm>
        </p:spPr>
        <p:txBody>
          <a:bodyPr>
            <a:normAutofit/>
          </a:bodyPr>
          <a:lstStyle/>
          <a:p>
            <a:pPr algn="r"/>
            <a:r>
              <a:rPr lang="cs-CZ" sz="3700">
                <a:solidFill>
                  <a:schemeClr val="tx1"/>
                </a:solidFill>
              </a:rPr>
              <a:t>Teorie vyhlídek</a:t>
            </a:r>
            <a:br>
              <a:rPr lang="cs-CZ" sz="3700">
                <a:solidFill>
                  <a:schemeClr val="tx1"/>
                </a:solidFill>
              </a:rPr>
            </a:br>
            <a:r>
              <a:rPr lang="cs-CZ" sz="3700">
                <a:solidFill>
                  <a:schemeClr val="tx1"/>
                </a:solidFill>
              </a:rPr>
              <a:t>heuristika reprezentativnosti</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6F6A53F6-5D2F-4EFC-9975-F095B83F8CFD}"/>
              </a:ext>
            </a:extLst>
          </p:cNvPr>
          <p:cNvSpPr>
            <a:spLocks noGrp="1"/>
          </p:cNvSpPr>
          <p:nvPr>
            <p:ph idx="1"/>
          </p:nvPr>
        </p:nvSpPr>
        <p:spPr>
          <a:xfrm>
            <a:off x="4983164" y="960120"/>
            <a:ext cx="5511800" cy="4171278"/>
          </a:xfrm>
        </p:spPr>
        <p:txBody>
          <a:bodyPr>
            <a:normAutofit/>
          </a:bodyPr>
          <a:lstStyle/>
          <a:p>
            <a:pPr>
              <a:lnSpc>
                <a:spcPct val="110000"/>
              </a:lnSpc>
            </a:pPr>
            <a:r>
              <a:rPr lang="cs-CZ" sz="1100" dirty="0"/>
              <a:t>Čím více se daná událost/objekt/osoba podobá prototypu dané kategorie, tím větší je pravděpodobnost, že do ní patří. Například budeme-li hádat povolání muže, který je inteligentní, rád nápomocný, ovšem bez vyššího zájmu o druhé lidi a realitu obecně, žije si spíše ve svém fantazijním světě a má velký cit pro pořádek, spíše mu přisoudíme povolání knihovníka než zubaře, číšníka či zaměstnance obchodí firmy. Ovšem už nebereme v potaz poměrný výskyt v populaci – zcela jistě více lidí je zaměstnancem obchodní firmy či číšníkem než knihovníkem.</a:t>
            </a:r>
          </a:p>
          <a:p>
            <a:pPr>
              <a:lnSpc>
                <a:spcPct val="110000"/>
              </a:lnSpc>
            </a:pPr>
            <a:r>
              <a:rPr lang="cs-CZ" sz="1100" dirty="0"/>
              <a:t>Také se tato heuristika používá při </a:t>
            </a:r>
            <a:r>
              <a:rPr lang="cs-CZ" sz="1100" i="1" dirty="0"/>
              <a:t>posuzování průběhu náhodných událostí</a:t>
            </a:r>
            <a:r>
              <a:rPr lang="cs-CZ" sz="1100" dirty="0"/>
              <a:t>. Při hodu mincí, bude pravděpodobnější pořadí P </a:t>
            </a:r>
            <a:r>
              <a:rPr lang="cs-CZ" sz="1100" dirty="0" err="1"/>
              <a:t>P</a:t>
            </a:r>
            <a:r>
              <a:rPr lang="cs-CZ" sz="1100" dirty="0"/>
              <a:t> O </a:t>
            </a:r>
            <a:r>
              <a:rPr lang="cs-CZ" sz="1100" dirty="0" err="1"/>
              <a:t>O</a:t>
            </a:r>
            <a:r>
              <a:rPr lang="cs-CZ" sz="1100" dirty="0"/>
              <a:t> P O nebo P </a:t>
            </a:r>
            <a:r>
              <a:rPr lang="cs-CZ" sz="1100" dirty="0" err="1"/>
              <a:t>P</a:t>
            </a:r>
            <a:r>
              <a:rPr lang="cs-CZ" sz="1100" dirty="0"/>
              <a:t> </a:t>
            </a:r>
            <a:r>
              <a:rPr lang="cs-CZ" sz="1100" dirty="0" err="1"/>
              <a:t>P</a:t>
            </a:r>
            <a:r>
              <a:rPr lang="cs-CZ" sz="1100" dirty="0"/>
              <a:t> </a:t>
            </a:r>
            <a:r>
              <a:rPr lang="cs-CZ" sz="1100" dirty="0" err="1"/>
              <a:t>P</a:t>
            </a:r>
            <a:r>
              <a:rPr lang="cs-CZ" sz="1100" dirty="0"/>
              <a:t> O </a:t>
            </a:r>
            <a:r>
              <a:rPr lang="cs-CZ" sz="1100" dirty="0" err="1"/>
              <a:t>O</a:t>
            </a:r>
            <a:r>
              <a:rPr lang="cs-CZ" sz="1100" dirty="0"/>
              <a:t> (P=panna, O=orel)? Obě možnosti jsou stejně pravděpodobné, ale první se nám může zdát „náhodnější“, a proto ji volíme častěji. </a:t>
            </a:r>
          </a:p>
          <a:p>
            <a:pPr>
              <a:lnSpc>
                <a:spcPct val="110000"/>
              </a:lnSpc>
            </a:pPr>
            <a:r>
              <a:rPr lang="cs-CZ" sz="1100" dirty="0"/>
              <a:t>S tím souvisí také tzv. </a:t>
            </a:r>
            <a:r>
              <a:rPr lang="cs-CZ" sz="1100" i="1" dirty="0"/>
              <a:t>hráčská klamná představa</a:t>
            </a:r>
            <a:r>
              <a:rPr lang="cs-CZ" sz="1100" dirty="0"/>
              <a:t> – pokud hráč prohrál pět po sobě jdoucích partií, věří, že pošesté už musí vyhrát. </a:t>
            </a:r>
          </a:p>
          <a:p>
            <a:pPr>
              <a:lnSpc>
                <a:spcPct val="110000"/>
              </a:lnSpc>
            </a:pPr>
            <a:r>
              <a:rPr lang="cs-CZ" sz="1100" dirty="0"/>
              <a:t>Také máme pod vlivem této heuristiky tendenci uvažovat o malých souborech lidí jako o reprezentativním vzorku celé populace a neuvědomujeme si například, že naši přátelé a blízcí neodpovídají složení celé populace.</a:t>
            </a:r>
          </a:p>
        </p:txBody>
      </p:sp>
    </p:spTree>
    <p:extLst>
      <p:ext uri="{BB962C8B-B14F-4D97-AF65-F5344CB8AC3E}">
        <p14:creationId xmlns:p14="http://schemas.microsoft.com/office/powerpoint/2010/main" val="228295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6EB9B22-7413-4BFC-AB00-14AFCA991205}"/>
              </a:ext>
            </a:extLst>
          </p:cNvPr>
          <p:cNvSpPr>
            <a:spLocks noGrp="1"/>
          </p:cNvSpPr>
          <p:nvPr>
            <p:ph type="title"/>
          </p:nvPr>
        </p:nvSpPr>
        <p:spPr>
          <a:xfrm>
            <a:off x="645459" y="960120"/>
            <a:ext cx="3865695" cy="4171278"/>
          </a:xfrm>
        </p:spPr>
        <p:txBody>
          <a:bodyPr>
            <a:normAutofit/>
          </a:bodyPr>
          <a:lstStyle/>
          <a:p>
            <a:pPr algn="r"/>
            <a:r>
              <a:rPr lang="cs-CZ" sz="4400">
                <a:solidFill>
                  <a:schemeClr val="tx1"/>
                </a:solidFill>
              </a:rPr>
              <a:t>Teorie vyhlídek</a:t>
            </a:r>
            <a:br>
              <a:rPr lang="cs-CZ" sz="4400">
                <a:solidFill>
                  <a:schemeClr val="tx1"/>
                </a:solidFill>
              </a:rPr>
            </a:br>
            <a:r>
              <a:rPr lang="cs-CZ" sz="4400">
                <a:solidFill>
                  <a:schemeClr val="tx1"/>
                </a:solidFill>
              </a:rPr>
              <a:t>heuristika vybavitelnosti (availability)</a:t>
            </a:r>
            <a:br>
              <a:rPr lang="cs-CZ" sz="4400">
                <a:solidFill>
                  <a:schemeClr val="tx1"/>
                </a:solidFill>
              </a:rPr>
            </a:br>
            <a:endParaRPr lang="cs-CZ"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4CD4D44F-EEC6-4CDB-BC59-D8438BC1E340}"/>
              </a:ext>
            </a:extLst>
          </p:cNvPr>
          <p:cNvSpPr>
            <a:spLocks noGrp="1"/>
          </p:cNvSpPr>
          <p:nvPr>
            <p:ph idx="1"/>
          </p:nvPr>
        </p:nvSpPr>
        <p:spPr>
          <a:xfrm>
            <a:off x="4983164" y="960120"/>
            <a:ext cx="5511800" cy="4171278"/>
          </a:xfrm>
        </p:spPr>
        <p:txBody>
          <a:bodyPr>
            <a:normAutofit/>
          </a:bodyPr>
          <a:lstStyle/>
          <a:p>
            <a:r>
              <a:rPr lang="cs-CZ" dirty="0"/>
              <a:t>Události a jevy posuzujeme dle toho, jak je pro nás snadné vzpomenout si na něco, co považujeme za relevantní příklady daného jevu. </a:t>
            </a:r>
          </a:p>
          <a:p>
            <a:r>
              <a:rPr lang="cs-CZ" dirty="0"/>
              <a:t>Např. budeme tvrdit, že v angličtině existuje více slov začínajících na "R", než těch, co písmeno "R" obsahují, protože si je snáze vybavíme </a:t>
            </a:r>
            <a:r>
              <a:rPr lang="cs-CZ" u="sng" baseline="30000" dirty="0">
                <a:hlinkClick r:id="rId2"/>
              </a:rPr>
              <a:t>[6</a:t>
            </a:r>
            <a:endParaRPr lang="cs-CZ" dirty="0"/>
          </a:p>
        </p:txBody>
      </p:sp>
    </p:spTree>
    <p:extLst>
      <p:ext uri="{BB962C8B-B14F-4D97-AF65-F5344CB8AC3E}">
        <p14:creationId xmlns:p14="http://schemas.microsoft.com/office/powerpoint/2010/main" val="265495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ABEEF5-49E4-428E-A28F-1EABD992F854}"/>
              </a:ext>
            </a:extLst>
          </p:cNvPr>
          <p:cNvSpPr>
            <a:spLocks noGrp="1"/>
          </p:cNvSpPr>
          <p:nvPr>
            <p:ph type="title"/>
          </p:nvPr>
        </p:nvSpPr>
        <p:spPr>
          <a:xfrm>
            <a:off x="645459" y="960120"/>
            <a:ext cx="3865695" cy="4171278"/>
          </a:xfrm>
        </p:spPr>
        <p:txBody>
          <a:bodyPr>
            <a:normAutofit/>
          </a:bodyPr>
          <a:lstStyle/>
          <a:p>
            <a:pPr algn="r"/>
            <a:r>
              <a:rPr lang="cs-CZ" sz="4400">
                <a:solidFill>
                  <a:schemeClr val="tx1"/>
                </a:solidFill>
              </a:rPr>
              <a:t>Teorie vyhlídek</a:t>
            </a:r>
            <a:br>
              <a:rPr lang="cs-CZ" sz="4400">
                <a:solidFill>
                  <a:schemeClr val="tx1"/>
                </a:solidFill>
              </a:rPr>
            </a:br>
            <a:r>
              <a:rPr lang="cs-CZ" sz="4400">
                <a:solidFill>
                  <a:schemeClr val="tx1"/>
                </a:solidFill>
              </a:rPr>
              <a:t>heuristika ukotvení a přizpůsobení</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5B6C7C3-B322-4A40-9B6E-B63ECD45653E}"/>
              </a:ext>
            </a:extLst>
          </p:cNvPr>
          <p:cNvSpPr>
            <a:spLocks noGrp="1"/>
          </p:cNvSpPr>
          <p:nvPr>
            <p:ph idx="1"/>
          </p:nvPr>
        </p:nvSpPr>
        <p:spPr>
          <a:xfrm>
            <a:off x="4983164" y="960120"/>
            <a:ext cx="5511800" cy="4171278"/>
          </a:xfrm>
        </p:spPr>
        <p:txBody>
          <a:bodyPr>
            <a:normAutofit/>
          </a:bodyPr>
          <a:lstStyle/>
          <a:p>
            <a:pPr>
              <a:lnSpc>
                <a:spcPct val="110000"/>
              </a:lnSpc>
            </a:pPr>
            <a:r>
              <a:rPr lang="cs-CZ" sz="1300"/>
              <a:t>Je přirozenou lidskou tendencí spoléhat se (neboli „kotvit“) při rozhodovacím procesu na jednu informaci či fakt, od kterého jsou poté odvozována další rozhodnutí.</a:t>
            </a:r>
            <a:r>
              <a:rPr lang="cs-CZ" sz="1300" baseline="30000">
                <a:hlinkClick r:id="rId2"/>
              </a:rPr>
              <a:t>[1]</a:t>
            </a:r>
            <a:r>
              <a:rPr lang="cs-CZ" sz="1300" baseline="30000">
                <a:hlinkClick r:id="rId3"/>
              </a:rPr>
              <a:t>[2]</a:t>
            </a:r>
            <a:r>
              <a:rPr lang="cs-CZ" sz="1300"/>
              <a:t> Tato informace však mnohdy vůbec nemusí být relevantní, úplná či pravdivá a může náš úsudek ovlivňovat negativním způsobem.</a:t>
            </a:r>
            <a:r>
              <a:rPr lang="cs-CZ" sz="1300" baseline="30000">
                <a:hlinkClick r:id="rId4"/>
              </a:rPr>
              <a:t>[3]</a:t>
            </a:r>
            <a:endParaRPr lang="cs-CZ" sz="1300"/>
          </a:p>
          <a:p>
            <a:pPr>
              <a:lnSpc>
                <a:spcPct val="110000"/>
              </a:lnSpc>
            </a:pPr>
            <a:r>
              <a:rPr lang="cs-CZ" sz="1300"/>
              <a:t>Svá budoucí rozhodnutí tedy odvozujeme a stavíme na faktu, který známe, nebo jsme se s ním kdysi setkali (někdo nám ho řekl). Poté, co je kotva spuštěna, člověk začne automaticky syntetizovat jakékoli další kroky ve vztahu k ní.</a:t>
            </a:r>
            <a:r>
              <a:rPr lang="cs-CZ" sz="1300" baseline="30000">
                <a:hlinkClick r:id="rId5"/>
              </a:rPr>
              <a:t>[4]</a:t>
            </a:r>
            <a:endParaRPr lang="cs-CZ" sz="1300" baseline="30000"/>
          </a:p>
          <a:p>
            <a:pPr>
              <a:lnSpc>
                <a:spcPct val="110000"/>
              </a:lnSpc>
            </a:pPr>
            <a:r>
              <a:rPr lang="cs-CZ" sz="1300"/>
              <a:t>Anebo: člověk udělá prvotní odhad (kotvu), od ní poté upravuje svůj prvotní odhad na základě informací, které jsou k dispozici. Tyto úpravy však dosti často nemají velký význam, protože prvotní odhad (kotva) silně ovlivňuje celkový úsudek. Příkladem může být např. určení vzdálenosti nějakého objektu pouhým okem. Čím jasněji objekt vidíme (např. díky počasí), tím blíže se nám zdá. Odhad vzdálenosti je tedy silně ovlivňován tímto faktem a může tak zkreslovat skutečnou vzdálenost objektu.</a:t>
            </a:r>
            <a:r>
              <a:rPr lang="cs-CZ" sz="1300" baseline="30000">
                <a:hlinkClick r:id="rId6"/>
              </a:rPr>
              <a:t>[6]</a:t>
            </a:r>
            <a:endParaRPr lang="cs-CZ" sz="1300"/>
          </a:p>
          <a:p>
            <a:pPr>
              <a:lnSpc>
                <a:spcPct val="110000"/>
              </a:lnSpc>
            </a:pPr>
            <a:endParaRPr lang="cs-CZ" sz="1300"/>
          </a:p>
        </p:txBody>
      </p:sp>
    </p:spTree>
    <p:extLst>
      <p:ext uri="{BB962C8B-B14F-4D97-AF65-F5344CB8AC3E}">
        <p14:creationId xmlns:p14="http://schemas.microsoft.com/office/powerpoint/2010/main" val="335223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5E6F5-8E2B-45D4-9794-82815AFCA4B5}"/>
              </a:ext>
            </a:extLst>
          </p:cNvPr>
          <p:cNvSpPr>
            <a:spLocks noGrp="1"/>
          </p:cNvSpPr>
          <p:nvPr>
            <p:ph type="title"/>
          </p:nvPr>
        </p:nvSpPr>
        <p:spPr/>
        <p:txBody>
          <a:bodyPr/>
          <a:lstStyle/>
          <a:p>
            <a:r>
              <a:rPr lang="cs-CZ" dirty="0"/>
              <a:t>hokuspokus</a:t>
            </a:r>
          </a:p>
        </p:txBody>
      </p:sp>
      <p:sp>
        <p:nvSpPr>
          <p:cNvPr id="3" name="Zástupný obsah 2">
            <a:extLst>
              <a:ext uri="{FF2B5EF4-FFF2-40B4-BE49-F238E27FC236}">
                <a16:creationId xmlns:a16="http://schemas.microsoft.com/office/drawing/2014/main" id="{F32F224C-14A8-4E26-9310-7E9B57F05695}"/>
              </a:ext>
            </a:extLst>
          </p:cNvPr>
          <p:cNvSpPr>
            <a:spLocks noGrp="1"/>
          </p:cNvSpPr>
          <p:nvPr>
            <p:ph idx="1"/>
          </p:nvPr>
        </p:nvSpPr>
        <p:spPr/>
        <p:txBody>
          <a:bodyPr>
            <a:normAutofit fontScale="92500" lnSpcReduction="10000"/>
          </a:bodyPr>
          <a:lstStyle/>
          <a:p>
            <a:r>
              <a:rPr lang="cs-CZ" dirty="0"/>
              <a:t>Kotvení a heuristiku přizpůsobování poprvé teoretizovali Amos </a:t>
            </a:r>
            <a:r>
              <a:rPr lang="cs-CZ" dirty="0" err="1"/>
              <a:t>Tversky</a:t>
            </a:r>
            <a:r>
              <a:rPr lang="cs-CZ" dirty="0"/>
              <a:t> a Daniel </a:t>
            </a:r>
            <a:r>
              <a:rPr lang="cs-CZ" dirty="0" err="1"/>
              <a:t>Kahneman</a:t>
            </a:r>
            <a:r>
              <a:rPr lang="cs-CZ" dirty="0"/>
              <a:t> v jedné ze svých prvních studií. V této studii byli účastníci požádáni, aby spočítali </a:t>
            </a:r>
            <a:r>
              <a:rPr lang="cs-CZ" b="1" dirty="0"/>
              <a:t>do 5 sekund </a:t>
            </a:r>
            <a:r>
              <a:rPr lang="cs-CZ" dirty="0"/>
              <a:t>součin čísel od jedné do osmi, a to buď jako </a:t>
            </a:r>
            <a:r>
              <a:rPr lang="cs-CZ" b="1" dirty="0"/>
              <a:t>1 x 2 x 3 x 4 x 5 x 6 x 7 x 8</a:t>
            </a:r>
            <a:r>
              <a:rPr lang="cs-CZ" dirty="0"/>
              <a:t>, nebo obráceně jako </a:t>
            </a:r>
            <a:r>
              <a:rPr lang="cs-CZ" b="1" dirty="0"/>
              <a:t>8 x 7 x 6 x 5 x 4 x 3 x 2 x 1</a:t>
            </a:r>
            <a:r>
              <a:rPr lang="cs-CZ" dirty="0"/>
              <a:t>. </a:t>
            </a:r>
          </a:p>
          <a:p>
            <a:r>
              <a:rPr lang="cs-CZ" dirty="0"/>
              <a:t>Vzhledem k tomu, že účastníci neměli dostatek času na reálný výpočet, museli výsledek odhadnout podle několika prvních násobení.</a:t>
            </a:r>
          </a:p>
          <a:p>
            <a:r>
              <a:rPr lang="cs-CZ" dirty="0"/>
              <a:t> </a:t>
            </a:r>
            <a:r>
              <a:rPr lang="cs-CZ" dirty="0" err="1"/>
              <a:t>Tversky</a:t>
            </a:r>
            <a:r>
              <a:rPr lang="cs-CZ" dirty="0"/>
              <a:t> a </a:t>
            </a:r>
            <a:r>
              <a:rPr lang="cs-CZ" dirty="0" err="1"/>
              <a:t>Kahneman</a:t>
            </a:r>
            <a:r>
              <a:rPr lang="cs-CZ" dirty="0"/>
              <a:t> získali velmi zajímavé výsledky – skupina, která dostala čísla začínající </a:t>
            </a:r>
            <a:r>
              <a:rPr lang="cs-CZ" b="1" dirty="0"/>
              <a:t>od 1 měla průměrný odhad celkového výsledku 512</a:t>
            </a:r>
            <a:r>
              <a:rPr lang="cs-CZ" dirty="0"/>
              <a:t>; když </a:t>
            </a:r>
            <a:r>
              <a:rPr lang="cs-CZ" b="1" dirty="0"/>
              <a:t>násobení začalo číslem 8, průměrný odhad se rovnal 2250.</a:t>
            </a:r>
            <a:r>
              <a:rPr lang="cs-CZ" dirty="0"/>
              <a:t> (Správná odpověď byla </a:t>
            </a:r>
            <a:r>
              <a:rPr lang="cs-CZ" b="1" dirty="0"/>
              <a:t>40.320</a:t>
            </a:r>
            <a:r>
              <a:rPr lang="cs-CZ" dirty="0"/>
              <a:t>.) Zde tedy můžeme velmi snadno pozorovat jak efekt kotvení (tedy počátek je číslo 1 nebo 8), ale i heuristiku přizpůsobování, kdy celkový odhad stavíme na mylné domněnce o prvních výpočtech.</a:t>
            </a:r>
          </a:p>
        </p:txBody>
      </p:sp>
    </p:spTree>
    <p:extLst>
      <p:ext uri="{BB962C8B-B14F-4D97-AF65-F5344CB8AC3E}">
        <p14:creationId xmlns:p14="http://schemas.microsoft.com/office/powerpoint/2010/main" val="1683975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807720" y="960120"/>
            <a:ext cx="3988993" cy="4171278"/>
          </a:xfrm>
        </p:spPr>
        <p:txBody>
          <a:bodyPr>
            <a:normAutofit/>
          </a:bodyPr>
          <a:lstStyle/>
          <a:p>
            <a:pPr algn="l"/>
            <a:r>
              <a:rPr lang="cs-CZ" sz="5400">
                <a:solidFill>
                  <a:schemeClr val="tx1"/>
                </a:solidFill>
              </a:rPr>
              <a:t>Shrnutí</a:t>
            </a:r>
          </a:p>
        </p:txBody>
      </p: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5118447" y="960120"/>
            <a:ext cx="6281873" cy="4171278"/>
          </a:xfrm>
        </p:spPr>
        <p:txBody>
          <a:bodyPr>
            <a:normAutofit/>
          </a:bodyPr>
          <a:lstStyle/>
          <a:p>
            <a:r>
              <a:rPr lang="cs-CZ" sz="1600"/>
              <a:t>Omezená racionalita i behaviorální přístup k rozhodování bývají doplňovány tzv. evolučním přístupem k rozhodování. Snaží se vysvětlit, jak je možné, že neoklasická teorie postavená na nerealistických předpokladech produkuje nezanedbatelné množství pravdivých předpovědí.</a:t>
            </a:r>
          </a:p>
          <a:p>
            <a:r>
              <a:rPr lang="cs-CZ" sz="1600"/>
              <a:t>Evoluční teorie – lidské jednání může podléhat mutaci, přežívají jen úspěšnější modely chování. </a:t>
            </a:r>
          </a:p>
          <a:p>
            <a:r>
              <a:rPr lang="cs-CZ" sz="1600"/>
              <a:t>Obvykle není podstatné, zda je můj užitek maximalizován, ale zda je zvolená alternativa uspokojivá (v souladu s předpokladem omezené racionality), např. ve smyslu, že si polepším oproti ostatním.</a:t>
            </a:r>
          </a:p>
        </p:txBody>
      </p:sp>
    </p:spTree>
    <p:extLst>
      <p:ext uri="{BB962C8B-B14F-4D97-AF65-F5344CB8AC3E}">
        <p14:creationId xmlns:p14="http://schemas.microsoft.com/office/powerpoint/2010/main" val="36604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Standardní vymezení racionality (</a:t>
            </a:r>
            <a:r>
              <a:rPr lang="cs-CZ" sz="4400" dirty="0" err="1">
                <a:solidFill>
                  <a:schemeClr val="tx1"/>
                </a:solidFill>
              </a:rPr>
              <a:t>Egidi</a:t>
            </a:r>
            <a:r>
              <a:rPr lang="cs-CZ" sz="4400" dirty="0">
                <a:solidFill>
                  <a:schemeClr val="tx1"/>
                </a:solidFill>
              </a:rPr>
              <a:t>, 2005)</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Racionální kalkulace: </a:t>
            </a:r>
          </a:p>
          <a:p>
            <a:r>
              <a:rPr lang="cs-CZ" dirty="0"/>
              <a:t>soubor volitelných akcí, vedoucích k předvídatelným výsledkům </a:t>
            </a:r>
          </a:p>
          <a:p>
            <a:r>
              <a:rPr lang="cs-CZ" dirty="0"/>
              <a:t>Jednotlivec vytváří pořadí preferencí těchto výsledků</a:t>
            </a:r>
          </a:p>
          <a:p>
            <a:r>
              <a:rPr lang="cs-CZ" dirty="0"/>
              <a:t>Je schopen výsledky ocenit </a:t>
            </a:r>
          </a:p>
          <a:p>
            <a:r>
              <a:rPr lang="cs-CZ" dirty="0"/>
              <a:t>A na základě toho se rozhoduje</a:t>
            </a:r>
          </a:p>
        </p:txBody>
      </p:sp>
    </p:spTree>
    <p:extLst>
      <p:ext uri="{BB962C8B-B14F-4D97-AF65-F5344CB8AC3E}">
        <p14:creationId xmlns:p14="http://schemas.microsoft.com/office/powerpoint/2010/main" val="322588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Shrnutí</a:t>
            </a:r>
          </a:p>
        </p:txBody>
      </p: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R. Frank (1988): Pokud by se lidé měli chovat jako homo </a:t>
            </a:r>
            <a:r>
              <a:rPr lang="cs-CZ" dirty="0" err="1"/>
              <a:t>oeconomicus</a:t>
            </a:r>
            <a:r>
              <a:rPr lang="cs-CZ" dirty="0"/>
              <a:t> v každé situaci, nejspíše by se nedokázali rozhodnout. </a:t>
            </a:r>
          </a:p>
          <a:p>
            <a:r>
              <a:rPr lang="cs-CZ" dirty="0"/>
              <a:t>Jelikož by disponovali omezeným množstvím informací, měli by tendenci jednotlivé alternativy neustále promýšlet a snažit se získat další informace. </a:t>
            </a:r>
          </a:p>
          <a:p>
            <a:r>
              <a:rPr lang="cs-CZ" dirty="0"/>
              <a:t>Jsou to právě ony „neracionální“ psychologické aspekty našeho rozhodování, zejména emoce, které nám umožní jednu z alternativ vybrat.</a:t>
            </a:r>
          </a:p>
        </p:txBody>
      </p:sp>
    </p:spTree>
    <p:extLst>
      <p:ext uri="{BB962C8B-B14F-4D97-AF65-F5344CB8AC3E}">
        <p14:creationId xmlns:p14="http://schemas.microsoft.com/office/powerpoint/2010/main" val="2891695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r>
              <a:rPr lang="en-US" sz="2400" dirty="0"/>
              <a:t>Dan </a:t>
            </a:r>
            <a:r>
              <a:rPr lang="en-US" sz="2400" dirty="0" err="1"/>
              <a:t>Ariely</a:t>
            </a:r>
            <a:br>
              <a:rPr lang="en-US" sz="2400" dirty="0"/>
            </a:br>
            <a:r>
              <a:rPr lang="en-US" sz="2400" dirty="0"/>
              <a:t>|</a:t>
            </a:r>
            <a:br>
              <a:rPr lang="en-US" sz="2400" dirty="0"/>
            </a:br>
            <a:r>
              <a:rPr lang="cs-CZ" sz="2400" dirty="0"/>
              <a:t>A</a:t>
            </a:r>
            <a:r>
              <a:rPr lang="en-US" sz="2400" b="1" dirty="0"/>
              <a:t>re we in control of our own decisions?</a:t>
            </a:r>
            <a:br>
              <a:rPr lang="en-US" sz="2400" b="1" dirty="0"/>
            </a:br>
            <a:endParaRPr lang="cs-CZ" sz="2400" dirty="0">
              <a:solidFill>
                <a:schemeClr val="tx1"/>
              </a:solidFill>
            </a:endParaRPr>
          </a:p>
        </p:txBody>
      </p: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hlinkClick r:id="rId2"/>
              </a:rPr>
              <a:t>https://www.ted.com/talks/dan_ariely_asks_are_we_in_control_of_our_own_decisions#t-943621</a:t>
            </a:r>
            <a:endParaRPr lang="cs-CZ" dirty="0"/>
          </a:p>
          <a:p>
            <a:endParaRPr lang="cs-CZ" dirty="0"/>
          </a:p>
        </p:txBody>
      </p:sp>
    </p:spTree>
    <p:extLst>
      <p:ext uri="{BB962C8B-B14F-4D97-AF65-F5344CB8AC3E}">
        <p14:creationId xmlns:p14="http://schemas.microsoft.com/office/powerpoint/2010/main" val="238802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Standardní vymezení racionality</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Ukazuje, jak mohou jednotlivci dojít k nejlepším výsledkům.</a:t>
            </a:r>
          </a:p>
          <a:p>
            <a:r>
              <a:rPr lang="cs-CZ" dirty="0"/>
              <a:t>Jednotlivci neschopní této kalkulace jsou postupně vyřazováni z rozhodování (přežívají jen racionální)</a:t>
            </a:r>
          </a:p>
          <a:p>
            <a:r>
              <a:rPr lang="cs-CZ" dirty="0"/>
              <a:t>Psychologické aspekty nehrají roli</a:t>
            </a:r>
          </a:p>
          <a:p>
            <a:r>
              <a:rPr lang="cs-CZ" dirty="0"/>
              <a:t>---ekonomie je tak „vědou o volbě“ (</a:t>
            </a:r>
            <a:r>
              <a:rPr lang="cs-CZ" dirty="0" err="1"/>
              <a:t>Robbins</a:t>
            </a:r>
            <a:r>
              <a:rPr lang="cs-CZ" dirty="0"/>
              <a:t>, 1932), kalkulace nezávislá na duševních pochodech jedince</a:t>
            </a:r>
          </a:p>
        </p:txBody>
      </p:sp>
    </p:spTree>
    <p:extLst>
      <p:ext uri="{BB962C8B-B14F-4D97-AF65-F5344CB8AC3E}">
        <p14:creationId xmlns:p14="http://schemas.microsoft.com/office/powerpoint/2010/main" val="189406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Měření „standardně vymezeného“ užitku</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Např. </a:t>
            </a:r>
            <a:r>
              <a:rPr lang="cs-CZ" dirty="0" err="1"/>
              <a:t>Pareto</a:t>
            </a:r>
            <a:r>
              <a:rPr lang="cs-CZ" dirty="0"/>
              <a:t>: </a:t>
            </a:r>
          </a:p>
          <a:p>
            <a:r>
              <a:rPr lang="cs-CZ" dirty="0"/>
              <a:t>není nutné formulovat užitkovou funkci, </a:t>
            </a:r>
          </a:p>
          <a:p>
            <a:r>
              <a:rPr lang="cs-CZ" dirty="0"/>
              <a:t>Předpoklady uspořádání preferencí: úplnost, tranzitivita, spojitost, nezávislost</a:t>
            </a:r>
          </a:p>
          <a:p>
            <a:r>
              <a:rPr lang="cs-CZ" dirty="0"/>
              <a:t>Do pol. 20. st. převládající přístup</a:t>
            </a:r>
          </a:p>
        </p:txBody>
      </p:sp>
    </p:spTree>
    <p:extLst>
      <p:ext uri="{BB962C8B-B14F-4D97-AF65-F5344CB8AC3E}">
        <p14:creationId xmlns:p14="http://schemas.microsoft.com/office/powerpoint/2010/main" val="32359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419E6-D044-4EC4-A96F-626376154607}"/>
              </a:ext>
            </a:extLst>
          </p:cNvPr>
          <p:cNvSpPr>
            <a:spLocks noGrp="1"/>
          </p:cNvSpPr>
          <p:nvPr>
            <p:ph type="title"/>
          </p:nvPr>
        </p:nvSpPr>
        <p:spPr>
          <a:xfrm>
            <a:off x="645459" y="960120"/>
            <a:ext cx="3865695" cy="4171278"/>
          </a:xfrm>
        </p:spPr>
        <p:txBody>
          <a:bodyPr>
            <a:normAutofit/>
          </a:bodyPr>
          <a:lstStyle/>
          <a:p>
            <a:pPr algn="r"/>
            <a:r>
              <a:rPr lang="cs-CZ" sz="4400">
                <a:solidFill>
                  <a:schemeClr val="tx1"/>
                </a:solidFill>
              </a:rPr>
              <a:t>homo oeconomicus</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CD14821C-9A43-412E-96ED-27E073B100F3}"/>
              </a:ext>
            </a:extLst>
          </p:cNvPr>
          <p:cNvSpPr>
            <a:spLocks noGrp="1"/>
          </p:cNvSpPr>
          <p:nvPr>
            <p:ph idx="1"/>
          </p:nvPr>
        </p:nvSpPr>
        <p:spPr>
          <a:xfrm>
            <a:off x="4983164" y="960120"/>
            <a:ext cx="5511800" cy="4171278"/>
          </a:xfrm>
        </p:spPr>
        <p:txBody>
          <a:bodyPr>
            <a:normAutofit/>
          </a:bodyPr>
          <a:lstStyle/>
          <a:p>
            <a:r>
              <a:rPr lang="cs-CZ" dirty="0"/>
              <a:t> tento koncept předpokládá, že v momentě rozhodování je člověk:</a:t>
            </a:r>
          </a:p>
          <a:p>
            <a:r>
              <a:rPr lang="cs-CZ" dirty="0"/>
              <a:t>plně informován o všech alternativách a jejich možných důsledcích</a:t>
            </a:r>
          </a:p>
          <a:p>
            <a:r>
              <a:rPr lang="cs-CZ" dirty="0"/>
              <a:t>velmi citlivý na jemné odlišnosti mezi těmito alternativami</a:t>
            </a:r>
          </a:p>
          <a:p>
            <a:r>
              <a:rPr lang="cs-CZ" dirty="0"/>
              <a:t>uvažuje plně racionálně – rozhoduje se tak, aby maximalizoval něco, co je pro něj hodnota</a:t>
            </a:r>
          </a:p>
          <a:p>
            <a:endParaRPr lang="cs-CZ" dirty="0"/>
          </a:p>
        </p:txBody>
      </p:sp>
    </p:spTree>
    <p:extLst>
      <p:ext uri="{BB962C8B-B14F-4D97-AF65-F5344CB8AC3E}">
        <p14:creationId xmlns:p14="http://schemas.microsoft.com/office/powerpoint/2010/main" val="198932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22740-DF7B-47CB-9194-73D093317FA8}"/>
              </a:ext>
            </a:extLst>
          </p:cNvPr>
          <p:cNvSpPr>
            <a:spLocks noGrp="1"/>
          </p:cNvSpPr>
          <p:nvPr>
            <p:ph type="title"/>
          </p:nvPr>
        </p:nvSpPr>
        <p:spPr>
          <a:xfrm>
            <a:off x="645459" y="960120"/>
            <a:ext cx="3865695" cy="4171278"/>
          </a:xfrm>
        </p:spPr>
        <p:txBody>
          <a:bodyPr>
            <a:normAutofit/>
          </a:bodyPr>
          <a:lstStyle/>
          <a:p>
            <a:pPr algn="r"/>
            <a:r>
              <a:rPr lang="cs-CZ" sz="4400" dirty="0">
                <a:solidFill>
                  <a:schemeClr val="tx1"/>
                </a:solidFill>
              </a:rPr>
              <a:t>Změna ve vnímání užitku</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C9765A7-272A-4FAE-88BE-EFE485295979}"/>
              </a:ext>
            </a:extLst>
          </p:cNvPr>
          <p:cNvSpPr>
            <a:spLocks noGrp="1"/>
          </p:cNvSpPr>
          <p:nvPr>
            <p:ph idx="1"/>
          </p:nvPr>
        </p:nvSpPr>
        <p:spPr>
          <a:xfrm>
            <a:off x="4983164" y="960120"/>
            <a:ext cx="5511800" cy="4171278"/>
          </a:xfrm>
        </p:spPr>
        <p:txBody>
          <a:bodyPr>
            <a:normAutofit/>
          </a:bodyPr>
          <a:lstStyle/>
          <a:p>
            <a:r>
              <a:rPr lang="cs-CZ" dirty="0"/>
              <a:t>Von Neumann &amp; </a:t>
            </a:r>
            <a:r>
              <a:rPr lang="cs-CZ" dirty="0" err="1"/>
              <a:t>Morgenstern</a:t>
            </a:r>
            <a:r>
              <a:rPr lang="cs-CZ" dirty="0"/>
              <a:t> (1944): teorie her a ekonomického chování</a:t>
            </a:r>
          </a:p>
          <a:p>
            <a:r>
              <a:rPr lang="cs-CZ" dirty="0"/>
              <a:t>„očekávaný užitek“ – v nejistotě se lidé rozhodují na základě očekávaného užitku, ne na základě očekávaného výsledku (</a:t>
            </a:r>
            <a:r>
              <a:rPr lang="cs-CZ" dirty="0" err="1"/>
              <a:t>Eu</a:t>
            </a:r>
            <a:r>
              <a:rPr lang="cs-CZ" dirty="0"/>
              <a:t> - střední hodnota užitku jednotlivých výsledků vážených jejich pravděpodobnostmi – vybíráme možnost s největším očekávaným užitkem)</a:t>
            </a:r>
          </a:p>
          <a:p>
            <a:pPr marL="0" indent="0">
              <a:buNone/>
            </a:pPr>
            <a:endParaRPr lang="cs-CZ" dirty="0"/>
          </a:p>
        </p:txBody>
      </p:sp>
    </p:spTree>
    <p:extLst>
      <p:ext uri="{BB962C8B-B14F-4D97-AF65-F5344CB8AC3E}">
        <p14:creationId xmlns:p14="http://schemas.microsoft.com/office/powerpoint/2010/main" val="241943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04FA5A7-1E1B-40C7-9049-8012CF17871D}"/>
              </a:ext>
            </a:extLst>
          </p:cNvPr>
          <p:cNvSpPr>
            <a:spLocks noGrp="1"/>
          </p:cNvSpPr>
          <p:nvPr>
            <p:ph type="title"/>
          </p:nvPr>
        </p:nvSpPr>
        <p:spPr>
          <a:xfrm>
            <a:off x="645459" y="960120"/>
            <a:ext cx="3865695" cy="4171278"/>
          </a:xfrm>
        </p:spPr>
        <p:txBody>
          <a:bodyPr>
            <a:normAutofit/>
          </a:bodyPr>
          <a:lstStyle/>
          <a:p>
            <a:pPr algn="r"/>
            <a:r>
              <a:rPr lang="cs-CZ" sz="4400">
                <a:solidFill>
                  <a:schemeClr val="tx1"/>
                </a:solidFill>
              </a:rPr>
              <a:t>Změna ve vnímání užitku</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D08C261-FBBA-4A00-A5A7-541FBB152ED3}"/>
              </a:ext>
            </a:extLst>
          </p:cNvPr>
          <p:cNvSpPr>
            <a:spLocks noGrp="1"/>
          </p:cNvSpPr>
          <p:nvPr>
            <p:ph idx="1"/>
          </p:nvPr>
        </p:nvSpPr>
        <p:spPr>
          <a:xfrm>
            <a:off x="4983164" y="960120"/>
            <a:ext cx="5511800" cy="4171278"/>
          </a:xfrm>
        </p:spPr>
        <p:txBody>
          <a:bodyPr>
            <a:normAutofit/>
          </a:bodyPr>
          <a:lstStyle/>
          <a:p>
            <a:pPr>
              <a:lnSpc>
                <a:spcPct val="110000"/>
              </a:lnSpc>
            </a:pPr>
            <a:r>
              <a:rPr lang="cs-CZ" dirty="0"/>
              <a:t>Očekávaný (subjektivní) užitek</a:t>
            </a:r>
            <a:endParaRPr lang="cs-CZ"/>
          </a:p>
          <a:p>
            <a:pPr>
              <a:lnSpc>
                <a:spcPct val="110000"/>
              </a:lnSpc>
            </a:pPr>
            <a:r>
              <a:rPr lang="cs-CZ" dirty="0"/>
              <a:t>cílem rozhodování je dosáhnout potěšení a vyhnout se bolesti </a:t>
            </a:r>
            <a:endParaRPr lang="cs-CZ"/>
          </a:p>
          <a:p>
            <a:pPr>
              <a:lnSpc>
                <a:spcPct val="110000"/>
              </a:lnSpc>
            </a:pPr>
            <a:r>
              <a:rPr lang="cs-CZ" dirty="0"/>
              <a:t>každý z nás si „vypočítává“ subjektivní užitek (založený na individuálním posouzení) a subjektivní pravděpodobnost (založenou na individuálním odhadu nikoli objektivních výpočtech)</a:t>
            </a:r>
            <a:endParaRPr lang="cs-CZ"/>
          </a:p>
          <a:p>
            <a:pPr lvl="1">
              <a:lnSpc>
                <a:spcPct val="110000"/>
              </a:lnSpc>
            </a:pPr>
            <a:r>
              <a:rPr lang="cs-CZ" dirty="0"/>
              <a:t>Např. někdo, kdo má ženu a děti, bude vnímat větší záporný užitek z upozornění, že práce zahrnuje časté pobyty mimo domov a cesty do zahraničí než svobodný bezdětný člověk.</a:t>
            </a:r>
            <a:endParaRPr lang="cs-CZ"/>
          </a:p>
        </p:txBody>
      </p:sp>
    </p:spTree>
    <p:extLst>
      <p:ext uri="{BB962C8B-B14F-4D97-AF65-F5344CB8AC3E}">
        <p14:creationId xmlns:p14="http://schemas.microsoft.com/office/powerpoint/2010/main" val="246036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E063518-44D3-48E0-86C5-0B51B3770D02}"/>
              </a:ext>
            </a:extLst>
          </p:cNvPr>
          <p:cNvSpPr>
            <a:spLocks noGrp="1"/>
          </p:cNvSpPr>
          <p:nvPr>
            <p:ph type="title"/>
          </p:nvPr>
        </p:nvSpPr>
        <p:spPr>
          <a:xfrm>
            <a:off x="645459" y="960120"/>
            <a:ext cx="3865695" cy="4171278"/>
          </a:xfrm>
        </p:spPr>
        <p:txBody>
          <a:bodyPr>
            <a:normAutofit/>
          </a:bodyPr>
          <a:lstStyle/>
          <a:p>
            <a:pPr algn="r"/>
            <a:r>
              <a:rPr lang="cs-CZ" sz="4400">
                <a:solidFill>
                  <a:schemeClr val="tx1"/>
                </a:solidFill>
              </a:rPr>
              <a:t>Změna ve vnímání užitku</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37BF6C8D-3CBC-45D1-92B1-B6B4BDD26B1C}"/>
              </a:ext>
            </a:extLst>
          </p:cNvPr>
          <p:cNvSpPr>
            <a:spLocks noGrp="1"/>
          </p:cNvSpPr>
          <p:nvPr>
            <p:ph idx="1"/>
          </p:nvPr>
        </p:nvSpPr>
        <p:spPr>
          <a:xfrm>
            <a:off x="4983164" y="960120"/>
            <a:ext cx="5511800" cy="4171278"/>
          </a:xfrm>
        </p:spPr>
        <p:txBody>
          <a:bodyPr>
            <a:normAutofit fontScale="92500"/>
          </a:bodyPr>
          <a:lstStyle/>
          <a:p>
            <a:pPr>
              <a:lnSpc>
                <a:spcPct val="110000"/>
              </a:lnSpc>
            </a:pPr>
            <a:r>
              <a:rPr lang="cs-CZ" sz="1500"/>
              <a:t>Očekávaný užitek</a:t>
            </a:r>
          </a:p>
          <a:p>
            <a:pPr>
              <a:lnSpc>
                <a:spcPct val="110000"/>
              </a:lnSpc>
            </a:pPr>
            <a:r>
              <a:rPr lang="cs-CZ" sz="1500"/>
              <a:t>Predikce rozhodnutí jsme v tomto případě schopni, pakliže známe subjektivní očekávané užitky osoby, která se rozhoduje. Vycházíme také z přesvědčení, že lidé se snaží dosáhnout promyšlených rozhodnutí, založených na:</a:t>
            </a:r>
          </a:p>
          <a:p>
            <a:pPr lvl="1">
              <a:lnSpc>
                <a:spcPct val="110000"/>
              </a:lnSpc>
            </a:pPr>
            <a:r>
              <a:rPr lang="cs-CZ" sz="1500"/>
              <a:t>zvážení možných alternativ s připuštěním toho, že některé další jsou možná nepředvídatelné</a:t>
            </a:r>
          </a:p>
          <a:p>
            <a:pPr lvl="1">
              <a:lnSpc>
                <a:spcPct val="110000"/>
              </a:lnSpc>
            </a:pPr>
            <a:r>
              <a:rPr lang="cs-CZ" sz="1500"/>
              <a:t>využití maximálního množství dostupných informací s tím, že některé cenné údaje nemusejí být dostupné</a:t>
            </a:r>
          </a:p>
          <a:p>
            <a:pPr lvl="1">
              <a:lnSpc>
                <a:spcPct val="110000"/>
              </a:lnSpc>
            </a:pPr>
            <a:r>
              <a:rPr lang="cs-CZ" sz="1500"/>
              <a:t>pečlivé, ač subjektivní, zvážení potenciálních rizik a výnosů</a:t>
            </a:r>
          </a:p>
          <a:p>
            <a:pPr lvl="1">
              <a:lnSpc>
                <a:spcPct val="110000"/>
              </a:lnSpc>
            </a:pPr>
            <a:r>
              <a:rPr lang="cs-CZ" sz="1500"/>
              <a:t>pečlivé subjektivní kalkulaci pravděpodobnosti různých důsledků s tím, že jistota ohledně důsledků není možná</a:t>
            </a:r>
          </a:p>
          <a:p>
            <a:pPr lvl="1">
              <a:lnSpc>
                <a:spcPct val="110000"/>
              </a:lnSpc>
            </a:pPr>
            <a:r>
              <a:rPr lang="cs-CZ" sz="1500"/>
              <a:t>maximálním stupni správného usuzování, které je založeno na všech těchto faktorech</a:t>
            </a:r>
            <a:r>
              <a:rPr lang="cs-CZ" sz="1500" u="sng" baseline="30000">
                <a:hlinkClick r:id="rId2"/>
              </a:rPr>
              <a:t>[3]</a:t>
            </a:r>
            <a:r>
              <a:rPr lang="cs-CZ" sz="1500"/>
              <a:t>.</a:t>
            </a:r>
          </a:p>
          <a:p>
            <a:pPr>
              <a:lnSpc>
                <a:spcPct val="110000"/>
              </a:lnSpc>
            </a:pPr>
            <a:endParaRPr lang="cs-CZ" sz="1500"/>
          </a:p>
        </p:txBody>
      </p:sp>
    </p:spTree>
    <p:extLst>
      <p:ext uri="{BB962C8B-B14F-4D97-AF65-F5344CB8AC3E}">
        <p14:creationId xmlns:p14="http://schemas.microsoft.com/office/powerpoint/2010/main" val="322423500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31</TotalTime>
  <Words>2327</Words>
  <Application>Microsoft Office PowerPoint</Application>
  <PresentationFormat>Širokoúhlá obrazovka</PresentationFormat>
  <Paragraphs>132</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Calibri Light</vt:lpstr>
      <vt:lpstr>Rockwell</vt:lpstr>
      <vt:lpstr>Wingdings</vt:lpstr>
      <vt:lpstr>Atlas</vt:lpstr>
      <vt:lpstr>Prezentace aplikace PowerPoint</vt:lpstr>
      <vt:lpstr>Vnímání racionality v ekonomické teorii</vt:lpstr>
      <vt:lpstr>Standardní vymezení racionality (Egidi, 2005)</vt:lpstr>
      <vt:lpstr>Standardní vymezení racionality</vt:lpstr>
      <vt:lpstr>Měření „standardně vymezeného“ užitku</vt:lpstr>
      <vt:lpstr>homo oeconomicus</vt:lpstr>
      <vt:lpstr>Změna ve vnímání užitku</vt:lpstr>
      <vt:lpstr>Změna ve vnímání užitku</vt:lpstr>
      <vt:lpstr>Změna ve vnímání užitku</vt:lpstr>
      <vt:lpstr> Změna ve vnímání užitku</vt:lpstr>
      <vt:lpstr>Změna ve vnímání užitku</vt:lpstr>
      <vt:lpstr>Změny ve vnímání užitku</vt:lpstr>
      <vt:lpstr>Oslabování striktní racionality</vt:lpstr>
      <vt:lpstr>Teorie omezené racionality</vt:lpstr>
      <vt:lpstr>Teorie omezené racionality</vt:lpstr>
      <vt:lpstr>Teorie omezené racionality</vt:lpstr>
      <vt:lpstr>Teorie vyhlídek (prospect theory)</vt:lpstr>
      <vt:lpstr>Teorie vyhlídek (prospect theory)</vt:lpstr>
      <vt:lpstr>Teorie vyhlídek (prospect theory)</vt:lpstr>
      <vt:lpstr>Teorie vyhlídek (prospect theory)</vt:lpstr>
      <vt:lpstr>Teorie vyhlídek (prospect theory)</vt:lpstr>
      <vt:lpstr>Teorie vyhlídek (prospect theory)</vt:lpstr>
      <vt:lpstr>Teorie vyhlídek (prospect theory)</vt:lpstr>
      <vt:lpstr>Teorie vyhlídek (prospect theory)</vt:lpstr>
      <vt:lpstr>Teorie vyhlídek heuristika reprezentativnosti</vt:lpstr>
      <vt:lpstr>Teorie vyhlídek heuristika vybavitelnosti (availability) </vt:lpstr>
      <vt:lpstr>Teorie vyhlídek heuristika ukotvení a přizpůsobení</vt:lpstr>
      <vt:lpstr>hokuspokus</vt:lpstr>
      <vt:lpstr>Shrnutí</vt:lpstr>
      <vt:lpstr>Shrnutí</vt:lpstr>
      <vt:lpstr>Dan Ariely | Are we in control of our own decisions?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Vladimír Hyánek</dc:creator>
  <cp:lastModifiedBy>Jiří Špalek</cp:lastModifiedBy>
  <cp:revision>4</cp:revision>
  <dcterms:created xsi:type="dcterms:W3CDTF">2019-10-02T18:16:06Z</dcterms:created>
  <dcterms:modified xsi:type="dcterms:W3CDTF">2022-12-01T21:19:19Z</dcterms:modified>
</cp:coreProperties>
</file>