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embeddedFontLst>
    <p:embeddedFont>
      <p:font typeface="Maven Pro" panose="020B0604020202020204" charset="0"/>
      <p:regular r:id="rId17"/>
      <p:bold r:id="rId18"/>
    </p:embeddedFont>
    <p:embeddedFont>
      <p:font typeface="Nunito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hJAG4k0EoQT0rkQkivap2nd0Ve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1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3040f2b75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4" name="Google Shape;394;g3040f2b75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3040f2b7588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9" name="Google Shape;399;g3040f2b7588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040f2b758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3040f2b758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307915130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307915130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3040f2b7588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3040f2b7588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2" name="Google Shape;2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9" name="Google Shape;36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12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2" name="Google Shape;12;p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1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1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1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18;p1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1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1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1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1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1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1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1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9" name="Google Shape;29;p1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1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1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1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1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1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36;p1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" name="Google Shape;37;p1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1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1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" name="Google Shape;40;p1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1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2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2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2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2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2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2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" name="Google Shape;148;p2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2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2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2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2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2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2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2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2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2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2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Google Shape;159;p2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2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2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2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2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2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2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2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Google Shape;169;p2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2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2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2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2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2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2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2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2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" name="Google Shape;178;p2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2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2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2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2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2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2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2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2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2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2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" name="Google Shape;189;p2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2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2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2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2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2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2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2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2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2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2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2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2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2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2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2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2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2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2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8" name="Google Shape;208;p2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2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2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2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2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2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2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2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2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2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2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2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2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2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2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2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2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2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2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2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2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2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2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2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2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2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2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2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2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2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Google Shape;239;p2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2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3" name="Google Shape;243;p2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2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2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p2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2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2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2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p2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2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2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2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2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2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2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2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2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2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8" name="Google Shape;268;p2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2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2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1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51" name="Google Shape;51;p1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4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8" name="Google Shape;58;p14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9" name="Google Shape;59;p14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14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" name="Google Shape;61;p1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62" name="Google Shape;62;p14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14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4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14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6" name="Google Shape;66;p14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0" name="Google Shape;70;p14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71" name="Google Shape;71;p1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72" name="Google Shape;72;p14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" name="Google Shape;74;p14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75" name="Google Shape;75;p14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" name="Google Shape;78;p14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9" name="Google Shape;79;p14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" name="Google Shape;83;p14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84" name="Google Shape;84;p14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14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14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14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14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1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1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1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8"/>
          <p:cNvGrpSpPr/>
          <p:nvPr/>
        </p:nvGrpSpPr>
        <p:grpSpPr>
          <a:xfrm>
            <a:off x="6866714" y="1255"/>
            <a:ext cx="2267380" cy="2601741"/>
            <a:chOff x="6790514" y="1255"/>
            <a:chExt cx="2267380" cy="2601741"/>
          </a:xfrm>
        </p:grpSpPr>
        <p:grpSp>
          <p:nvGrpSpPr>
            <p:cNvPr id="114" name="Google Shape;114;p18"/>
            <p:cNvGrpSpPr/>
            <p:nvPr/>
          </p:nvGrpSpPr>
          <p:grpSpPr>
            <a:xfrm>
              <a:off x="7067536" y="1255"/>
              <a:ext cx="1990358" cy="1990303"/>
              <a:chOff x="7067536" y="1255"/>
              <a:chExt cx="1990358" cy="1990303"/>
            </a:xfrm>
          </p:grpSpPr>
          <p:sp>
            <p:nvSpPr>
              <p:cNvPr id="115" name="Google Shape;115;p1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18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1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1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1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1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8627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1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2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2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sk"/>
              <a:t>Power BI - </a:t>
            </a:r>
            <a:br>
              <a:rPr lang="sk"/>
            </a:br>
            <a:r>
              <a:rPr lang="sk"/>
              <a:t>Datové modelování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3040f2b7588_0_0"/>
          <p:cNvSpPr txBox="1">
            <a:spLocks noGrp="1"/>
          </p:cNvSpPr>
          <p:nvPr>
            <p:ph type="ctrTitle"/>
          </p:nvPr>
        </p:nvSpPr>
        <p:spPr>
          <a:xfrm>
            <a:off x="640300" y="158626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sk"/>
              <a:t>Power BI - </a:t>
            </a:r>
            <a:br>
              <a:rPr lang="sk"/>
            </a:br>
            <a:r>
              <a:rPr lang="sk"/>
              <a:t>ETL a Čištění dat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3040f2b7588_0_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ETL (Extract Transform Load)</a:t>
            </a:r>
            <a:endParaRPr/>
          </a:p>
        </p:txBody>
      </p:sp>
      <p:sp>
        <p:nvSpPr>
          <p:cNvPr id="402" name="Google Shape;402;g3040f2b7588_0_4"/>
          <p:cNvSpPr txBox="1">
            <a:spLocks noGrp="1"/>
          </p:cNvSpPr>
          <p:nvPr>
            <p:ph type="body" idx="1"/>
          </p:nvPr>
        </p:nvSpPr>
        <p:spPr>
          <a:xfrm>
            <a:off x="1303800" y="1509400"/>
            <a:ext cx="7030500" cy="3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Jde o proces, kdy data kombinujeme z různých zdrojů, data očišťujeme, upravujeme a organizujeme do jednoho konzistentního datového zdroje (data warehouse, data lake, …)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Většinou ETL proces vzniká na samém začátku a pro účely vizualizací (reportingu) se pracuje s očištěnými daty. Někdy je však potřeba data upravit pro specifické účely vizualizací a nebo se Power BI používá jako prototypovací případně testovací nástroj. 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Úpravu dat je nejlepší provádět co nejblíže zdroji (například pokud opakovaně v různých reportech musíme data upravovat stejným způsobem, dává smysl aby se tato úprava udělala už někde blíže zdroji.)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3040f2b7588_1_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Typy operací</a:t>
            </a:r>
            <a:endParaRPr/>
          </a:p>
        </p:txBody>
      </p:sp>
      <p:sp>
        <p:nvSpPr>
          <p:cNvPr id="408" name="Google Shape;408;g3040f2b7588_1_0"/>
          <p:cNvSpPr txBox="1">
            <a:spLocks noGrp="1"/>
          </p:cNvSpPr>
          <p:nvPr>
            <p:ph type="body" idx="1"/>
          </p:nvPr>
        </p:nvSpPr>
        <p:spPr>
          <a:xfrm>
            <a:off x="1303800" y="1432825"/>
            <a:ext cx="7030500" cy="30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Nastavují se správné datové typy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Vynechání nepotřebných sloupců, duplicit, chybových záznamů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Měníme a sjednocujeme názvy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Přidávání sloupců, díky kterým dokážeme data propojit mezi sebou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kontroluje se datová kvalita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3079151301c_0_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Příklad z praxe</a:t>
            </a:r>
            <a:endParaRPr/>
          </a:p>
        </p:txBody>
      </p:sp>
      <p:pic>
        <p:nvPicPr>
          <p:cNvPr id="414" name="Google Shape;414;g3079151301c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325" y="1411774"/>
            <a:ext cx="7649824" cy="342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3040f2b7588_1_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Power Query</a:t>
            </a:r>
            <a:endParaRPr/>
          </a:p>
        </p:txBody>
      </p:sp>
      <p:sp>
        <p:nvSpPr>
          <p:cNvPr id="420" name="Google Shape;420;g3040f2b7588_1_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umožňuje automatizaci procesu čištění a transformace dat.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krok za krokem provádí operace, které následně při refreshi dat opakuje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Používá jazyk M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Power Query je i v excelu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Datové modelování</a:t>
            </a:r>
            <a:endParaRPr/>
          </a:p>
        </p:txBody>
      </p:sp>
      <p:sp>
        <p:nvSpPr>
          <p:cNvPr id="283" name="Google Shape;283;p2"/>
          <p:cNvSpPr txBox="1">
            <a:spLocks noGrp="1"/>
          </p:cNvSpPr>
          <p:nvPr>
            <p:ph type="body" idx="1"/>
          </p:nvPr>
        </p:nvSpPr>
        <p:spPr>
          <a:xfrm>
            <a:off x="1303800" y="1509400"/>
            <a:ext cx="7030500" cy="3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Základní proces analýzy dat</a:t>
            </a:r>
            <a:endParaRPr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Pomocí diagramu se vizuálně vyjádří vztah mezi jednotlivými daty, která jsou pro analýzu shromažďována.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Správný datový model zjednodušuje práci s daty a umožňuje dosáhnout správných výsledků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Zlepšuje se performance reportu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Je možné se vyvarovat složitým DAX funkcím, které by mohly report zpomalovat nebo vracet nejednoznačné výsledky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Model je udržitelný a snadno rozšiřitelný o další data (tabulky)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Často jde o úplně první krok v analýze a stačí nám k němu tužka a papír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Datový model musí být jednoznačný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Vazby</a:t>
            </a:r>
            <a:endParaRPr/>
          </a:p>
        </p:txBody>
      </p:sp>
      <p:sp>
        <p:nvSpPr>
          <p:cNvPr id="289" name="Google Shape;289;p3"/>
          <p:cNvSpPr txBox="1">
            <a:spLocks noGrp="1"/>
          </p:cNvSpPr>
          <p:nvPr>
            <p:ph type="body" idx="1"/>
          </p:nvPr>
        </p:nvSpPr>
        <p:spPr>
          <a:xfrm>
            <a:off x="1303800" y="1278675"/>
            <a:ext cx="7030500" cy="3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marR="0" lvl="0" indent="-31118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7"/>
              <a:buChar char="-"/>
            </a:pPr>
            <a:r>
              <a:rPr lang="sk"/>
              <a:t>Rozlišujeme dva typy tabulek </a:t>
            </a:r>
            <a:br>
              <a:rPr lang="sk"/>
            </a:br>
            <a:r>
              <a:rPr lang="sk" b="1"/>
              <a:t>dimenzní </a:t>
            </a:r>
            <a:r>
              <a:rPr lang="sk"/>
              <a:t>(číselníky), vždy by měly mít unikátní identifikátor pro každý řádek</a:t>
            </a:r>
            <a:br>
              <a:rPr lang="sk"/>
            </a:br>
            <a:r>
              <a:rPr lang="sk" b="1"/>
              <a:t>faktové </a:t>
            </a:r>
            <a:endParaRPr b="1"/>
          </a:p>
          <a:p>
            <a:pPr marL="457200" marR="0" lvl="0" indent="-31118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7"/>
              <a:buChar char="-"/>
            </a:pPr>
            <a:r>
              <a:rPr lang="sk"/>
              <a:t>Typy vazeb</a:t>
            </a:r>
            <a:br>
              <a:rPr lang="sk"/>
            </a:br>
            <a:r>
              <a:rPr lang="sk" b="1"/>
              <a:t>1:1</a:t>
            </a:r>
            <a:r>
              <a:rPr lang="sk"/>
              <a:t> (one to one) každá položka je v tabulce právě jednou (produkt, ceník produktů)</a:t>
            </a:r>
            <a:br>
              <a:rPr lang="sk"/>
            </a:br>
            <a:r>
              <a:rPr lang="sk" b="1"/>
              <a:t>1:N</a:t>
            </a:r>
            <a:r>
              <a:rPr lang="sk"/>
              <a:t> / </a:t>
            </a:r>
            <a:r>
              <a:rPr lang="sk" b="1"/>
              <a:t>1:* </a:t>
            </a:r>
            <a:r>
              <a:rPr lang="sk"/>
              <a:t>(one to many) každá položka může mít v tabulce více výskytů (produkt, ceník produktů v jednotlivých letech)</a:t>
            </a:r>
            <a:br>
              <a:rPr lang="sk"/>
            </a:br>
            <a:r>
              <a:rPr lang="sk" b="1"/>
              <a:t>N:N</a:t>
            </a:r>
            <a:r>
              <a:rPr lang="sk"/>
              <a:t> / </a:t>
            </a:r>
            <a:r>
              <a:rPr lang="sk" b="1"/>
              <a:t>*:* </a:t>
            </a:r>
            <a:r>
              <a:rPr lang="sk"/>
              <a:t>(many to many) Jedna nebo více položek může mít v tabulce více výskytů (tabulka knih v knihovně s autory, která bude mít vazbu na tabulku autorů a jejich knih - autor má více výskytů, protože napsal více knih a zároveň jsou knihy, které může napsat více autorů)</a:t>
            </a:r>
            <a:endParaRPr/>
          </a:p>
          <a:p>
            <a:pPr marL="457200" marR="0" lvl="0" indent="-31118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7"/>
              <a:buChar char="-"/>
            </a:pPr>
            <a:r>
              <a:rPr lang="sk"/>
              <a:t>Směr vazeb</a:t>
            </a:r>
            <a:br>
              <a:rPr lang="sk"/>
            </a:br>
            <a:r>
              <a:rPr lang="sk" b="1"/>
              <a:t>Jednostranná </a:t>
            </a:r>
            <a:r>
              <a:rPr lang="sk"/>
              <a:t>Jedna tabulka filtruje jednotlivé záznamy v druhé tabulce (typicky dimenzní tabulka filtruje dané záznamy z factové tabulky, druhá tabulka pak ale už nefiltruje tabulku první</a:t>
            </a:r>
            <a:br>
              <a:rPr lang="sk"/>
            </a:br>
            <a:r>
              <a:rPr lang="sk" b="1"/>
              <a:t>Oboustranná </a:t>
            </a:r>
            <a:r>
              <a:rPr lang="sk"/>
              <a:t>obě tabulky se filtrují navzájem, filtrování vždy probíhá pomocí sloupců přes které je vazba vytvořená </a:t>
            </a: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Denormalizace a Normalizace </a:t>
            </a:r>
            <a:endParaRPr/>
          </a:p>
        </p:txBody>
      </p:sp>
      <p:sp>
        <p:nvSpPr>
          <p:cNvPr id="295" name="Google Shape;295;p4"/>
          <p:cNvSpPr txBox="1">
            <a:spLocks noGrp="1"/>
          </p:cNvSpPr>
          <p:nvPr>
            <p:ph type="body" idx="1"/>
          </p:nvPr>
        </p:nvSpPr>
        <p:spPr>
          <a:xfrm>
            <a:off x="1303800" y="1461325"/>
            <a:ext cx="7030500" cy="3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Denormalizace i Normalizace jsou postupy, které se používají při vytváření různých modelů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Denormalizace -</a:t>
            </a:r>
            <a:r>
              <a:rPr lang="sk"/>
              <a:t> přidávání redundantních (opakujících se dat) do tabulek v modelu pro účely rychlejšího a jasnějšího prohlížení dat</a:t>
            </a:r>
            <a:br>
              <a:rPr lang="sk"/>
            </a:br>
            <a:r>
              <a:rPr lang="sk"/>
              <a:t>(v databázích může jít o materializované tabulky, nebo pohledy (views), které usnadňují analytickou práci tak, aby nebylo nutné na sebe pokaždé napojovat různé tabulky). 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Denormalizovaný model by tedy mohl vypadat jako jedna tabulka, to má ale určité nevýhody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Normalizace </a:t>
            </a:r>
            <a:r>
              <a:rPr lang="sk"/>
              <a:t>je pak proces, kdy naopak tvoříme malé tabulky, snižujeme redundaci dat a zlepšujeme jejich integritu a udržitelnost. Využíváme především pokud máme velké objemy faktových dat. 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Většinou používáme oboje a záleží na jednotlivých případech </a:t>
            </a:r>
            <a:br>
              <a:rPr lang="sk"/>
            </a:b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Typy datových modelů - Star Schema</a:t>
            </a:r>
            <a:endParaRPr/>
          </a:p>
        </p:txBody>
      </p:sp>
      <p:sp>
        <p:nvSpPr>
          <p:cNvPr id="301" name="Google Shape;301;p5"/>
          <p:cNvSpPr txBox="1">
            <a:spLocks noGrp="1"/>
          </p:cNvSpPr>
          <p:nvPr>
            <p:ph type="body" idx="1"/>
          </p:nvPr>
        </p:nvSpPr>
        <p:spPr>
          <a:xfrm>
            <a:off x="1223900" y="1459050"/>
            <a:ext cx="7030500" cy="3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jde o best practice model, který zajišťuje nejoptimálnější řešení. Pokud to je možné, chceme vždy vytvořit star schema. Model se snadno udržuje a rozšiřuje. Je to model na který bylo Power BI optimalizováno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2" name="Google Shape;302;p5"/>
          <p:cNvSpPr/>
          <p:nvPr/>
        </p:nvSpPr>
        <p:spPr>
          <a:xfrm>
            <a:off x="4079000" y="3128200"/>
            <a:ext cx="980700" cy="1563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factOrderLine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OrderID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ProductID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Quantity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3" name="Google Shape;303;p5"/>
          <p:cNvSpPr/>
          <p:nvPr/>
        </p:nvSpPr>
        <p:spPr>
          <a:xfrm>
            <a:off x="1394050" y="2526000"/>
            <a:ext cx="1221000" cy="1617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dimProduct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ProductID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Size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BrandOrigin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5"/>
          <p:cNvSpPr/>
          <p:nvPr/>
        </p:nvSpPr>
        <p:spPr>
          <a:xfrm>
            <a:off x="6422300" y="2624700"/>
            <a:ext cx="1167600" cy="1519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dimDate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StartOfMonth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Year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05" name="Google Shape;305;p5"/>
          <p:cNvCxnSpPr>
            <a:stCxn id="303" idx="3"/>
            <a:endCxn id="302" idx="1"/>
          </p:cNvCxnSpPr>
          <p:nvPr/>
        </p:nvCxnSpPr>
        <p:spPr>
          <a:xfrm>
            <a:off x="2615050" y="3334950"/>
            <a:ext cx="1464000" cy="57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6" name="Google Shape;306;p5"/>
          <p:cNvCxnSpPr>
            <a:stCxn id="304" idx="1"/>
            <a:endCxn id="302" idx="3"/>
          </p:cNvCxnSpPr>
          <p:nvPr/>
        </p:nvCxnSpPr>
        <p:spPr>
          <a:xfrm flipH="1">
            <a:off x="5059700" y="3384300"/>
            <a:ext cx="1362600" cy="52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7" name="Google Shape;307;p5"/>
          <p:cNvSpPr txBox="1"/>
          <p:nvPr/>
        </p:nvSpPr>
        <p:spPr>
          <a:xfrm>
            <a:off x="2711150" y="29994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p5"/>
          <p:cNvSpPr txBox="1"/>
          <p:nvPr/>
        </p:nvSpPr>
        <p:spPr>
          <a:xfrm>
            <a:off x="6055400" y="304605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9" name="Google Shape;309;p5"/>
          <p:cNvSpPr txBox="1"/>
          <p:nvPr/>
        </p:nvSpPr>
        <p:spPr>
          <a:xfrm>
            <a:off x="5114775" y="3455425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0" name="Google Shape;310;p5"/>
          <p:cNvSpPr txBox="1"/>
          <p:nvPr/>
        </p:nvSpPr>
        <p:spPr>
          <a:xfrm>
            <a:off x="3752125" y="35367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11" name="Google Shape;311;p5"/>
          <p:cNvCxnSpPr/>
          <p:nvPr/>
        </p:nvCxnSpPr>
        <p:spPr>
          <a:xfrm flipH="1">
            <a:off x="5597825" y="3570575"/>
            <a:ext cx="363600" cy="12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12" name="Google Shape;312;p5"/>
          <p:cNvCxnSpPr/>
          <p:nvPr/>
        </p:nvCxnSpPr>
        <p:spPr>
          <a:xfrm>
            <a:off x="3476200" y="3664950"/>
            <a:ext cx="102000" cy="5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k"/>
              <a:t>Typy datových modelů - Snowflake Schema</a:t>
            </a:r>
            <a:endParaRPr/>
          </a:p>
        </p:txBody>
      </p:sp>
      <p:sp>
        <p:nvSpPr>
          <p:cNvPr id="318" name="Google Shape;318;p6"/>
          <p:cNvSpPr txBox="1">
            <a:spLocks noGrp="1"/>
          </p:cNvSpPr>
          <p:nvPr>
            <p:ph type="body" idx="1"/>
          </p:nvPr>
        </p:nvSpPr>
        <p:spPr>
          <a:xfrm>
            <a:off x="1223900" y="1459050"/>
            <a:ext cx="7030500" cy="3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Snowflake vzniká normalizací star schema, pokud není nezbytně nutné, tak je vždy na uvážení, jestli je snowflake schéma potřeba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Kdy je vhodné vytvářet nové dimenze? 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9" name="Google Shape;319;p6"/>
          <p:cNvSpPr/>
          <p:nvPr/>
        </p:nvSpPr>
        <p:spPr>
          <a:xfrm>
            <a:off x="4079000" y="3230300"/>
            <a:ext cx="980700" cy="1461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factOrderLine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OrderID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ProductID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Quantity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0" name="Google Shape;320;p6"/>
          <p:cNvSpPr/>
          <p:nvPr/>
        </p:nvSpPr>
        <p:spPr>
          <a:xfrm>
            <a:off x="2143125" y="2832600"/>
            <a:ext cx="1091400" cy="1461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dimProduct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ProductID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Size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1" name="Google Shape;321;p6"/>
          <p:cNvSpPr/>
          <p:nvPr/>
        </p:nvSpPr>
        <p:spPr>
          <a:xfrm>
            <a:off x="6422300" y="2624700"/>
            <a:ext cx="1167600" cy="1519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dimDate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StartOfMonth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Year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22" name="Google Shape;322;p6"/>
          <p:cNvCxnSpPr>
            <a:endCxn id="319" idx="1"/>
          </p:cNvCxnSpPr>
          <p:nvPr/>
        </p:nvCxnSpPr>
        <p:spPr>
          <a:xfrm>
            <a:off x="3239900" y="3614750"/>
            <a:ext cx="839100" cy="34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3" name="Google Shape;323;p6"/>
          <p:cNvCxnSpPr>
            <a:stCxn id="321" idx="1"/>
            <a:endCxn id="319" idx="3"/>
          </p:cNvCxnSpPr>
          <p:nvPr/>
        </p:nvCxnSpPr>
        <p:spPr>
          <a:xfrm flipH="1">
            <a:off x="5059700" y="3384300"/>
            <a:ext cx="1362600" cy="57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4" name="Google Shape;324;p6"/>
          <p:cNvSpPr txBox="1"/>
          <p:nvPr/>
        </p:nvSpPr>
        <p:spPr>
          <a:xfrm>
            <a:off x="3211125" y="32303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5" name="Google Shape;325;p6"/>
          <p:cNvSpPr txBox="1"/>
          <p:nvPr/>
        </p:nvSpPr>
        <p:spPr>
          <a:xfrm>
            <a:off x="6055400" y="304605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p6"/>
          <p:cNvSpPr txBox="1"/>
          <p:nvPr/>
        </p:nvSpPr>
        <p:spPr>
          <a:xfrm>
            <a:off x="5114775" y="3455425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7" name="Google Shape;327;p6"/>
          <p:cNvSpPr txBox="1"/>
          <p:nvPr/>
        </p:nvSpPr>
        <p:spPr>
          <a:xfrm>
            <a:off x="3752125" y="35367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28" name="Google Shape;328;p6"/>
          <p:cNvCxnSpPr/>
          <p:nvPr/>
        </p:nvCxnSpPr>
        <p:spPr>
          <a:xfrm flipH="1">
            <a:off x="5615075" y="3586175"/>
            <a:ext cx="330900" cy="141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29" name="Google Shape;329;p6"/>
          <p:cNvCxnSpPr/>
          <p:nvPr/>
        </p:nvCxnSpPr>
        <p:spPr>
          <a:xfrm>
            <a:off x="3445775" y="3689475"/>
            <a:ext cx="951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30" name="Google Shape;330;p6"/>
          <p:cNvSpPr/>
          <p:nvPr/>
        </p:nvSpPr>
        <p:spPr>
          <a:xfrm>
            <a:off x="295325" y="2257500"/>
            <a:ext cx="1221000" cy="1328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dimBrand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BrandOrigin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31" name="Google Shape;331;p6"/>
          <p:cNvCxnSpPr>
            <a:endCxn id="320" idx="1"/>
          </p:cNvCxnSpPr>
          <p:nvPr/>
        </p:nvCxnSpPr>
        <p:spPr>
          <a:xfrm>
            <a:off x="1516425" y="2942250"/>
            <a:ext cx="626700" cy="62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2" name="Google Shape;332;p6"/>
          <p:cNvSpPr txBox="1"/>
          <p:nvPr/>
        </p:nvSpPr>
        <p:spPr>
          <a:xfrm>
            <a:off x="1548525" y="26247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3" name="Google Shape;333;p6"/>
          <p:cNvSpPr txBox="1"/>
          <p:nvPr/>
        </p:nvSpPr>
        <p:spPr>
          <a:xfrm>
            <a:off x="1852525" y="30096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34" name="Google Shape;334;p6"/>
          <p:cNvCxnSpPr/>
          <p:nvPr/>
        </p:nvCxnSpPr>
        <p:spPr>
          <a:xfrm>
            <a:off x="1738200" y="3163800"/>
            <a:ext cx="77700" cy="7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Typy Datových modelů </a:t>
            </a:r>
            <a:endParaRPr/>
          </a:p>
        </p:txBody>
      </p:sp>
      <p:sp>
        <p:nvSpPr>
          <p:cNvPr id="340" name="Google Shape;340;p7"/>
          <p:cNvSpPr txBox="1">
            <a:spLocks noGrp="1"/>
          </p:cNvSpPr>
          <p:nvPr>
            <p:ph type="body" idx="1"/>
          </p:nvPr>
        </p:nvSpPr>
        <p:spPr>
          <a:xfrm>
            <a:off x="1303800" y="1461325"/>
            <a:ext cx="7030500" cy="3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marR="0" lvl="0" indent="-3050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 b="1"/>
              <a:t>Více star schémat - často máme více faktových tabulek a více různých modelů v jednom velkém datovém modelu.</a:t>
            </a:r>
            <a:br>
              <a:rPr lang="sk" b="1"/>
            </a:br>
            <a:endParaRPr b="1"/>
          </a:p>
          <a:p>
            <a:pPr marL="457200" marR="0" lvl="0" indent="-3050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 b="1"/>
              <a:t>Header - Detail datový model</a:t>
            </a:r>
            <a:br>
              <a:rPr lang="sk" b="1"/>
            </a:br>
            <a:r>
              <a:rPr lang="sk"/>
              <a:t>Umožňuje při zachování správného detailu pracovat s hodnotami tak, aby se nepřepočítávaly, ale ukazovaly se jen relevantní, (Objednávka s hodnotou dopravy / Objednávka s hodnotou produktů - ke každému produktu zobrazím celkovou cenu dopravy, ale i k objednávce jsem schopen zobrazit celkovou cenu dopravu (nesčítám přes produkty))</a:t>
            </a:r>
            <a:endParaRPr/>
          </a:p>
          <a:p>
            <a:pPr marL="457200" marR="0" lvl="0" indent="-30502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k"/>
              <a:t>Více vazeb mezi dvěmi tabulkami </a:t>
            </a:r>
            <a:br>
              <a:rPr lang="sk"/>
            </a:br>
            <a:r>
              <a:rPr lang="sk"/>
              <a:t>Aktivní a neaktivní vazba</a:t>
            </a:r>
            <a:br>
              <a:rPr lang="sk"/>
            </a:br>
            <a:r>
              <a:rPr lang="sk"/>
              <a:t>Vazby se dají vytvářet i dynamicky (pouštět) pomocí DAX funkcí, ale vždy musí existovat</a:t>
            </a:r>
            <a:endParaRPr/>
          </a:p>
          <a:p>
            <a:pPr marL="457200" marR="0" lvl="0" indent="-30502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k" b="1"/>
              <a:t>Ambiguity </a:t>
            </a:r>
            <a:r>
              <a:rPr lang="sk"/>
              <a:t>= Mnohoznačný model, více cest jak filtrovat tabulku</a:t>
            </a:r>
            <a:endParaRPr/>
          </a:p>
          <a:p>
            <a:pPr marL="457200" marR="0" lvl="0" indent="-30502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k"/>
              <a:t>Praktický tip - možnost skrývání sloupců v datovém modelu</a:t>
            </a:r>
            <a:br>
              <a:rPr lang="sk"/>
            </a:b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Typy datových modelů - Header Detail</a:t>
            </a:r>
            <a:endParaRPr/>
          </a:p>
        </p:txBody>
      </p:sp>
      <p:sp>
        <p:nvSpPr>
          <p:cNvPr id="346" name="Google Shape;346;p8"/>
          <p:cNvSpPr/>
          <p:nvPr/>
        </p:nvSpPr>
        <p:spPr>
          <a:xfrm>
            <a:off x="4079000" y="3230300"/>
            <a:ext cx="1221000" cy="1461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factOrderLine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OrderID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ProductID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Value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Quantity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7" name="Google Shape;347;p8"/>
          <p:cNvSpPr/>
          <p:nvPr/>
        </p:nvSpPr>
        <p:spPr>
          <a:xfrm>
            <a:off x="2143125" y="2832600"/>
            <a:ext cx="1091400" cy="1461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dimProduct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ProductID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Size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8" name="Google Shape;348;p8"/>
          <p:cNvSpPr/>
          <p:nvPr/>
        </p:nvSpPr>
        <p:spPr>
          <a:xfrm>
            <a:off x="4105700" y="1313400"/>
            <a:ext cx="1167600" cy="1519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dimDate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StartOfMonth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Year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49" name="Google Shape;349;p8"/>
          <p:cNvCxnSpPr>
            <a:endCxn id="346" idx="1"/>
          </p:cNvCxnSpPr>
          <p:nvPr/>
        </p:nvCxnSpPr>
        <p:spPr>
          <a:xfrm>
            <a:off x="3239900" y="3614750"/>
            <a:ext cx="839100" cy="34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0" name="Google Shape;350;p8"/>
          <p:cNvSpPr txBox="1"/>
          <p:nvPr/>
        </p:nvSpPr>
        <p:spPr>
          <a:xfrm>
            <a:off x="3211125" y="32303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1" name="Google Shape;351;p8"/>
          <p:cNvSpPr txBox="1"/>
          <p:nvPr/>
        </p:nvSpPr>
        <p:spPr>
          <a:xfrm>
            <a:off x="6055400" y="304605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p8"/>
          <p:cNvSpPr txBox="1"/>
          <p:nvPr/>
        </p:nvSpPr>
        <p:spPr>
          <a:xfrm>
            <a:off x="3752125" y="35367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3" name="Google Shape;353;p8"/>
          <p:cNvCxnSpPr/>
          <p:nvPr/>
        </p:nvCxnSpPr>
        <p:spPr>
          <a:xfrm>
            <a:off x="3445775" y="3689475"/>
            <a:ext cx="951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4" name="Google Shape;354;p8"/>
          <p:cNvSpPr/>
          <p:nvPr/>
        </p:nvSpPr>
        <p:spPr>
          <a:xfrm>
            <a:off x="295325" y="2257500"/>
            <a:ext cx="1221000" cy="1328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dimBrand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BrandID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BrandOrigin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5" name="Google Shape;355;p8"/>
          <p:cNvCxnSpPr>
            <a:endCxn id="347" idx="1"/>
          </p:cNvCxnSpPr>
          <p:nvPr/>
        </p:nvCxnSpPr>
        <p:spPr>
          <a:xfrm>
            <a:off x="1516425" y="2942250"/>
            <a:ext cx="626700" cy="62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6" name="Google Shape;356;p8"/>
          <p:cNvSpPr txBox="1"/>
          <p:nvPr/>
        </p:nvSpPr>
        <p:spPr>
          <a:xfrm>
            <a:off x="1548525" y="26247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7" name="Google Shape;357;p8"/>
          <p:cNvSpPr txBox="1"/>
          <p:nvPr/>
        </p:nvSpPr>
        <p:spPr>
          <a:xfrm>
            <a:off x="1852525" y="30096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8" name="Google Shape;358;p8"/>
          <p:cNvCxnSpPr/>
          <p:nvPr/>
        </p:nvCxnSpPr>
        <p:spPr>
          <a:xfrm>
            <a:off x="1738200" y="3163800"/>
            <a:ext cx="77700" cy="7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9" name="Google Shape;359;p8"/>
          <p:cNvSpPr/>
          <p:nvPr/>
        </p:nvSpPr>
        <p:spPr>
          <a:xfrm>
            <a:off x="6001050" y="2595625"/>
            <a:ext cx="1303200" cy="1461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factOrder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OrderID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TransportCost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PackagingCost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0" name="Google Shape;360;p8"/>
          <p:cNvCxnSpPr>
            <a:endCxn id="346" idx="0"/>
          </p:cNvCxnSpPr>
          <p:nvPr/>
        </p:nvCxnSpPr>
        <p:spPr>
          <a:xfrm flipH="1">
            <a:off x="4689500" y="2832500"/>
            <a:ext cx="11100" cy="39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8"/>
          <p:cNvCxnSpPr/>
          <p:nvPr/>
        </p:nvCxnSpPr>
        <p:spPr>
          <a:xfrm flipH="1">
            <a:off x="4697250" y="2982825"/>
            <a:ext cx="5100" cy="10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62" name="Google Shape;362;p8"/>
          <p:cNvSpPr txBox="1"/>
          <p:nvPr/>
        </p:nvSpPr>
        <p:spPr>
          <a:xfrm>
            <a:off x="4761663" y="27294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3" name="Google Shape;363;p8"/>
          <p:cNvSpPr txBox="1"/>
          <p:nvPr/>
        </p:nvSpPr>
        <p:spPr>
          <a:xfrm>
            <a:off x="4366125" y="2881275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4" name="Google Shape;364;p8"/>
          <p:cNvSpPr txBox="1"/>
          <p:nvPr/>
        </p:nvSpPr>
        <p:spPr>
          <a:xfrm>
            <a:off x="5729238" y="290345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5" name="Google Shape;365;p8"/>
          <p:cNvSpPr txBox="1"/>
          <p:nvPr/>
        </p:nvSpPr>
        <p:spPr>
          <a:xfrm>
            <a:off x="5273300" y="33945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6" name="Google Shape;366;p8"/>
          <p:cNvSpPr txBox="1"/>
          <p:nvPr/>
        </p:nvSpPr>
        <p:spPr>
          <a:xfrm>
            <a:off x="5491163" y="4293900"/>
            <a:ext cx="286007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sk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Oboustranná vazba mezi OrderID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9"/>
          <p:cNvSpPr txBox="1">
            <a:spLocks noGrp="1"/>
          </p:cNvSpPr>
          <p:nvPr>
            <p:ph type="body" idx="1"/>
          </p:nvPr>
        </p:nvSpPr>
        <p:spPr>
          <a:xfrm>
            <a:off x="1223900" y="1337050"/>
            <a:ext cx="7030500" cy="3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neaktivní vazby jdou pouštět pomocí DAX kalkulace - USERELATIONSHIP, umožní napočítat metriky Count of Shipped Orders, Count of Delivered Orders bez nutnosti mít více datumových dimenzí a více filtrů.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Google Shape;372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Typy datových modelů – Více vazeb</a:t>
            </a:r>
            <a:endParaRPr/>
          </a:p>
        </p:txBody>
      </p:sp>
      <p:sp>
        <p:nvSpPr>
          <p:cNvPr id="373" name="Google Shape;373;p9"/>
          <p:cNvSpPr/>
          <p:nvPr/>
        </p:nvSpPr>
        <p:spPr>
          <a:xfrm>
            <a:off x="4078999" y="2443163"/>
            <a:ext cx="1763263" cy="22484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factOrder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OrderID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TransportCost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PackagingCost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DateOrdered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DateShipped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DateDelivered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4" name="Google Shape;374;p9"/>
          <p:cNvSpPr/>
          <p:nvPr/>
        </p:nvSpPr>
        <p:spPr>
          <a:xfrm>
            <a:off x="1860820" y="2143850"/>
            <a:ext cx="1167600" cy="1519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dimDate</a:t>
            </a: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sk" sz="11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DateKey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Date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MonthName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Month</a:t>
            </a:r>
            <a:b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StartOfMonth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k" sz="11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Year</a:t>
            </a:r>
            <a:endParaRPr sz="11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75" name="Google Shape;375;p9"/>
          <p:cNvCxnSpPr/>
          <p:nvPr/>
        </p:nvCxnSpPr>
        <p:spPr>
          <a:xfrm>
            <a:off x="3028420" y="2619991"/>
            <a:ext cx="1050579" cy="130702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6" name="Google Shape;376;p9"/>
          <p:cNvSpPr txBox="1"/>
          <p:nvPr/>
        </p:nvSpPr>
        <p:spPr>
          <a:xfrm>
            <a:off x="3015739" y="23793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7" name="Google Shape;377;p9"/>
          <p:cNvSpPr txBox="1"/>
          <p:nvPr/>
        </p:nvSpPr>
        <p:spPr>
          <a:xfrm>
            <a:off x="3819880" y="3366756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sk"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</a:t>
            </a: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78" name="Google Shape;378;p9"/>
          <p:cNvCxnSpPr/>
          <p:nvPr/>
        </p:nvCxnSpPr>
        <p:spPr>
          <a:xfrm>
            <a:off x="3481975" y="3181350"/>
            <a:ext cx="142800" cy="18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9" name="Google Shape;379;p9"/>
          <p:cNvSpPr txBox="1"/>
          <p:nvPr/>
        </p:nvSpPr>
        <p:spPr>
          <a:xfrm>
            <a:off x="5729238" y="290345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0" name="Google Shape;380;p9"/>
          <p:cNvSpPr txBox="1"/>
          <p:nvPr/>
        </p:nvSpPr>
        <p:spPr>
          <a:xfrm>
            <a:off x="5273300" y="3394500"/>
            <a:ext cx="271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81" name="Google Shape;381;p9"/>
          <p:cNvCxnSpPr/>
          <p:nvPr/>
        </p:nvCxnSpPr>
        <p:spPr>
          <a:xfrm>
            <a:off x="3017981" y="2796819"/>
            <a:ext cx="1050579" cy="130702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82" name="Google Shape;382;p9"/>
          <p:cNvCxnSpPr/>
          <p:nvPr/>
        </p:nvCxnSpPr>
        <p:spPr>
          <a:xfrm>
            <a:off x="3017968" y="2969269"/>
            <a:ext cx="1050600" cy="130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83" name="Google Shape;383;p9"/>
          <p:cNvCxnSpPr/>
          <p:nvPr/>
        </p:nvCxnSpPr>
        <p:spPr>
          <a:xfrm>
            <a:off x="3570100" y="3481975"/>
            <a:ext cx="66900" cy="8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84" name="Google Shape;384;p9"/>
          <p:cNvCxnSpPr/>
          <p:nvPr/>
        </p:nvCxnSpPr>
        <p:spPr>
          <a:xfrm>
            <a:off x="3403775" y="3447300"/>
            <a:ext cx="66900" cy="8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On-screen Show (16:9)</PresentationFormat>
  <Paragraphs>112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Courier New</vt:lpstr>
      <vt:lpstr>Arial</vt:lpstr>
      <vt:lpstr>Nunito</vt:lpstr>
      <vt:lpstr>Maven Pro</vt:lpstr>
      <vt:lpstr>Momentum</vt:lpstr>
      <vt:lpstr>Power BI -  Datové modelování</vt:lpstr>
      <vt:lpstr>Datové modelování</vt:lpstr>
      <vt:lpstr>Vazby</vt:lpstr>
      <vt:lpstr>Denormalizace a Normalizace </vt:lpstr>
      <vt:lpstr>Typy datových modelů - Star Schema</vt:lpstr>
      <vt:lpstr>Typy datových modelů - Snowflake Schema</vt:lpstr>
      <vt:lpstr>Typy Datových modelů </vt:lpstr>
      <vt:lpstr>Typy datových modelů - Header Detail</vt:lpstr>
      <vt:lpstr>Typy datových modelů – Více vazeb</vt:lpstr>
      <vt:lpstr>Power BI -  ETL a Čištění dat</vt:lpstr>
      <vt:lpstr>ETL (Extract Transform Load)</vt:lpstr>
      <vt:lpstr>Typy operací</vt:lpstr>
      <vt:lpstr>Příklad z praxe</vt:lpstr>
      <vt:lpstr>Power Query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Adéla Brandejsová</dc:creator>
  <cp:lastModifiedBy>Adéla Brandejsová</cp:lastModifiedBy>
  <cp:revision>1</cp:revision>
  <dcterms:modified xsi:type="dcterms:W3CDTF">2024-10-07T08:51:17Z</dcterms:modified>
</cp:coreProperties>
</file>