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91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8c69bcdf5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8c69bcdf5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6c13adab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6c13adabc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c8f5403e3_0_2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8c8f5403e3_0_2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10247ebb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10247ebb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4030af00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04030af00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fbdfd8f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fbdfd8f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bvienc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325" y="0"/>
            <a:ext cx="9150645" cy="514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Vizualizace businessových dat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56" name="Google Shape;56;p13"/>
          <p:cNvCxnSpPr>
            <a:stCxn id="57" idx="2"/>
            <a:endCxn id="58" idx="1"/>
          </p:cNvCxnSpPr>
          <p:nvPr/>
        </p:nvCxnSpPr>
        <p:spPr>
          <a:xfrm>
            <a:off x="7022225" y="4140825"/>
            <a:ext cx="243300" cy="403800"/>
          </a:xfrm>
          <a:prstGeom prst="bentConnector3">
            <a:avLst>
              <a:gd name="adj1" fmla="val 50021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3"/>
          <p:cNvCxnSpPr>
            <a:stCxn id="57" idx="2"/>
            <a:endCxn id="60" idx="1"/>
          </p:cNvCxnSpPr>
          <p:nvPr/>
        </p:nvCxnSpPr>
        <p:spPr>
          <a:xfrm rot="10800000" flipH="1">
            <a:off x="7022225" y="3764025"/>
            <a:ext cx="243300" cy="376800"/>
          </a:xfrm>
          <a:prstGeom prst="bentConnector3">
            <a:avLst>
              <a:gd name="adj1" fmla="val 50021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 rot="-5400000">
            <a:off x="6541175" y="4036575"/>
            <a:ext cx="753600" cy="2085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7265625" y="3663674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265625" y="4444400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8229500" y="3470255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8229500" y="3834855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8229500" y="4243692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8229500" y="4629925"/>
            <a:ext cx="642900" cy="2007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1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65" name="Google Shape;65;p13"/>
          <p:cNvCxnSpPr>
            <a:stCxn id="60" idx="3"/>
            <a:endCxn id="61" idx="1"/>
          </p:cNvCxnSpPr>
          <p:nvPr/>
        </p:nvCxnSpPr>
        <p:spPr>
          <a:xfrm rot="10800000" flipH="1">
            <a:off x="7908525" y="3570524"/>
            <a:ext cx="321000" cy="1935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6" name="Google Shape;66;p13"/>
          <p:cNvCxnSpPr>
            <a:stCxn id="60" idx="3"/>
            <a:endCxn id="62" idx="1"/>
          </p:cNvCxnSpPr>
          <p:nvPr/>
        </p:nvCxnSpPr>
        <p:spPr>
          <a:xfrm>
            <a:off x="7908525" y="3764024"/>
            <a:ext cx="321000" cy="1713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7" name="Google Shape;67;p13"/>
          <p:cNvCxnSpPr>
            <a:stCxn id="63" idx="1"/>
            <a:endCxn id="58" idx="3"/>
          </p:cNvCxnSpPr>
          <p:nvPr/>
        </p:nvCxnSpPr>
        <p:spPr>
          <a:xfrm flipH="1">
            <a:off x="7908500" y="4344042"/>
            <a:ext cx="321000" cy="2007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8" name="Google Shape;68;p13"/>
          <p:cNvCxnSpPr>
            <a:stCxn id="64" idx="1"/>
            <a:endCxn id="58" idx="3"/>
          </p:cNvCxnSpPr>
          <p:nvPr/>
        </p:nvCxnSpPr>
        <p:spPr>
          <a:xfrm rot="10800000">
            <a:off x="7908500" y="4544875"/>
            <a:ext cx="321000" cy="1854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9" name="Google Shape;69;p13"/>
          <p:cNvSpPr/>
          <p:nvPr/>
        </p:nvSpPr>
        <p:spPr>
          <a:xfrm>
            <a:off x="619200" y="4031275"/>
            <a:ext cx="156600" cy="699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838700" y="3864375"/>
            <a:ext cx="156600" cy="865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1058200" y="3695825"/>
            <a:ext cx="156600" cy="10344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1277700" y="3764025"/>
            <a:ext cx="156600" cy="9663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1497200" y="3470250"/>
            <a:ext cx="156600" cy="1260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399700" y="4243700"/>
            <a:ext cx="156600" cy="486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1716700" y="3834850"/>
            <a:ext cx="156600" cy="8955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3897850" y="3393263"/>
            <a:ext cx="984000" cy="9663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4562450" y="3393263"/>
            <a:ext cx="984000" cy="9663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4233200" y="3922088"/>
            <a:ext cx="984000" cy="9663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Lektoři</a:t>
            </a:r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439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0A0A0A"/>
                </a:solidFill>
              </a:rPr>
              <a:t>Mgr. Adéla Brandejsová</a:t>
            </a:r>
            <a:endParaRPr b="1"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Aplikovaná matematika na PřF MUNI</a:t>
            </a: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Vedoucí datově analytického oddělení v Notinu.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0A0A0A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b="1">
                <a:solidFill>
                  <a:srgbClr val="0A0A0A"/>
                </a:solidFill>
              </a:rPr>
              <a:t>Ing. Andrea Špániková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Finance FAME UTB</a:t>
            </a: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Vedoucí datově analytického týmu v Notinu.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endParaRPr>
              <a:solidFill>
                <a:srgbClr val="0A0A0A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4160425" y="1152475"/>
            <a:ext cx="4852500" cy="31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b="1">
                <a:solidFill>
                  <a:schemeClr val="dk1"/>
                </a:solidFill>
              </a:rPr>
              <a:t>Notino </a:t>
            </a:r>
            <a:r>
              <a:rPr lang="en-GB" sz="1500">
                <a:solidFill>
                  <a:schemeClr val="dk1"/>
                </a:solidFill>
              </a:rPr>
              <a:t>je brněnský eshop s parfémy a kosmetikou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působí ve </a:t>
            </a:r>
            <a:r>
              <a:rPr lang="en-GB" sz="1500" b="1">
                <a:solidFill>
                  <a:schemeClr val="dk1"/>
                </a:solidFill>
              </a:rPr>
              <a:t>28</a:t>
            </a:r>
            <a:r>
              <a:rPr lang="en-GB" sz="1500">
                <a:solidFill>
                  <a:schemeClr val="dk1"/>
                </a:solidFill>
              </a:rPr>
              <a:t> zemích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Inovace, automatizace, data driven</a:t>
            </a:r>
            <a:endParaRPr sz="15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endParaRPr>
              <a:solidFill>
                <a:srgbClr val="0A0A0A"/>
              </a:solidFill>
            </a:endParaRPr>
          </a:p>
        </p:txBody>
      </p:sp>
      <p:pic>
        <p:nvPicPr>
          <p:cNvPr id="86" name="Google Shape;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6150" y="2241450"/>
            <a:ext cx="4016249" cy="244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body" idx="1"/>
          </p:nvPr>
        </p:nvSpPr>
        <p:spPr>
          <a:xfrm>
            <a:off x="311700" y="967350"/>
            <a:ext cx="3840900" cy="39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60 specialistů zaměřených na data pod jedním data office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15 analytiků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600 reportů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2000 uživatelů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10 000 loadů reportů denně</a:t>
            </a:r>
            <a:endParaRPr sz="170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Monitoring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Analýza využívání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Automatické mazání 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Dokumentace</a:t>
            </a:r>
            <a:endParaRPr sz="1700">
              <a:solidFill>
                <a:schemeClr val="dk1"/>
              </a:solidFill>
            </a:endParaRPr>
          </a:p>
          <a:p>
            <a:pPr marL="457200" lvl="0" indent="-33655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GB" sz="1700">
                <a:solidFill>
                  <a:schemeClr val="dk1"/>
                </a:solidFill>
              </a:rPr>
              <a:t>Jednotnost</a:t>
            </a:r>
            <a:endParaRPr sz="1500">
              <a:solidFill>
                <a:srgbClr val="0A0A0A"/>
              </a:solidFill>
            </a:endParaRPr>
          </a:p>
        </p:txBody>
      </p:sp>
      <p:pic>
        <p:nvPicPr>
          <p:cNvPr id="92" name="Google Shape;9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6925" y="789425"/>
            <a:ext cx="4686599" cy="3959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Obsah předmětu</a:t>
            </a:r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Předmět je určený pro začátečníky.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Výuka je hlavně praktická doplněná o teorii. Provedeme vás vývojem reportu v programu Power BI od A do Z. 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Úvod do programu Power BI (1. blok)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Datové modely a vazby mezi tabulkami (1. blok)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Čištění a úprava dat pro tvorbu reportů a vizualizací (1. blok, 2. blok)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Počítané sloupce a metriky v jazyce DAX (2. blok, 3. blok)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Tvoření vizualizací a jejich principy (3.blok)</a:t>
            </a:r>
            <a:br>
              <a:rPr lang="en-GB">
                <a:solidFill>
                  <a:srgbClr val="0A0A0A"/>
                </a:solidFill>
              </a:rPr>
            </a:br>
            <a:endParaRPr>
              <a:solidFill>
                <a:srgbClr val="0A0A0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Ukončení předmětu</a:t>
            </a:r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Předmět je ukončen zápočtem a pro splnění zápočtu je potřeba odevzdat projekt.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0A0A0A"/>
                </a:solidFill>
              </a:rPr>
              <a:t>Studenti odevzdají projekt v podobě reportu, který vytvoří nad vlastním datasetem. Je možné použít i anonymizovaná data z firem. </a:t>
            </a: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Doporučujeme začít na projektu pracovat už po první lekci a začít čištěním dat a tvořením datového modelu. </a:t>
            </a: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Volné datasety se dají sehnat na stránkách statistického úřadu, data Brno atd.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Deadline 15.1.2025?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Pokud bude odevzdaný report obsahovat velké nedostatky, tak se vám ozveme se zpětnou vazbou a necháme vás report upravit.</a:t>
            </a:r>
            <a:endParaRPr>
              <a:solidFill>
                <a:srgbClr val="0A0A0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 Power BI</a:t>
            </a: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Vizualizační nástroj od společnosti Microsoft.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Slouží k transformaci a vizualizaci dat, umožňuje kombinování dat z různých zdrojů (databáze, excel, webové stránky, google analytics, aj.)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Power BI Desktop vs Power BI Service (Fabric)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V porovnání s excelem umožňuje práci s větším objemem dat (dochází ke kompresi) </a:t>
            </a:r>
            <a:endParaRPr>
              <a:solidFill>
                <a:srgbClr val="0A0A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rgbClr val="0A0A0A"/>
              </a:solidFill>
            </a:endParaRPr>
          </a:p>
        </p:txBody>
      </p:sp>
      <p:pic>
        <p:nvPicPr>
          <p:cNvPr id="117" name="Google Shape;11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8300" y="3931100"/>
            <a:ext cx="1014001" cy="101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8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 Datasetu</a:t>
            </a: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A0A0A"/>
                </a:solidFill>
              </a:rPr>
              <a:t>Dataset vytvořila společnost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obviEnce</a:t>
            </a:r>
            <a:r>
              <a:rPr lang="en-GB">
                <a:solidFill>
                  <a:srgbClr val="0A0A0A"/>
                </a:solidFill>
              </a:rPr>
              <a:t> 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Van Arsdel je společnost, která vyrábí a prodává sportovní vybavení. Působí v USA a dalších zemích. Prodává jak své vlastní produkty tak produkty ostatních výrobců. Dataset je omezený na období let 2013 - 2015.</a:t>
            </a:r>
            <a:br>
              <a:rPr lang="en-GB">
                <a:solidFill>
                  <a:srgbClr val="0A0A0A"/>
                </a:solidFill>
              </a:rPr>
            </a:br>
            <a:br>
              <a:rPr lang="en-GB">
                <a:solidFill>
                  <a:srgbClr val="0A0A0A"/>
                </a:solidFill>
              </a:rPr>
            </a:br>
            <a:r>
              <a:rPr lang="en-GB">
                <a:solidFill>
                  <a:srgbClr val="0A0A0A"/>
                </a:solidFill>
              </a:rPr>
              <a:t>Datasety najdete nahrané v učebních materiálech</a:t>
            </a:r>
            <a:endParaRPr>
              <a:solidFill>
                <a:srgbClr val="0A0A0A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A0A0A"/>
              </a:buClr>
              <a:buSzPts val="1800"/>
              <a:buChar char="●"/>
            </a:pPr>
            <a:r>
              <a:rPr lang="en-GB">
                <a:solidFill>
                  <a:srgbClr val="0A0A0A"/>
                </a:solidFill>
              </a:rPr>
              <a:t>DataVanArsdel.xlsx, InternationalDimensions.xlsx, Plan.xlsx, Složka InternationalSales se soubory csv.</a:t>
            </a:r>
            <a:endParaRPr>
              <a:solidFill>
                <a:srgbClr val="0A0A0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</Words>
  <Application>Microsoft Office PowerPoint</Application>
  <PresentationFormat>On-screen Show (16:9)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Roboto</vt:lpstr>
      <vt:lpstr>Simple Light</vt:lpstr>
      <vt:lpstr>Vizualizace businessových dat</vt:lpstr>
      <vt:lpstr>Lektoři</vt:lpstr>
      <vt:lpstr>PowerPoint Presentation</vt:lpstr>
      <vt:lpstr>Obsah předmětu</vt:lpstr>
      <vt:lpstr>Ukončení předmětu</vt:lpstr>
      <vt:lpstr>O Power BI</vt:lpstr>
      <vt:lpstr>O Datasetu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Adéla Brandejsová</cp:lastModifiedBy>
  <cp:revision>1</cp:revision>
  <dcterms:modified xsi:type="dcterms:W3CDTF">2024-10-07T08:50:39Z</dcterms:modified>
</cp:coreProperties>
</file>