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20" r:id="rId4"/>
    <p:sldId id="258" r:id="rId5"/>
    <p:sldId id="322" r:id="rId6"/>
    <p:sldId id="259" r:id="rId7"/>
    <p:sldId id="260" r:id="rId8"/>
    <p:sldId id="261" r:id="rId9"/>
    <p:sldId id="321" r:id="rId10"/>
    <p:sldId id="262" r:id="rId11"/>
    <p:sldId id="314" r:id="rId12"/>
    <p:sldId id="264" r:id="rId13"/>
    <p:sldId id="319" r:id="rId14"/>
    <p:sldId id="265" r:id="rId15"/>
    <p:sldId id="266" r:id="rId16"/>
    <p:sldId id="267" r:id="rId17"/>
    <p:sldId id="305" r:id="rId18"/>
    <p:sldId id="268" r:id="rId19"/>
    <p:sldId id="324" r:id="rId20"/>
    <p:sldId id="269" r:id="rId21"/>
    <p:sldId id="270" r:id="rId22"/>
    <p:sldId id="323" r:id="rId23"/>
    <p:sldId id="271" r:id="rId24"/>
    <p:sldId id="272" r:id="rId25"/>
    <p:sldId id="273" r:id="rId26"/>
    <p:sldId id="297" r:id="rId27"/>
    <p:sldId id="315" r:id="rId28"/>
    <p:sldId id="274" r:id="rId29"/>
    <p:sldId id="276" r:id="rId30"/>
    <p:sldId id="277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325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8" r:id="rId48"/>
    <p:sldId id="296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8" autoAdjust="0"/>
    <p:restoredTop sz="94660"/>
  </p:normalViewPr>
  <p:slideViewPr>
    <p:cSldViewPr>
      <p:cViewPr>
        <p:scale>
          <a:sx n="50" d="100"/>
          <a:sy n="50" d="100"/>
        </p:scale>
        <p:origin x="1829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85731020062259E-2"/>
          <c:y val="0.25698171312627777"/>
          <c:w val="0.86586048584544362"/>
          <c:h val="0.51742964111173484"/>
        </c:manualLayout>
      </c:layout>
      <c:pie3DChart>
        <c:varyColors val="1"/>
        <c:ser>
          <c:idx val="0"/>
          <c:order val="0"/>
          <c:spPr>
            <a:solidFill>
              <a:srgbClr val="8080FF"/>
            </a:solidFill>
            <a:ln w="26612">
              <a:solidFill>
                <a:schemeClr val="tx1"/>
              </a:solidFill>
              <a:prstDash val="solid"/>
            </a:ln>
          </c:spPr>
          <c:dPt>
            <c:idx val="1"/>
            <c:bubble3D val="0"/>
            <c:spPr>
              <a:solidFill>
                <a:srgbClr val="802060"/>
              </a:solidFill>
              <a:ln w="2661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0"/>
              </a:solidFill>
              <a:ln w="2661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A0E0E0"/>
              </a:solidFill>
              <a:ln w="2661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00080"/>
              </a:solidFill>
              <a:ln w="2661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2661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UK</a:t>
                    </a:r>
                    <a:r>
                      <a:rPr lang="en-US" dirty="0"/>
                      <a:t>
43%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France</a:t>
                    </a:r>
                    <a:r>
                      <a:rPr lang="en-US" dirty="0"/>
                      <a:t>
20%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Germany</a:t>
                    </a:r>
                    <a:r>
                      <a:rPr lang="en-US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0090090090090297E-3"/>
                  <c:y val="2.939211756847032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Belgium</a:t>
                    </a:r>
                    <a:r>
                      <a:rPr lang="en-US" dirty="0" smtClean="0"/>
                      <a:t>, </a:t>
                    </a:r>
                    <a:r>
                      <a:rPr lang="en-US" dirty="0" err="1" smtClean="0"/>
                      <a:t>Netherlands</a:t>
                    </a:r>
                    <a:r>
                      <a:rPr lang="en-US" dirty="0" smtClean="0"/>
                      <a:t>, </a:t>
                    </a:r>
                    <a:r>
                      <a:rPr lang="en-US" dirty="0" err="1" smtClean="0"/>
                      <a:t>Switzerland</a:t>
                    </a:r>
                    <a:r>
                      <a:rPr lang="en-US" dirty="0"/>
                      <a:t>
12%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Others</a:t>
                    </a:r>
                    <a:r>
                      <a:rPr lang="en-US" dirty="0"/>
                      <a:t>
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53225">
                <a:noFill/>
              </a:ln>
            </c:spPr>
            <c:txPr>
              <a:bodyPr/>
              <a:lstStyle/>
              <a:p>
                <a:pPr>
                  <a:defRPr sz="1676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List1!$A$23:$A$28</c:f>
              <c:strCache>
                <c:ptCount val="6"/>
                <c:pt idx="0">
                  <c:v>Británie</c:v>
                </c:pt>
                <c:pt idx="1">
                  <c:v>Francie</c:v>
                </c:pt>
                <c:pt idx="2">
                  <c:v>Německo</c:v>
                </c:pt>
                <c:pt idx="3">
                  <c:v>Belgie, Holandsko, Švýcarsko</c:v>
                </c:pt>
                <c:pt idx="4">
                  <c:v>USA</c:v>
                </c:pt>
                <c:pt idx="5">
                  <c:v>Ostatní</c:v>
                </c:pt>
              </c:strCache>
            </c:strRef>
          </c:cat>
          <c:val>
            <c:numRef>
              <c:f>List1!$B$23:$B$28</c:f>
              <c:numCache>
                <c:formatCode>General</c:formatCode>
                <c:ptCount val="6"/>
                <c:pt idx="0">
                  <c:v>43</c:v>
                </c:pt>
                <c:pt idx="1">
                  <c:v>20</c:v>
                </c:pt>
                <c:pt idx="2">
                  <c:v>13</c:v>
                </c:pt>
                <c:pt idx="3">
                  <c:v>12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1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676" b="0" i="0" u="none" strike="noStrike" baseline="0">
          <a:solidFill>
            <a:schemeClr val="tx1"/>
          </a:solidFill>
          <a:latin typeface="Arial CE"/>
          <a:ea typeface="Arial CE"/>
          <a:cs typeface="Arial CE"/>
        </a:defRPr>
      </a:pPr>
      <a:endParaRPr lang="sk-S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3E8615-5388-4FB4-ABC3-9F801D583E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897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325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69C6E1-5274-4421-98F4-0D8B8065B7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03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F7287-D260-456E-A119-605E18C105BB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z="2000" smtClean="0"/>
          </a:p>
        </p:txBody>
      </p:sp>
    </p:spTree>
    <p:extLst>
      <p:ext uri="{BB962C8B-B14F-4D97-AF65-F5344CB8AC3E}">
        <p14:creationId xmlns:p14="http://schemas.microsoft.com/office/powerpoint/2010/main" val="147556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9C6E1-5274-4421-98F4-0D8B8065B760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12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45C1B-2E76-45A7-B619-BC8CCCEC865F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9292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0AC7E-3220-4C07-BB3D-B63524967EDD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56391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83626-98F9-4FC4-83C7-F8BC00B1D598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z="2000" smtClean="0"/>
              <a:t>kronika lidstva 0800 - 0881_2</a:t>
            </a: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0879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37AD0-E2D0-450D-B94B-E34F8600BBA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430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004F7-2C26-4728-AEF7-2F089A07130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869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45B8F-B5F4-47E9-9472-64E03BFB0F4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27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39DEB-7350-44ED-995B-B047C4C7C5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88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C798-C07E-46EF-A857-0482E57968C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74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E323D-078B-4E0E-A889-2729161901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07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8B442-2745-4DD4-A1B3-6BF4E2ADCEA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24F53-DCA1-4F10-A103-A924F568D3F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994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9A4E-14DE-444F-BB08-F31EE73BC0E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33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96CF1-E83E-4DB1-B82D-C8E85EFC89F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57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8B59F-5D65-4A01-9709-6B620BE71203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15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F6D50-6716-4B93-B6B5-605A7381A99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25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7F971-C832-4D00-B933-999FFBE9FC4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01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CBEC2-1665-426E-B4A7-E1FB457A302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62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A57B68-48C9-443F-95B6-164FB2940B37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36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447800"/>
            <a:ext cx="8735888" cy="1143000"/>
          </a:xfrm>
        </p:spPr>
        <p:txBody>
          <a:bodyPr/>
          <a:lstStyle/>
          <a:p>
            <a:pPr>
              <a:defRPr/>
            </a:pPr>
            <a:r>
              <a:rPr lang="cs-CZ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</a:t>
            </a:r>
            <a:r>
              <a:rPr lang="cs-CZ" sz="4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</a:t>
            </a:r>
            <a:r>
              <a:rPr lang="cs-CZ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Adam Smith to WWI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C. </a:t>
            </a:r>
            <a:r>
              <a:rPr lang="cs-CZ" sz="3600" dirty="0" err="1" smtClean="0"/>
              <a:t>From</a:t>
            </a:r>
            <a:r>
              <a:rPr lang="cs-CZ" sz="3600" dirty="0" smtClean="0"/>
              <a:t> Adam </a:t>
            </a:r>
            <a:r>
              <a:rPr lang="cs-CZ" sz="3600" dirty="0"/>
              <a:t>t</a:t>
            </a:r>
            <a:r>
              <a:rPr lang="cs-CZ" sz="3600" dirty="0" smtClean="0"/>
              <a:t>o WWI </a:t>
            </a:r>
            <a:br>
              <a:rPr lang="cs-CZ" sz="3600" dirty="0" smtClean="0"/>
            </a:br>
            <a:r>
              <a:rPr lang="cs-CZ" sz="3600" i="1" dirty="0" err="1" smtClean="0"/>
              <a:t>general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trends</a:t>
            </a:r>
            <a:endParaRPr lang="cs-CZ" sz="3600" i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1776</a:t>
            </a:r>
          </a:p>
          <a:p>
            <a:endParaRPr lang="en-US" sz="1800" dirty="0" smtClean="0"/>
          </a:p>
          <a:p>
            <a:r>
              <a:rPr lang="en-US" b="1" dirty="0" smtClean="0"/>
              <a:t>general trends </a:t>
            </a:r>
          </a:p>
          <a:p>
            <a:pPr lvl="1" algn="just"/>
            <a:r>
              <a:rPr lang="en-US" dirty="0" smtClean="0"/>
              <a:t>balance among powers –&gt; minimum conflicts</a:t>
            </a:r>
          </a:p>
          <a:p>
            <a:pPr lvl="1" algn="just"/>
            <a:r>
              <a:rPr lang="en-US" dirty="0" smtClean="0"/>
              <a:t>gold standard</a:t>
            </a:r>
          </a:p>
          <a:p>
            <a:pPr lvl="1" algn="just"/>
            <a:r>
              <a:rPr lang="sk-SK" dirty="0" err="1"/>
              <a:t>s</a:t>
            </a:r>
            <a:r>
              <a:rPr lang="sk-SK" dirty="0" err="1" smtClean="0"/>
              <a:t>elf-regulated</a:t>
            </a:r>
            <a:r>
              <a:rPr lang="sk-SK" dirty="0" smtClean="0"/>
              <a:t> </a:t>
            </a:r>
            <a:r>
              <a:rPr lang="sk-SK" dirty="0" err="1" smtClean="0"/>
              <a:t>market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a </a:t>
            </a:r>
            <a:r>
              <a:rPr lang="sk-SK" dirty="0" err="1" smtClean="0"/>
              <a:t>large</a:t>
            </a:r>
            <a:r>
              <a:rPr lang="sk-SK" dirty="0" smtClean="0"/>
              <a:t> </a:t>
            </a:r>
            <a:r>
              <a:rPr lang="sk-SK" dirty="0" err="1" smtClean="0"/>
              <a:t>number</a:t>
            </a:r>
            <a:r>
              <a:rPr lang="sk-SK" dirty="0" smtClean="0"/>
              <a:t> of </a:t>
            </a:r>
            <a:r>
              <a:rPr lang="sk-SK" dirty="0" err="1" smtClean="0"/>
              <a:t>products</a:t>
            </a:r>
            <a:endParaRPr lang="sk-SK" dirty="0" smtClean="0"/>
          </a:p>
          <a:p>
            <a:pPr lvl="1" algn="just"/>
            <a:r>
              <a:rPr lang="en-US" dirty="0" smtClean="0"/>
              <a:t>liberal state</a:t>
            </a:r>
          </a:p>
          <a:p>
            <a:pPr lvl="1" algn="just"/>
            <a:r>
              <a:rPr lang="en-US" dirty="0" smtClean="0"/>
              <a:t>considerable </a:t>
            </a:r>
            <a:r>
              <a:rPr lang="en-US" dirty="0" err="1" smtClean="0"/>
              <a:t>technologi</a:t>
            </a:r>
            <a:r>
              <a:rPr lang="sk-SK" dirty="0" smtClean="0"/>
              <a:t>c</a:t>
            </a:r>
            <a:r>
              <a:rPr lang="en-US" dirty="0" smtClean="0"/>
              <a:t>al progress</a:t>
            </a:r>
          </a:p>
          <a:p>
            <a:pPr lvl="1" algn="just"/>
            <a:r>
              <a:rPr lang="en-US" dirty="0" smtClean="0"/>
              <a:t>GB as superpower -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Britanica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8062664" cy="1143000"/>
          </a:xfrm>
        </p:spPr>
        <p:txBody>
          <a:bodyPr/>
          <a:lstStyle/>
          <a:p>
            <a:r>
              <a:rPr lang="cs-CZ" sz="3600" dirty="0" smtClean="0"/>
              <a:t>C1. </a:t>
            </a:r>
            <a:r>
              <a:rPr lang="cs-CZ" sz="3600" dirty="0" err="1" smtClean="0"/>
              <a:t>From</a:t>
            </a:r>
            <a:r>
              <a:rPr lang="cs-CZ" sz="3600" dirty="0" smtClean="0"/>
              <a:t> Adam to WWI </a:t>
            </a:r>
            <a:br>
              <a:rPr lang="cs-CZ" sz="3600" dirty="0" smtClean="0"/>
            </a:br>
            <a:r>
              <a:rPr lang="cs-CZ" sz="3600" i="1" dirty="0" err="1" smtClean="0"/>
              <a:t>tendencies</a:t>
            </a:r>
            <a:r>
              <a:rPr lang="cs-CZ" sz="3600" i="1" dirty="0" smtClean="0"/>
              <a:t> and </a:t>
            </a:r>
            <a:r>
              <a:rPr lang="cs-CZ" sz="3600" i="1" dirty="0" err="1" smtClean="0"/>
              <a:t>development</a:t>
            </a:r>
            <a:endParaRPr lang="cs-CZ" sz="3600" i="1" dirty="0" smtClean="0"/>
          </a:p>
        </p:txBody>
      </p:sp>
      <p:sp>
        <p:nvSpPr>
          <p:cNvPr id="9219" name="Rectangle 2051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tendencies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demographic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technological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political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social</a:t>
            </a:r>
          </a:p>
          <a:p>
            <a:pPr lvl="1">
              <a:lnSpc>
                <a:spcPct val="90000"/>
              </a:lnSpc>
            </a:pPr>
            <a:r>
              <a:rPr lang="sk-SK" sz="2000" dirty="0" smtClean="0">
                <a:solidFill>
                  <a:schemeClr val="tx2"/>
                </a:solidFill>
              </a:rPr>
              <a:t>i</a:t>
            </a:r>
            <a:r>
              <a:rPr lang="en-US" sz="2000" dirty="0" err="1" smtClean="0">
                <a:solidFill>
                  <a:schemeClr val="tx2"/>
                </a:solidFill>
              </a:rPr>
              <a:t>nstitu</a:t>
            </a:r>
            <a:r>
              <a:rPr lang="sk-SK" sz="2000" dirty="0" smtClean="0">
                <a:solidFill>
                  <a:schemeClr val="tx2"/>
                </a:solidFill>
              </a:rPr>
              <a:t>t</a:t>
            </a:r>
            <a:r>
              <a:rPr lang="en-US" sz="2000" dirty="0" err="1" smtClean="0">
                <a:solidFill>
                  <a:schemeClr val="tx2"/>
                </a:solidFill>
              </a:rPr>
              <a:t>ional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development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economic growth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price stability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foreign trade</a:t>
            </a:r>
          </a:p>
          <a:p>
            <a:pPr lvl="1">
              <a:lnSpc>
                <a:spcPct val="90000"/>
              </a:lnSpc>
            </a:pPr>
            <a:r>
              <a:rPr lang="sk-SK" sz="2000" dirty="0"/>
              <a:t>i</a:t>
            </a:r>
            <a:r>
              <a:rPr lang="en-US" sz="2000" dirty="0" err="1" smtClean="0"/>
              <a:t>nternational</a:t>
            </a:r>
            <a:r>
              <a:rPr lang="en-US" sz="2000" dirty="0" smtClean="0"/>
              <a:t> flows of capital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globalization???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cs-CZ" dirty="0" err="1" smtClean="0"/>
              <a:t>Demographic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endParaRPr lang="cs-CZ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06512" y="1484784"/>
            <a:ext cx="7772400" cy="4114800"/>
          </a:xfrm>
        </p:spPr>
        <p:txBody>
          <a:bodyPr/>
          <a:lstStyle/>
          <a:p>
            <a:r>
              <a:rPr lang="en-US" b="1" dirty="0" smtClean="0"/>
              <a:t>demographic transition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</a:t>
            </a:r>
            <a:r>
              <a:rPr lang="en-US" dirty="0" smtClean="0"/>
              <a:t> population growth</a:t>
            </a:r>
          </a:p>
          <a:p>
            <a:r>
              <a:rPr lang="en-US" b="1" dirty="0" smtClean="0"/>
              <a:t>migration</a:t>
            </a:r>
          </a:p>
          <a:p>
            <a:pPr lvl="1"/>
            <a:r>
              <a:rPr lang="en-US" dirty="0" smtClean="0"/>
              <a:t>massive outflow of population from Europe to newly settled lands – USA, parts of GB Empire, Latin America </a:t>
            </a:r>
            <a:r>
              <a:rPr lang="en-US" dirty="0" smtClean="0">
                <a:sym typeface="Wingdings" pitchFamily="2" charset="2"/>
              </a:rPr>
              <a:t></a:t>
            </a:r>
          </a:p>
          <a:p>
            <a:pPr lvl="2"/>
            <a:r>
              <a:rPr lang="sk-SK" dirty="0" smtClean="0"/>
              <a:t>d</a:t>
            </a:r>
            <a:r>
              <a:rPr lang="en-US" dirty="0" err="1" smtClean="0"/>
              <a:t>ecrease</a:t>
            </a:r>
            <a:r>
              <a:rPr lang="en-US" dirty="0" smtClean="0"/>
              <a:t> of population pressures in Europe</a:t>
            </a:r>
          </a:p>
          <a:p>
            <a:pPr lvl="2"/>
            <a:r>
              <a:rPr lang="sk-SK" dirty="0"/>
              <a:t>n</a:t>
            </a:r>
            <a:r>
              <a:rPr lang="en-US" dirty="0" err="1" smtClean="0"/>
              <a:t>ewly</a:t>
            </a:r>
            <a:r>
              <a:rPr lang="en-US" dirty="0" smtClean="0"/>
              <a:t> settled lands gain necessary </a:t>
            </a:r>
            <a:r>
              <a:rPr lang="en-US" dirty="0" err="1" smtClean="0"/>
              <a:t>labour</a:t>
            </a:r>
            <a:r>
              <a:rPr lang="en-US" dirty="0" smtClean="0"/>
              <a:t> force</a:t>
            </a:r>
          </a:p>
          <a:p>
            <a:r>
              <a:rPr lang="sk-SK" dirty="0"/>
              <a:t>i</a:t>
            </a:r>
            <a:r>
              <a:rPr lang="en-US" dirty="0" err="1" smtClean="0"/>
              <a:t>mprovement</a:t>
            </a:r>
            <a:r>
              <a:rPr lang="en-US" dirty="0" smtClean="0"/>
              <a:t> </a:t>
            </a:r>
            <a:r>
              <a:rPr lang="sk-SK" dirty="0" smtClean="0"/>
              <a:t>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en-US" b="1" dirty="0" smtClean="0"/>
              <a:t>quality of human capital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rmAutofit/>
          </a:bodyPr>
          <a:lstStyle/>
          <a:p>
            <a:r>
              <a:rPr lang="cs-CZ" dirty="0" err="1"/>
              <a:t>Illiteracy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in France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829519"/>
            <a:ext cx="6072188" cy="4695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cs-CZ" dirty="0" err="1" smtClean="0"/>
              <a:t>Technological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endParaRPr lang="cs-CZ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493352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fundamental changes in technologies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water – </a:t>
            </a:r>
            <a:r>
              <a:rPr lang="en-US" sz="2000" dirty="0" smtClean="0"/>
              <a:t>water energy as well as transport rout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steam engine – </a:t>
            </a:r>
            <a:r>
              <a:rPr lang="en-US" sz="2000" dirty="0" smtClean="0"/>
              <a:t>cheaper source of energy and transport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James Watt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Stephenson´s steam locomotive </a:t>
            </a:r>
            <a:r>
              <a:rPr lang="en-US" sz="1800" dirty="0" smtClean="0">
                <a:sym typeface="Wingdings" pitchFamily="2" charset="2"/>
              </a:rPr>
              <a:t> </a:t>
            </a:r>
            <a:r>
              <a:rPr lang="en-US" sz="1800" dirty="0" smtClean="0"/>
              <a:t>railways </a:t>
            </a:r>
            <a:r>
              <a:rPr lang="en-US" sz="1800" dirty="0" smtClean="0">
                <a:sym typeface="Wingdings" pitchFamily="2" charset="2"/>
              </a:rPr>
              <a:t>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</a:t>
            </a:r>
            <a:r>
              <a:rPr lang="en-US" sz="1800" dirty="0" smtClean="0"/>
              <a:t> costs</a:t>
            </a:r>
            <a:endParaRPr lang="en-US" sz="1000" dirty="0" smtClean="0"/>
          </a:p>
          <a:p>
            <a:pPr lvl="2">
              <a:lnSpc>
                <a:spcPct val="80000"/>
              </a:lnSpc>
            </a:pPr>
            <a:r>
              <a:rPr lang="en-US" sz="1800" dirty="0" smtClean="0"/>
              <a:t>similarly ship transport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telecommunications – </a:t>
            </a:r>
            <a:r>
              <a:rPr lang="en-US" sz="2000" dirty="0" smtClean="0"/>
              <a:t>telegraph, telephone, …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later electrical energy</a:t>
            </a:r>
            <a:endParaRPr lang="sk-SK" sz="2000" b="1" dirty="0" smtClean="0"/>
          </a:p>
          <a:p>
            <a:pPr lvl="1">
              <a:lnSpc>
                <a:spcPct val="80000"/>
              </a:lnSpc>
            </a:pPr>
            <a:endParaRPr lang="en-US" sz="5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industrial revolution– YES/NO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cs typeface="Times New Roman" pitchFamily="18" charset="0"/>
              </a:rPr>
              <a:t>transition from handmade manufacturing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To machine production in factories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2000" b="1" dirty="0" smtClean="0">
                <a:cs typeface="Times New Roman" pitchFamily="18" charset="0"/>
              </a:rPr>
              <a:t>GB = so called „workshop of the world“ </a:t>
            </a:r>
            <a:endParaRPr lang="en-US" sz="2000" b="1" dirty="0" smtClean="0"/>
          </a:p>
          <a:p>
            <a:pPr lvl="2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around 1830 ½ of world </a:t>
            </a:r>
            <a:r>
              <a:rPr lang="en-US" sz="1800" dirty="0" err="1" smtClean="0">
                <a:cs typeface="Times New Roman" pitchFamily="18" charset="0"/>
              </a:rPr>
              <a:t>ind.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sk-SK" sz="1800" dirty="0" smtClean="0">
                <a:cs typeface="Times New Roman" pitchFamily="18" charset="0"/>
              </a:rPr>
              <a:t>p</a:t>
            </a:r>
            <a:r>
              <a:rPr lang="en-US" sz="1800" dirty="0" err="1" smtClean="0">
                <a:cs typeface="Times New Roman" pitchFamily="18" charset="0"/>
              </a:rPr>
              <a:t>roduction</a:t>
            </a:r>
            <a:endParaRPr lang="sk-SK" sz="1800" dirty="0" smtClean="0">
              <a:cs typeface="Times New Roman" pitchFamily="18" charset="0"/>
            </a:endParaRPr>
          </a:p>
          <a:p>
            <a:pPr lvl="2">
              <a:lnSpc>
                <a:spcPct val="80000"/>
              </a:lnSpc>
            </a:pPr>
            <a:endParaRPr lang="en-US" sz="5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Suez Canal (1869)</a:t>
            </a:r>
            <a:endParaRPr lang="sk-SK" sz="2400" b="1" dirty="0" smtClean="0"/>
          </a:p>
          <a:p>
            <a:pPr>
              <a:lnSpc>
                <a:spcPct val="80000"/>
              </a:lnSpc>
            </a:pPr>
            <a:endParaRPr lang="en-US" sz="5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Panama Canal (1915)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94113"/>
            <a:ext cx="3635896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>
            <a:normAutofit/>
          </a:bodyPr>
          <a:lstStyle/>
          <a:p>
            <a:r>
              <a:rPr lang="en-GB" dirty="0"/>
              <a:t>Length of railway network, 1840-1910 (in thousand miles)</a:t>
            </a:r>
            <a:endParaRPr lang="cs-CZ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25714" r="26523"/>
          <a:stretch/>
        </p:blipFill>
        <p:spPr bwMode="auto">
          <a:xfrm>
            <a:off x="251520" y="1844824"/>
            <a:ext cx="8496944" cy="4214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endParaRPr lang="cs-CZ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7840"/>
            <a:ext cx="5982816" cy="470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 err="1"/>
              <a:t>m</a:t>
            </a:r>
            <a:r>
              <a:rPr lang="cs-CZ" sz="2400" b="1" dirty="0" err="1" smtClean="0"/>
              <a:t>ilitary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conflicts</a:t>
            </a:r>
            <a:endParaRPr lang="cs-CZ" sz="2400" b="1" dirty="0" smtClean="0"/>
          </a:p>
          <a:p>
            <a:pPr lvl="1">
              <a:lnSpc>
                <a:spcPct val="90000"/>
              </a:lnSpc>
            </a:pPr>
            <a:r>
              <a:rPr lang="sk-SK" sz="2000" dirty="0" err="1"/>
              <a:t>p</a:t>
            </a:r>
            <a:r>
              <a:rPr lang="sk-SK" sz="2000" dirty="0" err="1" smtClean="0"/>
              <a:t>eriod</a:t>
            </a:r>
            <a:r>
              <a:rPr lang="sk-SK" sz="2000" dirty="0" smtClean="0"/>
              <a:t> </a:t>
            </a:r>
            <a:r>
              <a:rPr lang="sk-SK" sz="2000" dirty="0" err="1" smtClean="0"/>
              <a:t>delimited</a:t>
            </a:r>
            <a:r>
              <a:rPr lang="sk-SK" sz="2000" dirty="0" smtClean="0"/>
              <a:t> by </a:t>
            </a:r>
            <a:r>
              <a:rPr lang="en-GB" sz="2000" dirty="0" smtClean="0"/>
              <a:t>Napoleonic War</a:t>
            </a:r>
            <a:r>
              <a:rPr lang="sk-SK" sz="2000" dirty="0" smtClean="0"/>
              <a:t>s and WWI</a:t>
            </a:r>
          </a:p>
          <a:p>
            <a:pPr lvl="1">
              <a:lnSpc>
                <a:spcPct val="90000"/>
              </a:lnSpc>
            </a:pPr>
            <a:endParaRPr lang="sk-SK" sz="500" dirty="0" smtClean="0"/>
          </a:p>
          <a:p>
            <a:pPr>
              <a:lnSpc>
                <a:spcPct val="90000"/>
              </a:lnSpc>
            </a:pPr>
            <a:r>
              <a:rPr lang="cs-CZ" sz="2400" b="1" dirty="0" smtClean="0"/>
              <a:t>1815 – 1914 balance </a:t>
            </a:r>
            <a:r>
              <a:rPr lang="cs-CZ" sz="2400" b="1" dirty="0" err="1" smtClean="0"/>
              <a:t>among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powers</a:t>
            </a:r>
            <a:endParaRPr lang="cs-CZ" sz="2400" b="1" dirty="0" smtClean="0"/>
          </a:p>
          <a:p>
            <a:pPr lvl="1">
              <a:lnSpc>
                <a:spcPct val="90000"/>
              </a:lnSpc>
            </a:pPr>
            <a:r>
              <a:rPr lang="cs-CZ" sz="2000" dirty="0" err="1" smtClean="0"/>
              <a:t>only</a:t>
            </a:r>
            <a:r>
              <a:rPr lang="cs-CZ" sz="2000" dirty="0" smtClean="0"/>
              <a:t> </a:t>
            </a:r>
            <a:r>
              <a:rPr lang="cs-CZ" sz="2000" dirty="0" err="1" smtClean="0"/>
              <a:t>Crimean</a:t>
            </a:r>
            <a:r>
              <a:rPr lang="cs-CZ" sz="2000" dirty="0" smtClean="0"/>
              <a:t> </a:t>
            </a:r>
            <a:r>
              <a:rPr lang="cs-CZ" sz="2000" dirty="0" err="1" smtClean="0"/>
              <a:t>War</a:t>
            </a:r>
            <a:endParaRPr lang="cs-CZ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and FR X </a:t>
            </a:r>
            <a:r>
              <a:rPr lang="cs-CZ" sz="2000" dirty="0" err="1" smtClean="0"/>
              <a:t>Prussia</a:t>
            </a:r>
            <a:r>
              <a:rPr lang="cs-CZ" sz="2000" dirty="0" smtClean="0"/>
              <a:t> 1870-71</a:t>
            </a:r>
          </a:p>
          <a:p>
            <a:pPr lvl="1">
              <a:lnSpc>
                <a:spcPct val="90000"/>
              </a:lnSpc>
            </a:pPr>
            <a:endParaRPr lang="cs-CZ" sz="500" dirty="0" smtClean="0"/>
          </a:p>
          <a:p>
            <a:pPr>
              <a:lnSpc>
                <a:spcPct val="90000"/>
              </a:lnSpc>
            </a:pPr>
            <a:r>
              <a:rPr lang="cs-CZ" sz="2400" b="1" dirty="0" smtClean="0"/>
              <a:t>BUT early 20</a:t>
            </a:r>
            <a:r>
              <a:rPr lang="cs-CZ" sz="2400" b="1" baseline="30000" dirty="0" smtClean="0"/>
              <a:t>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century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Weapon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Races</a:t>
            </a:r>
            <a:endParaRPr lang="cs-CZ" sz="2400" b="1" dirty="0" smtClean="0"/>
          </a:p>
          <a:p>
            <a:pPr>
              <a:lnSpc>
                <a:spcPct val="90000"/>
              </a:lnSpc>
            </a:pPr>
            <a:endParaRPr lang="cs-CZ" sz="500" b="1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stability </a:t>
            </a:r>
            <a:r>
              <a:rPr lang="cs-CZ" sz="2400" dirty="0" err="1" smtClean="0"/>
              <a:t>thanks</a:t>
            </a:r>
            <a:r>
              <a:rPr lang="cs-CZ" sz="2400" dirty="0" smtClean="0"/>
              <a:t> to </a:t>
            </a:r>
            <a:r>
              <a:rPr lang="cs-CZ" sz="2400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policy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 GB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s</a:t>
            </a:r>
            <a:r>
              <a:rPr lang="cs-CZ" sz="2000" dirty="0" smtClean="0"/>
              <a:t>o </a:t>
            </a:r>
            <a:r>
              <a:rPr lang="cs-CZ" sz="2000" dirty="0" err="1" smtClean="0"/>
              <a:t>called</a:t>
            </a:r>
            <a:r>
              <a:rPr lang="cs-CZ" sz="2000" dirty="0" smtClean="0"/>
              <a:t> </a:t>
            </a:r>
            <a:r>
              <a:rPr lang="cs-CZ" sz="2000" dirty="0" err="1" smtClean="0">
                <a:cs typeface="Times New Roman" pitchFamily="18" charset="0"/>
              </a:rPr>
              <a:t>splendid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 err="1" smtClean="0">
                <a:cs typeface="Times New Roman" pitchFamily="18" charset="0"/>
              </a:rPr>
              <a:t>isolation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 smtClean="0"/>
              <a:t>= GB </a:t>
            </a:r>
            <a:r>
              <a:rPr lang="cs-CZ" sz="2000" dirty="0" err="1" smtClean="0"/>
              <a:t>ouside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military</a:t>
            </a:r>
            <a:r>
              <a:rPr lang="cs-CZ" sz="2000" dirty="0" smtClean="0"/>
              <a:t> </a:t>
            </a:r>
            <a:r>
              <a:rPr lang="cs-CZ" sz="2000" dirty="0" err="1" smtClean="0"/>
              <a:t>alliances</a:t>
            </a:r>
            <a:r>
              <a:rPr lang="cs-CZ" sz="2000" dirty="0" smtClean="0"/>
              <a:t>– </a:t>
            </a:r>
            <a:r>
              <a:rPr lang="cs-CZ" sz="2000" dirty="0" err="1" smtClean="0"/>
              <a:t>abandoned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beginning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20</a:t>
            </a:r>
            <a:r>
              <a:rPr lang="cs-CZ" sz="2000" baseline="30000" dirty="0" smtClean="0"/>
              <a:t>th</a:t>
            </a:r>
            <a:r>
              <a:rPr lang="cs-CZ" sz="2000" dirty="0" smtClean="0"/>
              <a:t> </a:t>
            </a:r>
            <a:r>
              <a:rPr lang="cs-CZ" sz="2000" dirty="0" err="1" smtClean="0"/>
              <a:t>century</a:t>
            </a:r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</a:t>
            </a:r>
            <a:r>
              <a:rPr lang="en-US" b="1" dirty="0" smtClean="0"/>
              <a:t>regional and civil wars</a:t>
            </a:r>
          </a:p>
          <a:p>
            <a:pPr lvl="1"/>
            <a:r>
              <a:rPr lang="en-US" dirty="0" smtClean="0"/>
              <a:t>Civil war in USA</a:t>
            </a:r>
          </a:p>
          <a:p>
            <a:r>
              <a:rPr lang="en-US" dirty="0" smtClean="0"/>
              <a:t>+ </a:t>
            </a:r>
            <a:r>
              <a:rPr lang="en-US" b="1" dirty="0" smtClean="0"/>
              <a:t>revolution</a:t>
            </a:r>
            <a:r>
              <a:rPr lang="en-US" dirty="0" smtClean="0"/>
              <a:t> </a:t>
            </a:r>
            <a:r>
              <a:rPr lang="en-US" b="1" dirty="0" smtClean="0"/>
              <a:t>- </a:t>
            </a:r>
            <a:r>
              <a:rPr lang="en-US" dirty="0" smtClean="0"/>
              <a:t>1848</a:t>
            </a:r>
          </a:p>
          <a:p>
            <a:r>
              <a:rPr lang="en-US" b="1" dirty="0" smtClean="0"/>
              <a:t>monarchies </a:t>
            </a:r>
            <a:r>
              <a:rPr lang="en-US" b="1" dirty="0" smtClean="0">
                <a:sym typeface="Wingdings" pitchFamily="2" charset="2"/>
              </a:rPr>
              <a:t></a:t>
            </a:r>
            <a:r>
              <a:rPr lang="en-US" b="1" dirty="0" smtClean="0"/>
              <a:t> transition to democracies</a:t>
            </a:r>
          </a:p>
          <a:p>
            <a:pPr lvl="1"/>
            <a:r>
              <a:rPr lang="en-US" dirty="0" smtClean="0"/>
              <a:t>the role of state keep marginal  - no interventions to economy BUT considerable differences among countries</a:t>
            </a:r>
          </a:p>
          <a:p>
            <a:r>
              <a:rPr lang="en-US" dirty="0" smtClean="0">
                <a:sym typeface="Wingdings" pitchFamily="2" charset="2"/>
              </a:rPr>
              <a:t></a:t>
            </a:r>
            <a:r>
              <a:rPr lang="en-US" dirty="0" smtClean="0"/>
              <a:t> </a:t>
            </a:r>
            <a:r>
              <a:rPr lang="en-US" b="1" dirty="0" smtClean="0"/>
              <a:t>colonies (Africa and Asia)</a:t>
            </a:r>
          </a:p>
          <a:p>
            <a:pPr lvl="1"/>
            <a:r>
              <a:rPr lang="en-US" dirty="0" smtClean="0"/>
              <a:t>reasons for colonialism: economic x political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6222594" cy="5486400"/>
          </a:xfrm>
        </p:spPr>
      </p:pic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-900608" y="2606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cs-CZ" sz="3300" dirty="0" err="1">
                <a:latin typeface="+mj-lt"/>
                <a:ea typeface="+mj-ea"/>
                <a:cs typeface="+mj-cs"/>
              </a:rPr>
              <a:t>Partition</a:t>
            </a:r>
            <a:r>
              <a:rPr lang="cs-CZ" sz="3300" dirty="0">
                <a:latin typeface="+mj-lt"/>
                <a:ea typeface="+mj-ea"/>
                <a:cs typeface="+mj-cs"/>
              </a:rPr>
              <a:t> </a:t>
            </a:r>
            <a:r>
              <a:rPr lang="cs-CZ" sz="3300" dirty="0" err="1">
                <a:latin typeface="+mj-lt"/>
                <a:ea typeface="+mj-ea"/>
                <a:cs typeface="+mj-cs"/>
              </a:rPr>
              <a:t>of</a:t>
            </a:r>
            <a:r>
              <a:rPr lang="cs-CZ" sz="3300" dirty="0">
                <a:latin typeface="+mj-lt"/>
                <a:ea typeface="+mj-ea"/>
                <a:cs typeface="+mj-cs"/>
              </a:rPr>
              <a:t> </a:t>
            </a:r>
            <a:r>
              <a:rPr lang="cs-CZ" sz="3300" dirty="0" err="1">
                <a:latin typeface="+mj-lt"/>
                <a:ea typeface="+mj-ea"/>
                <a:cs typeface="+mj-cs"/>
              </a:rPr>
              <a:t>Africa</a:t>
            </a:r>
            <a:r>
              <a:rPr lang="cs-CZ" sz="3300" dirty="0">
                <a:latin typeface="+mj-lt"/>
                <a:ea typeface="+mj-ea"/>
                <a:cs typeface="+mj-cs"/>
              </a:rPr>
              <a:t> in 1914</a:t>
            </a:r>
            <a:endParaRPr lang="en-GB" sz="33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0313" t="25501" r="13775" b="17800"/>
          <a:stretch/>
        </p:blipFill>
        <p:spPr>
          <a:xfrm>
            <a:off x="323528" y="1052736"/>
            <a:ext cx="8457829" cy="4824536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-1188640" y="18864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>
              <a:spcBef>
                <a:spcPct val="20000"/>
              </a:spcBef>
              <a:buNone/>
              <a:defRPr sz="3300"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cs-CZ" dirty="0" err="1"/>
              <a:t>Colonial</a:t>
            </a:r>
            <a:r>
              <a:rPr lang="cs-CZ" dirty="0"/>
              <a:t> </a:t>
            </a:r>
            <a:r>
              <a:rPr lang="cs-CZ" dirty="0" err="1"/>
              <a:t>Empires</a:t>
            </a:r>
            <a:r>
              <a:rPr lang="cs-CZ" dirty="0"/>
              <a:t> 1914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7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Contet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lecture</a:t>
            </a:r>
            <a:endParaRPr lang="cs-CZ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lnSpc>
                <a:spcPct val="110000"/>
              </a:lnSpc>
              <a:buFont typeface="+mj-lt"/>
              <a:buAutoNum type="alphaUcPeriod"/>
            </a:pPr>
            <a:r>
              <a:rPr lang="en-US" sz="3600" dirty="0" smtClean="0"/>
              <a:t>formation of WE</a:t>
            </a:r>
          </a:p>
          <a:p>
            <a:pPr marL="742950" indent="-742950">
              <a:lnSpc>
                <a:spcPct val="110000"/>
              </a:lnSpc>
              <a:buFont typeface="+mj-lt"/>
              <a:buAutoNum type="alphaUcPeriod"/>
            </a:pPr>
            <a:r>
              <a:rPr lang="en-US" sz="3600" dirty="0" smtClean="0"/>
              <a:t>development </a:t>
            </a:r>
            <a:r>
              <a:rPr lang="sk-SK" sz="3600" dirty="0" smtClean="0"/>
              <a:t>prior to</a:t>
            </a:r>
            <a:r>
              <a:rPr lang="en-US" sz="3600" dirty="0" smtClean="0"/>
              <a:t> Adam Smith</a:t>
            </a:r>
          </a:p>
          <a:p>
            <a:pPr marL="742950" indent="-742950">
              <a:lnSpc>
                <a:spcPct val="110000"/>
              </a:lnSpc>
              <a:buFont typeface="+mj-lt"/>
              <a:buAutoNum type="alphaUcPeriod"/>
            </a:pPr>
            <a:r>
              <a:rPr lang="en-US" sz="3600" dirty="0" smtClean="0"/>
              <a:t>from Adam to WWI</a:t>
            </a:r>
          </a:p>
          <a:p>
            <a:pPr marL="1200150" lvl="1" indent="-742950">
              <a:lnSpc>
                <a:spcPct val="110000"/>
              </a:lnSpc>
              <a:buFont typeface="+mj-lt"/>
              <a:buAutoNum type="arabicPeriod"/>
            </a:pPr>
            <a:r>
              <a:rPr lang="en-US" sz="3600" dirty="0" smtClean="0"/>
              <a:t>global tendencies</a:t>
            </a:r>
          </a:p>
          <a:p>
            <a:pPr marL="1200150" lvl="1" indent="-742950">
              <a:lnSpc>
                <a:spcPct val="110000"/>
              </a:lnSpc>
              <a:buFont typeface="+mj-lt"/>
              <a:buAutoNum type="arabicPeriod"/>
            </a:pPr>
            <a:r>
              <a:rPr lang="en-US" sz="3600" dirty="0" smtClean="0"/>
              <a:t>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endParaRPr lang="cs-CZ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80728"/>
            <a:ext cx="7990656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cs typeface="Times New Roman" pitchFamily="18" charset="0"/>
              </a:rPr>
              <a:t>very hard life </a:t>
            </a:r>
            <a:r>
              <a:rPr lang="en-US" sz="2400" dirty="0" smtClean="0">
                <a:cs typeface="Times New Roman" pitchFamily="18" charset="0"/>
              </a:rPr>
              <a:t>in the countryside before the industrial revolution x myths about good simple life</a:t>
            </a:r>
            <a:endParaRPr lang="en-US" sz="2400" dirty="0" smtClean="0"/>
          </a:p>
          <a:p>
            <a:pPr lvl="1"/>
            <a:r>
              <a:rPr lang="en-US" sz="2000" dirty="0" smtClean="0"/>
              <a:t> </a:t>
            </a:r>
            <a:r>
              <a:rPr lang="en-US" sz="2000" dirty="0" smtClean="0">
                <a:latin typeface="Wingdings" pitchFamily="2" charset="2"/>
              </a:rPr>
              <a:t>ñ</a:t>
            </a:r>
            <a:r>
              <a:rPr lang="en-US" sz="2000" dirty="0" smtClean="0"/>
              <a:t>  population </a:t>
            </a:r>
            <a:r>
              <a:rPr lang="en-US" sz="2000" dirty="0" smtClean="0">
                <a:sym typeface="Wingdings" pitchFamily="2" charset="2"/>
              </a:rPr>
              <a:t>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</a:t>
            </a:r>
            <a:r>
              <a:rPr lang="en-US" sz="2000" dirty="0" smtClean="0"/>
              <a:t>workers </a:t>
            </a:r>
            <a:r>
              <a:rPr lang="en-US" sz="2000" dirty="0" smtClean="0">
                <a:sym typeface="Wingdings" pitchFamily="2" charset="2"/>
              </a:rPr>
              <a:t></a:t>
            </a:r>
            <a:r>
              <a:rPr lang="en-US" sz="2000" dirty="0" smtClean="0"/>
              <a:t> </a:t>
            </a:r>
            <a:r>
              <a:rPr lang="en-US" sz="2000" b="1" dirty="0" smtClean="0"/>
              <a:t>social claims</a:t>
            </a:r>
          </a:p>
          <a:p>
            <a:pPr lvl="1"/>
            <a:r>
              <a:rPr lang="en-US" sz="2000" dirty="0" smtClean="0"/>
              <a:t>+ very severe situation of working force at the beginning of 19th century 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</a:t>
            </a:r>
            <a:r>
              <a:rPr lang="en-US" sz="2000" dirty="0" smtClean="0"/>
              <a:t> working hours – ineffective</a:t>
            </a:r>
            <a:endParaRPr lang="sk-SK" sz="2000" dirty="0" smtClean="0"/>
          </a:p>
          <a:p>
            <a:endParaRPr lang="en-US" sz="500" dirty="0" smtClean="0"/>
          </a:p>
          <a:p>
            <a:r>
              <a:rPr lang="en-US" sz="2400" b="1" dirty="0" smtClean="0"/>
              <a:t>since 1870 </a:t>
            </a:r>
            <a:r>
              <a:rPr lang="en-US" sz="2400" dirty="0" smtClean="0">
                <a:sym typeface="Wingdings" pitchFamily="2" charset="2"/>
              </a:rPr>
              <a:t> </a:t>
            </a:r>
            <a:r>
              <a:rPr lang="en-US" sz="2400" dirty="0" smtClean="0"/>
              <a:t>working hours + holiday + sick benefit   </a:t>
            </a:r>
            <a:r>
              <a:rPr lang="en-US" sz="2400" dirty="0" smtClean="0">
                <a:sym typeface="Wingdings" pitchFamily="2" charset="2"/>
              </a:rPr>
              <a:t>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</a:t>
            </a:r>
            <a:r>
              <a:rPr lang="en-US" sz="2400" dirty="0" smtClean="0"/>
              <a:t> working hours and </a:t>
            </a:r>
            <a:r>
              <a:rPr lang="en-US" sz="2400" dirty="0" smtClean="0">
                <a:sym typeface="Wingdings" pitchFamily="2" charset="2"/>
              </a:rPr>
              <a:t></a:t>
            </a:r>
            <a:r>
              <a:rPr lang="en-US" sz="2400" dirty="0" smtClean="0"/>
              <a:t> health and quality of LF</a:t>
            </a:r>
          </a:p>
          <a:p>
            <a:r>
              <a:rPr lang="en-US" sz="2400" dirty="0" smtClean="0"/>
              <a:t>other </a:t>
            </a:r>
            <a:r>
              <a:rPr lang="en-US" sz="2400" b="1" dirty="0" smtClean="0"/>
              <a:t>factors of improvement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economic growth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legislation 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migration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trade unions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politics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 advAuto="4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US" dirty="0" smtClean="0"/>
              <a:t>Institutional changes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from feudalism to </a:t>
            </a:r>
            <a:r>
              <a:rPr lang="en-US" sz="2400" b="1" dirty="0" smtClean="0"/>
              <a:t>capitalism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free sale and purchase of property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private ownership</a:t>
            </a:r>
          </a:p>
          <a:p>
            <a:pPr lvl="1">
              <a:lnSpc>
                <a:spcPct val="90000"/>
              </a:lnSpc>
            </a:pPr>
            <a:endParaRPr lang="en-US" sz="5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legal system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protection of proprietary rights - </a:t>
            </a:r>
            <a:r>
              <a:rPr lang="en-US" sz="2000" b="1" dirty="0" smtClean="0"/>
              <a:t>Roman law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development of accountancy 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−"/>
            </a:pPr>
            <a:r>
              <a:rPr lang="en-US" sz="2000" dirty="0" smtClean="0">
                <a:latin typeface="Wingdings" pitchFamily="2" charset="2"/>
              </a:rPr>
              <a:t>ñ</a:t>
            </a:r>
            <a:r>
              <a:rPr lang="en-US" sz="2000" dirty="0" smtClean="0"/>
              <a:t>  predictability of taxes = </a:t>
            </a:r>
            <a:r>
              <a:rPr lang="en-US" sz="2000" dirty="0" smtClean="0">
                <a:latin typeface="Wingdings" pitchFamily="2" charset="2"/>
              </a:rPr>
              <a:t>ò</a:t>
            </a:r>
            <a:r>
              <a:rPr lang="en-US" sz="2000" dirty="0" smtClean="0"/>
              <a:t>  randomness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−"/>
            </a:pPr>
            <a:endParaRPr lang="en-US" sz="5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development of </a:t>
            </a:r>
            <a:r>
              <a:rPr lang="en-US" sz="2400" b="1" dirty="0" smtClean="0"/>
              <a:t>financial institutions </a:t>
            </a:r>
            <a:r>
              <a:rPr lang="en-US" sz="2400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better access to loans and insurances </a:t>
            </a:r>
            <a:endParaRPr lang="sk-SK" sz="2000" dirty="0" smtClean="0"/>
          </a:p>
          <a:p>
            <a:pPr lvl="1">
              <a:lnSpc>
                <a:spcPct val="90000"/>
              </a:lnSpc>
            </a:pPr>
            <a:endParaRPr lang="en-US" sz="5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concentration of production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monopolistic tendencies?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267" y="260648"/>
            <a:ext cx="8062664" cy="1143000"/>
          </a:xfrm>
        </p:spPr>
        <p:txBody>
          <a:bodyPr/>
          <a:lstStyle/>
          <a:p>
            <a:r>
              <a:rPr lang="cs-CZ" sz="3600" dirty="0" smtClean="0"/>
              <a:t>C2. </a:t>
            </a:r>
            <a:r>
              <a:rPr lang="cs-CZ" sz="3600" dirty="0" err="1" smtClean="0"/>
              <a:t>From</a:t>
            </a:r>
            <a:r>
              <a:rPr lang="cs-CZ" sz="3600" dirty="0" smtClean="0"/>
              <a:t> Adam to WWI </a:t>
            </a:r>
            <a:br>
              <a:rPr lang="cs-CZ" sz="3600" dirty="0" smtClean="0"/>
            </a:br>
            <a:r>
              <a:rPr lang="cs-CZ" sz="3600" i="1" dirty="0" err="1" smtClean="0"/>
              <a:t>tendencies</a:t>
            </a:r>
            <a:r>
              <a:rPr lang="cs-CZ" sz="3600" i="1" dirty="0" smtClean="0"/>
              <a:t> and </a:t>
            </a:r>
            <a:r>
              <a:rPr lang="cs-CZ" sz="3600" i="1" dirty="0" err="1" smtClean="0"/>
              <a:t>development</a:t>
            </a:r>
            <a:endParaRPr lang="cs-CZ" sz="3600" i="1" dirty="0" smtClean="0"/>
          </a:p>
        </p:txBody>
      </p:sp>
      <p:sp>
        <p:nvSpPr>
          <p:cNvPr id="9219" name="Rectangle 2051"/>
          <p:cNvSpPr>
            <a:spLocks noGrp="1" noChangeArrowheads="1"/>
          </p:cNvSpPr>
          <p:nvPr>
            <p:ph idx="1"/>
          </p:nvPr>
        </p:nvSpPr>
        <p:spPr>
          <a:xfrm>
            <a:off x="696567" y="1441449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tendencies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demographic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technological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political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social</a:t>
            </a:r>
          </a:p>
          <a:p>
            <a:pPr lvl="1">
              <a:lnSpc>
                <a:spcPct val="90000"/>
              </a:lnSpc>
            </a:pPr>
            <a:r>
              <a:rPr lang="sk-SK" sz="2000" dirty="0" smtClean="0"/>
              <a:t>i</a:t>
            </a:r>
            <a:r>
              <a:rPr lang="en-US" sz="2000" dirty="0" err="1" smtClean="0"/>
              <a:t>nstitu</a:t>
            </a:r>
            <a:r>
              <a:rPr lang="sk-SK" sz="2000" dirty="0" smtClean="0"/>
              <a:t>t</a:t>
            </a:r>
            <a:r>
              <a:rPr lang="en-US" sz="2000" dirty="0" err="1" smtClean="0"/>
              <a:t>ional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5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development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economic growth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price stability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foreign trade</a:t>
            </a:r>
          </a:p>
          <a:p>
            <a:pPr lvl="1">
              <a:lnSpc>
                <a:spcPct val="90000"/>
              </a:lnSpc>
            </a:pPr>
            <a:r>
              <a:rPr lang="sk-SK" sz="2000" dirty="0">
                <a:solidFill>
                  <a:schemeClr val="tx2"/>
                </a:solidFill>
              </a:rPr>
              <a:t>i</a:t>
            </a:r>
            <a:r>
              <a:rPr lang="en-US" sz="2000" dirty="0" err="1" smtClean="0">
                <a:solidFill>
                  <a:schemeClr val="tx2"/>
                </a:solidFill>
              </a:rPr>
              <a:t>nternational</a:t>
            </a:r>
            <a:r>
              <a:rPr lang="en-US" sz="2000" dirty="0" smtClean="0">
                <a:solidFill>
                  <a:schemeClr val="tx2"/>
                </a:solidFill>
              </a:rPr>
              <a:t> flows of capital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globalization???</a:t>
            </a:r>
          </a:p>
        </p:txBody>
      </p:sp>
    </p:spTree>
    <p:extLst>
      <p:ext uri="{BB962C8B-B14F-4D97-AF65-F5344CB8AC3E}">
        <p14:creationId xmlns:p14="http://schemas.microsoft.com/office/powerpoint/2010/main" val="427420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11394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ym typeface="Wingdings" pitchFamily="2" charset="2"/>
              </a:rPr>
              <a:t>extensive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demographic changes (population growth)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increasing capital accumulation</a:t>
            </a:r>
          </a:p>
          <a:p>
            <a:pPr lvl="1">
              <a:lnSpc>
                <a:spcPct val="90000"/>
              </a:lnSpc>
            </a:pPr>
            <a:endParaRPr lang="en-US" sz="5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ym typeface="Wingdings" pitchFamily="2" charset="2"/>
              </a:rPr>
              <a:t>intensive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institutional changes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technological changes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cheaper energy, better communication and transport</a:t>
            </a:r>
            <a:endParaRPr lang="en-US" sz="1800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changes in production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rational organization of business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better managerial techniques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ym typeface="Wingdings" pitchFamily="2" charset="2"/>
              </a:rPr>
              <a:t></a:t>
            </a:r>
            <a:r>
              <a:rPr lang="en-US" sz="1800" dirty="0" smtClean="0"/>
              <a:t> work discipline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division of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in connection with foreign trade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dirty="0" smtClean="0">
                <a:latin typeface="Wingdings" pitchFamily="2" charset="2"/>
              </a:rPr>
              <a:t>ð </a:t>
            </a:r>
            <a:r>
              <a:rPr lang="en-US" sz="2000" dirty="0" err="1" smtClean="0">
                <a:latin typeface="Wingdings" pitchFamily="2" charset="2"/>
              </a:rPr>
              <a:t>ð</a:t>
            </a:r>
            <a:r>
              <a:rPr lang="en-US" sz="2000" dirty="0" smtClean="0"/>
              <a:t>  </a:t>
            </a:r>
            <a:r>
              <a:rPr lang="en-US" sz="2000" dirty="0" smtClean="0">
                <a:latin typeface="Wingdings" pitchFamily="2" charset="2"/>
              </a:rPr>
              <a:t>ñ</a:t>
            </a:r>
            <a:r>
              <a:rPr lang="en-US" sz="2000" dirty="0" smtClean="0"/>
              <a:t> 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productivity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990656" cy="1143000"/>
          </a:xfrm>
        </p:spPr>
        <p:txBody>
          <a:bodyPr>
            <a:normAutofit/>
          </a:bodyPr>
          <a:lstStyle/>
          <a:p>
            <a:r>
              <a:rPr lang="cs-CZ" dirty="0"/>
              <a:t>GDP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1830 –1914 (1899-1900 = 100)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00808"/>
            <a:ext cx="7772400" cy="4189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194" y="404664"/>
            <a:ext cx="7772400" cy="609600"/>
          </a:xfrm>
        </p:spPr>
        <p:txBody>
          <a:bodyPr/>
          <a:lstStyle/>
          <a:p>
            <a:r>
              <a:rPr lang="cs-CZ" dirty="0" err="1" smtClean="0"/>
              <a:t>Cyclical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endParaRPr lang="cs-CZ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79194" y="1412776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err="1"/>
              <a:t>b</a:t>
            </a:r>
            <a:r>
              <a:rPr lang="cs-CZ" dirty="0" err="1" smtClean="0"/>
              <a:t>efore</a:t>
            </a:r>
            <a:r>
              <a:rPr lang="cs-CZ" dirty="0" smtClean="0"/>
              <a:t> </a:t>
            </a:r>
            <a:r>
              <a:rPr lang="cs-CZ" dirty="0" err="1" smtClean="0"/>
              <a:t>industrialization</a:t>
            </a:r>
            <a:r>
              <a:rPr lang="cs-CZ" dirty="0" smtClean="0"/>
              <a:t> – </a:t>
            </a:r>
            <a:r>
              <a:rPr lang="cs-CZ" b="1" dirty="0" err="1" smtClean="0"/>
              <a:t>local</a:t>
            </a:r>
            <a:r>
              <a:rPr lang="cs-CZ" b="1" dirty="0" smtClean="0"/>
              <a:t> </a:t>
            </a:r>
            <a:r>
              <a:rPr lang="cs-CZ" b="1" dirty="0" err="1" smtClean="0"/>
              <a:t>crises</a:t>
            </a:r>
            <a:endParaRPr lang="cs-CZ" b="1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 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r>
              <a:rPr lang="cs-CZ" dirty="0" smtClean="0"/>
              <a:t> </a:t>
            </a:r>
            <a:r>
              <a:rPr lang="cs-CZ" dirty="0" smtClean="0">
                <a:latin typeface="Wingdings" pitchFamily="2" charset="2"/>
              </a:rPr>
              <a:t>ð </a:t>
            </a:r>
            <a:r>
              <a:rPr lang="cs-CZ" dirty="0" err="1" smtClean="0"/>
              <a:t>crop</a:t>
            </a:r>
            <a:r>
              <a:rPr lang="cs-CZ" dirty="0" smtClean="0"/>
              <a:t> </a:t>
            </a:r>
            <a:r>
              <a:rPr lang="cs-CZ" dirty="0" err="1" smtClean="0"/>
              <a:t>failure</a:t>
            </a:r>
            <a:r>
              <a:rPr lang="cs-CZ" dirty="0" smtClean="0"/>
              <a:t> - 1590s, 1630s, 1780s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 in most </a:t>
            </a:r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-term </a:t>
            </a:r>
            <a:r>
              <a:rPr lang="cs-CZ" dirty="0" err="1" smtClean="0"/>
              <a:t>impacts</a:t>
            </a:r>
            <a:r>
              <a:rPr lang="cs-CZ" dirty="0" smtClean="0"/>
              <a:t> - </a:t>
            </a:r>
            <a:r>
              <a:rPr lang="cs-CZ" dirty="0" smtClean="0">
                <a:latin typeface="Wingdings" pitchFamily="2" charset="2"/>
              </a:rPr>
              <a:t>ñ</a:t>
            </a:r>
            <a:r>
              <a:rPr lang="cs-CZ" dirty="0" smtClean="0"/>
              <a:t>  mortality (</a:t>
            </a:r>
            <a:r>
              <a:rPr lang="cs-CZ" dirty="0" err="1" smtClean="0"/>
              <a:t>aged</a:t>
            </a:r>
            <a:r>
              <a:rPr lang="cs-CZ" dirty="0" smtClean="0"/>
              <a:t> and </a:t>
            </a:r>
            <a:r>
              <a:rPr lang="cs-CZ" dirty="0" err="1" smtClean="0"/>
              <a:t>young</a:t>
            </a:r>
            <a:r>
              <a:rPr lang="cs-CZ" dirty="0" smtClean="0"/>
              <a:t> </a:t>
            </a:r>
            <a:r>
              <a:rPr lang="cs-CZ" dirty="0" err="1" smtClean="0"/>
              <a:t>persons</a:t>
            </a:r>
            <a:r>
              <a:rPr lang="cs-CZ" dirty="0" smtClean="0"/>
              <a:t>) </a:t>
            </a:r>
            <a:r>
              <a:rPr lang="cs-CZ" dirty="0" smtClean="0">
                <a:latin typeface="Wingdings" pitchFamily="2" charset="2"/>
              </a:rPr>
              <a:t>ð </a:t>
            </a:r>
            <a:r>
              <a:rPr lang="cs-CZ" dirty="0" err="1" smtClean="0"/>
              <a:t>rapidly</a:t>
            </a:r>
            <a:r>
              <a:rPr lang="cs-CZ" dirty="0" smtClean="0"/>
              <a:t> </a:t>
            </a:r>
            <a:r>
              <a:rPr lang="cs-CZ" dirty="0" err="1" smtClean="0"/>
              <a:t>replaced</a:t>
            </a:r>
            <a:r>
              <a:rPr lang="cs-CZ" dirty="0" smtClean="0"/>
              <a:t> BUT </a:t>
            </a:r>
            <a:r>
              <a:rPr lang="cs-CZ" dirty="0" err="1" smtClean="0"/>
              <a:t>considerable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consequences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smtClean="0"/>
              <a:t> </a:t>
            </a:r>
            <a:r>
              <a:rPr lang="cs-CZ" dirty="0" err="1" smtClean="0"/>
              <a:t>longer</a:t>
            </a:r>
            <a:r>
              <a:rPr lang="cs-CZ" dirty="0" smtClean="0"/>
              <a:t> period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mortality – </a:t>
            </a:r>
            <a:r>
              <a:rPr lang="cs-CZ" dirty="0" err="1" smtClean="0"/>
              <a:t>diseases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invasions</a:t>
            </a:r>
            <a:r>
              <a:rPr lang="cs-CZ" dirty="0" smtClean="0"/>
              <a:t> (</a:t>
            </a:r>
            <a:r>
              <a:rPr lang="cs-CZ" dirty="0" err="1" smtClean="0"/>
              <a:t>Mongols</a:t>
            </a:r>
            <a:r>
              <a:rPr lang="cs-CZ" dirty="0" smtClean="0"/>
              <a:t>) </a:t>
            </a:r>
            <a:r>
              <a:rPr lang="cs-CZ" dirty="0" smtClean="0">
                <a:sym typeface="Wingdings" pitchFamily="2" charset="2"/>
              </a:rPr>
              <a:t>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survivors</a:t>
            </a:r>
            <a:r>
              <a:rPr lang="cs-CZ" dirty="0" smtClean="0"/>
              <a:t>: more </a:t>
            </a:r>
            <a:r>
              <a:rPr lang="cs-CZ" dirty="0" err="1" smtClean="0"/>
              <a:t>land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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rents</a:t>
            </a:r>
            <a:r>
              <a:rPr lang="cs-CZ" dirty="0" smtClean="0"/>
              <a:t> + 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LF </a:t>
            </a:r>
            <a:r>
              <a:rPr lang="cs-CZ" dirty="0" smtClean="0">
                <a:sym typeface="Wingdings" pitchFamily="2" charset="2"/>
              </a:rPr>
              <a:t>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wages</a:t>
            </a:r>
            <a:endParaRPr lang="cs-CZ" dirty="0" smtClean="0"/>
          </a:p>
          <a:p>
            <a:pPr lvl="2">
              <a:lnSpc>
                <a:spcPct val="90000"/>
              </a:lnSpc>
            </a:pPr>
            <a:endParaRPr lang="cs-CZ" sz="500" dirty="0" smtClean="0">
              <a:latin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cs-CZ" dirty="0" err="1" smtClean="0"/>
              <a:t>industrialization</a:t>
            </a:r>
            <a:r>
              <a:rPr lang="cs-CZ" dirty="0" smtClean="0"/>
              <a:t> + </a:t>
            </a:r>
            <a:r>
              <a:rPr lang="cs-CZ" dirty="0" smtClean="0">
                <a:latin typeface="Wingdings" pitchFamily="2" charset="2"/>
              </a:rPr>
              <a:t>ñ</a:t>
            </a:r>
            <a:r>
              <a:rPr lang="cs-CZ" dirty="0" smtClean="0"/>
              <a:t> 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smtClean="0">
                <a:latin typeface="Wingdings" pitchFamily="2" charset="2"/>
              </a:rPr>
              <a:t>ð</a:t>
            </a:r>
            <a:r>
              <a:rPr lang="cs-CZ" dirty="0" smtClean="0"/>
              <a:t>  </a:t>
            </a:r>
            <a:r>
              <a:rPr lang="cs-CZ" b="1" dirty="0" err="1" smtClean="0"/>
              <a:t>interconnected</a:t>
            </a:r>
            <a:r>
              <a:rPr lang="cs-CZ" b="1" dirty="0" smtClean="0"/>
              <a:t> </a:t>
            </a:r>
            <a:r>
              <a:rPr lang="cs-CZ" b="1" dirty="0" err="1" smtClean="0"/>
              <a:t>cylical</a:t>
            </a:r>
            <a:r>
              <a:rPr lang="cs-CZ" b="1" dirty="0" smtClean="0"/>
              <a:t> </a:t>
            </a:r>
            <a:r>
              <a:rPr lang="cs-CZ" b="1" dirty="0" err="1" smtClean="0"/>
              <a:t>fluctuations</a:t>
            </a:r>
            <a:endParaRPr lang="cs-CZ" b="1" dirty="0" smtClean="0"/>
          </a:p>
          <a:p>
            <a:pPr lvl="1">
              <a:lnSpc>
                <a:spcPct val="90000"/>
              </a:lnSpc>
            </a:pPr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crises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routes</a:t>
            </a:r>
            <a:r>
              <a:rPr lang="cs-CZ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1825-23, 1837-38, 1846-47, 1857, 1866, 1873, 1882, 1893, 1900-01, 1907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!!! </a:t>
            </a:r>
            <a:r>
              <a:rPr lang="cs-CZ" dirty="0" smtClean="0">
                <a:latin typeface="Wingdings" pitchFamily="2" charset="2"/>
              </a:rPr>
              <a:t>ò</a:t>
            </a:r>
            <a:r>
              <a:rPr lang="cs-CZ" dirty="0" smtClean="0"/>
              <a:t> output </a:t>
            </a:r>
            <a:r>
              <a:rPr lang="cs-CZ" dirty="0" smtClean="0">
                <a:latin typeface="Wingdings" pitchFamily="2" charset="2"/>
              </a:rPr>
              <a:t>ð</a:t>
            </a:r>
            <a:r>
              <a:rPr lang="cs-CZ" dirty="0" smtClean="0"/>
              <a:t>  </a:t>
            </a:r>
            <a:r>
              <a:rPr lang="cs-CZ" dirty="0" smtClean="0">
                <a:latin typeface="Wingdings" pitchFamily="2" charset="2"/>
              </a:rPr>
              <a:t>ò</a:t>
            </a:r>
            <a:r>
              <a:rPr lang="cs-CZ" dirty="0" smtClean="0"/>
              <a:t>  </a:t>
            </a:r>
            <a:r>
              <a:rPr lang="cs-CZ" dirty="0" err="1" smtClean="0"/>
              <a:t>prices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1873 – 1</a:t>
            </a:r>
            <a:r>
              <a:rPr lang="cs-CZ" baseline="30000" dirty="0" smtClean="0"/>
              <a:t>st</a:t>
            </a:r>
            <a:r>
              <a:rPr lang="cs-CZ" dirty="0" smtClean="0"/>
              <a:t>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endParaRPr lang="en-US" dirty="0" smtClean="0"/>
          </a:p>
        </p:txBody>
      </p:sp>
      <p:sp>
        <p:nvSpPr>
          <p:cNvPr id="60419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r>
              <a:rPr lang="en-US" dirty="0" smtClean="0"/>
              <a:t>the most deep and widespread in the entire previous history </a:t>
            </a:r>
          </a:p>
          <a:p>
            <a:r>
              <a:rPr lang="en-US" dirty="0" smtClean="0"/>
              <a:t>financial panic in Vienna and New York</a:t>
            </a:r>
            <a:endParaRPr lang="en-US" b="1" dirty="0" smtClean="0"/>
          </a:p>
          <a:p>
            <a:r>
              <a:rPr lang="en-US" dirty="0" smtClean="0"/>
              <a:t>spread to most of other industrial countries</a:t>
            </a:r>
          </a:p>
          <a:p>
            <a:r>
              <a:rPr lang="en-US" dirty="0" smtClean="0"/>
              <a:t>in GB referred as “Great Depression”</a:t>
            </a:r>
          </a:p>
          <a:p>
            <a:r>
              <a:rPr lang="en-US" dirty="0" smtClean="0"/>
              <a:t> </a:t>
            </a:r>
            <a:r>
              <a:rPr lang="en-US" dirty="0" smtClean="0">
                <a:latin typeface="Wingdings" pitchFamily="2" charset="2"/>
              </a:rPr>
              <a:t>ò</a:t>
            </a:r>
            <a:r>
              <a:rPr lang="en-US" dirty="0" smtClean="0"/>
              <a:t>  prices !!!</a:t>
            </a:r>
          </a:p>
          <a:p>
            <a:r>
              <a:rPr lang="en-US" dirty="0" smtClean="0"/>
              <a:t>foreign trade blamed by industry </a:t>
            </a:r>
            <a:r>
              <a:rPr lang="en-US" dirty="0" smtClean="0">
                <a:latin typeface="Wingdings" pitchFamily="2" charset="2"/>
              </a:rPr>
              <a:t>ð </a:t>
            </a:r>
            <a:r>
              <a:rPr lang="en-US" dirty="0" smtClean="0"/>
              <a:t>demand for protectionism </a:t>
            </a:r>
          </a:p>
          <a:p>
            <a:pPr lvl="1"/>
            <a:r>
              <a:rPr lang="en-US" dirty="0" smtClean="0"/>
              <a:t> same situation in agriculture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cs-CZ" dirty="0" smtClean="0"/>
              <a:t>Stability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prices</a:t>
            </a:r>
            <a:endParaRPr lang="cs-CZ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7772400" cy="717710"/>
          </a:xfrm>
        </p:spPr>
        <p:txBody>
          <a:bodyPr/>
          <a:lstStyle/>
          <a:p>
            <a:r>
              <a:rPr lang="cs-CZ" dirty="0" err="1"/>
              <a:t>p</a:t>
            </a:r>
            <a:r>
              <a:rPr lang="cs-CZ" dirty="0" err="1" smtClean="0"/>
              <a:t>rice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reliant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gold</a:t>
            </a:r>
            <a:r>
              <a:rPr lang="cs-CZ" dirty="0" smtClean="0"/>
              <a:t> </a:t>
            </a:r>
            <a:r>
              <a:rPr lang="cs-CZ" dirty="0" err="1" smtClean="0"/>
              <a:t>supply</a:t>
            </a:r>
            <a:r>
              <a:rPr lang="cs-CZ" dirty="0" smtClean="0"/>
              <a:t> – </a:t>
            </a:r>
            <a:r>
              <a:rPr lang="cs-CZ" dirty="0" err="1" smtClean="0"/>
              <a:t>gold</a:t>
            </a:r>
            <a:r>
              <a:rPr lang="cs-CZ" dirty="0" smtClean="0"/>
              <a:t> standard </a:t>
            </a:r>
            <a:r>
              <a:rPr lang="cs-CZ" dirty="0" smtClean="0">
                <a:latin typeface="Wingdings" pitchFamily="2" charset="2"/>
              </a:rPr>
              <a:t>ð</a:t>
            </a:r>
            <a:r>
              <a:rPr lang="cs-CZ" dirty="0" smtClean="0"/>
              <a:t>  stability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10408" y="2267373"/>
            <a:ext cx="76962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4355976" y="5949280"/>
            <a:ext cx="115632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000000"/>
                </a:solidFill>
              </a:rPr>
              <a:t>year</a:t>
            </a:r>
            <a:endParaRPr lang="sk-SK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trade</a:t>
            </a:r>
            <a:endParaRPr lang="cs-CZ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15520" y="1772816"/>
            <a:ext cx="8062664" cy="4114800"/>
          </a:xfrm>
        </p:spPr>
        <p:txBody>
          <a:bodyPr/>
          <a:lstStyle/>
          <a:p>
            <a:r>
              <a:rPr lang="cs-CZ" b="1" dirty="0" err="1" smtClean="0"/>
              <a:t>phases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strongly</a:t>
            </a:r>
            <a:r>
              <a:rPr lang="cs-CZ" dirty="0" smtClean="0"/>
              <a:t> </a:t>
            </a:r>
            <a:r>
              <a:rPr lang="cs-CZ" dirty="0" err="1" smtClean="0"/>
              <a:t>protecionistic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 free  </a:t>
            </a:r>
            <a:r>
              <a:rPr lang="cs-CZ" dirty="0" err="1" smtClean="0"/>
              <a:t>moderately</a:t>
            </a:r>
            <a:r>
              <a:rPr lang="cs-CZ" dirty="0" smtClean="0"/>
              <a:t> </a:t>
            </a:r>
            <a:r>
              <a:rPr lang="cs-CZ" dirty="0" err="1" smtClean="0"/>
              <a:t>protectionistic</a:t>
            </a:r>
            <a:endParaRPr lang="cs-CZ" dirty="0" smtClean="0"/>
          </a:p>
          <a:p>
            <a:r>
              <a:rPr lang="cs-CZ" b="1" dirty="0">
                <a:sym typeface="Wingdings" pitchFamily="2" charset="2"/>
              </a:rPr>
              <a:t>l</a:t>
            </a:r>
            <a:r>
              <a:rPr lang="cs-CZ" b="1" dirty="0" smtClean="0">
                <a:sym typeface="Wingdings" pitchFamily="2" charset="2"/>
              </a:rPr>
              <a:t>ong-term</a:t>
            </a:r>
            <a:r>
              <a:rPr lang="cs-CZ" b="1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trade</a:t>
            </a:r>
            <a:endParaRPr lang="cs-CZ" dirty="0" smtClean="0"/>
          </a:p>
          <a:p>
            <a:pPr algn="just"/>
            <a:r>
              <a:rPr lang="cs-CZ" dirty="0" err="1" smtClean="0"/>
              <a:t>before</a:t>
            </a:r>
            <a:r>
              <a:rPr lang="cs-CZ" dirty="0" smtClean="0"/>
              <a:t> WWI – </a:t>
            </a:r>
            <a:r>
              <a:rPr lang="cs-CZ" dirty="0" err="1" smtClean="0"/>
              <a:t>unprecedented</a:t>
            </a:r>
            <a:r>
              <a:rPr lang="cs-CZ" dirty="0" smtClean="0"/>
              <a:t> </a:t>
            </a:r>
            <a:r>
              <a:rPr lang="cs-CZ" b="1" dirty="0" smtClean="0"/>
              <a:t>interdependence  </a:t>
            </a:r>
          </a:p>
          <a:p>
            <a:pPr lvl="1" algn="just"/>
            <a:r>
              <a:rPr lang="cs-CZ" dirty="0" err="1"/>
              <a:t>s</a:t>
            </a:r>
            <a:r>
              <a:rPr lang="cs-CZ" dirty="0" err="1" smtClean="0"/>
              <a:t>imilar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WWII</a:t>
            </a:r>
          </a:p>
          <a:p>
            <a:pPr lvl="1" algn="just"/>
            <a:r>
              <a:rPr lang="cs-CZ" dirty="0" err="1"/>
              <a:t>b</a:t>
            </a:r>
            <a:r>
              <a:rPr lang="cs-CZ" dirty="0" err="1" smtClean="0"/>
              <a:t>enefits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participants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Average growth in the volume of trade, 1850-1913 (in %)</a:t>
            </a:r>
            <a:endParaRPr lang="cs-CZ" dirty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23723" r="25082"/>
          <a:stretch/>
        </p:blipFill>
        <p:spPr bwMode="auto">
          <a:xfrm>
            <a:off x="395536" y="2071688"/>
            <a:ext cx="8136904" cy="457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3068960"/>
            <a:ext cx="7772400" cy="1362075"/>
          </a:xfrm>
        </p:spPr>
        <p:txBody>
          <a:bodyPr/>
          <a:lstStyle/>
          <a:p>
            <a:r>
              <a:rPr lang="sk-SK" dirty="0" err="1" smtClean="0"/>
              <a:t>Formation</a:t>
            </a:r>
            <a:r>
              <a:rPr lang="sk-SK" dirty="0" smtClean="0"/>
              <a:t> of WE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16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century</a:t>
            </a:r>
            <a:endParaRPr lang="cs-CZ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protectionism</a:t>
            </a:r>
          </a:p>
          <a:p>
            <a:pPr lvl="1"/>
            <a:r>
              <a:rPr lang="en-US" dirty="0" smtClean="0"/>
              <a:t>mercantilism</a:t>
            </a:r>
          </a:p>
          <a:p>
            <a:pPr lvl="1"/>
            <a:r>
              <a:rPr lang="sk-SK" dirty="0" err="1" smtClean="0"/>
              <a:t>duties</a:t>
            </a:r>
            <a:r>
              <a:rPr lang="en-US" dirty="0" smtClean="0"/>
              <a:t> as fiscal revenues (easy collection)</a:t>
            </a:r>
          </a:p>
          <a:p>
            <a:pPr lvl="2"/>
            <a:r>
              <a:rPr lang="en-US" dirty="0" smtClean="0"/>
              <a:t>both export and import </a:t>
            </a:r>
            <a:r>
              <a:rPr lang="sk-SK" dirty="0" err="1" smtClean="0"/>
              <a:t>duties</a:t>
            </a:r>
            <a:r>
              <a:rPr lang="en-US" dirty="0" smtClean="0"/>
              <a:t> (primarily on luxury goods)</a:t>
            </a:r>
            <a:endParaRPr lang="sk-SK" dirty="0" smtClean="0"/>
          </a:p>
          <a:p>
            <a:pPr lvl="2"/>
            <a:endParaRPr lang="en-US" sz="500" dirty="0" smtClean="0"/>
          </a:p>
          <a:p>
            <a:r>
              <a:rPr lang="en-US" dirty="0" smtClean="0"/>
              <a:t>trade with colonies</a:t>
            </a:r>
          </a:p>
          <a:p>
            <a:pPr lvl="1"/>
            <a:r>
              <a:rPr lang="en-US" dirty="0" smtClean="0"/>
              <a:t>colonies </a:t>
            </a:r>
            <a:r>
              <a:rPr lang="en-US" dirty="0" smtClean="0">
                <a:latin typeface="Wingdings" pitchFamily="2" charset="2"/>
              </a:rPr>
              <a:t>ð</a:t>
            </a:r>
            <a:r>
              <a:rPr lang="en-US" dirty="0" smtClean="0"/>
              <a:t>  mother countries: raw materials</a:t>
            </a:r>
          </a:p>
          <a:p>
            <a:pPr lvl="1"/>
            <a:r>
              <a:rPr lang="en-US" dirty="0" smtClean="0"/>
              <a:t>mother countries </a:t>
            </a:r>
            <a:r>
              <a:rPr lang="en-US" dirty="0" smtClean="0">
                <a:latin typeface="Wingdings" pitchFamily="2" charset="2"/>
              </a:rPr>
              <a:t>ð</a:t>
            </a:r>
            <a:r>
              <a:rPr lang="en-US" dirty="0" smtClean="0"/>
              <a:t>  colonies: final goods</a:t>
            </a:r>
          </a:p>
          <a:p>
            <a:pPr lvl="2"/>
            <a:r>
              <a:rPr lang="en-US" dirty="0" smtClean="0"/>
              <a:t>but low purchasing 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764704"/>
            <a:ext cx="8206680" cy="41148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Napoleonic Wars</a:t>
            </a:r>
          </a:p>
          <a:p>
            <a:pPr lvl="1"/>
            <a:r>
              <a:rPr lang="en-US" sz="2800" dirty="0" smtClean="0"/>
              <a:t>Continental Blockade </a:t>
            </a:r>
            <a:r>
              <a:rPr lang="en-US" sz="2800" b="1" dirty="0" smtClean="0"/>
              <a:t>= </a:t>
            </a:r>
            <a:r>
              <a:rPr lang="en-US" sz="2800" dirty="0" smtClean="0"/>
              <a:t>trade embargo against GB</a:t>
            </a:r>
          </a:p>
          <a:p>
            <a:pPr lvl="1"/>
            <a:r>
              <a:rPr lang="en-US" sz="2800" dirty="0" smtClean="0"/>
              <a:t>Russia</a:t>
            </a:r>
          </a:p>
          <a:p>
            <a:pPr lvl="1"/>
            <a:r>
              <a:rPr lang="en-US" sz="2800" dirty="0" smtClean="0"/>
              <a:t>victory of GB  </a:t>
            </a:r>
            <a:r>
              <a:rPr lang="en-US" sz="2800" dirty="0" smtClean="0">
                <a:sym typeface="Wingdings" pitchFamily="2" charset="2"/>
              </a:rPr>
              <a:t> superpower</a:t>
            </a:r>
            <a:r>
              <a:rPr lang="en-US" sz="2800" dirty="0" smtClean="0"/>
              <a:t> = the largest producer, trader, investor, fleet, colonies, …</a:t>
            </a:r>
          </a:p>
          <a:p>
            <a:pPr lvl="2"/>
            <a:r>
              <a:rPr lang="en-US" sz="2000" dirty="0" smtClean="0"/>
              <a:t>center of trade = Europa (2/3)</a:t>
            </a:r>
            <a:endParaRPr lang="sk-SK" sz="2000" dirty="0" smtClean="0"/>
          </a:p>
          <a:p>
            <a:pPr lvl="2"/>
            <a:endParaRPr lang="en-US" sz="500" dirty="0" smtClean="0"/>
          </a:p>
          <a:p>
            <a:r>
              <a:rPr lang="en-US" sz="3200" b="1" dirty="0" smtClean="0"/>
              <a:t>GB in 40s - turnover</a:t>
            </a:r>
          </a:p>
          <a:p>
            <a:pPr lvl="1"/>
            <a:r>
              <a:rPr lang="en-US" sz="2800" dirty="0" smtClean="0"/>
              <a:t>abolishment of Navigation Acts and Corn Laws</a:t>
            </a:r>
          </a:p>
          <a:p>
            <a:pPr lvl="1"/>
            <a:r>
              <a:rPr lang="en-US" sz="2800" dirty="0" smtClean="0"/>
              <a:t>+ effort for free international trade </a:t>
            </a:r>
          </a:p>
          <a:p>
            <a:pPr lvl="1"/>
            <a:r>
              <a:rPr lang="en-US" sz="2800" dirty="0" smtClean="0"/>
              <a:t>critics that  </a:t>
            </a:r>
            <a:r>
              <a:rPr lang="en-US" sz="2800" dirty="0" err="1" smtClean="0"/>
              <a:t>favourable</a:t>
            </a:r>
            <a:r>
              <a:rPr lang="en-US" sz="2800" dirty="0" smtClean="0"/>
              <a:t> for GB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609600"/>
          </a:xfrm>
        </p:spPr>
        <p:txBody>
          <a:bodyPr/>
          <a:lstStyle/>
          <a:p>
            <a:r>
              <a:rPr lang="cs-CZ" dirty="0" err="1" smtClean="0"/>
              <a:t>After</a:t>
            </a:r>
            <a:r>
              <a:rPr lang="cs-CZ" dirty="0" smtClean="0"/>
              <a:t> 1860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84784"/>
            <a:ext cx="8458200" cy="4114800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Cobden – Chevalier treaty </a:t>
            </a:r>
            <a:r>
              <a:rPr lang="en-US" sz="2600" dirty="0" smtClean="0"/>
              <a:t>(1860)</a:t>
            </a:r>
            <a:r>
              <a:rPr lang="en-US" sz="2600" b="1" dirty="0" smtClean="0"/>
              <a:t> </a:t>
            </a:r>
            <a:r>
              <a:rPr lang="en-US" sz="2600" dirty="0" smtClean="0"/>
              <a:t> -  free trade between GB and FR</a:t>
            </a:r>
          </a:p>
          <a:p>
            <a:pPr lvl="1"/>
            <a:r>
              <a:rPr lang="en-US" sz="2000" dirty="0" smtClean="0"/>
              <a:t>GB abolished duties except those on luxury products (fiscal function) </a:t>
            </a:r>
          </a:p>
          <a:p>
            <a:pPr lvl="1"/>
            <a:r>
              <a:rPr lang="en-US" sz="2000" dirty="0" smtClean="0"/>
              <a:t>FR permitted he import of British textile + </a:t>
            </a:r>
            <a:r>
              <a:rPr lang="en-US" sz="2000" dirty="0" smtClean="0">
                <a:sym typeface="Wingdings" pitchFamily="2" charset="2"/>
              </a:rPr>
              <a:t>duties</a:t>
            </a:r>
            <a:endParaRPr lang="en-US" sz="2000" dirty="0" smtClean="0"/>
          </a:p>
          <a:p>
            <a:pPr lvl="1"/>
            <a:r>
              <a:rPr lang="en-GB" sz="2000" b="1" dirty="0" smtClean="0"/>
              <a:t>Most </a:t>
            </a:r>
            <a:r>
              <a:rPr lang="en-GB" sz="2000" b="1" dirty="0"/>
              <a:t>favoured nation </a:t>
            </a:r>
            <a:r>
              <a:rPr lang="en-GB" sz="2000" b="1" dirty="0" smtClean="0"/>
              <a:t>clause</a:t>
            </a:r>
            <a:r>
              <a:rPr lang="sk-SK" sz="2000" b="1" dirty="0" smtClean="0"/>
              <a:t> </a:t>
            </a:r>
            <a:r>
              <a:rPr lang="cs-CZ" sz="2000" dirty="0" smtClean="0"/>
              <a:t>= </a:t>
            </a:r>
            <a:r>
              <a:rPr lang="en-US" sz="2000" dirty="0" smtClean="0"/>
              <a:t>possibility of extension to other nations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</a:t>
            </a:r>
            <a:r>
              <a:rPr lang="en-US" sz="2000" dirty="0" smtClean="0"/>
              <a:t> 60s FR with BE, DE Customs Union, IT, CH, Scandinavian c., ES, NL, AT and PT – only Russia not involved </a:t>
            </a:r>
          </a:p>
          <a:p>
            <a:pPr lvl="1"/>
            <a:r>
              <a:rPr lang="en-US" sz="2000" dirty="0" smtClean="0"/>
              <a:t>+ nations among each other </a:t>
            </a:r>
            <a:r>
              <a:rPr lang="en-US" sz="2000" dirty="0" smtClean="0">
                <a:sym typeface="Wingdings" pitchFamily="2" charset="2"/>
              </a:rPr>
              <a:t> interdependence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 </a:t>
            </a:r>
            <a:r>
              <a:rPr lang="en-US" sz="2000" dirty="0" smtClean="0"/>
              <a:t>free trade </a:t>
            </a:r>
          </a:p>
          <a:p>
            <a:pPr lvl="1"/>
            <a:r>
              <a:rPr lang="en-US" sz="2000" dirty="0" smtClean="0"/>
              <a:t>disadvantage  - necessity of its renewal</a:t>
            </a:r>
          </a:p>
          <a:p>
            <a:r>
              <a:rPr lang="en-US" sz="2600" dirty="0" smtClean="0"/>
              <a:t>+ </a:t>
            </a:r>
            <a:r>
              <a:rPr lang="en-US" sz="2600" b="1" dirty="0" smtClean="0"/>
              <a:t>gold standard</a:t>
            </a:r>
          </a:p>
          <a:p>
            <a:r>
              <a:rPr lang="en-US" sz="2600" b="1" dirty="0" smtClean="0">
                <a:sym typeface="Wingdings" pitchFamily="2" charset="2"/>
              </a:rPr>
              <a:t>+ </a:t>
            </a:r>
            <a:r>
              <a:rPr lang="en-US" sz="2600" b="1" dirty="0" smtClean="0"/>
              <a:t> transportation costs </a:t>
            </a:r>
            <a:r>
              <a:rPr lang="en-US" sz="2600" dirty="0" smtClean="0"/>
              <a:t>(railways, steamers)</a:t>
            </a:r>
          </a:p>
          <a:p>
            <a:r>
              <a:rPr lang="en-US" sz="2600" dirty="0" smtClean="0"/>
              <a:t>+ </a:t>
            </a:r>
            <a:r>
              <a:rPr lang="en-US" sz="2600" b="1" dirty="0" smtClean="0"/>
              <a:t>GB</a:t>
            </a:r>
            <a:r>
              <a:rPr lang="en-US" sz="2600" dirty="0" smtClean="0"/>
              <a:t> support of free trade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Turnover</a:t>
            </a:r>
            <a:r>
              <a:rPr lang="cs-CZ" dirty="0" smtClean="0"/>
              <a:t> - </a:t>
            </a:r>
            <a:r>
              <a:rPr lang="cs-CZ" dirty="0" err="1" smtClean="0"/>
              <a:t>Prussia</a:t>
            </a:r>
            <a:endParaRPr lang="cs-CZ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Prussia</a:t>
            </a:r>
            <a:r>
              <a:rPr lang="cs-CZ" b="1" dirty="0" smtClean="0"/>
              <a:t> X FR 1871</a:t>
            </a:r>
          </a:p>
          <a:p>
            <a:pPr lvl="1"/>
            <a:r>
              <a:rPr lang="en-US" dirty="0" smtClean="0"/>
              <a:t>Prussia: winner, requirement of enormous reparations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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</a:t>
            </a:r>
            <a:r>
              <a:rPr lang="en-US" dirty="0" smtClean="0"/>
              <a:t> amount of AU</a:t>
            </a:r>
            <a:r>
              <a:rPr lang="en-US" dirty="0" smtClean="0">
                <a:sym typeface="Wingdings" pitchFamily="2" charset="2"/>
              </a:rPr>
              <a:t></a:t>
            </a:r>
            <a:r>
              <a:rPr lang="en-US" dirty="0" smtClean="0"/>
              <a:t> prices + </a:t>
            </a:r>
            <a:r>
              <a:rPr lang="en-US" dirty="0" smtClean="0">
                <a:sym typeface="Wingdings" pitchFamily="2" charset="2"/>
              </a:rPr>
              <a:t></a:t>
            </a:r>
            <a:r>
              <a:rPr lang="en-US" dirty="0" smtClean="0"/>
              <a:t> development of factories </a:t>
            </a:r>
            <a:r>
              <a:rPr lang="cs-CZ" dirty="0" smtClean="0">
                <a:sym typeface="Wingdings" pitchFamily="2" charset="2"/>
              </a:rPr>
              <a:t></a:t>
            </a:r>
            <a:r>
              <a:rPr lang="en-US" dirty="0" smtClean="0">
                <a:sym typeface="Wingdings" pitchFamily="2" charset="2"/>
              </a:rPr>
              <a:t> overproduction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</a:t>
            </a:r>
            <a:r>
              <a:rPr lang="en-US" dirty="0" smtClean="0"/>
              <a:t> crisis</a:t>
            </a:r>
            <a:r>
              <a:rPr lang="en-US" b="1" dirty="0" smtClean="0"/>
              <a:t> in 1873 worsen for DE</a:t>
            </a:r>
          </a:p>
          <a:p>
            <a:r>
              <a:rPr lang="en-US" dirty="0" smtClean="0"/>
              <a:t>+ </a:t>
            </a:r>
            <a:r>
              <a:rPr lang="en-US" b="1" dirty="0" smtClean="0"/>
              <a:t>financial panic</a:t>
            </a:r>
          </a:p>
          <a:p>
            <a:r>
              <a:rPr lang="en-US" dirty="0" smtClean="0">
                <a:sym typeface="Wingdings" pitchFamily="2" charset="2"/>
              </a:rPr>
              <a:t> in DE free trade blamed </a:t>
            </a:r>
            <a:r>
              <a:rPr lang="en-US" dirty="0" smtClean="0"/>
              <a:t> </a:t>
            </a:r>
            <a:r>
              <a:rPr lang="en-US" dirty="0" smtClean="0">
                <a:latin typeface="Wingdings" pitchFamily="2" charset="2"/>
              </a:rPr>
              <a:t>ñ</a:t>
            </a:r>
            <a:r>
              <a:rPr lang="en-US" dirty="0" smtClean="0"/>
              <a:t> </a:t>
            </a:r>
            <a:r>
              <a:rPr lang="en-US" b="1" dirty="0" smtClean="0"/>
              <a:t> protectionism </a:t>
            </a:r>
          </a:p>
          <a:p>
            <a:r>
              <a:rPr lang="en-US" dirty="0" smtClean="0"/>
              <a:t>+ other reasons…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166011"/>
            <a:ext cx="9144000" cy="838200"/>
          </a:xfrm>
        </p:spPr>
        <p:txBody>
          <a:bodyPr>
            <a:normAutofit/>
          </a:bodyPr>
          <a:lstStyle/>
          <a:p>
            <a:r>
              <a:rPr lang="en-GB" dirty="0"/>
              <a:t>Share in British grain market</a:t>
            </a:r>
            <a:endParaRPr 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2731"/>
            <a:ext cx="8001000" cy="2286000"/>
          </a:xfrm>
        </p:spPr>
        <p:txBody>
          <a:bodyPr/>
          <a:lstStyle/>
          <a:p>
            <a:r>
              <a:rPr lang="en-US" b="1" dirty="0" smtClean="0"/>
              <a:t>agriculture</a:t>
            </a:r>
          </a:p>
          <a:p>
            <a:pPr lvl="1"/>
            <a:r>
              <a:rPr lang="en-US" dirty="0" smtClean="0"/>
              <a:t>important Prussian export commodity</a:t>
            </a:r>
          </a:p>
          <a:p>
            <a:pPr lvl="1"/>
            <a:r>
              <a:rPr lang="en-US" dirty="0" smtClean="0"/>
              <a:t>in 70s inflow of cheap </a:t>
            </a:r>
            <a:r>
              <a:rPr lang="sk-SK" dirty="0" err="1" smtClean="0"/>
              <a:t>grain</a:t>
            </a:r>
            <a:r>
              <a:rPr lang="en-US" dirty="0" smtClean="0"/>
              <a:t> to Europe from USA, Russia, India, …</a:t>
            </a:r>
          </a:p>
          <a:p>
            <a:pPr lvl="1"/>
            <a:r>
              <a:rPr lang="en-US" dirty="0" smtClean="0"/>
              <a:t>steam technologies - railways</a:t>
            </a:r>
          </a:p>
          <a:p>
            <a:pPr lvl="1"/>
            <a:r>
              <a:rPr lang="en-US" dirty="0" smtClean="0"/>
              <a:t> huge impact on Prussian exporters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-2052736" y="5637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300" dirty="0" err="1">
                <a:latin typeface="+mj-lt"/>
                <a:ea typeface="+mj-ea"/>
                <a:cs typeface="+mj-cs"/>
              </a:rPr>
              <a:t>Other</a:t>
            </a:r>
            <a:r>
              <a:rPr lang="cs-CZ" sz="3300" dirty="0">
                <a:latin typeface="+mj-lt"/>
                <a:ea typeface="+mj-ea"/>
                <a:cs typeface="+mj-cs"/>
              </a:rPr>
              <a:t> </a:t>
            </a:r>
            <a:r>
              <a:rPr lang="cs-CZ" sz="3300" dirty="0" err="1">
                <a:latin typeface="+mj-lt"/>
                <a:ea typeface="+mj-ea"/>
                <a:cs typeface="+mj-cs"/>
              </a:rPr>
              <a:t>reasons</a:t>
            </a:r>
            <a:endParaRPr lang="cs-CZ" sz="3300" dirty="0">
              <a:latin typeface="+mj-lt"/>
              <a:ea typeface="+mj-ea"/>
              <a:cs typeface="+mj-cs"/>
            </a:endParaRP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25367" r="30243"/>
          <a:stretch/>
        </p:blipFill>
        <p:spPr bwMode="auto">
          <a:xfrm>
            <a:off x="899592" y="4004211"/>
            <a:ext cx="6552728" cy="2438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bldLvl="2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460432" cy="1143000"/>
          </a:xfrm>
        </p:spPr>
        <p:txBody>
          <a:bodyPr>
            <a:normAutofit/>
          </a:bodyPr>
          <a:lstStyle/>
          <a:p>
            <a:r>
              <a:rPr lang="en-GB" dirty="0"/>
              <a:t>World grain production, 1831/1840-1888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GB" dirty="0" smtClean="0"/>
              <a:t>(</a:t>
            </a:r>
            <a:r>
              <a:rPr lang="en-GB" dirty="0"/>
              <a:t>in million bushels)</a:t>
            </a:r>
            <a:endParaRPr lang="cs-CZ" dirty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8604448" cy="3576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09600" y="2590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300" dirty="0">
                <a:latin typeface="+mj-lt"/>
                <a:ea typeface="+mj-ea"/>
                <a:cs typeface="+mj-cs"/>
              </a:rPr>
              <a:t>Average prices of grain in England and Prussia per Imperial Quarter</a:t>
            </a:r>
            <a:endParaRPr lang="cs-CZ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/>
              <a:t>+ </a:t>
            </a:r>
            <a:r>
              <a:rPr lang="cs-CZ" sz="2800" b="1" dirty="0" err="1" smtClean="0"/>
              <a:t>German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Historical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School</a:t>
            </a:r>
            <a:endParaRPr lang="cs-CZ" sz="28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/>
              <a:t>+ </a:t>
            </a:r>
            <a:r>
              <a:rPr lang="cs-CZ" sz="2800" b="1" dirty="0" err="1" smtClean="0"/>
              <a:t>pressure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groups</a:t>
            </a:r>
            <a:endParaRPr lang="cs-CZ" sz="28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b="1" dirty="0">
                <a:sym typeface="Wingdings" pitchFamily="2" charset="2"/>
              </a:rPr>
              <a:t> </a:t>
            </a:r>
            <a:r>
              <a:rPr lang="cs-CZ" sz="2800" dirty="0" smtClean="0"/>
              <a:t>Bismarck </a:t>
            </a:r>
            <a:r>
              <a:rPr lang="cs-CZ" sz="2800" b="1" dirty="0" err="1" smtClean="0"/>
              <a:t>imposed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duties</a:t>
            </a:r>
            <a:r>
              <a:rPr lang="cs-CZ" sz="2800" b="1" dirty="0" smtClean="0"/>
              <a:t> </a:t>
            </a:r>
            <a:r>
              <a:rPr lang="cs-CZ" sz="2800" dirty="0" smtClean="0"/>
              <a:t>(1879 </a:t>
            </a:r>
            <a:r>
              <a:rPr lang="cs-CZ" sz="2800" dirty="0"/>
              <a:t>a  1889) </a:t>
            </a:r>
            <a:r>
              <a:rPr lang="cs-CZ" sz="2800" dirty="0">
                <a:sym typeface="Wingdings" pitchFamily="2" charset="2"/>
              </a:rPr>
              <a:t></a:t>
            </a:r>
            <a:r>
              <a:rPr lang="cs-CZ" sz="2800" dirty="0"/>
              <a:t> </a:t>
            </a:r>
            <a:r>
              <a:rPr lang="cs-CZ" sz="2800" dirty="0" smtClean="0">
                <a:sym typeface="Wingdings" pitchFamily="2" charset="2"/>
              </a:rPr>
              <a:t></a:t>
            </a:r>
            <a:r>
              <a:rPr lang="cs-CZ" sz="2800" dirty="0" smtClean="0"/>
              <a:t> </a:t>
            </a:r>
            <a:r>
              <a:rPr lang="cs-CZ" sz="2800" dirty="0" err="1" smtClean="0"/>
              <a:t>prices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grain</a:t>
            </a:r>
            <a:endParaRPr lang="cs-CZ" sz="2800" b="1" dirty="0"/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25116" r="23931"/>
          <a:stretch/>
        </p:blipFill>
        <p:spPr bwMode="auto">
          <a:xfrm>
            <a:off x="1547664" y="3749675"/>
            <a:ext cx="6192688" cy="3108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8640"/>
            <a:ext cx="7772400" cy="824136"/>
          </a:xfrm>
        </p:spPr>
        <p:txBody>
          <a:bodyPr/>
          <a:lstStyle/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countries</a:t>
            </a:r>
            <a:endParaRPr lang="cs-CZ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52736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err="1"/>
              <a:t>f</a:t>
            </a:r>
            <a:r>
              <a:rPr lang="cs-CZ" sz="2000" dirty="0" err="1" smtClean="0"/>
              <a:t>ollowed</a:t>
            </a:r>
            <a:r>
              <a:rPr lang="cs-CZ" sz="2000" dirty="0" smtClean="0"/>
              <a:t> </a:t>
            </a:r>
            <a:r>
              <a:rPr lang="cs-CZ" sz="2000" b="1" dirty="0" err="1" smtClean="0"/>
              <a:t>DE´s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example</a:t>
            </a:r>
            <a:r>
              <a:rPr lang="cs-CZ" sz="2000" b="1" dirty="0" smtClean="0"/>
              <a:t> </a:t>
            </a:r>
          </a:p>
          <a:p>
            <a:r>
              <a:rPr lang="cs-CZ" sz="2000" b="1" dirty="0"/>
              <a:t>F</a:t>
            </a:r>
            <a:r>
              <a:rPr lang="cs-CZ" sz="2000" b="1" dirty="0" smtClean="0"/>
              <a:t>rance</a:t>
            </a:r>
          </a:p>
          <a:p>
            <a:pPr lvl="1"/>
            <a:r>
              <a:rPr lang="cs-CZ" sz="1800" dirty="0" smtClean="0"/>
              <a:t>1881 </a:t>
            </a:r>
            <a:r>
              <a:rPr lang="cs-CZ" sz="1800" dirty="0" err="1" smtClean="0"/>
              <a:t>new</a:t>
            </a:r>
            <a:r>
              <a:rPr lang="cs-CZ" sz="1800" dirty="0" smtClean="0"/>
              <a:t> </a:t>
            </a:r>
            <a:r>
              <a:rPr lang="cs-CZ" sz="1800" dirty="0" err="1" smtClean="0"/>
              <a:t>tarrif</a:t>
            </a:r>
            <a:r>
              <a:rPr lang="cs-CZ" sz="1800" dirty="0" smtClean="0"/>
              <a:t> </a:t>
            </a:r>
            <a:r>
              <a:rPr lang="cs-CZ" sz="1800" dirty="0" err="1" smtClean="0"/>
              <a:t>law</a:t>
            </a:r>
            <a:r>
              <a:rPr lang="cs-CZ" sz="1800" dirty="0" smtClean="0"/>
              <a:t> (</a:t>
            </a:r>
            <a:r>
              <a:rPr lang="cs-CZ" sz="1800" dirty="0" err="1" smtClean="0"/>
              <a:t>industry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smtClean="0"/>
              <a:t> </a:t>
            </a:r>
            <a:r>
              <a:rPr lang="cs-CZ" sz="1800" dirty="0" smtClean="0"/>
              <a:t>more </a:t>
            </a:r>
            <a:r>
              <a:rPr lang="cs-CZ" sz="1800" dirty="0" err="1" smtClean="0"/>
              <a:t>important</a:t>
            </a:r>
            <a:r>
              <a:rPr lang="cs-CZ" sz="1800" dirty="0" smtClean="0"/>
              <a:t> </a:t>
            </a:r>
            <a:r>
              <a:rPr lang="cs-CZ" sz="1800" b="1" dirty="0" err="1" smtClean="0"/>
              <a:t>Meline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tariffs</a:t>
            </a:r>
            <a:r>
              <a:rPr lang="cs-CZ" sz="1800" b="1" dirty="0" smtClean="0"/>
              <a:t> </a:t>
            </a:r>
            <a:r>
              <a:rPr lang="cs-CZ" sz="1800" dirty="0" err="1" smtClean="0"/>
              <a:t>from</a:t>
            </a:r>
            <a:r>
              <a:rPr lang="cs-CZ" sz="1800" dirty="0" smtClean="0"/>
              <a:t> 1892</a:t>
            </a:r>
          </a:p>
          <a:p>
            <a:pPr lvl="1"/>
            <a:r>
              <a:rPr lang="cs-CZ" sz="1800" dirty="0" smtClean="0"/>
              <a:t> in 1910 </a:t>
            </a:r>
            <a:r>
              <a:rPr lang="cs-CZ" sz="1800" dirty="0" err="1" smtClean="0"/>
              <a:t>additional</a:t>
            </a:r>
            <a:r>
              <a:rPr lang="cs-CZ" sz="1800" dirty="0" smtClean="0"/>
              <a:t> </a:t>
            </a:r>
            <a:r>
              <a:rPr lang="cs-CZ" sz="1800" dirty="0" err="1" smtClean="0"/>
              <a:t>increase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tariffs</a:t>
            </a:r>
            <a:r>
              <a:rPr lang="cs-CZ" sz="1800" dirty="0" smtClean="0"/>
              <a:t> on </a:t>
            </a:r>
            <a:r>
              <a:rPr lang="en-GB" sz="1800" dirty="0"/>
              <a:t>chemicals, electric appliances and rubber products </a:t>
            </a:r>
            <a:endParaRPr lang="sk-SK" sz="1800" dirty="0" smtClean="0"/>
          </a:p>
          <a:p>
            <a:r>
              <a:rPr lang="cs-CZ" sz="2000" b="1" dirty="0" smtClean="0"/>
              <a:t>Italy</a:t>
            </a:r>
          </a:p>
          <a:p>
            <a:pPr lvl="1"/>
            <a:r>
              <a:rPr lang="cs-CZ" sz="1800" dirty="0" err="1"/>
              <a:t>u</a:t>
            </a:r>
            <a:r>
              <a:rPr lang="cs-CZ" sz="1800" dirty="0" err="1" smtClean="0"/>
              <a:t>nification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country</a:t>
            </a:r>
          </a:p>
          <a:p>
            <a:pPr lvl="1"/>
            <a:r>
              <a:rPr lang="cs-CZ" sz="1800" dirty="0" err="1" smtClean="0"/>
              <a:t>price</a:t>
            </a:r>
            <a:r>
              <a:rPr lang="cs-CZ" sz="1800" dirty="0" smtClean="0"/>
              <a:t> </a:t>
            </a:r>
            <a:r>
              <a:rPr lang="cs-CZ" sz="1800" dirty="0" err="1" smtClean="0"/>
              <a:t>war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/>
              <a:t> </a:t>
            </a:r>
            <a:r>
              <a:rPr lang="cs-CZ" sz="1800" dirty="0" smtClean="0"/>
              <a:t>FR </a:t>
            </a:r>
            <a:r>
              <a:rPr lang="cs-CZ" sz="1800" dirty="0" smtClean="0">
                <a:sym typeface="Wingdings" pitchFamily="2" charset="2"/>
              </a:rPr>
              <a:t></a:t>
            </a:r>
            <a:r>
              <a:rPr lang="cs-CZ" sz="1800" dirty="0" err="1" smtClean="0"/>
              <a:t>mutual</a:t>
            </a:r>
            <a:r>
              <a:rPr lang="cs-CZ" sz="1800" dirty="0" smtClean="0"/>
              <a:t> </a:t>
            </a:r>
            <a:r>
              <a:rPr lang="cs-CZ" sz="1800" dirty="0" err="1" smtClean="0"/>
              <a:t>trade</a:t>
            </a:r>
            <a:r>
              <a:rPr lang="cs-CZ" sz="1800" dirty="0" smtClean="0"/>
              <a:t> by 2 </a:t>
            </a:r>
            <a:r>
              <a:rPr lang="cs-CZ" sz="1800" dirty="0" err="1" smtClean="0"/>
              <a:t>times</a:t>
            </a:r>
            <a:endParaRPr lang="cs-CZ" sz="1800" dirty="0" smtClean="0"/>
          </a:p>
          <a:p>
            <a:r>
              <a:rPr lang="cs-CZ" sz="2000" b="1" dirty="0" smtClean="0"/>
              <a:t>AUS-HUN</a:t>
            </a:r>
            <a:r>
              <a:rPr lang="cs-CZ" sz="2000" dirty="0" smtClean="0"/>
              <a:t> </a:t>
            </a:r>
          </a:p>
          <a:p>
            <a:pPr lvl="1"/>
            <a:r>
              <a:rPr lang="cs-CZ" sz="1800" dirty="0" smtClean="0"/>
              <a:t>returne to </a:t>
            </a:r>
            <a:r>
              <a:rPr lang="cs-CZ" sz="1800" dirty="0" err="1" smtClean="0"/>
              <a:t>ultraprotectionism</a:t>
            </a:r>
            <a:endParaRPr lang="cs-CZ" sz="1800" dirty="0" smtClean="0"/>
          </a:p>
          <a:p>
            <a:r>
              <a:rPr lang="cs-CZ" sz="2000" b="1" dirty="0" smtClean="0"/>
              <a:t>USA</a:t>
            </a:r>
            <a:r>
              <a:rPr lang="cs-CZ" sz="2000" dirty="0" smtClean="0"/>
              <a:t> </a:t>
            </a:r>
          </a:p>
          <a:p>
            <a:pPr lvl="1"/>
            <a:r>
              <a:rPr lang="cs-CZ" sz="1800" dirty="0" err="1" smtClean="0"/>
              <a:t>strong</a:t>
            </a:r>
            <a:r>
              <a:rPr lang="cs-CZ" sz="1800" dirty="0" smtClean="0"/>
              <a:t> </a:t>
            </a:r>
            <a:r>
              <a:rPr lang="cs-CZ" sz="1800" dirty="0" err="1" smtClean="0"/>
              <a:t>protectionism</a:t>
            </a:r>
            <a:r>
              <a:rPr lang="cs-CZ" sz="1800" dirty="0" smtClean="0"/>
              <a:t> </a:t>
            </a:r>
            <a:r>
              <a:rPr lang="cs-CZ" sz="1800" dirty="0" err="1" smtClean="0"/>
              <a:t>after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Civil </a:t>
            </a:r>
            <a:r>
              <a:rPr lang="cs-CZ" sz="1800" dirty="0" err="1" smtClean="0"/>
              <a:t>War</a:t>
            </a:r>
            <a:endParaRPr lang="cs-CZ" sz="1800" dirty="0" smtClean="0"/>
          </a:p>
          <a:p>
            <a:pPr algn="just"/>
            <a:r>
              <a:rPr lang="cs-CZ" sz="2000" b="1" dirty="0" err="1" smtClean="0"/>
              <a:t>Russia</a:t>
            </a:r>
            <a:endParaRPr lang="cs-CZ" sz="1800" dirty="0" smtClean="0"/>
          </a:p>
          <a:p>
            <a:pPr lvl="1" algn="just"/>
            <a:r>
              <a:rPr lang="cs-CZ" sz="1800" dirty="0" err="1"/>
              <a:t>never</a:t>
            </a:r>
            <a:r>
              <a:rPr lang="cs-CZ" sz="1800" dirty="0"/>
              <a:t> </a:t>
            </a:r>
            <a:r>
              <a:rPr lang="cs-CZ" sz="1800" dirty="0" err="1"/>
              <a:t>abolished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duties</a:t>
            </a:r>
            <a:endParaRPr lang="cs-CZ" sz="1800" dirty="0"/>
          </a:p>
          <a:p>
            <a:pPr lvl="1" algn="just"/>
            <a:r>
              <a:rPr lang="cs-CZ" sz="1800" dirty="0"/>
              <a:t>i</a:t>
            </a:r>
            <a:r>
              <a:rPr lang="cs-CZ" sz="1800" dirty="0" smtClean="0"/>
              <a:t>n 1891 </a:t>
            </a:r>
            <a:r>
              <a:rPr lang="cs-CZ" sz="1800" dirty="0" err="1" smtClean="0"/>
              <a:t>enactment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practically</a:t>
            </a:r>
            <a:r>
              <a:rPr lang="cs-CZ" sz="1800" dirty="0" smtClean="0"/>
              <a:t> </a:t>
            </a:r>
            <a:r>
              <a:rPr lang="cs-CZ" sz="1800" dirty="0" err="1" smtClean="0"/>
              <a:t>prohibitive</a:t>
            </a:r>
            <a:r>
              <a:rPr lang="cs-CZ" sz="1800" dirty="0" smtClean="0"/>
              <a:t> </a:t>
            </a:r>
            <a:r>
              <a:rPr lang="cs-CZ" sz="1800" dirty="0" err="1" smtClean="0"/>
              <a:t>duties</a:t>
            </a:r>
            <a:endParaRPr lang="cs-CZ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772400" cy="5105400"/>
          </a:xfrm>
        </p:spPr>
        <p:txBody>
          <a:bodyPr/>
          <a:lstStyle/>
          <a:p>
            <a:r>
              <a:rPr lang="en-US" dirty="0" smtClean="0"/>
              <a:t>BUT in total only </a:t>
            </a:r>
            <a:r>
              <a:rPr lang="en-US" b="1" dirty="0" smtClean="0"/>
              <a:t>moderate </a:t>
            </a:r>
            <a:r>
              <a:rPr lang="en-US" b="1" dirty="0" smtClean="0">
                <a:sym typeface="Wingdings" pitchFamily="2" charset="2"/>
              </a:rPr>
              <a:t></a:t>
            </a:r>
            <a:r>
              <a:rPr lang="en-US" b="1" dirty="0" smtClean="0"/>
              <a:t> protectionism</a:t>
            </a:r>
          </a:p>
          <a:p>
            <a:pPr lvl="1"/>
            <a:r>
              <a:rPr lang="en-US" dirty="0" smtClean="0"/>
              <a:t>GB X but without considerable results</a:t>
            </a:r>
          </a:p>
          <a:p>
            <a:pPr lvl="1"/>
            <a:r>
              <a:rPr lang="en-US" dirty="0" smtClean="0"/>
              <a:t>BE, N and DK still liberal</a:t>
            </a:r>
          </a:p>
          <a:p>
            <a:pPr lvl="1"/>
            <a:r>
              <a:rPr lang="en-US" dirty="0" smtClean="0"/>
              <a:t>WE still highly interconnected</a:t>
            </a:r>
          </a:p>
          <a:p>
            <a:pPr lvl="2" algn="just"/>
            <a:r>
              <a:rPr lang="en-US" dirty="0" smtClean="0"/>
              <a:t>EX/GDP</a:t>
            </a:r>
          </a:p>
          <a:p>
            <a:pPr lvl="3" algn="just"/>
            <a:r>
              <a:rPr lang="en-US" sz="1800" dirty="0" smtClean="0"/>
              <a:t>GB, FR, DE 15 - 20% </a:t>
            </a:r>
          </a:p>
          <a:p>
            <a:pPr lvl="3" algn="just"/>
            <a:r>
              <a:rPr lang="en-US" sz="1800" dirty="0" smtClean="0"/>
              <a:t>smaller countries such as BE, NL and Scand. higher  </a:t>
            </a:r>
          </a:p>
          <a:p>
            <a:pPr lvl="3" algn="just"/>
            <a:r>
              <a:rPr lang="en-US" sz="1800" dirty="0" smtClean="0"/>
              <a:t>+ USA and Latin America also involved </a:t>
            </a:r>
          </a:p>
          <a:p>
            <a:pPr lvl="2" algn="just"/>
            <a:r>
              <a:rPr lang="en-US" dirty="0" smtClean="0"/>
              <a:t>1913 the largest trader still GB (2. DE, 3. USA)</a:t>
            </a:r>
          </a:p>
          <a:p>
            <a:pPr lvl="1" algn="just"/>
            <a:r>
              <a:rPr lang="en-US" dirty="0" smtClean="0"/>
              <a:t>GB no trade with modern products such as chemicals, </a:t>
            </a:r>
            <a:r>
              <a:rPr lang="sk-SK" dirty="0" smtClean="0"/>
              <a:t>e</a:t>
            </a:r>
            <a:r>
              <a:rPr lang="en-US" dirty="0" smtClean="0"/>
              <a:t>appliances, … </a:t>
            </a:r>
          </a:p>
          <a:p>
            <a:pPr algn="just"/>
            <a:r>
              <a:rPr lang="en-US" dirty="0" smtClean="0"/>
              <a:t>territorially – </a:t>
            </a:r>
            <a:r>
              <a:rPr lang="en-US" b="1" dirty="0" smtClean="0"/>
              <a:t>the most of trade realized in Europe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in 1913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63" t="17686" r="8841" b="15816"/>
          <a:stretch/>
        </p:blipFill>
        <p:spPr>
          <a:xfrm>
            <a:off x="572834" y="2132856"/>
            <a:ext cx="7918648" cy="40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A. </a:t>
            </a:r>
            <a:r>
              <a:rPr lang="cs-CZ" dirty="0" err="1" smtClean="0"/>
              <a:t>Formation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WE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70126" y="1988840"/>
            <a:ext cx="7772400" cy="4176464"/>
          </a:xfrm>
        </p:spPr>
        <p:txBody>
          <a:bodyPr/>
          <a:lstStyle/>
          <a:p>
            <a:pPr algn="just"/>
            <a:r>
              <a:rPr lang="en-US" b="1" dirty="0" smtClean="0"/>
              <a:t>no exact date </a:t>
            </a:r>
            <a:r>
              <a:rPr lang="en-US" dirty="0" smtClean="0"/>
              <a:t>of formation</a:t>
            </a:r>
          </a:p>
          <a:p>
            <a:pPr algn="just"/>
            <a:r>
              <a:rPr lang="en-US" dirty="0" smtClean="0"/>
              <a:t>beginning of WE at the end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 algn="just"/>
            <a:r>
              <a:rPr lang="en-US" sz="2600" b="1" dirty="0" smtClean="0"/>
              <a:t>minimum connections </a:t>
            </a:r>
            <a:r>
              <a:rPr lang="en-US" sz="2600" dirty="0" smtClean="0"/>
              <a:t>among inhabited areas</a:t>
            </a:r>
          </a:p>
          <a:p>
            <a:pPr lvl="1" algn="just"/>
            <a:r>
              <a:rPr lang="en-US" sz="2600" dirty="0" smtClean="0"/>
              <a:t>existence of </a:t>
            </a:r>
            <a:r>
              <a:rPr lang="en-US" sz="2600" b="1" dirty="0" smtClean="0"/>
              <a:t>international markets </a:t>
            </a:r>
            <a:r>
              <a:rPr lang="en-US" sz="2600" dirty="0" smtClean="0"/>
              <a:t>of goods, </a:t>
            </a:r>
            <a:r>
              <a:rPr lang="en-US" sz="2600" dirty="0" err="1" smtClean="0"/>
              <a:t>labour</a:t>
            </a:r>
            <a:r>
              <a:rPr lang="en-US" sz="2600" dirty="0" smtClean="0"/>
              <a:t> and capital </a:t>
            </a:r>
          </a:p>
          <a:p>
            <a:pPr algn="just"/>
            <a:r>
              <a:rPr lang="en-US" dirty="0" smtClean="0"/>
              <a:t>BUT </a:t>
            </a:r>
            <a:r>
              <a:rPr lang="en-US" b="1" dirty="0" smtClean="0"/>
              <a:t>increasing cooperation</a:t>
            </a:r>
            <a:r>
              <a:rPr lang="en-US" dirty="0" smtClean="0"/>
              <a:t>/connections even earlier</a:t>
            </a:r>
          </a:p>
          <a:p>
            <a:endParaRPr lang="cs-CZ" dirty="0" smtClean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486400" y="5486400"/>
            <a:ext cx="30480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631110199 h 21600"/>
              <a:gd name="T4" fmla="*/ 2147483647 w 21600"/>
              <a:gd name="T5" fmla="*/ 1262220398 h 21600"/>
              <a:gd name="T6" fmla="*/ 2147483647 w 21600"/>
              <a:gd name="T7" fmla="*/ 6311101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International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endParaRPr lang="cs-CZ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8528"/>
            <a:ext cx="83820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capital flows </a:t>
            </a:r>
            <a:r>
              <a:rPr lang="en-US" dirty="0" smtClean="0"/>
              <a:t>already after 1700 + </a:t>
            </a:r>
            <a:r>
              <a:rPr lang="en-US" dirty="0" smtClean="0">
                <a:latin typeface="Wingdings" pitchFamily="2" charset="2"/>
              </a:rPr>
              <a:t>ñ </a:t>
            </a:r>
            <a:r>
              <a:rPr lang="en-US" dirty="0" smtClean="0"/>
              <a:t>GB´s I after the Napoleonic Wars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huge </a:t>
            </a:r>
            <a:r>
              <a:rPr lang="en-US" b="1" dirty="0" smtClean="0"/>
              <a:t>outflow of C</a:t>
            </a:r>
            <a:r>
              <a:rPr lang="en-US" dirty="0" smtClean="0"/>
              <a:t> to abroad approx. 50 years </a:t>
            </a:r>
            <a:r>
              <a:rPr lang="en-US" b="1" dirty="0" smtClean="0"/>
              <a:t>before WWI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cs typeface="Times New Roman" pitchFamily="18" charset="0"/>
              </a:rPr>
              <a:t>before WWI </a:t>
            </a:r>
            <a:r>
              <a:rPr lang="en-US" dirty="0" smtClean="0">
                <a:cs typeface="Times New Roman" pitchFamily="18" charset="0"/>
              </a:rPr>
              <a:t>no restrictions on capital flows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cs typeface="Times New Roman" pitchFamily="18" charset="0"/>
              </a:rPr>
              <a:t>first globalization of the financial markets</a:t>
            </a:r>
            <a:r>
              <a:rPr lang="en-US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dirty="0" smtClean="0">
                <a:latin typeface="Wingdings" pitchFamily="2" charset="2"/>
              </a:rPr>
              <a:t>ð </a:t>
            </a:r>
            <a:r>
              <a:rPr lang="en-US" dirty="0" smtClean="0"/>
              <a:t>strong convergence of interest rates on bonds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international financial center in </a:t>
            </a:r>
            <a:r>
              <a:rPr lang="en-US" b="1" dirty="0" smtClean="0"/>
              <a:t>London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4560" y="16808"/>
            <a:ext cx="7772400" cy="1143000"/>
          </a:xfrm>
        </p:spPr>
        <p:txBody>
          <a:bodyPr/>
          <a:lstStyle/>
          <a:p>
            <a:r>
              <a:rPr lang="cs-CZ" dirty="0" err="1"/>
              <a:t>R</a:t>
            </a:r>
            <a:r>
              <a:rPr lang="cs-CZ" dirty="0" err="1" smtClean="0"/>
              <a:t>easons</a:t>
            </a:r>
            <a:endParaRPr lang="cs-CZ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94560" y="1052736"/>
            <a:ext cx="7772400" cy="4114800"/>
          </a:xfrm>
        </p:spPr>
        <p:txBody>
          <a:bodyPr/>
          <a:lstStyle/>
          <a:p>
            <a:r>
              <a:rPr lang="cs-CZ" b="1" dirty="0" smtClean="0"/>
              <a:t>Gold standard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tability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pPr lvl="1"/>
            <a:r>
              <a:rPr lang="cs-CZ" dirty="0" err="1"/>
              <a:t>c</a:t>
            </a:r>
            <a:r>
              <a:rPr lang="cs-CZ" dirty="0" err="1" smtClean="0"/>
              <a:t>redibility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endParaRPr lang="cs-CZ" dirty="0" smtClean="0"/>
          </a:p>
          <a:p>
            <a:r>
              <a:rPr lang="cs-CZ" dirty="0" err="1"/>
              <a:t>n</a:t>
            </a:r>
            <a:r>
              <a:rPr lang="cs-CZ" dirty="0" err="1" smtClean="0"/>
              <a:t>ew</a:t>
            </a:r>
            <a:r>
              <a:rPr lang="cs-CZ" dirty="0" smtClean="0"/>
              <a:t> </a:t>
            </a:r>
            <a:r>
              <a:rPr lang="cs-CZ" b="1" dirty="0" err="1" smtClean="0"/>
              <a:t>financial</a:t>
            </a:r>
            <a:r>
              <a:rPr lang="cs-CZ" b="1" dirty="0" smtClean="0"/>
              <a:t> </a:t>
            </a:r>
            <a:r>
              <a:rPr lang="cs-CZ" b="1" dirty="0" err="1" smtClean="0"/>
              <a:t>institutions</a:t>
            </a:r>
            <a:r>
              <a:rPr lang="cs-CZ" b="1" dirty="0" smtClean="0"/>
              <a:t> and </a:t>
            </a:r>
            <a:r>
              <a:rPr lang="cs-CZ" b="1" dirty="0" err="1" smtClean="0"/>
              <a:t>instruments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investment</a:t>
            </a:r>
            <a:r>
              <a:rPr lang="cs-CZ" dirty="0" smtClean="0"/>
              <a:t> </a:t>
            </a:r>
            <a:r>
              <a:rPr lang="cs-CZ" dirty="0" err="1" smtClean="0"/>
              <a:t>banking</a:t>
            </a:r>
            <a:r>
              <a:rPr lang="cs-CZ" dirty="0" smtClean="0"/>
              <a:t>)</a:t>
            </a:r>
          </a:p>
          <a:p>
            <a:r>
              <a:rPr lang="cs-CZ" b="1" dirty="0" err="1" smtClean="0"/>
              <a:t>technological</a:t>
            </a:r>
            <a:r>
              <a:rPr lang="cs-CZ" b="1" dirty="0" smtClean="0"/>
              <a:t> </a:t>
            </a:r>
            <a:r>
              <a:rPr lang="cs-CZ" b="1" dirty="0" err="1" smtClean="0"/>
              <a:t>progress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telegraph</a:t>
            </a:r>
            <a:r>
              <a:rPr lang="cs-CZ" dirty="0" smtClean="0"/>
              <a:t>, </a:t>
            </a:r>
            <a:r>
              <a:rPr lang="cs-CZ" dirty="0" err="1" smtClean="0"/>
              <a:t>transatlantic</a:t>
            </a:r>
            <a:r>
              <a:rPr lang="cs-CZ" dirty="0" smtClean="0"/>
              <a:t> </a:t>
            </a:r>
            <a:r>
              <a:rPr lang="cs-CZ" dirty="0" err="1" smtClean="0"/>
              <a:t>cabel</a:t>
            </a:r>
            <a:r>
              <a:rPr lang="cs-CZ" dirty="0" smtClean="0"/>
              <a:t> – 1866, </a:t>
            </a:r>
            <a:r>
              <a:rPr lang="cs-CZ" dirty="0" err="1" smtClean="0"/>
              <a:t>telephone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b="1" dirty="0"/>
              <a:t>f</a:t>
            </a:r>
            <a:r>
              <a:rPr lang="cs-CZ" b="1" dirty="0" smtClean="0"/>
              <a:t>lexibility</a:t>
            </a:r>
            <a:r>
              <a:rPr lang="cs-CZ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economies</a:t>
            </a:r>
            <a:r>
              <a:rPr lang="cs-CZ" b="1" dirty="0" smtClean="0"/>
              <a:t> </a:t>
            </a:r>
            <a:r>
              <a:rPr lang="cs-CZ" dirty="0" smtClean="0"/>
              <a:t>+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powerful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</a:t>
            </a:r>
          </a:p>
          <a:p>
            <a:r>
              <a:rPr lang="cs-CZ" dirty="0" smtClean="0"/>
              <a:t>+ </a:t>
            </a:r>
            <a:r>
              <a:rPr lang="cs-CZ" dirty="0" err="1" smtClean="0"/>
              <a:t>certain</a:t>
            </a:r>
            <a:r>
              <a:rPr lang="cs-CZ" dirty="0" smtClean="0"/>
              <a:t> </a:t>
            </a:r>
            <a:r>
              <a:rPr lang="cs-CZ" b="1" dirty="0" err="1" smtClean="0"/>
              <a:t>regulations</a:t>
            </a:r>
            <a:r>
              <a:rPr lang="cs-CZ" dirty="0" smtClean="0"/>
              <a:t> = </a:t>
            </a:r>
            <a:r>
              <a:rPr lang="cs-CZ" dirty="0" err="1" smtClean="0"/>
              <a:t>requirements</a:t>
            </a:r>
            <a:r>
              <a:rPr lang="cs-CZ" dirty="0" smtClean="0"/>
              <a:t> to </a:t>
            </a:r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info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 (in GB) + 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accountancy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02536" y="404664"/>
            <a:ext cx="7772400" cy="1143000"/>
          </a:xfrm>
        </p:spPr>
        <p:txBody>
          <a:bodyPr/>
          <a:lstStyle/>
          <a:p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investments</a:t>
            </a:r>
            <a:endParaRPr lang="cs-CZ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6616" y="1772816"/>
            <a:ext cx="8001000" cy="4114800"/>
          </a:xfrm>
        </p:spPr>
        <p:txBody>
          <a:bodyPr/>
          <a:lstStyle/>
          <a:p>
            <a:r>
              <a:rPr lang="en-US" b="1" dirty="0" smtClean="0"/>
              <a:t>bonds</a:t>
            </a:r>
            <a:r>
              <a:rPr lang="en-US" dirty="0" smtClean="0"/>
              <a:t> to finance railways and infrastructure + long-term government debt </a:t>
            </a:r>
          </a:p>
          <a:p>
            <a:pPr lvl="1"/>
            <a:r>
              <a:rPr lang="en-US" dirty="0" smtClean="0"/>
              <a:t>e.g. GB = 1913 foreign investments</a:t>
            </a:r>
          </a:p>
          <a:p>
            <a:pPr lvl="2"/>
            <a:r>
              <a:rPr lang="en-US" dirty="0" smtClean="0"/>
              <a:t>30% in g</a:t>
            </a:r>
            <a:r>
              <a:rPr lang="sk-SK" dirty="0" smtClean="0"/>
              <a:t>o</a:t>
            </a:r>
            <a:r>
              <a:rPr lang="en-US" dirty="0" err="1" smtClean="0"/>
              <a:t>vernment</a:t>
            </a:r>
            <a:r>
              <a:rPr lang="en-US" dirty="0" smtClean="0"/>
              <a:t> and municipal securities  </a:t>
            </a:r>
          </a:p>
          <a:p>
            <a:pPr lvl="2"/>
            <a:r>
              <a:rPr lang="en-US" dirty="0" smtClean="0"/>
              <a:t>40% railways </a:t>
            </a:r>
          </a:p>
          <a:p>
            <a:pPr lvl="2"/>
            <a:r>
              <a:rPr lang="en-US" dirty="0" smtClean="0"/>
              <a:t>10% extraction of raw materials (mainly mining)</a:t>
            </a:r>
          </a:p>
          <a:p>
            <a:pPr lvl="2"/>
            <a:r>
              <a:rPr lang="en-US" dirty="0" smtClean="0"/>
              <a:t>5% public services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Wingdings" pitchFamily="2" charset="2"/>
              </a:rPr>
              <a:t>ð</a:t>
            </a:r>
            <a:r>
              <a:rPr lang="en-US" dirty="0" smtClean="0"/>
              <a:t>  85%  very transparent and tangible actives </a:t>
            </a:r>
          </a:p>
          <a:p>
            <a:r>
              <a:rPr lang="en-US" dirty="0" smtClean="0"/>
              <a:t>majority under the </a:t>
            </a:r>
            <a:r>
              <a:rPr lang="en-US" b="1" dirty="0" smtClean="0"/>
              <a:t>form of obligations </a:t>
            </a:r>
            <a:r>
              <a:rPr lang="en-US" dirty="0" smtClean="0"/>
              <a:t>(not assets)</a:t>
            </a:r>
          </a:p>
          <a:p>
            <a:r>
              <a:rPr lang="en-US" b="1" dirty="0" smtClean="0"/>
              <a:t>portfolio investments </a:t>
            </a:r>
            <a:r>
              <a:rPr lang="en-US" dirty="0" smtClean="0"/>
              <a:t>more important than FDI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Investors</a:t>
            </a:r>
            <a:endParaRPr lang="cs-CZ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principal international investor - GB</a:t>
            </a:r>
          </a:p>
          <a:p>
            <a:pPr lvl="1">
              <a:lnSpc>
                <a:spcPct val="130000"/>
              </a:lnSpc>
            </a:pPr>
            <a:r>
              <a:rPr lang="en-US" sz="2800" dirty="0" smtClean="0"/>
              <a:t>in 1914 - 43% share in total investments (more than 4 bill. pounds) = 2 times more than FR</a:t>
            </a:r>
          </a:p>
          <a:p>
            <a:pPr lvl="1">
              <a:lnSpc>
                <a:spcPct val="130000"/>
              </a:lnSpc>
            </a:pPr>
            <a:r>
              <a:rPr lang="en-US" sz="2800" dirty="0" smtClean="0"/>
              <a:t>1914 - GB + FR + DE =3/4 of investments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>
            <a:normAutofit/>
          </a:bodyPr>
          <a:lstStyle/>
          <a:p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by country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 in 1914</a:t>
            </a:r>
          </a:p>
        </p:txBody>
      </p:sp>
      <p:graphicFrame>
        <p:nvGraphicFramePr>
          <p:cNvPr id="4" name="Object 0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43802093"/>
              </p:ext>
            </p:extLst>
          </p:nvPr>
        </p:nvGraphicFramePr>
        <p:xfrm>
          <a:off x="996144" y="1988840"/>
          <a:ext cx="7151712" cy="453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Direction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investments</a:t>
            </a:r>
            <a:endParaRPr 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GB</a:t>
            </a:r>
            <a:r>
              <a:rPr lang="en-US" dirty="0" smtClean="0"/>
              <a:t> - </a:t>
            </a:r>
            <a:r>
              <a:rPr lang="en-US" dirty="0" smtClean="0">
                <a:sym typeface="Wingdings" pitchFamily="2" charset="2"/>
              </a:rPr>
              <a:t></a:t>
            </a:r>
            <a:r>
              <a:rPr lang="en-US" dirty="0" smtClean="0"/>
              <a:t>EU,</a:t>
            </a:r>
            <a:r>
              <a:rPr lang="en-US" dirty="0" smtClean="0">
                <a:sym typeface="Wingdings" pitchFamily="2" charset="2"/>
              </a:rPr>
              <a:t></a:t>
            </a:r>
            <a:r>
              <a:rPr lang="en-US" dirty="0" smtClean="0"/>
              <a:t>USA + </a:t>
            </a:r>
            <a:r>
              <a:rPr lang="en-US" dirty="0" smtClean="0">
                <a:sym typeface="Wingdings" pitchFamily="2" charset="2"/>
              </a:rPr>
              <a:t></a:t>
            </a:r>
            <a:r>
              <a:rPr lang="en-US" dirty="0" smtClean="0"/>
              <a:t>Dominium</a:t>
            </a:r>
            <a:endParaRPr lang="en-US" sz="1600" dirty="0" smtClean="0"/>
          </a:p>
          <a:p>
            <a:pPr lvl="1"/>
            <a:r>
              <a:rPr lang="en-US" dirty="0" smtClean="0"/>
              <a:t>to ex-colonies – same language, culture, legal </a:t>
            </a:r>
            <a:r>
              <a:rPr lang="en-US" dirty="0" err="1" smtClean="0"/>
              <a:t>syst</a:t>
            </a:r>
            <a:r>
              <a:rPr lang="sk-SK" dirty="0" smtClean="0"/>
              <a:t>e</a:t>
            </a:r>
            <a:r>
              <a:rPr lang="en-US" dirty="0" smtClean="0"/>
              <a:t>m and accountancy </a:t>
            </a:r>
          </a:p>
          <a:p>
            <a:r>
              <a:rPr lang="en-US" b="1" dirty="0" smtClean="0"/>
              <a:t>FR X GB</a:t>
            </a:r>
          </a:p>
          <a:p>
            <a:pPr lvl="1"/>
            <a:r>
              <a:rPr lang="en-US" dirty="0" smtClean="0"/>
              <a:t>initially construction of railways in Europe</a:t>
            </a:r>
          </a:p>
          <a:p>
            <a:pPr lvl="1"/>
            <a:r>
              <a:rPr lang="en-US" dirty="0" smtClean="0"/>
              <a:t>later influence of policy = Russia as ally x DE</a:t>
            </a:r>
            <a:r>
              <a:rPr lang="en-US" b="1" dirty="0" smtClean="0">
                <a:sym typeface="Wingdings" pitchFamily="2" charset="2"/>
              </a:rPr>
              <a:t> </a:t>
            </a:r>
            <a:r>
              <a:rPr lang="en-US" dirty="0" smtClean="0">
                <a:sym typeface="Wingdings" pitchFamily="2" charset="2"/>
              </a:rPr>
              <a:t>direction of investments </a:t>
            </a:r>
            <a:r>
              <a:rPr lang="en-US" dirty="0" smtClean="0"/>
              <a:t>(1914 = 28%)</a:t>
            </a:r>
          </a:p>
          <a:p>
            <a:pPr lvl="1"/>
            <a:r>
              <a:rPr lang="en-US" dirty="0" smtClean="0"/>
              <a:t>+ areas with similar culture and where its </a:t>
            </a:r>
            <a:r>
              <a:rPr lang="en-US" dirty="0" err="1" smtClean="0"/>
              <a:t>inf</a:t>
            </a:r>
            <a:r>
              <a:rPr lang="sk-SK" dirty="0" smtClean="0"/>
              <a:t>l</a:t>
            </a:r>
            <a:r>
              <a:rPr lang="en-US" dirty="0" err="1" smtClean="0"/>
              <a:t>uence</a:t>
            </a:r>
            <a:r>
              <a:rPr lang="en-US" dirty="0" smtClean="0"/>
              <a:t> was high = IT, 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British foreign investments into various regions, 1830-1914 (in %)</a:t>
            </a:r>
            <a:endParaRPr lang="cs-CZ" dirty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20743" r="20743"/>
          <a:stretch/>
        </p:blipFill>
        <p:spPr bwMode="auto">
          <a:xfrm>
            <a:off x="683568" y="2571750"/>
            <a:ext cx="7776864" cy="3479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70928" y="0"/>
            <a:ext cx="7772400" cy="1143000"/>
          </a:xfrm>
        </p:spPr>
        <p:txBody>
          <a:bodyPr/>
          <a:lstStyle/>
          <a:p>
            <a:r>
              <a:rPr lang="en-US" dirty="0" smtClean="0"/>
              <a:t>Globalization ??</a:t>
            </a:r>
          </a:p>
        </p:txBody>
      </p:sp>
      <p:sp>
        <p:nvSpPr>
          <p:cNvPr id="61445" name="Rectangle 1029"/>
          <p:cNvSpPr>
            <a:spLocks noGrp="1" noChangeArrowheads="1"/>
          </p:cNvSpPr>
          <p:nvPr>
            <p:ph idx="1"/>
          </p:nvPr>
        </p:nvSpPr>
        <p:spPr>
          <a:xfrm>
            <a:off x="489792" y="1145688"/>
            <a:ext cx="8134672" cy="4114800"/>
          </a:xfrm>
        </p:spPr>
        <p:txBody>
          <a:bodyPr/>
          <a:lstStyle/>
          <a:p>
            <a:r>
              <a:rPr lang="sk-SK" dirty="0"/>
              <a:t>s</a:t>
            </a:r>
            <a:r>
              <a:rPr lang="en-US" dirty="0" err="1" smtClean="0"/>
              <a:t>ituation</a:t>
            </a:r>
            <a:r>
              <a:rPr lang="en-US" dirty="0" smtClean="0"/>
              <a:t> before WWI </a:t>
            </a:r>
            <a:r>
              <a:rPr lang="en-US" b="1" dirty="0" smtClean="0"/>
              <a:t>similar to the current one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 foreign trade + foreign I + migration -&gt; interdependence of WE </a:t>
            </a:r>
          </a:p>
          <a:p>
            <a:pPr lvl="1"/>
            <a:r>
              <a:rPr lang="en-US" dirty="0" smtClean="0"/>
              <a:t>+ supported by </a:t>
            </a:r>
            <a:r>
              <a:rPr lang="en-US" dirty="0" smtClean="0">
                <a:sym typeface="Wingdings" pitchFamily="2" charset="2"/>
              </a:rPr>
              <a:t></a:t>
            </a:r>
            <a:r>
              <a:rPr lang="en-US" dirty="0" smtClean="0"/>
              <a:t> markets + new technologies (changes in transportation and energy sources)</a:t>
            </a:r>
            <a:endParaRPr lang="sk-SK" dirty="0" smtClean="0"/>
          </a:p>
          <a:p>
            <a:pPr lvl="1"/>
            <a:endParaRPr lang="en-US" sz="500" dirty="0" smtClean="0"/>
          </a:p>
          <a:p>
            <a:r>
              <a:rPr lang="en-US" b="1" dirty="0" smtClean="0"/>
              <a:t>X differences</a:t>
            </a:r>
          </a:p>
          <a:p>
            <a:pPr lvl="1"/>
            <a:r>
              <a:rPr lang="en-US" dirty="0" smtClean="0"/>
              <a:t>number of countries not involved</a:t>
            </a:r>
          </a:p>
          <a:p>
            <a:pPr lvl="1"/>
            <a:r>
              <a:rPr lang="en-US" dirty="0" smtClean="0"/>
              <a:t>speed of transport and communication less convenient for the function of companies at global level</a:t>
            </a:r>
          </a:p>
          <a:p>
            <a:pPr lvl="1"/>
            <a:r>
              <a:rPr lang="en-US" dirty="0" smtClean="0"/>
              <a:t>contemporary financial markets – substantially larger absolute flows of capital </a:t>
            </a:r>
          </a:p>
          <a:p>
            <a:pPr lvl="1"/>
            <a:r>
              <a:rPr lang="en-US" dirty="0" smtClean="0"/>
              <a:t>before WWI – limited </a:t>
            </a:r>
            <a:r>
              <a:rPr lang="en-US" dirty="0" err="1" smtClean="0"/>
              <a:t>teritorial</a:t>
            </a:r>
            <a:r>
              <a:rPr lang="en-US" dirty="0" smtClean="0"/>
              <a:t> and structural direction of capital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924944"/>
            <a:ext cx="8134672" cy="1143000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Thank you for attention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3068960"/>
            <a:ext cx="7772400" cy="1362075"/>
          </a:xfrm>
        </p:spPr>
        <p:txBody>
          <a:bodyPr/>
          <a:lstStyle/>
          <a:p>
            <a:r>
              <a:rPr lang="sk-SK" sz="3200" dirty="0" err="1" smtClean="0"/>
              <a:t>Development</a:t>
            </a:r>
            <a:r>
              <a:rPr lang="sk-SK" sz="3200" dirty="0" smtClean="0"/>
              <a:t> prior to A. </a:t>
            </a:r>
            <a:r>
              <a:rPr lang="sk-SK" sz="3200" dirty="0" err="1" smtClean="0"/>
              <a:t>Smith</a:t>
            </a:r>
            <a:endParaRPr lang="sk-SK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53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r>
              <a:rPr lang="cs-CZ" dirty="0" smtClean="0"/>
              <a:t>B. Prior to Adam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88876" y="1412776"/>
            <a:ext cx="8305800" cy="4114800"/>
          </a:xfrm>
        </p:spPr>
        <p:txBody>
          <a:bodyPr/>
          <a:lstStyle/>
          <a:p>
            <a:pPr algn="just"/>
            <a:r>
              <a:rPr lang="en-US" u="sng" dirty="0" smtClean="0"/>
              <a:t>Prehistory</a:t>
            </a:r>
          </a:p>
          <a:p>
            <a:pPr lvl="1" algn="just"/>
            <a:r>
              <a:rPr lang="en-US" dirty="0" smtClean="0"/>
              <a:t>trade already in Neolithic - </a:t>
            </a:r>
            <a:r>
              <a:rPr lang="en-US" dirty="0" err="1" smtClean="0"/>
              <a:t>trad</a:t>
            </a:r>
            <a:r>
              <a:rPr lang="sk-SK" dirty="0" smtClean="0"/>
              <a:t>e</a:t>
            </a:r>
            <a:r>
              <a:rPr lang="en-US" dirty="0" smtClean="0"/>
              <a:t> routs</a:t>
            </a:r>
          </a:p>
          <a:p>
            <a:pPr algn="just"/>
            <a:r>
              <a:rPr lang="en-US" u="sng" dirty="0" smtClean="0"/>
              <a:t>Antiquity</a:t>
            </a:r>
            <a:endParaRPr lang="en-US" dirty="0" smtClean="0"/>
          </a:p>
          <a:p>
            <a:pPr lvl="1" algn="just"/>
            <a:r>
              <a:rPr lang="en-US" b="1" dirty="0" smtClean="0"/>
              <a:t>Troy</a:t>
            </a:r>
          </a:p>
          <a:p>
            <a:pPr lvl="1" algn="just"/>
            <a:r>
              <a:rPr lang="en-US" b="1" dirty="0" smtClean="0"/>
              <a:t>Phoenicians</a:t>
            </a:r>
          </a:p>
          <a:p>
            <a:pPr lvl="1" algn="just"/>
            <a:r>
              <a:rPr lang="en-US" dirty="0" smtClean="0"/>
              <a:t>height</a:t>
            </a:r>
            <a:r>
              <a:rPr lang="en-US" b="1" dirty="0" smtClean="0"/>
              <a:t> Greeks and Romans</a:t>
            </a:r>
          </a:p>
          <a:p>
            <a:pPr lvl="1" algn="just"/>
            <a:r>
              <a:rPr lang="sk-SK" dirty="0" smtClean="0"/>
              <a:t>E</a:t>
            </a:r>
            <a:r>
              <a:rPr lang="en-US" dirty="0" smtClean="0"/>
              <a:t>astern civilizations more </a:t>
            </a:r>
            <a:r>
              <a:rPr lang="en-US" dirty="0" err="1" smtClean="0"/>
              <a:t>develope</a:t>
            </a:r>
            <a:r>
              <a:rPr lang="sk-SK" dirty="0" smtClean="0"/>
              <a:t>d</a:t>
            </a:r>
            <a:r>
              <a:rPr lang="en-US" dirty="0" smtClean="0"/>
              <a:t> than Europe (according to certain authors)</a:t>
            </a:r>
          </a:p>
          <a:p>
            <a:pPr lvl="1" algn="just"/>
            <a:r>
              <a:rPr lang="en-US" b="1" dirty="0" smtClean="0"/>
              <a:t>the fall of Rome </a:t>
            </a:r>
            <a:r>
              <a:rPr lang="en-US" dirty="0" smtClean="0"/>
              <a:t>at the end of </a:t>
            </a:r>
            <a:r>
              <a:rPr lang="sk-SK" dirty="0" smtClean="0"/>
              <a:t>4</a:t>
            </a:r>
            <a:r>
              <a:rPr lang="sk-SK" baseline="30000" dirty="0" smtClean="0"/>
              <a:t>th</a:t>
            </a:r>
            <a:r>
              <a:rPr lang="en-US" dirty="0" smtClean="0"/>
              <a:t> </a:t>
            </a:r>
            <a:r>
              <a:rPr lang="sk-SK" dirty="0" smtClean="0"/>
              <a:t>c</a:t>
            </a:r>
            <a:r>
              <a:rPr lang="en-US" dirty="0" err="1" smtClean="0"/>
              <a:t>entury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 decline in trade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548680"/>
            <a:ext cx="8433048" cy="5562600"/>
          </a:xfrm>
        </p:spPr>
        <p:txBody>
          <a:bodyPr/>
          <a:lstStyle/>
          <a:p>
            <a:pPr algn="just"/>
            <a:r>
              <a:rPr lang="en-US" u="sng" dirty="0" smtClean="0"/>
              <a:t>The Middle Ages</a:t>
            </a:r>
            <a:endParaRPr lang="en-US" dirty="0" smtClean="0"/>
          </a:p>
          <a:p>
            <a:pPr lvl="1" algn="just"/>
            <a:r>
              <a:rPr lang="en-US" b="1" dirty="0" smtClean="0"/>
              <a:t>revival of trade </a:t>
            </a:r>
            <a:r>
              <a:rPr lang="en-US" dirty="0" smtClean="0"/>
              <a:t>only in 10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 algn="just"/>
            <a:r>
              <a:rPr lang="en-US" dirty="0" smtClean="0"/>
              <a:t>regional </a:t>
            </a:r>
            <a:r>
              <a:rPr lang="en-US" b="1" dirty="0" smtClean="0"/>
              <a:t>specialization</a:t>
            </a:r>
          </a:p>
          <a:p>
            <a:pPr lvl="1" algn="just"/>
            <a:r>
              <a:rPr lang="en-US" dirty="0" smtClean="0"/>
              <a:t>terrestrial </a:t>
            </a:r>
            <a:r>
              <a:rPr lang="en-US" b="1" dirty="0" smtClean="0"/>
              <a:t>transport</a:t>
            </a:r>
            <a:r>
              <a:rPr lang="en-US" dirty="0" smtClean="0"/>
              <a:t> more expensive than maritime transport</a:t>
            </a:r>
          </a:p>
          <a:p>
            <a:pPr lvl="1" algn="just"/>
            <a:r>
              <a:rPr lang="en-US" b="1" dirty="0" smtClean="0"/>
              <a:t>overseas discoveries  </a:t>
            </a:r>
            <a:r>
              <a:rPr lang="en-US" dirty="0" smtClean="0">
                <a:sym typeface="Wingdings" pitchFamily="2" charset="2"/>
              </a:rPr>
              <a:t></a:t>
            </a:r>
            <a:r>
              <a:rPr lang="en-US" b="1" dirty="0" smtClean="0"/>
              <a:t> price revolutions (prices 3x - 4x)</a:t>
            </a:r>
          </a:p>
          <a:p>
            <a:pPr lvl="1" algn="just"/>
            <a:r>
              <a:rPr lang="en-US" dirty="0" smtClean="0"/>
              <a:t>considerable</a:t>
            </a:r>
            <a:r>
              <a:rPr lang="en-US" b="1" dirty="0" smtClean="0"/>
              <a:t> increase of trade -</a:t>
            </a:r>
            <a:r>
              <a:rPr lang="en-US" dirty="0" smtClean="0"/>
              <a:t> from 15</a:t>
            </a:r>
            <a:r>
              <a:rPr lang="en-US" baseline="30000" dirty="0" smtClean="0"/>
              <a:t>th</a:t>
            </a:r>
            <a:r>
              <a:rPr lang="en-US" dirty="0" smtClean="0"/>
              <a:t> to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2" algn="just"/>
            <a:r>
              <a:rPr lang="en-US" dirty="0" smtClean="0"/>
              <a:t>importance of overseas discoveries</a:t>
            </a:r>
          </a:p>
          <a:p>
            <a:pPr lvl="2" algn="just"/>
            <a:r>
              <a:rPr lang="en-US" dirty="0" smtClean="0"/>
              <a:t>the most dynamic sector</a:t>
            </a:r>
          </a:p>
          <a:p>
            <a:pPr lvl="2" algn="just"/>
            <a:r>
              <a:rPr lang="en-US" dirty="0" smtClean="0"/>
              <a:t>spice and (later) ordinary things</a:t>
            </a:r>
          </a:p>
          <a:p>
            <a:pPr lvl="1" algn="just"/>
            <a:r>
              <a:rPr lang="en-US" b="1" dirty="0" smtClean="0"/>
              <a:t>leadership</a:t>
            </a:r>
            <a:endParaRPr lang="en-US" dirty="0" smtClean="0"/>
          </a:p>
          <a:p>
            <a:pPr lvl="2" algn="just"/>
            <a:r>
              <a:rPr lang="en-US" dirty="0" smtClean="0"/>
              <a:t>China – at the beginning of 15</a:t>
            </a:r>
            <a:r>
              <a:rPr lang="en-US" baseline="30000" dirty="0" smtClean="0"/>
              <a:t>th </a:t>
            </a:r>
            <a:r>
              <a:rPr lang="sk-SK" dirty="0" err="1" smtClean="0">
                <a:cs typeface="Times New Roman" pitchFamily="18" charset="0"/>
              </a:rPr>
              <a:t>ce</a:t>
            </a:r>
            <a:r>
              <a:rPr lang="en-US" dirty="0" err="1" smtClean="0">
                <a:cs typeface="Times New Roman" pitchFamily="18" charset="0"/>
              </a:rPr>
              <a:t>ntury</a:t>
            </a:r>
            <a:r>
              <a:rPr lang="en-US" dirty="0" smtClean="0">
                <a:cs typeface="Times New Roman" pitchFamily="18" charset="0"/>
              </a:rPr>
              <a:t> technological superiority</a:t>
            </a:r>
            <a:endParaRPr lang="en-US" dirty="0" smtClean="0"/>
          </a:p>
          <a:p>
            <a:pPr lvl="2" algn="just"/>
            <a:r>
              <a:rPr lang="en-US" dirty="0" smtClean="0"/>
              <a:t>Portugal +</a:t>
            </a:r>
            <a:r>
              <a:rPr lang="sk-SK" dirty="0" smtClean="0"/>
              <a:t> </a:t>
            </a:r>
            <a:r>
              <a:rPr lang="en-US" dirty="0" smtClean="0"/>
              <a:t>Spain</a:t>
            </a:r>
            <a:r>
              <a:rPr lang="sk-SK" dirty="0" smtClean="0"/>
              <a:t> </a:t>
            </a:r>
            <a:r>
              <a:rPr lang="en-US" dirty="0" smtClean="0"/>
              <a:t>+ North Italy</a:t>
            </a:r>
          </a:p>
          <a:p>
            <a:pPr lvl="2" algn="just"/>
            <a:r>
              <a:rPr lang="en-US" dirty="0" smtClean="0"/>
              <a:t>Netherlands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</a:t>
            </a:r>
            <a:r>
              <a:rPr lang="en-US" dirty="0" smtClean="0"/>
              <a:t> (FR?)</a:t>
            </a:r>
          </a:p>
          <a:p>
            <a:pPr lvl="2" algn="just"/>
            <a:r>
              <a:rPr lang="en-US" dirty="0" smtClean="0"/>
              <a:t>GB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0" smtClean="0">
                <a:solidFill>
                  <a:schemeClr val="tx1"/>
                </a:solidFill>
              </a:rPr>
              <a:t>Comparison of China and Western Europe (1400-1989)</a:t>
            </a:r>
          </a:p>
        </p:txBody>
      </p:sp>
      <p:graphicFrame>
        <p:nvGraphicFramePr>
          <p:cNvPr id="1026" name="Object 1024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81218416"/>
              </p:ext>
            </p:extLst>
          </p:nvPr>
        </p:nvGraphicFramePr>
        <p:xfrm>
          <a:off x="457200" y="2374900"/>
          <a:ext cx="8143875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5931454" imgH="1887908" progId="Word.Document.8">
                  <p:embed/>
                </p:oleObj>
              </mc:Choice>
              <mc:Fallback>
                <p:oleObj name="Document" r:id="rId3" imgW="5931454" imgH="1887908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490" b="13544"/>
                      <a:stretch>
                        <a:fillRect/>
                      </a:stretch>
                    </p:blipFill>
                    <p:spPr bwMode="auto">
                      <a:xfrm>
                        <a:off x="457200" y="2374900"/>
                        <a:ext cx="8143875" cy="2592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3140968"/>
            <a:ext cx="7772400" cy="1362075"/>
          </a:xfrm>
        </p:spPr>
        <p:txBody>
          <a:bodyPr/>
          <a:lstStyle/>
          <a:p>
            <a:r>
              <a:rPr lang="sk-SK" dirty="0" err="1" smtClean="0"/>
              <a:t>From</a:t>
            </a:r>
            <a:r>
              <a:rPr lang="sk-SK" dirty="0" smtClean="0"/>
              <a:t> Adam to WWI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60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3602</TotalTime>
  <Words>1671</Words>
  <Application>Microsoft Office PowerPoint</Application>
  <PresentationFormat>Předvádění na obrazovce (4:3)</PresentationFormat>
  <Paragraphs>339</Paragraphs>
  <Slides>48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6" baseType="lpstr">
      <vt:lpstr>Arial</vt:lpstr>
      <vt:lpstr>Arial CE</vt:lpstr>
      <vt:lpstr>Calibri</vt:lpstr>
      <vt:lpstr>Calibri Light</vt:lpstr>
      <vt:lpstr>Times New Roman</vt:lpstr>
      <vt:lpstr>Wingdings</vt:lpstr>
      <vt:lpstr>Motiv Office</vt:lpstr>
      <vt:lpstr>Document</vt:lpstr>
      <vt:lpstr>WE from Adam Smith to WWI</vt:lpstr>
      <vt:lpstr>Contet of the lecture</vt:lpstr>
      <vt:lpstr>Formation of WE</vt:lpstr>
      <vt:lpstr>A. Formation of WE</vt:lpstr>
      <vt:lpstr>Development prior to A. Smith</vt:lpstr>
      <vt:lpstr>B. Prior to Adam</vt:lpstr>
      <vt:lpstr>Prezentace aplikace PowerPoint</vt:lpstr>
      <vt:lpstr>Comparison of China and Western Europe (1400-1989)</vt:lpstr>
      <vt:lpstr>From Adam to WWI</vt:lpstr>
      <vt:lpstr>C. From Adam to WWI  general trends</vt:lpstr>
      <vt:lpstr>C1. From Adam to WWI  tendencies and development</vt:lpstr>
      <vt:lpstr>Demographic changes</vt:lpstr>
      <vt:lpstr>Illiteracy rate in France</vt:lpstr>
      <vt:lpstr>Technological changes</vt:lpstr>
      <vt:lpstr>Length of railway network, 1840-1910 (in thousand miles)</vt:lpstr>
      <vt:lpstr>Political changes</vt:lpstr>
      <vt:lpstr>Prezentace aplikace PowerPoint</vt:lpstr>
      <vt:lpstr>Prezentace aplikace PowerPoint</vt:lpstr>
      <vt:lpstr>Prezentace aplikace PowerPoint</vt:lpstr>
      <vt:lpstr>Social conditions</vt:lpstr>
      <vt:lpstr>Institutional changes</vt:lpstr>
      <vt:lpstr>C2. From Adam to WWI  tendencies and development</vt:lpstr>
      <vt:lpstr>Economic growth </vt:lpstr>
      <vt:lpstr>GDP of Europe 1830 –1914 (1899-1900 = 100)</vt:lpstr>
      <vt:lpstr>Cyclical development</vt:lpstr>
      <vt:lpstr>1873 – 1st deep international depression</vt:lpstr>
      <vt:lpstr>Stability of prices</vt:lpstr>
      <vt:lpstr>Foreign trade</vt:lpstr>
      <vt:lpstr>Average growth in the volume of trade, 1850-1913 (in %)</vt:lpstr>
      <vt:lpstr>The beginning of the century</vt:lpstr>
      <vt:lpstr>Prezentace aplikace PowerPoint</vt:lpstr>
      <vt:lpstr>After 1860</vt:lpstr>
      <vt:lpstr>Turnover - Prussia</vt:lpstr>
      <vt:lpstr>Share in British grain market</vt:lpstr>
      <vt:lpstr>World grain production, 1831/1840-1888  (in million bushels)</vt:lpstr>
      <vt:lpstr>Prezentace aplikace PowerPoint</vt:lpstr>
      <vt:lpstr>Other countries</vt:lpstr>
      <vt:lpstr>Prezentace aplikace PowerPoint</vt:lpstr>
      <vt:lpstr>Regional distribution of international trade in 1913</vt:lpstr>
      <vt:lpstr>International flow of capital</vt:lpstr>
      <vt:lpstr>Reasons</vt:lpstr>
      <vt:lpstr>Structure of investments</vt:lpstr>
      <vt:lpstr>Investors</vt:lpstr>
      <vt:lpstr>Foreign investment by country of origin in 1914</vt:lpstr>
      <vt:lpstr>Direction of investments</vt:lpstr>
      <vt:lpstr>British foreign investments into various regions, 1830-1914 (in %)</vt:lpstr>
      <vt:lpstr>Globalization ??</vt:lpstr>
      <vt:lpstr>Thank you for attention</vt:lpstr>
    </vt:vector>
  </TitlesOfParts>
  <Company>Economist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 od Adama Smitha do WW1</dc:title>
  <dc:creator>Libor Zidek</dc:creator>
  <cp:lastModifiedBy>Petra Čekmeová</cp:lastModifiedBy>
  <cp:revision>154</cp:revision>
  <dcterms:created xsi:type="dcterms:W3CDTF">1999-09-29T18:07:28Z</dcterms:created>
  <dcterms:modified xsi:type="dcterms:W3CDTF">2016-09-19T01:07:19Z</dcterms:modified>
</cp:coreProperties>
</file>