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6" r:id="rId3"/>
    <p:sldId id="264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3" autoAdjust="0"/>
    <p:restoredTop sz="94618" autoAdjust="0"/>
  </p:normalViewPr>
  <p:slideViewPr>
    <p:cSldViewPr snapToGrid="0">
      <p:cViewPr varScale="1">
        <p:scale>
          <a:sx n="138" d="100"/>
          <a:sy n="138" d="100"/>
        </p:scale>
        <p:origin x="432" y="120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iam Záthurecký" userId="3a157989-b906-4272-b3ff-8896348f4cc1" providerId="ADAL" clId="{E325AA5D-9FA8-4A04-883B-CA3363784D53}"/>
    <pc:docChg chg="custSel addSld delSld modSld">
      <pc:chgData name="Viliam Záthurecký" userId="3a157989-b906-4272-b3ff-8896348f4cc1" providerId="ADAL" clId="{E325AA5D-9FA8-4A04-883B-CA3363784D53}" dt="2024-03-18T14:42:06.736" v="80" actId="20577"/>
      <pc:docMkLst>
        <pc:docMk/>
      </pc:docMkLst>
      <pc:sldChg chg="modSp mod">
        <pc:chgData name="Viliam Záthurecký" userId="3a157989-b906-4272-b3ff-8896348f4cc1" providerId="ADAL" clId="{E325AA5D-9FA8-4A04-883B-CA3363784D53}" dt="2024-03-18T14:42:06.736" v="80" actId="20577"/>
        <pc:sldMkLst>
          <pc:docMk/>
          <pc:sldMk cId="0" sldId="256"/>
        </pc:sldMkLst>
        <pc:spChg chg="mod">
          <ac:chgData name="Viliam Záthurecký" userId="3a157989-b906-4272-b3ff-8896348f4cc1" providerId="ADAL" clId="{E325AA5D-9FA8-4A04-883B-CA3363784D53}" dt="2024-03-18T14:42:06.736" v="80" actId="20577"/>
          <ac:spMkLst>
            <pc:docMk/>
            <pc:sldMk cId="0" sldId="256"/>
            <ac:spMk id="95234" creationId="{00000000-0000-0000-0000-000000000000}"/>
          </ac:spMkLst>
        </pc:spChg>
      </pc:sldChg>
      <pc:sldChg chg="modSp mod">
        <pc:chgData name="Viliam Záthurecký" userId="3a157989-b906-4272-b3ff-8896348f4cc1" providerId="ADAL" clId="{E325AA5D-9FA8-4A04-883B-CA3363784D53}" dt="2024-03-12T07:25:55.490" v="28" actId="6549"/>
        <pc:sldMkLst>
          <pc:docMk/>
          <pc:sldMk cId="6870385" sldId="264"/>
        </pc:sldMkLst>
        <pc:spChg chg="mod">
          <ac:chgData name="Viliam Záthurecký" userId="3a157989-b906-4272-b3ff-8896348f4cc1" providerId="ADAL" clId="{E325AA5D-9FA8-4A04-883B-CA3363784D53}" dt="2024-03-12T07:25:55.490" v="28" actId="6549"/>
          <ac:spMkLst>
            <pc:docMk/>
            <pc:sldMk cId="6870385" sldId="264"/>
            <ac:spMk id="2" creationId="{00000000-0000-0000-0000-000000000000}"/>
          </ac:spMkLst>
        </pc:spChg>
      </pc:sldChg>
      <pc:sldChg chg="new del">
        <pc:chgData name="Viliam Záthurecký" userId="3a157989-b906-4272-b3ff-8896348f4cc1" providerId="ADAL" clId="{E325AA5D-9FA8-4A04-883B-CA3363784D53}" dt="2024-03-12T07:37:37.765" v="31" actId="47"/>
        <pc:sldMkLst>
          <pc:docMk/>
          <pc:sldMk cId="3089917517" sldId="274"/>
        </pc:sldMkLst>
      </pc:sldChg>
      <pc:sldChg chg="modSp new del mod">
        <pc:chgData name="Viliam Záthurecký" userId="3a157989-b906-4272-b3ff-8896348f4cc1" providerId="ADAL" clId="{E325AA5D-9FA8-4A04-883B-CA3363784D53}" dt="2024-03-12T07:40:36.984" v="51" actId="47"/>
        <pc:sldMkLst>
          <pc:docMk/>
          <pc:sldMk cId="4027839282" sldId="274"/>
        </pc:sldMkLst>
        <pc:spChg chg="mod">
          <ac:chgData name="Viliam Záthurecký" userId="3a157989-b906-4272-b3ff-8896348f4cc1" providerId="ADAL" clId="{E325AA5D-9FA8-4A04-883B-CA3363784D53}" dt="2024-03-12T07:39:08.749" v="41" actId="20577"/>
          <ac:spMkLst>
            <pc:docMk/>
            <pc:sldMk cId="4027839282" sldId="274"/>
            <ac:spMk id="2" creationId="{2F0A33A7-4E63-DCC5-152A-151792570325}"/>
          </ac:spMkLst>
        </pc:spChg>
        <pc:spChg chg="mod">
          <ac:chgData name="Viliam Záthurecký" userId="3a157989-b906-4272-b3ff-8896348f4cc1" providerId="ADAL" clId="{E325AA5D-9FA8-4A04-883B-CA3363784D53}" dt="2024-03-12T07:39:44.118" v="47" actId="20577"/>
          <ac:spMkLst>
            <pc:docMk/>
            <pc:sldMk cId="4027839282" sldId="274"/>
            <ac:spMk id="3" creationId="{439E7BF6-938E-C77F-A05B-2111AF8BC9C6}"/>
          </ac:spMkLst>
        </pc:spChg>
      </pc:sldChg>
      <pc:sldChg chg="add del">
        <pc:chgData name="Viliam Záthurecký" userId="3a157989-b906-4272-b3ff-8896348f4cc1" providerId="ADAL" clId="{E325AA5D-9FA8-4A04-883B-CA3363784D53}" dt="2024-03-12T07:38:30.982" v="32" actId="47"/>
        <pc:sldMkLst>
          <pc:docMk/>
          <pc:sldMk cId="1359207402" sldId="275"/>
        </pc:sldMkLst>
      </pc:sldChg>
      <pc:sldChg chg="new del">
        <pc:chgData name="Viliam Záthurecký" userId="3a157989-b906-4272-b3ff-8896348f4cc1" providerId="ADAL" clId="{E325AA5D-9FA8-4A04-883B-CA3363784D53}" dt="2024-03-12T07:40:31.613" v="50" actId="47"/>
        <pc:sldMkLst>
          <pc:docMk/>
          <pc:sldMk cId="3686915710" sldId="275"/>
        </pc:sldMkLst>
      </pc:sldChg>
      <pc:sldChg chg="modSp add mod">
        <pc:chgData name="Viliam Záthurecký" userId="3a157989-b906-4272-b3ff-8896348f4cc1" providerId="ADAL" clId="{E325AA5D-9FA8-4A04-883B-CA3363784D53}" dt="2024-03-18T14:41:37.449" v="76" actId="20577"/>
        <pc:sldMkLst>
          <pc:docMk/>
          <pc:sldMk cId="10835494" sldId="276"/>
        </pc:sldMkLst>
        <pc:spChg chg="mod">
          <ac:chgData name="Viliam Záthurecký" userId="3a157989-b906-4272-b3ff-8896348f4cc1" providerId="ADAL" clId="{E325AA5D-9FA8-4A04-883B-CA3363784D53}" dt="2024-03-18T14:41:37.449" v="76" actId="20577"/>
          <ac:spMkLst>
            <pc:docMk/>
            <pc:sldMk cId="10835494" sldId="276"/>
            <ac:spMk id="2" creationId="{2F0A33A7-4E63-DCC5-152A-15179257032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824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Da%C5%88" TargetMode="External"/><Relationship Id="rId2" Type="http://schemas.openxmlformats.org/officeDocument/2006/relationships/hyperlink" Target="https://cs.wikipedia.org/wiki/St%C3%A1tn%C3%AD_rozpo%C4%8De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Filantropi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406236"/>
            <a:ext cx="7518400" cy="3546154"/>
          </a:xfrm>
        </p:spPr>
        <p:txBody>
          <a:bodyPr/>
          <a:lstStyle/>
          <a:p>
            <a:pPr algn="ctr"/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Podnikatelský plán </a:t>
            </a:r>
            <a:b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Ing. Viliam Záthurecký, MBA., Ph.D.</a:t>
            </a:r>
            <a:b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18.3.2024</a:t>
            </a: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Desatero úspěšného podnikatele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856" y="1329929"/>
            <a:ext cx="8197054" cy="3976361"/>
          </a:xfrm>
        </p:spPr>
        <p:txBody>
          <a:bodyPr/>
          <a:lstStyle/>
          <a:p>
            <a:pPr marL="0" indent="0">
              <a:buNone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Koncepce cena – kvalita – flexibilita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konkurenční atributy: cena, kvalita, čas</a:t>
            </a:r>
          </a:p>
          <a:p>
            <a:pPr marL="0" indent="0">
              <a:buNone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Úsilí o úspěch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objektivní úspěch – vyjádřen hospodářským výsledkem (ziskem), případně jinými formami. HV má 3 základní úlohy: vyjadřuje ekonomickou účinnost podnikání, je finanční odměnou podnikatele za převzetí rizika, je finančním zdrojem reprodukce podnikání.</a:t>
            </a:r>
          </a:p>
          <a:p>
            <a:pPr lvl="0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subjektivní úspěch – výsledek vnímání jedince nebo skupiny lidí. Pro většinu podnikatelů rozhodující: hospodářské výsledky, ale i to, jak podnikatelská činnost naplňuje představy podnikatele, přispívá k jeho seberealizaci apod. – subjektivní a objektivní stránka nemusí být v souladu</a:t>
            </a:r>
          </a:p>
          <a:p>
            <a:pPr marL="0" indent="0">
              <a:buNone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Racionální chování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podnikatel musí uvažovat ve variantách, zvažovat alternativy, predikovat své podnikatelské aktivity, uplatňovat perspektivní projekty, v provozních činnostech uplatňovat hospodárné přístupy</a:t>
            </a:r>
          </a:p>
          <a:p>
            <a:pPr lvl="0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respektovat okolí, přizpůsobit své podnikání</a:t>
            </a:r>
          </a:p>
          <a:p>
            <a:pPr marL="0" lvl="0" indent="0"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Nejdůležitější zásada = </a:t>
            </a:r>
            <a:r>
              <a:rPr lang="cs-CZ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respektace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podnikatelského záměru formou zpracování exekutivního souboru,     Tj.  pracovního návodu tvorby podnikatelského plánu a řídit se podle něho = bezpodmínečně !!!!      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4379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000" dirty="0">
                <a:latin typeface="Times New Roman" pitchFamily="18" charset="0"/>
              </a:rPr>
              <a:t>Podpora podnikání ze strany státu</a:t>
            </a:r>
            <a:br>
              <a:rPr lang="cs-CZ" altLang="cs-CZ" sz="2000" dirty="0">
                <a:latin typeface="Times New Roman" pitchFamily="18" charset="0"/>
              </a:rPr>
            </a:b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8" y="1111910"/>
            <a:ext cx="8082321" cy="3487475"/>
          </a:xfrm>
        </p:spPr>
        <p:txBody>
          <a:bodyPr/>
          <a:lstStyle/>
          <a:p>
            <a:pPr marL="0" indent="0">
              <a:buNone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Nabídka podpůrných programů financovaných ze státního rozpočtu České republiky a z dalších zdrojů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malé a střední podniky,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rozvoj, zemědělství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cestovní ruch,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bydlení,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zelená úsporám</a:t>
            </a:r>
          </a:p>
          <a:p>
            <a:pPr marL="0" indent="0">
              <a:buNone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</a:t>
            </a:r>
          </a:p>
          <a:p>
            <a:pPr marL="228600" indent="-228600">
              <a:buAutoNum type="arabicParenR"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Malé a střední podniky Zák. 47/2002 o podpoře MSP </a:t>
            </a:r>
          </a:p>
          <a:p>
            <a:pPr marL="0" indent="0">
              <a:buNone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systém a nástroje státní podpory MSP (mimo zemědělskou a lesnickou prvovýrobu). 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definuje formy (návratná finanční výpomoc, dotace, finanční příspěvek, záruka, úvěr se sníženou úrokovou sazbou)      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oblasti podpory (mj. projekty zaměřené na investice, hospodářské a technické poradenství,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získávání informací o podnikání, 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projekty výzkumu a vývoje ( GAMA, EPSILON,  Průmysl 4.0, … řada dalších…) 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nová pracovní místa, 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účast na veletrzích,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1978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podnikání ze strany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rozvoj, zemědělství </a:t>
            </a:r>
          </a:p>
          <a:p>
            <a:pPr marL="0" indent="0">
              <a:buNone/>
            </a:pPr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Národní zemědělské dotace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Lepší podmínky chovu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drůběže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Demonstrační farmy</a:t>
            </a: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Greening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podpora zemědělských postupů pro klima a životní prostředí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nákupu techniky lesního hospodářství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techniky dřevozpracujícího průmyslu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pojištění lesních provozů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nákupu půdy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Atd.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4592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podnikání ze strany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Cestovní ruch</a:t>
            </a: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 cestovního ruchu ( MPMR ) </a:t>
            </a:r>
          </a:p>
          <a:p>
            <a:r>
              <a:rPr lang="cs-CZ" sz="1600" dirty="0"/>
              <a:t>rozvoj lázeňství,</a:t>
            </a:r>
          </a:p>
          <a:p>
            <a:r>
              <a:rPr lang="cs-CZ" sz="1600" dirty="0"/>
              <a:t>doprovodné infrastruktury cestovního ruchu pro sportovně rekreační aktivity</a:t>
            </a:r>
          </a:p>
          <a:p>
            <a:r>
              <a:rPr lang="cs-CZ" sz="1600" dirty="0"/>
              <a:t>a na podporu prezentace ČR jako destinace cestovního ruchu.</a:t>
            </a: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Jiné  </a:t>
            </a:r>
          </a:p>
          <a:p>
            <a:pPr marL="0" indent="0">
              <a:buNone/>
            </a:pPr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9606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podnikání ze strany státu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bydlení</a:t>
            </a:r>
          </a:p>
          <a:p>
            <a:pPr marL="0" indent="0"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SFRB – Panel, Nový panel, Jessica, energetické úspory domů a jiné…. Zaměřené na modernizaci bytového fondu… </a:t>
            </a:r>
          </a:p>
          <a:p>
            <a:pPr marL="0" indent="0">
              <a:buNone/>
            </a:pPr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Zelená úsporám </a:t>
            </a: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Kotle, zateplení… jiné. </a:t>
            </a:r>
          </a:p>
          <a:p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 podpory podnikání ze strany státu…. Diskuse …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4902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000" dirty="0">
                <a:latin typeface="Times New Roman" pitchFamily="18" charset="0"/>
              </a:rPr>
              <a:t>Daně v podnikání ( daň z příjmu, daň z přidané hodnoty, silniční daně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0664" y="1272845"/>
            <a:ext cx="8526072" cy="3870655"/>
          </a:xfrm>
        </p:spPr>
        <p:txBody>
          <a:bodyPr/>
          <a:lstStyle/>
          <a:p>
            <a:pPr marL="0" indent="0">
              <a:buNone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Daně z příjmu</a:t>
            </a:r>
            <a:endParaRPr lang="cs-CZ" sz="1400" dirty="0"/>
          </a:p>
          <a:p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daně z příjmů právnických osob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(DPPO),  sazba  ?....   % </a:t>
            </a:r>
          </a:p>
          <a:p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daně z příjmů fyzických osob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(DPFO),  sazba ? ….  % </a:t>
            </a:r>
          </a:p>
          <a:p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daně z příjmů fyzických osob ze závislé činnosti a funkčních požitků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(DZČFP)</a:t>
            </a:r>
          </a:p>
          <a:p>
            <a:pPr marL="0" indent="0">
              <a:buNone/>
            </a:pP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….OSVČ, právnické osoby, které mají zaměstnance a vyplácejí jim mzdy za práci nebo odměny za výkon funkcí ve statutárních nebo dozorčích orgánech, ( 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naturální požitky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podobě poskytnutého bytu (do základu daně se zahrne obvyklé nájemné), 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automobilu používaného i pro soukromé účely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(ve výši 1 % z pořizovací ceny). Nezdaňují se naopak 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příspěvky na rekreaci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zaměstnance a jejich rodinné příslušníky do 20 000 Kč za rok, 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náhrady poskytnuté v souvislosti s pracovními cestami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příspěvky na životní, penzijní pojištění, doplňkové penzijní spoření do 30 tis. Kč ročně a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daně vybírané srážkou podle zvláštní sazby daně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(srážková daň).</a:t>
            </a:r>
          </a:p>
          <a:p>
            <a:pPr marL="0" indent="0">
              <a:buNone/>
            </a:pP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Daň z přidané hodnoty 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Tvoří příjmový pilíř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Státní rozpočet"/>
              </a:rPr>
              <a:t>státního rozpočtu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( 1. 1954, Francie )Platí ji všichni při nákupu většiny zboží a služeb </a:t>
            </a:r>
            <a:r>
              <a:rPr lang="cs-CZ" sz="1200" b="1" dirty="0">
                <a:sym typeface="Symbol"/>
              </a:rPr>
              <a:t>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univerzální daň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Princip této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Daň"/>
              </a:rPr>
              <a:t>daně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v tom, že dodavatel, pokud je registrován jako plátce, musí odvést z obchodu část hodnoty, pokud je tento obchod předmětem daně. Naopak odběratel si za jistých podmínek může zažádat o vrácení daně, kterou při obchodu dodavateli (plátci) zaplatil. Hlavní výhoda  pro státní rozpočet ….snadno se vymáhá a subjekty se jejímu placení mohou hůře vyhnout. </a:t>
            </a:r>
          </a:p>
          <a:p>
            <a:pPr marL="0" indent="0">
              <a:buNone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Silniční daně 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Když auto slouží  k výdělečné činnosti. Výše silniční daně se u osobních aut odvíjí od objemu motoru, u nákladních aut se určuje sazba silniční daně podle počtu a povoleného zatížení náprav 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Řada úprav a výjimek… kdo platí a kdo neplatí… ( NE – zemědělské traktory, zvláštní SPZ, alternativní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pohony,hasičská,MHD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/>
              <a:t>    </a:t>
            </a:r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20136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Společenská odpovědnost podnikatele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8" y="1280160"/>
            <a:ext cx="8082321" cy="3863340"/>
          </a:xfrm>
        </p:spPr>
        <p:txBody>
          <a:bodyPr/>
          <a:lstStyle/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Zásady, jež by měl ve své praxi dodržovat společensky odpovědný podnik – dělení: </a:t>
            </a:r>
          </a:p>
          <a:p>
            <a:pPr marL="0" indent="0">
              <a:buNone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Ekonomická oblast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V kodexu  podnikatelského chování společnosti by měly být zahrnuty takové zásady, jako: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Odmítnutí korupce, transparentnost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dobré vztahy se zákazníky, akcionáři, obchodními partnery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duševního vlastnictví</a:t>
            </a:r>
          </a:p>
          <a:p>
            <a:pPr marL="0" indent="0">
              <a:buNone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Sociální oblast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příklady: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Filantropie"/>
              </a:rPr>
              <a:t>filantropie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komunikace se zainteresovanými osobami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striktní dodržování lidských práv, genderová politika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dodržování pracovních standardů</a:t>
            </a:r>
          </a:p>
          <a:p>
            <a:pPr marL="0" indent="0">
              <a:buNone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Environmentální oblast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šetrná produkce (včetně např. certifikace podle ISO 14000)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ekologická politika na všech úrovních (např. využívání recyklovaného papíru v administrativě)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využívaných přírodních zdrojů </a:t>
            </a:r>
          </a:p>
          <a:p>
            <a:pPr marL="0" indent="0">
              <a:buNone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Mzdová oblast …..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Diskuse / názor….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3796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</a:pPr>
            <a:br>
              <a:rPr lang="cs-CZ" altLang="cs-CZ" sz="2000" dirty="0">
                <a:latin typeface="Times New Roman" pitchFamily="18" charset="0"/>
              </a:rPr>
            </a:br>
            <a:br>
              <a:rPr lang="cs-CZ" altLang="cs-CZ" sz="2000" dirty="0">
                <a:latin typeface="Times New Roman" pitchFamily="18" charset="0"/>
              </a:rPr>
            </a:br>
            <a:br>
              <a:rPr lang="cs-CZ" altLang="cs-CZ" sz="2000" dirty="0">
                <a:latin typeface="Times New Roman" pitchFamily="18" charset="0"/>
              </a:rPr>
            </a:br>
            <a:br>
              <a:rPr lang="cs-CZ" altLang="cs-CZ" sz="2000" dirty="0">
                <a:latin typeface="Times New Roman" pitchFamily="18" charset="0"/>
              </a:rPr>
            </a:br>
            <a:br>
              <a:rPr lang="cs-CZ" altLang="cs-CZ" sz="2000" dirty="0">
                <a:latin typeface="Times New Roman" pitchFamily="18" charset="0"/>
              </a:rPr>
            </a:br>
            <a:br>
              <a:rPr lang="cs-CZ" altLang="cs-CZ" sz="2000" dirty="0">
                <a:latin typeface="Times New Roman" pitchFamily="18" charset="0"/>
              </a:rPr>
            </a:br>
            <a:br>
              <a:rPr lang="cs-CZ" altLang="cs-CZ" sz="2000" dirty="0">
                <a:latin typeface="Times New Roman" pitchFamily="18" charset="0"/>
              </a:rPr>
            </a:br>
            <a:br>
              <a:rPr lang="cs-CZ" altLang="cs-CZ" sz="2000" dirty="0">
                <a:latin typeface="Times New Roman" pitchFamily="18" charset="0"/>
              </a:rPr>
            </a:br>
            <a:br>
              <a:rPr lang="cs-CZ" altLang="cs-CZ" sz="2000" dirty="0">
                <a:latin typeface="Times New Roman" pitchFamily="18" charset="0"/>
              </a:rPr>
            </a:br>
            <a:br>
              <a:rPr lang="cs-CZ" altLang="cs-CZ" sz="2000" dirty="0">
                <a:latin typeface="Times New Roman" pitchFamily="18" charset="0"/>
              </a:rPr>
            </a:br>
            <a:br>
              <a:rPr lang="cs-CZ" altLang="cs-CZ" sz="2000" dirty="0">
                <a:latin typeface="Times New Roman" pitchFamily="18" charset="0"/>
              </a:rPr>
            </a:br>
            <a:br>
              <a:rPr lang="cs-CZ" altLang="cs-CZ" sz="2000" dirty="0">
                <a:latin typeface="Times New Roman" pitchFamily="18" charset="0"/>
              </a:rPr>
            </a:br>
            <a:br>
              <a:rPr lang="cs-CZ" altLang="cs-CZ" sz="2000" dirty="0">
                <a:latin typeface="Times New Roman" pitchFamily="18" charset="0"/>
              </a:rPr>
            </a:br>
            <a:br>
              <a:rPr lang="cs-CZ" altLang="cs-CZ" sz="2000" dirty="0">
                <a:latin typeface="Times New Roman" pitchFamily="18" charset="0"/>
              </a:rPr>
            </a:br>
            <a:r>
              <a:rPr lang="cs-CZ" altLang="cs-CZ" sz="2000" dirty="0">
                <a:latin typeface="Times New Roman" pitchFamily="18" charset="0"/>
              </a:rPr>
              <a:t>Podnikatelský účet – princip jednání jménem podnikatelského účtu</a:t>
            </a:r>
            <a:br>
              <a:rPr lang="cs-CZ" altLang="cs-CZ" sz="2000" dirty="0">
                <a:latin typeface="Times New Roman" pitchFamily="18" charset="0"/>
              </a:rPr>
            </a:b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8" y="1018309"/>
            <a:ext cx="8082321" cy="4125190"/>
          </a:xfrm>
        </p:spPr>
        <p:txBody>
          <a:bodyPr/>
          <a:lstStyle/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Problematika – ekonomická, právní, společenská a manažerská </a:t>
            </a:r>
          </a:p>
          <a:p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Ekonomická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vedení účetnictví dle zákonů, vést podnikové finance, rozpočty, cash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řízení pohledávek a závazků, přesah do společenské odpovědnosti</a:t>
            </a:r>
          </a:p>
          <a:p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statutární orgán jedná vždy  jménem právnické osoby a nikoli jménem vlastním, přesně podle zápisu v obchodním rejstříku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Výjimky - zastoupení a) zákonné zastoupení vzniklé přímo ex lege, tj. zastoupení zákonným zástupcem</a:t>
            </a:r>
          </a:p>
          <a:p>
            <a:pPr marL="0" indent="0"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b) zákonné zastoupení vzniklé rozhodnutím státního orgánu, nejčastěji nezávislého orgánu, a to soudu, tj.  </a:t>
            </a:r>
          </a:p>
          <a:p>
            <a:pPr marL="0" indent="0"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zastoupení opatrovníkem</a:t>
            </a:r>
          </a:p>
          <a:p>
            <a:pPr marL="0" indent="0"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c) smluvní zastoupení vzniklé na základě zmocňovací smlouvy, tj. zastoupení </a:t>
            </a:r>
          </a:p>
          <a:p>
            <a:pPr marL="0" indent="0"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Další -  ředitelé podniku, apod. na základě manažerské smlouvy …. Vždy však jménem podniku a na účet    </a:t>
            </a:r>
          </a:p>
          <a:p>
            <a:pPr marL="0" indent="0">
              <a:buNone/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podniku </a:t>
            </a:r>
          </a:p>
          <a:p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Společenská –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 společenská odpovědnost podniku </a:t>
            </a:r>
          </a:p>
          <a:p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Manažerská </a:t>
            </a:r>
          </a:p>
          <a:p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892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A33A7-4E63-DCC5-152A-151792570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ÚVOD ….NE JAK, ale PROČ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9E7BF6-938E-C77F-A05B-2111AF8BC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13284"/>
            <a:ext cx="8082321" cy="3630215"/>
          </a:xfrm>
        </p:spPr>
        <p:txBody>
          <a:bodyPr/>
          <a:lstStyle/>
          <a:p>
            <a:r>
              <a:rPr lang="cs-CZ" altLang="cs-CZ" sz="1400" b="1" dirty="0">
                <a:latin typeface="Times New Roman" pitchFamily="18" charset="0"/>
              </a:rPr>
              <a:t>Současnost EU – více než pět milionů nezaměstnaných mladých lidí do 25 let, tj. každý pátý mladý člověk na trhu práce není schopen najít zaměstnání ( potenciál hrozby – frustrace, radikalizace, kriminalita </a:t>
            </a:r>
            <a:r>
              <a:rPr lang="cs-CZ" altLang="cs-CZ" sz="1400" b="1" dirty="0" err="1">
                <a:latin typeface="Times New Roman" pitchFamily="18" charset="0"/>
              </a:rPr>
              <a:t>etc</a:t>
            </a:r>
            <a:r>
              <a:rPr lang="cs-CZ" altLang="cs-CZ" sz="1400" b="1" dirty="0">
                <a:latin typeface="Times New Roman" pitchFamily="18" charset="0"/>
              </a:rPr>
              <a:t>. ) </a:t>
            </a:r>
          </a:p>
          <a:p>
            <a:r>
              <a:rPr lang="cs-CZ" altLang="cs-CZ" sz="1400" b="1" dirty="0">
                <a:latin typeface="Times New Roman" pitchFamily="18" charset="0"/>
              </a:rPr>
              <a:t>Trh práce není schopen dostatečně rychle absorbovat každoroční příliv čerstvých absolventů učňovských, středních či vysokých škol </a:t>
            </a:r>
          </a:p>
          <a:p>
            <a:r>
              <a:rPr lang="cs-CZ" altLang="cs-CZ" sz="1400" b="1" dirty="0">
                <a:latin typeface="Times New Roman" pitchFamily="18" charset="0"/>
              </a:rPr>
              <a:t>Negativním jevem je převaha absolventů s humanitním resp. všeobecným vzděláním proti odborným profesím</a:t>
            </a:r>
          </a:p>
          <a:p>
            <a:r>
              <a:rPr lang="cs-CZ" altLang="cs-CZ" sz="1400" b="1" dirty="0">
                <a:latin typeface="Times New Roman" pitchFamily="18" charset="0"/>
              </a:rPr>
              <a:t>Průměrná míra nezaměstnanosti v EU přesahuje 10 %</a:t>
            </a:r>
          </a:p>
          <a:p>
            <a:r>
              <a:rPr lang="cs-CZ" altLang="cs-CZ" sz="1400" b="1" dirty="0">
                <a:latin typeface="Times New Roman" pitchFamily="18" charset="0"/>
              </a:rPr>
              <a:t>Míra nezaměstnanosti mladých do pětadvaceti let více než dvojnásobná –2016 – 2022 dosahovala v průměru EU 23,0 % !!!</a:t>
            </a:r>
            <a:endParaRPr lang="cs-CZ" altLang="cs-CZ" sz="1400" dirty="0">
              <a:latin typeface="Times New Roman" pitchFamily="18" charset="0"/>
            </a:endParaRPr>
          </a:p>
          <a:p>
            <a:r>
              <a:rPr lang="cs-CZ" altLang="cs-CZ" sz="1400" b="1" dirty="0">
                <a:latin typeface="Times New Roman" pitchFamily="18" charset="0"/>
              </a:rPr>
              <a:t>ČR -  celková míra nezaměstnanosti, </a:t>
            </a:r>
            <a:r>
              <a:rPr lang="cs-CZ" altLang="cs-CZ" sz="1400" b="1" dirty="0" err="1">
                <a:latin typeface="Times New Roman" pitchFamily="18" charset="0"/>
              </a:rPr>
              <a:t>Eurostat</a:t>
            </a:r>
            <a:r>
              <a:rPr lang="cs-CZ" altLang="cs-CZ" sz="1400" b="1" dirty="0">
                <a:latin typeface="Times New Roman" pitchFamily="18" charset="0"/>
              </a:rPr>
              <a:t>, osciluje kolem 3 % hranice</a:t>
            </a:r>
          </a:p>
          <a:p>
            <a:r>
              <a:rPr lang="cs-CZ" altLang="cs-CZ" sz="1400" b="1" dirty="0">
                <a:latin typeface="Times New Roman" pitchFamily="18" charset="0"/>
              </a:rPr>
              <a:t>Ale… míra nezaměstnanosti mladých do 25 let se pohybovala v rozmezí mezi 17,6 a 19,6 % = </a:t>
            </a:r>
            <a:r>
              <a:rPr lang="en-US" altLang="cs-CZ" sz="1400" b="1" dirty="0">
                <a:latin typeface="Times New Roman" pitchFamily="18" charset="0"/>
              </a:rPr>
              <a:t>&gt; </a:t>
            </a:r>
            <a:r>
              <a:rPr lang="cs-CZ" altLang="cs-CZ" sz="1400" b="1" dirty="0">
                <a:latin typeface="Times New Roman" pitchFamily="18" charset="0"/>
              </a:rPr>
              <a:t>2 až 3 násobná</a:t>
            </a:r>
            <a:r>
              <a:rPr lang="en-US" altLang="cs-CZ" sz="1400" b="1" dirty="0">
                <a:latin typeface="Times New Roman" pitchFamily="18" charset="0"/>
              </a:rPr>
              <a:t> </a:t>
            </a:r>
            <a:endParaRPr lang="cs-CZ" altLang="cs-CZ" sz="1400" b="1" dirty="0">
              <a:latin typeface="Times New Roman" pitchFamily="18" charset="0"/>
            </a:endParaRPr>
          </a:p>
          <a:p>
            <a:r>
              <a:rPr lang="en-US" altLang="cs-CZ" sz="1400" b="1" dirty="0">
                <a:latin typeface="Times New Roman" pitchFamily="18" charset="0"/>
              </a:rPr>
              <a:t>V</a:t>
            </a:r>
            <a:r>
              <a:rPr lang="cs-CZ" altLang="cs-CZ" sz="1400" b="1" dirty="0">
                <a:latin typeface="Times New Roman" pitchFamily="18" charset="0"/>
              </a:rPr>
              <a:t>zor - Rakousko a Německo - celková míra nezaměstnanosti (zhruba 5 %), míra nezaměstnanosti mladých   ( cca  9 %).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AF71B4A-BBBD-D0B6-C2C9-BBC812D812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35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526694"/>
            <a:ext cx="8086635" cy="292608"/>
          </a:xfrm>
        </p:spPr>
        <p:txBody>
          <a:bodyPr/>
          <a:lstStyle/>
          <a:p>
            <a:pPr algn="ctr"/>
            <a:r>
              <a:rPr lang="cs-CZ" sz="1800" dirty="0"/>
              <a:t>Vzdělávání a důvody podnikání … rizika/ 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7447" y="797356"/>
            <a:ext cx="8422271" cy="4630521"/>
          </a:xfrm>
        </p:spPr>
        <p:txBody>
          <a:bodyPr/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Podnikání je spojeno s vyšší autonomií rozhodování  </a:t>
            </a:r>
            <a:r>
              <a:rPr lang="cs-CZ" sz="1200" b="1" dirty="0">
                <a:sym typeface="Symbol"/>
              </a:rPr>
              <a:t>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odpovědnost a řada požadavků ( odborné, ekonomické, právní, řídící aj. znalosti )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Výběr společníka či společníky, kolegů, zaměstnanců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nepředstavuje nevratný proces, ale je spojeno s náklady, které mohou být nenávratně ztraceny, psychická újma, poškození prestiže, vlastního jména…vs.  neuspokojivé  zaměstnání resp.  dobrý podnikatelský nápad </a:t>
            </a:r>
          </a:p>
          <a:p>
            <a:r>
              <a:rPr lang="cs-CZ" sz="1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Výhody</a:t>
            </a:r>
            <a:r>
              <a:rPr lang="cs-CZ" sz="1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nevýhody podnikání versus zaměstnanecký poměr</a:t>
            </a:r>
            <a:endParaRPr lang="cs-CZ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zaměstnání a jistotu pracovního místa, jistotu důchodu, plateb pojištění,</a:t>
            </a:r>
          </a:p>
          <a:p>
            <a:pPr lvl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ztratil zaměstnání resp. má zaměstnání, popř. důchod a přesto by rád realizoval své představy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Jen výjimečně je podnikání bezproblémové a bezrizikové !!! 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Podnikání =  povinnosti účetní, daňové, dodržování zákonů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 případě, že podnikatel je zaměstnavatelem </a:t>
            </a:r>
            <a:r>
              <a:rPr lang="cs-CZ" sz="1200" b="1" dirty="0">
                <a:sym typeface="Symbol"/>
              </a:rPr>
              <a:t>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odpovědnost za své pracovníky, za zabezpečení mezd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Úspěšné podnikání ovlivňují životní jistoty podnikatele  a zaměstnanců </a:t>
            </a:r>
            <a:r>
              <a:rPr lang="cs-CZ" sz="1200" b="1" dirty="0">
                <a:sym typeface="Symbol"/>
              </a:rPr>
              <a:t>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zdraví, zázemí, uspokojení z práce, malé a střední podnikání je výrazně spjato s osobním životem podnikatele (vlastníka firmy) –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Maslow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stav člověka a jeho mysli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většina podnikatelských aktivit vyžaduje určité materiální předpoklady pro podnikání: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prostory resp. HIM (náklady na pořízení, pronájem, výstavbu apod.)</a:t>
            </a:r>
          </a:p>
          <a:p>
            <a:pPr lvl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Vybavení HIM a DKP  (provozní zařízení, administrativní zázemí apod.) - počáteční kapitál bude věnována na vybavení firmy, pořízení zásob atd.</a:t>
            </a:r>
          </a:p>
          <a:p>
            <a:pPr lvl="1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řada zákonných povinností, při jejich nedodržení jsou předmětem sankcí </a:t>
            </a:r>
          </a:p>
          <a:p>
            <a:pPr lvl="0"/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ručení za závazky podnikání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(jakou zvolit právní formu) </a:t>
            </a:r>
          </a:p>
          <a:p>
            <a:pPr lvl="0"/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 bude předmětem podnikatelských aktivit, jak obstojí na daném trhu, jaká je konkurence v oboru atd.)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665684"/>
            <a:ext cx="8086635" cy="402335"/>
          </a:xfrm>
        </p:spPr>
        <p:txBody>
          <a:bodyPr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Rozšíření – důvody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522" y="1068019"/>
            <a:ext cx="9005011" cy="4418381"/>
          </a:xfrm>
        </p:spPr>
        <p:txBody>
          <a:bodyPr/>
          <a:lstStyle/>
          <a:p>
            <a:pPr marL="0" indent="0">
              <a:buNone/>
            </a:pP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Sebezáchovný přístup k podnikání</a:t>
            </a: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skupina nezaměstnaných nebo ohrožených v zaměstnání, tj. vzniká paradigma naděje „sebezáchovy“</a:t>
            </a: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!!!!  značná skupina populace má idealistické představy a přijímá větší rizika, než je únosné</a:t>
            </a: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většinou nejsou vybaveni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 potřebným kapitálem ani vzděláním vhodným pro podnikání (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rekrutace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bílých koní )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Romantický přístup k podnikání</a:t>
            </a: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nadšenci pro určitou činnost,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mladí lidé Z a X  start up systém, zápasí a vytváří si jednostranné informace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Nedocení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neakceptuje důležitost objektivních skutečností před vlastním zájmem </a:t>
            </a:r>
          </a:p>
          <a:p>
            <a:pPr marL="0" indent="0">
              <a:buNone/>
            </a:pP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Podnikatel rozsévač</a:t>
            </a: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plno nápadů, mnohokrát jsou nerealizovatelné</a:t>
            </a: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mu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cizí myšlenky omezující jeho jednání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 považuje je za zbytečnou administrativu či buzeraci ) - zpracování kalkulace, rozpočtů, vedení účetní evidence, kolik si může dovolit vynaložit na reklamu, příliš se nestará o dotažení projektu do konce, a pokud se nedaří, přichází s novým nápadem </a:t>
            </a:r>
            <a:r>
              <a:rPr lang="cs-CZ" sz="1200" b="1" dirty="0">
                <a:sym typeface="Symbol"/>
              </a:rPr>
              <a:t>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mnoho ztrátových aktivit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Podnikání zkusmo</a:t>
            </a: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souběžné podnikání s pracovním poměrem (příležitostný prodej, nabídka pojistných produktů, provozování drobných služeb, chov zvířat, okoukání podnikání, kde je zaměstnán se slovy … když to jde jemu, zkusím to taky)</a:t>
            </a: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snaha zvýšit své osobní příjmy, ověření svých podnikatelských schopností, zvědavost, napodobování jiných apod.</a:t>
            </a:r>
          </a:p>
          <a:p>
            <a:pPr marL="0" indent="0">
              <a:buNone/>
            </a:pP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Rentiérské podnikání</a:t>
            </a: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pronájem nemovitosti ( velmi běžné, vysoce rizikové </a:t>
            </a:r>
            <a:r>
              <a:rPr lang="cs-CZ" sz="1200" b="1" dirty="0">
                <a:sym typeface="Symbol"/>
              </a:rPr>
              <a:t>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možná bublina a ztráta )  </a:t>
            </a:r>
          </a:p>
          <a:p>
            <a:pPr marL="0" indent="0">
              <a:buNone/>
            </a:pP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endParaRPr lang="cs-CZ" sz="1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08086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6903" y="702259"/>
            <a:ext cx="8086635" cy="373075"/>
          </a:xfrm>
        </p:spPr>
        <p:txBody>
          <a:bodyPr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Rozšíření – důvody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8" y="1053388"/>
            <a:ext cx="8217446" cy="4090111"/>
          </a:xfrm>
        </p:spPr>
        <p:txBody>
          <a:bodyPr/>
          <a:lstStyle/>
          <a:p>
            <a:pPr marL="0" indent="0">
              <a:buNone/>
            </a:pPr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indent="0">
              <a:buNone/>
            </a:pPr>
            <a:r>
              <a:rPr lang="cs-CZ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Podnikání vyslanců</a:t>
            </a: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obchodní zástupci domácích a zejména zahraničních firem, kteří postupně získávají pozice na lokálním, regionálním či celostátní trhu – příklady prodejce zboží ABC….přechod k vlastnímu podnikání </a:t>
            </a:r>
          </a:p>
          <a:p>
            <a:pPr marL="0" indent="0">
              <a:buNone/>
            </a:pP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Exkluzivní podnikání</a:t>
            </a: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málo podnikatelů (odborníci, umělci a firmy) – exkluzivní standard služeb a produktů (právníci, návrháři, lékaři, projektanti atd.) a dále tento standard udržovat či rozvíjet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Expanzivní podnikání</a:t>
            </a: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pravou dobu na pravém místě s pravým produktem (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podložený nápad s přiměřeným štěstím na dobu zahájení podnikání)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viz Steve Jobe, Mark Zuckerberg,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Elon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Musk,  Amazon (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Jeff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Bezos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a rozšíření jeho nápadu do celého světa …</a:t>
            </a: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Podnikání jako poslání</a:t>
            </a: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stavovské, rodinné či náboženské cti</a:t>
            </a: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jde o určitý životní styl nebo pokračování ve vedení rodinné firmy</a:t>
            </a:r>
          </a:p>
          <a:p>
            <a:pPr marL="0" indent="0">
              <a:buNone/>
            </a:pP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Tiché podnikání</a:t>
            </a: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formy: legální a nelegální</a:t>
            </a: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obou případech tichý společník vystupuje často jako věřitel, který půjčil  finanční kapitál a očekává jeho zhodnocení, aniž by se sám přímo podnikání zúčastnil, nebo vystupuje jako subdodavatel, nepřímý kupec majetku, poradce, pronajímatel apod.( právně velmi nebezpečné ) </a:t>
            </a: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nemívá a často ani nepotřebuje oprávnění k podnikání, které má oficiálně registrovaný podnikatel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4713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665684"/>
            <a:ext cx="8086635" cy="446226"/>
          </a:xfrm>
        </p:spPr>
        <p:txBody>
          <a:bodyPr/>
          <a:lstStyle/>
          <a:p>
            <a:pPr marL="457200" indent="-457200" algn="ctr">
              <a:lnSpc>
                <a:spcPct val="80000"/>
              </a:lnSpc>
            </a:pPr>
            <a:r>
              <a:rPr lang="cs-CZ" altLang="cs-CZ" sz="2000" dirty="0">
                <a:latin typeface="Times New Roman" pitchFamily="18" charset="0"/>
              </a:rPr>
              <a:t>Profil podnikatele - 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8" y="1360628"/>
            <a:ext cx="8082321" cy="3635654"/>
          </a:xfrm>
        </p:spPr>
        <p:txBody>
          <a:bodyPr/>
          <a:lstStyle/>
          <a:p>
            <a:pPr marL="0" indent="0">
              <a:buNone/>
            </a:pPr>
            <a:r>
              <a:rPr lang="cs-CZ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Pro podnikání a podnikatele platí, že je výsledkem</a:t>
            </a:r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motivace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znalostí, schopností a dovedností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osobních vlastností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Motivace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výrazný faktor v podnikání - 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Výkonová motivace (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Drucker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Abbott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další 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touha dosahovat vysokých výkonů a úspěchů, touha růst a vydělávat peníze, je uváděna jako nejčastější motivace k podnikání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Motivy jsou podněty lidského chování.</a:t>
            </a:r>
          </a:p>
          <a:p>
            <a:pPr lvl="0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integruje psychickou a fyzickou aktivitu člověka směrem k vytýčenému čili</a:t>
            </a:r>
          </a:p>
          <a:p>
            <a:pPr lvl="0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vázána na vnitřní podněty člověka</a:t>
            </a:r>
          </a:p>
          <a:p>
            <a:pPr lvl="0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lidé jsou motivováni různými důvody:</a:t>
            </a:r>
          </a:p>
          <a:p>
            <a:pPr lvl="1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tlak (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push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člověk musí řešit svoji situaci a podnikání v tomto smyslu může hrát významnou roli</a:t>
            </a:r>
          </a:p>
          <a:p>
            <a:pPr lvl="1"/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tah (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pull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příležitost, resp. jejich využití je významným prostředkem k uspokojování potřeb podnikatele </a:t>
            </a:r>
          </a:p>
          <a:p>
            <a:pPr marL="0" indent="0">
              <a:buNone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6017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687629"/>
            <a:ext cx="8086635" cy="329184"/>
          </a:xfrm>
        </p:spPr>
        <p:txBody>
          <a:bodyPr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Profil podnikatele - </a:t>
            </a:r>
            <a:r>
              <a:rPr lang="cs-CZ" sz="2000" dirty="0">
                <a:latin typeface="Times New Roman" pitchFamily="18" charset="0"/>
              </a:rPr>
              <a:t>Znalosti, schopnosti, dovednosti….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8" y="972921"/>
            <a:ext cx="8082321" cy="4170579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sz="1400" b="1" dirty="0">
                <a:latin typeface="Times New Roman" pitchFamily="18" charset="0"/>
              </a:rPr>
              <a:t>        </a:t>
            </a:r>
            <a:r>
              <a:rPr lang="cs-CZ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Znalosti 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osvojené soubory představ a pojmů. Společně se zkušenostmi je získává člověk během svého vzdělání, z předcházejících zaměstnání či podnikání, ale také v okruhu rodiny a známých. Za nejdůležitější můžeme označit odborné znalosti, technologické znalosti i znalosti metod práce.  </a:t>
            </a:r>
          </a:p>
          <a:p>
            <a:pPr marL="0" indent="0">
              <a:buNone/>
            </a:pP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cs-CZ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Schopnosti  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předpokladem úspěšného výkonu podnikatelské činností. Jedná se především o schopnost objevit podnikatelskou příležitost a předvídat další vývoj. V souvislosti se schopnostmi nelze opomenou 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tvořivost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která je pro úspěch v podnikání důležitá. Lze ji definovat jako schopnost vymyslet něco nového, originálního, co není předem známo a je jedinečné. Tvořivost je pro podnikání důležitá hlavně ve vztahu k objevování příležitostí a nacházení řešení v problematických situacích, které se v každém podnikání vyskytnou (např. řešení finančních problémů, problémy s úřady, příchod nové konkurence apod.). </a:t>
            </a:r>
          </a:p>
          <a:p>
            <a:pPr marL="0" indent="0">
              <a:buNone/>
            </a:pP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cs-CZ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Dovednosti 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představují praktické chování, získané na základě schopností, zkušeností a učení. Některé dovednosti jsou důležité pro život obecně, jiné jsou specifické pro podnikání. Proto lze dovednosti rozdělit na manažerské, sociální a komunikační. </a:t>
            </a:r>
          </a:p>
          <a:p>
            <a:pPr marL="0" indent="0">
              <a:buNone/>
            </a:pPr>
            <a:r>
              <a:rPr lang="cs-CZ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Iniciativa, aktivita</a:t>
            </a:r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rysy charakterizující podnikatelskou osobnost: proaktivní, dynamický, optimistický, kreativní, iniciativní, pozitivní myšlení</a:t>
            </a:r>
          </a:p>
          <a:p>
            <a:pPr marL="0" indent="0">
              <a:buNone/>
            </a:pPr>
            <a:r>
              <a:rPr lang="cs-CZ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´         Podstupování rizika</a:t>
            </a:r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většina klíčových rozhodnutí má charakter rozhodování za nejistoty či rizika, proto není dráha podnikatele vhodná pro ty, kteří neradi rozhodují a neradi přijímají odpovědnost, jsou při rozhodování nejistí, důležitá rozhodnutí odkládají, přenášejí své rozhodovací pravomoci na podřízené apod.</a:t>
            </a:r>
          </a:p>
          <a:p>
            <a:r>
              <a:rPr lang="cs-CZ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Dobrý zdravotní stav</a:t>
            </a:r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zejména psychický – pro podnikatelskou činnost není typická pravidelná pracovní doba, podnikatel je vystaven řadě stresů, mnohdy pracuje pod různými tlaky apod.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0688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Profil podnikatele – osobní vlastnosti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8" y="1250898"/>
            <a:ext cx="8082321" cy="3892601"/>
          </a:xfrm>
        </p:spPr>
        <p:txBody>
          <a:bodyPr/>
          <a:lstStyle/>
          <a:p>
            <a:pPr marL="0" indent="0">
              <a:buNone/>
            </a:pPr>
            <a:r>
              <a:rPr lang="cs-CZ" sz="1100" dirty="0"/>
              <a:t>         </a:t>
            </a:r>
            <a:r>
              <a:rPr lang="cs-CZ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Charakterové vlastnosti představují 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vztah člověka k okolnímu světu - čestnost, otevřenost, důslednost, zásadovost, 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vztah člověka k určité činnosti - pracovitost, vytrvalost, svědomitost, cílevědomost, 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zodpovědnost vztah člověka k druhým lidem – přívětivost, ohleduplnost,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vztah člověka k sobě samému – sebekritičnost, skromnost.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rozhodnost, sebedůvěra, sebekázeň a schopnost podstupovat riziko,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schopnost předvídat a odkrývat příležitosti, 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schopnosti spojené s řízením firmy, tj. manažerské, sociální a komunikační.</a:t>
            </a:r>
          </a:p>
          <a:p>
            <a:pPr marL="0" indent="0">
              <a:buNone/>
            </a:pP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</a:t>
            </a:r>
          </a:p>
          <a:p>
            <a:pPr marL="0" indent="0">
              <a:buNone/>
            </a:pPr>
            <a:r>
              <a:rPr lang="cs-CZ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cs-CZ" sz="1000" b="1" dirty="0">
                <a:sym typeface="Symbol"/>
              </a:rPr>
              <a:t> </a:t>
            </a:r>
            <a:r>
              <a:rPr lang="cs-CZ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vhodný typ člověka pro podnikání …. 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fyzicky i psychicky zdatná osobnost,  schopnost vyrovnat se s překážkami, schopnost učení se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rodiny, 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ochota věnovat své firmě spoustu času, 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pružnost., kreativita, představivost, 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Spolupráce a komunikace s lidmi, 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Především  mít realistická očekávání. !!! </a:t>
            </a:r>
          </a:p>
          <a:p>
            <a:r>
              <a:rPr lang="cs-CZ" sz="1000" b="1" dirty="0">
                <a:sym typeface="Symbol"/>
              </a:rPr>
              <a:t> ne</a:t>
            </a:r>
            <a:r>
              <a:rPr lang="cs-CZ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vhodný typ člověka pro podnikání ….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lidi, kteří neradi rozhodují, 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nejsou při rozhodování nejistí, 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neradi přijímají odpovědnost,</a:t>
            </a:r>
          </a:p>
          <a:p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odkládají důležitá rozhodnutí.</a:t>
            </a:r>
          </a:p>
          <a:p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0096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0055" y="716890"/>
            <a:ext cx="8086635" cy="335062"/>
          </a:xfrm>
        </p:spPr>
        <p:txBody>
          <a:bodyPr/>
          <a:lstStyle/>
          <a:p>
            <a:pPr algn="ctr"/>
            <a:r>
              <a:rPr lang="cs-CZ" altLang="cs-CZ" sz="2000" dirty="0">
                <a:latin typeface="Times New Roman" pitchFamily="18" charset="0"/>
              </a:rPr>
              <a:t>Desatero úspěšného podnikatele</a:t>
            </a:r>
            <a:br>
              <a:rPr lang="cs-CZ" altLang="cs-CZ" sz="2000" dirty="0">
                <a:latin typeface="Times New Roman" pitchFamily="18" charset="0"/>
              </a:rPr>
            </a:b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8" y="1009498"/>
            <a:ext cx="8082321" cy="3589887"/>
          </a:xfrm>
        </p:spPr>
        <p:txBody>
          <a:bodyPr/>
          <a:lstStyle/>
          <a:p>
            <a:pPr marL="0" indent="0">
              <a:buNone/>
            </a:pPr>
            <a:r>
              <a:rPr lang="cs-CZ" sz="1000" b="1" dirty="0"/>
              <a:t>        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Vytrvalost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reakce na podnikatelské zásahy s neprojeví okamžitě, ale s časovým odstupem</a:t>
            </a: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případné nezdary nesmí podnikatele odradit od další činnosti – poučení, aby se jich příště vyvaroval</a:t>
            </a:r>
          </a:p>
          <a:p>
            <a:pPr marL="0" indent="0">
              <a:buNone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Sebedůvěra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důvěra ve vlastní schopnosti, zhodnotit rizika, neustupovat před překážkami a dílčími neúspěchy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´        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Odpovědnost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řada aspektů morální odpovědnosti – odpovědnost za své závazky dodavatelům, za dodržení smluvních podmínek svým zákazníkům, dodržení pracovních smluv svým zaměstnancům, za placení daní, dodržování zákonů atd.</a:t>
            </a: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Informovanost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„štěstí přeje připraveným“ – vybudovat si a využívat co nejlepší informační kanály o zákaznících, konkurentech, situaci na trzích zboží, kapitálu, práce, vývoji ekonomické i politické situace atd.</a:t>
            </a:r>
          </a:p>
          <a:p>
            <a:pPr marL="0" indent="0">
              <a:buNone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Iniciativa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konat dříve, než ho o to někdo požádá, nebo je k tomu událostmi donucen</a:t>
            </a:r>
          </a:p>
          <a:p>
            <a:pPr marL="0" indent="0">
              <a:buNone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Monitoring a využití příležitostí a svých silných stránek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znát své přednosti a umět je využívat, neustále sledovat vývoj okolí a zkoumat, zda pro jeho podnikání neznamená příležitost</a:t>
            </a:r>
          </a:p>
          <a:p>
            <a:pPr marL="0" indent="0">
              <a:buNone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392814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3024</TotalTime>
  <Words>2704</Words>
  <Application>Microsoft Office PowerPoint</Application>
  <PresentationFormat>Předvádění na obrazovce (16:9)</PresentationFormat>
  <Paragraphs>235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Symbol</vt:lpstr>
      <vt:lpstr>Tahoma</vt:lpstr>
      <vt:lpstr>Times New Roman</vt:lpstr>
      <vt:lpstr>Wingdings</vt:lpstr>
      <vt:lpstr>Prezentace_MU_CZ</vt:lpstr>
      <vt:lpstr>Projekt Podnikatelský plán    Ing. Viliam Záthurecký, MBA., Ph.D.  18.3.2024</vt:lpstr>
      <vt:lpstr>ÚVOD ….NE JAK, ale PROČ</vt:lpstr>
      <vt:lpstr>Vzdělávání a důvody podnikání … rizika/ východiska</vt:lpstr>
      <vt:lpstr>Rozšíření – důvody podnikání</vt:lpstr>
      <vt:lpstr>Rozšíření – důvody podnikání</vt:lpstr>
      <vt:lpstr>Profil podnikatele - motivace</vt:lpstr>
      <vt:lpstr>Profil podnikatele - Znalosti, schopnosti, dovednosti….</vt:lpstr>
      <vt:lpstr>Profil podnikatele – osobní vlastnosti </vt:lpstr>
      <vt:lpstr>Desatero úspěšného podnikatele </vt:lpstr>
      <vt:lpstr>Desatero úspěšného podnikatele</vt:lpstr>
      <vt:lpstr>Podpora podnikání ze strany státu </vt:lpstr>
      <vt:lpstr>Podpora podnikání ze strany státu</vt:lpstr>
      <vt:lpstr>Podpora podnikání ze strany státu</vt:lpstr>
      <vt:lpstr>Podpora podnikání ze strany státu</vt:lpstr>
      <vt:lpstr>Daně v podnikání ( daň z příjmu, daň z přidané hodnoty, silniční daně</vt:lpstr>
      <vt:lpstr>Společenská odpovědnost podnikatele</vt:lpstr>
      <vt:lpstr>              Podnikatelský účet – princip jednání jménem podnikatelského účtu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sterbinator</dc:creator>
  <cp:lastModifiedBy>Viliam Záthurecký</cp:lastModifiedBy>
  <cp:revision>48</cp:revision>
  <cp:lastPrinted>1601-01-01T00:00:00Z</cp:lastPrinted>
  <dcterms:created xsi:type="dcterms:W3CDTF">2015-11-23T07:04:47Z</dcterms:created>
  <dcterms:modified xsi:type="dcterms:W3CDTF">2024-03-18T14:42:08Z</dcterms:modified>
</cp:coreProperties>
</file>