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60" r:id="rId3"/>
    <p:sldId id="266" r:id="rId4"/>
    <p:sldId id="261" r:id="rId5"/>
    <p:sldId id="262" r:id="rId6"/>
    <p:sldId id="263" r:id="rId7"/>
    <p:sldId id="265" r:id="rId8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>
          <p15:clr>
            <a:srgbClr val="A4A3A4"/>
          </p15:clr>
        </p15:guide>
        <p15:guide id="2" orient="horz" pos="954">
          <p15:clr>
            <a:srgbClr val="A4A3A4"/>
          </p15:clr>
        </p15:guide>
        <p15:guide id="3" orient="horz" pos="536">
          <p15:clr>
            <a:srgbClr val="A4A3A4"/>
          </p15:clr>
        </p15:guide>
        <p15:guide id="4" orient="horz" pos="2896">
          <p15:clr>
            <a:srgbClr val="A4A3A4"/>
          </p15:clr>
        </p15:guide>
        <p15:guide id="5" orient="horz" pos="2958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1AC661-E00F-4F42-A98B-327D9563C258}" v="3" dt="2024-03-12T07:28:48.8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3" autoAdjust="0"/>
    <p:restoredTop sz="94618" autoAdjust="0"/>
  </p:normalViewPr>
  <p:slideViewPr>
    <p:cSldViewPr snapToGrid="0">
      <p:cViewPr varScale="1">
        <p:scale>
          <a:sx n="138" d="100"/>
          <a:sy n="138" d="100"/>
        </p:scale>
        <p:origin x="432" y="120"/>
      </p:cViewPr>
      <p:guideLst>
        <p:guide orient="horz" pos="840"/>
        <p:guide orient="horz" pos="954"/>
        <p:guide orient="horz" pos="536"/>
        <p:guide orient="horz" pos="2896"/>
        <p:guide orient="horz" pos="2958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1924050"/>
            <a:ext cx="7518400" cy="1997869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844154"/>
            <a:ext cx="1703387" cy="3755231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844154"/>
            <a:ext cx="6037861" cy="3755231"/>
          </a:xfrm>
        </p:spPr>
        <p:txBody>
          <a:bodyPr vert="eaVert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3305176"/>
            <a:ext cx="8091487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8" y="2180035"/>
            <a:ext cx="8091487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850900"/>
            <a:ext cx="8091487" cy="4826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8" y="1514475"/>
            <a:ext cx="38786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186796"/>
            <a:ext cx="3874282" cy="24078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8" y="1514475"/>
            <a:ext cx="38779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2" y="2204050"/>
            <a:ext cx="3878113" cy="2393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7" y="1514475"/>
            <a:ext cx="8091487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7" y="850900"/>
            <a:ext cx="8091487" cy="48259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514475"/>
            <a:ext cx="5026025" cy="308014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1514475"/>
            <a:ext cx="2746884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81563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850899"/>
            <a:ext cx="5486400" cy="2905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240684"/>
            <a:ext cx="5486400" cy="3567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844154"/>
            <a:ext cx="808663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1513285"/>
            <a:ext cx="8082321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vestujeme.cz/banky-stupnuji-svuj-boj-o-firemni-uvery-uroky-se-dostaly-na-minima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N%C3%A1klad" TargetMode="External"/><Relationship Id="rId2" Type="http://schemas.openxmlformats.org/officeDocument/2006/relationships/hyperlink" Target="https://cs.wikipedia.org/wiki/V%C3%BDno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Voln%C3%BD_trh" TargetMode="External"/><Relationship Id="rId5" Type="http://schemas.openxmlformats.org/officeDocument/2006/relationships/hyperlink" Target="https://cs.wikipedia.org/wiki/Bohatstv%C3%AD" TargetMode="External"/><Relationship Id="rId4" Type="http://schemas.openxmlformats.org/officeDocument/2006/relationships/hyperlink" Target="https://cs.wikipedia.org/wiki/Kapitalism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 Podnikatelský plán </a:t>
            </a:r>
            <a:b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Gymnázium Vídeňská</a:t>
            </a:r>
            <a:b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Ing. Viliam Záthurecký, MBA., Ph.D.</a:t>
            </a:r>
            <a:b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15.3.2024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6903" y="702259"/>
            <a:ext cx="8086635" cy="373075"/>
          </a:xfrm>
        </p:spPr>
        <p:txBody>
          <a:bodyPr/>
          <a:lstStyle/>
          <a:p>
            <a:pPr algn="ctr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pravidla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ekonomicko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finanční bilance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7" y="1053389"/>
            <a:ext cx="8407641" cy="3950208"/>
          </a:xfrm>
        </p:spPr>
        <p:txBody>
          <a:bodyPr/>
          <a:lstStyle/>
          <a:p>
            <a:pPr marL="0" indent="0">
              <a:buNone/>
            </a:pP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pPr marL="0" indent="0">
              <a:buNone/>
            </a:pP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Úvodní otázky </a:t>
            </a:r>
          </a:p>
          <a:p>
            <a:pPr marL="0" indent="0">
              <a:buNone/>
            </a:pP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1)  Co je rozvaha a základní pravidla pro sestavení rozvahy</a:t>
            </a:r>
          </a:p>
          <a:p>
            <a:pPr marL="0" indent="0">
              <a:buNone/>
            </a:pP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2)  Co znamenají  aktiva  a pasiva v rozvaze ? </a:t>
            </a:r>
          </a:p>
          <a:p>
            <a:pPr marL="0" indent="0">
              <a:buNone/>
            </a:pP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3)  Co je to bilance? A  Proč se v rozvaze suma aktiv rovná sumě pasiv? </a:t>
            </a:r>
          </a:p>
          <a:p>
            <a:pPr marL="0" indent="0">
              <a:buNone/>
            </a:pP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5)  Co je to „zisk“? </a:t>
            </a:r>
          </a:p>
          <a:p>
            <a:pPr marL="0" indent="0">
              <a:buNone/>
            </a:pPr>
            <a:endParaRPr lang="cs-C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7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tabulka rozvahy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9677527"/>
              </p:ext>
            </p:extLst>
          </p:nvPr>
        </p:nvGraphicFramePr>
        <p:xfrm>
          <a:off x="1612424" y="1668780"/>
          <a:ext cx="5876290" cy="2926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7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9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0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85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2890">
                <a:tc gridSpan="2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AKTIVA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PASIVA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81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Dlouhodobý majetek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Vlastní kapitál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Pozemky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387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Základní kapitál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8597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Stroje a zařízení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b"/>
                </a:tc>
                <a:tc>
                  <a:txBody>
                    <a:bodyPr/>
                    <a:lstStyle/>
                    <a:p>
                      <a:pPr marL="4356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b"/>
                </a:tc>
                <a:tc rowSpan="2">
                  <a:txBody>
                    <a:bodyPr/>
                    <a:lstStyle/>
                    <a:p>
                      <a:pPr marR="8890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Hospodářský výsledek za účetní období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tc rowSpan="2">
                  <a:txBody>
                    <a:bodyPr/>
                    <a:lstStyle/>
                    <a:p>
                      <a:pPr marL="8566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Budovy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051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27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Oběžný majetek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Cizí kapitál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3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Materiál na skladě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051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Rezervy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8902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Pohledávky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178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Bankovní úvěr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8686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Běžný účet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4330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R="140335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z toho: Krátkodobý BÚ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859790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5445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Aktiva celkem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05130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770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Pasiva celkem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856615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770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382889" y="4923139"/>
            <a:ext cx="2259350" cy="138152"/>
          </a:xfrm>
          <a:prstGeom prst="rect">
            <a:avLst/>
          </a:prstGeom>
          <a:noFill/>
          <a:ln w="0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endParaRPr lang="cs-CZ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070100" y="2125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234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665684"/>
            <a:ext cx="8086635" cy="446226"/>
          </a:xfrm>
        </p:spPr>
        <p:txBody>
          <a:bodyPr/>
          <a:lstStyle/>
          <a:p>
            <a:pPr algn="ctr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Rozvaha a základní pravidla pro sestavení rozvahy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8" y="1185061"/>
            <a:ext cx="8082321" cy="3760013"/>
          </a:xfrm>
        </p:spPr>
        <p:txBody>
          <a:bodyPr/>
          <a:lstStyle/>
          <a:p>
            <a:pPr marL="0" lvl="0" indent="0">
              <a:buNone/>
            </a:pPr>
            <a:r>
              <a:rPr lang="cs-CZ" sz="1400" b="1" dirty="0"/>
              <a:t>       </a:t>
            </a: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Rozvaha</a:t>
            </a:r>
          </a:p>
          <a:p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Rozvaha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(také jinými termíny bilance, výkaz o finanční pozici nebo situaci) odhaluje aktiva, cizí a vlastní kapitál společnosti. Rozvaha spolu s výkazem zisku a ztráty, výkazem o peněžních tocích a výkazem o změnách vlastního kapitálu představují základní kámen účetní závěrky každého podniku.( …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pozn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/úkol. Jak vysvětlujete definici … výklad … )</a:t>
            </a:r>
          </a:p>
          <a:p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Účetní uzávěrka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sumarizačním procesem v podobě inventarizace, doúčtování operací k poslednímu dni období, zjištění hospodářského výsledku, výpočtu daně z příjmů a uzavírání účetních knih společnosti na konci účetního období, které vrcholí sestavením právě již zmíněné účetní závěrky.( … pozn. DPH… ) </a:t>
            </a: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Účetní závěrka obsahuje ze zákona povinně rozvahu, výkaz zisku a ztráty a přílohu s vysvětlivkami a doplňujícími informacemi.</a:t>
            </a:r>
          </a:p>
          <a:p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Hlavní rovnice rozvahy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dá popsat:</a:t>
            </a:r>
          </a:p>
          <a:p>
            <a:pPr marL="0" indent="0">
              <a:buNone/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Aktiva  =   Pasiva</a:t>
            </a:r>
            <a:b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Pasiva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=  Vlastní + cizí kapitál</a:t>
            </a:r>
            <a:b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Aktiva  =   Stálý majetek + oběžný majetek 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276017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687629"/>
            <a:ext cx="8086635" cy="329184"/>
          </a:xfrm>
        </p:spPr>
        <p:txBody>
          <a:bodyPr/>
          <a:lstStyle/>
          <a:p>
            <a:pPr algn="ctr"/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ROZVAHA – AKTIVA + PASIVA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022" y="972922"/>
            <a:ext cx="8196888" cy="3833164"/>
          </a:xfrm>
        </p:spPr>
        <p:txBody>
          <a:bodyPr/>
          <a:lstStyle/>
          <a:p>
            <a:pPr marL="0" indent="0">
              <a:buNone/>
            </a:pP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Definice: </a:t>
            </a:r>
          </a:p>
          <a:p>
            <a:pPr marL="0" indent="0">
              <a:buNone/>
            </a:pPr>
            <a:endParaRPr lang="cs-CZ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Aktiva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jsou ekonomické zdroje, které jsou výsledkem minulých událostí a u nichž se očekává, že podniku přinesou budoucí ekonomický prospěch, užitek, přidanou hodnotu.  Budoucí ekonomický prospěch z aktiv se chápe jako přímý či nepřímý potenciální příspěvek ke zvýšení peněžních prostředků podniku.  Budoucí ekonomický prospěch uložený v aktivech se může projevit různými způsoby - nejčastěji bývá aktivum užito samostatně – pronájem nebo v kombinaci s jinými aktivy  při výrobě výrobků či poskytování služeb určených k prodeji.  ( </a:t>
            </a: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výklad …. Dům, půda, stroje … jejich zhodnocení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Pasiva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resp. závazky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jsou současné resp. existující povinnosti, které pocházejí z minulých událostí a u kterých se očekává, že jejich vyrovnání vede ke snížení prostředků vedoucích ke snížení ekonomického prospěchu tj. očekávají se úbytky z podniku.  Úhrada přítomných závazků znamená pro podnik obvykle nutnost vzdát se části prostředků, v nichž je obsažen ekonomický prospěch. Uspokojení závazku může probíhat různými způsoby, např. úhradou peněžními prostředky či jiným aktivem, poskytnutím protislužby aj. ( </a:t>
            </a: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výklad … užití finančních prostředků k zajištění aktiv – majetku )</a:t>
            </a:r>
          </a:p>
          <a:p>
            <a:pPr marL="0" indent="0">
              <a:buNone/>
            </a:pP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688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Bilance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Definice: </a:t>
            </a:r>
          </a:p>
          <a:p>
            <a:pPr marL="0" indent="0" algn="just">
              <a:buNone/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sestavování rozvahy platí, že každé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aktivum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musí být kryto nějakým zdrojem, tedy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pasivem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Tento princip se nazývá bilanční. Aktiva a pasiva musí být vždy v rovnováze, musí se sobě rovnat. </a:t>
            </a:r>
          </a:p>
          <a:p>
            <a:pPr marL="0" indent="0" algn="just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Pokud třeba podnik koupí novou budovu za 50 mil. Kč a financuje ji bankovním úvěrem, na straně levé se o 50 mil. Kč zvýší majetek (ten dlouhodobý, budova je použitelná dlouhodobě), na straně pravé o 50 mil. Kč naroste položka </a:t>
            </a:r>
            <a:r>
              <a:rPr lang="cs-CZ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Banky stupňují svůj boj o firemní úvěry, úroky se dostaly na minima"/>
              </a:rPr>
              <a:t>bankovní úvěry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 50 milionů vzrostly jak aktiva, tak pasiva.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0096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Zisk a jeho definice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4282" y="1513284"/>
            <a:ext cx="8167627" cy="3314747"/>
          </a:xfrm>
        </p:spPr>
        <p:txBody>
          <a:bodyPr/>
          <a:lstStyle/>
          <a:p>
            <a:pPr marL="0" indent="0" algn="just">
              <a:buNone/>
            </a:pP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Definice: </a:t>
            </a:r>
          </a:p>
          <a:p>
            <a:pPr marL="0" indent="0" algn="just">
              <a:buNone/>
            </a:pPr>
            <a:endParaRPr lang="cs-C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Zisk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jedním ze základních ekonomických pojmů. Počítá se jako rozdíl mezi </a:t>
            </a:r>
            <a:r>
              <a:rPr lang="cs-CZ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Výnos"/>
              </a:rPr>
              <a:t>výnosy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Náklad"/>
              </a:rPr>
              <a:t>náklady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Dosahování zisku je jeden ze základních principů a cílů fungování podniků a podnikání. Hledání a dosahování zisku je jednou ze základních charakteristik </a:t>
            </a:r>
            <a:r>
              <a:rPr lang="cs-CZ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Kapitalismus"/>
              </a:rPr>
              <a:t>kapitalismu</a:t>
            </a:r>
            <a:r>
              <a:rPr lang="cs-CZ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tržního hospodářství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Ekonomové se obecně shodují, že zisk společnosti či vytvořené </a:t>
            </a:r>
            <a:r>
              <a:rPr lang="cs-CZ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5" tooltip="Bohatství"/>
              </a:rPr>
              <a:t>bohatství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jedince je na </a:t>
            </a:r>
            <a:r>
              <a:rPr lang="cs-CZ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6" tooltip="Volný trh"/>
              </a:rPr>
              <a:t>volném trhu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ukazatelem ekonomické prospěšnosti daného </a:t>
            </a:r>
            <a:r>
              <a:rPr lang="cs-CZ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podniku či jedince a i státu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Na volném trhu totiž nejvyššího zisku dosahují ty subjekty, které nejlépe uspokojují přání spotřebitelů. </a:t>
            </a:r>
          </a:p>
          <a:p>
            <a:pPr marL="0" indent="0" algn="just">
              <a:buNone/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Zisk se vyhodnocuje v dalším podnikovém dokumentu – </a:t>
            </a:r>
            <a:r>
              <a:rPr lang="cs-CZ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výkazu zisku a ztrát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735452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383</TotalTime>
  <Words>712</Words>
  <Application>Microsoft Office PowerPoint</Application>
  <PresentationFormat>Předvádění na obrazovce (16:9)</PresentationFormat>
  <Paragraphs>73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Tahoma</vt:lpstr>
      <vt:lpstr>Times New Roman</vt:lpstr>
      <vt:lpstr>Wingdings</vt:lpstr>
      <vt:lpstr>Prezentace_MU_CZ</vt:lpstr>
      <vt:lpstr>Projekt Podnikatelský plán  Gymnázium Vídeňská  Ing. Viliam Záthurecký, MBA., Ph.D.  15.3.2024</vt:lpstr>
      <vt:lpstr>Základní pravidla ekonomicko – finanční bilance </vt:lpstr>
      <vt:lpstr>Základní tabulka rozvahy</vt:lpstr>
      <vt:lpstr>Rozvaha a základní pravidla pro sestavení rozvahy</vt:lpstr>
      <vt:lpstr>ROZVAHA – AKTIVA + PASIVA</vt:lpstr>
      <vt:lpstr>Bilance </vt:lpstr>
      <vt:lpstr>Zisk a jeho definice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sterbinator</dc:creator>
  <cp:lastModifiedBy>Viliam Záthurecký</cp:lastModifiedBy>
  <cp:revision>34</cp:revision>
  <cp:lastPrinted>1601-01-01T00:00:00Z</cp:lastPrinted>
  <dcterms:created xsi:type="dcterms:W3CDTF">2015-11-23T07:04:47Z</dcterms:created>
  <dcterms:modified xsi:type="dcterms:W3CDTF">2024-10-21T05:44:04Z</dcterms:modified>
</cp:coreProperties>
</file>