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11" r:id="rId4"/>
    <p:sldId id="312" r:id="rId5"/>
    <p:sldId id="304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4" r:id="rId16"/>
    <p:sldId id="322" r:id="rId17"/>
    <p:sldId id="323" r:id="rId18"/>
    <p:sldId id="325" r:id="rId19"/>
    <p:sldId id="29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ynav.econ.muni.cz:49000/main.aspx?lang=cs-CZ&amp;content=T_36_71.htm" TargetMode="External"/><Relationship Id="rId2" Type="http://schemas.openxmlformats.org/officeDocument/2006/relationships/hyperlink" Target="http://dynav.econ.muni.cz:49000/main.aspx?lang=cs-CZ&amp;content=B_295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Úvod  do MS Dynamics 365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/>
            </a:br>
            <a:r>
              <a:rPr lang="cs-CZ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(</a:t>
            </a:r>
            <a:r>
              <a:rPr lang="cs-CZ" sz="1600" b="1" dirty="0" err="1">
                <a:solidFill>
                  <a:srgbClr val="0070C0"/>
                </a:solidFill>
              </a:rPr>
              <a:t>Combined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Shipments</a:t>
            </a:r>
            <a:r>
              <a:rPr lang="cs-CZ" sz="1600" b="1" dirty="0">
                <a:solidFill>
                  <a:srgbClr val="0070C0"/>
                </a:solidFill>
              </a:rPr>
              <a:t>- Kombinované dodávky)</a:t>
            </a:r>
            <a:br>
              <a:rPr lang="cs-CZ" sz="1600" b="1" dirty="0">
                <a:solidFill>
                  <a:srgbClr val="0070C0"/>
                </a:solidFill>
              </a:rPr>
            </a:br>
            <a:r>
              <a:rPr lang="cs-CZ" sz="1600" b="1" dirty="0">
                <a:solidFill>
                  <a:srgbClr val="0070C0"/>
                </a:solidFill>
              </a:rPr>
              <a:t>Texty vysvětlující principy jsou v češtině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</a:t>
            </a:r>
            <a:r>
              <a:rPr lang="cs-CZ" sz="1800"/>
              <a:t>Business Management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9AEAD-D845-45F9-8B26-265B035E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Shipment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documents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en-US" sz="3600" dirty="0">
                <a:solidFill>
                  <a:srgbClr val="0070C0"/>
                </a:solidFill>
              </a:rPr>
              <a:t>sample of only one of them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E2B973-0AFA-411F-9EBD-B8D1D98D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1"/>
            <a:ext cx="4536504" cy="925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F2873-C865-45F6-9111-F86B68A0A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44695"/>
            <a:ext cx="7668344" cy="6307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DDE23BE-D009-4613-B493-C5B21579F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606121"/>
            <a:ext cx="4968552" cy="3180925"/>
          </a:xfrm>
          <a:prstGeom prst="rect">
            <a:avLst/>
          </a:prstGeom>
        </p:spPr>
      </p:pic>
      <p:sp>
        <p:nvSpPr>
          <p:cNvPr id="10" name="Šipka: dolů 9">
            <a:extLst>
              <a:ext uri="{FF2B5EF4-FFF2-40B4-BE49-F238E27FC236}">
                <a16:creationId xmlns:a16="http://schemas.microsoft.com/office/drawing/2014/main" id="{C613FDF9-C560-47F0-A2E6-A1D3B5764B93}"/>
              </a:ext>
            </a:extLst>
          </p:cNvPr>
          <p:cNvSpPr/>
          <p:nvPr/>
        </p:nvSpPr>
        <p:spPr>
          <a:xfrm>
            <a:off x="3923928" y="3264951"/>
            <a:ext cx="165618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Print</a:t>
            </a:r>
            <a:endParaRPr lang="en-US" dirty="0"/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0B481FF2-FF45-9D11-0D57-ACCE9BEFB396}"/>
              </a:ext>
            </a:extLst>
          </p:cNvPr>
          <p:cNvSpPr/>
          <p:nvPr/>
        </p:nvSpPr>
        <p:spPr>
          <a:xfrm>
            <a:off x="5364088" y="1628801"/>
            <a:ext cx="216024" cy="8640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0B8261F-D590-AFC3-BFC8-372F2DA386CD}"/>
              </a:ext>
            </a:extLst>
          </p:cNvPr>
          <p:cNvSpPr txBox="1"/>
          <p:nvPr/>
        </p:nvSpPr>
        <p:spPr>
          <a:xfrm>
            <a:off x="5796136" y="1916832"/>
            <a:ext cx="23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Only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Shipment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posted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6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D08CF-62CA-4E80-B37C-7D1BFB84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Creating a combined delivery (invoice)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F84C6D-82FA-4F02-A56F-08A53DFD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71" y="1628800"/>
            <a:ext cx="3831729" cy="16561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D5BAB9-EFA1-4376-9936-EE5B1053A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00" y="1604386"/>
            <a:ext cx="3491129" cy="443711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DEB647E-2391-48E9-A3BF-5FEF8BF49563}"/>
              </a:ext>
            </a:extLst>
          </p:cNvPr>
          <p:cNvCxnSpPr/>
          <p:nvPr/>
        </p:nvCxnSpPr>
        <p:spPr>
          <a:xfrm>
            <a:off x="4139952" y="2204864"/>
            <a:ext cx="77264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16AF3074-C24B-49C0-B28A-65406649F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43" y="4581128"/>
            <a:ext cx="3542785" cy="108011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F493C77-D25C-408B-A2B9-97A87141925A}"/>
              </a:ext>
            </a:extLst>
          </p:cNvPr>
          <p:cNvCxnSpPr/>
          <p:nvPr/>
        </p:nvCxnSpPr>
        <p:spPr>
          <a:xfrm flipH="1">
            <a:off x="3131840" y="5085184"/>
            <a:ext cx="17807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53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02664-9265-4479-A2EA-2696EAE4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Print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combined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document</a:t>
            </a:r>
            <a:r>
              <a:rPr lang="cs-CZ" sz="3600" dirty="0">
                <a:solidFill>
                  <a:srgbClr val="0070C0"/>
                </a:solidFill>
              </a:rPr>
              <a:t> (Sales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598068-634C-4B68-ADEF-E0E72C9F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4025421" cy="294644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D7BB42-41C7-4225-851E-38537E80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581128"/>
            <a:ext cx="8003232" cy="180550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589B55B-58E4-4277-B38B-12AE91DD15D0}"/>
              </a:ext>
            </a:extLst>
          </p:cNvPr>
          <p:cNvCxnSpPr/>
          <p:nvPr/>
        </p:nvCxnSpPr>
        <p:spPr>
          <a:xfrm>
            <a:off x="4211960" y="3429000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F405F8BF-950A-1542-BA1D-1346DD99D083}"/>
              </a:ext>
            </a:extLst>
          </p:cNvPr>
          <p:cNvSpPr/>
          <p:nvPr/>
        </p:nvSpPr>
        <p:spPr>
          <a:xfrm>
            <a:off x="5220072" y="1844824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A436F4C-0598-54BB-9917-85CA9C890DA5}"/>
              </a:ext>
            </a:extLst>
          </p:cNvPr>
          <p:cNvSpPr/>
          <p:nvPr/>
        </p:nvSpPr>
        <p:spPr>
          <a:xfrm>
            <a:off x="5220072" y="2926705"/>
            <a:ext cx="100811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SO2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662C4D3-0936-94C4-7459-7E21B1E1E55D}"/>
              </a:ext>
            </a:extLst>
          </p:cNvPr>
          <p:cNvSpPr/>
          <p:nvPr/>
        </p:nvSpPr>
        <p:spPr>
          <a:xfrm>
            <a:off x="5246632" y="2319499"/>
            <a:ext cx="1008112" cy="1013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452184D-9368-A56E-35FD-4473CA9EF6BB}"/>
              </a:ext>
            </a:extLst>
          </p:cNvPr>
          <p:cNvSpPr/>
          <p:nvPr/>
        </p:nvSpPr>
        <p:spPr>
          <a:xfrm>
            <a:off x="5220072" y="3399618"/>
            <a:ext cx="1008112" cy="1013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2C5D1E3-2B2E-454E-E566-28175E2EA923}"/>
              </a:ext>
            </a:extLst>
          </p:cNvPr>
          <p:cNvSpPr/>
          <p:nvPr/>
        </p:nvSpPr>
        <p:spPr>
          <a:xfrm>
            <a:off x="6813491" y="1777810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SI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101052A-99DD-BA16-2FDC-E0C05F4B2043}"/>
              </a:ext>
            </a:extLst>
          </p:cNvPr>
          <p:cNvSpPr/>
          <p:nvPr/>
        </p:nvSpPr>
        <p:spPr>
          <a:xfrm>
            <a:off x="6813491" y="2244066"/>
            <a:ext cx="1008112" cy="1013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24171EA-990A-A3A6-42B6-CA486F1EC808}"/>
              </a:ext>
            </a:extLst>
          </p:cNvPr>
          <p:cNvSpPr/>
          <p:nvPr/>
        </p:nvSpPr>
        <p:spPr>
          <a:xfrm>
            <a:off x="6813491" y="2468509"/>
            <a:ext cx="1008112" cy="1013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75F6EBD-5CCF-71BC-8692-8A8D2819B23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408003" y="1957830"/>
            <a:ext cx="4054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0A25465E-C194-578A-C9F2-E01FCF706FB4}"/>
              </a:ext>
            </a:extLst>
          </p:cNvPr>
          <p:cNvSpPr/>
          <p:nvPr/>
        </p:nvSpPr>
        <p:spPr>
          <a:xfrm>
            <a:off x="6372200" y="1844824"/>
            <a:ext cx="72008" cy="16561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DFDE8D9-2ADF-AD6A-F92B-F936B2F18754}"/>
              </a:ext>
            </a:extLst>
          </p:cNvPr>
          <p:cNvSpPr/>
          <p:nvPr/>
        </p:nvSpPr>
        <p:spPr>
          <a:xfrm>
            <a:off x="6813491" y="3379290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PSI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A9A4B95-A2AA-3D05-C1D7-B14FFEB30DDE}"/>
              </a:ext>
            </a:extLst>
          </p:cNvPr>
          <p:cNvSpPr/>
          <p:nvPr/>
        </p:nvSpPr>
        <p:spPr>
          <a:xfrm>
            <a:off x="6813491" y="3845546"/>
            <a:ext cx="1008112" cy="1013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46972F0-C18D-59D5-0C7A-DCB4D260DFDC}"/>
              </a:ext>
            </a:extLst>
          </p:cNvPr>
          <p:cNvSpPr/>
          <p:nvPr/>
        </p:nvSpPr>
        <p:spPr>
          <a:xfrm>
            <a:off x="6813491" y="4069989"/>
            <a:ext cx="1008112" cy="1013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207F743E-B73C-9AD4-D7C4-36E27B88489F}"/>
              </a:ext>
            </a:extLst>
          </p:cNvPr>
          <p:cNvSpPr/>
          <p:nvPr/>
        </p:nvSpPr>
        <p:spPr>
          <a:xfrm>
            <a:off x="6948264" y="2692952"/>
            <a:ext cx="873339" cy="5937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</a:p>
        </p:txBody>
      </p:sp>
    </p:spTree>
    <p:extLst>
      <p:ext uri="{BB962C8B-B14F-4D97-AF65-F5344CB8AC3E}">
        <p14:creationId xmlns:p14="http://schemas.microsoft.com/office/powerpoint/2010/main" val="32955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6EF16-421A-419D-B948-EAF01A2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Combined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B32C7C-1FB5-452D-A271-7F76C072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67" y="1844824"/>
            <a:ext cx="8131330" cy="403244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590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86E7B-C958-475D-8101-D7842D0E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Print</a:t>
            </a:r>
            <a:r>
              <a:rPr lang="cs-CZ" sz="3600" dirty="0">
                <a:solidFill>
                  <a:srgbClr val="0070C0"/>
                </a:solidFill>
              </a:rPr>
              <a:t> as a proforma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D8191F-84DA-42BD-BE4E-2D5F9B6A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5342857" cy="480952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279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9832A-B0D6-3344-0247-D199FD62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7030A0"/>
                </a:solidFill>
              </a:rPr>
              <a:t>Proforma&lt;</a:t>
            </a:r>
            <a:r>
              <a:rPr lang="cs-CZ" sz="3600" dirty="0">
                <a:solidFill>
                  <a:srgbClr val="0070C0"/>
                </a:solidFill>
              </a:rPr>
              <a:t>-&gt; faktura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D54F0-64CB-3DDF-BE8C-AD2F17CB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7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Faktura a proforma faktura jsou dva různé účetní dokumenty, které slouží k odlišnému účelu:</a:t>
            </a:r>
            <a:endParaRPr lang="cs-CZ" sz="17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Faktura</a:t>
            </a:r>
            <a:r>
              <a:rPr lang="cs-CZ" sz="16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cs-CZ" sz="1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Účetní doklad</a:t>
            </a:r>
            <a:r>
              <a:rPr lang="cs-CZ" sz="1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který potvrzuje, že k transakci mezi dodavatelem a odběratelem došlo.</a:t>
            </a:r>
            <a:endParaRPr lang="cs-CZ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Obsahuje veškeré zákonem požadované údaje, jako je cena, množství, datum, identifikace obou stran, číslo faktury, daňové údaje atd.</a:t>
            </a:r>
            <a:endParaRPr lang="cs-CZ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</a:t>
            </a:r>
            <a:r>
              <a:rPr lang="cs-CZ" sz="12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závazná</a:t>
            </a:r>
            <a:r>
              <a:rPr lang="cs-CZ" sz="1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slouží jako základ pro platbu.</a:t>
            </a:r>
            <a:endParaRPr lang="cs-CZ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Musí být zaúčtována v účetnictví a zahrnuta do daňových přiznání.</a:t>
            </a:r>
            <a:endParaRPr lang="cs-CZ" sz="11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Proforma faktura</a:t>
            </a:r>
            <a:r>
              <a:rPr lang="cs-CZ" sz="1200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cs-CZ" sz="11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Nezávazný předběžný dokument</a:t>
            </a:r>
            <a:r>
              <a:rPr lang="cs-CZ" sz="1200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který slouží k informaci o nadcházející platbě.</a:t>
            </a:r>
            <a:endParaRPr lang="cs-CZ" sz="11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Nepředstavuje skutečnou fakturu, ale je to </a:t>
            </a:r>
            <a:r>
              <a:rPr lang="cs-CZ" sz="12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předběžná nabídka</a:t>
            </a:r>
            <a:r>
              <a:rPr lang="cs-CZ" sz="1200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platbu, která dává přehled o ceně, množství a dalších podmínkách.</a:t>
            </a:r>
            <a:endParaRPr lang="cs-CZ" sz="11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Není to účetní doklad</a:t>
            </a:r>
            <a:r>
              <a:rPr lang="cs-CZ" sz="1200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takže se neúčtuje ani nezahrnuje do daňových přiznání.</a:t>
            </a:r>
            <a:endParaRPr lang="cs-CZ" sz="11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Používá se například pro </a:t>
            </a:r>
            <a:r>
              <a:rPr lang="cs-CZ" sz="1200" b="1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žádost o platbu předem</a:t>
            </a:r>
            <a:r>
              <a:rPr lang="cs-CZ" sz="1200" kern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nebo pro představení obchodních podmínek.</a:t>
            </a:r>
            <a:endParaRPr lang="cs-CZ" sz="11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Shrnutí:</a:t>
            </a:r>
            <a:endParaRPr lang="cs-CZ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Faktura je právně závazný doklad, na jehož základě se platí.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Proforma faktura je předběžný dokument, který nemá žádné právní účinky a slouží jen pro informaci o transakci předem.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3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D650C-5883-43C5-ABD7-7FC91A70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769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Combined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0EF79A-FB4E-4F0C-9123-A610279E2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55" y="1345332"/>
            <a:ext cx="3537513" cy="11430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D42B8A1-3E8A-4D57-84AE-08A14FB3AD4C}"/>
              </a:ext>
            </a:extLst>
          </p:cNvPr>
          <p:cNvSpPr/>
          <p:nvPr/>
        </p:nvSpPr>
        <p:spPr>
          <a:xfrm>
            <a:off x="611560" y="1268760"/>
            <a:ext cx="144016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F90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E9ADDC8-2B5E-49BA-B511-850055DD8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13" y="2772909"/>
            <a:ext cx="3541028" cy="137617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FA6EFAB-84AA-4371-AF74-E62717B78253}"/>
              </a:ext>
            </a:extLst>
          </p:cNvPr>
          <p:cNvCxnSpPr/>
          <p:nvPr/>
        </p:nvCxnSpPr>
        <p:spPr>
          <a:xfrm>
            <a:off x="4211960" y="2276872"/>
            <a:ext cx="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2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5C521-3890-4C1C-BB5E-69B222F9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Combined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97BF77-B326-4D7C-924A-94214460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6983760" cy="460556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079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AC38773-9F4D-2D7C-69DC-5EFD2B88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80728"/>
            <a:ext cx="4392488" cy="4012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93E4C76-290F-EBA5-A40F-483251D2486F}"/>
              </a:ext>
            </a:extLst>
          </p:cNvPr>
          <p:cNvSpPr txBox="1"/>
          <p:nvPr/>
        </p:nvSpPr>
        <p:spPr>
          <a:xfrm>
            <a:off x="1763688" y="5229200"/>
            <a:ext cx="602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Buďte rádi, že jste tady, venku zuří vědecko-technická revoluce</a:t>
            </a:r>
          </a:p>
        </p:txBody>
      </p:sp>
    </p:spTree>
    <p:extLst>
      <p:ext uri="{BB962C8B-B14F-4D97-AF65-F5344CB8AC3E}">
        <p14:creationId xmlns:p14="http://schemas.microsoft.com/office/powerpoint/2010/main" val="128361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15816" y="-373751177"/>
            <a:ext cx="3942184" cy="754360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94" y="1417638"/>
            <a:ext cx="4572000" cy="28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Kombinované dodávky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9600" b="1" dirty="0"/>
              <a:t>Využití kombinovaných  dodávek</a:t>
            </a:r>
            <a:r>
              <a:rPr lang="en-ZA" sz="9600" b="1" dirty="0"/>
              <a:t> – </a:t>
            </a:r>
            <a:r>
              <a:rPr lang="cs-CZ" sz="9600" b="1" dirty="0"/>
              <a:t>méně dokumentů (</a:t>
            </a:r>
            <a:r>
              <a:rPr lang="cs-CZ" sz="9600" b="1" dirty="0">
                <a:solidFill>
                  <a:srgbClr val="00B050"/>
                </a:solidFill>
              </a:rPr>
              <a:t>EOQ</a:t>
            </a:r>
            <a:r>
              <a:rPr lang="cs-CZ" sz="9600" b="1" dirty="0"/>
              <a:t>), nižší náklady</a:t>
            </a:r>
            <a:r>
              <a:rPr lang="en-ZA" sz="9600" b="1" dirty="0"/>
              <a:t>,  </a:t>
            </a:r>
            <a:r>
              <a:rPr lang="cs-CZ" sz="9600" b="1" dirty="0"/>
              <a:t>lepší kontrola nad dílčími dodávkami</a:t>
            </a:r>
            <a:r>
              <a:rPr lang="cs-CZ" sz="11200" b="1" dirty="0"/>
              <a:t> </a:t>
            </a:r>
            <a:endParaRPr lang="en-ZA" sz="11200" b="1" dirty="0"/>
          </a:p>
          <a:p>
            <a:pPr marL="0" indent="0">
              <a:buNone/>
            </a:pPr>
            <a:r>
              <a:rPr lang="cs-CZ" sz="3400" b="1" dirty="0"/>
              <a:t> </a:t>
            </a:r>
            <a:endParaRPr lang="en-ZA" sz="3400" b="1" dirty="0"/>
          </a:p>
          <a:p>
            <a:pPr lvl="1"/>
            <a:r>
              <a:rPr lang="cs-CZ" sz="8000" dirty="0"/>
              <a:t>Pokud chcete účtovat více dodávek naráz, můžete využít </a:t>
            </a:r>
            <a:r>
              <a:rPr lang="cs-CZ" sz="8000" dirty="0">
                <a:solidFill>
                  <a:srgbClr val="0070C0"/>
                </a:solidFill>
              </a:rPr>
              <a:t>dávkovou úlohu </a:t>
            </a:r>
            <a:r>
              <a:rPr lang="cs-CZ" sz="8000" dirty="0">
                <a:solidFill>
                  <a:srgbClr val="FF0000"/>
                </a:solidFill>
              </a:rPr>
              <a:t>Kombinované dodávky</a:t>
            </a:r>
            <a:endParaRPr lang="cs-CZ" sz="8000" dirty="0"/>
          </a:p>
          <a:p>
            <a:pPr marL="457200" lvl="1" indent="0">
              <a:buNone/>
            </a:pPr>
            <a:r>
              <a:rPr lang="cs-CZ" sz="9600" dirty="0"/>
              <a:t> </a:t>
            </a:r>
          </a:p>
          <a:p>
            <a:pPr lvl="1"/>
            <a:r>
              <a:rPr lang="cs-CZ" sz="8000" dirty="0"/>
              <a:t>Před spuštěním </a:t>
            </a:r>
            <a:r>
              <a:rPr lang="cs-CZ" sz="8000" dirty="0">
                <a:solidFill>
                  <a:srgbClr val="0070C0"/>
                </a:solidFill>
              </a:rPr>
              <a:t>dávkové úlohy </a:t>
            </a:r>
            <a:r>
              <a:rPr lang="cs-CZ" sz="8000" dirty="0"/>
              <a:t>Kombinované dodávky musíte vytvořit (zaúčtovat) v různém čase více dodávek pro jednoho zákazníka ve stejné měně. </a:t>
            </a:r>
            <a:r>
              <a:rPr lang="cs-CZ" sz="8000" b="1" dirty="0">
                <a:solidFill>
                  <a:srgbClr val="FF0000"/>
                </a:solidFill>
              </a:rPr>
              <a:t>Pozor, účtovat pouze dodávku a nikoliv dodávku a fakturaci   </a:t>
            </a:r>
          </a:p>
          <a:p>
            <a:pPr lvl="1"/>
            <a:endParaRPr lang="en-US" sz="8000" dirty="0"/>
          </a:p>
          <a:p>
            <a:pPr lvl="1"/>
            <a:r>
              <a:rPr lang="cs-CZ" sz="8000" dirty="0">
                <a:solidFill>
                  <a:srgbClr val="0070C0"/>
                </a:solidFill>
              </a:rPr>
              <a:t>Dávková úloha </a:t>
            </a:r>
            <a:r>
              <a:rPr lang="cs-CZ" sz="8000" dirty="0"/>
              <a:t>v podstatě integruje více prodejních objednávek, ze kterých byla provedena dodávka bez zaúčtování faktur. </a:t>
            </a:r>
            <a:r>
              <a:rPr lang="cs-CZ" sz="8000" dirty="0">
                <a:solidFill>
                  <a:srgbClr val="0070C0"/>
                </a:solidFill>
              </a:rPr>
              <a:t>Dávka</a:t>
            </a:r>
            <a:r>
              <a:rPr lang="cs-CZ" sz="8000" dirty="0"/>
              <a:t> vytvoří jednu fakturu (nebo i více faktur) pro všechny zatím nefakturované dodávky  </a:t>
            </a:r>
            <a:endParaRPr lang="en-US" sz="8000" dirty="0"/>
          </a:p>
          <a:p>
            <a:pPr marL="457200" lvl="1" indent="0">
              <a:buNone/>
            </a:pPr>
            <a:r>
              <a:rPr lang="cs-CZ" sz="8000" dirty="0"/>
              <a:t> </a:t>
            </a:r>
          </a:p>
          <a:p>
            <a:pPr marL="457200" lvl="1" indent="0">
              <a:buNone/>
            </a:pPr>
            <a:r>
              <a:rPr lang="cs-CZ" sz="7200" dirty="0"/>
              <a:t>      </a:t>
            </a:r>
            <a:r>
              <a:rPr lang="cs-CZ" sz="7200" b="1" dirty="0">
                <a:solidFill>
                  <a:srgbClr val="00B050"/>
                </a:solidFill>
              </a:rPr>
              <a:t>EOQ=</a:t>
            </a:r>
            <a:r>
              <a:rPr lang="cs-CZ" sz="7200" b="1" dirty="0" err="1">
                <a:solidFill>
                  <a:srgbClr val="00B050"/>
                </a:solidFill>
              </a:rPr>
              <a:t>Economic</a:t>
            </a:r>
            <a:r>
              <a:rPr lang="cs-CZ" sz="7200" b="1" dirty="0">
                <a:solidFill>
                  <a:srgbClr val="00B050"/>
                </a:solidFill>
              </a:rPr>
              <a:t> </a:t>
            </a:r>
            <a:r>
              <a:rPr lang="cs-CZ" sz="7200" b="1" dirty="0" err="1">
                <a:solidFill>
                  <a:srgbClr val="00B050"/>
                </a:solidFill>
              </a:rPr>
              <a:t>Order</a:t>
            </a:r>
            <a:r>
              <a:rPr lang="cs-CZ" sz="7200" b="1" dirty="0">
                <a:solidFill>
                  <a:srgbClr val="00B050"/>
                </a:solidFill>
              </a:rPr>
              <a:t> </a:t>
            </a:r>
            <a:r>
              <a:rPr lang="cs-CZ" sz="7200" b="1" dirty="0" err="1">
                <a:solidFill>
                  <a:srgbClr val="00B050"/>
                </a:solidFill>
              </a:rPr>
              <a:t>Quantity</a:t>
            </a:r>
            <a:endParaRPr lang="en-US" sz="72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cs-CZ" sz="7200" b="1" dirty="0"/>
              <a:t>     </a:t>
            </a:r>
            <a:endParaRPr lang="en-US" sz="7200" b="1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196449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F95EC-C50E-48DA-9354-AF08937A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EOQ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2" descr="EOQ &amp; Wilson Formula Calculation | Free Excel Examples">
            <a:extLst>
              <a:ext uri="{FF2B5EF4-FFF2-40B4-BE49-F238E27FC236}">
                <a16:creationId xmlns:a16="http://schemas.microsoft.com/office/drawing/2014/main" id="{6B19D3C9-B647-423B-8383-5D0EE710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21742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1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0A9A-78B6-4966-9B02-869ECDAE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Task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one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6CC77-F4E4-4CEC-A21C-0FAF5363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Create two sales orders and post only their delivery each time</a:t>
            </a:r>
            <a:endParaRPr lang="cs-CZ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Record the numbers of the documents posted </a:t>
            </a:r>
            <a:r>
              <a:rPr lang="cs-CZ" sz="2000" dirty="0">
                <a:solidFill>
                  <a:srgbClr val="0070C0"/>
                </a:solidFill>
              </a:rPr>
              <a:t>o</a:t>
            </a:r>
            <a:r>
              <a:rPr lang="en-US" sz="2000" dirty="0">
                <a:solidFill>
                  <a:srgbClr val="0070C0"/>
                </a:solidFill>
              </a:rPr>
              <a:t>n the customer </a:t>
            </a:r>
            <a:r>
              <a:rPr lang="cs-CZ" sz="2000" dirty="0" err="1">
                <a:solidFill>
                  <a:srgbClr val="0070C0"/>
                </a:solidFill>
              </a:rPr>
              <a:t>card</a:t>
            </a:r>
            <a:r>
              <a:rPr lang="cs-CZ" sz="2000" dirty="0">
                <a:solidFill>
                  <a:srgbClr val="0070C0"/>
                </a:solidFill>
              </a:rPr>
              <a:t> and</a:t>
            </a:r>
            <a:r>
              <a:rPr lang="en-US" sz="2000" dirty="0">
                <a:solidFill>
                  <a:srgbClr val="0070C0"/>
                </a:solidFill>
              </a:rPr>
              <a:t> set Combine </a:t>
            </a:r>
            <a:r>
              <a:rPr lang="cs-CZ" sz="2000" dirty="0">
                <a:solidFill>
                  <a:srgbClr val="0070C0"/>
                </a:solidFill>
              </a:rPr>
              <a:t>D</a:t>
            </a:r>
            <a:r>
              <a:rPr lang="en-US" sz="2000" dirty="0" err="1">
                <a:solidFill>
                  <a:srgbClr val="0070C0"/>
                </a:solidFill>
              </a:rPr>
              <a:t>eliveries</a:t>
            </a:r>
            <a:r>
              <a:rPr lang="en-US" sz="2000" dirty="0">
                <a:solidFill>
                  <a:srgbClr val="0070C0"/>
                </a:solidFill>
              </a:rPr>
              <a:t>=</a:t>
            </a:r>
            <a:r>
              <a:rPr lang="cs-CZ" sz="2000" dirty="0" err="1">
                <a:solidFill>
                  <a:srgbClr val="0070C0"/>
                </a:solidFill>
              </a:rPr>
              <a:t>Yes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00F109-EE96-413C-8B8B-BCD20ECF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780928"/>
            <a:ext cx="3528392" cy="582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E6B5C8D-2AFD-4869-945C-B9D096F9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73016"/>
            <a:ext cx="4968552" cy="2620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Šipka: doleva 3">
            <a:extLst>
              <a:ext uri="{FF2B5EF4-FFF2-40B4-BE49-F238E27FC236}">
                <a16:creationId xmlns:a16="http://schemas.microsoft.com/office/drawing/2014/main" id="{479F57CA-3C48-E226-8925-4A54D2F185A9}"/>
              </a:ext>
            </a:extLst>
          </p:cNvPr>
          <p:cNvSpPr/>
          <p:nvPr/>
        </p:nvSpPr>
        <p:spPr>
          <a:xfrm>
            <a:off x="3851920" y="5301208"/>
            <a:ext cx="2736304" cy="3600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52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Nápověda - </a:t>
            </a:r>
            <a:r>
              <a:rPr lang="cs-CZ" sz="3600" dirty="0" err="1">
                <a:solidFill>
                  <a:srgbClr val="0070C0"/>
                </a:solidFill>
              </a:rPr>
              <a:t>Help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Zde můžete stanovit, jestli se několik objednávek dodaných tomuto zákazníkovi může objevit na jedné a téže faktuře.</a:t>
            </a:r>
          </a:p>
          <a:p>
            <a:pPr marL="0" indent="0">
              <a:buNone/>
            </a:pPr>
            <a:endParaRPr lang="cs-CZ" sz="2400" dirty="0">
              <a:solidFill>
                <a:srgbClr val="0070C0"/>
              </a:solidFill>
            </a:endParaRPr>
          </a:p>
          <a:p>
            <a:r>
              <a:rPr lang="cs-CZ" sz="2400" dirty="0">
                <a:solidFill>
                  <a:srgbClr val="00B050"/>
                </a:solidFill>
              </a:rPr>
              <a:t>Vaše volba bude přenesena jako výchozí údaj do hlavičky objednávky, kde ji ještě můžete změnit. </a:t>
            </a:r>
          </a:p>
          <a:p>
            <a:r>
              <a:rPr lang="cs-CZ" sz="2400" dirty="0">
                <a:solidFill>
                  <a:srgbClr val="00B050"/>
                </a:solidFill>
              </a:rPr>
              <a:t>Při účtování použijete dávkovou úlohu </a:t>
            </a:r>
            <a:r>
              <a:rPr lang="cs-CZ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Kombinovat dodávky</a:t>
            </a:r>
            <a:r>
              <a:rPr lang="cs-CZ" sz="2400" dirty="0">
                <a:solidFill>
                  <a:srgbClr val="00B050"/>
                </a:solidFill>
              </a:rPr>
              <a:t>, která zpracuje pouze objednávky, které mají pole </a:t>
            </a:r>
            <a:r>
              <a:rPr lang="cs-CZ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Kombinovat dodávky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B050"/>
                </a:solidFill>
              </a:rPr>
              <a:t>zaškrtnuto na kartě zákazníka.</a:t>
            </a:r>
          </a:p>
        </p:txBody>
      </p:sp>
    </p:spTree>
    <p:extLst>
      <p:ext uri="{BB962C8B-B14F-4D97-AF65-F5344CB8AC3E}">
        <p14:creationId xmlns:p14="http://schemas.microsoft.com/office/powerpoint/2010/main" val="384309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15D2E-FEBC-495B-B367-F8EDA940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1st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(Customer 20000)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03DE67-4E24-41C2-99C8-FEBF5E94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9" y="1628800"/>
            <a:ext cx="5076056" cy="3449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66AAE2-C31B-4424-A77A-6AA9881BB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53" y="5229200"/>
            <a:ext cx="2721292" cy="10076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069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3B953-708B-4FD8-8A24-AD4997AF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400" dirty="0">
                <a:solidFill>
                  <a:srgbClr val="0070C0"/>
                </a:solidFill>
              </a:rPr>
              <a:t>Part </a:t>
            </a:r>
            <a:r>
              <a:rPr lang="cs-CZ" sz="2400" dirty="0" err="1">
                <a:solidFill>
                  <a:srgbClr val="0070C0"/>
                </a:solidFill>
              </a:rPr>
              <a:t>of</a:t>
            </a:r>
            <a:r>
              <a:rPr lang="cs-CZ" sz="2400" dirty="0">
                <a:solidFill>
                  <a:srgbClr val="0070C0"/>
                </a:solidFill>
              </a:rPr>
              <a:t> s</a:t>
            </a:r>
            <a:r>
              <a:rPr lang="en-US" sz="2400" dirty="0">
                <a:solidFill>
                  <a:srgbClr val="0070C0"/>
                </a:solidFill>
              </a:rPr>
              <a:t>ales line of the </a:t>
            </a:r>
            <a:r>
              <a:rPr lang="cs-CZ" sz="2400" dirty="0">
                <a:solidFill>
                  <a:srgbClr val="0070C0"/>
                </a:solidFill>
              </a:rPr>
              <a:t>1st Sales </a:t>
            </a:r>
            <a:r>
              <a:rPr lang="en-US" sz="2400" dirty="0">
                <a:solidFill>
                  <a:srgbClr val="0070C0"/>
                </a:solidFill>
              </a:rPr>
              <a:t>order after posting the delivery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2E3385-C431-4FEB-9A56-FF3679AA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8" y="1929674"/>
            <a:ext cx="7236296" cy="967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9967B7-8807-4905-97FB-B09D3C9AAA63}"/>
              </a:ext>
            </a:extLst>
          </p:cNvPr>
          <p:cNvSpPr txBox="1"/>
          <p:nvPr/>
        </p:nvSpPr>
        <p:spPr>
          <a:xfrm>
            <a:off x="445358" y="2967335"/>
            <a:ext cx="191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Sales </a:t>
            </a:r>
            <a:r>
              <a:rPr lang="cs-CZ" b="1" dirty="0" err="1">
                <a:solidFill>
                  <a:srgbClr val="0070C0"/>
                </a:solidFill>
              </a:rPr>
              <a:t>order</a:t>
            </a:r>
            <a:r>
              <a:rPr lang="cs-CZ" b="1" dirty="0">
                <a:solidFill>
                  <a:srgbClr val="0070C0"/>
                </a:solidFill>
              </a:rPr>
              <a:t> = 1040</a:t>
            </a:r>
          </a:p>
          <a:p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20A1F0F-5BCD-4058-9D5E-CD59745F1E48}"/>
              </a:ext>
            </a:extLst>
          </p:cNvPr>
          <p:cNvSpPr txBox="1"/>
          <p:nvPr/>
        </p:nvSpPr>
        <p:spPr>
          <a:xfrm>
            <a:off x="445358" y="35744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Attention : </a:t>
            </a:r>
            <a:r>
              <a:rPr lang="cs-CZ" b="1" dirty="0">
                <a:solidFill>
                  <a:srgbClr val="0070C0"/>
                </a:solidFill>
              </a:rPr>
              <a:t>A</a:t>
            </a:r>
            <a:r>
              <a:rPr lang="en-US" b="1" dirty="0" err="1">
                <a:solidFill>
                  <a:srgbClr val="0070C0"/>
                </a:solidFill>
              </a:rPr>
              <a:t>lways</a:t>
            </a:r>
            <a:r>
              <a:rPr lang="en-US" b="1" dirty="0">
                <a:solidFill>
                  <a:srgbClr val="0070C0"/>
                </a:solidFill>
              </a:rPr>
              <a:t> the same Customer</a:t>
            </a:r>
            <a:r>
              <a:rPr lang="cs-CZ" b="1" dirty="0">
                <a:solidFill>
                  <a:srgbClr val="0070C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4267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1FCA1-3C73-4F91-BC34-2537797D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2nd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(Customer 20000)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6F29E4-92AB-4E77-BA35-6F0DB9BAA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0413"/>
            <a:ext cx="6732240" cy="3536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A0BA428-2AB8-4F5F-89E2-1EA7D42CE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229200"/>
            <a:ext cx="2721292" cy="10076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85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40EA4-658D-4F54-BDC5-8E80EB05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s</a:t>
            </a:r>
            <a:r>
              <a:rPr lang="en-US" sz="3600" dirty="0">
                <a:solidFill>
                  <a:srgbClr val="0070C0"/>
                </a:solidFill>
              </a:rPr>
              <a:t>ales line of the </a:t>
            </a:r>
            <a:r>
              <a:rPr lang="cs-CZ" sz="3600" dirty="0">
                <a:solidFill>
                  <a:srgbClr val="0070C0"/>
                </a:solidFill>
              </a:rPr>
              <a:t>2nd Sales </a:t>
            </a:r>
            <a:r>
              <a:rPr lang="en-US" sz="3600" dirty="0">
                <a:solidFill>
                  <a:srgbClr val="0070C0"/>
                </a:solidFill>
              </a:rPr>
              <a:t>order after posting the delivery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AAFC3B-1FCE-4E83-B8CF-1A2C472C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852936"/>
            <a:ext cx="7092280" cy="1007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C3940CE-0139-4B1C-9FBB-90CF70E332BD}"/>
              </a:ext>
            </a:extLst>
          </p:cNvPr>
          <p:cNvSpPr txBox="1"/>
          <p:nvPr/>
        </p:nvSpPr>
        <p:spPr>
          <a:xfrm>
            <a:off x="971600" y="407707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Sales </a:t>
            </a:r>
            <a:r>
              <a:rPr lang="cs-CZ" b="1" dirty="0" err="1">
                <a:solidFill>
                  <a:srgbClr val="0070C0"/>
                </a:solidFill>
              </a:rPr>
              <a:t>order</a:t>
            </a:r>
            <a:r>
              <a:rPr lang="cs-CZ" b="1" dirty="0">
                <a:solidFill>
                  <a:srgbClr val="0070C0"/>
                </a:solidFill>
              </a:rPr>
              <a:t> = 1041 </a:t>
            </a:r>
          </a:p>
          <a:p>
            <a:endParaRPr lang="cs-CZ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Attention : always the same customer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684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806</Words>
  <Application>Microsoft Office PowerPoint</Application>
  <PresentationFormat>Předvádění na obrazovce (4:3)</PresentationFormat>
  <Paragraphs>2771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Motiv systému Office</vt:lpstr>
      <vt:lpstr>   Úvod  do MS Dynamics 365  Business Central    (Combined Shipments- Kombinované dodávky) Texty vysvětlující principy jsou v češtině</vt:lpstr>
      <vt:lpstr>Kombinované dodávky</vt:lpstr>
      <vt:lpstr>EOQ</vt:lpstr>
      <vt:lpstr>Task one</vt:lpstr>
      <vt:lpstr>Nápověda - Help</vt:lpstr>
      <vt:lpstr>1st Sales Order Creation (Customer 20000)</vt:lpstr>
      <vt:lpstr>Part of sales line of the 1st Sales order after posting the delivery</vt:lpstr>
      <vt:lpstr>2nd Sales Order Creation (Customer 20000)</vt:lpstr>
      <vt:lpstr>Part of sales line of the 2nd Sales order after posting the delivery</vt:lpstr>
      <vt:lpstr>Shipment documents (sample of only one of them)</vt:lpstr>
      <vt:lpstr>Creating a combined delivery (invoice)</vt:lpstr>
      <vt:lpstr>Print of combined document (Sales Invoice) </vt:lpstr>
      <vt:lpstr>Combined Sales Invoice</vt:lpstr>
      <vt:lpstr>Print as a proforma invoice</vt:lpstr>
      <vt:lpstr>Proforma&lt;-&gt; faktura</vt:lpstr>
      <vt:lpstr>Combined Sales Invoice after posting </vt:lpstr>
      <vt:lpstr>Combined Sales Invoice after posting </vt:lpstr>
      <vt:lpstr>Prezentace aplikace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Miki Skorkovský</cp:lastModifiedBy>
  <cp:revision>213</cp:revision>
  <dcterms:created xsi:type="dcterms:W3CDTF">2014-09-15T11:04:04Z</dcterms:created>
  <dcterms:modified xsi:type="dcterms:W3CDTF">2024-10-17T09:19:57Z</dcterms:modified>
</cp:coreProperties>
</file>