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318" r:id="rId3"/>
    <p:sldId id="320" r:id="rId4"/>
    <p:sldId id="319" r:id="rId5"/>
    <p:sldId id="281" r:id="rId6"/>
    <p:sldId id="321" r:id="rId7"/>
    <p:sldId id="282" r:id="rId8"/>
    <p:sldId id="283" r:id="rId9"/>
    <p:sldId id="284" r:id="rId10"/>
    <p:sldId id="302" r:id="rId11"/>
    <p:sldId id="311" r:id="rId12"/>
    <p:sldId id="312" r:id="rId13"/>
    <p:sldId id="322" r:id="rId14"/>
    <p:sldId id="323" r:id="rId15"/>
    <p:sldId id="288" r:id="rId16"/>
    <p:sldId id="289" r:id="rId17"/>
    <p:sldId id="316" r:id="rId18"/>
    <p:sldId id="293" r:id="rId19"/>
    <p:sldId id="305" r:id="rId20"/>
    <p:sldId id="295" r:id="rId21"/>
    <p:sldId id="308" r:id="rId22"/>
    <p:sldId id="317" r:id="rId23"/>
    <p:sldId id="309" r:id="rId24"/>
    <p:sldId id="275" r:id="rId25"/>
    <p:sldId id="310" r:id="rId26"/>
    <p:sldId id="296" r:id="rId27"/>
    <p:sldId id="298" r:id="rId28"/>
    <p:sldId id="299" r:id="rId29"/>
    <p:sldId id="301" r:id="rId30"/>
    <p:sldId id="300" r:id="rId31"/>
    <p:sldId id="329" r:id="rId32"/>
    <p:sldId id="313" r:id="rId33"/>
    <p:sldId id="324" r:id="rId34"/>
    <p:sldId id="325" r:id="rId35"/>
    <p:sldId id="326" r:id="rId36"/>
    <p:sldId id="327" r:id="rId37"/>
    <p:sldId id="314" r:id="rId38"/>
    <p:sldId id="315" r:id="rId39"/>
    <p:sldId id="328" r:id="rId40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ki Skorkovský" initials="MS" lastIdx="1" clrIdx="0">
    <p:extLst>
      <p:ext uri="{19B8F6BF-5375-455C-9EA6-DF929625EA0E}">
        <p15:presenceInfo xmlns:p15="http://schemas.microsoft.com/office/powerpoint/2012/main" userId="1f23c04aaccfa5a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69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3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137A4-2156-42BA-B62A-F69E2CDB5148}" type="datetimeFigureOut">
              <a:rPr lang="en-US" smtClean="0"/>
              <a:t>11/17/2024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A849-3671-4256-B5D4-CEAE7847B0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8028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137A4-2156-42BA-B62A-F69E2CDB5148}" type="datetimeFigureOut">
              <a:rPr lang="en-US" smtClean="0"/>
              <a:t>11/17/2024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A849-3671-4256-B5D4-CEAE7847B0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121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137A4-2156-42BA-B62A-F69E2CDB5148}" type="datetimeFigureOut">
              <a:rPr lang="en-US" smtClean="0"/>
              <a:t>11/17/2024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A849-3671-4256-B5D4-CEAE7847B0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2839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461" y="838200"/>
            <a:ext cx="11332539" cy="579438"/>
          </a:xfrm>
        </p:spPr>
        <p:txBody>
          <a:bodyPr>
            <a:noAutofit/>
          </a:bodyPr>
          <a:lstStyle>
            <a:lvl1pPr algn="l">
              <a:defRPr sz="2800" b="0">
                <a:solidFill>
                  <a:srgbClr val="695C4F"/>
                </a:solidFill>
              </a:defRPr>
            </a:lvl1pPr>
          </a:lstStyle>
          <a:p>
            <a:r>
              <a:rPr lang="cs-CZ"/>
              <a:t>Klepnutím lze upravit styl předlohy nadpisů.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205491" y="304800"/>
            <a:ext cx="8796051" cy="228600"/>
          </a:xfrm>
          <a:ln>
            <a:noFill/>
          </a:ln>
        </p:spPr>
        <p:txBody>
          <a:bodyPr>
            <a:noAutofit/>
          </a:bodyPr>
          <a:lstStyle>
            <a:lvl1pPr algn="r">
              <a:buNone/>
              <a:defRPr sz="1000" u="none" cap="none" spc="0" normalizeH="0" baseline="0">
                <a:solidFill>
                  <a:srgbClr val="695C4F"/>
                </a:solidFill>
              </a:defRPr>
            </a:lvl1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571461" y="1600203"/>
            <a:ext cx="11308539" cy="4525963"/>
          </a:xfrm>
        </p:spPr>
        <p:txBody>
          <a:bodyPr/>
          <a:lstStyle>
            <a:lvl1pPr>
              <a:buSzPct val="100000"/>
              <a:buFontTx/>
              <a:buBlip>
                <a:blip r:embed="rId2"/>
              </a:buBlip>
              <a:defRPr/>
            </a:lvl1pPr>
            <a:lvl2pPr>
              <a:buSzPct val="90000"/>
              <a:buFontTx/>
              <a:buBlip>
                <a:blip r:embed="rId2"/>
              </a:buBlip>
              <a:defRPr/>
            </a:lvl2pPr>
            <a:lvl3pPr>
              <a:buSzPct val="80000"/>
              <a:buFontTx/>
              <a:buBlip>
                <a:blip r:embed="rId2"/>
              </a:buBlip>
              <a:defRPr/>
            </a:lvl3pPr>
            <a:lvl4pPr>
              <a:buSzPct val="70000"/>
              <a:buFontTx/>
              <a:buBlip>
                <a:blip r:embed="rId2"/>
              </a:buBlip>
              <a:defRPr/>
            </a:lvl4pPr>
            <a:lvl5pPr>
              <a:buSzPct val="6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B0D974-11A3-4140-A9FA-0BBE69964986}" type="datetime1">
              <a:rPr lang="cs-CZ" smtClean="0"/>
              <a:t>17.11.2024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1850DC-A6CE-4D32-BD15-ACE49A71433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81460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461" y="838200"/>
            <a:ext cx="11332539" cy="579438"/>
          </a:xfrm>
        </p:spPr>
        <p:txBody>
          <a:bodyPr>
            <a:noAutofit/>
          </a:bodyPr>
          <a:lstStyle>
            <a:lvl1pPr algn="l">
              <a:defRPr sz="2800" b="0">
                <a:solidFill>
                  <a:srgbClr val="695C4F"/>
                </a:solidFill>
              </a:defRPr>
            </a:lvl1pPr>
          </a:lstStyle>
          <a:p>
            <a:r>
              <a:rPr lang="cs-CZ"/>
              <a:t>Klepnutím lze upravit styl předlohy nadpisů.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205491" y="304800"/>
            <a:ext cx="8796051" cy="228600"/>
          </a:xfrm>
          <a:ln>
            <a:noFill/>
          </a:ln>
        </p:spPr>
        <p:txBody>
          <a:bodyPr>
            <a:noAutofit/>
          </a:bodyPr>
          <a:lstStyle>
            <a:lvl1pPr algn="r">
              <a:buNone/>
              <a:defRPr sz="1000" u="none" cap="none" spc="0" normalizeH="0" baseline="0">
                <a:solidFill>
                  <a:srgbClr val="695C4F"/>
                </a:solidFill>
              </a:defRPr>
            </a:lvl1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571461" y="1600203"/>
            <a:ext cx="11308539" cy="4525963"/>
          </a:xfrm>
        </p:spPr>
        <p:txBody>
          <a:bodyPr/>
          <a:lstStyle>
            <a:lvl1pPr>
              <a:buSzPct val="100000"/>
              <a:buFontTx/>
              <a:buBlip>
                <a:blip r:embed="rId2"/>
              </a:buBlip>
              <a:defRPr/>
            </a:lvl1pPr>
            <a:lvl2pPr>
              <a:buSzPct val="90000"/>
              <a:buFontTx/>
              <a:buBlip>
                <a:blip r:embed="rId2"/>
              </a:buBlip>
              <a:defRPr/>
            </a:lvl2pPr>
            <a:lvl3pPr>
              <a:buSzPct val="80000"/>
              <a:buFontTx/>
              <a:buBlip>
                <a:blip r:embed="rId2"/>
              </a:buBlip>
              <a:defRPr/>
            </a:lvl3pPr>
            <a:lvl4pPr>
              <a:buSzPct val="70000"/>
              <a:buFontTx/>
              <a:buBlip>
                <a:blip r:embed="rId2"/>
              </a:buBlip>
              <a:defRPr/>
            </a:lvl4pPr>
            <a:lvl5pPr>
              <a:buSzPct val="6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B0D974-11A3-4140-A9FA-0BBE69964986}" type="datetime1">
              <a:rPr lang="cs-CZ" smtClean="0"/>
              <a:t>17.11.2024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1850DC-A6CE-4D32-BD15-ACE49A71433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71639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137A4-2156-42BA-B62A-F69E2CDB5148}" type="datetimeFigureOut">
              <a:rPr lang="en-US" smtClean="0"/>
              <a:t>11/17/2024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A849-3671-4256-B5D4-CEAE7847B0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6538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137A4-2156-42BA-B62A-F69E2CDB5148}" type="datetimeFigureOut">
              <a:rPr lang="en-US" smtClean="0"/>
              <a:t>11/17/2024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A849-3671-4256-B5D4-CEAE7847B0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5149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137A4-2156-42BA-B62A-F69E2CDB5148}" type="datetimeFigureOut">
              <a:rPr lang="en-US" smtClean="0"/>
              <a:t>11/17/2024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A849-3671-4256-B5D4-CEAE7847B0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4803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137A4-2156-42BA-B62A-F69E2CDB5148}" type="datetimeFigureOut">
              <a:rPr lang="en-US" smtClean="0"/>
              <a:t>11/17/2024</a:t>
            </a:fld>
            <a:endParaRPr lang="en-US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A849-3671-4256-B5D4-CEAE7847B0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9003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137A4-2156-42BA-B62A-F69E2CDB5148}" type="datetimeFigureOut">
              <a:rPr lang="en-US" smtClean="0"/>
              <a:t>11/17/2024</a:t>
            </a:fld>
            <a:endParaRPr lang="en-US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A849-3671-4256-B5D4-CEAE7847B0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2935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137A4-2156-42BA-B62A-F69E2CDB5148}" type="datetimeFigureOut">
              <a:rPr lang="en-US" smtClean="0"/>
              <a:t>11/17/2024</a:t>
            </a:fld>
            <a:endParaRPr lang="en-US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A849-3671-4256-B5D4-CEAE7847B0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0039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137A4-2156-42BA-B62A-F69E2CDB5148}" type="datetimeFigureOut">
              <a:rPr lang="en-US" smtClean="0"/>
              <a:t>11/17/2024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A849-3671-4256-B5D4-CEAE7847B0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2487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137A4-2156-42BA-B62A-F69E2CDB5148}" type="datetimeFigureOut">
              <a:rPr lang="en-US" smtClean="0"/>
              <a:t>11/17/2024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A849-3671-4256-B5D4-CEAE7847B0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869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137A4-2156-42BA-B62A-F69E2CDB5148}" type="datetimeFigureOut">
              <a:rPr lang="en-US" smtClean="0"/>
              <a:t>11/17/2024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9CA849-3671-4256-B5D4-CEAE7847B0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479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nimble-needles.com/tutorials/knitting-terms-and-techniques-glossary/" TargetMode="Externa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399032"/>
            <a:ext cx="9144000" cy="2387600"/>
          </a:xfrm>
        </p:spPr>
        <p:txBody>
          <a:bodyPr>
            <a:normAutofit/>
          </a:bodyPr>
          <a:lstStyle/>
          <a:p>
            <a:r>
              <a:rPr lang="cs-CZ" sz="4800" dirty="0" err="1">
                <a:solidFill>
                  <a:srgbClr val="0070C0"/>
                </a:solidFill>
              </a:rPr>
              <a:t>Introduction</a:t>
            </a:r>
            <a:r>
              <a:rPr lang="cs-CZ" sz="4800" dirty="0">
                <a:solidFill>
                  <a:srgbClr val="0070C0"/>
                </a:solidFill>
              </a:rPr>
              <a:t> to Business </a:t>
            </a:r>
            <a:r>
              <a:rPr lang="cs-CZ" sz="4800" dirty="0" err="1">
                <a:solidFill>
                  <a:srgbClr val="0070C0"/>
                </a:solidFill>
              </a:rPr>
              <a:t>Central</a:t>
            </a:r>
            <a:r>
              <a:rPr lang="cs-CZ" sz="4800" dirty="0">
                <a:solidFill>
                  <a:srgbClr val="0070C0"/>
                </a:solidFill>
              </a:rPr>
              <a:t> </a:t>
            </a:r>
            <a:br>
              <a:rPr lang="cs-CZ" sz="4800" dirty="0">
                <a:solidFill>
                  <a:srgbClr val="0070C0"/>
                </a:solidFill>
              </a:rPr>
            </a:br>
            <a:r>
              <a:rPr lang="cs-CZ" sz="4800" dirty="0" err="1">
                <a:solidFill>
                  <a:srgbClr val="0070C0"/>
                </a:solidFill>
              </a:rPr>
              <a:t>Assembly</a:t>
            </a:r>
            <a:r>
              <a:rPr lang="cs-CZ" sz="4800" dirty="0">
                <a:solidFill>
                  <a:srgbClr val="0070C0"/>
                </a:solidFill>
              </a:rPr>
              <a:t> </a:t>
            </a:r>
            <a:r>
              <a:rPr lang="cs-CZ" sz="4800" dirty="0" err="1">
                <a:solidFill>
                  <a:srgbClr val="0070C0"/>
                </a:solidFill>
              </a:rPr>
              <a:t>Orders</a:t>
            </a:r>
            <a:r>
              <a:rPr lang="cs-CZ" sz="4800" dirty="0">
                <a:solidFill>
                  <a:srgbClr val="0070C0"/>
                </a:solidFill>
              </a:rPr>
              <a:t>  </a:t>
            </a:r>
            <a:endParaRPr lang="en-US" sz="4800" dirty="0">
              <a:solidFill>
                <a:srgbClr val="0070C0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cs-CZ" sz="7200" dirty="0" err="1">
                <a:solidFill>
                  <a:srgbClr val="0070C0"/>
                </a:solidFill>
              </a:rPr>
              <a:t>Ing.Jaromír</a:t>
            </a:r>
            <a:r>
              <a:rPr lang="cs-CZ" sz="7200" dirty="0">
                <a:solidFill>
                  <a:srgbClr val="0070C0"/>
                </a:solidFill>
              </a:rPr>
              <a:t>  </a:t>
            </a:r>
            <a:r>
              <a:rPr lang="cs-CZ" sz="7200" dirty="0" err="1">
                <a:solidFill>
                  <a:srgbClr val="0070C0"/>
                </a:solidFill>
              </a:rPr>
              <a:t>Skorkovský,CSc</a:t>
            </a:r>
            <a:r>
              <a:rPr lang="cs-CZ" sz="7200" dirty="0">
                <a:solidFill>
                  <a:srgbClr val="0070C0"/>
                </a:solidFill>
              </a:rPr>
              <a:t>.</a:t>
            </a:r>
          </a:p>
          <a:p>
            <a:r>
              <a:rPr lang="cs-CZ" sz="7200" dirty="0">
                <a:solidFill>
                  <a:srgbClr val="0070C0"/>
                </a:solidFill>
              </a:rPr>
              <a:t> Masaryk University Brno</a:t>
            </a:r>
          </a:p>
          <a:p>
            <a:r>
              <a:rPr lang="cs-CZ" sz="7200" dirty="0" err="1">
                <a:solidFill>
                  <a:srgbClr val="0070C0"/>
                </a:solidFill>
              </a:rPr>
              <a:t>Faculty</a:t>
            </a:r>
            <a:r>
              <a:rPr lang="cs-CZ" sz="7200" dirty="0">
                <a:solidFill>
                  <a:srgbClr val="0070C0"/>
                </a:solidFill>
              </a:rPr>
              <a:t> </a:t>
            </a:r>
            <a:r>
              <a:rPr lang="cs-CZ" sz="7200" dirty="0" err="1">
                <a:solidFill>
                  <a:srgbClr val="0070C0"/>
                </a:solidFill>
              </a:rPr>
              <a:t>of</a:t>
            </a:r>
            <a:r>
              <a:rPr lang="cs-CZ" sz="7200" dirty="0">
                <a:solidFill>
                  <a:srgbClr val="0070C0"/>
                </a:solidFill>
              </a:rPr>
              <a:t> </a:t>
            </a:r>
            <a:r>
              <a:rPr lang="cs-CZ" sz="7200" dirty="0" err="1">
                <a:solidFill>
                  <a:srgbClr val="0070C0"/>
                </a:solidFill>
              </a:rPr>
              <a:t>Economics</a:t>
            </a:r>
            <a:r>
              <a:rPr lang="cs-CZ" sz="7200" dirty="0">
                <a:solidFill>
                  <a:srgbClr val="0070C0"/>
                </a:solidFill>
              </a:rPr>
              <a:t> and </a:t>
            </a:r>
            <a:r>
              <a:rPr lang="cs-CZ" sz="7200" dirty="0" err="1">
                <a:solidFill>
                  <a:srgbClr val="0070C0"/>
                </a:solidFill>
              </a:rPr>
              <a:t>Adminisration</a:t>
            </a:r>
            <a:r>
              <a:rPr lang="cs-CZ" sz="7200" dirty="0">
                <a:solidFill>
                  <a:srgbClr val="0070C0"/>
                </a:solidFill>
              </a:rPr>
              <a:t> </a:t>
            </a:r>
          </a:p>
          <a:p>
            <a:r>
              <a:rPr lang="cs-CZ" sz="7200" dirty="0">
                <a:solidFill>
                  <a:srgbClr val="0070C0"/>
                </a:solidFill>
              </a:rPr>
              <a:t>Department </a:t>
            </a:r>
            <a:r>
              <a:rPr lang="cs-CZ" sz="7200" dirty="0" err="1">
                <a:solidFill>
                  <a:srgbClr val="0070C0"/>
                </a:solidFill>
              </a:rPr>
              <a:t>of</a:t>
            </a:r>
            <a:r>
              <a:rPr lang="cs-CZ" sz="7200" dirty="0">
                <a:solidFill>
                  <a:srgbClr val="0070C0"/>
                </a:solidFill>
              </a:rPr>
              <a:t> Business Management   </a:t>
            </a:r>
          </a:p>
          <a:p>
            <a:r>
              <a:rPr lang="cs-CZ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51864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6C3FF91-D615-6F3F-A6CC-E2E1FE3DCE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>
                <a:solidFill>
                  <a:srgbClr val="0070C0"/>
                </a:solidFill>
              </a:rPr>
              <a:t>Setup </a:t>
            </a:r>
            <a:r>
              <a:rPr lang="cs-CZ" sz="3600" dirty="0" err="1">
                <a:solidFill>
                  <a:srgbClr val="0070C0"/>
                </a:solidFill>
              </a:rPr>
              <a:t>of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sz="3600" dirty="0" err="1">
                <a:solidFill>
                  <a:srgbClr val="0070C0"/>
                </a:solidFill>
              </a:rPr>
              <a:t>Assembly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sz="3600" dirty="0" err="1">
                <a:solidFill>
                  <a:srgbClr val="0070C0"/>
                </a:solidFill>
              </a:rPr>
              <a:t>item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sz="3600" dirty="0" err="1">
                <a:solidFill>
                  <a:srgbClr val="0070C0"/>
                </a:solidFill>
              </a:rPr>
              <a:t>card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8E43FBE-6C80-5BB0-76D7-3368A9311FD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 err="1"/>
              <a:t>Assembly</a:t>
            </a:r>
            <a:r>
              <a:rPr lang="cs-CZ" dirty="0"/>
              <a:t> </a:t>
            </a:r>
            <a:r>
              <a:rPr lang="cs-CZ" dirty="0" err="1"/>
              <a:t>orders</a:t>
            </a:r>
            <a:r>
              <a:rPr lang="cs-CZ" dirty="0"/>
              <a:t>- Skorkovský</a:t>
            </a:r>
          </a:p>
          <a:p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0FD70F24-BFE2-7A3D-DA62-3F8A8AAFBD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039" y="1591722"/>
            <a:ext cx="7840291" cy="320739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C9CF24DE-2D8C-4E7A-A320-5E9026B2D887}"/>
              </a:ext>
            </a:extLst>
          </p:cNvPr>
          <p:cNvSpPr txBox="1"/>
          <p:nvPr/>
        </p:nvSpPr>
        <p:spPr>
          <a:xfrm>
            <a:off x="737039" y="4996808"/>
            <a:ext cx="98486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i="0" dirty="0">
                <a:solidFill>
                  <a:srgbClr val="0070C0"/>
                </a:solidFill>
                <a:effectLst/>
                <a:latin typeface="Segoe UI" panose="020B0502040204020203" pitchFamily="34" charset="0"/>
              </a:rPr>
              <a:t>Items that are set up for </a:t>
            </a:r>
            <a:r>
              <a:rPr lang="cs-CZ" sz="1600" b="1" i="0" dirty="0">
                <a:solidFill>
                  <a:srgbClr val="0070C0"/>
                </a:solidFill>
                <a:effectLst/>
                <a:latin typeface="Segoe UI" panose="020B0502040204020203" pitchFamily="34" charset="0"/>
              </a:rPr>
              <a:t>A</a:t>
            </a:r>
            <a:r>
              <a:rPr lang="en-US" sz="1600" b="1" i="0" dirty="0" err="1">
                <a:solidFill>
                  <a:srgbClr val="0070C0"/>
                </a:solidFill>
                <a:effectLst/>
                <a:latin typeface="Segoe UI" panose="020B0502040204020203" pitchFamily="34" charset="0"/>
              </a:rPr>
              <a:t>ssembl</a:t>
            </a:r>
            <a:r>
              <a:rPr lang="cs-CZ" sz="1600" b="1" i="0" dirty="0">
                <a:solidFill>
                  <a:srgbClr val="0070C0"/>
                </a:solidFill>
                <a:effectLst/>
                <a:latin typeface="Segoe UI" panose="020B0502040204020203" pitchFamily="34" charset="0"/>
              </a:rPr>
              <a:t>e</a:t>
            </a:r>
            <a:r>
              <a:rPr lang="en-US" sz="1600" b="1" i="0" dirty="0">
                <a:solidFill>
                  <a:srgbClr val="0070C0"/>
                </a:solidFill>
                <a:effectLst/>
                <a:latin typeface="Segoe UI" panose="020B0502040204020203" pitchFamily="34" charset="0"/>
              </a:rPr>
              <a:t>-to-</a:t>
            </a:r>
            <a:r>
              <a:rPr lang="cs-CZ" sz="1600" b="1" i="0" dirty="0">
                <a:solidFill>
                  <a:srgbClr val="0070C0"/>
                </a:solidFill>
                <a:effectLst/>
                <a:latin typeface="Segoe UI" panose="020B0502040204020203" pitchFamily="34" charset="0"/>
              </a:rPr>
              <a:t>O</a:t>
            </a:r>
            <a:r>
              <a:rPr lang="en-US" sz="1600" b="1" i="0" dirty="0" err="1">
                <a:solidFill>
                  <a:srgbClr val="0070C0"/>
                </a:solidFill>
                <a:effectLst/>
                <a:latin typeface="Segoe UI" panose="020B0502040204020203" pitchFamily="34" charset="0"/>
              </a:rPr>
              <a:t>rder</a:t>
            </a:r>
            <a:r>
              <a:rPr lang="en-US" sz="1600" b="0" i="0" dirty="0">
                <a:solidFill>
                  <a:srgbClr val="0070C0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sz="1600" b="1" i="0" dirty="0">
                <a:solidFill>
                  <a:srgbClr val="FF0000"/>
                </a:solidFill>
                <a:effectLst/>
                <a:latin typeface="Segoe UI" panose="020B0502040204020203" pitchFamily="34" charset="0"/>
              </a:rPr>
              <a:t>aren't expected to be in inventory </a:t>
            </a:r>
            <a:r>
              <a:rPr lang="en-US" sz="1600" b="0" i="0" dirty="0">
                <a:solidFill>
                  <a:srgbClr val="0070C0"/>
                </a:solidFill>
                <a:effectLst/>
                <a:latin typeface="Segoe UI" panose="020B0502040204020203" pitchFamily="34" charset="0"/>
              </a:rPr>
              <a:t>and will be assembled</a:t>
            </a:r>
            <a:r>
              <a:rPr lang="cs-CZ" sz="1600" b="0" i="0" dirty="0">
                <a:solidFill>
                  <a:srgbClr val="0070C0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sz="1600" b="0" i="0" dirty="0">
                <a:solidFill>
                  <a:srgbClr val="0070C0"/>
                </a:solidFill>
                <a:effectLst/>
                <a:latin typeface="Segoe UI" panose="020B0502040204020203" pitchFamily="34" charset="0"/>
              </a:rPr>
              <a:t>when it's included on a </a:t>
            </a:r>
            <a:r>
              <a:rPr lang="cs-CZ" sz="1600" b="0" i="0" dirty="0">
                <a:solidFill>
                  <a:srgbClr val="0070C0"/>
                </a:solidFill>
                <a:effectLst/>
                <a:latin typeface="Segoe UI" panose="020B0502040204020203" pitchFamily="34" charset="0"/>
              </a:rPr>
              <a:t>S</a:t>
            </a:r>
            <a:r>
              <a:rPr lang="en-US" sz="1600" b="0" i="0" dirty="0">
                <a:solidFill>
                  <a:srgbClr val="0070C0"/>
                </a:solidFill>
                <a:effectLst/>
                <a:latin typeface="Segoe UI" panose="020B0502040204020203" pitchFamily="34" charset="0"/>
              </a:rPr>
              <a:t>ales order. An item is set up for </a:t>
            </a:r>
            <a:r>
              <a:rPr lang="cs-CZ" sz="1600" b="1" i="0" dirty="0">
                <a:solidFill>
                  <a:srgbClr val="0070C0"/>
                </a:solidFill>
                <a:effectLst/>
                <a:latin typeface="Segoe UI" panose="020B0502040204020203" pitchFamily="34" charset="0"/>
              </a:rPr>
              <a:t>A</a:t>
            </a:r>
            <a:r>
              <a:rPr lang="en-US" sz="1600" b="1" i="0" dirty="0" err="1">
                <a:solidFill>
                  <a:srgbClr val="0070C0"/>
                </a:solidFill>
                <a:effectLst/>
                <a:latin typeface="Segoe UI" panose="020B0502040204020203" pitchFamily="34" charset="0"/>
              </a:rPr>
              <a:t>ssemble</a:t>
            </a:r>
            <a:r>
              <a:rPr lang="en-US" sz="1600" b="1" i="0" dirty="0">
                <a:solidFill>
                  <a:srgbClr val="0070C0"/>
                </a:solidFill>
                <a:effectLst/>
                <a:latin typeface="Segoe UI" panose="020B0502040204020203" pitchFamily="34" charset="0"/>
              </a:rPr>
              <a:t>-to-</a:t>
            </a:r>
            <a:r>
              <a:rPr lang="cs-CZ" sz="1600" b="1" i="0" dirty="0">
                <a:solidFill>
                  <a:srgbClr val="0070C0"/>
                </a:solidFill>
                <a:effectLst/>
                <a:latin typeface="Segoe UI" panose="020B0502040204020203" pitchFamily="34" charset="0"/>
              </a:rPr>
              <a:t>O</a:t>
            </a:r>
            <a:r>
              <a:rPr lang="en-US" sz="1600" b="1" i="0" dirty="0" err="1">
                <a:solidFill>
                  <a:srgbClr val="0070C0"/>
                </a:solidFill>
                <a:effectLst/>
                <a:latin typeface="Segoe UI" panose="020B0502040204020203" pitchFamily="34" charset="0"/>
              </a:rPr>
              <a:t>rder</a:t>
            </a:r>
            <a:r>
              <a:rPr lang="en-US" sz="1600" b="0" i="0" dirty="0">
                <a:solidFill>
                  <a:srgbClr val="0070C0"/>
                </a:solidFill>
                <a:effectLst/>
                <a:latin typeface="Segoe UI" panose="020B0502040204020203" pitchFamily="34" charset="0"/>
              </a:rPr>
              <a:t> when the </a:t>
            </a:r>
            <a:r>
              <a:rPr lang="en-US" sz="1600" b="1" i="0" dirty="0">
                <a:solidFill>
                  <a:srgbClr val="0070C0"/>
                </a:solidFill>
                <a:effectLst/>
                <a:latin typeface="Segoe UI" panose="020B0502040204020203" pitchFamily="34" charset="0"/>
              </a:rPr>
              <a:t>Assembly Policy</a:t>
            </a:r>
            <a:r>
              <a:rPr lang="en-US" sz="1600" b="0" i="0" dirty="0">
                <a:solidFill>
                  <a:srgbClr val="0070C0"/>
                </a:solidFill>
                <a:effectLst/>
                <a:latin typeface="Segoe UI" panose="020B0502040204020203" pitchFamily="34" charset="0"/>
              </a:rPr>
              <a:t> field</a:t>
            </a:r>
            <a:r>
              <a:rPr lang="cs-CZ" sz="1600" b="0" i="0" dirty="0">
                <a:solidFill>
                  <a:srgbClr val="0070C0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sz="1600" b="0" i="0" dirty="0">
                <a:solidFill>
                  <a:srgbClr val="0070C0"/>
                </a:solidFill>
                <a:effectLst/>
                <a:latin typeface="Segoe UI" panose="020B0502040204020203" pitchFamily="34" charset="0"/>
              </a:rPr>
              <a:t>on the item card contains </a:t>
            </a:r>
            <a:r>
              <a:rPr lang="en-US" sz="1600" b="1" i="0" dirty="0">
                <a:solidFill>
                  <a:srgbClr val="0070C0"/>
                </a:solidFill>
                <a:effectLst/>
                <a:latin typeface="Segoe UI" panose="020B0502040204020203" pitchFamily="34" charset="0"/>
              </a:rPr>
              <a:t>Assemble-to-Order</a:t>
            </a:r>
            <a:r>
              <a:rPr lang="cs-CZ" sz="1600" b="1" i="0" dirty="0">
                <a:solidFill>
                  <a:srgbClr val="0070C0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cs-CZ" sz="1600" dirty="0" err="1">
                <a:solidFill>
                  <a:srgbClr val="0070C0"/>
                </a:solidFill>
                <a:latin typeface="Segoe UI" panose="020B0502040204020203" pitchFamily="34" charset="0"/>
              </a:rPr>
              <a:t>option</a:t>
            </a:r>
            <a:r>
              <a:rPr lang="en-US" sz="1600" dirty="0">
                <a:solidFill>
                  <a:srgbClr val="0070C0"/>
                </a:solidFill>
                <a:latin typeface="Segoe UI" panose="020B0502040204020203" pitchFamily="34" charset="0"/>
              </a:rPr>
              <a:t>.</a:t>
            </a:r>
            <a:r>
              <a:rPr lang="en-US" sz="1600" b="0" i="0" dirty="0">
                <a:solidFill>
                  <a:srgbClr val="0070C0"/>
                </a:solidFill>
                <a:effectLst/>
                <a:latin typeface="Segoe UI" panose="020B0502040204020203" pitchFamily="34" charset="0"/>
              </a:rPr>
              <a:t> </a:t>
            </a:r>
            <a:endParaRPr lang="cs-CZ" sz="1600" b="0" i="0" dirty="0">
              <a:solidFill>
                <a:srgbClr val="0070C0"/>
              </a:solidFill>
              <a:effectLst/>
              <a:latin typeface="Segoe UI" panose="020B0502040204020203" pitchFamily="34" charset="0"/>
            </a:endParaRPr>
          </a:p>
          <a:p>
            <a:r>
              <a:rPr lang="en-US" sz="1600" b="0" i="0" dirty="0">
                <a:solidFill>
                  <a:srgbClr val="0070C0"/>
                </a:solidFill>
                <a:effectLst/>
                <a:latin typeface="Segoe UI" panose="020B0502040204020203" pitchFamily="34" charset="0"/>
              </a:rPr>
              <a:t>When you enter the item on a sales order line, an </a:t>
            </a:r>
            <a:r>
              <a:rPr lang="cs-CZ" sz="1600" b="1" i="0" dirty="0">
                <a:solidFill>
                  <a:srgbClr val="0070C0"/>
                </a:solidFill>
                <a:effectLst/>
                <a:latin typeface="Segoe UI" panose="020B0502040204020203" pitchFamily="34" charset="0"/>
              </a:rPr>
              <a:t>As</a:t>
            </a:r>
            <a:r>
              <a:rPr lang="en-US" sz="1600" b="1" i="0" dirty="0" err="1">
                <a:solidFill>
                  <a:srgbClr val="0070C0"/>
                </a:solidFill>
                <a:effectLst/>
                <a:latin typeface="Segoe UI" panose="020B0502040204020203" pitchFamily="34" charset="0"/>
              </a:rPr>
              <a:t>sembly</a:t>
            </a:r>
            <a:r>
              <a:rPr lang="en-US" sz="1600" b="1" i="0" dirty="0">
                <a:solidFill>
                  <a:srgbClr val="0070C0"/>
                </a:solidFill>
                <a:effectLst/>
                <a:latin typeface="Segoe UI" panose="020B0502040204020203" pitchFamily="34" charset="0"/>
              </a:rPr>
              <a:t> order </a:t>
            </a:r>
            <a:r>
              <a:rPr lang="en-US" sz="1600" b="0" i="0" dirty="0">
                <a:solidFill>
                  <a:srgbClr val="0070C0"/>
                </a:solidFill>
                <a:effectLst/>
                <a:latin typeface="Segoe UI" panose="020B0502040204020203" pitchFamily="34" charset="0"/>
              </a:rPr>
              <a:t>is automatically created and linked</a:t>
            </a:r>
            <a:r>
              <a:rPr lang="cs-CZ" sz="1600" b="0" i="0" dirty="0">
                <a:solidFill>
                  <a:srgbClr val="0070C0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sz="1600" b="0" i="0" dirty="0">
                <a:solidFill>
                  <a:srgbClr val="0070C0"/>
                </a:solidFill>
                <a:effectLst/>
                <a:latin typeface="Segoe UI" panose="020B0502040204020203" pitchFamily="34" charset="0"/>
              </a:rPr>
              <a:t> to the sales order.</a:t>
            </a:r>
            <a:endParaRPr lang="cs-CZ" sz="1600" b="0" i="0" dirty="0">
              <a:solidFill>
                <a:srgbClr val="0070C0"/>
              </a:solidFill>
              <a:effectLst/>
              <a:latin typeface="Segoe UI" panose="020B0502040204020203" pitchFamily="34" charset="0"/>
            </a:endParaRPr>
          </a:p>
          <a:p>
            <a:r>
              <a:rPr lang="en-US" sz="1600" b="1" i="0" dirty="0">
                <a:solidFill>
                  <a:srgbClr val="00B050"/>
                </a:solidFill>
                <a:effectLst/>
                <a:latin typeface="Segoe UI" panose="020B0502040204020203" pitchFamily="34" charset="0"/>
              </a:rPr>
              <a:t>Use the </a:t>
            </a:r>
            <a:r>
              <a:rPr lang="cs-CZ" sz="1600" b="1" i="0" dirty="0">
                <a:solidFill>
                  <a:srgbClr val="00B050"/>
                </a:solidFill>
                <a:effectLst/>
                <a:latin typeface="Segoe UI" panose="020B0502040204020203" pitchFamily="34" charset="0"/>
              </a:rPr>
              <a:t>A</a:t>
            </a:r>
            <a:r>
              <a:rPr lang="en-US" sz="1600" b="1" i="0" dirty="0" err="1">
                <a:solidFill>
                  <a:srgbClr val="00B050"/>
                </a:solidFill>
                <a:effectLst/>
                <a:latin typeface="Segoe UI" panose="020B0502040204020203" pitchFamily="34" charset="0"/>
              </a:rPr>
              <a:t>ssemble</a:t>
            </a:r>
            <a:r>
              <a:rPr lang="en-US" sz="1600" b="1" i="0" dirty="0">
                <a:solidFill>
                  <a:srgbClr val="00B050"/>
                </a:solidFill>
                <a:effectLst/>
                <a:latin typeface="Segoe UI" panose="020B0502040204020203" pitchFamily="34" charset="0"/>
              </a:rPr>
              <a:t>-to-</a:t>
            </a:r>
            <a:r>
              <a:rPr lang="cs-CZ" sz="1600" b="1" i="0" dirty="0">
                <a:solidFill>
                  <a:srgbClr val="00B050"/>
                </a:solidFill>
                <a:effectLst/>
                <a:latin typeface="Segoe UI" panose="020B0502040204020203" pitchFamily="34" charset="0"/>
              </a:rPr>
              <a:t>O</a:t>
            </a:r>
            <a:r>
              <a:rPr lang="en-US" sz="1600" b="1" i="0" dirty="0" err="1">
                <a:solidFill>
                  <a:srgbClr val="00B050"/>
                </a:solidFill>
                <a:effectLst/>
                <a:latin typeface="Segoe UI" panose="020B0502040204020203" pitchFamily="34" charset="0"/>
              </a:rPr>
              <a:t>rder</a:t>
            </a:r>
            <a:r>
              <a:rPr lang="en-US" sz="1600" b="1" i="0" dirty="0">
                <a:solidFill>
                  <a:srgbClr val="00B050"/>
                </a:solidFill>
                <a:effectLst/>
                <a:latin typeface="Segoe UI" panose="020B0502040204020203" pitchFamily="34" charset="0"/>
              </a:rPr>
              <a:t> process </a:t>
            </a:r>
            <a:r>
              <a:rPr lang="cs-CZ" sz="1600" b="1" i="0" dirty="0">
                <a:solidFill>
                  <a:srgbClr val="00B050"/>
                </a:solidFill>
                <a:effectLst/>
                <a:latin typeface="Segoe UI" panose="020B0502040204020203" pitchFamily="34" charset="0"/>
              </a:rPr>
              <a:t>(</a:t>
            </a:r>
            <a:r>
              <a:rPr lang="cs-CZ" sz="1600" b="1" i="0" dirty="0" err="1">
                <a:solidFill>
                  <a:srgbClr val="00B050"/>
                </a:solidFill>
                <a:effectLst/>
                <a:latin typeface="Segoe UI" panose="020B0502040204020203" pitchFamily="34" charset="0"/>
              </a:rPr>
              <a:t>option</a:t>
            </a:r>
            <a:r>
              <a:rPr lang="cs-CZ" sz="1600" b="1" i="0" dirty="0">
                <a:solidFill>
                  <a:srgbClr val="00B050"/>
                </a:solidFill>
                <a:effectLst/>
                <a:latin typeface="Segoe UI" panose="020B0502040204020203" pitchFamily="34" charset="0"/>
              </a:rPr>
              <a:t>) </a:t>
            </a:r>
            <a:r>
              <a:rPr lang="en-US" sz="1600" b="1" i="0" dirty="0">
                <a:solidFill>
                  <a:srgbClr val="00B050"/>
                </a:solidFill>
                <a:effectLst/>
                <a:latin typeface="Segoe UI" panose="020B0502040204020203" pitchFamily="34" charset="0"/>
              </a:rPr>
              <a:t>for items that you don't want to stock.</a:t>
            </a:r>
            <a:endParaRPr lang="en-US" sz="1600" b="1" dirty="0">
              <a:solidFill>
                <a:srgbClr val="00B050"/>
              </a:solidFill>
            </a:endParaRPr>
          </a:p>
        </p:txBody>
      </p:sp>
      <p:cxnSp>
        <p:nvCxnSpPr>
          <p:cNvPr id="6" name="Přímá spojnice 5">
            <a:extLst>
              <a:ext uri="{FF2B5EF4-FFF2-40B4-BE49-F238E27FC236}">
                <a16:creationId xmlns:a16="http://schemas.microsoft.com/office/drawing/2014/main" id="{7D76DE9D-EE98-104C-48F3-DFBAC4836A2D}"/>
              </a:ext>
            </a:extLst>
          </p:cNvPr>
          <p:cNvCxnSpPr/>
          <p:nvPr/>
        </p:nvCxnSpPr>
        <p:spPr>
          <a:xfrm>
            <a:off x="6947731" y="5657316"/>
            <a:ext cx="413616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římá spojnice 6">
            <a:extLst>
              <a:ext uri="{FF2B5EF4-FFF2-40B4-BE49-F238E27FC236}">
                <a16:creationId xmlns:a16="http://schemas.microsoft.com/office/drawing/2014/main" id="{DAFA89C2-E3A3-0A83-1DE0-E029D78E8A66}"/>
              </a:ext>
            </a:extLst>
          </p:cNvPr>
          <p:cNvCxnSpPr>
            <a:cxnSpLocks/>
          </p:cNvCxnSpPr>
          <p:nvPr/>
        </p:nvCxnSpPr>
        <p:spPr>
          <a:xfrm flipV="1">
            <a:off x="11083895" y="4469450"/>
            <a:ext cx="0" cy="11878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se šipkou 11">
            <a:extLst>
              <a:ext uri="{FF2B5EF4-FFF2-40B4-BE49-F238E27FC236}">
                <a16:creationId xmlns:a16="http://schemas.microsoft.com/office/drawing/2014/main" id="{8F4D22AE-01DB-EDB7-12D2-B89B8AAF0356}"/>
              </a:ext>
            </a:extLst>
          </p:cNvPr>
          <p:cNvCxnSpPr/>
          <p:nvPr/>
        </p:nvCxnSpPr>
        <p:spPr>
          <a:xfrm flipH="1">
            <a:off x="7417750" y="4477996"/>
            <a:ext cx="366614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50129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438BC9C-08EF-4D64-833F-350C3E15A6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err="1">
                <a:solidFill>
                  <a:srgbClr val="0070C0"/>
                </a:solidFill>
              </a:rPr>
              <a:t>Assemble</a:t>
            </a:r>
            <a:r>
              <a:rPr lang="cs-CZ" sz="3600" dirty="0">
                <a:solidFill>
                  <a:srgbClr val="0070C0"/>
                </a:solidFill>
              </a:rPr>
              <a:t>-to-</a:t>
            </a:r>
            <a:r>
              <a:rPr lang="cs-CZ" sz="3600" dirty="0" err="1">
                <a:solidFill>
                  <a:srgbClr val="0070C0"/>
                </a:solidFill>
              </a:rPr>
              <a:t>Stock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sz="3600" dirty="0" err="1">
                <a:solidFill>
                  <a:srgbClr val="0070C0"/>
                </a:solidFill>
              </a:rPr>
              <a:t>explanation</a:t>
            </a:r>
            <a:r>
              <a:rPr lang="cs-CZ" sz="3600" dirty="0">
                <a:solidFill>
                  <a:srgbClr val="0070C0"/>
                </a:solidFill>
              </a:rPr>
              <a:t> (</a:t>
            </a:r>
            <a:r>
              <a:rPr lang="cs-CZ" sz="3600" dirty="0" err="1">
                <a:solidFill>
                  <a:srgbClr val="0070C0"/>
                </a:solidFill>
              </a:rPr>
              <a:t>see</a:t>
            </a:r>
            <a:r>
              <a:rPr lang="cs-CZ" sz="3600" dirty="0">
                <a:solidFill>
                  <a:srgbClr val="0070C0"/>
                </a:solidFill>
              </a:rPr>
              <a:t> slide 7) </a:t>
            </a: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16E1AB6-BBBE-4781-8F29-B3DA3244655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 err="1"/>
              <a:t>Assembly</a:t>
            </a:r>
            <a:r>
              <a:rPr lang="cs-CZ" dirty="0"/>
              <a:t> </a:t>
            </a:r>
            <a:r>
              <a:rPr lang="cs-CZ" dirty="0" err="1"/>
              <a:t>orders</a:t>
            </a:r>
            <a:r>
              <a:rPr lang="cs-CZ" dirty="0"/>
              <a:t> </a:t>
            </a:r>
            <a:r>
              <a:rPr lang="cs-CZ" dirty="0" err="1"/>
              <a:t>basics</a:t>
            </a:r>
            <a:endParaRPr lang="en-US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B3A05F05-915E-43DC-A5C7-DAEF72DD69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>
                <a:solidFill>
                  <a:srgbClr val="0070C0"/>
                </a:solidFill>
              </a:rPr>
              <a:t>Assemble</a:t>
            </a:r>
            <a:r>
              <a:rPr lang="cs-CZ" sz="2000" dirty="0">
                <a:solidFill>
                  <a:srgbClr val="0070C0"/>
                </a:solidFill>
              </a:rPr>
              <a:t>-</a:t>
            </a:r>
            <a:r>
              <a:rPr lang="en-US" sz="2000" dirty="0">
                <a:solidFill>
                  <a:srgbClr val="0070C0"/>
                </a:solidFill>
              </a:rPr>
              <a:t>to</a:t>
            </a:r>
            <a:r>
              <a:rPr lang="cs-CZ" sz="2000" dirty="0">
                <a:solidFill>
                  <a:srgbClr val="0070C0"/>
                </a:solidFill>
              </a:rPr>
              <a:t>-S</a:t>
            </a:r>
            <a:r>
              <a:rPr lang="en-US" sz="2000" dirty="0">
                <a:solidFill>
                  <a:srgbClr val="0070C0"/>
                </a:solidFill>
              </a:rPr>
              <a:t>tock </a:t>
            </a:r>
            <a:r>
              <a:rPr lang="cs-CZ" sz="2000" dirty="0" err="1">
                <a:solidFill>
                  <a:srgbClr val="0070C0"/>
                </a:solidFill>
              </a:rPr>
              <a:t>us</a:t>
            </a:r>
            <a:r>
              <a:rPr lang="en-US" sz="2000" dirty="0">
                <a:solidFill>
                  <a:srgbClr val="0070C0"/>
                </a:solidFill>
              </a:rPr>
              <a:t>e</a:t>
            </a:r>
            <a:r>
              <a:rPr lang="cs-CZ" sz="2000" dirty="0">
                <a:solidFill>
                  <a:srgbClr val="0070C0"/>
                </a:solidFill>
              </a:rPr>
              <a:t>s</a:t>
            </a:r>
            <a:r>
              <a:rPr lang="en-US" sz="2000" dirty="0">
                <a:solidFill>
                  <a:srgbClr val="0070C0"/>
                </a:solidFill>
              </a:rPr>
              <a:t> the assemble-to-stock process for items that you assemble and store for future sales.</a:t>
            </a:r>
            <a:endParaRPr lang="cs-CZ" sz="2000" dirty="0">
              <a:solidFill>
                <a:srgbClr val="0070C0"/>
              </a:solidFill>
            </a:endParaRPr>
          </a:p>
          <a:p>
            <a:r>
              <a:rPr lang="en-US" sz="2000" dirty="0">
                <a:solidFill>
                  <a:srgbClr val="0070C0"/>
                </a:solidFill>
              </a:rPr>
              <a:t>Assemble-to-</a:t>
            </a:r>
            <a:r>
              <a:rPr lang="cs-CZ" sz="2000" dirty="0">
                <a:solidFill>
                  <a:srgbClr val="0070C0"/>
                </a:solidFill>
              </a:rPr>
              <a:t>S</a:t>
            </a:r>
            <a:r>
              <a:rPr lang="en-US" sz="2000" dirty="0">
                <a:solidFill>
                  <a:srgbClr val="0070C0"/>
                </a:solidFill>
              </a:rPr>
              <a:t>tock items are standard items, such as </a:t>
            </a:r>
            <a:r>
              <a:rPr lang="en-US" sz="2000" b="1" dirty="0">
                <a:solidFill>
                  <a:srgbClr val="FF0000"/>
                </a:solidFill>
              </a:rPr>
              <a:t>packaged kits</a:t>
            </a:r>
            <a:r>
              <a:rPr lang="en-US" sz="2000" dirty="0">
                <a:solidFill>
                  <a:srgbClr val="0070C0"/>
                </a:solidFill>
              </a:rPr>
              <a:t>, that you don't customize. You can also consume these items as subassembly components</a:t>
            </a:r>
            <a:r>
              <a:rPr lang="en-US" sz="2000" b="0" i="0" dirty="0">
                <a:solidFill>
                  <a:srgbClr val="0070C0"/>
                </a:solidFill>
                <a:effectLst/>
                <a:latin typeface="Segoe UI" panose="020B0502040204020203" pitchFamily="34" charset="0"/>
              </a:rPr>
              <a:t>.</a:t>
            </a:r>
            <a:endParaRPr lang="cs-CZ" sz="2000" b="0" i="0" dirty="0">
              <a:solidFill>
                <a:srgbClr val="0070C0"/>
              </a:solidFill>
              <a:effectLst/>
              <a:latin typeface="Segoe UI" panose="020B0502040204020203" pitchFamily="34" charset="0"/>
            </a:endParaRPr>
          </a:p>
          <a:p>
            <a:r>
              <a:rPr lang="en-US" sz="2000" dirty="0">
                <a:solidFill>
                  <a:srgbClr val="0070C0"/>
                </a:solidFill>
              </a:rPr>
              <a:t>Use the </a:t>
            </a:r>
            <a:r>
              <a:rPr lang="cs-CZ" sz="2000" dirty="0">
                <a:solidFill>
                  <a:srgbClr val="0070C0"/>
                </a:solidFill>
              </a:rPr>
              <a:t>A</a:t>
            </a:r>
            <a:r>
              <a:rPr lang="en-US" sz="2000" dirty="0" err="1">
                <a:solidFill>
                  <a:srgbClr val="0070C0"/>
                </a:solidFill>
              </a:rPr>
              <a:t>ssemble</a:t>
            </a:r>
            <a:r>
              <a:rPr lang="en-US" sz="2000" dirty="0">
                <a:solidFill>
                  <a:srgbClr val="0070C0"/>
                </a:solidFill>
              </a:rPr>
              <a:t>-to-</a:t>
            </a:r>
            <a:r>
              <a:rPr lang="cs-CZ" sz="2000" dirty="0">
                <a:solidFill>
                  <a:srgbClr val="0070C0"/>
                </a:solidFill>
              </a:rPr>
              <a:t>S</a:t>
            </a:r>
            <a:r>
              <a:rPr lang="en-US" sz="2000" dirty="0">
                <a:solidFill>
                  <a:srgbClr val="0070C0"/>
                </a:solidFill>
              </a:rPr>
              <a:t>tock process for items that you assemble and store for future sales.</a:t>
            </a:r>
          </a:p>
        </p:txBody>
      </p:sp>
    </p:spTree>
    <p:extLst>
      <p:ext uri="{BB962C8B-B14F-4D97-AF65-F5344CB8AC3E}">
        <p14:creationId xmlns:p14="http://schemas.microsoft.com/office/powerpoint/2010/main" val="779317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AA100BA-2BD5-43FD-BD69-C8D4BE7825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>
                <a:solidFill>
                  <a:srgbClr val="0070C0"/>
                </a:solidFill>
              </a:rPr>
              <a:t>Standard </a:t>
            </a:r>
            <a:r>
              <a:rPr lang="cs-CZ" sz="3600" dirty="0" err="1">
                <a:solidFill>
                  <a:srgbClr val="0070C0"/>
                </a:solidFill>
              </a:rPr>
              <a:t>Cost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sz="3600" dirty="0" err="1">
                <a:solidFill>
                  <a:srgbClr val="0070C0"/>
                </a:solidFill>
              </a:rPr>
              <a:t>is</a:t>
            </a:r>
            <a:r>
              <a:rPr lang="cs-CZ" sz="3600" dirty="0">
                <a:solidFill>
                  <a:srgbClr val="0070C0"/>
                </a:solidFill>
              </a:rPr>
              <a:t> a </a:t>
            </a:r>
            <a:r>
              <a:rPr lang="cs-CZ" sz="3600" dirty="0" err="1">
                <a:solidFill>
                  <a:srgbClr val="0070C0"/>
                </a:solidFill>
              </a:rPr>
              <a:t>Costing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sz="3600" dirty="0" err="1">
                <a:solidFill>
                  <a:srgbClr val="0070C0"/>
                </a:solidFill>
              </a:rPr>
              <a:t>method</a:t>
            </a:r>
            <a:r>
              <a:rPr lang="cs-CZ" sz="3600" dirty="0">
                <a:solidFill>
                  <a:srgbClr val="0070C0"/>
                </a:solidFill>
              </a:rPr>
              <a:t> set </a:t>
            </a:r>
            <a:r>
              <a:rPr lang="cs-CZ" sz="3600" dirty="0" err="1">
                <a:solidFill>
                  <a:srgbClr val="0070C0"/>
                </a:solidFill>
              </a:rPr>
              <a:t>for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sz="3600" dirty="0" err="1">
                <a:solidFill>
                  <a:srgbClr val="0070C0"/>
                </a:solidFill>
              </a:rPr>
              <a:t>our</a:t>
            </a:r>
            <a:r>
              <a:rPr lang="cs-CZ" sz="3600" dirty="0">
                <a:solidFill>
                  <a:srgbClr val="0070C0"/>
                </a:solidFill>
              </a:rPr>
              <a:t> model </a:t>
            </a:r>
            <a:r>
              <a:rPr lang="cs-CZ" sz="3600" dirty="0" err="1">
                <a:solidFill>
                  <a:srgbClr val="0070C0"/>
                </a:solidFill>
              </a:rPr>
              <a:t>item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FEEF2E2-979B-41A8-9E1F-1AECBDA1842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Standard </a:t>
            </a:r>
            <a:r>
              <a:rPr lang="cs-CZ" dirty="0" err="1"/>
              <a:t>Cost</a:t>
            </a:r>
            <a:r>
              <a:rPr lang="cs-CZ" dirty="0"/>
              <a:t> </a:t>
            </a:r>
            <a:endParaRPr lang="en-US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4678B994-563D-4398-991B-493DB65070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0" i="0" dirty="0">
                <a:solidFill>
                  <a:srgbClr val="0070C0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Many manufacturing companies select a valuation base of </a:t>
            </a:r>
            <a:r>
              <a:rPr lang="en-US" b="0" i="0" dirty="0">
                <a:solidFill>
                  <a:srgbClr val="0070C0"/>
                </a:solidFill>
                <a:effectLst/>
                <a:highlight>
                  <a:srgbClr val="FF0000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standard cost. </a:t>
            </a:r>
            <a:r>
              <a:rPr lang="en-US" b="0" i="0" dirty="0">
                <a:solidFill>
                  <a:srgbClr val="0070C0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This also applies to companies that perform light manufacturing, such as </a:t>
            </a:r>
            <a:r>
              <a:rPr lang="cs-CZ" b="1" i="0" dirty="0">
                <a:solidFill>
                  <a:srgbClr val="0070C0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As</a:t>
            </a:r>
            <a:r>
              <a:rPr lang="en-US" b="1" i="0" dirty="0" err="1">
                <a:solidFill>
                  <a:srgbClr val="0070C0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sembly</a:t>
            </a:r>
            <a:r>
              <a:rPr lang="en-US" b="0" i="0" dirty="0">
                <a:solidFill>
                  <a:srgbClr val="0070C0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 and </a:t>
            </a:r>
            <a:r>
              <a:rPr lang="cs-CZ" b="1" i="0" dirty="0">
                <a:solidFill>
                  <a:srgbClr val="0070C0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K</a:t>
            </a:r>
            <a:r>
              <a:rPr lang="en-US" b="1" i="0" dirty="0" err="1">
                <a:solidFill>
                  <a:srgbClr val="0070C0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itting</a:t>
            </a:r>
            <a:r>
              <a:rPr lang="en-US" b="0" i="0" dirty="0">
                <a:solidFill>
                  <a:srgbClr val="0070C0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. A standard cost system determines inventory unit cost based on some reasonable historical or </a:t>
            </a:r>
            <a:r>
              <a:rPr lang="en-US" b="1" i="0" dirty="0">
                <a:solidFill>
                  <a:srgbClr val="FF0000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expected</a:t>
            </a:r>
            <a:r>
              <a:rPr lang="en-US" b="0" i="0" dirty="0">
                <a:solidFill>
                  <a:srgbClr val="0070C0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 cost. Studies of past and estimated future cost data can then provide the basis for standard costs. </a:t>
            </a:r>
            <a:endParaRPr lang="cs-CZ" b="0" i="0" dirty="0">
              <a:solidFill>
                <a:srgbClr val="0070C0"/>
              </a:solidFill>
              <a:effectLst/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US" b="0" i="0" dirty="0">
                <a:solidFill>
                  <a:srgbClr val="0070C0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These costs are </a:t>
            </a:r>
            <a:r>
              <a:rPr lang="en-US" b="1" i="0" dirty="0">
                <a:solidFill>
                  <a:srgbClr val="FF0000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frozen</a:t>
            </a:r>
            <a:r>
              <a:rPr lang="en-US" b="0" i="0" dirty="0">
                <a:solidFill>
                  <a:srgbClr val="0070C0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 until a decision is made to change them. The actual cost to produce a product may differ from the estimated standard costs. For management control, the actual cost is compared to the standard cost for a specific item and differences</a:t>
            </a:r>
            <a:endParaRPr lang="en-US" dirty="0">
              <a:solidFill>
                <a:srgbClr val="0070C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EBB82DF6-CAC5-5723-29F3-EF29478412FB}"/>
              </a:ext>
            </a:extLst>
          </p:cNvPr>
          <p:cNvSpPr/>
          <p:nvPr/>
        </p:nvSpPr>
        <p:spPr>
          <a:xfrm>
            <a:off x="816310" y="5496580"/>
            <a:ext cx="412946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28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Standard </a:t>
            </a:r>
            <a:r>
              <a:rPr lang="cs-CZ" sz="2800" b="1" cap="none" spc="0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Cost</a:t>
            </a:r>
            <a:r>
              <a:rPr lang="cs-CZ" sz="28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=Pevná cena</a:t>
            </a:r>
          </a:p>
        </p:txBody>
      </p:sp>
      <p:sp>
        <p:nvSpPr>
          <p:cNvPr id="6" name="Šipka: doprava 5">
            <a:extLst>
              <a:ext uri="{FF2B5EF4-FFF2-40B4-BE49-F238E27FC236}">
                <a16:creationId xmlns:a16="http://schemas.microsoft.com/office/drawing/2014/main" id="{AC44DBAA-BC1E-0338-5296-F55E0041C25C}"/>
              </a:ext>
            </a:extLst>
          </p:cNvPr>
          <p:cNvSpPr/>
          <p:nvPr/>
        </p:nvSpPr>
        <p:spPr>
          <a:xfrm>
            <a:off x="5990602" y="5257797"/>
            <a:ext cx="4341263" cy="868369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/>
              <a:t>Explanation</a:t>
            </a:r>
            <a:r>
              <a:rPr lang="cs-CZ" dirty="0"/>
              <a:t> </a:t>
            </a:r>
            <a:r>
              <a:rPr lang="cs-CZ" dirty="0" err="1"/>
              <a:t>fo</a:t>
            </a:r>
            <a:r>
              <a:rPr lang="cs-CZ" dirty="0"/>
              <a:t> </a:t>
            </a:r>
            <a:r>
              <a:rPr lang="cs-CZ" dirty="0" err="1"/>
              <a:t>Kitting</a:t>
            </a:r>
            <a:r>
              <a:rPr lang="cs-CZ" dirty="0"/>
              <a:t> :  </a:t>
            </a:r>
            <a:r>
              <a:rPr lang="cs-CZ" dirty="0" err="1"/>
              <a:t>see</a:t>
            </a:r>
            <a:r>
              <a:rPr lang="cs-CZ" dirty="0"/>
              <a:t> </a:t>
            </a:r>
            <a:r>
              <a:rPr lang="cs-CZ" dirty="0" err="1"/>
              <a:t>next</a:t>
            </a:r>
            <a:r>
              <a:rPr lang="cs-CZ" dirty="0"/>
              <a:t> 2 </a:t>
            </a:r>
            <a:r>
              <a:rPr lang="cs-CZ" dirty="0" err="1"/>
              <a:t>slides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875206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013DBF-C0AF-4E3F-871C-CF2E8984D0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621" y="777082"/>
            <a:ext cx="11332539" cy="579438"/>
          </a:xfrm>
        </p:spPr>
        <p:txBody>
          <a:bodyPr/>
          <a:lstStyle/>
          <a:p>
            <a:r>
              <a:rPr lang="en-US" sz="3600" dirty="0">
                <a:solidFill>
                  <a:srgbClr val="0070C0"/>
                </a:solidFill>
              </a:rPr>
              <a:t>Explanation of the term Kitting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9B12E11-5E41-4411-AE53-4059DE4D1CC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 err="1"/>
              <a:t>Kitting</a:t>
            </a:r>
            <a:endParaRPr lang="en-US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1B59677D-611B-46F1-8B3C-120C0EAE61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Kitting</a:t>
            </a:r>
            <a:r>
              <a:rPr lang="en-US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 is a process commonly used in manufacturing and logistics where individual items are grouped together to create a single, ready-to-ship package.</a:t>
            </a:r>
            <a:endParaRPr lang="cs-CZ" dirty="0">
              <a:solidFill>
                <a:srgbClr val="0070C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US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This method is particularly useful for assembling products that require multiple components.</a:t>
            </a:r>
            <a:r>
              <a:rPr lang="cs-CZ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</a:p>
          <a:p>
            <a:r>
              <a:rPr lang="cs-CZ" dirty="0" err="1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Reasons</a:t>
            </a:r>
            <a:r>
              <a:rPr lang="cs-CZ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cs-CZ" dirty="0" err="1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for</a:t>
            </a:r>
            <a:r>
              <a:rPr lang="cs-CZ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use </a:t>
            </a:r>
            <a:r>
              <a:rPr lang="cs-CZ" dirty="0" err="1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of</a:t>
            </a:r>
            <a:r>
              <a:rPr lang="cs-CZ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cs-CZ" dirty="0" err="1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kitting</a:t>
            </a:r>
            <a:r>
              <a:rPr lang="cs-CZ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:</a:t>
            </a:r>
          </a:p>
          <a:p>
            <a:pPr lvl="1"/>
            <a:r>
              <a:rPr lang="en-US" sz="1600" b="1" i="0" dirty="0">
                <a:effectLst/>
                <a:latin typeface="-apple-system"/>
                <a:hlinkClick r:id="rId2"/>
              </a:rPr>
              <a:t>Efficiency</a:t>
            </a:r>
            <a:r>
              <a:rPr lang="en-US" sz="1600" b="0" i="0" dirty="0">
                <a:effectLst/>
                <a:latin typeface="-apple-system"/>
                <a:hlinkClick r:id="rId2"/>
              </a:rPr>
              <a:t>: By pre-assembling kits, companies can streamline their production and shipping processes, reducing the time and labor required to handle individual parts</a:t>
            </a:r>
            <a:r>
              <a:rPr lang="cs-CZ" sz="1600" b="0" i="0" dirty="0">
                <a:effectLst/>
                <a:latin typeface="-apple-system"/>
              </a:rPr>
              <a:t>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70C0"/>
                </a:solidFill>
                <a:latin typeface="-apple-system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Cost Savings: </a:t>
            </a:r>
            <a:r>
              <a:rPr lang="en-US" sz="1600" dirty="0">
                <a:solidFill>
                  <a:srgbClr val="0070C0"/>
                </a:solidFill>
                <a:latin typeface="-apple-system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It can lower inventory costs and improve space utilization by consolidating multiple items into a single package</a:t>
            </a:r>
            <a:endParaRPr lang="en-US" sz="1600" dirty="0">
              <a:solidFill>
                <a:srgbClr val="0070C0"/>
              </a:solidFill>
              <a:latin typeface="-apple-system"/>
            </a:endParaRPr>
          </a:p>
          <a:p>
            <a:pPr algn="l"/>
            <a:r>
              <a:rPr lang="cs-CZ" sz="1600" dirty="0">
                <a:latin typeface="-apple-system"/>
              </a:rPr>
              <a:t> </a:t>
            </a:r>
            <a:endParaRPr lang="en-US" sz="1600" dirty="0">
              <a:latin typeface="-apple-system"/>
            </a:endParaRPr>
          </a:p>
        </p:txBody>
      </p:sp>
    </p:spTree>
    <p:extLst>
      <p:ext uri="{BB962C8B-B14F-4D97-AF65-F5344CB8AC3E}">
        <p14:creationId xmlns:p14="http://schemas.microsoft.com/office/powerpoint/2010/main" val="9320905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E9293FB-0E97-47AC-9450-76991F124CA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 err="1"/>
              <a:t>Kitting</a:t>
            </a:r>
            <a:endParaRPr lang="en-US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6CC10269-D76E-4E19-A061-2574AAE529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1904" y="805190"/>
            <a:ext cx="5361905" cy="5247619"/>
          </a:xfrm>
          <a:prstGeom prst="rect">
            <a:avLst/>
          </a:prstGeom>
        </p:spPr>
      </p:pic>
      <p:sp>
        <p:nvSpPr>
          <p:cNvPr id="7" name="Obdélník 6">
            <a:extLst>
              <a:ext uri="{FF2B5EF4-FFF2-40B4-BE49-F238E27FC236}">
                <a16:creationId xmlns:a16="http://schemas.microsoft.com/office/drawing/2014/main" id="{3EC42672-9E03-419D-8822-E910620548F0}"/>
              </a:ext>
            </a:extLst>
          </p:cNvPr>
          <p:cNvSpPr/>
          <p:nvPr/>
        </p:nvSpPr>
        <p:spPr>
          <a:xfrm>
            <a:off x="483286" y="6139933"/>
            <a:ext cx="2482026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SKU=</a:t>
            </a:r>
            <a:r>
              <a:rPr lang="cs-CZ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Stock</a:t>
            </a:r>
            <a:r>
              <a:rPr lang="cs-CZ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cs-CZ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Keeping</a:t>
            </a:r>
            <a:r>
              <a:rPr lang="cs-CZ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Unit</a:t>
            </a:r>
          </a:p>
        </p:txBody>
      </p:sp>
    </p:spTree>
    <p:extLst>
      <p:ext uri="{BB962C8B-B14F-4D97-AF65-F5344CB8AC3E}">
        <p14:creationId xmlns:p14="http://schemas.microsoft.com/office/powerpoint/2010/main" val="30174453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378EEEA-952B-4A6A-B1FC-6E400C4C95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solidFill>
                  <a:srgbClr val="0070C0"/>
                </a:solidFill>
              </a:rPr>
              <a:t>Sales Order Line </a:t>
            </a:r>
            <a:r>
              <a:rPr lang="cs-CZ" sz="3600" dirty="0">
                <a:solidFill>
                  <a:srgbClr val="0070C0"/>
                </a:solidFill>
              </a:rPr>
              <a:t>-</a:t>
            </a:r>
            <a:r>
              <a:rPr lang="en-US" sz="3600" dirty="0">
                <a:solidFill>
                  <a:srgbClr val="0070C0"/>
                </a:solidFill>
              </a:rPr>
              <a:t>&gt; A</a:t>
            </a:r>
            <a:r>
              <a:rPr lang="cs-CZ" sz="3600" dirty="0" err="1">
                <a:solidFill>
                  <a:srgbClr val="0070C0"/>
                </a:solidFill>
              </a:rPr>
              <a:t>ssemble</a:t>
            </a:r>
            <a:r>
              <a:rPr lang="cs-CZ" sz="3600" dirty="0">
                <a:solidFill>
                  <a:srgbClr val="0070C0"/>
                </a:solidFill>
              </a:rPr>
              <a:t>-</a:t>
            </a:r>
            <a:r>
              <a:rPr lang="en-US" sz="3600" dirty="0">
                <a:solidFill>
                  <a:srgbClr val="0070C0"/>
                </a:solidFill>
              </a:rPr>
              <a:t>t</a:t>
            </a:r>
            <a:r>
              <a:rPr lang="cs-CZ" sz="3600" dirty="0">
                <a:solidFill>
                  <a:srgbClr val="0070C0"/>
                </a:solidFill>
              </a:rPr>
              <a:t>o-</a:t>
            </a:r>
            <a:r>
              <a:rPr lang="cs-CZ" sz="3600" dirty="0" err="1">
                <a:solidFill>
                  <a:srgbClr val="0070C0"/>
                </a:solidFill>
              </a:rPr>
              <a:t>Order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sz="3600" dirty="0" err="1">
                <a:solidFill>
                  <a:srgbClr val="0070C0"/>
                </a:solidFill>
              </a:rPr>
              <a:t>version</a:t>
            </a: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FDE6618-59B0-47CA-93BE-B0231A5516A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 err="1"/>
              <a:t>Assembly</a:t>
            </a:r>
            <a:r>
              <a:rPr lang="cs-CZ" dirty="0"/>
              <a:t> </a:t>
            </a:r>
            <a:r>
              <a:rPr lang="cs-CZ" dirty="0" err="1"/>
              <a:t>orders</a:t>
            </a:r>
            <a:r>
              <a:rPr lang="cs-CZ" dirty="0"/>
              <a:t>- Skorkovský</a:t>
            </a:r>
          </a:p>
          <a:p>
            <a:endParaRPr lang="en-US" dirty="0"/>
          </a:p>
        </p:txBody>
      </p:sp>
      <p:cxnSp>
        <p:nvCxnSpPr>
          <p:cNvPr id="8" name="Přímá spojnice 7">
            <a:extLst>
              <a:ext uri="{FF2B5EF4-FFF2-40B4-BE49-F238E27FC236}">
                <a16:creationId xmlns:a16="http://schemas.microsoft.com/office/drawing/2014/main" id="{7CC031C0-787F-4DC0-92D9-971BD20FCF34}"/>
              </a:ext>
            </a:extLst>
          </p:cNvPr>
          <p:cNvCxnSpPr/>
          <p:nvPr/>
        </p:nvCxnSpPr>
        <p:spPr>
          <a:xfrm>
            <a:off x="2059468" y="2051759"/>
            <a:ext cx="116732" cy="2334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Obrázek 17">
            <a:extLst>
              <a:ext uri="{FF2B5EF4-FFF2-40B4-BE49-F238E27FC236}">
                <a16:creationId xmlns:a16="http://schemas.microsoft.com/office/drawing/2014/main" id="{440A1427-38B9-D6D4-633B-119D0D55A0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61" y="1602438"/>
            <a:ext cx="10801721" cy="136556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20" name="Obrázek 19">
            <a:extLst>
              <a:ext uri="{FF2B5EF4-FFF2-40B4-BE49-F238E27FC236}">
                <a16:creationId xmlns:a16="http://schemas.microsoft.com/office/drawing/2014/main" id="{F4BA4A26-A18D-5DB6-ED75-A4C516C262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852" y="3584709"/>
            <a:ext cx="2038095" cy="215238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22" name="Obrázek 21">
            <a:extLst>
              <a:ext uri="{FF2B5EF4-FFF2-40B4-BE49-F238E27FC236}">
                <a16:creationId xmlns:a16="http://schemas.microsoft.com/office/drawing/2014/main" id="{071EBEEA-23B9-FAFE-59C8-15A904E946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7591" y="3590554"/>
            <a:ext cx="7875591" cy="256190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cxnSp>
        <p:nvCxnSpPr>
          <p:cNvPr id="24" name="Přímá spojnice se šipkou 23">
            <a:extLst>
              <a:ext uri="{FF2B5EF4-FFF2-40B4-BE49-F238E27FC236}">
                <a16:creationId xmlns:a16="http://schemas.microsoft.com/office/drawing/2014/main" id="{FF8D61C8-4440-5494-0FAC-AE342132D4CF}"/>
              </a:ext>
            </a:extLst>
          </p:cNvPr>
          <p:cNvCxnSpPr/>
          <p:nvPr/>
        </p:nvCxnSpPr>
        <p:spPr>
          <a:xfrm>
            <a:off x="2286000" y="4445000"/>
            <a:ext cx="11557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06827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4FB465A-09CF-4E7B-8F11-9BCA642186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461" y="687422"/>
            <a:ext cx="11332539" cy="579438"/>
          </a:xfrm>
        </p:spPr>
        <p:txBody>
          <a:bodyPr/>
          <a:lstStyle/>
          <a:p>
            <a:r>
              <a:rPr lang="cs-CZ" sz="3600" dirty="0" err="1">
                <a:solidFill>
                  <a:srgbClr val="0070C0"/>
                </a:solidFill>
              </a:rPr>
              <a:t>Created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sz="3600" dirty="0" err="1">
                <a:solidFill>
                  <a:srgbClr val="0070C0"/>
                </a:solidFill>
              </a:rPr>
              <a:t>Assembly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sz="3600" dirty="0" err="1">
                <a:solidFill>
                  <a:srgbClr val="0070C0"/>
                </a:solidFill>
              </a:rPr>
              <a:t>Order</a:t>
            </a:r>
            <a:r>
              <a:rPr lang="cs-CZ" sz="3600" dirty="0">
                <a:solidFill>
                  <a:srgbClr val="0070C0"/>
                </a:solidFill>
              </a:rPr>
              <a:t> type </a:t>
            </a:r>
            <a:r>
              <a:rPr lang="en-US" sz="3600" dirty="0" err="1">
                <a:solidFill>
                  <a:srgbClr val="0070C0"/>
                </a:solidFill>
              </a:rPr>
              <a:t>Assembl</a:t>
            </a:r>
            <a:r>
              <a:rPr lang="cs-CZ" sz="3600" dirty="0">
                <a:solidFill>
                  <a:srgbClr val="0070C0"/>
                </a:solidFill>
              </a:rPr>
              <a:t>e-to-O</a:t>
            </a:r>
            <a:r>
              <a:rPr lang="en-US" sz="3600" dirty="0" err="1">
                <a:solidFill>
                  <a:srgbClr val="0070C0"/>
                </a:solidFill>
              </a:rPr>
              <a:t>rder</a:t>
            </a:r>
            <a:r>
              <a:rPr lang="cs-CZ" sz="3600" dirty="0">
                <a:solidFill>
                  <a:srgbClr val="0070C0"/>
                </a:solidFill>
              </a:rPr>
              <a:t> (</a:t>
            </a:r>
            <a:r>
              <a:rPr lang="cs-CZ" sz="3600" dirty="0" err="1">
                <a:solidFill>
                  <a:srgbClr val="0070C0"/>
                </a:solidFill>
              </a:rPr>
              <a:t>AtO</a:t>
            </a:r>
            <a:r>
              <a:rPr lang="cs-CZ" sz="3600" dirty="0">
                <a:solidFill>
                  <a:srgbClr val="0070C0"/>
                </a:solidFill>
              </a:rPr>
              <a:t>)</a:t>
            </a: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31B1F3F-3526-41BB-AFD2-00CC9286F98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 err="1"/>
              <a:t>Assembly</a:t>
            </a:r>
            <a:r>
              <a:rPr lang="cs-CZ" dirty="0"/>
              <a:t> </a:t>
            </a:r>
            <a:r>
              <a:rPr lang="cs-CZ" dirty="0" err="1"/>
              <a:t>orders</a:t>
            </a:r>
            <a:r>
              <a:rPr lang="cs-CZ" dirty="0"/>
              <a:t>- Skorkovský</a:t>
            </a:r>
          </a:p>
          <a:p>
            <a:endParaRPr lang="en-US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629EC812-83AB-5A5C-E1F2-DB22AA371E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690" y="1523681"/>
            <a:ext cx="11127962" cy="3740649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677273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50F088C-E58E-4931-86EE-3E131F147C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>
                <a:solidFill>
                  <a:srgbClr val="0070C0"/>
                </a:solidFill>
              </a:rPr>
              <a:t>Link </a:t>
            </a:r>
            <a:r>
              <a:rPr lang="cs-CZ" sz="3600" dirty="0" err="1">
                <a:solidFill>
                  <a:srgbClr val="0070C0"/>
                </a:solidFill>
              </a:rPr>
              <a:t>from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sz="3600" dirty="0" err="1">
                <a:solidFill>
                  <a:srgbClr val="0070C0"/>
                </a:solidFill>
              </a:rPr>
              <a:t>AtO</a:t>
            </a:r>
            <a:r>
              <a:rPr lang="cs-CZ" sz="3600" dirty="0">
                <a:solidFill>
                  <a:srgbClr val="0070C0"/>
                </a:solidFill>
              </a:rPr>
              <a:t> lines to </a:t>
            </a:r>
            <a:r>
              <a:rPr lang="cs-CZ" sz="3600" dirty="0" err="1">
                <a:solidFill>
                  <a:srgbClr val="0070C0"/>
                </a:solidFill>
              </a:rPr>
              <a:t>document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8BAE626-5DBF-460A-8713-FB4EE6FFE4A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A47B31C9-F133-415E-A81F-C457CB30DD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961" y="1491926"/>
            <a:ext cx="8400000" cy="238095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1CE86487-D2D8-4984-862F-34A3D5BDF0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781" y="4722985"/>
            <a:ext cx="8671180" cy="141122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9" name="Obdélník 8">
            <a:extLst>
              <a:ext uri="{FF2B5EF4-FFF2-40B4-BE49-F238E27FC236}">
                <a16:creationId xmlns:a16="http://schemas.microsoft.com/office/drawing/2014/main" id="{E01649ED-BE99-47B2-B324-6200F8BCA21F}"/>
              </a:ext>
            </a:extLst>
          </p:cNvPr>
          <p:cNvSpPr/>
          <p:nvPr/>
        </p:nvSpPr>
        <p:spPr>
          <a:xfrm>
            <a:off x="3547009" y="3947166"/>
            <a:ext cx="69281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32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OR</a:t>
            </a:r>
          </a:p>
        </p:txBody>
      </p:sp>
      <p:sp>
        <p:nvSpPr>
          <p:cNvPr id="10" name="Šipka: doprava 9">
            <a:extLst>
              <a:ext uri="{FF2B5EF4-FFF2-40B4-BE49-F238E27FC236}">
                <a16:creationId xmlns:a16="http://schemas.microsoft.com/office/drawing/2014/main" id="{2343E976-6446-4B86-B45C-EC0F22B62A91}"/>
              </a:ext>
            </a:extLst>
          </p:cNvPr>
          <p:cNvSpPr/>
          <p:nvPr/>
        </p:nvSpPr>
        <p:spPr>
          <a:xfrm>
            <a:off x="9458325" y="2590800"/>
            <a:ext cx="1971714" cy="2819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6918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F068051-677F-4B7F-8351-07FAE2D5EE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>
                <a:solidFill>
                  <a:srgbClr val="0070C0"/>
                </a:solidFill>
              </a:rPr>
              <a:t>Show </a:t>
            </a:r>
            <a:r>
              <a:rPr lang="cs-CZ" sz="3600" dirty="0" err="1">
                <a:solidFill>
                  <a:srgbClr val="0070C0"/>
                </a:solidFill>
              </a:rPr>
              <a:t>created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sz="3600" dirty="0" err="1">
                <a:solidFill>
                  <a:srgbClr val="0070C0"/>
                </a:solidFill>
              </a:rPr>
              <a:t>document</a:t>
            </a:r>
            <a:r>
              <a:rPr lang="cs-CZ" sz="3600" dirty="0">
                <a:solidFill>
                  <a:srgbClr val="0070C0"/>
                </a:solidFill>
              </a:rPr>
              <a:t> (</a:t>
            </a:r>
            <a:r>
              <a:rPr lang="cs-CZ" sz="3600" dirty="0" err="1">
                <a:solidFill>
                  <a:srgbClr val="0070C0"/>
                </a:solidFill>
              </a:rPr>
              <a:t>Assembly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sz="3600" dirty="0" err="1">
                <a:solidFill>
                  <a:srgbClr val="0070C0"/>
                </a:solidFill>
              </a:rPr>
              <a:t>Order</a:t>
            </a:r>
            <a:r>
              <a:rPr lang="cs-CZ" sz="3600" dirty="0">
                <a:solidFill>
                  <a:srgbClr val="0070C0"/>
                </a:solidFill>
              </a:rPr>
              <a:t>) – </a:t>
            </a:r>
            <a:r>
              <a:rPr lang="cs-CZ" sz="3600" dirty="0" err="1">
                <a:solidFill>
                  <a:srgbClr val="0070C0"/>
                </a:solidFill>
              </a:rPr>
              <a:t>before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sz="3600" dirty="0" err="1">
                <a:solidFill>
                  <a:srgbClr val="0070C0"/>
                </a:solidFill>
              </a:rPr>
              <a:t>posting</a:t>
            </a: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194DA66-4158-4287-BF28-BB39F2D8FDE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 err="1"/>
              <a:t>Assembly</a:t>
            </a:r>
            <a:r>
              <a:rPr lang="cs-CZ" dirty="0"/>
              <a:t> </a:t>
            </a:r>
            <a:r>
              <a:rPr lang="cs-CZ" dirty="0" err="1"/>
              <a:t>orders</a:t>
            </a:r>
            <a:r>
              <a:rPr lang="cs-CZ" dirty="0"/>
              <a:t>- Skorkovský</a:t>
            </a:r>
          </a:p>
          <a:p>
            <a:endParaRPr lang="en-US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7372C326-F86E-4431-8ECD-549E863CE0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801" y="1886561"/>
            <a:ext cx="10515600" cy="390855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44DB261C-4886-46CC-A152-A3BA413FDD6A}"/>
              </a:ext>
            </a:extLst>
          </p:cNvPr>
          <p:cNvSpPr txBox="1"/>
          <p:nvPr/>
        </p:nvSpPr>
        <p:spPr>
          <a:xfrm>
            <a:off x="571461" y="5906869"/>
            <a:ext cx="10515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This model does not consider the source, but it can be added in the teaching</a:t>
            </a:r>
          </a:p>
        </p:txBody>
      </p:sp>
    </p:spTree>
    <p:extLst>
      <p:ext uri="{BB962C8B-B14F-4D97-AF65-F5344CB8AC3E}">
        <p14:creationId xmlns:p14="http://schemas.microsoft.com/office/powerpoint/2010/main" val="16824813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B0A397A-B305-55FB-EA53-8A704E393F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>
                <a:solidFill>
                  <a:srgbClr val="0070C0"/>
                </a:solidFill>
              </a:rPr>
              <a:t>Status </a:t>
            </a:r>
            <a:r>
              <a:rPr lang="cs-CZ" sz="3600" dirty="0" err="1">
                <a:solidFill>
                  <a:srgbClr val="0070C0"/>
                </a:solidFill>
              </a:rPr>
              <a:t>change</a:t>
            </a:r>
            <a:r>
              <a:rPr lang="cs-CZ" sz="3600" dirty="0">
                <a:solidFill>
                  <a:srgbClr val="0070C0"/>
                </a:solidFill>
              </a:rPr>
              <a:t> : Open -&gt; </a:t>
            </a:r>
            <a:r>
              <a:rPr lang="cs-CZ" sz="3600" dirty="0" err="1">
                <a:solidFill>
                  <a:srgbClr val="0070C0"/>
                </a:solidFill>
              </a:rPr>
              <a:t>Released</a:t>
            </a:r>
            <a:endParaRPr lang="cs-CZ" sz="3600" dirty="0">
              <a:solidFill>
                <a:srgbClr val="0070C0"/>
              </a:solidFill>
            </a:endParaRP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55BD3BA-90B5-2954-119D-B50656CB338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 err="1"/>
              <a:t>Assembly</a:t>
            </a:r>
            <a:r>
              <a:rPr lang="cs-CZ" dirty="0"/>
              <a:t> </a:t>
            </a:r>
            <a:r>
              <a:rPr lang="cs-CZ" dirty="0" err="1"/>
              <a:t>orders</a:t>
            </a:r>
            <a:r>
              <a:rPr lang="cs-CZ" dirty="0"/>
              <a:t>- Skorkovský</a:t>
            </a:r>
          </a:p>
          <a:p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5FE7FAF9-E5E3-8C96-2954-A95BB3DF4A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579" y="1722438"/>
            <a:ext cx="10363199" cy="283411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EB1F0016-CF2D-4FC0-ACFB-A8D1B77FD2CD}"/>
              </a:ext>
            </a:extLst>
          </p:cNvPr>
          <p:cNvSpPr txBox="1"/>
          <p:nvPr/>
        </p:nvSpPr>
        <p:spPr>
          <a:xfrm>
            <a:off x="682579" y="4861356"/>
            <a:ext cx="70437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</a:rPr>
              <a:t>You need to change the status </a:t>
            </a:r>
            <a:r>
              <a:rPr lang="en-US" sz="3200" dirty="0" err="1">
                <a:solidFill>
                  <a:srgbClr val="0070C0"/>
                </a:solidFill>
              </a:rPr>
              <a:t>manu</a:t>
            </a:r>
            <a:r>
              <a:rPr lang="cs-CZ" sz="3200" dirty="0">
                <a:solidFill>
                  <a:srgbClr val="0070C0"/>
                </a:solidFill>
              </a:rPr>
              <a:t>a</a:t>
            </a:r>
            <a:r>
              <a:rPr lang="en-US" sz="3200" dirty="0">
                <a:solidFill>
                  <a:srgbClr val="0070C0"/>
                </a:solidFill>
              </a:rPr>
              <a:t>l</a:t>
            </a:r>
            <a:r>
              <a:rPr lang="cs-CZ" sz="3200" dirty="0">
                <a:solidFill>
                  <a:srgbClr val="0070C0"/>
                </a:solidFill>
              </a:rPr>
              <a:t>l</a:t>
            </a:r>
            <a:r>
              <a:rPr lang="en-US" sz="3200" dirty="0">
                <a:solidFill>
                  <a:srgbClr val="0070C0"/>
                </a:solidFill>
              </a:rPr>
              <a:t>y</a:t>
            </a:r>
            <a:r>
              <a:rPr lang="cs-CZ" sz="3200" dirty="0">
                <a:solidFill>
                  <a:srgbClr val="0070C0"/>
                </a:solidFill>
              </a:rPr>
              <a:t> !</a:t>
            </a:r>
            <a:endParaRPr lang="en-US" sz="3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72300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ECBBD2A-8505-4491-9506-EA7D5A8A9E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The difference between </a:t>
            </a:r>
            <a:r>
              <a:rPr lang="cs-CZ" sz="2800" dirty="0">
                <a:solidFill>
                  <a:srgbClr val="0070C0"/>
                </a:solidFill>
              </a:rPr>
              <a:t>P</a:t>
            </a:r>
            <a:r>
              <a:rPr lang="en-US" sz="2800" dirty="0" err="1">
                <a:solidFill>
                  <a:srgbClr val="0070C0"/>
                </a:solidFill>
              </a:rPr>
              <a:t>roduction</a:t>
            </a:r>
            <a:r>
              <a:rPr lang="en-US" sz="2800" dirty="0">
                <a:solidFill>
                  <a:srgbClr val="0070C0"/>
                </a:solidFill>
              </a:rPr>
              <a:t> orders and </a:t>
            </a:r>
            <a:r>
              <a:rPr lang="cs-CZ" sz="2800" dirty="0">
                <a:solidFill>
                  <a:srgbClr val="0070C0"/>
                </a:solidFill>
              </a:rPr>
              <a:t>A</a:t>
            </a:r>
            <a:r>
              <a:rPr lang="en-US" sz="2800" dirty="0" err="1">
                <a:solidFill>
                  <a:srgbClr val="0070C0"/>
                </a:solidFill>
              </a:rPr>
              <a:t>ssembl</a:t>
            </a:r>
            <a:r>
              <a:rPr lang="cs-CZ" sz="2800" dirty="0">
                <a:solidFill>
                  <a:srgbClr val="0070C0"/>
                </a:solidFill>
              </a:rPr>
              <a:t>y </a:t>
            </a:r>
            <a:r>
              <a:rPr lang="en-US" sz="2800" dirty="0">
                <a:solidFill>
                  <a:srgbClr val="0070C0"/>
                </a:solidFill>
              </a:rPr>
              <a:t> orders</a:t>
            </a:r>
            <a:r>
              <a:rPr lang="cs-CZ" sz="2800" dirty="0">
                <a:solidFill>
                  <a:srgbClr val="0070C0"/>
                </a:solidFill>
              </a:rPr>
              <a:t> I.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6B667A00-54D3-46FC-BD96-23F1CCB9BEE9}"/>
              </a:ext>
            </a:extLst>
          </p:cNvPr>
          <p:cNvSpPr/>
          <p:nvPr/>
        </p:nvSpPr>
        <p:spPr>
          <a:xfrm>
            <a:off x="8774730" y="4993049"/>
            <a:ext cx="829667" cy="50370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1150</a:t>
            </a: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FD930C98-C82D-453B-BBA2-8A65904287A3}"/>
              </a:ext>
            </a:extLst>
          </p:cNvPr>
          <p:cNvSpPr/>
          <p:nvPr/>
        </p:nvSpPr>
        <p:spPr>
          <a:xfrm>
            <a:off x="8280760" y="5746486"/>
            <a:ext cx="818478" cy="50370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1151</a:t>
            </a: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6BF6E70F-D140-4E08-BD9F-E2CD9C9D4387}"/>
              </a:ext>
            </a:extLst>
          </p:cNvPr>
          <p:cNvSpPr/>
          <p:nvPr/>
        </p:nvSpPr>
        <p:spPr>
          <a:xfrm>
            <a:off x="9351225" y="5765792"/>
            <a:ext cx="719708" cy="503707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1155</a:t>
            </a:r>
          </a:p>
        </p:txBody>
      </p:sp>
      <p:sp>
        <p:nvSpPr>
          <p:cNvPr id="7" name="Pravá složená závorka 6">
            <a:extLst>
              <a:ext uri="{FF2B5EF4-FFF2-40B4-BE49-F238E27FC236}">
                <a16:creationId xmlns:a16="http://schemas.microsoft.com/office/drawing/2014/main" id="{0E9679ED-574E-4832-BD1B-8DD1AD33B912}"/>
              </a:ext>
            </a:extLst>
          </p:cNvPr>
          <p:cNvSpPr/>
          <p:nvPr/>
        </p:nvSpPr>
        <p:spPr>
          <a:xfrm>
            <a:off x="10384251" y="4993049"/>
            <a:ext cx="411612" cy="1325563"/>
          </a:xfrm>
          <a:prstGeom prst="rightBrace">
            <a:avLst>
              <a:gd name="adj1" fmla="val 8333"/>
              <a:gd name="adj2" fmla="val 38638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96161691-DED9-4D79-A5BA-0F6B65A03530}"/>
              </a:ext>
            </a:extLst>
          </p:cNvPr>
          <p:cNvSpPr/>
          <p:nvPr/>
        </p:nvSpPr>
        <p:spPr>
          <a:xfrm>
            <a:off x="10927570" y="5281798"/>
            <a:ext cx="726481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2000" b="1" cap="none" spc="0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/>
              </a:rPr>
              <a:t>BOM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BFAE006A-3885-4434-AC9B-EDCC7A1E56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5242" y="1761389"/>
            <a:ext cx="4950087" cy="267913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0" name="Pravá složená závorka 9">
            <a:extLst>
              <a:ext uri="{FF2B5EF4-FFF2-40B4-BE49-F238E27FC236}">
                <a16:creationId xmlns:a16="http://schemas.microsoft.com/office/drawing/2014/main" id="{E584AFB7-168F-46F6-AF25-D9514FC86F6D}"/>
              </a:ext>
            </a:extLst>
          </p:cNvPr>
          <p:cNvSpPr/>
          <p:nvPr/>
        </p:nvSpPr>
        <p:spPr>
          <a:xfrm>
            <a:off x="10570384" y="1761389"/>
            <a:ext cx="411612" cy="2655294"/>
          </a:xfrm>
          <a:prstGeom prst="rightBrace">
            <a:avLst>
              <a:gd name="adj1" fmla="val 8333"/>
              <a:gd name="adj2" fmla="val 38638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E55B4276-3CF2-4A67-86DF-AF86E24F313E}"/>
              </a:ext>
            </a:extLst>
          </p:cNvPr>
          <p:cNvSpPr/>
          <p:nvPr/>
        </p:nvSpPr>
        <p:spPr>
          <a:xfrm>
            <a:off x="10893489" y="2549020"/>
            <a:ext cx="111312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2000" b="1" cap="none" spc="0" dirty="0" err="1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/>
              </a:rPr>
              <a:t>Routings</a:t>
            </a:r>
            <a:endParaRPr lang="cs-CZ" sz="2000" b="1" cap="none" spc="0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effectLst/>
            </a:endParaRPr>
          </a:p>
        </p:txBody>
      </p:sp>
      <p:cxnSp>
        <p:nvCxnSpPr>
          <p:cNvPr id="13" name="Přímá spojnice se šipkou 12">
            <a:extLst>
              <a:ext uri="{FF2B5EF4-FFF2-40B4-BE49-F238E27FC236}">
                <a16:creationId xmlns:a16="http://schemas.microsoft.com/office/drawing/2014/main" id="{C7ABD305-1DDD-4D0B-85A4-E4C15C0AAA77}"/>
              </a:ext>
            </a:extLst>
          </p:cNvPr>
          <p:cNvCxnSpPr/>
          <p:nvPr/>
        </p:nvCxnSpPr>
        <p:spPr>
          <a:xfrm>
            <a:off x="8893064" y="5530965"/>
            <a:ext cx="0" cy="2497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se šipkou 13">
            <a:extLst>
              <a:ext uri="{FF2B5EF4-FFF2-40B4-BE49-F238E27FC236}">
                <a16:creationId xmlns:a16="http://schemas.microsoft.com/office/drawing/2014/main" id="{43B53718-CD8C-4F6D-9495-C9FC06446935}"/>
              </a:ext>
            </a:extLst>
          </p:cNvPr>
          <p:cNvCxnSpPr>
            <a:cxnSpLocks/>
          </p:cNvCxnSpPr>
          <p:nvPr/>
        </p:nvCxnSpPr>
        <p:spPr>
          <a:xfrm>
            <a:off x="9183178" y="2304440"/>
            <a:ext cx="0" cy="2988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Obrázek 18">
            <a:extLst>
              <a:ext uri="{FF2B5EF4-FFF2-40B4-BE49-F238E27FC236}">
                <a16:creationId xmlns:a16="http://schemas.microsoft.com/office/drawing/2014/main" id="{1664BA09-125C-43B4-8BCA-872589E2FB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949" y="3358154"/>
            <a:ext cx="4538909" cy="211618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cxnSp>
        <p:nvCxnSpPr>
          <p:cNvPr id="21" name="Přímá spojnice se šipkou 20">
            <a:extLst>
              <a:ext uri="{FF2B5EF4-FFF2-40B4-BE49-F238E27FC236}">
                <a16:creationId xmlns:a16="http://schemas.microsoft.com/office/drawing/2014/main" id="{9DE3CFFF-7403-4F11-92E1-84C83F5D506B}"/>
              </a:ext>
            </a:extLst>
          </p:cNvPr>
          <p:cNvCxnSpPr/>
          <p:nvPr/>
        </p:nvCxnSpPr>
        <p:spPr>
          <a:xfrm flipV="1">
            <a:off x="4067033" y="3698543"/>
            <a:ext cx="1376502" cy="14466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nice se šipkou 21">
            <a:extLst>
              <a:ext uri="{FF2B5EF4-FFF2-40B4-BE49-F238E27FC236}">
                <a16:creationId xmlns:a16="http://schemas.microsoft.com/office/drawing/2014/main" id="{EE202C54-5A41-4061-9DCB-1A31BAEF402C}"/>
              </a:ext>
            </a:extLst>
          </p:cNvPr>
          <p:cNvCxnSpPr>
            <a:cxnSpLocks/>
          </p:cNvCxnSpPr>
          <p:nvPr/>
        </p:nvCxnSpPr>
        <p:spPr>
          <a:xfrm>
            <a:off x="4067033" y="5295881"/>
            <a:ext cx="434102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Obdélník 2">
            <a:extLst>
              <a:ext uri="{FF2B5EF4-FFF2-40B4-BE49-F238E27FC236}">
                <a16:creationId xmlns:a16="http://schemas.microsoft.com/office/drawing/2014/main" id="{F583D71D-5695-43B7-AFA8-017CA8F49D0A}"/>
              </a:ext>
            </a:extLst>
          </p:cNvPr>
          <p:cNvSpPr/>
          <p:nvPr/>
        </p:nvSpPr>
        <p:spPr>
          <a:xfrm>
            <a:off x="418014" y="2858203"/>
            <a:ext cx="118436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2400" b="1" cap="none" spc="0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Product</a:t>
            </a:r>
            <a:endParaRPr lang="en-US" sz="2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06448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FEE1280-9B2E-4A58-A53A-C5540224FA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0070C0"/>
                </a:solidFill>
              </a:rPr>
              <a:t>SO </a:t>
            </a:r>
            <a:r>
              <a:rPr lang="cs-CZ" dirty="0" err="1">
                <a:solidFill>
                  <a:srgbClr val="0070C0"/>
                </a:solidFill>
              </a:rPr>
              <a:t>posting</a:t>
            </a:r>
            <a:r>
              <a:rPr lang="cs-CZ" dirty="0">
                <a:solidFill>
                  <a:srgbClr val="0070C0"/>
                </a:solidFill>
              </a:rPr>
              <a:t> </a:t>
            </a:r>
            <a:r>
              <a:rPr lang="cs-CZ" dirty="0" err="1">
                <a:solidFill>
                  <a:srgbClr val="0070C0"/>
                </a:solidFill>
              </a:rPr>
              <a:t>is</a:t>
            </a:r>
            <a:r>
              <a:rPr lang="cs-CZ" dirty="0">
                <a:solidFill>
                  <a:srgbClr val="0070C0"/>
                </a:solidFill>
              </a:rPr>
              <a:t> </a:t>
            </a:r>
            <a:r>
              <a:rPr lang="cs-CZ" dirty="0" err="1">
                <a:solidFill>
                  <a:srgbClr val="0070C0"/>
                </a:solidFill>
              </a:rPr>
              <a:t>related</a:t>
            </a:r>
            <a:r>
              <a:rPr lang="cs-CZ" dirty="0">
                <a:solidFill>
                  <a:srgbClr val="0070C0"/>
                </a:solidFill>
              </a:rPr>
              <a:t> to </a:t>
            </a:r>
            <a:r>
              <a:rPr lang="cs-CZ" dirty="0" err="1">
                <a:solidFill>
                  <a:srgbClr val="0070C0"/>
                </a:solidFill>
              </a:rPr>
              <a:t>Automatic</a:t>
            </a:r>
            <a:r>
              <a:rPr lang="cs-CZ" dirty="0">
                <a:solidFill>
                  <a:srgbClr val="0070C0"/>
                </a:solidFill>
              </a:rPr>
              <a:t> </a:t>
            </a:r>
            <a:r>
              <a:rPr lang="cs-CZ" dirty="0" err="1">
                <a:solidFill>
                  <a:srgbClr val="0070C0"/>
                </a:solidFill>
              </a:rPr>
              <a:t>posting</a:t>
            </a:r>
            <a:r>
              <a:rPr lang="cs-CZ" dirty="0">
                <a:solidFill>
                  <a:srgbClr val="0070C0"/>
                </a:solidFill>
              </a:rPr>
              <a:t> </a:t>
            </a:r>
            <a:r>
              <a:rPr lang="cs-CZ" dirty="0" err="1">
                <a:solidFill>
                  <a:srgbClr val="0070C0"/>
                </a:solidFill>
              </a:rPr>
              <a:t>of</a:t>
            </a:r>
            <a:r>
              <a:rPr lang="cs-CZ" dirty="0">
                <a:solidFill>
                  <a:srgbClr val="0070C0"/>
                </a:solidFill>
              </a:rPr>
              <a:t> </a:t>
            </a:r>
            <a:r>
              <a:rPr lang="cs-CZ" dirty="0" err="1">
                <a:solidFill>
                  <a:srgbClr val="0070C0"/>
                </a:solidFill>
              </a:rPr>
              <a:t>linked</a:t>
            </a:r>
            <a:r>
              <a:rPr lang="cs-CZ" dirty="0">
                <a:solidFill>
                  <a:srgbClr val="0070C0"/>
                </a:solidFill>
              </a:rPr>
              <a:t> </a:t>
            </a:r>
            <a:r>
              <a:rPr lang="cs-CZ" dirty="0" err="1">
                <a:solidFill>
                  <a:srgbClr val="0070C0"/>
                </a:solidFill>
              </a:rPr>
              <a:t>Assembly</a:t>
            </a:r>
            <a:r>
              <a:rPr lang="cs-CZ" dirty="0">
                <a:solidFill>
                  <a:srgbClr val="0070C0"/>
                </a:solidFill>
              </a:rPr>
              <a:t> </a:t>
            </a:r>
            <a:r>
              <a:rPr lang="cs-CZ" dirty="0" err="1">
                <a:solidFill>
                  <a:srgbClr val="0070C0"/>
                </a:solidFill>
              </a:rPr>
              <a:t>order</a:t>
            </a:r>
            <a:r>
              <a:rPr lang="cs-CZ" dirty="0">
                <a:solidFill>
                  <a:srgbClr val="0070C0"/>
                </a:solidFill>
              </a:rPr>
              <a:t> 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86DCFA5-D36E-469F-86E2-ADD79169FA5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 err="1"/>
              <a:t>Assembly</a:t>
            </a:r>
            <a:r>
              <a:rPr lang="cs-CZ" dirty="0"/>
              <a:t> </a:t>
            </a:r>
            <a:r>
              <a:rPr lang="cs-CZ" dirty="0" err="1"/>
              <a:t>orders</a:t>
            </a:r>
            <a:r>
              <a:rPr lang="cs-CZ" dirty="0"/>
              <a:t>- Skorkovský</a:t>
            </a:r>
          </a:p>
          <a:p>
            <a:endParaRPr lang="en-US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E9AC254E-74F2-A775-6E13-402E68257D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571" y="1589187"/>
            <a:ext cx="10818052" cy="138914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1197EB85-4A76-594D-1D7A-3C6A792888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571" y="3792407"/>
            <a:ext cx="4761905" cy="190476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9" name="Šipka: dolů 8">
            <a:extLst>
              <a:ext uri="{FF2B5EF4-FFF2-40B4-BE49-F238E27FC236}">
                <a16:creationId xmlns:a16="http://schemas.microsoft.com/office/drawing/2014/main" id="{1282CA7B-E367-AC1D-275B-358CA048AB77}"/>
              </a:ext>
            </a:extLst>
          </p:cNvPr>
          <p:cNvSpPr/>
          <p:nvPr/>
        </p:nvSpPr>
        <p:spPr>
          <a:xfrm>
            <a:off x="2199523" y="3067050"/>
            <a:ext cx="2057400" cy="723900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F9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E921BFCA-AA63-589B-CEF1-CD156129FB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77228" y="3790950"/>
            <a:ext cx="4657143" cy="190476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cxnSp>
        <p:nvCxnSpPr>
          <p:cNvPr id="13" name="Přímá spojnice se šipkou 12">
            <a:extLst>
              <a:ext uri="{FF2B5EF4-FFF2-40B4-BE49-F238E27FC236}">
                <a16:creationId xmlns:a16="http://schemas.microsoft.com/office/drawing/2014/main" id="{FC416A1C-F29C-75DF-AF4C-4CD34A87CF40}"/>
              </a:ext>
            </a:extLst>
          </p:cNvPr>
          <p:cNvCxnSpPr>
            <a:cxnSpLocks/>
            <a:stCxn id="8" idx="3"/>
            <a:endCxn id="11" idx="1"/>
          </p:cNvCxnSpPr>
          <p:nvPr/>
        </p:nvCxnSpPr>
        <p:spPr>
          <a:xfrm flipV="1">
            <a:off x="5088476" y="4743332"/>
            <a:ext cx="888752" cy="14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1321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E43C094-5E75-EB32-8DC5-A422BB8591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err="1">
                <a:solidFill>
                  <a:srgbClr val="0070C0"/>
                </a:solidFill>
              </a:rPr>
              <a:t>Posted</a:t>
            </a:r>
            <a:r>
              <a:rPr lang="cs-CZ" sz="3600" dirty="0">
                <a:solidFill>
                  <a:srgbClr val="0070C0"/>
                </a:solidFill>
              </a:rPr>
              <a:t> Sales </a:t>
            </a:r>
            <a:r>
              <a:rPr lang="cs-CZ" sz="3600" dirty="0" err="1">
                <a:solidFill>
                  <a:srgbClr val="0070C0"/>
                </a:solidFill>
              </a:rPr>
              <a:t>Invoice</a:t>
            </a:r>
            <a:endParaRPr lang="cs-CZ" sz="3600" dirty="0">
              <a:solidFill>
                <a:srgbClr val="0070C0"/>
              </a:solidFill>
            </a:endParaRP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9196693-D594-FAB3-FA4C-BC9326126CA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 err="1"/>
              <a:t>Assembly</a:t>
            </a:r>
            <a:r>
              <a:rPr lang="cs-CZ" dirty="0"/>
              <a:t> </a:t>
            </a:r>
            <a:r>
              <a:rPr lang="cs-CZ" dirty="0" err="1"/>
              <a:t>orders</a:t>
            </a:r>
            <a:r>
              <a:rPr lang="cs-CZ" dirty="0"/>
              <a:t>- Skorkovský</a:t>
            </a:r>
          </a:p>
          <a:p>
            <a:endParaRPr lang="cs-CZ" dirty="0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E1BEC251-BD71-029D-73AA-76ACEC2DC7B4}"/>
              </a:ext>
            </a:extLst>
          </p:cNvPr>
          <p:cNvSpPr txBox="1"/>
          <p:nvPr/>
        </p:nvSpPr>
        <p:spPr>
          <a:xfrm>
            <a:off x="775742" y="6019800"/>
            <a:ext cx="814452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>
                <a:solidFill>
                  <a:srgbClr val="0070C0"/>
                </a:solidFill>
              </a:rPr>
              <a:t>It </a:t>
            </a:r>
            <a:r>
              <a:rPr lang="cs-CZ" dirty="0" err="1">
                <a:solidFill>
                  <a:srgbClr val="0070C0"/>
                </a:solidFill>
              </a:rPr>
              <a:t>automatically</a:t>
            </a:r>
            <a:r>
              <a:rPr lang="cs-CZ" dirty="0">
                <a:solidFill>
                  <a:srgbClr val="0070C0"/>
                </a:solidFill>
              </a:rPr>
              <a:t> </a:t>
            </a:r>
            <a:r>
              <a:rPr lang="cs-CZ" dirty="0" err="1">
                <a:solidFill>
                  <a:srgbClr val="0070C0"/>
                </a:solidFill>
              </a:rPr>
              <a:t>posts</a:t>
            </a:r>
            <a:r>
              <a:rPr lang="cs-CZ" dirty="0">
                <a:solidFill>
                  <a:srgbClr val="0070C0"/>
                </a:solidFill>
              </a:rPr>
              <a:t> </a:t>
            </a:r>
            <a:r>
              <a:rPr lang="cs-CZ" dirty="0" err="1">
                <a:solidFill>
                  <a:srgbClr val="0070C0"/>
                </a:solidFill>
              </a:rPr>
              <a:t>both</a:t>
            </a:r>
            <a:r>
              <a:rPr lang="cs-CZ" dirty="0">
                <a:solidFill>
                  <a:srgbClr val="0070C0"/>
                </a:solidFill>
              </a:rPr>
              <a:t> </a:t>
            </a:r>
            <a:r>
              <a:rPr lang="cs-CZ" dirty="0" err="1">
                <a:solidFill>
                  <a:srgbClr val="0070C0"/>
                </a:solidFill>
              </a:rPr>
              <a:t>the</a:t>
            </a:r>
            <a:r>
              <a:rPr lang="cs-CZ" dirty="0">
                <a:solidFill>
                  <a:srgbClr val="0070C0"/>
                </a:solidFill>
              </a:rPr>
              <a:t> sales </a:t>
            </a:r>
            <a:r>
              <a:rPr lang="cs-CZ" dirty="0" err="1">
                <a:solidFill>
                  <a:srgbClr val="0070C0"/>
                </a:solidFill>
              </a:rPr>
              <a:t>order</a:t>
            </a:r>
            <a:r>
              <a:rPr lang="cs-CZ" dirty="0">
                <a:solidFill>
                  <a:srgbClr val="0070C0"/>
                </a:solidFill>
              </a:rPr>
              <a:t> and </a:t>
            </a:r>
            <a:r>
              <a:rPr lang="cs-CZ" dirty="0" err="1">
                <a:solidFill>
                  <a:srgbClr val="0070C0"/>
                </a:solidFill>
              </a:rPr>
              <a:t>the</a:t>
            </a:r>
            <a:r>
              <a:rPr lang="cs-CZ" dirty="0">
                <a:solidFill>
                  <a:srgbClr val="0070C0"/>
                </a:solidFill>
              </a:rPr>
              <a:t> </a:t>
            </a:r>
            <a:r>
              <a:rPr lang="cs-CZ" dirty="0" err="1">
                <a:solidFill>
                  <a:srgbClr val="0070C0"/>
                </a:solidFill>
              </a:rPr>
              <a:t>linked</a:t>
            </a:r>
            <a:r>
              <a:rPr lang="cs-CZ" dirty="0">
                <a:solidFill>
                  <a:srgbClr val="0070C0"/>
                </a:solidFill>
              </a:rPr>
              <a:t> </a:t>
            </a:r>
            <a:r>
              <a:rPr lang="cs-CZ" dirty="0" err="1">
                <a:solidFill>
                  <a:srgbClr val="0070C0"/>
                </a:solidFill>
              </a:rPr>
              <a:t>Assembly</a:t>
            </a:r>
            <a:r>
              <a:rPr lang="cs-CZ" dirty="0">
                <a:solidFill>
                  <a:srgbClr val="0070C0"/>
                </a:solidFill>
              </a:rPr>
              <a:t> </a:t>
            </a:r>
            <a:r>
              <a:rPr lang="cs-CZ" dirty="0" err="1">
                <a:solidFill>
                  <a:srgbClr val="0070C0"/>
                </a:solidFill>
              </a:rPr>
              <a:t>order</a:t>
            </a:r>
            <a:endParaRPr lang="cs-CZ" dirty="0">
              <a:solidFill>
                <a:srgbClr val="0070C0"/>
              </a:solidFill>
            </a:endParaRP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843B767-2155-BFE6-0BFD-6433262D44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6718" y="1722438"/>
            <a:ext cx="10742023" cy="4081059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4825294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0087CD3-7F60-EC22-A682-D5CE4DD0BD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err="1">
                <a:solidFill>
                  <a:srgbClr val="0070C0"/>
                </a:solidFill>
              </a:rPr>
              <a:t>Posted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sz="3600" dirty="0" err="1">
                <a:solidFill>
                  <a:srgbClr val="0070C0"/>
                </a:solidFill>
              </a:rPr>
              <a:t>Assembly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sz="3600" dirty="0" err="1">
                <a:solidFill>
                  <a:srgbClr val="0070C0"/>
                </a:solidFill>
              </a:rPr>
              <a:t>order</a:t>
            </a:r>
            <a:endParaRPr lang="cs-CZ" sz="3600" dirty="0">
              <a:solidFill>
                <a:srgbClr val="0070C0"/>
              </a:solidFill>
            </a:endParaRP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0189C883-343C-01B7-9966-9EB902DF5F1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 err="1"/>
              <a:t>Assembly</a:t>
            </a:r>
            <a:r>
              <a:rPr lang="cs-CZ" dirty="0"/>
              <a:t> </a:t>
            </a:r>
            <a:r>
              <a:rPr lang="cs-CZ" dirty="0" err="1"/>
              <a:t>orders</a:t>
            </a:r>
            <a:r>
              <a:rPr lang="cs-CZ" dirty="0"/>
              <a:t>- Skorkovský</a:t>
            </a:r>
          </a:p>
          <a:p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90741623-E928-5243-2A8D-EE629368BE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61" y="1722438"/>
            <a:ext cx="8361692" cy="468990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2941141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391AFA7-7ED1-B7E9-8F55-B129E26FCB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err="1">
                <a:solidFill>
                  <a:srgbClr val="0070C0"/>
                </a:solidFill>
              </a:rPr>
              <a:t>Item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sz="3600" dirty="0" err="1">
                <a:solidFill>
                  <a:srgbClr val="0070C0"/>
                </a:solidFill>
              </a:rPr>
              <a:t>Ledger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sz="3600" dirty="0" err="1">
                <a:solidFill>
                  <a:srgbClr val="0070C0"/>
                </a:solidFill>
              </a:rPr>
              <a:t>Entries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sz="3600" dirty="0" err="1">
                <a:solidFill>
                  <a:srgbClr val="0070C0"/>
                </a:solidFill>
              </a:rPr>
              <a:t>after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sz="3600" dirty="0" err="1">
                <a:solidFill>
                  <a:srgbClr val="0070C0"/>
                </a:solidFill>
              </a:rPr>
              <a:t>posting</a:t>
            </a:r>
            <a:r>
              <a:rPr lang="cs-CZ" sz="3600" dirty="0">
                <a:solidFill>
                  <a:srgbClr val="0070C0"/>
                </a:solidFill>
              </a:rPr>
              <a:t> Sales </a:t>
            </a:r>
            <a:r>
              <a:rPr lang="cs-CZ" sz="3600" dirty="0" err="1">
                <a:solidFill>
                  <a:srgbClr val="0070C0"/>
                </a:solidFill>
              </a:rPr>
              <a:t>order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2EDCEDF-C3E6-4817-DCD2-68FA3CEC9EE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 err="1"/>
              <a:t>Assembly</a:t>
            </a:r>
            <a:r>
              <a:rPr lang="cs-CZ" dirty="0"/>
              <a:t> </a:t>
            </a:r>
            <a:r>
              <a:rPr lang="cs-CZ" dirty="0" err="1"/>
              <a:t>orders</a:t>
            </a:r>
            <a:r>
              <a:rPr lang="cs-CZ" dirty="0"/>
              <a:t>- Skorkovský</a:t>
            </a:r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42CEBC01-6032-9D09-0705-27355A8575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072" y="1918794"/>
            <a:ext cx="10128069" cy="1892442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9841759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err="1">
                <a:solidFill>
                  <a:srgbClr val="0070C0"/>
                </a:solidFill>
              </a:rPr>
              <a:t>Assembly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sz="3600" dirty="0" err="1">
                <a:solidFill>
                  <a:srgbClr val="0070C0"/>
                </a:solidFill>
              </a:rPr>
              <a:t>orders</a:t>
            </a:r>
            <a:r>
              <a:rPr lang="cs-CZ" sz="3600" dirty="0">
                <a:solidFill>
                  <a:srgbClr val="0070C0"/>
                </a:solidFill>
              </a:rPr>
              <a:t> type </a:t>
            </a:r>
            <a:r>
              <a:rPr lang="cs-CZ" sz="3600" dirty="0" err="1">
                <a:solidFill>
                  <a:srgbClr val="0070C0"/>
                </a:solidFill>
              </a:rPr>
              <a:t>Assemble</a:t>
            </a:r>
            <a:r>
              <a:rPr lang="cs-CZ" sz="3600" dirty="0">
                <a:solidFill>
                  <a:srgbClr val="0070C0"/>
                </a:solidFill>
              </a:rPr>
              <a:t>-to-</a:t>
            </a:r>
            <a:r>
              <a:rPr lang="cs-CZ" sz="3600" dirty="0" err="1">
                <a:solidFill>
                  <a:srgbClr val="0070C0"/>
                </a:solidFill>
              </a:rPr>
              <a:t>Stock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 err="1"/>
              <a:t>Assembly</a:t>
            </a:r>
            <a:r>
              <a:rPr lang="cs-CZ" dirty="0"/>
              <a:t> </a:t>
            </a:r>
            <a:r>
              <a:rPr lang="cs-CZ" dirty="0" err="1"/>
              <a:t>orders</a:t>
            </a:r>
            <a:r>
              <a:rPr lang="cs-CZ" dirty="0"/>
              <a:t>- Skorkovský</a:t>
            </a:r>
          </a:p>
          <a:p>
            <a:r>
              <a:rPr lang="cs-CZ" dirty="0">
                <a:solidFill>
                  <a:srgbClr val="0070C0"/>
                </a:solidFill>
              </a:rPr>
              <a:t> </a:t>
            </a:r>
            <a:endParaRPr lang="cs-CZ" dirty="0"/>
          </a:p>
        </p:txBody>
      </p:sp>
      <p:sp>
        <p:nvSpPr>
          <p:cNvPr id="7" name="Šipka doprava 6"/>
          <p:cNvSpPr/>
          <p:nvPr/>
        </p:nvSpPr>
        <p:spPr>
          <a:xfrm>
            <a:off x="3977664" y="2371725"/>
            <a:ext cx="661011" cy="53152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E42481A0-E2B2-4716-8DBB-269576B94C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4611" y="1508008"/>
            <a:ext cx="2180952" cy="279047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F920FCE6-9E9D-4999-8021-5945346D28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4874" y="1511204"/>
            <a:ext cx="6984857" cy="231784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DBB864CE-226C-AC4E-A83D-47EE7D98E828}"/>
              </a:ext>
            </a:extLst>
          </p:cNvPr>
          <p:cNvSpPr txBox="1"/>
          <p:nvPr/>
        </p:nvSpPr>
        <p:spPr>
          <a:xfrm>
            <a:off x="4714874" y="429848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>
                <a:solidFill>
                  <a:srgbClr val="0070C0"/>
                </a:solidFill>
              </a:rPr>
              <a:t>No </a:t>
            </a:r>
            <a:r>
              <a:rPr lang="cs-CZ" dirty="0" err="1">
                <a:solidFill>
                  <a:srgbClr val="0070C0"/>
                </a:solidFill>
              </a:rPr>
              <a:t>document</a:t>
            </a:r>
            <a:r>
              <a:rPr lang="cs-CZ" dirty="0">
                <a:solidFill>
                  <a:srgbClr val="0070C0"/>
                </a:solidFill>
              </a:rPr>
              <a:t> </a:t>
            </a:r>
            <a:r>
              <a:rPr lang="cs-CZ" dirty="0" err="1">
                <a:solidFill>
                  <a:srgbClr val="0070C0"/>
                </a:solidFill>
              </a:rPr>
              <a:t>is</a:t>
            </a:r>
            <a:r>
              <a:rPr lang="cs-CZ" dirty="0">
                <a:solidFill>
                  <a:srgbClr val="0070C0"/>
                </a:solidFill>
              </a:rPr>
              <a:t> </a:t>
            </a:r>
            <a:r>
              <a:rPr lang="cs-CZ" dirty="0" err="1">
                <a:solidFill>
                  <a:srgbClr val="0070C0"/>
                </a:solidFill>
              </a:rPr>
              <a:t>yet</a:t>
            </a:r>
            <a:r>
              <a:rPr lang="cs-CZ" dirty="0">
                <a:solidFill>
                  <a:srgbClr val="0070C0"/>
                </a:solidFill>
              </a:rPr>
              <a:t> </a:t>
            </a:r>
            <a:r>
              <a:rPr lang="cs-CZ" dirty="0" err="1">
                <a:solidFill>
                  <a:srgbClr val="0070C0"/>
                </a:solidFill>
              </a:rPr>
              <a:t>listed</a:t>
            </a:r>
            <a:r>
              <a:rPr lang="cs-CZ" dirty="0">
                <a:solidFill>
                  <a:srgbClr val="0070C0"/>
                </a:solidFill>
              </a:rPr>
              <a:t> in </a:t>
            </a:r>
            <a:r>
              <a:rPr lang="cs-CZ" dirty="0" err="1">
                <a:solidFill>
                  <a:srgbClr val="0070C0"/>
                </a:solidFill>
              </a:rPr>
              <a:t>the</a:t>
            </a:r>
            <a:r>
              <a:rPr lang="cs-CZ" dirty="0">
                <a:solidFill>
                  <a:srgbClr val="0070C0"/>
                </a:solidFill>
              </a:rPr>
              <a:t> ESF database</a:t>
            </a:r>
          </a:p>
        </p:txBody>
      </p:sp>
    </p:spTree>
    <p:extLst>
      <p:ext uri="{BB962C8B-B14F-4D97-AF65-F5344CB8AC3E}">
        <p14:creationId xmlns:p14="http://schemas.microsoft.com/office/powerpoint/2010/main" val="25712899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8CEE5C8-A907-4C42-BE68-E1E8A5896D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err="1">
                <a:solidFill>
                  <a:srgbClr val="0070C0"/>
                </a:solidFill>
              </a:rPr>
              <a:t>Assembly</a:t>
            </a:r>
            <a:r>
              <a:rPr lang="cs-CZ" sz="3600" dirty="0">
                <a:solidFill>
                  <a:srgbClr val="0070C0"/>
                </a:solidFill>
              </a:rPr>
              <a:t> setup</a:t>
            </a: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ABFFC2D-AD18-4F0C-B379-E0D7A112E5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 err="1"/>
              <a:t>Assembly</a:t>
            </a:r>
            <a:r>
              <a:rPr lang="cs-CZ" dirty="0"/>
              <a:t> </a:t>
            </a:r>
            <a:r>
              <a:rPr lang="cs-CZ" dirty="0" err="1"/>
              <a:t>orders</a:t>
            </a:r>
            <a:r>
              <a:rPr lang="cs-CZ" dirty="0"/>
              <a:t>- Skorkovský</a:t>
            </a:r>
          </a:p>
          <a:p>
            <a:endParaRPr lang="en-US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15661F24-4981-4228-B288-5A6D8B050D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129" y="1722438"/>
            <a:ext cx="6509690" cy="401262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1054910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F8CB234-AFDF-4C4F-A74C-4F1579D22D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err="1">
                <a:solidFill>
                  <a:srgbClr val="0070C0"/>
                </a:solidFill>
              </a:rPr>
              <a:t>Assembly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sz="3600" dirty="0" err="1">
                <a:solidFill>
                  <a:srgbClr val="0070C0"/>
                </a:solidFill>
              </a:rPr>
              <a:t>Order</a:t>
            </a: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27FA789-DA01-4665-9F7F-404F2B7E461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 err="1"/>
              <a:t>Assembly</a:t>
            </a:r>
            <a:r>
              <a:rPr lang="cs-CZ" dirty="0"/>
              <a:t> </a:t>
            </a:r>
            <a:r>
              <a:rPr lang="cs-CZ" dirty="0" err="1"/>
              <a:t>orders</a:t>
            </a:r>
            <a:r>
              <a:rPr lang="cs-CZ" dirty="0"/>
              <a:t>- Skorkovský</a:t>
            </a:r>
          </a:p>
          <a:p>
            <a:endParaRPr lang="en-US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2905D48E-6096-EF9B-E223-1158654D83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099" y="1417638"/>
            <a:ext cx="8073603" cy="498009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cxnSp>
        <p:nvCxnSpPr>
          <p:cNvPr id="6" name="Přímá spojnice se šipkou 5">
            <a:extLst>
              <a:ext uri="{FF2B5EF4-FFF2-40B4-BE49-F238E27FC236}">
                <a16:creationId xmlns:a16="http://schemas.microsoft.com/office/drawing/2014/main" id="{587CD781-66FD-4EF4-BDA1-1D43F72255A6}"/>
              </a:ext>
            </a:extLst>
          </p:cNvPr>
          <p:cNvCxnSpPr/>
          <p:nvPr/>
        </p:nvCxnSpPr>
        <p:spPr>
          <a:xfrm>
            <a:off x="3959157" y="2480553"/>
            <a:ext cx="0" cy="75875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40771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65887BD-0BC2-475D-B757-4C10765C4D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solidFill>
                  <a:srgbClr val="0070C0"/>
                </a:solidFill>
              </a:rPr>
              <a:t>Explanation </a:t>
            </a:r>
            <a:r>
              <a:rPr lang="en-US" sz="3600" dirty="0" err="1">
                <a:solidFill>
                  <a:srgbClr val="0070C0"/>
                </a:solidFill>
              </a:rPr>
              <a:t>Assembl</a:t>
            </a:r>
            <a:r>
              <a:rPr lang="cs-CZ" sz="3600" dirty="0">
                <a:solidFill>
                  <a:srgbClr val="0070C0"/>
                </a:solidFill>
              </a:rPr>
              <a:t>e-</a:t>
            </a:r>
            <a:r>
              <a:rPr lang="en-US" sz="3600" dirty="0">
                <a:solidFill>
                  <a:srgbClr val="0070C0"/>
                </a:solidFill>
              </a:rPr>
              <a:t>to</a:t>
            </a:r>
            <a:r>
              <a:rPr lang="cs-CZ" sz="3600" dirty="0">
                <a:solidFill>
                  <a:srgbClr val="0070C0"/>
                </a:solidFill>
              </a:rPr>
              <a:t>-</a:t>
            </a:r>
            <a:r>
              <a:rPr lang="en-US" sz="3600" dirty="0">
                <a:solidFill>
                  <a:srgbClr val="0070C0"/>
                </a:solidFill>
              </a:rPr>
              <a:t> stock and </a:t>
            </a:r>
            <a:r>
              <a:rPr lang="en-US" sz="3600" dirty="0" err="1">
                <a:solidFill>
                  <a:srgbClr val="0070C0"/>
                </a:solidFill>
              </a:rPr>
              <a:t>Assembl</a:t>
            </a:r>
            <a:r>
              <a:rPr lang="cs-CZ" sz="3600" dirty="0">
                <a:solidFill>
                  <a:srgbClr val="0070C0"/>
                </a:solidFill>
              </a:rPr>
              <a:t>e-</a:t>
            </a:r>
            <a:r>
              <a:rPr lang="en-US" sz="3600" dirty="0">
                <a:solidFill>
                  <a:srgbClr val="0070C0"/>
                </a:solidFill>
              </a:rPr>
              <a:t>to</a:t>
            </a:r>
            <a:r>
              <a:rPr lang="cs-CZ" sz="3600" dirty="0">
                <a:solidFill>
                  <a:srgbClr val="0070C0"/>
                </a:solidFill>
              </a:rPr>
              <a:t>-</a:t>
            </a:r>
            <a:r>
              <a:rPr lang="en-US" sz="3600" dirty="0">
                <a:solidFill>
                  <a:srgbClr val="0070C0"/>
                </a:solidFill>
              </a:rPr>
              <a:t>order 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C484017-E9C4-42C3-823D-35A788485BF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 err="1"/>
              <a:t>Assembly</a:t>
            </a:r>
            <a:r>
              <a:rPr lang="cs-CZ" dirty="0"/>
              <a:t> </a:t>
            </a:r>
            <a:r>
              <a:rPr lang="cs-CZ" dirty="0" err="1"/>
              <a:t>orders</a:t>
            </a:r>
            <a:r>
              <a:rPr lang="cs-CZ" dirty="0"/>
              <a:t>- Skorkovský</a:t>
            </a:r>
          </a:p>
          <a:p>
            <a:endParaRPr lang="en-US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8CB33E36-B9CE-4330-9B7D-A35F62B836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If the Assembly Method field on the </a:t>
            </a:r>
            <a:r>
              <a:rPr lang="en-US" dirty="0" err="1">
                <a:solidFill>
                  <a:srgbClr val="0070C0"/>
                </a:solidFill>
              </a:rPr>
              <a:t>Assembl</a:t>
            </a:r>
            <a:r>
              <a:rPr lang="cs-CZ" dirty="0">
                <a:solidFill>
                  <a:srgbClr val="0070C0"/>
                </a:solidFill>
              </a:rPr>
              <a:t>e</a:t>
            </a:r>
            <a:r>
              <a:rPr lang="en-US" dirty="0">
                <a:solidFill>
                  <a:srgbClr val="0070C0"/>
                </a:solidFill>
              </a:rPr>
              <a:t> Item tab contains </a:t>
            </a:r>
            <a:r>
              <a:rPr lang="en-US" dirty="0">
                <a:solidFill>
                  <a:srgbClr val="00B050"/>
                </a:solidFill>
              </a:rPr>
              <a:t>Assemble-to-</a:t>
            </a:r>
            <a:r>
              <a:rPr lang="cs-CZ" dirty="0" err="1">
                <a:solidFill>
                  <a:srgbClr val="00B050"/>
                </a:solidFill>
              </a:rPr>
              <a:t>Stock</a:t>
            </a:r>
            <a:r>
              <a:rPr lang="en-US" dirty="0">
                <a:solidFill>
                  <a:srgbClr val="0070C0"/>
                </a:solidFill>
              </a:rPr>
              <a:t>, then the default </a:t>
            </a:r>
            <a:r>
              <a:rPr lang="cs-CZ" dirty="0">
                <a:solidFill>
                  <a:srgbClr val="0070C0"/>
                </a:solidFill>
              </a:rPr>
              <a:t>S</a:t>
            </a:r>
            <a:r>
              <a:rPr lang="en-US" dirty="0">
                <a:solidFill>
                  <a:srgbClr val="0070C0"/>
                </a:solidFill>
              </a:rPr>
              <a:t>ales </a:t>
            </a:r>
            <a:r>
              <a:rPr lang="cs-CZ" dirty="0">
                <a:solidFill>
                  <a:srgbClr val="0070C0"/>
                </a:solidFill>
              </a:rPr>
              <a:t>O</a:t>
            </a:r>
            <a:r>
              <a:rPr lang="en-US" dirty="0" err="1">
                <a:solidFill>
                  <a:srgbClr val="0070C0"/>
                </a:solidFill>
              </a:rPr>
              <a:t>rder</a:t>
            </a:r>
            <a:r>
              <a:rPr lang="en-US" dirty="0">
                <a:solidFill>
                  <a:srgbClr val="0070C0"/>
                </a:solidFill>
              </a:rPr>
              <a:t> process assumes that the item is already assembled and can be removed from stock if available. </a:t>
            </a:r>
            <a:r>
              <a:rPr lang="en-US" dirty="0">
                <a:solidFill>
                  <a:srgbClr val="FF0000"/>
                </a:solidFill>
              </a:rPr>
              <a:t>Therefore, no </a:t>
            </a:r>
            <a:r>
              <a:rPr lang="cs-CZ" dirty="0">
                <a:solidFill>
                  <a:srgbClr val="FF0000"/>
                </a:solidFill>
              </a:rPr>
              <a:t>A</a:t>
            </a:r>
            <a:r>
              <a:rPr lang="en-US" dirty="0" err="1">
                <a:solidFill>
                  <a:srgbClr val="FF0000"/>
                </a:solidFill>
              </a:rPr>
              <a:t>ssembly</a:t>
            </a:r>
            <a:r>
              <a:rPr lang="en-US" dirty="0">
                <a:solidFill>
                  <a:srgbClr val="FF0000"/>
                </a:solidFill>
              </a:rPr>
              <a:t> order is automatically created and linked to the </a:t>
            </a:r>
            <a:r>
              <a:rPr lang="cs-CZ" dirty="0">
                <a:solidFill>
                  <a:srgbClr val="FF0000"/>
                </a:solidFill>
              </a:rPr>
              <a:t>S</a:t>
            </a:r>
            <a:r>
              <a:rPr lang="en-US" dirty="0">
                <a:solidFill>
                  <a:srgbClr val="FF0000"/>
                </a:solidFill>
              </a:rPr>
              <a:t>ales </a:t>
            </a:r>
            <a:r>
              <a:rPr lang="cs-CZ" dirty="0">
                <a:solidFill>
                  <a:srgbClr val="FF0000"/>
                </a:solidFill>
              </a:rPr>
              <a:t>O</a:t>
            </a:r>
            <a:r>
              <a:rPr lang="en-US" dirty="0" err="1">
                <a:solidFill>
                  <a:srgbClr val="FF0000"/>
                </a:solidFill>
              </a:rPr>
              <a:t>rder</a:t>
            </a:r>
            <a:r>
              <a:rPr lang="en-US" dirty="0">
                <a:solidFill>
                  <a:srgbClr val="FF0000"/>
                </a:solidFill>
              </a:rPr>
              <a:t> line</a:t>
            </a:r>
            <a:endParaRPr lang="cs-CZ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0070C0"/>
                </a:solidFill>
              </a:rPr>
              <a:t>However, if part (or all) of the quantity is not available, you have the option to create an </a:t>
            </a:r>
            <a:r>
              <a:rPr lang="cs-CZ" dirty="0">
                <a:solidFill>
                  <a:srgbClr val="0070C0"/>
                </a:solidFill>
              </a:rPr>
              <a:t>A</a:t>
            </a:r>
            <a:r>
              <a:rPr lang="en-US" dirty="0" err="1">
                <a:solidFill>
                  <a:srgbClr val="0070C0"/>
                </a:solidFill>
              </a:rPr>
              <a:t>ssembly</a:t>
            </a:r>
            <a:r>
              <a:rPr lang="en-US" dirty="0">
                <a:solidFill>
                  <a:srgbClr val="0070C0"/>
                </a:solidFill>
              </a:rPr>
              <a:t> order for the remaining quantity by filling in the </a:t>
            </a:r>
            <a:r>
              <a:rPr lang="cs-CZ" dirty="0">
                <a:solidFill>
                  <a:srgbClr val="0070C0"/>
                </a:solidFill>
              </a:rPr>
              <a:t>QTY </a:t>
            </a:r>
            <a:r>
              <a:rPr lang="en-US" dirty="0">
                <a:solidFill>
                  <a:srgbClr val="0070C0"/>
                </a:solidFill>
              </a:rPr>
              <a:t> to Assemble</a:t>
            </a:r>
            <a:r>
              <a:rPr lang="cs-CZ" dirty="0">
                <a:solidFill>
                  <a:srgbClr val="0070C0"/>
                </a:solidFill>
              </a:rPr>
              <a:t>-</a:t>
            </a:r>
            <a:r>
              <a:rPr lang="en-US" dirty="0">
                <a:solidFill>
                  <a:srgbClr val="0070C0"/>
                </a:solidFill>
              </a:rPr>
              <a:t>to</a:t>
            </a:r>
            <a:r>
              <a:rPr lang="cs-CZ" dirty="0">
                <a:solidFill>
                  <a:srgbClr val="0070C0"/>
                </a:solidFill>
              </a:rPr>
              <a:t>-</a:t>
            </a:r>
            <a:r>
              <a:rPr lang="en-US" dirty="0">
                <a:solidFill>
                  <a:srgbClr val="0070C0"/>
                </a:solidFill>
              </a:rPr>
              <a:t> Order field on the sales order line.</a:t>
            </a:r>
            <a:endParaRPr lang="cs-CZ" dirty="0">
              <a:solidFill>
                <a:srgbClr val="0070C0"/>
              </a:solidFill>
            </a:endParaRPr>
          </a:p>
          <a:p>
            <a:r>
              <a:rPr lang="en-US" dirty="0">
                <a:solidFill>
                  <a:srgbClr val="0070C0"/>
                </a:solidFill>
              </a:rPr>
              <a:t>In this way, you can assemble the item to order, even if it is set to be </a:t>
            </a:r>
            <a:r>
              <a:rPr lang="cs-CZ" dirty="0">
                <a:solidFill>
                  <a:srgbClr val="0070C0"/>
                </a:solidFill>
              </a:rPr>
              <a:t>A</a:t>
            </a:r>
            <a:r>
              <a:rPr lang="en-US" dirty="0" err="1">
                <a:solidFill>
                  <a:srgbClr val="0070C0"/>
                </a:solidFill>
              </a:rPr>
              <a:t>ssemble</a:t>
            </a:r>
            <a:r>
              <a:rPr lang="cs-CZ" dirty="0">
                <a:solidFill>
                  <a:srgbClr val="0070C0"/>
                </a:solidFill>
              </a:rPr>
              <a:t>-</a:t>
            </a:r>
            <a:r>
              <a:rPr lang="en-US" dirty="0">
                <a:solidFill>
                  <a:srgbClr val="0070C0"/>
                </a:solidFill>
              </a:rPr>
              <a:t>to</a:t>
            </a:r>
            <a:r>
              <a:rPr lang="cs-CZ" dirty="0">
                <a:solidFill>
                  <a:srgbClr val="0070C0"/>
                </a:solidFill>
              </a:rPr>
              <a:t>-S</a:t>
            </a:r>
            <a:r>
              <a:rPr lang="en-US" dirty="0">
                <a:solidFill>
                  <a:srgbClr val="0070C0"/>
                </a:solidFill>
              </a:rPr>
              <a:t>tock by default</a:t>
            </a:r>
            <a:r>
              <a:rPr lang="cs-CZ" dirty="0">
                <a:solidFill>
                  <a:srgbClr val="0070C0"/>
                </a:solidFill>
              </a:rPr>
              <a:t> 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70344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6549051-3339-6821-2404-A58E64EDEC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err="1">
                <a:solidFill>
                  <a:srgbClr val="0070C0"/>
                </a:solidFill>
              </a:rPr>
              <a:t>Assembly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sz="3600" dirty="0" err="1">
                <a:solidFill>
                  <a:srgbClr val="0070C0"/>
                </a:solidFill>
              </a:rPr>
              <a:t>order-posting</a:t>
            </a:r>
            <a:endParaRPr lang="cs-CZ" sz="3600" dirty="0">
              <a:solidFill>
                <a:srgbClr val="0070C0"/>
              </a:solidFill>
            </a:endParaRP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9C156E3-BE48-DF70-48A9-595FBAEC07D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 err="1"/>
              <a:t>Assembly</a:t>
            </a:r>
            <a:r>
              <a:rPr lang="cs-CZ" dirty="0"/>
              <a:t> </a:t>
            </a:r>
            <a:r>
              <a:rPr lang="cs-CZ" dirty="0" err="1"/>
              <a:t>orders</a:t>
            </a:r>
            <a:r>
              <a:rPr lang="cs-CZ" dirty="0"/>
              <a:t>- Skorkovský</a:t>
            </a:r>
          </a:p>
          <a:p>
            <a:endParaRPr lang="cs-CZ" dirty="0"/>
          </a:p>
        </p:txBody>
      </p:sp>
      <p:pic>
        <p:nvPicPr>
          <p:cNvPr id="7" name="Zástupný obsah 6">
            <a:extLst>
              <a:ext uri="{FF2B5EF4-FFF2-40B4-BE49-F238E27FC236}">
                <a16:creationId xmlns:a16="http://schemas.microsoft.com/office/drawing/2014/main" id="{0F3E15B1-820D-1AEF-98EE-D19C03E4EB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1157" y="1722438"/>
            <a:ext cx="4419048" cy="1295238"/>
          </a:xfrm>
          <a:ln>
            <a:solidFill>
              <a:schemeClr val="accent1"/>
            </a:solidFill>
          </a:ln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E0150D32-5E79-9B4E-524C-61AA79C3B4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157" y="3277461"/>
            <a:ext cx="10363200" cy="1518678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39977939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4409944-5AEA-815E-5930-87E62F7B3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err="1">
                <a:solidFill>
                  <a:srgbClr val="0070C0"/>
                </a:solidFill>
              </a:rPr>
              <a:t>Posted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sz="3600" dirty="0" err="1">
                <a:solidFill>
                  <a:srgbClr val="0070C0"/>
                </a:solidFill>
              </a:rPr>
              <a:t>assembly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sz="3600" dirty="0" err="1">
                <a:solidFill>
                  <a:srgbClr val="0070C0"/>
                </a:solidFill>
              </a:rPr>
              <a:t>order</a:t>
            </a:r>
            <a:endParaRPr lang="cs-CZ" sz="3600" dirty="0">
              <a:solidFill>
                <a:srgbClr val="0070C0"/>
              </a:solidFill>
            </a:endParaRP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58C2C14-01D3-D77E-6574-6E4AF90404C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 err="1"/>
              <a:t>Assembly</a:t>
            </a:r>
            <a:r>
              <a:rPr lang="cs-CZ" dirty="0"/>
              <a:t> </a:t>
            </a:r>
            <a:r>
              <a:rPr lang="cs-CZ" dirty="0" err="1"/>
              <a:t>orders</a:t>
            </a:r>
            <a:r>
              <a:rPr lang="cs-CZ" dirty="0"/>
              <a:t>- Skorkovský</a:t>
            </a:r>
          </a:p>
          <a:p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58C4DCD6-6405-0497-2ABE-05F06CE249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61" y="1525975"/>
            <a:ext cx="10007382" cy="491131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5305484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A161192-D13C-4B7C-AFB1-232EFE78FD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>
                <a:solidFill>
                  <a:srgbClr val="0070C0"/>
                </a:solidFill>
              </a:rPr>
              <a:t>Bill </a:t>
            </a:r>
            <a:r>
              <a:rPr lang="cs-CZ" sz="2800" dirty="0" err="1">
                <a:solidFill>
                  <a:srgbClr val="0070C0"/>
                </a:solidFill>
              </a:rPr>
              <a:t>of</a:t>
            </a:r>
            <a:r>
              <a:rPr lang="cs-CZ" sz="2800" dirty="0">
                <a:solidFill>
                  <a:srgbClr val="0070C0"/>
                </a:solidFill>
              </a:rPr>
              <a:t> </a:t>
            </a:r>
            <a:r>
              <a:rPr lang="cs-CZ" sz="2800" dirty="0" err="1">
                <a:solidFill>
                  <a:srgbClr val="0070C0"/>
                </a:solidFill>
              </a:rPr>
              <a:t>Material</a:t>
            </a:r>
            <a:r>
              <a:rPr lang="cs-CZ" sz="2800" dirty="0">
                <a:solidFill>
                  <a:srgbClr val="0070C0"/>
                </a:solidFill>
              </a:rPr>
              <a:t> (BOM)</a:t>
            </a:r>
            <a:endParaRPr lang="en-US" sz="2800" dirty="0">
              <a:solidFill>
                <a:srgbClr val="0070C0"/>
              </a:solidFill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B0791120-E0DA-446D-86C8-7A570E3069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7082" y="1244388"/>
            <a:ext cx="7705287" cy="153200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Obdélník 5">
            <a:extLst>
              <a:ext uri="{FF2B5EF4-FFF2-40B4-BE49-F238E27FC236}">
                <a16:creationId xmlns:a16="http://schemas.microsoft.com/office/drawing/2014/main" id="{B5C50BCF-B436-431B-9051-7A8551567697}"/>
              </a:ext>
            </a:extLst>
          </p:cNvPr>
          <p:cNvSpPr/>
          <p:nvPr/>
        </p:nvSpPr>
        <p:spPr>
          <a:xfrm>
            <a:off x="3132306" y="1614792"/>
            <a:ext cx="408562" cy="24319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9E694E0E-8B9A-412E-BB4E-3AC7E7D3B3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7082" y="3160868"/>
            <a:ext cx="6936603" cy="288513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1" name="Šipka: dolů 10">
            <a:extLst>
              <a:ext uri="{FF2B5EF4-FFF2-40B4-BE49-F238E27FC236}">
                <a16:creationId xmlns:a16="http://schemas.microsoft.com/office/drawing/2014/main" id="{1F4474B5-F240-426A-A066-3998A8200957}"/>
              </a:ext>
            </a:extLst>
          </p:cNvPr>
          <p:cNvSpPr/>
          <p:nvPr/>
        </p:nvSpPr>
        <p:spPr>
          <a:xfrm>
            <a:off x="3910519" y="2228388"/>
            <a:ext cx="535021" cy="8844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38931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B4E8141-7F93-7D3C-DADF-1DA9A57222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err="1">
                <a:solidFill>
                  <a:srgbClr val="0070C0"/>
                </a:solidFill>
              </a:rPr>
              <a:t>Item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sz="3600" dirty="0" err="1">
                <a:solidFill>
                  <a:srgbClr val="0070C0"/>
                </a:solidFill>
              </a:rPr>
              <a:t>ledger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sz="3600" dirty="0" err="1">
                <a:solidFill>
                  <a:srgbClr val="0070C0"/>
                </a:solidFill>
              </a:rPr>
              <a:t>entries</a:t>
            </a:r>
            <a:endParaRPr lang="cs-CZ" sz="3600" dirty="0">
              <a:solidFill>
                <a:srgbClr val="0070C0"/>
              </a:solidFill>
            </a:endParaRP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98D80A0-9141-3C36-242E-8578965055F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 err="1"/>
              <a:t>Assembly</a:t>
            </a:r>
            <a:r>
              <a:rPr lang="cs-CZ" dirty="0"/>
              <a:t> </a:t>
            </a:r>
            <a:r>
              <a:rPr lang="cs-CZ" dirty="0" err="1"/>
              <a:t>orders</a:t>
            </a:r>
            <a:r>
              <a:rPr lang="cs-CZ" dirty="0"/>
              <a:t>- Skorkovský</a:t>
            </a:r>
          </a:p>
          <a:p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AD0C8FCE-D025-AB72-68DE-2992C8CF86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840" y="1832685"/>
            <a:ext cx="11045780" cy="1798822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87003530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1D1425F-9D8E-B3F1-4F06-52952FCEA5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err="1">
                <a:solidFill>
                  <a:srgbClr val="0070C0"/>
                </a:solidFill>
              </a:rPr>
              <a:t>Roll</a:t>
            </a:r>
            <a:r>
              <a:rPr lang="cs-CZ" sz="3600" dirty="0">
                <a:solidFill>
                  <a:srgbClr val="0070C0"/>
                </a:solidFill>
              </a:rPr>
              <a:t>-UP </a:t>
            </a:r>
            <a:r>
              <a:rPr lang="cs-CZ" sz="3600" dirty="0" err="1">
                <a:solidFill>
                  <a:srgbClr val="0070C0"/>
                </a:solidFill>
              </a:rPr>
              <a:t>Cost</a:t>
            </a:r>
            <a:endParaRPr lang="cs-CZ" sz="3600" dirty="0">
              <a:solidFill>
                <a:srgbClr val="0070C0"/>
              </a:solidFill>
            </a:endParaRP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B427CEB-A361-914B-7B5B-FC4538BE8FD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47A770F1-9FEE-E47F-78EE-CC7E21C0B5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>
                <a:solidFill>
                  <a:srgbClr val="0070C0"/>
                </a:solidFill>
              </a:rPr>
              <a:t>Roll</a:t>
            </a:r>
            <a:r>
              <a:rPr lang="cs-CZ" dirty="0">
                <a:solidFill>
                  <a:srgbClr val="0070C0"/>
                </a:solidFill>
              </a:rPr>
              <a:t>-up </a:t>
            </a:r>
            <a:r>
              <a:rPr lang="cs-CZ" dirty="0" err="1">
                <a:solidFill>
                  <a:srgbClr val="0070C0"/>
                </a:solidFill>
              </a:rPr>
              <a:t>Cost</a:t>
            </a:r>
            <a:r>
              <a:rPr lang="cs-CZ" dirty="0">
                <a:solidFill>
                  <a:srgbClr val="0070C0"/>
                </a:solidFill>
              </a:rPr>
              <a:t> v Business </a:t>
            </a:r>
            <a:r>
              <a:rPr lang="cs-CZ" dirty="0" err="1">
                <a:solidFill>
                  <a:srgbClr val="0070C0"/>
                </a:solidFill>
              </a:rPr>
              <a:t>Central</a:t>
            </a:r>
            <a:r>
              <a:rPr lang="cs-CZ" dirty="0">
                <a:solidFill>
                  <a:srgbClr val="0070C0"/>
                </a:solidFill>
              </a:rPr>
              <a:t> je celková cena hotového výrobku, která zahrnuje náklady na všechny jeho složky, včetně surovin, práce a režie. </a:t>
            </a:r>
          </a:p>
          <a:p>
            <a:r>
              <a:rPr lang="cs-CZ" dirty="0">
                <a:solidFill>
                  <a:srgbClr val="0070C0"/>
                </a:solidFill>
              </a:rPr>
              <a:t>NA následujícím snímku  jsou uvedeny kroky pro výpočet </a:t>
            </a:r>
            <a:r>
              <a:rPr lang="cs-CZ" dirty="0" err="1">
                <a:solidFill>
                  <a:srgbClr val="0070C0"/>
                </a:solidFill>
              </a:rPr>
              <a:t>Roll</a:t>
            </a:r>
            <a:r>
              <a:rPr lang="cs-CZ" dirty="0">
                <a:solidFill>
                  <a:srgbClr val="0070C0"/>
                </a:solidFill>
              </a:rPr>
              <a:t>-up </a:t>
            </a:r>
            <a:r>
              <a:rPr lang="cs-CZ" dirty="0" err="1">
                <a:solidFill>
                  <a:srgbClr val="0070C0"/>
                </a:solidFill>
              </a:rPr>
              <a:t>Cost</a:t>
            </a:r>
            <a:r>
              <a:rPr lang="cs-CZ" dirty="0">
                <a:solidFill>
                  <a:srgbClr val="0070C0"/>
                </a:solidFill>
              </a:rPr>
              <a:t> v aplikaci Business </a:t>
            </a:r>
            <a:r>
              <a:rPr lang="cs-CZ" dirty="0" err="1">
                <a:solidFill>
                  <a:srgbClr val="0070C0"/>
                </a:solidFill>
              </a:rPr>
              <a:t>Central</a:t>
            </a:r>
            <a:r>
              <a:rPr lang="cs-CZ" dirty="0">
                <a:solidFill>
                  <a:srgbClr val="0070C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0274436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AF29292-1D77-4D45-AD90-629551B8A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 err="1">
                <a:solidFill>
                  <a:srgbClr val="0070C0"/>
                </a:solidFill>
              </a:rPr>
              <a:t>Roll</a:t>
            </a:r>
            <a:r>
              <a:rPr lang="cs-CZ" sz="3600" dirty="0">
                <a:solidFill>
                  <a:srgbClr val="0070C0"/>
                </a:solidFill>
              </a:rPr>
              <a:t>-up-</a:t>
            </a:r>
            <a:r>
              <a:rPr lang="cs-CZ" sz="3600" dirty="0" err="1">
                <a:solidFill>
                  <a:srgbClr val="0070C0"/>
                </a:solidFill>
              </a:rPr>
              <a:t>Cost</a:t>
            </a: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2084CAE-97DC-47FD-9116-AF87AF32FD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algn="l"/>
            <a:r>
              <a:rPr lang="en-US" sz="3100" b="0" i="0" dirty="0">
                <a:solidFill>
                  <a:srgbClr val="0070C0"/>
                </a:solidFill>
                <a:effectLst/>
                <a:latin typeface="Söhne"/>
              </a:rPr>
              <a:t>The </a:t>
            </a:r>
            <a:r>
              <a:rPr lang="cs-CZ" sz="3100" b="0" i="0" dirty="0">
                <a:solidFill>
                  <a:srgbClr val="0070C0"/>
                </a:solidFill>
                <a:effectLst/>
                <a:latin typeface="Söhne"/>
              </a:rPr>
              <a:t>R</a:t>
            </a:r>
            <a:r>
              <a:rPr lang="en-US" sz="3100" b="0" i="0" dirty="0" err="1">
                <a:solidFill>
                  <a:srgbClr val="0070C0"/>
                </a:solidFill>
                <a:effectLst/>
                <a:latin typeface="Söhne"/>
              </a:rPr>
              <a:t>oll</a:t>
            </a:r>
            <a:r>
              <a:rPr lang="en-US" sz="3100" b="0" i="0" dirty="0">
                <a:solidFill>
                  <a:srgbClr val="0070C0"/>
                </a:solidFill>
                <a:effectLst/>
                <a:latin typeface="Söhne"/>
              </a:rPr>
              <a:t>-up </a:t>
            </a:r>
            <a:r>
              <a:rPr lang="cs-CZ" sz="3100" b="0" i="0" dirty="0" err="1">
                <a:solidFill>
                  <a:srgbClr val="0070C0"/>
                </a:solidFill>
                <a:effectLst/>
                <a:latin typeface="Söhne"/>
              </a:rPr>
              <a:t>Cost</a:t>
            </a:r>
            <a:r>
              <a:rPr lang="en-US" sz="3100" b="0" i="0" dirty="0">
                <a:solidFill>
                  <a:srgbClr val="0070C0"/>
                </a:solidFill>
                <a:effectLst/>
                <a:latin typeface="Söhne"/>
              </a:rPr>
              <a:t> in Business Central is the total cost of a finished product that includes the cost of all its components, including raw materials, labor, and overhead</a:t>
            </a:r>
            <a:r>
              <a:rPr lang="cs-CZ" sz="3100" b="0" i="0" dirty="0">
                <a:solidFill>
                  <a:srgbClr val="0070C0"/>
                </a:solidFill>
                <a:effectLst/>
                <a:latin typeface="Söhne"/>
              </a:rPr>
              <a:t> (režie)</a:t>
            </a:r>
            <a:r>
              <a:rPr lang="en-US" sz="3100" b="0" i="0" dirty="0">
                <a:solidFill>
                  <a:srgbClr val="0070C0"/>
                </a:solidFill>
                <a:effectLst/>
                <a:latin typeface="Söhne"/>
              </a:rPr>
              <a:t>. Here are the steps to calculate the </a:t>
            </a:r>
            <a:r>
              <a:rPr lang="cs-CZ" sz="3100" b="0" i="0" dirty="0">
                <a:solidFill>
                  <a:srgbClr val="0070C0"/>
                </a:solidFill>
                <a:effectLst/>
                <a:latin typeface="Söhne"/>
              </a:rPr>
              <a:t>R</a:t>
            </a:r>
            <a:r>
              <a:rPr lang="en-US" sz="3100" b="0" i="0" dirty="0" err="1">
                <a:solidFill>
                  <a:srgbClr val="0070C0"/>
                </a:solidFill>
                <a:effectLst/>
                <a:latin typeface="Söhne"/>
              </a:rPr>
              <a:t>oll</a:t>
            </a:r>
            <a:r>
              <a:rPr lang="en-US" sz="3100" b="0" i="0" dirty="0">
                <a:solidFill>
                  <a:srgbClr val="0070C0"/>
                </a:solidFill>
                <a:effectLst/>
                <a:latin typeface="Söhne"/>
              </a:rPr>
              <a:t>-up </a:t>
            </a:r>
            <a:r>
              <a:rPr lang="cs-CZ" sz="3100" b="0" i="0" dirty="0" err="1">
                <a:solidFill>
                  <a:srgbClr val="0070C0"/>
                </a:solidFill>
                <a:effectLst/>
                <a:latin typeface="Söhne"/>
              </a:rPr>
              <a:t>Cost</a:t>
            </a:r>
            <a:r>
              <a:rPr lang="en-US" sz="3100" b="0" i="0" dirty="0">
                <a:solidFill>
                  <a:srgbClr val="0070C0"/>
                </a:solidFill>
                <a:effectLst/>
                <a:latin typeface="Söhne"/>
              </a:rPr>
              <a:t> in Business Central:</a:t>
            </a:r>
          </a:p>
          <a:p>
            <a:pPr algn="l">
              <a:buFont typeface="+mj-lt"/>
              <a:buAutoNum type="arabicPeriod"/>
            </a:pPr>
            <a:r>
              <a:rPr lang="en-US" sz="3100" b="1" i="0" dirty="0">
                <a:solidFill>
                  <a:srgbClr val="0070C0"/>
                </a:solidFill>
                <a:effectLst/>
                <a:latin typeface="Söhne"/>
              </a:rPr>
              <a:t>Identify the finished product:</a:t>
            </a:r>
            <a:r>
              <a:rPr lang="en-US" sz="3100" b="0" i="0" dirty="0">
                <a:solidFill>
                  <a:srgbClr val="0070C0"/>
                </a:solidFill>
                <a:effectLst/>
                <a:latin typeface="Söhne"/>
              </a:rPr>
              <a:t> Determine which finished product you want to calculate the roll-up price for.</a:t>
            </a:r>
          </a:p>
          <a:p>
            <a:pPr algn="l">
              <a:buFont typeface="+mj-lt"/>
              <a:buAutoNum type="arabicPeriod"/>
            </a:pPr>
            <a:r>
              <a:rPr lang="en-US" sz="3100" b="1" i="0" dirty="0">
                <a:solidFill>
                  <a:srgbClr val="0070C0"/>
                </a:solidFill>
                <a:effectLst/>
                <a:latin typeface="Söhne"/>
              </a:rPr>
              <a:t>Create a </a:t>
            </a:r>
            <a:r>
              <a:rPr lang="cs-CZ" sz="3100" b="1" i="0" dirty="0">
                <a:solidFill>
                  <a:srgbClr val="0070C0"/>
                </a:solidFill>
                <a:effectLst/>
                <a:latin typeface="Söhne"/>
              </a:rPr>
              <a:t>B</a:t>
            </a:r>
            <a:r>
              <a:rPr lang="en-US" sz="3100" b="1" i="0" dirty="0">
                <a:solidFill>
                  <a:srgbClr val="0070C0"/>
                </a:solidFill>
                <a:effectLst/>
                <a:latin typeface="Söhne"/>
              </a:rPr>
              <a:t>ill of </a:t>
            </a:r>
            <a:r>
              <a:rPr lang="cs-CZ" sz="3100" b="1" i="0" dirty="0">
                <a:solidFill>
                  <a:srgbClr val="0070C0"/>
                </a:solidFill>
                <a:effectLst/>
                <a:latin typeface="Söhne"/>
              </a:rPr>
              <a:t>M</a:t>
            </a:r>
            <a:r>
              <a:rPr lang="en-US" sz="3100" b="1" i="0" dirty="0" err="1">
                <a:solidFill>
                  <a:srgbClr val="0070C0"/>
                </a:solidFill>
                <a:effectLst/>
                <a:latin typeface="Söhne"/>
              </a:rPr>
              <a:t>aterials</a:t>
            </a:r>
            <a:r>
              <a:rPr lang="en-US" sz="3100" b="1" i="0" dirty="0">
                <a:solidFill>
                  <a:srgbClr val="0070C0"/>
                </a:solidFill>
                <a:effectLst/>
                <a:latin typeface="Söhne"/>
              </a:rPr>
              <a:t> (BOM): </a:t>
            </a:r>
            <a:r>
              <a:rPr lang="en-US" sz="3100" b="0" i="0" dirty="0">
                <a:solidFill>
                  <a:srgbClr val="0070C0"/>
                </a:solidFill>
                <a:effectLst/>
                <a:latin typeface="Söhne"/>
              </a:rPr>
              <a:t>Create a list of all the components required to produce the finished product. This includes raw materials, labor, and overhead costs</a:t>
            </a:r>
            <a:r>
              <a:rPr lang="cs-CZ" sz="3100" b="0" i="0" dirty="0">
                <a:solidFill>
                  <a:srgbClr val="0070C0"/>
                </a:solidFill>
                <a:effectLst/>
                <a:latin typeface="Söhne"/>
              </a:rPr>
              <a:t> (režie).</a:t>
            </a:r>
            <a:endParaRPr lang="en-US" sz="3100" b="0" i="0" dirty="0">
              <a:solidFill>
                <a:srgbClr val="0070C0"/>
              </a:solidFill>
              <a:effectLst/>
              <a:latin typeface="Söhne"/>
            </a:endParaRPr>
          </a:p>
          <a:p>
            <a:pPr algn="l">
              <a:buFont typeface="+mj-lt"/>
              <a:buAutoNum type="arabicPeriod"/>
            </a:pPr>
            <a:r>
              <a:rPr lang="en-US" sz="3100" b="1" i="0" dirty="0">
                <a:solidFill>
                  <a:srgbClr val="0070C0"/>
                </a:solidFill>
                <a:effectLst/>
                <a:latin typeface="Söhne"/>
              </a:rPr>
              <a:t>Assign costs to each component: </a:t>
            </a:r>
            <a:r>
              <a:rPr lang="en-US" sz="3100" b="0" i="0" dirty="0">
                <a:solidFill>
                  <a:srgbClr val="0070C0"/>
                </a:solidFill>
                <a:effectLst/>
                <a:latin typeface="Söhne"/>
              </a:rPr>
              <a:t>Assign the cost of each component to the BOM. This includes the cost of raw materials, labor, and overhead costs.</a:t>
            </a:r>
          </a:p>
          <a:p>
            <a:pPr algn="l">
              <a:buFont typeface="+mj-lt"/>
              <a:buAutoNum type="arabicPeriod"/>
            </a:pPr>
            <a:r>
              <a:rPr lang="en-US" sz="3100" b="1" i="0" dirty="0">
                <a:solidFill>
                  <a:srgbClr val="0070C0"/>
                </a:solidFill>
                <a:effectLst/>
                <a:latin typeface="Söhne"/>
              </a:rPr>
              <a:t>Calculate the total cost of the BOM: </a:t>
            </a:r>
            <a:r>
              <a:rPr lang="en-US" sz="3100" b="0" i="0" dirty="0">
                <a:solidFill>
                  <a:srgbClr val="0070C0"/>
                </a:solidFill>
                <a:effectLst/>
                <a:latin typeface="Söhne"/>
              </a:rPr>
              <a:t>Add up the cost of all the components listed in the BOM.</a:t>
            </a:r>
          </a:p>
          <a:p>
            <a:pPr algn="l">
              <a:buFont typeface="+mj-lt"/>
              <a:buAutoNum type="arabicPeriod"/>
            </a:pPr>
            <a:r>
              <a:rPr lang="en-US" sz="3100" b="1" i="0" dirty="0">
                <a:solidFill>
                  <a:srgbClr val="0070C0"/>
                </a:solidFill>
                <a:effectLst/>
                <a:latin typeface="Söhne"/>
              </a:rPr>
              <a:t>Add any additional costs</a:t>
            </a:r>
            <a:r>
              <a:rPr lang="en-US" sz="3100" b="0" i="0" dirty="0">
                <a:solidFill>
                  <a:srgbClr val="0070C0"/>
                </a:solidFill>
                <a:effectLst/>
                <a:latin typeface="Söhne"/>
              </a:rPr>
              <a:t>: If there are any additional costs associated with producing the finished product, such as shipping or packaging costs, add them to the total cost of the BOM.</a:t>
            </a:r>
          </a:p>
          <a:p>
            <a:pPr algn="l">
              <a:buFont typeface="+mj-lt"/>
              <a:buAutoNum type="arabicPeriod"/>
            </a:pPr>
            <a:r>
              <a:rPr lang="en-US" sz="3100" b="1" i="0" dirty="0">
                <a:solidFill>
                  <a:srgbClr val="0070C0"/>
                </a:solidFill>
                <a:effectLst/>
                <a:latin typeface="Söhne"/>
              </a:rPr>
              <a:t>Determine the mark</a:t>
            </a:r>
            <a:r>
              <a:rPr lang="cs-CZ" sz="3100" b="1" i="0" dirty="0">
                <a:solidFill>
                  <a:srgbClr val="0070C0"/>
                </a:solidFill>
                <a:effectLst/>
                <a:latin typeface="Söhne"/>
              </a:rPr>
              <a:t>-</a:t>
            </a:r>
            <a:r>
              <a:rPr lang="en-US" sz="3100" b="1" i="0" dirty="0">
                <a:solidFill>
                  <a:srgbClr val="0070C0"/>
                </a:solidFill>
                <a:effectLst/>
                <a:latin typeface="Söhne"/>
              </a:rPr>
              <a:t>up</a:t>
            </a:r>
            <a:r>
              <a:rPr lang="cs-CZ" sz="3100" b="1" i="0" dirty="0">
                <a:solidFill>
                  <a:srgbClr val="0070C0"/>
                </a:solidFill>
                <a:effectLst/>
                <a:latin typeface="Söhne"/>
              </a:rPr>
              <a:t> </a:t>
            </a:r>
            <a:r>
              <a:rPr lang="cs-CZ" sz="2500" i="1" dirty="0">
                <a:solidFill>
                  <a:srgbClr val="0070C0"/>
                </a:solidFill>
                <a:effectLst/>
                <a:latin typeface="Söhne"/>
              </a:rPr>
              <a:t>(přirážka, marže)</a:t>
            </a:r>
            <a:r>
              <a:rPr lang="en-US" sz="3100" b="1" i="0" dirty="0">
                <a:solidFill>
                  <a:srgbClr val="0070C0"/>
                </a:solidFill>
                <a:effectLst/>
                <a:latin typeface="Söhne"/>
              </a:rPr>
              <a:t>: </a:t>
            </a:r>
            <a:r>
              <a:rPr lang="en-US" sz="3100" b="0" i="0" dirty="0">
                <a:solidFill>
                  <a:srgbClr val="0070C0"/>
                </a:solidFill>
                <a:effectLst/>
                <a:latin typeface="Söhne"/>
              </a:rPr>
              <a:t>Decide on the desired profit margin for the finished product and add it to the </a:t>
            </a:r>
            <a:r>
              <a:rPr lang="cs-CZ" sz="3100" b="0" i="0" dirty="0">
                <a:solidFill>
                  <a:srgbClr val="0070C0"/>
                </a:solidFill>
                <a:effectLst/>
                <a:latin typeface="Söhne"/>
              </a:rPr>
              <a:t>T</a:t>
            </a:r>
            <a:r>
              <a:rPr lang="en-US" sz="3100" b="0" i="0" dirty="0" err="1">
                <a:solidFill>
                  <a:srgbClr val="0070C0"/>
                </a:solidFill>
                <a:effectLst/>
                <a:latin typeface="Söhne"/>
              </a:rPr>
              <a:t>otal</a:t>
            </a:r>
            <a:r>
              <a:rPr lang="en-US" sz="3100" b="0" i="0" dirty="0">
                <a:solidFill>
                  <a:srgbClr val="0070C0"/>
                </a:solidFill>
                <a:effectLst/>
                <a:latin typeface="Söhne"/>
              </a:rPr>
              <a:t> cost of the BOM.</a:t>
            </a:r>
          </a:p>
          <a:p>
            <a:pPr algn="l">
              <a:buFont typeface="+mj-lt"/>
              <a:buAutoNum type="arabicPeriod"/>
            </a:pPr>
            <a:r>
              <a:rPr lang="en-US" sz="3100" b="1" i="0" dirty="0">
                <a:solidFill>
                  <a:srgbClr val="0070C0"/>
                </a:solidFill>
                <a:effectLst/>
                <a:latin typeface="Söhne"/>
              </a:rPr>
              <a:t>Calculate the </a:t>
            </a:r>
            <a:r>
              <a:rPr lang="cs-CZ" sz="3100" b="1" i="0" dirty="0">
                <a:solidFill>
                  <a:srgbClr val="0070C0"/>
                </a:solidFill>
                <a:effectLst/>
                <a:latin typeface="Söhne"/>
              </a:rPr>
              <a:t>R</a:t>
            </a:r>
            <a:r>
              <a:rPr lang="en-US" sz="3100" b="1" i="0" dirty="0" err="1">
                <a:solidFill>
                  <a:srgbClr val="0070C0"/>
                </a:solidFill>
                <a:effectLst/>
                <a:latin typeface="Söhne"/>
              </a:rPr>
              <a:t>oll</a:t>
            </a:r>
            <a:r>
              <a:rPr lang="en-US" sz="3100" b="1" i="0" dirty="0">
                <a:solidFill>
                  <a:srgbClr val="0070C0"/>
                </a:solidFill>
                <a:effectLst/>
                <a:latin typeface="Söhne"/>
              </a:rPr>
              <a:t>-up </a:t>
            </a:r>
            <a:r>
              <a:rPr lang="cs-CZ" sz="3100" b="1" i="0" dirty="0">
                <a:solidFill>
                  <a:srgbClr val="0070C0"/>
                </a:solidFill>
                <a:effectLst/>
                <a:latin typeface="Söhne"/>
              </a:rPr>
              <a:t>P</a:t>
            </a:r>
            <a:r>
              <a:rPr lang="en-US" sz="3100" b="1" i="0" dirty="0">
                <a:solidFill>
                  <a:srgbClr val="0070C0"/>
                </a:solidFill>
                <a:effectLst/>
                <a:latin typeface="Söhne"/>
              </a:rPr>
              <a:t>rice: </a:t>
            </a:r>
            <a:r>
              <a:rPr lang="en-US" sz="3100" b="0" i="0" dirty="0">
                <a:solidFill>
                  <a:srgbClr val="0070C0"/>
                </a:solidFill>
                <a:effectLst/>
                <a:latin typeface="Söhne"/>
              </a:rPr>
              <a:t>Add the total cost of the BOM to the desired profit margin to determine the </a:t>
            </a:r>
            <a:r>
              <a:rPr lang="cs-CZ" sz="3100" b="0" i="0" dirty="0">
                <a:solidFill>
                  <a:srgbClr val="0070C0"/>
                </a:solidFill>
                <a:effectLst/>
                <a:latin typeface="Söhne"/>
              </a:rPr>
              <a:t>R</a:t>
            </a:r>
            <a:r>
              <a:rPr lang="en-US" sz="3100" b="0" i="0" dirty="0" err="1">
                <a:solidFill>
                  <a:srgbClr val="0070C0"/>
                </a:solidFill>
                <a:effectLst/>
                <a:latin typeface="Söhne"/>
              </a:rPr>
              <a:t>oll</a:t>
            </a:r>
            <a:r>
              <a:rPr lang="en-US" sz="3100" b="0" i="0" dirty="0">
                <a:solidFill>
                  <a:srgbClr val="0070C0"/>
                </a:solidFill>
                <a:effectLst/>
                <a:latin typeface="Söhne"/>
              </a:rPr>
              <a:t>-up </a:t>
            </a:r>
            <a:r>
              <a:rPr lang="cs-CZ" sz="3100" b="0" i="0" dirty="0">
                <a:solidFill>
                  <a:srgbClr val="0070C0"/>
                </a:solidFill>
                <a:effectLst/>
                <a:latin typeface="Söhne"/>
              </a:rPr>
              <a:t>P</a:t>
            </a:r>
            <a:r>
              <a:rPr lang="en-US" sz="3100" b="0" i="0" dirty="0">
                <a:solidFill>
                  <a:srgbClr val="0070C0"/>
                </a:solidFill>
                <a:effectLst/>
                <a:latin typeface="Söhne"/>
              </a:rPr>
              <a:t>rice for the finished product.</a:t>
            </a:r>
          </a:p>
          <a:p>
            <a:pPr algn="l"/>
            <a:r>
              <a:rPr lang="en-US" sz="3100" b="0" i="0" dirty="0">
                <a:solidFill>
                  <a:srgbClr val="0070C0"/>
                </a:solidFill>
                <a:effectLst/>
                <a:latin typeface="Söhne"/>
              </a:rPr>
              <a:t>Business Central has a built-in feature to calculate the </a:t>
            </a:r>
            <a:r>
              <a:rPr lang="cs-CZ" sz="3100" b="1" i="0" dirty="0">
                <a:solidFill>
                  <a:srgbClr val="0070C0"/>
                </a:solidFill>
                <a:effectLst/>
                <a:latin typeface="Söhne"/>
              </a:rPr>
              <a:t>R</a:t>
            </a:r>
            <a:r>
              <a:rPr lang="en-US" sz="3100" b="1" i="0" dirty="0" err="1">
                <a:solidFill>
                  <a:srgbClr val="0070C0"/>
                </a:solidFill>
                <a:effectLst/>
                <a:latin typeface="Söhne"/>
              </a:rPr>
              <a:t>oll</a:t>
            </a:r>
            <a:r>
              <a:rPr lang="en-US" sz="3100" b="1" i="0" dirty="0">
                <a:solidFill>
                  <a:srgbClr val="0070C0"/>
                </a:solidFill>
                <a:effectLst/>
                <a:latin typeface="Söhne"/>
              </a:rPr>
              <a:t>-up </a:t>
            </a:r>
            <a:r>
              <a:rPr lang="cs-CZ" sz="3100" b="1" i="0" dirty="0">
                <a:solidFill>
                  <a:srgbClr val="0070C0"/>
                </a:solidFill>
                <a:effectLst/>
                <a:latin typeface="Söhne"/>
              </a:rPr>
              <a:t>P</a:t>
            </a:r>
            <a:r>
              <a:rPr lang="en-US" sz="3100" b="1" i="0" dirty="0">
                <a:solidFill>
                  <a:srgbClr val="0070C0"/>
                </a:solidFill>
                <a:effectLst/>
                <a:latin typeface="Söhne"/>
              </a:rPr>
              <a:t>rice </a:t>
            </a:r>
            <a:r>
              <a:rPr lang="en-US" sz="3100" b="0" i="0" dirty="0">
                <a:solidFill>
                  <a:srgbClr val="0070C0"/>
                </a:solidFill>
                <a:effectLst/>
                <a:latin typeface="Söhne"/>
              </a:rPr>
              <a:t>of items based on the cost of their BOM. This feature is called the "Calculate Roll-up Cost" function and it can be accessed through the "Item Card" page.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62140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C2A0613-4260-415D-84E0-704E051E55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 err="1">
                <a:solidFill>
                  <a:srgbClr val="0070C0"/>
                </a:solidFill>
              </a:rPr>
              <a:t>Cost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sz="3600" dirty="0" err="1">
                <a:solidFill>
                  <a:srgbClr val="0070C0"/>
                </a:solidFill>
              </a:rPr>
              <a:t>shares</a:t>
            </a:r>
            <a:r>
              <a:rPr lang="cs-CZ" sz="3600" dirty="0">
                <a:solidFill>
                  <a:srgbClr val="0070C0"/>
                </a:solidFill>
              </a:rPr>
              <a:t> on </a:t>
            </a:r>
            <a:r>
              <a:rPr lang="cs-CZ" sz="3600" dirty="0" err="1">
                <a:solidFill>
                  <a:srgbClr val="0070C0"/>
                </a:solidFill>
              </a:rPr>
              <a:t>item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sz="3600" dirty="0" err="1">
                <a:solidFill>
                  <a:srgbClr val="0070C0"/>
                </a:solidFill>
              </a:rPr>
              <a:t>card</a:t>
            </a:r>
            <a:endParaRPr lang="en-US" sz="3600" dirty="0">
              <a:solidFill>
                <a:srgbClr val="0070C0"/>
              </a:solidFill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4E73C68-D31C-461B-ADF4-14428DB31E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021" y="1916355"/>
            <a:ext cx="4910460" cy="137341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B704EBE5-2F37-4C6C-BD6A-627E4DE5DC11}"/>
              </a:ext>
            </a:extLst>
          </p:cNvPr>
          <p:cNvSpPr txBox="1"/>
          <p:nvPr/>
        </p:nvSpPr>
        <p:spPr>
          <a:xfrm>
            <a:off x="5445481" y="1916355"/>
            <a:ext cx="6534802" cy="25985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dirty="0">
                <a:solidFill>
                  <a:srgbClr val="0070C0"/>
                </a:solidFill>
              </a:rPr>
              <a:t> </a:t>
            </a:r>
            <a:r>
              <a:rPr lang="cs-CZ" sz="1600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View</a:t>
            </a:r>
            <a:r>
              <a:rPr lang="cs-CZ" sz="16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600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ow</a:t>
            </a:r>
            <a:r>
              <a:rPr lang="cs-CZ" sz="16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600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cs-CZ" sz="16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600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cost</a:t>
            </a:r>
            <a:r>
              <a:rPr lang="cs-CZ" sz="16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600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cs-CZ" sz="16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600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underlying</a:t>
            </a:r>
            <a:r>
              <a:rPr lang="cs-CZ" sz="16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600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items</a:t>
            </a:r>
            <a:r>
              <a:rPr lang="cs-CZ" sz="16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</a:t>
            </a:r>
            <a:r>
              <a:rPr lang="cs-CZ" sz="1600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cs-CZ" sz="16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BOM </a:t>
            </a:r>
            <a:r>
              <a:rPr lang="cs-CZ" sz="1600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roll</a:t>
            </a:r>
            <a:r>
              <a:rPr lang="cs-CZ" sz="16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-up to </a:t>
            </a:r>
            <a:r>
              <a:rPr lang="cs-CZ" sz="1600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cs-CZ" sz="16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600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parent</a:t>
            </a:r>
            <a:r>
              <a:rPr lang="cs-CZ" sz="16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600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item</a:t>
            </a:r>
            <a:r>
              <a:rPr lang="cs-CZ" sz="16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6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600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cs-CZ" sz="16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600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information</a:t>
            </a:r>
            <a:r>
              <a:rPr lang="cs-CZ" sz="16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600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</a:t>
            </a:r>
            <a:r>
              <a:rPr lang="cs-CZ" sz="16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600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organized</a:t>
            </a:r>
            <a:r>
              <a:rPr lang="cs-CZ" sz="16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600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according</a:t>
            </a:r>
            <a:r>
              <a:rPr lang="cs-CZ" sz="16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 </a:t>
            </a:r>
            <a:r>
              <a:rPr lang="cs-CZ" sz="1600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cs-CZ" sz="16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BOM </a:t>
            </a:r>
            <a:r>
              <a:rPr lang="cs-CZ" sz="1600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structure</a:t>
            </a:r>
            <a:r>
              <a:rPr lang="cs-CZ" sz="16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6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6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</a:t>
            </a:r>
            <a:r>
              <a:rPr lang="cs-CZ" sz="1600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reflect</a:t>
            </a:r>
            <a:r>
              <a:rPr lang="cs-CZ" sz="16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600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cs-CZ" sz="16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600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levels</a:t>
            </a:r>
            <a:r>
              <a:rPr lang="cs-CZ" sz="16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600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</a:t>
            </a:r>
            <a:r>
              <a:rPr lang="cs-CZ" sz="16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600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which</a:t>
            </a:r>
            <a:r>
              <a:rPr lang="cs-CZ" sz="16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600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individual</a:t>
            </a:r>
            <a:r>
              <a:rPr lang="cs-CZ" sz="16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600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costs</a:t>
            </a:r>
            <a:r>
              <a:rPr lang="cs-CZ" sz="16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600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increase</a:t>
            </a:r>
            <a:r>
              <a:rPr lang="cs-CZ" sz="16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cs-CZ" sz="16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600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Each</a:t>
            </a:r>
            <a:r>
              <a:rPr lang="cs-CZ" sz="16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600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item</a:t>
            </a:r>
            <a:r>
              <a:rPr lang="cs-CZ" sz="16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level </a:t>
            </a:r>
            <a:r>
              <a:rPr lang="cs-CZ" sz="1600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can</a:t>
            </a:r>
            <a:r>
              <a:rPr lang="cs-CZ" sz="16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600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</a:t>
            </a:r>
            <a:r>
              <a:rPr lang="cs-CZ" sz="16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600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collapsed</a:t>
            </a:r>
            <a:r>
              <a:rPr lang="cs-CZ" sz="16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600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</a:t>
            </a:r>
            <a:r>
              <a:rPr lang="cs-CZ" sz="16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600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extended</a:t>
            </a:r>
            <a:r>
              <a:rPr lang="cs-CZ" sz="16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6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</a:t>
            </a:r>
            <a:r>
              <a:rPr lang="cs-CZ" sz="1600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obtain</a:t>
            </a:r>
            <a:r>
              <a:rPr lang="cs-CZ" sz="16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600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</a:t>
            </a:r>
            <a:r>
              <a:rPr lang="cs-CZ" sz="16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600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overview</a:t>
            </a:r>
            <a:r>
              <a:rPr lang="cs-CZ" sz="16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600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</a:t>
            </a:r>
            <a:r>
              <a:rPr lang="cs-CZ" sz="16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600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detailed</a:t>
            </a:r>
            <a:r>
              <a:rPr lang="cs-CZ" sz="16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600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view</a:t>
            </a:r>
            <a:r>
              <a:rPr lang="cs-CZ" sz="16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endParaRPr lang="en-US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28FDFA34-5C14-4E7F-986C-F863AD4642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021" y="4390737"/>
            <a:ext cx="10146632" cy="144862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cxnSp>
        <p:nvCxnSpPr>
          <p:cNvPr id="10" name="Přímá spojnice se šipkou 9">
            <a:extLst>
              <a:ext uri="{FF2B5EF4-FFF2-40B4-BE49-F238E27FC236}">
                <a16:creationId xmlns:a16="http://schemas.microsoft.com/office/drawing/2014/main" id="{CACFB936-65F6-4625-9DA3-35DDF38AE2D4}"/>
              </a:ext>
            </a:extLst>
          </p:cNvPr>
          <p:cNvCxnSpPr>
            <a:cxnSpLocks/>
          </p:cNvCxnSpPr>
          <p:nvPr/>
        </p:nvCxnSpPr>
        <p:spPr>
          <a:xfrm>
            <a:off x="4894217" y="3289770"/>
            <a:ext cx="0" cy="112547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F1892759-E985-4E5C-BA2B-0D0B5485AA72}"/>
              </a:ext>
            </a:extLst>
          </p:cNvPr>
          <p:cNvSpPr txBox="1"/>
          <p:nvPr/>
        </p:nvSpPr>
        <p:spPr>
          <a:xfrm>
            <a:off x="480540" y="6008914"/>
            <a:ext cx="8931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rgbClr val="0070C0"/>
                </a:solidFill>
              </a:rPr>
              <a:t>SEE : </a:t>
            </a:r>
            <a:r>
              <a:rPr lang="en-US" dirty="0">
                <a:solidFill>
                  <a:srgbClr val="0070C0"/>
                </a:solidFill>
              </a:rPr>
              <a:t> In the class, try Cost share </a:t>
            </a:r>
            <a:r>
              <a:rPr lang="cs-CZ" dirty="0">
                <a:solidFill>
                  <a:srgbClr val="0070C0"/>
                </a:solidFill>
              </a:rPr>
              <a:t> </a:t>
            </a:r>
            <a:r>
              <a:rPr lang="cs-CZ" dirty="0" err="1">
                <a:solidFill>
                  <a:srgbClr val="0070C0"/>
                </a:solidFill>
              </a:rPr>
              <a:t>of</a:t>
            </a:r>
            <a:r>
              <a:rPr lang="cs-CZ" dirty="0">
                <a:solidFill>
                  <a:srgbClr val="0070C0"/>
                </a:solidFill>
              </a:rPr>
              <a:t> </a:t>
            </a:r>
            <a:r>
              <a:rPr lang="cs-CZ" dirty="0" err="1">
                <a:solidFill>
                  <a:srgbClr val="0070C0"/>
                </a:solidFill>
              </a:rPr>
              <a:t>item</a:t>
            </a:r>
            <a:r>
              <a:rPr lang="cs-CZ" dirty="0">
                <a:solidFill>
                  <a:srgbClr val="0070C0"/>
                </a:solidFill>
              </a:rPr>
              <a:t> </a:t>
            </a:r>
            <a:r>
              <a:rPr lang="en-US" dirty="0">
                <a:solidFill>
                  <a:srgbClr val="0070C0"/>
                </a:solidFill>
              </a:rPr>
              <a:t>1000 </a:t>
            </a:r>
            <a:r>
              <a:rPr lang="cs-CZ" dirty="0">
                <a:solidFill>
                  <a:srgbClr val="0070C0"/>
                </a:solidFill>
              </a:rPr>
              <a:t>(to </a:t>
            </a:r>
            <a:r>
              <a:rPr lang="cs-CZ" dirty="0" err="1">
                <a:solidFill>
                  <a:srgbClr val="0070C0"/>
                </a:solidFill>
              </a:rPr>
              <a:t>see</a:t>
            </a:r>
            <a:r>
              <a:rPr lang="cs-CZ" dirty="0">
                <a:solidFill>
                  <a:srgbClr val="0070C0"/>
                </a:solidFill>
              </a:rPr>
              <a:t> </a:t>
            </a:r>
            <a:r>
              <a:rPr lang="cs-CZ" dirty="0" err="1">
                <a:solidFill>
                  <a:srgbClr val="0070C0"/>
                </a:solidFill>
              </a:rPr>
              <a:t>Rolled</a:t>
            </a:r>
            <a:r>
              <a:rPr lang="cs-CZ" dirty="0">
                <a:solidFill>
                  <a:srgbClr val="0070C0"/>
                </a:solidFill>
              </a:rPr>
              <a:t>-Up </a:t>
            </a:r>
            <a:r>
              <a:rPr lang="cs-CZ" dirty="0" err="1">
                <a:solidFill>
                  <a:srgbClr val="0070C0"/>
                </a:solidFill>
              </a:rPr>
              <a:t>Costs</a:t>
            </a:r>
            <a:r>
              <a:rPr lang="cs-CZ" dirty="0">
                <a:solidFill>
                  <a:srgbClr val="0070C0"/>
                </a:solidFill>
              </a:rPr>
              <a:t> </a:t>
            </a:r>
            <a:r>
              <a:rPr lang="cs-CZ" dirty="0" err="1">
                <a:solidFill>
                  <a:srgbClr val="0070C0"/>
                </a:solidFill>
              </a:rPr>
              <a:t>related</a:t>
            </a:r>
            <a:r>
              <a:rPr lang="cs-CZ" dirty="0">
                <a:solidFill>
                  <a:srgbClr val="0070C0"/>
                </a:solidFill>
              </a:rPr>
              <a:t> to </a:t>
            </a:r>
            <a:r>
              <a:rPr lang="cs-CZ">
                <a:solidFill>
                  <a:srgbClr val="0070C0"/>
                </a:solidFill>
              </a:rPr>
              <a:t>Production 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710635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43F84A1-53F8-4EDB-8CCB-26210A68E1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 err="1">
                <a:solidFill>
                  <a:srgbClr val="0070C0"/>
                </a:solidFill>
              </a:rPr>
              <a:t>Costs</a:t>
            </a:r>
            <a:r>
              <a:rPr lang="cs-CZ" sz="3600" dirty="0">
                <a:solidFill>
                  <a:srgbClr val="0070C0"/>
                </a:solidFill>
              </a:rPr>
              <a:t> on </a:t>
            </a:r>
            <a:r>
              <a:rPr lang="cs-CZ" sz="3600" dirty="0" err="1">
                <a:solidFill>
                  <a:srgbClr val="0070C0"/>
                </a:solidFill>
              </a:rPr>
              <a:t>item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sz="3600" dirty="0" err="1">
                <a:solidFill>
                  <a:srgbClr val="0070C0"/>
                </a:solidFill>
              </a:rPr>
              <a:t>card</a:t>
            </a:r>
            <a:r>
              <a:rPr lang="cs-CZ" sz="3600" dirty="0">
                <a:solidFill>
                  <a:srgbClr val="0070C0"/>
                </a:solidFill>
              </a:rPr>
              <a:t> (</a:t>
            </a:r>
            <a:r>
              <a:rPr lang="cs-CZ" sz="3600" dirty="0" err="1">
                <a:solidFill>
                  <a:srgbClr val="0070C0"/>
                </a:solidFill>
              </a:rPr>
              <a:t>overhead</a:t>
            </a:r>
            <a:r>
              <a:rPr lang="cs-CZ" sz="3600" dirty="0">
                <a:solidFill>
                  <a:srgbClr val="0070C0"/>
                </a:solidFill>
              </a:rPr>
              <a:t> and </a:t>
            </a:r>
            <a:r>
              <a:rPr lang="cs-CZ" sz="3600" dirty="0" err="1">
                <a:solidFill>
                  <a:srgbClr val="0070C0"/>
                </a:solidFill>
              </a:rPr>
              <a:t>item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sz="3600" dirty="0" err="1">
                <a:solidFill>
                  <a:srgbClr val="0070C0"/>
                </a:solidFill>
              </a:rPr>
              <a:t>cost</a:t>
            </a:r>
            <a:r>
              <a:rPr lang="cs-CZ" sz="3600" dirty="0">
                <a:solidFill>
                  <a:srgbClr val="0070C0"/>
                </a:solidFill>
              </a:rPr>
              <a:t>)</a:t>
            </a:r>
            <a:endParaRPr lang="en-US" sz="3600" dirty="0">
              <a:solidFill>
                <a:srgbClr val="0070C0"/>
              </a:solidFill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331AF201-875C-4326-A400-D94468E381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678696"/>
            <a:ext cx="6435634" cy="181931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4B9BA022-3459-44A8-B3DB-2C963E3511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209" y="1370659"/>
            <a:ext cx="4393149" cy="181931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8" name="Obdélník 7">
            <a:extLst>
              <a:ext uri="{FF2B5EF4-FFF2-40B4-BE49-F238E27FC236}">
                <a16:creationId xmlns:a16="http://schemas.microsoft.com/office/drawing/2014/main" id="{D4884805-671E-4266-A926-110BC1446723}"/>
              </a:ext>
            </a:extLst>
          </p:cNvPr>
          <p:cNvSpPr/>
          <p:nvPr/>
        </p:nvSpPr>
        <p:spPr>
          <a:xfrm>
            <a:off x="1099227" y="2558374"/>
            <a:ext cx="4270442" cy="63159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Indirect costs in absolute value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B080622F-AA27-45F3-9D80-435B5230F9B4}"/>
              </a:ext>
            </a:extLst>
          </p:cNvPr>
          <p:cNvSpPr txBox="1"/>
          <p:nvPr/>
        </p:nvSpPr>
        <p:spPr>
          <a:xfrm>
            <a:off x="3959158" y="5802067"/>
            <a:ext cx="31260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 Indirect costs in absolute value</a:t>
            </a:r>
          </a:p>
        </p:txBody>
      </p:sp>
      <p:sp>
        <p:nvSpPr>
          <p:cNvPr id="10" name="Šipka: nahoru 9">
            <a:extLst>
              <a:ext uri="{FF2B5EF4-FFF2-40B4-BE49-F238E27FC236}">
                <a16:creationId xmlns:a16="http://schemas.microsoft.com/office/drawing/2014/main" id="{4193927F-4151-4F05-8DF3-E06BC6376391}"/>
              </a:ext>
            </a:extLst>
          </p:cNvPr>
          <p:cNvSpPr/>
          <p:nvPr/>
        </p:nvSpPr>
        <p:spPr>
          <a:xfrm>
            <a:off x="6096000" y="5330757"/>
            <a:ext cx="596630" cy="43774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33166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8A92E34-28BD-42D5-B28E-064ED9E99E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400" dirty="0" err="1">
                <a:solidFill>
                  <a:srgbClr val="0070C0"/>
                </a:solidFill>
              </a:rPr>
              <a:t>Costs</a:t>
            </a:r>
            <a:r>
              <a:rPr lang="cs-CZ" sz="4400" dirty="0">
                <a:solidFill>
                  <a:srgbClr val="0070C0"/>
                </a:solidFill>
              </a:rPr>
              <a:t> on </a:t>
            </a:r>
            <a:r>
              <a:rPr lang="cs-CZ" sz="4400" dirty="0" err="1">
                <a:solidFill>
                  <a:srgbClr val="0070C0"/>
                </a:solidFill>
              </a:rPr>
              <a:t>related</a:t>
            </a:r>
            <a:r>
              <a:rPr lang="cs-CZ" sz="4400" dirty="0">
                <a:solidFill>
                  <a:srgbClr val="0070C0"/>
                </a:solidFill>
              </a:rPr>
              <a:t> </a:t>
            </a:r>
            <a:r>
              <a:rPr lang="cs-CZ" sz="4400" dirty="0" err="1">
                <a:solidFill>
                  <a:srgbClr val="0070C0"/>
                </a:solidFill>
              </a:rPr>
              <a:t>resources</a:t>
            </a:r>
            <a:r>
              <a:rPr lang="cs-CZ" sz="4400" dirty="0">
                <a:solidFill>
                  <a:srgbClr val="0070C0"/>
                </a:solidFill>
              </a:rPr>
              <a:t> (</a:t>
            </a:r>
            <a:r>
              <a:rPr lang="cs-CZ" sz="4400" dirty="0" err="1">
                <a:solidFill>
                  <a:srgbClr val="0070C0"/>
                </a:solidFill>
              </a:rPr>
              <a:t>capacity</a:t>
            </a:r>
            <a:r>
              <a:rPr lang="cs-CZ" sz="4400" dirty="0">
                <a:solidFill>
                  <a:srgbClr val="0070C0"/>
                </a:solidFill>
              </a:rPr>
              <a:t> </a:t>
            </a:r>
            <a:r>
              <a:rPr lang="cs-CZ" sz="4400" dirty="0" err="1">
                <a:solidFill>
                  <a:srgbClr val="0070C0"/>
                </a:solidFill>
              </a:rPr>
              <a:t>cost</a:t>
            </a:r>
            <a:r>
              <a:rPr lang="cs-CZ" sz="4400" dirty="0">
                <a:solidFill>
                  <a:srgbClr val="0070C0"/>
                </a:solidFill>
              </a:rPr>
              <a:t>)</a:t>
            </a:r>
            <a:endParaRPr lang="en-US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F478BDF6-41F8-46D8-93DA-B124B37C8A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577183"/>
            <a:ext cx="7162800" cy="1367545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1279B824-6181-452C-A8A5-E4F3EA668E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6413" y="3177695"/>
            <a:ext cx="3414587" cy="3214682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cxnSp>
        <p:nvCxnSpPr>
          <p:cNvPr id="9" name="Přímá spojnice se šipkou 8">
            <a:extLst>
              <a:ext uri="{FF2B5EF4-FFF2-40B4-BE49-F238E27FC236}">
                <a16:creationId xmlns:a16="http://schemas.microsoft.com/office/drawing/2014/main" id="{83A937F0-F5E0-4ED5-AAD5-00FC9F2341DA}"/>
              </a:ext>
            </a:extLst>
          </p:cNvPr>
          <p:cNvCxnSpPr>
            <a:cxnSpLocks/>
          </p:cNvCxnSpPr>
          <p:nvPr/>
        </p:nvCxnSpPr>
        <p:spPr>
          <a:xfrm>
            <a:off x="2509736" y="2902746"/>
            <a:ext cx="2023353" cy="10105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91E774D0-D032-4774-99DD-4854EA95005D}"/>
              </a:ext>
            </a:extLst>
          </p:cNvPr>
          <p:cNvSpPr txBox="1"/>
          <p:nvPr/>
        </p:nvSpPr>
        <p:spPr>
          <a:xfrm>
            <a:off x="8054324" y="5778230"/>
            <a:ext cx="1899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>
                <a:solidFill>
                  <a:srgbClr val="0070C0"/>
                </a:solidFill>
              </a:rPr>
              <a:t>After</a:t>
            </a:r>
            <a:r>
              <a:rPr lang="cs-CZ" dirty="0">
                <a:solidFill>
                  <a:srgbClr val="0070C0"/>
                </a:solidFill>
              </a:rPr>
              <a:t> </a:t>
            </a:r>
            <a:r>
              <a:rPr lang="cs-CZ" dirty="0" err="1">
                <a:solidFill>
                  <a:srgbClr val="0070C0"/>
                </a:solidFill>
              </a:rPr>
              <a:t>Rounding</a:t>
            </a:r>
            <a:r>
              <a:rPr lang="cs-CZ" dirty="0">
                <a:solidFill>
                  <a:srgbClr val="0070C0"/>
                </a:solidFill>
              </a:rPr>
              <a:t> up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586309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992C59B-5348-4D67-8353-79F395514F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 err="1">
                <a:solidFill>
                  <a:srgbClr val="0070C0"/>
                </a:solidFill>
              </a:rPr>
              <a:t>Adding</a:t>
            </a:r>
            <a:r>
              <a:rPr lang="cs-CZ" sz="3200" dirty="0">
                <a:solidFill>
                  <a:srgbClr val="0070C0"/>
                </a:solidFill>
              </a:rPr>
              <a:t> </a:t>
            </a:r>
            <a:r>
              <a:rPr lang="cs-CZ" sz="3200" dirty="0" err="1">
                <a:solidFill>
                  <a:srgbClr val="0070C0"/>
                </a:solidFill>
              </a:rPr>
              <a:t>capacity</a:t>
            </a:r>
            <a:r>
              <a:rPr lang="cs-CZ" sz="3200" dirty="0">
                <a:solidFill>
                  <a:srgbClr val="0070C0"/>
                </a:solidFill>
              </a:rPr>
              <a:t> to </a:t>
            </a:r>
            <a:r>
              <a:rPr lang="cs-CZ" sz="3200" dirty="0" err="1">
                <a:solidFill>
                  <a:srgbClr val="0070C0"/>
                </a:solidFill>
              </a:rPr>
              <a:t>Assembly</a:t>
            </a:r>
            <a:r>
              <a:rPr lang="cs-CZ" sz="3200" dirty="0">
                <a:solidFill>
                  <a:srgbClr val="0070C0"/>
                </a:solidFill>
              </a:rPr>
              <a:t> BOM </a:t>
            </a:r>
            <a:r>
              <a:rPr lang="cs-CZ" sz="3200" dirty="0" err="1">
                <a:solidFill>
                  <a:srgbClr val="0070C0"/>
                </a:solidFill>
              </a:rPr>
              <a:t>component</a:t>
            </a:r>
            <a:endParaRPr lang="en-US" sz="3200" dirty="0">
              <a:solidFill>
                <a:srgbClr val="0070C0"/>
              </a:solidFill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E0AE5324-6BFD-421D-9D0E-531DAE22B2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1" y="1572840"/>
            <a:ext cx="4973280" cy="132556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7D929387-9ED0-47B0-AC64-FFF9F1895B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3187409"/>
            <a:ext cx="5893340" cy="114526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cxnSp>
        <p:nvCxnSpPr>
          <p:cNvPr id="9" name="Přímá spojnice se šipkou 8">
            <a:extLst>
              <a:ext uri="{FF2B5EF4-FFF2-40B4-BE49-F238E27FC236}">
                <a16:creationId xmlns:a16="http://schemas.microsoft.com/office/drawing/2014/main" id="{C9FF5FAC-99E3-4B29-93AD-7639330FEE29}"/>
              </a:ext>
            </a:extLst>
          </p:cNvPr>
          <p:cNvCxnSpPr/>
          <p:nvPr/>
        </p:nvCxnSpPr>
        <p:spPr>
          <a:xfrm>
            <a:off x="4601183" y="2500009"/>
            <a:ext cx="0" cy="6614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Obrázek 10">
            <a:extLst>
              <a:ext uri="{FF2B5EF4-FFF2-40B4-BE49-F238E27FC236}">
                <a16:creationId xmlns:a16="http://schemas.microsoft.com/office/drawing/2014/main" id="{2B5974F4-541A-43DE-995C-8E20959F2F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4658210"/>
            <a:ext cx="10515601" cy="14351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2" name="TextovéPole 11">
            <a:extLst>
              <a:ext uri="{FF2B5EF4-FFF2-40B4-BE49-F238E27FC236}">
                <a16:creationId xmlns:a16="http://schemas.microsoft.com/office/drawing/2014/main" id="{65993C3C-1A6D-4257-AA63-4E3718AAA14B}"/>
              </a:ext>
            </a:extLst>
          </p:cNvPr>
          <p:cNvSpPr txBox="1"/>
          <p:nvPr/>
        </p:nvSpPr>
        <p:spPr>
          <a:xfrm>
            <a:off x="7801583" y="4332673"/>
            <a:ext cx="12840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err="1">
                <a:solidFill>
                  <a:srgbClr val="0070C0"/>
                </a:solidFill>
              </a:rPr>
              <a:t>Cost</a:t>
            </a:r>
            <a:r>
              <a:rPr lang="cs-CZ" b="1" dirty="0">
                <a:solidFill>
                  <a:srgbClr val="0070C0"/>
                </a:solidFill>
              </a:rPr>
              <a:t> </a:t>
            </a:r>
            <a:r>
              <a:rPr lang="cs-CZ" b="1" dirty="0" err="1">
                <a:solidFill>
                  <a:srgbClr val="0070C0"/>
                </a:solidFill>
              </a:rPr>
              <a:t>Shares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13" name="Obdélník 12">
            <a:extLst>
              <a:ext uri="{FF2B5EF4-FFF2-40B4-BE49-F238E27FC236}">
                <a16:creationId xmlns:a16="http://schemas.microsoft.com/office/drawing/2014/main" id="{F3EFF13E-B071-4A39-9E2E-73EE30773033}"/>
              </a:ext>
            </a:extLst>
          </p:cNvPr>
          <p:cNvSpPr/>
          <p:nvPr/>
        </p:nvSpPr>
        <p:spPr>
          <a:xfrm>
            <a:off x="5476672" y="4153711"/>
            <a:ext cx="619328" cy="178962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bdélník 13">
            <a:extLst>
              <a:ext uri="{FF2B5EF4-FFF2-40B4-BE49-F238E27FC236}">
                <a16:creationId xmlns:a16="http://schemas.microsoft.com/office/drawing/2014/main" id="{19D4E93E-F8D3-454F-97D7-DDEE28F00778}"/>
              </a:ext>
            </a:extLst>
          </p:cNvPr>
          <p:cNvSpPr/>
          <p:nvPr/>
        </p:nvSpPr>
        <p:spPr>
          <a:xfrm>
            <a:off x="5200259" y="5514294"/>
            <a:ext cx="619328" cy="178962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76001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0257A7E-2C77-4ECC-BDD4-59E82349B7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Standard </a:t>
            </a:r>
            <a:r>
              <a:rPr lang="cs-CZ" dirty="0" err="1"/>
              <a:t>cost</a:t>
            </a:r>
            <a:r>
              <a:rPr lang="cs-CZ" dirty="0"/>
              <a:t> – sigle level 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FA07D4A-2162-468D-9B93-06E8B857B2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Item</a:t>
            </a:r>
            <a:r>
              <a:rPr lang="cs-CZ" dirty="0"/>
              <a:t>			</a:t>
            </a:r>
            <a:r>
              <a:rPr lang="cs-CZ" dirty="0" err="1"/>
              <a:t>Material</a:t>
            </a:r>
            <a:r>
              <a:rPr lang="cs-CZ" dirty="0"/>
              <a:t>	</a:t>
            </a:r>
            <a:r>
              <a:rPr lang="cs-CZ" dirty="0" err="1"/>
              <a:t>Capacity</a:t>
            </a:r>
            <a:r>
              <a:rPr lang="cs-CZ" dirty="0"/>
              <a:t>	</a:t>
            </a:r>
            <a:r>
              <a:rPr lang="cs-CZ" dirty="0" err="1"/>
              <a:t>Overhead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   </a:t>
            </a:r>
            <a:r>
              <a:rPr lang="cs-CZ" dirty="0">
                <a:solidFill>
                  <a:srgbClr val="0070C0"/>
                </a:solidFill>
              </a:rPr>
              <a:t>A </a:t>
            </a:r>
            <a:r>
              <a:rPr lang="cs-CZ" dirty="0"/>
              <a:t>			</a:t>
            </a:r>
            <a:r>
              <a:rPr lang="cs-CZ" dirty="0">
                <a:solidFill>
                  <a:srgbClr val="00B050"/>
                </a:solidFill>
              </a:rPr>
              <a:t>24</a:t>
            </a:r>
            <a:r>
              <a:rPr lang="cs-CZ" dirty="0"/>
              <a:t>           +	</a:t>
            </a:r>
            <a:r>
              <a:rPr lang="cs-CZ" dirty="0">
                <a:solidFill>
                  <a:srgbClr val="0070C0"/>
                </a:solidFill>
              </a:rPr>
              <a:t>5</a:t>
            </a:r>
            <a:r>
              <a:rPr lang="cs-CZ" dirty="0"/>
              <a:t>	   +      </a:t>
            </a:r>
            <a:r>
              <a:rPr lang="cs-CZ" dirty="0">
                <a:solidFill>
                  <a:srgbClr val="7030A0"/>
                </a:solidFill>
              </a:rPr>
              <a:t>6 </a:t>
            </a:r>
            <a:r>
              <a:rPr lang="cs-CZ" dirty="0"/>
              <a:t>     	       = 35</a:t>
            </a:r>
          </a:p>
          <a:p>
            <a:pPr marL="0" indent="0">
              <a:buNone/>
            </a:pPr>
            <a:r>
              <a:rPr lang="cs-CZ" dirty="0"/>
              <a:t>   </a:t>
            </a:r>
            <a:r>
              <a:rPr lang="cs-CZ" dirty="0">
                <a:solidFill>
                  <a:srgbClr val="FF0000"/>
                </a:solidFill>
              </a:rPr>
              <a:t>B</a:t>
            </a:r>
            <a:r>
              <a:rPr lang="cs-CZ" dirty="0"/>
              <a:t>			10           +     3            +      3                = 16</a:t>
            </a:r>
          </a:p>
          <a:p>
            <a:pPr marL="0" indent="0">
              <a:buNone/>
            </a:pPr>
            <a:r>
              <a:rPr lang="cs-CZ" dirty="0"/>
              <a:t>   </a:t>
            </a:r>
            <a:r>
              <a:rPr lang="cs-CZ" dirty="0">
                <a:solidFill>
                  <a:srgbClr val="FF0000"/>
                </a:solidFill>
              </a:rPr>
              <a:t>C</a:t>
            </a:r>
            <a:r>
              <a:rPr lang="cs-CZ" dirty="0"/>
              <a:t>                             5             +     2             +     1                =  8         </a:t>
            </a:r>
            <a:endParaRPr lang="en-US" dirty="0"/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0ABCC16F-18E9-4BCA-86A5-F37E90A9C8CA}"/>
              </a:ext>
            </a:extLst>
          </p:cNvPr>
          <p:cNvSpPr/>
          <p:nvPr/>
        </p:nvSpPr>
        <p:spPr>
          <a:xfrm flipH="1">
            <a:off x="5145932" y="4649820"/>
            <a:ext cx="950068" cy="4961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A</a:t>
            </a:r>
            <a:endParaRPr lang="en-US" dirty="0"/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C1A450CA-EDE3-4C0D-A0C3-0E6359204EB6}"/>
              </a:ext>
            </a:extLst>
          </p:cNvPr>
          <p:cNvSpPr/>
          <p:nvPr/>
        </p:nvSpPr>
        <p:spPr>
          <a:xfrm flipH="1">
            <a:off x="4306110" y="5413391"/>
            <a:ext cx="950068" cy="49611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C</a:t>
            </a:r>
            <a:endParaRPr lang="en-US" dirty="0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7D9A77FC-1DE1-4569-BCAD-C3CFE1170C49}"/>
              </a:ext>
            </a:extLst>
          </p:cNvPr>
          <p:cNvSpPr/>
          <p:nvPr/>
        </p:nvSpPr>
        <p:spPr>
          <a:xfrm flipH="1">
            <a:off x="5862536" y="5413390"/>
            <a:ext cx="950068" cy="49611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B</a:t>
            </a:r>
            <a:endParaRPr lang="en-US" dirty="0"/>
          </a:p>
        </p:txBody>
      </p:sp>
      <p:cxnSp>
        <p:nvCxnSpPr>
          <p:cNvPr id="8" name="Přímá spojnice se šipkou 7">
            <a:extLst>
              <a:ext uri="{FF2B5EF4-FFF2-40B4-BE49-F238E27FC236}">
                <a16:creationId xmlns:a16="http://schemas.microsoft.com/office/drawing/2014/main" id="{20FEB1CC-7BC0-45E1-AF03-52E8FF348B67}"/>
              </a:ext>
            </a:extLst>
          </p:cNvPr>
          <p:cNvCxnSpPr/>
          <p:nvPr/>
        </p:nvCxnSpPr>
        <p:spPr>
          <a:xfrm flipH="1">
            <a:off x="5145932" y="5145931"/>
            <a:ext cx="110246" cy="2674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se šipkou 8">
            <a:extLst>
              <a:ext uri="{FF2B5EF4-FFF2-40B4-BE49-F238E27FC236}">
                <a16:creationId xmlns:a16="http://schemas.microsoft.com/office/drawing/2014/main" id="{E7B0AF3A-0DB3-4FFF-9736-CB3D0FB77D7F}"/>
              </a:ext>
            </a:extLst>
          </p:cNvPr>
          <p:cNvCxnSpPr>
            <a:cxnSpLocks/>
          </p:cNvCxnSpPr>
          <p:nvPr/>
        </p:nvCxnSpPr>
        <p:spPr>
          <a:xfrm>
            <a:off x="5908741" y="5150323"/>
            <a:ext cx="93225" cy="2630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bdélník 12">
            <a:extLst>
              <a:ext uri="{FF2B5EF4-FFF2-40B4-BE49-F238E27FC236}">
                <a16:creationId xmlns:a16="http://schemas.microsoft.com/office/drawing/2014/main" id="{02C3F4D7-5A8E-4391-95ED-7A4E8A1EB06A}"/>
              </a:ext>
            </a:extLst>
          </p:cNvPr>
          <p:cNvSpPr/>
          <p:nvPr/>
        </p:nvSpPr>
        <p:spPr>
          <a:xfrm>
            <a:off x="9046723" y="2879387"/>
            <a:ext cx="573932" cy="933856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4B54BAA7-3A92-440A-BDBC-4B522A8E6F39}"/>
              </a:ext>
            </a:extLst>
          </p:cNvPr>
          <p:cNvSpPr txBox="1"/>
          <p:nvPr/>
        </p:nvSpPr>
        <p:spPr>
          <a:xfrm>
            <a:off x="9727660" y="3307404"/>
            <a:ext cx="1221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=16+8 = </a:t>
            </a:r>
            <a:r>
              <a:rPr lang="cs-CZ" dirty="0">
                <a:solidFill>
                  <a:srgbClr val="00B050"/>
                </a:solidFill>
              </a:rPr>
              <a:t>24</a:t>
            </a:r>
            <a:endParaRPr lang="en-US" dirty="0">
              <a:solidFill>
                <a:srgbClr val="00B050"/>
              </a:solidFill>
            </a:endParaRPr>
          </a:p>
        </p:txBody>
      </p:sp>
      <p:cxnSp>
        <p:nvCxnSpPr>
          <p:cNvPr id="16" name="Přímá spojnice 15">
            <a:extLst>
              <a:ext uri="{FF2B5EF4-FFF2-40B4-BE49-F238E27FC236}">
                <a16:creationId xmlns:a16="http://schemas.microsoft.com/office/drawing/2014/main" id="{DE2B606D-1C09-4345-B88E-E789C33F9EBD}"/>
              </a:ext>
            </a:extLst>
          </p:cNvPr>
          <p:cNvCxnSpPr/>
          <p:nvPr/>
        </p:nvCxnSpPr>
        <p:spPr>
          <a:xfrm>
            <a:off x="10797702" y="3676736"/>
            <a:ext cx="0" cy="49643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16">
            <a:extLst>
              <a:ext uri="{FF2B5EF4-FFF2-40B4-BE49-F238E27FC236}">
                <a16:creationId xmlns:a16="http://schemas.microsoft.com/office/drawing/2014/main" id="{C10A85E0-83F5-4381-92F0-D7AC62A86097}"/>
              </a:ext>
            </a:extLst>
          </p:cNvPr>
          <p:cNvCxnSpPr>
            <a:cxnSpLocks/>
          </p:cNvCxnSpPr>
          <p:nvPr/>
        </p:nvCxnSpPr>
        <p:spPr>
          <a:xfrm flipH="1">
            <a:off x="4254230" y="4159876"/>
            <a:ext cx="6543472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nice 18">
            <a:extLst>
              <a:ext uri="{FF2B5EF4-FFF2-40B4-BE49-F238E27FC236}">
                <a16:creationId xmlns:a16="http://schemas.microsoft.com/office/drawing/2014/main" id="{12C9D75C-C7AF-42AE-A453-17D4FB324B09}"/>
              </a:ext>
            </a:extLst>
          </p:cNvPr>
          <p:cNvCxnSpPr>
            <a:cxnSpLocks/>
          </p:cNvCxnSpPr>
          <p:nvPr/>
        </p:nvCxnSpPr>
        <p:spPr>
          <a:xfrm flipV="1">
            <a:off x="4254230" y="3005847"/>
            <a:ext cx="0" cy="115403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římá spojnice se šipkou 23">
            <a:extLst>
              <a:ext uri="{FF2B5EF4-FFF2-40B4-BE49-F238E27FC236}">
                <a16:creationId xmlns:a16="http://schemas.microsoft.com/office/drawing/2014/main" id="{43C687FE-348C-46C8-A0BC-C430F5413B87}"/>
              </a:ext>
            </a:extLst>
          </p:cNvPr>
          <p:cNvCxnSpPr>
            <a:cxnSpLocks/>
          </p:cNvCxnSpPr>
          <p:nvPr/>
        </p:nvCxnSpPr>
        <p:spPr>
          <a:xfrm flipH="1" flipV="1">
            <a:off x="4004554" y="2735253"/>
            <a:ext cx="249676" cy="288267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081355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0257A7E-2C77-4ECC-BDD4-59E82349B7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Standard </a:t>
            </a:r>
            <a:r>
              <a:rPr lang="cs-CZ" dirty="0" err="1"/>
              <a:t>cost</a:t>
            </a:r>
            <a:r>
              <a:rPr lang="cs-CZ" dirty="0"/>
              <a:t> – </a:t>
            </a:r>
            <a:r>
              <a:rPr lang="cs-CZ" dirty="0" err="1"/>
              <a:t>multiple</a:t>
            </a:r>
            <a:r>
              <a:rPr lang="cs-CZ" dirty="0"/>
              <a:t> level 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FA07D4A-2162-468D-9B93-06E8B857B2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Item</a:t>
            </a:r>
            <a:r>
              <a:rPr lang="cs-CZ" dirty="0"/>
              <a:t>			</a:t>
            </a:r>
            <a:r>
              <a:rPr lang="cs-CZ" dirty="0" err="1"/>
              <a:t>Material</a:t>
            </a:r>
            <a:r>
              <a:rPr lang="cs-CZ" dirty="0"/>
              <a:t>	</a:t>
            </a:r>
            <a:r>
              <a:rPr lang="cs-CZ" dirty="0" err="1"/>
              <a:t>Capacity</a:t>
            </a:r>
            <a:r>
              <a:rPr lang="cs-CZ" dirty="0"/>
              <a:t>	</a:t>
            </a:r>
            <a:r>
              <a:rPr lang="cs-CZ" dirty="0" err="1"/>
              <a:t>Overhead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   </a:t>
            </a:r>
            <a:r>
              <a:rPr lang="cs-CZ" dirty="0">
                <a:solidFill>
                  <a:srgbClr val="0070C0"/>
                </a:solidFill>
              </a:rPr>
              <a:t>A </a:t>
            </a:r>
            <a:r>
              <a:rPr lang="cs-CZ" dirty="0"/>
              <a:t>			15           +	10	   +      10      	       = 35</a:t>
            </a:r>
          </a:p>
          <a:p>
            <a:pPr marL="0" indent="0">
              <a:buNone/>
            </a:pPr>
            <a:r>
              <a:rPr lang="cs-CZ" dirty="0"/>
              <a:t>                                                         </a:t>
            </a:r>
            <a:r>
              <a:rPr lang="cs-CZ" dirty="0">
                <a:solidFill>
                  <a:srgbClr val="0070C0"/>
                </a:solidFill>
              </a:rPr>
              <a:t>5 </a:t>
            </a:r>
            <a:r>
              <a:rPr lang="cs-CZ" dirty="0"/>
              <a:t>                   </a:t>
            </a:r>
            <a:r>
              <a:rPr lang="cs-CZ" dirty="0">
                <a:solidFill>
                  <a:srgbClr val="7030A0"/>
                </a:solidFill>
              </a:rPr>
              <a:t>6</a:t>
            </a:r>
          </a:p>
          <a:p>
            <a:pPr marL="0" indent="0">
              <a:buNone/>
            </a:pPr>
            <a:r>
              <a:rPr lang="cs-CZ" dirty="0"/>
              <a:t>    </a:t>
            </a:r>
            <a:r>
              <a:rPr lang="cs-CZ" dirty="0">
                <a:solidFill>
                  <a:srgbClr val="FF0000"/>
                </a:solidFill>
              </a:rPr>
              <a:t>B</a:t>
            </a:r>
            <a:r>
              <a:rPr lang="cs-CZ" dirty="0"/>
              <a:t>			10           +     3            +      3                = 16</a:t>
            </a:r>
          </a:p>
          <a:p>
            <a:pPr marL="0" indent="0">
              <a:buNone/>
            </a:pPr>
            <a:r>
              <a:rPr lang="cs-CZ" dirty="0"/>
              <a:t>   </a:t>
            </a:r>
            <a:r>
              <a:rPr lang="cs-CZ" dirty="0">
                <a:solidFill>
                  <a:srgbClr val="FF0000"/>
                </a:solidFill>
              </a:rPr>
              <a:t>C</a:t>
            </a:r>
            <a:r>
              <a:rPr lang="cs-CZ" dirty="0"/>
              <a:t>                             5             +     2             +     1                =  8         </a:t>
            </a:r>
            <a:endParaRPr lang="en-US" dirty="0"/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0ABCC16F-18E9-4BCA-86A5-F37E90A9C8CA}"/>
              </a:ext>
            </a:extLst>
          </p:cNvPr>
          <p:cNvSpPr/>
          <p:nvPr/>
        </p:nvSpPr>
        <p:spPr>
          <a:xfrm flipH="1">
            <a:off x="5145932" y="4649820"/>
            <a:ext cx="950068" cy="4961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A</a:t>
            </a:r>
            <a:endParaRPr lang="en-US" dirty="0"/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C1A450CA-EDE3-4C0D-A0C3-0E6359204EB6}"/>
              </a:ext>
            </a:extLst>
          </p:cNvPr>
          <p:cNvSpPr/>
          <p:nvPr/>
        </p:nvSpPr>
        <p:spPr>
          <a:xfrm flipH="1">
            <a:off x="4306110" y="5413391"/>
            <a:ext cx="950068" cy="49611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C</a:t>
            </a:r>
            <a:endParaRPr lang="en-US" dirty="0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7D9A77FC-1DE1-4569-BCAD-C3CFE1170C49}"/>
              </a:ext>
            </a:extLst>
          </p:cNvPr>
          <p:cNvSpPr/>
          <p:nvPr/>
        </p:nvSpPr>
        <p:spPr>
          <a:xfrm flipH="1">
            <a:off x="5862536" y="5413390"/>
            <a:ext cx="950068" cy="49611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B</a:t>
            </a:r>
            <a:endParaRPr lang="en-US" dirty="0"/>
          </a:p>
        </p:txBody>
      </p:sp>
      <p:cxnSp>
        <p:nvCxnSpPr>
          <p:cNvPr id="8" name="Přímá spojnice se šipkou 7">
            <a:extLst>
              <a:ext uri="{FF2B5EF4-FFF2-40B4-BE49-F238E27FC236}">
                <a16:creationId xmlns:a16="http://schemas.microsoft.com/office/drawing/2014/main" id="{20FEB1CC-7BC0-45E1-AF03-52E8FF348B67}"/>
              </a:ext>
            </a:extLst>
          </p:cNvPr>
          <p:cNvCxnSpPr/>
          <p:nvPr/>
        </p:nvCxnSpPr>
        <p:spPr>
          <a:xfrm flipH="1">
            <a:off x="5145932" y="5145931"/>
            <a:ext cx="110246" cy="2674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se šipkou 8">
            <a:extLst>
              <a:ext uri="{FF2B5EF4-FFF2-40B4-BE49-F238E27FC236}">
                <a16:creationId xmlns:a16="http://schemas.microsoft.com/office/drawing/2014/main" id="{E7B0AF3A-0DB3-4FFF-9736-CB3D0FB77D7F}"/>
              </a:ext>
            </a:extLst>
          </p:cNvPr>
          <p:cNvCxnSpPr>
            <a:cxnSpLocks/>
          </p:cNvCxnSpPr>
          <p:nvPr/>
        </p:nvCxnSpPr>
        <p:spPr>
          <a:xfrm>
            <a:off x="5908741" y="5150323"/>
            <a:ext cx="93225" cy="2630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bdélník 12">
            <a:extLst>
              <a:ext uri="{FF2B5EF4-FFF2-40B4-BE49-F238E27FC236}">
                <a16:creationId xmlns:a16="http://schemas.microsoft.com/office/drawing/2014/main" id="{02C3F4D7-5A8E-4391-95ED-7A4E8A1EB06A}"/>
              </a:ext>
            </a:extLst>
          </p:cNvPr>
          <p:cNvSpPr/>
          <p:nvPr/>
        </p:nvSpPr>
        <p:spPr>
          <a:xfrm>
            <a:off x="9036363" y="3317132"/>
            <a:ext cx="573932" cy="93385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4B54BAA7-3A92-440A-BDBC-4B522A8E6F39}"/>
              </a:ext>
            </a:extLst>
          </p:cNvPr>
          <p:cNvSpPr txBox="1"/>
          <p:nvPr/>
        </p:nvSpPr>
        <p:spPr>
          <a:xfrm>
            <a:off x="9766570" y="3631962"/>
            <a:ext cx="1221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=16+8 = </a:t>
            </a:r>
            <a:r>
              <a:rPr lang="cs-CZ" dirty="0">
                <a:solidFill>
                  <a:srgbClr val="00B050"/>
                </a:solidFill>
              </a:rPr>
              <a:t>24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8A062E67-8D3F-4BF6-9D0E-3B83E958EB22}"/>
              </a:ext>
            </a:extLst>
          </p:cNvPr>
          <p:cNvSpPr/>
          <p:nvPr/>
        </p:nvSpPr>
        <p:spPr>
          <a:xfrm>
            <a:off x="3536004" y="3388400"/>
            <a:ext cx="573932" cy="93385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" name="Přímá spojnice se šipkou 9">
            <a:extLst>
              <a:ext uri="{FF2B5EF4-FFF2-40B4-BE49-F238E27FC236}">
                <a16:creationId xmlns:a16="http://schemas.microsoft.com/office/drawing/2014/main" id="{31953AFD-72F3-420A-B807-71661CAB7BC5}"/>
              </a:ext>
            </a:extLst>
          </p:cNvPr>
          <p:cNvCxnSpPr/>
          <p:nvPr/>
        </p:nvCxnSpPr>
        <p:spPr>
          <a:xfrm flipV="1">
            <a:off x="3822970" y="2830749"/>
            <a:ext cx="0" cy="4863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bdélník 14">
            <a:extLst>
              <a:ext uri="{FF2B5EF4-FFF2-40B4-BE49-F238E27FC236}">
                <a16:creationId xmlns:a16="http://schemas.microsoft.com/office/drawing/2014/main" id="{A799F924-5CA5-4995-8782-98C96E77C693}"/>
              </a:ext>
            </a:extLst>
          </p:cNvPr>
          <p:cNvSpPr/>
          <p:nvPr/>
        </p:nvSpPr>
        <p:spPr>
          <a:xfrm>
            <a:off x="5341294" y="3388400"/>
            <a:ext cx="573932" cy="93385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Obdélník 15">
            <a:extLst>
              <a:ext uri="{FF2B5EF4-FFF2-40B4-BE49-F238E27FC236}">
                <a16:creationId xmlns:a16="http://schemas.microsoft.com/office/drawing/2014/main" id="{A8FCD412-04BE-4684-A03C-F1130E46227A}"/>
              </a:ext>
            </a:extLst>
          </p:cNvPr>
          <p:cNvSpPr/>
          <p:nvPr/>
        </p:nvSpPr>
        <p:spPr>
          <a:xfrm>
            <a:off x="7107673" y="3388400"/>
            <a:ext cx="573932" cy="93385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7" name="Přímá spojnice se šipkou 16">
            <a:extLst>
              <a:ext uri="{FF2B5EF4-FFF2-40B4-BE49-F238E27FC236}">
                <a16:creationId xmlns:a16="http://schemas.microsoft.com/office/drawing/2014/main" id="{536FA8C7-3B2D-4E44-9F94-53943DF2BEA0}"/>
              </a:ext>
            </a:extLst>
          </p:cNvPr>
          <p:cNvCxnSpPr/>
          <p:nvPr/>
        </p:nvCxnSpPr>
        <p:spPr>
          <a:xfrm flipH="1" flipV="1">
            <a:off x="6071501" y="2616740"/>
            <a:ext cx="24499" cy="13845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nice se šipkou 17">
            <a:extLst>
              <a:ext uri="{FF2B5EF4-FFF2-40B4-BE49-F238E27FC236}">
                <a16:creationId xmlns:a16="http://schemas.microsoft.com/office/drawing/2014/main" id="{FD2AC6EF-86DF-494D-8335-64FE6560DCF4}"/>
              </a:ext>
            </a:extLst>
          </p:cNvPr>
          <p:cNvCxnSpPr/>
          <p:nvPr/>
        </p:nvCxnSpPr>
        <p:spPr>
          <a:xfrm flipH="1" flipV="1">
            <a:off x="7837880" y="2624855"/>
            <a:ext cx="24499" cy="13845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824929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04B7023-3B05-4066-BEF2-B97362E970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9444" y="2766218"/>
            <a:ext cx="6973111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b="1" dirty="0">
                <a:solidFill>
                  <a:srgbClr val="0070C0"/>
                </a:solidFill>
              </a:rPr>
              <a:t>Thank you for your attention</a:t>
            </a:r>
          </a:p>
        </p:txBody>
      </p:sp>
    </p:spTree>
    <p:extLst>
      <p:ext uri="{BB962C8B-B14F-4D97-AF65-F5344CB8AC3E}">
        <p14:creationId xmlns:p14="http://schemas.microsoft.com/office/powerpoint/2010/main" val="1657338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ECBBD2A-8505-4491-9506-EA7D5A8A9E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The difference between production orders and assembly orders</a:t>
            </a:r>
            <a:r>
              <a:rPr lang="cs-CZ" sz="2800" dirty="0">
                <a:solidFill>
                  <a:srgbClr val="0070C0"/>
                </a:solidFill>
              </a:rPr>
              <a:t> II.</a:t>
            </a:r>
            <a:endParaRPr lang="en-US" sz="2800" dirty="0">
              <a:solidFill>
                <a:srgbClr val="0070C0"/>
              </a:solidFill>
            </a:endParaRP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9F2A8D1D-29BC-4328-85E1-4B7EE5516C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716" y="1690688"/>
            <a:ext cx="5286284" cy="2446740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212E3028-3B1B-4DB1-AE98-30C1D554E1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035" y="4458117"/>
            <a:ext cx="8097672" cy="1677832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cxnSp>
        <p:nvCxnSpPr>
          <p:cNvPr id="18" name="Přímá spojnice se šipkou 17">
            <a:extLst>
              <a:ext uri="{FF2B5EF4-FFF2-40B4-BE49-F238E27FC236}">
                <a16:creationId xmlns:a16="http://schemas.microsoft.com/office/drawing/2014/main" id="{E6644C30-A3F2-4C39-885B-9B057A3150E0}"/>
              </a:ext>
            </a:extLst>
          </p:cNvPr>
          <p:cNvCxnSpPr/>
          <p:nvPr/>
        </p:nvCxnSpPr>
        <p:spPr>
          <a:xfrm>
            <a:off x="3998794" y="3548418"/>
            <a:ext cx="0" cy="941695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ovéPole 22">
            <a:extLst>
              <a:ext uri="{FF2B5EF4-FFF2-40B4-BE49-F238E27FC236}">
                <a16:creationId xmlns:a16="http://schemas.microsoft.com/office/drawing/2014/main" id="{28AFC9E5-EB37-4A73-A336-FE5EA5B201E3}"/>
              </a:ext>
            </a:extLst>
          </p:cNvPr>
          <p:cNvSpPr txBox="1"/>
          <p:nvPr/>
        </p:nvSpPr>
        <p:spPr>
          <a:xfrm>
            <a:off x="6238216" y="3675763"/>
            <a:ext cx="609372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Resource</a:t>
            </a:r>
            <a:r>
              <a:rPr lang="cs-CZ" sz="2400" b="1" dirty="0">
                <a:solidFill>
                  <a:srgbClr val="0070C0"/>
                </a:solidFill>
              </a:rPr>
              <a:t>s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cs-CZ" sz="2400" b="1" dirty="0">
                <a:solidFill>
                  <a:srgbClr val="0070C0"/>
                </a:solidFill>
              </a:rPr>
              <a:t>are</a:t>
            </a:r>
            <a:r>
              <a:rPr lang="en-US" sz="2400" b="1" dirty="0">
                <a:solidFill>
                  <a:srgbClr val="0070C0"/>
                </a:solidFill>
              </a:rPr>
              <a:t> part</a:t>
            </a:r>
            <a:r>
              <a:rPr lang="cs-CZ" sz="2400" b="1" dirty="0">
                <a:solidFill>
                  <a:srgbClr val="0070C0"/>
                </a:solidFill>
              </a:rPr>
              <a:t>s</a:t>
            </a:r>
            <a:r>
              <a:rPr lang="en-US" sz="2400" b="1" dirty="0">
                <a:solidFill>
                  <a:srgbClr val="0070C0"/>
                </a:solidFill>
              </a:rPr>
              <a:t> of the </a:t>
            </a:r>
            <a:r>
              <a:rPr lang="cs-CZ" sz="2400" b="1" dirty="0" err="1">
                <a:solidFill>
                  <a:srgbClr val="0070C0"/>
                </a:solidFill>
              </a:rPr>
              <a:t>Assembly</a:t>
            </a:r>
            <a:r>
              <a:rPr lang="cs-CZ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>
                <a:solidFill>
                  <a:srgbClr val="0070C0"/>
                </a:solidFill>
              </a:rPr>
              <a:t>BOM</a:t>
            </a:r>
          </a:p>
        </p:txBody>
      </p:sp>
    </p:spTree>
    <p:extLst>
      <p:ext uri="{BB962C8B-B14F-4D97-AF65-F5344CB8AC3E}">
        <p14:creationId xmlns:p14="http://schemas.microsoft.com/office/powerpoint/2010/main" val="1211314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A9FD896-F972-4C18-83B8-0A80562EA7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err="1">
                <a:solidFill>
                  <a:srgbClr val="0070C0"/>
                </a:solidFill>
              </a:rPr>
              <a:t>Assemble</a:t>
            </a:r>
            <a:r>
              <a:rPr lang="cs-CZ" sz="3600" dirty="0">
                <a:solidFill>
                  <a:srgbClr val="0070C0"/>
                </a:solidFill>
              </a:rPr>
              <a:t> to </a:t>
            </a:r>
            <a:r>
              <a:rPr lang="cs-CZ" sz="3600" dirty="0" err="1">
                <a:solidFill>
                  <a:srgbClr val="0070C0"/>
                </a:solidFill>
              </a:rPr>
              <a:t>Order</a:t>
            </a:r>
            <a:r>
              <a:rPr lang="cs-CZ" sz="3600" dirty="0">
                <a:solidFill>
                  <a:srgbClr val="0070C0"/>
                </a:solidFill>
              </a:rPr>
              <a:t> (</a:t>
            </a:r>
            <a:r>
              <a:rPr lang="cs-CZ" sz="3600" dirty="0" err="1">
                <a:solidFill>
                  <a:srgbClr val="0070C0"/>
                </a:solidFill>
              </a:rPr>
              <a:t>AtO</a:t>
            </a:r>
            <a:r>
              <a:rPr lang="cs-CZ" sz="3600" dirty="0">
                <a:solidFill>
                  <a:srgbClr val="0070C0"/>
                </a:solidFill>
              </a:rPr>
              <a:t>) </a:t>
            </a:r>
            <a:endParaRPr lang="en-US" sz="3600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C843044-8072-4851-AB6A-9A325394DAB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sz="1400" dirty="0" err="1"/>
              <a:t>Assembly</a:t>
            </a:r>
            <a:r>
              <a:rPr lang="cs-CZ" sz="1400" dirty="0"/>
              <a:t> </a:t>
            </a:r>
            <a:r>
              <a:rPr lang="cs-CZ" sz="1400" dirty="0" err="1"/>
              <a:t>orders</a:t>
            </a:r>
            <a:r>
              <a:rPr lang="cs-CZ" sz="1400" dirty="0"/>
              <a:t>- Skorkovský</a:t>
            </a:r>
          </a:p>
          <a:p>
            <a:endParaRPr lang="en-US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33885FC1-DFF1-4555-AD54-A3DA56D882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>
                <a:solidFill>
                  <a:srgbClr val="0070C0"/>
                </a:solidFill>
              </a:rPr>
              <a:t>Typically, </a:t>
            </a:r>
            <a:r>
              <a:rPr lang="cs-CZ" sz="2000" dirty="0" err="1">
                <a:solidFill>
                  <a:srgbClr val="0070C0"/>
                </a:solidFill>
              </a:rPr>
              <a:t>AtO</a:t>
            </a:r>
            <a:r>
              <a:rPr lang="en-US" sz="2000" dirty="0">
                <a:solidFill>
                  <a:srgbClr val="0070C0"/>
                </a:solidFill>
              </a:rPr>
              <a:t> is used for items </a:t>
            </a:r>
            <a:r>
              <a:rPr lang="en-US" sz="2000" b="1" dirty="0">
                <a:solidFill>
                  <a:srgbClr val="FF0000"/>
                </a:solidFill>
              </a:rPr>
              <a:t>that you do not want to stock </a:t>
            </a:r>
            <a:r>
              <a:rPr lang="en-US" sz="2000" dirty="0">
                <a:solidFill>
                  <a:srgbClr val="0070C0"/>
                </a:solidFill>
              </a:rPr>
              <a:t>because you expect to customize them to the customer's requirements or because you want to </a:t>
            </a:r>
            <a:r>
              <a:rPr lang="en-US" sz="2000" dirty="0">
                <a:solidFill>
                  <a:srgbClr val="FF0000"/>
                </a:solidFill>
              </a:rPr>
              <a:t>minimize the accounting cost of the goods</a:t>
            </a:r>
            <a:r>
              <a:rPr lang="en-US" sz="2000" dirty="0">
                <a:solidFill>
                  <a:srgbClr val="0070C0"/>
                </a:solidFill>
              </a:rPr>
              <a:t>. Support features include:</a:t>
            </a:r>
            <a:endParaRPr lang="cs-CZ" sz="2000" dirty="0">
              <a:solidFill>
                <a:srgbClr val="0070C0"/>
              </a:solidFill>
            </a:endParaRPr>
          </a:p>
          <a:p>
            <a:endParaRPr lang="cs-CZ" sz="2000" dirty="0">
              <a:solidFill>
                <a:srgbClr val="0070C0"/>
              </a:solidFill>
            </a:endParaRPr>
          </a:p>
          <a:p>
            <a:pPr lvl="1"/>
            <a:r>
              <a:rPr lang="en-US" sz="2000" dirty="0">
                <a:solidFill>
                  <a:srgbClr val="0070C0"/>
                </a:solidFill>
              </a:rPr>
              <a:t>The ability to </a:t>
            </a:r>
            <a:r>
              <a:rPr lang="en-US" sz="2000" b="1" dirty="0">
                <a:solidFill>
                  <a:srgbClr val="0070C0"/>
                </a:solidFill>
              </a:rPr>
              <a:t>customize</a:t>
            </a:r>
            <a:r>
              <a:rPr lang="en-US" sz="2000" dirty="0">
                <a:solidFill>
                  <a:srgbClr val="0070C0"/>
                </a:solidFill>
              </a:rPr>
              <a:t> assembled items when using a </a:t>
            </a:r>
            <a:r>
              <a:rPr lang="cs-CZ" sz="2000" dirty="0">
                <a:solidFill>
                  <a:srgbClr val="0070C0"/>
                </a:solidFill>
              </a:rPr>
              <a:t>S</a:t>
            </a:r>
            <a:r>
              <a:rPr lang="en-US" sz="2000" dirty="0">
                <a:solidFill>
                  <a:srgbClr val="0070C0"/>
                </a:solidFill>
              </a:rPr>
              <a:t>ales quote</a:t>
            </a:r>
            <a:endParaRPr lang="cs-CZ" sz="2000" dirty="0">
              <a:solidFill>
                <a:srgbClr val="0070C0"/>
              </a:solidFill>
            </a:endParaRPr>
          </a:p>
          <a:p>
            <a:pPr lvl="1"/>
            <a:r>
              <a:rPr lang="en-US" sz="2000" dirty="0">
                <a:solidFill>
                  <a:srgbClr val="0070C0"/>
                </a:solidFill>
              </a:rPr>
              <a:t>An overview of the availability of the assembly item and its components</a:t>
            </a:r>
            <a:endParaRPr lang="cs-CZ" sz="2000" dirty="0">
              <a:solidFill>
                <a:srgbClr val="0070C0"/>
              </a:solidFill>
            </a:endParaRPr>
          </a:p>
          <a:p>
            <a:pPr lvl="1"/>
            <a:r>
              <a:rPr lang="en-US" sz="2000" dirty="0">
                <a:solidFill>
                  <a:srgbClr val="0070C0"/>
                </a:solidFill>
              </a:rPr>
              <a:t>Ability to </a:t>
            </a:r>
            <a:r>
              <a:rPr lang="en-US" sz="2000" b="1" dirty="0">
                <a:solidFill>
                  <a:srgbClr val="0070C0"/>
                </a:solidFill>
              </a:rPr>
              <a:t>reserve</a:t>
            </a:r>
            <a:r>
              <a:rPr lang="en-US" sz="2000" dirty="0">
                <a:solidFill>
                  <a:srgbClr val="0070C0"/>
                </a:solidFill>
              </a:rPr>
              <a:t> assembly components immediately to ensure order fulfillment</a:t>
            </a:r>
            <a:r>
              <a:rPr lang="cs-CZ" sz="2000" dirty="0">
                <a:solidFill>
                  <a:srgbClr val="0070C0"/>
                </a:solidFill>
              </a:rPr>
              <a:t> </a:t>
            </a:r>
            <a:r>
              <a:rPr lang="en-US" sz="2000" dirty="0">
                <a:solidFill>
                  <a:srgbClr val="0070C0"/>
                </a:solidFill>
              </a:rPr>
              <a:t>as soon as possible</a:t>
            </a:r>
          </a:p>
          <a:p>
            <a:pPr lvl="1"/>
            <a:r>
              <a:rPr lang="en-US" sz="2000" dirty="0">
                <a:solidFill>
                  <a:srgbClr val="0070C0"/>
                </a:solidFill>
              </a:rPr>
              <a:t>Functionality to determine </a:t>
            </a:r>
            <a:r>
              <a:rPr lang="en-US" sz="2000" b="1" dirty="0">
                <a:solidFill>
                  <a:srgbClr val="0070C0"/>
                </a:solidFill>
              </a:rPr>
              <a:t>profitability</a:t>
            </a:r>
            <a:r>
              <a:rPr lang="en-US" sz="2000" dirty="0">
                <a:solidFill>
                  <a:srgbClr val="0070C0"/>
                </a:solidFill>
              </a:rPr>
              <a:t> of customized orders </a:t>
            </a:r>
            <a:r>
              <a:rPr lang="cs-CZ" sz="2000" dirty="0">
                <a:solidFill>
                  <a:srgbClr val="0070C0"/>
                </a:solidFill>
              </a:rPr>
              <a:t> </a:t>
            </a:r>
          </a:p>
          <a:p>
            <a:pPr lvl="1"/>
            <a:r>
              <a:rPr lang="en-US" sz="2000" dirty="0">
                <a:solidFill>
                  <a:srgbClr val="0070C0"/>
                </a:solidFill>
              </a:rPr>
              <a:t>Warehouse </a:t>
            </a:r>
            <a:r>
              <a:rPr lang="en-US" sz="2000" b="1" dirty="0">
                <a:solidFill>
                  <a:srgbClr val="0070C0"/>
                </a:solidFill>
              </a:rPr>
              <a:t>integration</a:t>
            </a:r>
            <a:r>
              <a:rPr lang="en-US" sz="2000" dirty="0">
                <a:solidFill>
                  <a:srgbClr val="0070C0"/>
                </a:solidFill>
              </a:rPr>
              <a:t> to make assembly and shipping easier</a:t>
            </a:r>
            <a:endParaRPr lang="cs-CZ" sz="2000" dirty="0">
              <a:solidFill>
                <a:srgbClr val="0070C0"/>
              </a:solidFill>
            </a:endParaRPr>
          </a:p>
          <a:p>
            <a:pPr lvl="1"/>
            <a:r>
              <a:rPr lang="en-US" sz="2000" dirty="0">
                <a:solidFill>
                  <a:srgbClr val="00B050"/>
                </a:solidFill>
              </a:rPr>
              <a:t>Ability to </a:t>
            </a:r>
            <a:r>
              <a:rPr lang="cs-CZ" sz="2000" dirty="0">
                <a:solidFill>
                  <a:srgbClr val="00B050"/>
                </a:solidFill>
              </a:rPr>
              <a:t>A</a:t>
            </a:r>
            <a:r>
              <a:rPr lang="en-US" sz="2000" dirty="0" err="1">
                <a:solidFill>
                  <a:srgbClr val="00B050"/>
                </a:solidFill>
              </a:rPr>
              <a:t>ssembl</a:t>
            </a:r>
            <a:r>
              <a:rPr lang="cs-CZ" sz="2000" dirty="0">
                <a:solidFill>
                  <a:srgbClr val="00B050"/>
                </a:solidFill>
              </a:rPr>
              <a:t>e</a:t>
            </a:r>
            <a:r>
              <a:rPr lang="en-US" sz="2000" dirty="0">
                <a:solidFill>
                  <a:srgbClr val="00B050"/>
                </a:solidFill>
              </a:rPr>
              <a:t> to </a:t>
            </a:r>
            <a:r>
              <a:rPr lang="cs-CZ" sz="2000" dirty="0">
                <a:solidFill>
                  <a:srgbClr val="00B050"/>
                </a:solidFill>
              </a:rPr>
              <a:t>O</a:t>
            </a:r>
            <a:r>
              <a:rPr lang="en-US" sz="2000" dirty="0" err="1">
                <a:solidFill>
                  <a:srgbClr val="00B050"/>
                </a:solidFill>
              </a:rPr>
              <a:t>rder</a:t>
            </a:r>
            <a:r>
              <a:rPr lang="en-US" sz="2000" dirty="0">
                <a:solidFill>
                  <a:srgbClr val="00B050"/>
                </a:solidFill>
              </a:rPr>
              <a:t> at point of manufacture sales quotes or bulk sales order</a:t>
            </a:r>
            <a:endParaRPr lang="cs-CZ" sz="2000" dirty="0">
              <a:solidFill>
                <a:srgbClr val="00B050"/>
              </a:solidFill>
            </a:endParaRPr>
          </a:p>
          <a:p>
            <a:pPr lvl="1"/>
            <a:r>
              <a:rPr lang="en-US" sz="2000" dirty="0">
                <a:solidFill>
                  <a:srgbClr val="0070C0"/>
                </a:solidFill>
              </a:rPr>
              <a:t>Ability to combine quantity of goods with quantity of assemblies per order</a:t>
            </a:r>
            <a:r>
              <a:rPr lang="cs-CZ" sz="2000" u="sng" dirty="0">
                <a:solidFill>
                  <a:srgbClr val="0070C0"/>
                </a:solidFill>
              </a:rPr>
              <a:t> </a:t>
            </a:r>
            <a:endParaRPr lang="en-US" sz="2000" u="sng" dirty="0">
              <a:solidFill>
                <a:srgbClr val="0070C0"/>
              </a:solidFill>
            </a:endParaRPr>
          </a:p>
        </p:txBody>
      </p:sp>
      <p:sp>
        <p:nvSpPr>
          <p:cNvPr id="5" name="Šipka: doprava 4">
            <a:extLst>
              <a:ext uri="{FF2B5EF4-FFF2-40B4-BE49-F238E27FC236}">
                <a16:creationId xmlns:a16="http://schemas.microsoft.com/office/drawing/2014/main" id="{3CBE50D8-DEDC-4A01-BC0B-11B0F784BDDF}"/>
              </a:ext>
            </a:extLst>
          </p:cNvPr>
          <p:cNvSpPr/>
          <p:nvPr/>
        </p:nvSpPr>
        <p:spPr>
          <a:xfrm>
            <a:off x="10126494" y="4357992"/>
            <a:ext cx="1875048" cy="651754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>
                <a:solidFill>
                  <a:schemeClr val="tx1"/>
                </a:solidFill>
              </a:rPr>
              <a:t>See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next</a:t>
            </a:r>
            <a:r>
              <a:rPr lang="cs-CZ" dirty="0">
                <a:solidFill>
                  <a:schemeClr val="tx1"/>
                </a:solidFill>
              </a:rPr>
              <a:t> slide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07903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B10535F-C223-4BF5-8C65-F419680C06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err="1">
                <a:solidFill>
                  <a:srgbClr val="0070C0"/>
                </a:solidFill>
              </a:rPr>
              <a:t>Bulk</a:t>
            </a:r>
            <a:r>
              <a:rPr lang="cs-CZ" sz="3600" dirty="0">
                <a:solidFill>
                  <a:srgbClr val="0070C0"/>
                </a:solidFill>
              </a:rPr>
              <a:t> Sales </a:t>
            </a:r>
            <a:r>
              <a:rPr lang="cs-CZ" sz="3600" dirty="0" err="1">
                <a:solidFill>
                  <a:srgbClr val="0070C0"/>
                </a:solidFill>
              </a:rPr>
              <a:t>order</a:t>
            </a: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F6DF6BC-CAD9-42B5-A598-83B535EE91A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 err="1"/>
              <a:t>Bulk</a:t>
            </a:r>
            <a:r>
              <a:rPr lang="cs-CZ" dirty="0"/>
              <a:t> Sales </a:t>
            </a:r>
            <a:r>
              <a:rPr lang="cs-CZ" dirty="0" err="1"/>
              <a:t>order</a:t>
            </a:r>
            <a:endParaRPr lang="en-US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BF962D81-7399-499B-A3C0-E5B501A815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>
                <a:solidFill>
                  <a:srgbClr val="0070C0"/>
                </a:solidFill>
              </a:rPr>
              <a:t>A </a:t>
            </a:r>
            <a:r>
              <a:rPr lang="cs-CZ" sz="2000" dirty="0" err="1">
                <a:solidFill>
                  <a:srgbClr val="0070C0"/>
                </a:solidFill>
              </a:rPr>
              <a:t>bulk</a:t>
            </a:r>
            <a:r>
              <a:rPr lang="cs-CZ" sz="2000" dirty="0">
                <a:solidFill>
                  <a:srgbClr val="0070C0"/>
                </a:solidFill>
              </a:rPr>
              <a:t> sales </a:t>
            </a:r>
            <a:r>
              <a:rPr lang="cs-CZ" sz="2000" dirty="0" err="1">
                <a:solidFill>
                  <a:srgbClr val="0070C0"/>
                </a:solidFill>
              </a:rPr>
              <a:t>order</a:t>
            </a:r>
            <a:r>
              <a:rPr lang="cs-CZ" sz="2000" dirty="0">
                <a:solidFill>
                  <a:srgbClr val="0070C0"/>
                </a:solidFill>
              </a:rPr>
              <a:t> </a:t>
            </a:r>
            <a:r>
              <a:rPr lang="cs-CZ" sz="2000" dirty="0" err="1">
                <a:solidFill>
                  <a:srgbClr val="0070C0"/>
                </a:solidFill>
              </a:rPr>
              <a:t>refers</a:t>
            </a:r>
            <a:r>
              <a:rPr lang="cs-CZ" sz="2000" dirty="0">
                <a:solidFill>
                  <a:srgbClr val="0070C0"/>
                </a:solidFill>
              </a:rPr>
              <a:t> to </a:t>
            </a:r>
            <a:r>
              <a:rPr lang="cs-CZ" sz="2000" dirty="0" err="1">
                <a:solidFill>
                  <a:srgbClr val="0070C0"/>
                </a:solidFill>
              </a:rPr>
              <a:t>the</a:t>
            </a:r>
            <a:r>
              <a:rPr lang="cs-CZ" sz="2000" dirty="0">
                <a:solidFill>
                  <a:srgbClr val="0070C0"/>
                </a:solidFill>
              </a:rPr>
              <a:t> </a:t>
            </a:r>
            <a:r>
              <a:rPr lang="cs-CZ" sz="2000" dirty="0" err="1">
                <a:solidFill>
                  <a:srgbClr val="0070C0"/>
                </a:solidFill>
              </a:rPr>
              <a:t>practice</a:t>
            </a:r>
            <a:r>
              <a:rPr lang="cs-CZ" sz="2000" dirty="0">
                <a:solidFill>
                  <a:srgbClr val="0070C0"/>
                </a:solidFill>
              </a:rPr>
              <a:t> </a:t>
            </a:r>
            <a:r>
              <a:rPr lang="cs-CZ" sz="2000" dirty="0" err="1">
                <a:solidFill>
                  <a:srgbClr val="0070C0"/>
                </a:solidFill>
              </a:rPr>
              <a:t>of</a:t>
            </a:r>
            <a:r>
              <a:rPr lang="cs-CZ" sz="2000" dirty="0">
                <a:solidFill>
                  <a:srgbClr val="0070C0"/>
                </a:solidFill>
              </a:rPr>
              <a:t> </a:t>
            </a:r>
            <a:r>
              <a:rPr lang="cs-CZ" sz="2000" dirty="0" err="1">
                <a:solidFill>
                  <a:srgbClr val="0070C0"/>
                </a:solidFill>
              </a:rPr>
              <a:t>purchasing</a:t>
            </a:r>
            <a:r>
              <a:rPr lang="cs-CZ" sz="2000" dirty="0">
                <a:solidFill>
                  <a:srgbClr val="0070C0"/>
                </a:solidFill>
              </a:rPr>
              <a:t> a </a:t>
            </a:r>
            <a:r>
              <a:rPr lang="cs-CZ" sz="2000" dirty="0" err="1">
                <a:solidFill>
                  <a:srgbClr val="0070C0"/>
                </a:solidFill>
              </a:rPr>
              <a:t>large</a:t>
            </a:r>
            <a:r>
              <a:rPr lang="cs-CZ" sz="2000" dirty="0">
                <a:solidFill>
                  <a:srgbClr val="0070C0"/>
                </a:solidFill>
              </a:rPr>
              <a:t> </a:t>
            </a:r>
            <a:r>
              <a:rPr lang="cs-CZ" sz="2000" dirty="0" err="1">
                <a:solidFill>
                  <a:srgbClr val="0070C0"/>
                </a:solidFill>
              </a:rPr>
              <a:t>quantity</a:t>
            </a:r>
            <a:r>
              <a:rPr lang="cs-CZ" sz="2000" dirty="0">
                <a:solidFill>
                  <a:srgbClr val="0070C0"/>
                </a:solidFill>
              </a:rPr>
              <a:t> </a:t>
            </a:r>
            <a:r>
              <a:rPr lang="cs-CZ" sz="2000" dirty="0" err="1">
                <a:solidFill>
                  <a:srgbClr val="0070C0"/>
                </a:solidFill>
              </a:rPr>
              <a:t>of</a:t>
            </a:r>
            <a:r>
              <a:rPr lang="cs-CZ" sz="2000" dirty="0">
                <a:solidFill>
                  <a:srgbClr val="0070C0"/>
                </a:solidFill>
              </a:rPr>
              <a:t> </a:t>
            </a:r>
            <a:r>
              <a:rPr lang="cs-CZ" sz="2000" dirty="0" err="1">
                <a:solidFill>
                  <a:srgbClr val="0070C0"/>
                </a:solidFill>
              </a:rPr>
              <a:t>products</a:t>
            </a:r>
            <a:r>
              <a:rPr lang="cs-CZ" sz="2000" dirty="0">
                <a:solidFill>
                  <a:srgbClr val="0070C0"/>
                </a:solidFill>
              </a:rPr>
              <a:t> in a single </a:t>
            </a:r>
            <a:r>
              <a:rPr lang="cs-CZ" sz="2000" dirty="0" err="1">
                <a:solidFill>
                  <a:srgbClr val="0070C0"/>
                </a:solidFill>
              </a:rPr>
              <a:t>transaction</a:t>
            </a:r>
            <a:r>
              <a:rPr lang="cs-CZ" sz="2000" dirty="0">
                <a:solidFill>
                  <a:srgbClr val="0070C0"/>
                </a:solidFill>
              </a:rPr>
              <a:t>. </a:t>
            </a:r>
            <a:r>
              <a:rPr lang="cs-CZ" sz="2000" dirty="0" err="1">
                <a:solidFill>
                  <a:srgbClr val="0070C0"/>
                </a:solidFill>
              </a:rPr>
              <a:t>This</a:t>
            </a:r>
            <a:r>
              <a:rPr lang="cs-CZ" sz="2000" dirty="0">
                <a:solidFill>
                  <a:srgbClr val="0070C0"/>
                </a:solidFill>
              </a:rPr>
              <a:t> </a:t>
            </a:r>
            <a:r>
              <a:rPr lang="cs-CZ" sz="2000" dirty="0" err="1">
                <a:solidFill>
                  <a:srgbClr val="0070C0"/>
                </a:solidFill>
              </a:rPr>
              <a:t>approach</a:t>
            </a:r>
            <a:r>
              <a:rPr lang="cs-CZ" sz="2000" dirty="0">
                <a:solidFill>
                  <a:srgbClr val="0070C0"/>
                </a:solidFill>
              </a:rPr>
              <a:t> </a:t>
            </a:r>
            <a:r>
              <a:rPr lang="cs-CZ" sz="2000" dirty="0" err="1">
                <a:solidFill>
                  <a:srgbClr val="0070C0"/>
                </a:solidFill>
              </a:rPr>
              <a:t>is</a:t>
            </a:r>
            <a:r>
              <a:rPr lang="cs-CZ" sz="2000" dirty="0">
                <a:solidFill>
                  <a:srgbClr val="0070C0"/>
                </a:solidFill>
              </a:rPr>
              <a:t> </a:t>
            </a:r>
            <a:r>
              <a:rPr lang="cs-CZ" sz="2000" dirty="0" err="1">
                <a:solidFill>
                  <a:srgbClr val="0070C0"/>
                </a:solidFill>
              </a:rPr>
              <a:t>commonly</a:t>
            </a:r>
            <a:r>
              <a:rPr lang="cs-CZ" sz="2000" dirty="0">
                <a:solidFill>
                  <a:srgbClr val="0070C0"/>
                </a:solidFill>
              </a:rPr>
              <a:t> </a:t>
            </a:r>
            <a:r>
              <a:rPr lang="cs-CZ" sz="2000" dirty="0" err="1">
                <a:solidFill>
                  <a:srgbClr val="0070C0"/>
                </a:solidFill>
              </a:rPr>
              <a:t>used</a:t>
            </a:r>
            <a:r>
              <a:rPr lang="cs-CZ" sz="2000" dirty="0">
                <a:solidFill>
                  <a:srgbClr val="0070C0"/>
                </a:solidFill>
              </a:rPr>
              <a:t> in </a:t>
            </a:r>
            <a:r>
              <a:rPr lang="cs-CZ" sz="2000" dirty="0" err="1">
                <a:solidFill>
                  <a:srgbClr val="0070C0"/>
                </a:solidFill>
              </a:rPr>
              <a:t>wholesale</a:t>
            </a:r>
            <a:r>
              <a:rPr lang="cs-CZ" sz="2000" dirty="0">
                <a:solidFill>
                  <a:srgbClr val="0070C0"/>
                </a:solidFill>
              </a:rPr>
              <a:t> and retail </a:t>
            </a:r>
            <a:r>
              <a:rPr lang="cs-CZ" sz="2000" dirty="0" err="1">
                <a:solidFill>
                  <a:srgbClr val="0070C0"/>
                </a:solidFill>
              </a:rPr>
              <a:t>industries</a:t>
            </a:r>
            <a:r>
              <a:rPr lang="cs-CZ" sz="2000" dirty="0">
                <a:solidFill>
                  <a:srgbClr val="0070C0"/>
                </a:solidFill>
              </a:rPr>
              <a:t> to benefit </a:t>
            </a:r>
            <a:r>
              <a:rPr lang="cs-CZ" sz="2000" dirty="0" err="1">
                <a:solidFill>
                  <a:srgbClr val="0070C0"/>
                </a:solidFill>
              </a:rPr>
              <a:t>both</a:t>
            </a:r>
            <a:r>
              <a:rPr lang="cs-CZ" sz="2000" dirty="0">
                <a:solidFill>
                  <a:srgbClr val="0070C0"/>
                </a:solidFill>
              </a:rPr>
              <a:t> </a:t>
            </a:r>
            <a:r>
              <a:rPr lang="cs-CZ" sz="2000" dirty="0" err="1">
                <a:solidFill>
                  <a:srgbClr val="0070C0"/>
                </a:solidFill>
              </a:rPr>
              <a:t>buyers</a:t>
            </a:r>
            <a:r>
              <a:rPr lang="cs-CZ" sz="2000" dirty="0">
                <a:solidFill>
                  <a:srgbClr val="0070C0"/>
                </a:solidFill>
              </a:rPr>
              <a:t> and </a:t>
            </a:r>
            <a:r>
              <a:rPr lang="cs-CZ" sz="2000" dirty="0" err="1">
                <a:solidFill>
                  <a:srgbClr val="0070C0"/>
                </a:solidFill>
              </a:rPr>
              <a:t>sellers</a:t>
            </a:r>
            <a:r>
              <a:rPr lang="cs-CZ" sz="2000" dirty="0">
                <a:solidFill>
                  <a:srgbClr val="0070C0"/>
                </a:solidFill>
              </a:rPr>
              <a:t>. </a:t>
            </a:r>
          </a:p>
          <a:p>
            <a:r>
              <a:rPr lang="cs-CZ" sz="2000" dirty="0" err="1">
                <a:solidFill>
                  <a:srgbClr val="0070C0"/>
                </a:solidFill>
              </a:rPr>
              <a:t>Bulk</a:t>
            </a:r>
            <a:r>
              <a:rPr lang="cs-CZ" sz="2000" dirty="0">
                <a:solidFill>
                  <a:srgbClr val="0070C0"/>
                </a:solidFill>
              </a:rPr>
              <a:t> sales </a:t>
            </a:r>
            <a:r>
              <a:rPr lang="cs-CZ" sz="2000" dirty="0" err="1">
                <a:solidFill>
                  <a:srgbClr val="0070C0"/>
                </a:solidFill>
              </a:rPr>
              <a:t>order</a:t>
            </a:r>
            <a:r>
              <a:rPr lang="cs-CZ" sz="2000" dirty="0">
                <a:solidFill>
                  <a:srgbClr val="0070C0"/>
                </a:solidFill>
              </a:rPr>
              <a:t> </a:t>
            </a:r>
            <a:r>
              <a:rPr lang="cs-CZ" sz="2000" dirty="0" err="1">
                <a:solidFill>
                  <a:srgbClr val="0070C0"/>
                </a:solidFill>
              </a:rPr>
              <a:t>key</a:t>
            </a:r>
            <a:r>
              <a:rPr lang="cs-CZ" sz="2000" dirty="0">
                <a:solidFill>
                  <a:srgbClr val="0070C0"/>
                </a:solidFill>
              </a:rPr>
              <a:t> </a:t>
            </a:r>
            <a:r>
              <a:rPr lang="cs-CZ" sz="2000" dirty="0" err="1">
                <a:solidFill>
                  <a:srgbClr val="0070C0"/>
                </a:solidFill>
              </a:rPr>
              <a:t>points</a:t>
            </a:r>
            <a:r>
              <a:rPr lang="cs-CZ" sz="2000" dirty="0">
                <a:solidFill>
                  <a:srgbClr val="0070C0"/>
                </a:solidFill>
              </a:rPr>
              <a:t>:</a:t>
            </a:r>
          </a:p>
          <a:p>
            <a:pPr lvl="1"/>
            <a:r>
              <a:rPr lang="cs-CZ" sz="1600" dirty="0" err="1">
                <a:solidFill>
                  <a:srgbClr val="0070C0"/>
                </a:solidFill>
              </a:rPr>
              <a:t>Cost</a:t>
            </a:r>
            <a:r>
              <a:rPr lang="cs-CZ" sz="1600" dirty="0">
                <a:solidFill>
                  <a:srgbClr val="0070C0"/>
                </a:solidFill>
              </a:rPr>
              <a:t> </a:t>
            </a:r>
            <a:r>
              <a:rPr lang="cs-CZ" sz="1600" dirty="0" err="1">
                <a:solidFill>
                  <a:srgbClr val="0070C0"/>
                </a:solidFill>
              </a:rPr>
              <a:t>efficiency</a:t>
            </a:r>
            <a:r>
              <a:rPr lang="cs-CZ" sz="1600" dirty="0">
                <a:solidFill>
                  <a:srgbClr val="0070C0"/>
                </a:solidFill>
              </a:rPr>
              <a:t> -&gt; </a:t>
            </a:r>
            <a:r>
              <a:rPr lang="cs-CZ" sz="1600" dirty="0" err="1">
                <a:solidFill>
                  <a:srgbClr val="0070C0"/>
                </a:solidFill>
              </a:rPr>
              <a:t>discounts</a:t>
            </a:r>
            <a:endParaRPr lang="cs-CZ" sz="1600" dirty="0">
              <a:solidFill>
                <a:srgbClr val="0070C0"/>
              </a:solidFill>
            </a:endParaRPr>
          </a:p>
          <a:p>
            <a:pPr lvl="1"/>
            <a:r>
              <a:rPr lang="cs-CZ" sz="1600" dirty="0" err="1">
                <a:solidFill>
                  <a:srgbClr val="0070C0"/>
                </a:solidFill>
              </a:rPr>
              <a:t>Increased</a:t>
            </a:r>
            <a:r>
              <a:rPr lang="cs-CZ" sz="1600" dirty="0">
                <a:solidFill>
                  <a:srgbClr val="0070C0"/>
                </a:solidFill>
              </a:rPr>
              <a:t> Sales </a:t>
            </a:r>
            <a:r>
              <a:rPr lang="cs-CZ" sz="1600" dirty="0" err="1">
                <a:solidFill>
                  <a:srgbClr val="0070C0"/>
                </a:solidFill>
              </a:rPr>
              <a:t>Volume</a:t>
            </a:r>
            <a:r>
              <a:rPr lang="cs-CZ" sz="1600" dirty="0">
                <a:solidFill>
                  <a:srgbClr val="0070C0"/>
                </a:solidFill>
              </a:rPr>
              <a:t> -&gt; </a:t>
            </a:r>
            <a:r>
              <a:rPr lang="cs-CZ" sz="1600" dirty="0" err="1">
                <a:solidFill>
                  <a:srgbClr val="0070C0"/>
                </a:solidFill>
              </a:rPr>
              <a:t>moving</a:t>
            </a:r>
            <a:r>
              <a:rPr lang="cs-CZ" sz="1600" dirty="0">
                <a:solidFill>
                  <a:srgbClr val="0070C0"/>
                </a:solidFill>
              </a:rPr>
              <a:t> </a:t>
            </a:r>
            <a:r>
              <a:rPr lang="cs-CZ" sz="1600" dirty="0" err="1">
                <a:solidFill>
                  <a:srgbClr val="0070C0"/>
                </a:solidFill>
              </a:rPr>
              <a:t>large</a:t>
            </a:r>
            <a:r>
              <a:rPr lang="cs-CZ" sz="1600" dirty="0">
                <a:solidFill>
                  <a:srgbClr val="0070C0"/>
                </a:solidFill>
              </a:rPr>
              <a:t> </a:t>
            </a:r>
            <a:r>
              <a:rPr lang="cs-CZ" sz="1600" dirty="0" err="1">
                <a:solidFill>
                  <a:srgbClr val="0070C0"/>
                </a:solidFill>
              </a:rPr>
              <a:t>inventory</a:t>
            </a:r>
            <a:r>
              <a:rPr lang="cs-CZ" sz="1600" dirty="0">
                <a:solidFill>
                  <a:srgbClr val="0070C0"/>
                </a:solidFill>
              </a:rPr>
              <a:t> </a:t>
            </a:r>
            <a:r>
              <a:rPr lang="cs-CZ" sz="1600" dirty="0" err="1">
                <a:solidFill>
                  <a:srgbClr val="0070C0"/>
                </a:solidFill>
              </a:rPr>
              <a:t>quantity</a:t>
            </a:r>
            <a:r>
              <a:rPr lang="cs-CZ" sz="1600" dirty="0">
                <a:solidFill>
                  <a:srgbClr val="0070C0"/>
                </a:solidFill>
              </a:rPr>
              <a:t> </a:t>
            </a:r>
            <a:r>
              <a:rPr lang="cs-CZ" sz="1600" dirty="0" err="1">
                <a:solidFill>
                  <a:srgbClr val="0070C0"/>
                </a:solidFill>
              </a:rPr>
              <a:t>at</a:t>
            </a:r>
            <a:r>
              <a:rPr lang="cs-CZ" sz="1600" dirty="0">
                <a:solidFill>
                  <a:srgbClr val="0070C0"/>
                </a:solidFill>
              </a:rPr>
              <a:t> </a:t>
            </a:r>
            <a:r>
              <a:rPr lang="cs-CZ" sz="1600" dirty="0" err="1">
                <a:solidFill>
                  <a:srgbClr val="0070C0"/>
                </a:solidFill>
              </a:rPr>
              <a:t>once</a:t>
            </a:r>
            <a:r>
              <a:rPr lang="cs-CZ" sz="1600" dirty="0">
                <a:solidFill>
                  <a:srgbClr val="0070C0"/>
                </a:solidFill>
              </a:rPr>
              <a:t> </a:t>
            </a:r>
            <a:r>
              <a:rPr lang="cs-CZ" sz="1600" dirty="0" err="1">
                <a:solidFill>
                  <a:srgbClr val="0070C0"/>
                </a:solidFill>
              </a:rPr>
              <a:t>increase</a:t>
            </a:r>
            <a:r>
              <a:rPr lang="cs-CZ" sz="1600" dirty="0">
                <a:solidFill>
                  <a:srgbClr val="0070C0"/>
                </a:solidFill>
              </a:rPr>
              <a:t> Cash – </a:t>
            </a:r>
            <a:r>
              <a:rPr lang="cs-CZ" sz="1600" dirty="0" err="1">
                <a:solidFill>
                  <a:srgbClr val="0070C0"/>
                </a:solidFill>
              </a:rPr>
              <a:t>Flow</a:t>
            </a:r>
            <a:endParaRPr lang="cs-CZ" sz="1600" dirty="0">
              <a:solidFill>
                <a:srgbClr val="0070C0"/>
              </a:solidFill>
            </a:endParaRPr>
          </a:p>
          <a:p>
            <a:pPr lvl="1"/>
            <a:r>
              <a:rPr lang="cs-CZ" sz="1600" dirty="0" err="1">
                <a:solidFill>
                  <a:srgbClr val="0070C0"/>
                </a:solidFill>
              </a:rPr>
              <a:t>Logistics</a:t>
            </a:r>
            <a:r>
              <a:rPr lang="cs-CZ" sz="1600" dirty="0">
                <a:solidFill>
                  <a:srgbClr val="0070C0"/>
                </a:solidFill>
              </a:rPr>
              <a:t> -&gt; </a:t>
            </a:r>
            <a:r>
              <a:rPr lang="cs-CZ" sz="1600" dirty="0" err="1">
                <a:solidFill>
                  <a:srgbClr val="0070C0"/>
                </a:solidFill>
              </a:rPr>
              <a:t>Fewer</a:t>
            </a:r>
            <a:r>
              <a:rPr lang="cs-CZ" sz="1600" dirty="0">
                <a:solidFill>
                  <a:srgbClr val="0070C0"/>
                </a:solidFill>
              </a:rPr>
              <a:t> </a:t>
            </a:r>
            <a:r>
              <a:rPr lang="cs-CZ" sz="1600" dirty="0" err="1">
                <a:solidFill>
                  <a:srgbClr val="0070C0"/>
                </a:solidFill>
              </a:rPr>
              <a:t>stock</a:t>
            </a:r>
            <a:r>
              <a:rPr lang="cs-CZ" sz="1600" dirty="0">
                <a:solidFill>
                  <a:srgbClr val="0070C0"/>
                </a:solidFill>
              </a:rPr>
              <a:t> </a:t>
            </a:r>
            <a:r>
              <a:rPr lang="cs-CZ" sz="1600" dirty="0" err="1">
                <a:solidFill>
                  <a:srgbClr val="0070C0"/>
                </a:solidFill>
              </a:rPr>
              <a:t>movements</a:t>
            </a:r>
            <a:endParaRPr lang="cs-CZ" sz="1600" dirty="0">
              <a:solidFill>
                <a:srgbClr val="0070C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64744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err="1">
                <a:solidFill>
                  <a:srgbClr val="0070C0"/>
                </a:solidFill>
              </a:rPr>
              <a:t>Assembly</a:t>
            </a:r>
            <a:r>
              <a:rPr lang="cs-CZ" sz="3600" dirty="0">
                <a:solidFill>
                  <a:srgbClr val="0070C0"/>
                </a:solidFill>
              </a:rPr>
              <a:t> to </a:t>
            </a:r>
            <a:r>
              <a:rPr lang="cs-CZ" sz="3600" dirty="0" err="1">
                <a:solidFill>
                  <a:srgbClr val="0070C0"/>
                </a:solidFill>
              </a:rPr>
              <a:t>Stock</a:t>
            </a:r>
            <a:r>
              <a:rPr lang="cs-CZ" sz="3600" dirty="0">
                <a:solidFill>
                  <a:srgbClr val="0070C0"/>
                </a:solidFill>
              </a:rPr>
              <a:t> (</a:t>
            </a:r>
            <a:r>
              <a:rPr lang="cs-CZ" sz="3600" dirty="0" err="1">
                <a:solidFill>
                  <a:srgbClr val="0070C0"/>
                </a:solidFill>
              </a:rPr>
              <a:t>AtS</a:t>
            </a:r>
            <a:r>
              <a:rPr lang="cs-CZ" sz="3600" dirty="0">
                <a:solidFill>
                  <a:srgbClr val="0070C0"/>
                </a:solidFill>
              </a:rPr>
              <a:t>)  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 err="1"/>
              <a:t>Assembly</a:t>
            </a:r>
            <a:r>
              <a:rPr lang="cs-CZ" dirty="0"/>
              <a:t> </a:t>
            </a:r>
            <a:r>
              <a:rPr lang="cs-CZ" dirty="0" err="1"/>
              <a:t>orders</a:t>
            </a:r>
            <a:r>
              <a:rPr lang="cs-CZ" dirty="0"/>
              <a:t>- Skorkovský</a:t>
            </a:r>
          </a:p>
          <a:p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>
                <a:solidFill>
                  <a:srgbClr val="0070C0"/>
                </a:solidFill>
              </a:rPr>
              <a:t>Typically</a:t>
            </a:r>
            <a:r>
              <a:rPr lang="cs-CZ" sz="2400" dirty="0">
                <a:solidFill>
                  <a:srgbClr val="0070C0"/>
                </a:solidFill>
              </a:rPr>
              <a:t>,</a:t>
            </a:r>
            <a:r>
              <a:rPr lang="en-US" sz="2400" dirty="0">
                <a:solidFill>
                  <a:srgbClr val="0070C0"/>
                </a:solidFill>
              </a:rPr>
              <a:t> you use assemble to order for items you want to assemble </a:t>
            </a:r>
            <a:r>
              <a:rPr lang="en-US" sz="2400" dirty="0">
                <a:solidFill>
                  <a:srgbClr val="FF0000"/>
                </a:solidFill>
              </a:rPr>
              <a:t>ahead of time for sale</a:t>
            </a:r>
            <a:r>
              <a:rPr lang="en-US" sz="2400" dirty="0">
                <a:solidFill>
                  <a:srgbClr val="0070C0"/>
                </a:solidFill>
              </a:rPr>
              <a:t>, in preparation for campaigns, and keep them in the warehouse until they are ordered.</a:t>
            </a:r>
            <a:r>
              <a:rPr lang="cs-CZ" sz="2400" dirty="0">
                <a:solidFill>
                  <a:srgbClr val="0070C0"/>
                </a:solidFill>
              </a:rPr>
              <a:t> </a:t>
            </a:r>
          </a:p>
          <a:p>
            <a:endParaRPr lang="cs-CZ" sz="2400" dirty="0">
              <a:solidFill>
                <a:srgbClr val="0070C0"/>
              </a:solidFill>
            </a:endParaRPr>
          </a:p>
          <a:p>
            <a:r>
              <a:rPr lang="en-US" sz="2400" dirty="0">
                <a:solidFill>
                  <a:srgbClr val="0070C0"/>
                </a:solidFill>
              </a:rPr>
              <a:t>These items are usually common items like packing kits that you don't offer to customize to customer requirements</a:t>
            </a:r>
            <a:endParaRPr lang="cs-CZ" sz="2400" dirty="0">
              <a:solidFill>
                <a:srgbClr val="0070C0"/>
              </a:solidFill>
            </a:endParaRPr>
          </a:p>
          <a:p>
            <a:endParaRPr lang="cs-CZ" sz="2400" dirty="0">
              <a:solidFill>
                <a:srgbClr val="0070C0"/>
              </a:solidFill>
            </a:endParaRPr>
          </a:p>
          <a:p>
            <a:r>
              <a:rPr lang="en-US" sz="2400" dirty="0">
                <a:solidFill>
                  <a:srgbClr val="0070C0"/>
                </a:solidFill>
              </a:rPr>
              <a:t>During At</a:t>
            </a:r>
            <a:r>
              <a:rPr lang="cs-CZ" sz="2400" dirty="0">
                <a:solidFill>
                  <a:srgbClr val="0070C0"/>
                </a:solidFill>
              </a:rPr>
              <a:t>S</a:t>
            </a:r>
            <a:r>
              <a:rPr lang="en-US" sz="2400" dirty="0">
                <a:solidFill>
                  <a:srgbClr val="0070C0"/>
                </a:solidFill>
              </a:rPr>
              <a:t>, the item is assembled with no immediate sales demand and stored in the warehouse as a stock item for later sale or consumption sub-assemblies. </a:t>
            </a:r>
            <a:r>
              <a:rPr lang="cs-CZ" sz="2400" dirty="0">
                <a:solidFill>
                  <a:srgbClr val="0070C0"/>
                </a:solidFill>
              </a:rPr>
              <a:t>  </a:t>
            </a:r>
          </a:p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371850DC-A6CE-4D32-BD15-ACE49A714335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80573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D49EEF7-D191-4952-B9F1-899B3EA826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>
                <a:solidFill>
                  <a:srgbClr val="0070C0"/>
                </a:solidFill>
              </a:rPr>
              <a:t>List </a:t>
            </a:r>
            <a:r>
              <a:rPr lang="cs-CZ" sz="3600" dirty="0" err="1">
                <a:solidFill>
                  <a:srgbClr val="0070C0"/>
                </a:solidFill>
              </a:rPr>
              <a:t>of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sz="3600" dirty="0" err="1">
                <a:solidFill>
                  <a:srgbClr val="0070C0"/>
                </a:solidFill>
              </a:rPr>
              <a:t>possible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sz="3600" dirty="0" err="1">
                <a:solidFill>
                  <a:srgbClr val="0070C0"/>
                </a:solidFill>
              </a:rPr>
              <a:t>Assembly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sz="3600" dirty="0" err="1">
                <a:solidFill>
                  <a:srgbClr val="0070C0"/>
                </a:solidFill>
              </a:rPr>
              <a:t>items</a:t>
            </a: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4B3C393-7507-4E8E-9848-2E0CC3EE448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 err="1"/>
              <a:t>Assembly</a:t>
            </a:r>
            <a:r>
              <a:rPr lang="cs-CZ" dirty="0"/>
              <a:t> </a:t>
            </a:r>
            <a:r>
              <a:rPr lang="cs-CZ" dirty="0" err="1"/>
              <a:t>orders</a:t>
            </a:r>
            <a:r>
              <a:rPr lang="cs-CZ" dirty="0"/>
              <a:t>- Skorkovský</a:t>
            </a:r>
          </a:p>
          <a:p>
            <a:endParaRPr lang="en-US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CEDFDBD0-617B-4C58-BD99-7836116E72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398" y="1588033"/>
            <a:ext cx="8049108" cy="4641632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8974229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9E39A70-B3DD-49A2-A22B-08A4B5FFCD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err="1">
                <a:solidFill>
                  <a:srgbClr val="0070C0"/>
                </a:solidFill>
              </a:rPr>
              <a:t>Assembly</a:t>
            </a:r>
            <a:r>
              <a:rPr lang="cs-CZ" sz="3600" dirty="0">
                <a:solidFill>
                  <a:srgbClr val="0070C0"/>
                </a:solidFill>
              </a:rPr>
              <a:t> Bill </a:t>
            </a:r>
            <a:r>
              <a:rPr lang="cs-CZ" sz="3600" dirty="0" err="1">
                <a:solidFill>
                  <a:srgbClr val="0070C0"/>
                </a:solidFill>
              </a:rPr>
              <a:t>of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sz="3600" dirty="0" err="1">
                <a:solidFill>
                  <a:srgbClr val="0070C0"/>
                </a:solidFill>
              </a:rPr>
              <a:t>Material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sz="3600" dirty="0" err="1">
                <a:solidFill>
                  <a:srgbClr val="0070C0"/>
                </a:solidFill>
              </a:rPr>
              <a:t>for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sz="3600" dirty="0" err="1">
                <a:solidFill>
                  <a:srgbClr val="0070C0"/>
                </a:solidFill>
              </a:rPr>
              <a:t>chosen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sz="3600" dirty="0" err="1">
                <a:solidFill>
                  <a:srgbClr val="0070C0"/>
                </a:solidFill>
              </a:rPr>
              <a:t>item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sz="3600" b="1" dirty="0">
                <a:solidFill>
                  <a:srgbClr val="0070C0"/>
                </a:solidFill>
              </a:rPr>
              <a:t>1992-W </a:t>
            </a:r>
            <a:endParaRPr lang="en-US" sz="3600" b="1" dirty="0">
              <a:solidFill>
                <a:srgbClr val="0070C0"/>
              </a:solidFill>
            </a:endParaRP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4A8E737-8058-44D5-9DEA-9FB7EAD0DF2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 err="1"/>
              <a:t>Assembly</a:t>
            </a:r>
            <a:r>
              <a:rPr lang="cs-CZ" dirty="0"/>
              <a:t> </a:t>
            </a:r>
            <a:r>
              <a:rPr lang="cs-CZ" dirty="0" err="1"/>
              <a:t>orders</a:t>
            </a:r>
            <a:r>
              <a:rPr lang="cs-CZ" dirty="0"/>
              <a:t>- Skorkovský</a:t>
            </a:r>
          </a:p>
          <a:p>
            <a:endParaRPr lang="en-US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64DB022F-DDAD-4BBF-88A0-14F4D4E4CA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106" y="1817077"/>
            <a:ext cx="6273335" cy="259528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116BD55A-6D3B-4EEF-A3BC-E29B3D0C3A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106" y="4640298"/>
            <a:ext cx="9387215" cy="154390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cxnSp>
        <p:nvCxnSpPr>
          <p:cNvPr id="10" name="Přímá spojnice se šipkou 9">
            <a:extLst>
              <a:ext uri="{FF2B5EF4-FFF2-40B4-BE49-F238E27FC236}">
                <a16:creationId xmlns:a16="http://schemas.microsoft.com/office/drawing/2014/main" id="{3E6DBDDE-7D16-484D-B1E7-0932C33615D4}"/>
              </a:ext>
            </a:extLst>
          </p:cNvPr>
          <p:cNvCxnSpPr/>
          <p:nvPr/>
        </p:nvCxnSpPr>
        <p:spPr>
          <a:xfrm>
            <a:off x="6553200" y="3429000"/>
            <a:ext cx="0" cy="1189892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ovéPole 3">
            <a:extLst>
              <a:ext uri="{FF2B5EF4-FFF2-40B4-BE49-F238E27FC236}">
                <a16:creationId xmlns:a16="http://schemas.microsoft.com/office/drawing/2014/main" id="{A9987017-661C-4771-BEA3-CF8DF39F8BAA}"/>
              </a:ext>
            </a:extLst>
          </p:cNvPr>
          <p:cNvSpPr txBox="1"/>
          <p:nvPr/>
        </p:nvSpPr>
        <p:spPr>
          <a:xfrm>
            <a:off x="7178786" y="2468388"/>
            <a:ext cx="43281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dirty="0">
                <a:solidFill>
                  <a:srgbClr val="0070C0"/>
                </a:solidFill>
              </a:rPr>
              <a:t>BOM=Bill </a:t>
            </a:r>
            <a:r>
              <a:rPr lang="cs-CZ" sz="3600" dirty="0" err="1">
                <a:solidFill>
                  <a:srgbClr val="0070C0"/>
                </a:solidFill>
              </a:rPr>
              <a:t>of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sz="3600" dirty="0" err="1">
                <a:solidFill>
                  <a:srgbClr val="0070C0"/>
                </a:solidFill>
              </a:rPr>
              <a:t>Material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5" name="Pravá složená závorka 4">
            <a:extLst>
              <a:ext uri="{FF2B5EF4-FFF2-40B4-BE49-F238E27FC236}">
                <a16:creationId xmlns:a16="http://schemas.microsoft.com/office/drawing/2014/main" id="{6CEDC45C-B690-F2DB-967A-13F8945EDDF5}"/>
              </a:ext>
            </a:extLst>
          </p:cNvPr>
          <p:cNvSpPr/>
          <p:nvPr/>
        </p:nvSpPr>
        <p:spPr>
          <a:xfrm>
            <a:off x="10223500" y="4640298"/>
            <a:ext cx="254000" cy="154390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28FB2DBB-821D-A745-50B7-8E796E54797C}"/>
              </a:ext>
            </a:extLst>
          </p:cNvPr>
          <p:cNvSpPr txBox="1"/>
          <p:nvPr/>
        </p:nvSpPr>
        <p:spPr>
          <a:xfrm>
            <a:off x="10477500" y="5227583"/>
            <a:ext cx="13815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>
                <a:solidFill>
                  <a:srgbClr val="0070C0"/>
                </a:solidFill>
              </a:rPr>
              <a:t>Components</a:t>
            </a:r>
            <a:endParaRPr lang="cs-CZ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6525436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990</TotalTime>
  <Words>1734</Words>
  <Application>Microsoft Office PowerPoint</Application>
  <PresentationFormat>Širokoúhlá obrazovka</PresentationFormat>
  <Paragraphs>164</Paragraphs>
  <Slides>39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39</vt:i4>
      </vt:variant>
    </vt:vector>
  </HeadingPairs>
  <TitlesOfParts>
    <vt:vector size="46" baseType="lpstr">
      <vt:lpstr>-apple-system</vt:lpstr>
      <vt:lpstr>Arial</vt:lpstr>
      <vt:lpstr>Calibri</vt:lpstr>
      <vt:lpstr>Calibri Light</vt:lpstr>
      <vt:lpstr>Segoe UI</vt:lpstr>
      <vt:lpstr>Söhne</vt:lpstr>
      <vt:lpstr>Motiv Office</vt:lpstr>
      <vt:lpstr>Introduction to Business Central  Assembly Orders  </vt:lpstr>
      <vt:lpstr>The difference between Production orders and Assembly  orders I.</vt:lpstr>
      <vt:lpstr>Bill of Material (BOM)</vt:lpstr>
      <vt:lpstr>The difference between production orders and assembly orders II.</vt:lpstr>
      <vt:lpstr>Assemble to Order (AtO) </vt:lpstr>
      <vt:lpstr>Bulk Sales order</vt:lpstr>
      <vt:lpstr>Assembly to Stock (AtS)  </vt:lpstr>
      <vt:lpstr>List of possible Assembly items</vt:lpstr>
      <vt:lpstr>Assembly Bill of Material for chosen item 1992-W </vt:lpstr>
      <vt:lpstr>Setup of Assembly item card </vt:lpstr>
      <vt:lpstr>Assemble-to-Stock explanation (see slide 7) </vt:lpstr>
      <vt:lpstr>Standard Cost is a Costing method set for our model item </vt:lpstr>
      <vt:lpstr>Explanation of the term Kitting</vt:lpstr>
      <vt:lpstr>Prezentace aplikace PowerPoint</vt:lpstr>
      <vt:lpstr>Sales Order Line -&gt; Assemble-to-Order version</vt:lpstr>
      <vt:lpstr>Created Assembly Order type Assemble-to-Order (AtO)</vt:lpstr>
      <vt:lpstr>Link from AtO lines to document </vt:lpstr>
      <vt:lpstr>Show created document (Assembly Order) – before posting</vt:lpstr>
      <vt:lpstr>Status change : Open -&gt; Released</vt:lpstr>
      <vt:lpstr>SO posting is related to Automatic posting of linked Assembly order </vt:lpstr>
      <vt:lpstr>Posted Sales Invoice</vt:lpstr>
      <vt:lpstr>Posted Assembly order</vt:lpstr>
      <vt:lpstr>Item Ledger Entries after posting Sales order </vt:lpstr>
      <vt:lpstr>Assembly orders type Assemble-to-Stock </vt:lpstr>
      <vt:lpstr>Assembly setup</vt:lpstr>
      <vt:lpstr>Assembly Order</vt:lpstr>
      <vt:lpstr>Explanation Assemble-to- stock and Assemble-to-order </vt:lpstr>
      <vt:lpstr>Assembly order-posting</vt:lpstr>
      <vt:lpstr>Posted assembly order</vt:lpstr>
      <vt:lpstr>Item ledger entries</vt:lpstr>
      <vt:lpstr>Roll-UP Cost</vt:lpstr>
      <vt:lpstr>Roll-up-Cost</vt:lpstr>
      <vt:lpstr>Cost shares on item card</vt:lpstr>
      <vt:lpstr>Costs on item card (overhead and item cost)</vt:lpstr>
      <vt:lpstr>Costs on related resources (capacity cost)</vt:lpstr>
      <vt:lpstr>Adding capacity to Assembly BOM component</vt:lpstr>
      <vt:lpstr>Standard cost – sigle level </vt:lpstr>
      <vt:lpstr>Standard cost – multiple level </vt:lpstr>
      <vt:lpstr> Thank you for your attention</vt:lpstr>
    </vt:vector>
  </TitlesOfParts>
  <Company>Ekonomicko-správní fakulta Masarykovy univerzity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Assembly Orders II. part</dc:title>
  <dc:creator>Jaromír Skorkovský</dc:creator>
  <cp:lastModifiedBy>Miki Skorkovský</cp:lastModifiedBy>
  <cp:revision>58</cp:revision>
  <dcterms:created xsi:type="dcterms:W3CDTF">2020-10-22T10:15:59Z</dcterms:created>
  <dcterms:modified xsi:type="dcterms:W3CDTF">2024-11-17T10:32:59Z</dcterms:modified>
</cp:coreProperties>
</file>