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93" r:id="rId3"/>
    <p:sldId id="358" r:id="rId4"/>
    <p:sldId id="319" r:id="rId5"/>
    <p:sldId id="390" r:id="rId6"/>
    <p:sldId id="321" r:id="rId7"/>
    <p:sldId id="391" r:id="rId8"/>
    <p:sldId id="320" r:id="rId9"/>
    <p:sldId id="352" r:id="rId10"/>
    <p:sldId id="343" r:id="rId11"/>
    <p:sldId id="298" r:id="rId12"/>
    <p:sldId id="353" r:id="rId13"/>
    <p:sldId id="410" r:id="rId14"/>
    <p:sldId id="354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366" r:id="rId27"/>
    <p:sldId id="403" r:id="rId28"/>
    <p:sldId id="404" r:id="rId29"/>
    <p:sldId id="371" r:id="rId30"/>
    <p:sldId id="405" r:id="rId31"/>
    <p:sldId id="406" r:id="rId32"/>
    <p:sldId id="408" r:id="rId33"/>
    <p:sldId id="409" r:id="rId34"/>
    <p:sldId id="407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2" r:id="rId44"/>
    <p:sldId id="381" r:id="rId45"/>
    <p:sldId id="383" r:id="rId46"/>
    <p:sldId id="380" r:id="rId47"/>
    <p:sldId id="385" r:id="rId48"/>
    <p:sldId id="384" r:id="rId49"/>
    <p:sldId id="386" r:id="rId50"/>
    <p:sldId id="387" r:id="rId51"/>
    <p:sldId id="388" r:id="rId52"/>
    <p:sldId id="389" r:id="rId53"/>
    <p:sldId id="318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12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ynamics365/business-central/finance-setup-reminders?wt.mc_id=d365bc_inproduct_helppan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en-us/dynamics365/business-central/finance-setup-reminde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ection.biz/blogs/how-to-setup-reminders-dunning-in-nav-business-centra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ynamics365/business-central/finance-setup-reminders?wt.mc_id=d365bc_inproduct_helppa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solidFill>
                  <a:srgbClr val="0070C0"/>
                </a:solidFill>
              </a:rPr>
              <a:t>Remainders</a:t>
            </a:r>
            <a:r>
              <a:rPr lang="cs-CZ" sz="4000" dirty="0">
                <a:solidFill>
                  <a:srgbClr val="0070C0"/>
                </a:solidFill>
              </a:rPr>
              <a:t> in Business </a:t>
            </a:r>
            <a:r>
              <a:rPr lang="cs-CZ" sz="4000" dirty="0" err="1">
                <a:solidFill>
                  <a:srgbClr val="0070C0"/>
                </a:solidFill>
              </a:rPr>
              <a:t>Central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br>
              <a:rPr lang="cs-CZ" dirty="0"/>
            </a:br>
            <a:r>
              <a:rPr lang="cs-CZ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</a:t>
            </a:r>
            <a:r>
              <a:rPr lang="cs-CZ" sz="1800" dirty="0"/>
              <a:t>Business Management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Varibles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terms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1" y="1392242"/>
            <a:ext cx="784869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FF59A23-1225-4149-BE53-52C3C73C365D}"/>
              </a:ext>
            </a:extLst>
          </p:cNvPr>
          <p:cNvSpPr/>
          <p:nvPr/>
        </p:nvSpPr>
        <p:spPr>
          <a:xfrm>
            <a:off x="457199" y="4365104"/>
            <a:ext cx="5626969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E4A771-4694-4DF1-9A67-EABB47AA8E94}"/>
              </a:ext>
            </a:extLst>
          </p:cNvPr>
          <p:cNvSpPr txBox="1"/>
          <p:nvPr/>
        </p:nvSpPr>
        <p:spPr>
          <a:xfrm>
            <a:off x="3419872" y="10690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Set Up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Reminder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Terms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and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Levels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- Business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Central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| Microsoft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Learn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ECDB82-58BF-433F-97C4-E2A6C220F212}"/>
              </a:ext>
            </a:extLst>
          </p:cNvPr>
          <p:cNvSpPr txBox="1"/>
          <p:nvPr/>
        </p:nvSpPr>
        <p:spPr>
          <a:xfrm>
            <a:off x="755576" y="5788924"/>
            <a:ext cx="682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Set Up Reminder Terms and Levels - Business Central | Microsoft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Terms</a:t>
            </a:r>
            <a:r>
              <a:rPr lang="cs-CZ" sz="3600" dirty="0">
                <a:solidFill>
                  <a:srgbClr val="0070C0"/>
                </a:solidFill>
              </a:rPr>
              <a:t> – second level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583836" y="2780928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DA5B4A9F-9AE3-C846-E67C-BBF207C4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8" y="1175475"/>
            <a:ext cx="4534150" cy="1602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F30160-E2D7-19E0-AC35-9F91F61E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17032"/>
            <a:ext cx="5666667" cy="21238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055ACEA-BADE-4BD1-B1EB-3498FD90DCB8}"/>
              </a:ext>
            </a:extLst>
          </p:cNvPr>
          <p:cNvCxnSpPr/>
          <p:nvPr/>
        </p:nvCxnSpPr>
        <p:spPr>
          <a:xfrm flipV="1">
            <a:off x="3131840" y="5840842"/>
            <a:ext cx="0" cy="39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1956C-D292-44A6-B673-C636DDD7D475}"/>
              </a:ext>
            </a:extLst>
          </p:cNvPr>
          <p:cNvSpPr txBox="1"/>
          <p:nvPr/>
        </p:nvSpPr>
        <p:spPr>
          <a:xfrm>
            <a:off x="2915816" y="6236582"/>
            <a:ext cx="3463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0070C0"/>
                </a:solidFill>
              </a:rPr>
              <a:t>Code</a:t>
            </a:r>
            <a:r>
              <a:rPr lang="cs-CZ" sz="1600" dirty="0">
                <a:solidFill>
                  <a:srgbClr val="0070C0"/>
                </a:solidFill>
              </a:rPr>
              <a:t> –Text </a:t>
            </a:r>
            <a:r>
              <a:rPr lang="cs-CZ" sz="1600" dirty="0" err="1">
                <a:solidFill>
                  <a:srgbClr val="0070C0"/>
                </a:solidFill>
              </a:rPr>
              <a:t>Variable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for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Reminder</a:t>
            </a:r>
            <a:r>
              <a:rPr lang="cs-CZ" sz="1600" dirty="0">
                <a:solidFill>
                  <a:srgbClr val="0070C0"/>
                </a:solidFill>
              </a:rPr>
              <a:t> level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1D2166-2C5F-4765-AEE3-077244C7449F}"/>
              </a:ext>
            </a:extLst>
          </p:cNvPr>
          <p:cNvSpPr txBox="1"/>
          <p:nvPr/>
        </p:nvSpPr>
        <p:spPr>
          <a:xfrm>
            <a:off x="5292080" y="2382669"/>
            <a:ext cx="201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Dochází nám trpělivost</a:t>
            </a:r>
            <a:r>
              <a:rPr lang="cs-CZ" sz="1400" dirty="0">
                <a:solidFill>
                  <a:srgbClr val="0070C0"/>
                </a:solidFill>
              </a:rPr>
              <a:t>…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6CF1A-63D6-7AFE-247C-AF8E2DB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Automatic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48339-5D3F-4B7B-D4B2-73DE75FB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Open the Reminders window (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 err="1">
                <a:solidFill>
                  <a:srgbClr val="0070C0"/>
                </a:solidFill>
              </a:rPr>
              <a:t>earch</a:t>
            </a:r>
            <a:r>
              <a:rPr lang="en-US" sz="2000" dirty="0">
                <a:solidFill>
                  <a:srgbClr val="0070C0"/>
                </a:solidFill>
              </a:rPr>
              <a:t> window</a:t>
            </a:r>
            <a:r>
              <a:rPr lang="cs-CZ" sz="2000" dirty="0">
                <a:solidFill>
                  <a:srgbClr val="0070C0"/>
                </a:solidFill>
              </a:rPr>
              <a:t> -&gt; </a:t>
            </a:r>
            <a:r>
              <a:rPr lang="cs-CZ" sz="2000" dirty="0" err="1">
                <a:solidFill>
                  <a:srgbClr val="0070C0"/>
                </a:solidFill>
              </a:rPr>
              <a:t>Reminder</a:t>
            </a:r>
            <a:r>
              <a:rPr lang="cs-CZ" sz="2000" dirty="0">
                <a:solidFill>
                  <a:srgbClr val="0070C0"/>
                </a:solidFill>
              </a:rPr>
              <a:t> -&gt;</a:t>
            </a:r>
            <a:r>
              <a:rPr lang="en-US" sz="2000" dirty="0">
                <a:solidFill>
                  <a:srgbClr val="0070C0"/>
                </a:solidFill>
              </a:rPr>
              <a:t> New icon)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 the Reminders window, use the Create Reminder icon in the Actions area. The batch request panel appears, which creates a reminder </a:t>
            </a:r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Set a filter per customer and/or per </a:t>
            </a:r>
            <a:r>
              <a:rPr lang="cs-CZ" sz="2000" dirty="0" err="1">
                <a:solidFill>
                  <a:srgbClr val="0070C0"/>
                </a:solidFill>
              </a:rPr>
              <a:t>Document</a:t>
            </a:r>
            <a:r>
              <a:rPr lang="cs-CZ" sz="2000" dirty="0">
                <a:solidFill>
                  <a:srgbClr val="0070C0"/>
                </a:solidFill>
              </a:rPr>
              <a:t> type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C</a:t>
            </a:r>
            <a:r>
              <a:rPr lang="en-US" sz="2000" dirty="0" err="1">
                <a:solidFill>
                  <a:srgbClr val="0070C0"/>
                </a:solidFill>
              </a:rPr>
              <a:t>ustomer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L</a:t>
            </a:r>
            <a:r>
              <a:rPr lang="en-US" sz="2000" dirty="0">
                <a:solidFill>
                  <a:srgbClr val="0070C0"/>
                </a:solidFill>
              </a:rPr>
              <a:t>edger </a:t>
            </a:r>
            <a:r>
              <a:rPr lang="cs-CZ" sz="2000" dirty="0">
                <a:solidFill>
                  <a:srgbClr val="0070C0"/>
                </a:solidFill>
              </a:rPr>
              <a:t>E</a:t>
            </a:r>
            <a:r>
              <a:rPr lang="en-US" sz="2000" dirty="0" err="1">
                <a:solidFill>
                  <a:srgbClr val="0070C0"/>
                </a:solidFill>
              </a:rPr>
              <a:t>ntries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if you want to create reminders for selected customers and/or for specified </a:t>
            </a:r>
            <a:r>
              <a:rPr lang="cs-CZ" sz="2000" dirty="0">
                <a:solidFill>
                  <a:srgbClr val="0070C0"/>
                </a:solidFill>
              </a:rPr>
              <a:t>type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C</a:t>
            </a:r>
            <a:r>
              <a:rPr lang="en-US" sz="2000" dirty="0" err="1">
                <a:solidFill>
                  <a:srgbClr val="0070C0"/>
                </a:solidFill>
              </a:rPr>
              <a:t>ustomer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L</a:t>
            </a:r>
            <a:r>
              <a:rPr lang="en-US" sz="2000" dirty="0">
                <a:solidFill>
                  <a:srgbClr val="0070C0"/>
                </a:solidFill>
              </a:rPr>
              <a:t>edger </a:t>
            </a:r>
            <a:r>
              <a:rPr lang="cs-CZ" sz="2000" dirty="0">
                <a:solidFill>
                  <a:srgbClr val="0070C0"/>
                </a:solidFill>
              </a:rPr>
              <a:t>E</a:t>
            </a:r>
            <a:r>
              <a:rPr lang="en-US" sz="2000" dirty="0" err="1">
                <a:solidFill>
                  <a:srgbClr val="0070C0"/>
                </a:solidFill>
              </a:rPr>
              <a:t>ntries</a:t>
            </a:r>
            <a:r>
              <a:rPr lang="cs-CZ" sz="2000" dirty="0">
                <a:solidFill>
                  <a:srgbClr val="0070C0"/>
                </a:solidFill>
              </a:rPr>
              <a:t> (such as </a:t>
            </a:r>
            <a:r>
              <a:rPr lang="cs-CZ" sz="2000" dirty="0" err="1">
                <a:solidFill>
                  <a:srgbClr val="0070C0"/>
                </a:solidFill>
              </a:rPr>
              <a:t>for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example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Invoice</a:t>
            </a:r>
            <a:r>
              <a:rPr lang="cs-CZ" sz="2000" dirty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55F0B8-A046-1C24-8078-7277F2E9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69713"/>
            <a:ext cx="4680520" cy="17219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740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AD61-6469-4567-A1D9-20F219DD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err="1">
                <a:solidFill>
                  <a:srgbClr val="0070C0"/>
                </a:solidFill>
              </a:rPr>
              <a:t>Reminder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dates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example</a:t>
            </a:r>
            <a:r>
              <a:rPr lang="cs-CZ" sz="2400" dirty="0">
                <a:solidFill>
                  <a:srgbClr val="0070C0"/>
                </a:solidFill>
              </a:rPr>
              <a:t> (</a:t>
            </a:r>
            <a:r>
              <a:rPr lang="cs-CZ" sz="2400" dirty="0">
                <a:solidFill>
                  <a:srgbClr val="7030A0"/>
                </a:solidFill>
              </a:rPr>
              <a:t>WD=9/9/2026</a:t>
            </a:r>
            <a:r>
              <a:rPr lang="cs-CZ" sz="2400" dirty="0">
                <a:solidFill>
                  <a:srgbClr val="0070C0"/>
                </a:solidFill>
              </a:rPr>
              <a:t>) -&gt;MM/DD/YYYY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128AE-F25D-4279-B5CF-1BF85D60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VAT </a:t>
            </a:r>
            <a:r>
              <a:rPr lang="cs-CZ" sz="2400" dirty="0" err="1">
                <a:solidFill>
                  <a:srgbClr val="0070C0"/>
                </a:solidFill>
              </a:rPr>
              <a:t>Date</a:t>
            </a:r>
            <a:r>
              <a:rPr lang="cs-CZ" sz="2400" dirty="0">
                <a:solidFill>
                  <a:srgbClr val="0070C0"/>
                </a:solidFill>
              </a:rPr>
              <a:t> = 10/9  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Invoice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issue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date</a:t>
            </a:r>
            <a:r>
              <a:rPr lang="cs-CZ" sz="2400" dirty="0">
                <a:solidFill>
                  <a:srgbClr val="0070C0"/>
                </a:solidFill>
              </a:rPr>
              <a:t> =   9/9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Invoice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due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dates</a:t>
            </a:r>
            <a:r>
              <a:rPr lang="cs-CZ" sz="2400" dirty="0">
                <a:solidFill>
                  <a:srgbClr val="0070C0"/>
                </a:solidFill>
              </a:rPr>
              <a:t> = 10/9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Reminder</a:t>
            </a:r>
            <a:r>
              <a:rPr lang="cs-CZ" sz="2400" dirty="0">
                <a:solidFill>
                  <a:srgbClr val="0070C0"/>
                </a:solidFill>
              </a:rPr>
              <a:t> Level 1 = 10/9+</a:t>
            </a:r>
            <a:r>
              <a:rPr lang="cs-CZ" sz="2400" dirty="0">
                <a:solidFill>
                  <a:srgbClr val="00B050"/>
                </a:solidFill>
              </a:rPr>
              <a:t>5D</a:t>
            </a:r>
            <a:r>
              <a:rPr lang="cs-CZ" sz="2400" dirty="0">
                <a:solidFill>
                  <a:srgbClr val="0070C0"/>
                </a:solidFill>
              </a:rPr>
              <a:t>+</a:t>
            </a:r>
            <a:r>
              <a:rPr lang="cs-CZ" sz="2400" b="1" dirty="0"/>
              <a:t>1D</a:t>
            </a:r>
            <a:r>
              <a:rPr lang="cs-CZ" sz="2400" dirty="0">
                <a:solidFill>
                  <a:srgbClr val="0070C0"/>
                </a:solidFill>
              </a:rPr>
              <a:t>=10/15 - &gt; </a:t>
            </a:r>
            <a:r>
              <a:rPr lang="cs-CZ" sz="2400" dirty="0" err="1">
                <a:solidFill>
                  <a:srgbClr val="0070C0"/>
                </a:solidFill>
              </a:rPr>
              <a:t>Issue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1200" dirty="0">
                <a:solidFill>
                  <a:srgbClr val="FF0000"/>
                </a:solidFill>
              </a:rPr>
              <a:t>(in </a:t>
            </a:r>
            <a:r>
              <a:rPr lang="cs-CZ" sz="1200" dirty="0" err="1">
                <a:solidFill>
                  <a:srgbClr val="FF0000"/>
                </a:solidFill>
              </a:rPr>
              <a:t>this</a:t>
            </a:r>
            <a:r>
              <a:rPr lang="cs-CZ" sz="1200" dirty="0">
                <a:solidFill>
                  <a:srgbClr val="FF0000"/>
                </a:solidFill>
              </a:rPr>
              <a:t> model DDC=0 )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Reminder</a:t>
            </a:r>
            <a:r>
              <a:rPr lang="cs-CZ" sz="2400" dirty="0">
                <a:solidFill>
                  <a:srgbClr val="0070C0"/>
                </a:solidFill>
              </a:rPr>
              <a:t> Level 2= 10/15+</a:t>
            </a:r>
            <a:r>
              <a:rPr lang="cs-CZ" sz="2400" dirty="0">
                <a:solidFill>
                  <a:srgbClr val="00B050"/>
                </a:solidFill>
              </a:rPr>
              <a:t>1M</a:t>
            </a:r>
            <a:r>
              <a:rPr lang="cs-CZ" sz="2400" dirty="0">
                <a:solidFill>
                  <a:srgbClr val="0070C0"/>
                </a:solidFill>
              </a:rPr>
              <a:t>+</a:t>
            </a:r>
            <a:r>
              <a:rPr lang="cs-CZ" sz="2400" dirty="0">
                <a:solidFill>
                  <a:srgbClr val="FF0000"/>
                </a:solidFill>
              </a:rPr>
              <a:t>1M</a:t>
            </a:r>
            <a:r>
              <a:rPr lang="cs-CZ" sz="2400" dirty="0">
                <a:solidFill>
                  <a:srgbClr val="0070C0"/>
                </a:solidFill>
              </a:rPr>
              <a:t>+</a:t>
            </a:r>
            <a:r>
              <a:rPr lang="cs-CZ" sz="2400" b="1" dirty="0"/>
              <a:t>1D</a:t>
            </a:r>
            <a:r>
              <a:rPr lang="cs-CZ" sz="2400" dirty="0">
                <a:solidFill>
                  <a:srgbClr val="0070C0"/>
                </a:solidFill>
              </a:rPr>
              <a:t>=12/16/2026 - &gt; </a:t>
            </a:r>
            <a:r>
              <a:rPr lang="cs-CZ" sz="2400" dirty="0" err="1">
                <a:solidFill>
                  <a:srgbClr val="0070C0"/>
                </a:solidFill>
              </a:rPr>
              <a:t>Issue</a:t>
            </a:r>
            <a:endParaRPr lang="cs-CZ" sz="2400" dirty="0">
              <a:solidFill>
                <a:srgbClr val="0070C0"/>
              </a:solidFill>
            </a:endParaRPr>
          </a:p>
          <a:p>
            <a:r>
              <a:rPr lang="cs-CZ" sz="2200" dirty="0" err="1">
                <a:solidFill>
                  <a:srgbClr val="0070C0"/>
                </a:solidFill>
              </a:rPr>
              <a:t>Reminder</a:t>
            </a:r>
            <a:r>
              <a:rPr lang="cs-CZ" sz="2200" dirty="0">
                <a:solidFill>
                  <a:srgbClr val="0070C0"/>
                </a:solidFill>
              </a:rPr>
              <a:t> Level 3 = 12/16/2027+</a:t>
            </a:r>
            <a:r>
              <a:rPr lang="cs-CZ" sz="2200" dirty="0">
                <a:solidFill>
                  <a:srgbClr val="FF0000"/>
                </a:solidFill>
              </a:rPr>
              <a:t>1M</a:t>
            </a:r>
            <a:r>
              <a:rPr lang="cs-CZ" sz="2200" dirty="0">
                <a:solidFill>
                  <a:srgbClr val="0070C0"/>
                </a:solidFill>
              </a:rPr>
              <a:t>+1M+</a:t>
            </a:r>
            <a:r>
              <a:rPr lang="cs-CZ" sz="2200" b="1" dirty="0"/>
              <a:t>1D</a:t>
            </a:r>
            <a:r>
              <a:rPr lang="cs-CZ" sz="2200" dirty="0">
                <a:solidFill>
                  <a:srgbClr val="0070C0"/>
                </a:solidFill>
              </a:rPr>
              <a:t>=2/17/2027 -&gt; </a:t>
            </a:r>
            <a:r>
              <a:rPr lang="cs-CZ" sz="2200" dirty="0" err="1">
                <a:solidFill>
                  <a:srgbClr val="0070C0"/>
                </a:solidFill>
              </a:rPr>
              <a:t>Issue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560FC3-06E5-4A16-A544-AE99EC9536E6}"/>
              </a:ext>
            </a:extLst>
          </p:cNvPr>
          <p:cNvSpPr txBox="1"/>
          <p:nvPr/>
        </p:nvSpPr>
        <p:spPr>
          <a:xfrm>
            <a:off x="899592" y="4639031"/>
            <a:ext cx="3949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Green </a:t>
            </a:r>
            <a:r>
              <a:rPr lang="cs-CZ" dirty="0" err="1">
                <a:solidFill>
                  <a:srgbClr val="00B050"/>
                </a:solidFill>
              </a:rPr>
              <a:t>days</a:t>
            </a:r>
            <a:r>
              <a:rPr lang="cs-CZ" dirty="0">
                <a:solidFill>
                  <a:srgbClr val="00B050"/>
                </a:solidFill>
              </a:rPr>
              <a:t> -&gt; Grace </a:t>
            </a:r>
            <a:r>
              <a:rPr lang="cs-CZ" dirty="0" err="1">
                <a:solidFill>
                  <a:srgbClr val="00B050"/>
                </a:solidFill>
              </a:rPr>
              <a:t>periods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Red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days</a:t>
            </a:r>
            <a:r>
              <a:rPr lang="cs-CZ" dirty="0">
                <a:solidFill>
                  <a:srgbClr val="FF0000"/>
                </a:solidFill>
              </a:rPr>
              <a:t> -&gt; </a:t>
            </a:r>
            <a:r>
              <a:rPr lang="cs-CZ" dirty="0" err="1">
                <a:solidFill>
                  <a:srgbClr val="FF0000"/>
                </a:solidFill>
              </a:rPr>
              <a:t>Due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Date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Calculation</a:t>
            </a:r>
            <a:r>
              <a:rPr lang="cs-CZ" dirty="0">
                <a:solidFill>
                  <a:srgbClr val="FF0000"/>
                </a:solidFill>
              </a:rPr>
              <a:t> (DDC)</a:t>
            </a:r>
          </a:p>
          <a:p>
            <a:r>
              <a:rPr lang="cs-CZ" dirty="0">
                <a:solidFill>
                  <a:srgbClr val="7030A0"/>
                </a:solidFill>
              </a:rPr>
              <a:t>WD=</a:t>
            </a:r>
            <a:r>
              <a:rPr lang="cs-CZ" dirty="0" err="1">
                <a:solidFill>
                  <a:srgbClr val="7030A0"/>
                </a:solidFill>
              </a:rPr>
              <a:t>Working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Day</a:t>
            </a:r>
            <a:r>
              <a:rPr lang="cs-CZ" dirty="0">
                <a:solidFill>
                  <a:srgbClr val="7030A0"/>
                </a:solidFill>
              </a:rPr>
              <a:t>  </a:t>
            </a:r>
          </a:p>
          <a:p>
            <a:r>
              <a:rPr lang="cs-CZ" b="1" dirty="0" err="1"/>
              <a:t>Why</a:t>
            </a:r>
            <a:r>
              <a:rPr lang="cs-CZ" b="1" dirty="0"/>
              <a:t> 1D ? -&gt; </a:t>
            </a:r>
            <a:r>
              <a:rPr lang="cs-CZ" b="1" dirty="0" err="1"/>
              <a:t>next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endParaRPr lang="cs-CZ" b="1" dirty="0"/>
          </a:p>
          <a:p>
            <a:r>
              <a:rPr lang="cs-CZ" b="1" dirty="0" err="1"/>
              <a:t>Issue</a:t>
            </a:r>
            <a:r>
              <a:rPr lang="cs-CZ" b="1" dirty="0"/>
              <a:t> -&gt; jde o vydání upomínky </a:t>
            </a:r>
            <a:endParaRPr lang="en-US" b="1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89189FF-BD57-4FA8-BFC8-DE03B977AD9C}"/>
              </a:ext>
            </a:extLst>
          </p:cNvPr>
          <p:cNvCxnSpPr/>
          <p:nvPr/>
        </p:nvCxnSpPr>
        <p:spPr>
          <a:xfrm>
            <a:off x="4067944" y="2218969"/>
            <a:ext cx="0" cy="561959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2B07C87-73E6-4EDC-A488-ECC9D5356C29}"/>
              </a:ext>
            </a:extLst>
          </p:cNvPr>
          <p:cNvSpPr txBox="1"/>
          <p:nvPr/>
        </p:nvSpPr>
        <p:spPr>
          <a:xfrm>
            <a:off x="4211960" y="2218969"/>
            <a:ext cx="39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One</a:t>
            </a:r>
            <a:r>
              <a:rPr lang="cs-CZ" dirty="0">
                <a:solidFill>
                  <a:srgbClr val="7030A0"/>
                </a:solidFill>
              </a:rPr>
              <a:t> (1) </a:t>
            </a:r>
            <a:r>
              <a:rPr lang="cs-CZ" dirty="0" err="1">
                <a:solidFill>
                  <a:srgbClr val="7030A0"/>
                </a:solidFill>
              </a:rPr>
              <a:t>month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from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Payment</a:t>
            </a:r>
            <a:r>
              <a:rPr lang="cs-CZ" dirty="0">
                <a:solidFill>
                  <a:srgbClr val="7030A0"/>
                </a:solidFill>
              </a:rPr>
              <a:t> Term </a:t>
            </a:r>
            <a:r>
              <a:rPr lang="cs-CZ" dirty="0" err="1">
                <a:solidFill>
                  <a:srgbClr val="7030A0"/>
                </a:solidFill>
              </a:rPr>
              <a:t>code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5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1A46E-EA1E-FCFF-88DB-C39A0E52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Automatic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586EB-8BFC-664C-5CDE-4C186DA1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On the Options tab, fill in the fields with the relevant information. If you need Help, then use the </a:t>
            </a:r>
            <a:r>
              <a:rPr lang="cs-CZ" sz="2000" b="1" dirty="0" err="1">
                <a:solidFill>
                  <a:srgbClr val="0070C0"/>
                </a:solidFill>
              </a:rPr>
              <a:t>Help</a:t>
            </a:r>
            <a:r>
              <a:rPr lang="en-US" sz="2000" dirty="0">
                <a:solidFill>
                  <a:srgbClr val="0070C0"/>
                </a:solidFill>
              </a:rPr>
              <a:t> on each field 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B7A7E3-AC0D-87BE-95DF-65DD22E8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07" y="2374346"/>
            <a:ext cx="3246913" cy="40191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CF8CA0F-81AB-D8F2-1214-6FE8503E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68" y="3140968"/>
            <a:ext cx="1404806" cy="176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EB06AD-2A15-48E9-B803-4029D13C93F4}"/>
              </a:ext>
            </a:extLst>
          </p:cNvPr>
          <p:cNvSpPr txBox="1"/>
          <p:nvPr/>
        </p:nvSpPr>
        <p:spPr>
          <a:xfrm>
            <a:off x="6034709" y="2374346"/>
            <a:ext cx="2892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 </a:t>
            </a:r>
            <a:r>
              <a:rPr lang="cs-CZ" dirty="0" err="1">
                <a:solidFill>
                  <a:srgbClr val="0070C0"/>
                </a:solidFill>
              </a:rPr>
              <a:t>former</a:t>
            </a:r>
            <a:r>
              <a:rPr lang="cs-CZ" dirty="0">
                <a:solidFill>
                  <a:srgbClr val="0070C0"/>
                </a:solidFill>
              </a:rPr>
              <a:t> student database</a:t>
            </a:r>
          </a:p>
          <a:p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used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Posting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date</a:t>
            </a:r>
            <a:r>
              <a:rPr lang="cs-CZ" dirty="0">
                <a:solidFill>
                  <a:srgbClr val="0070C0"/>
                </a:solidFill>
              </a:rPr>
              <a:t> and </a:t>
            </a:r>
          </a:p>
          <a:p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Date</a:t>
            </a:r>
            <a:r>
              <a:rPr lang="cs-CZ" dirty="0">
                <a:solidFill>
                  <a:srgbClr val="0070C0"/>
                </a:solidFill>
              </a:rPr>
              <a:t> = 1.4.2023 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In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presentation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used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2023/02/02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F3CF540-E981-4CC9-9B7A-CA63C118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3600" dirty="0"/>
              <a:t> </a:t>
            </a:r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reminders</a:t>
            </a:r>
            <a:r>
              <a:rPr lang="cs-CZ" sz="3600" dirty="0">
                <a:solidFill>
                  <a:srgbClr val="0070C0"/>
                </a:solidFill>
              </a:rPr>
              <a:t> in database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12E5E0-53E6-4806-A757-5B4A4C68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6355697" cy="1143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8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5560-C50F-4E84-BD2D-9F8DBBA6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Header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1225F-A957-40FF-BCC1-E7F92B3A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164288" cy="2290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1493ACE-96A8-4E7D-8739-2BC3C3014389}"/>
              </a:ext>
            </a:extLst>
          </p:cNvPr>
          <p:cNvSpPr txBox="1"/>
          <p:nvPr/>
        </p:nvSpPr>
        <p:spPr>
          <a:xfrm>
            <a:off x="5220072" y="4365104"/>
            <a:ext cx="3207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 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database</a:t>
            </a:r>
          </a:p>
          <a:p>
            <a:r>
              <a:rPr lang="cs-CZ" dirty="0" err="1">
                <a:solidFill>
                  <a:srgbClr val="0070C0"/>
                </a:solidFill>
              </a:rPr>
              <a:t>Used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dirty="0" err="1">
                <a:solidFill>
                  <a:srgbClr val="0070C0"/>
                </a:solidFill>
              </a:rPr>
              <a:t>Posting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date</a:t>
            </a:r>
            <a:r>
              <a:rPr lang="cs-CZ" dirty="0">
                <a:solidFill>
                  <a:srgbClr val="0070C0"/>
                </a:solidFill>
              </a:rPr>
              <a:t> and </a:t>
            </a:r>
          </a:p>
          <a:p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Date</a:t>
            </a:r>
            <a:r>
              <a:rPr lang="cs-CZ" dirty="0">
                <a:solidFill>
                  <a:srgbClr val="0070C0"/>
                </a:solidFill>
              </a:rPr>
              <a:t> =1.4.2023 </a:t>
            </a:r>
          </a:p>
          <a:p>
            <a:endParaRPr lang="cs-CZ" dirty="0"/>
          </a:p>
          <a:p>
            <a:r>
              <a:rPr lang="cs-CZ" b="1" dirty="0" err="1"/>
              <a:t>Date</a:t>
            </a:r>
            <a:r>
              <a:rPr lang="cs-CZ" b="1" dirty="0"/>
              <a:t> </a:t>
            </a:r>
            <a:r>
              <a:rPr lang="cs-CZ" b="1" dirty="0" err="1"/>
              <a:t>template</a:t>
            </a:r>
            <a:r>
              <a:rPr lang="cs-CZ" b="1" dirty="0"/>
              <a:t> :   YYYY/MM/DD</a:t>
            </a:r>
          </a:p>
          <a:p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721262-282A-4B4F-8671-51F00E727D2A}"/>
              </a:ext>
            </a:extLst>
          </p:cNvPr>
          <p:cNvSpPr/>
          <p:nvPr/>
        </p:nvSpPr>
        <p:spPr>
          <a:xfrm>
            <a:off x="61156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C16767A-4E72-4D0C-BF50-38E25803344C}"/>
              </a:ext>
            </a:extLst>
          </p:cNvPr>
          <p:cNvCxnSpPr>
            <a:cxnSpLocks/>
          </p:cNvCxnSpPr>
          <p:nvPr/>
        </p:nvCxnSpPr>
        <p:spPr>
          <a:xfrm flipV="1">
            <a:off x="6300192" y="3068960"/>
            <a:ext cx="0" cy="120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84DDCF6-82CE-44D1-A036-9C4674AD063C}"/>
              </a:ext>
            </a:extLst>
          </p:cNvPr>
          <p:cNvSpPr txBox="1"/>
          <p:nvPr/>
        </p:nvSpPr>
        <p:spPr>
          <a:xfrm>
            <a:off x="611560" y="4149080"/>
            <a:ext cx="4302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Díly naší nové licenci umožňující reálná data</a:t>
            </a:r>
          </a:p>
          <a:p>
            <a:r>
              <a:rPr lang="cs-CZ" dirty="0"/>
              <a:t>od 1.11.20xx do 28.2.20x(x+1) </a:t>
            </a:r>
          </a:p>
          <a:p>
            <a:r>
              <a:rPr lang="cs-CZ" dirty="0"/>
              <a:t>použijeme 1.12.2027</a:t>
            </a:r>
          </a:p>
          <a:p>
            <a:r>
              <a:rPr lang="cs-CZ" dirty="0"/>
              <a:t>a zákazníka 20000. </a:t>
            </a:r>
          </a:p>
          <a:p>
            <a:r>
              <a:rPr lang="cs-CZ" dirty="0"/>
              <a:t>WD=1.12.2027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2D9F9-9D7A-4FAF-BB34-7696EAB0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Created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Reminder</a:t>
            </a:r>
            <a:r>
              <a:rPr lang="cs-CZ" sz="2800" dirty="0">
                <a:solidFill>
                  <a:srgbClr val="0070C0"/>
                </a:solidFill>
              </a:rPr>
              <a:t> lines in </a:t>
            </a:r>
            <a:r>
              <a:rPr lang="cs-CZ" sz="2800" dirty="0" err="1">
                <a:solidFill>
                  <a:srgbClr val="0070C0"/>
                </a:solidFill>
              </a:rPr>
              <a:t>used</a:t>
            </a:r>
            <a:r>
              <a:rPr lang="cs-CZ" sz="2800" dirty="0">
                <a:solidFill>
                  <a:srgbClr val="0070C0"/>
                </a:solidFill>
              </a:rPr>
              <a:t> database 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C3B8AB-4429-4D54-A7FA-FDFC85B5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564142"/>
            <a:ext cx="7824851" cy="3016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4554EC0-A073-4CD2-ACB9-C4A7A1A09A00}"/>
              </a:ext>
            </a:extLst>
          </p:cNvPr>
          <p:cNvSpPr/>
          <p:nvPr/>
        </p:nvSpPr>
        <p:spPr>
          <a:xfrm>
            <a:off x="7956376" y="3501008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D28F65-ED60-415C-BC5F-405E36870D68}"/>
              </a:ext>
            </a:extLst>
          </p:cNvPr>
          <p:cNvSpPr txBox="1"/>
          <p:nvPr/>
        </p:nvSpPr>
        <p:spPr>
          <a:xfrm>
            <a:off x="5436096" y="4869160"/>
            <a:ext cx="362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Additional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remineder</a:t>
            </a:r>
            <a:r>
              <a:rPr lang="cs-CZ" dirty="0">
                <a:solidFill>
                  <a:srgbClr val="FF0000"/>
                </a:solidFill>
              </a:rPr>
              <a:t> level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DEA83E3-FADE-41EA-A517-0EC0ED681193}"/>
              </a:ext>
            </a:extLst>
          </p:cNvPr>
          <p:cNvCxnSpPr/>
          <p:nvPr/>
        </p:nvCxnSpPr>
        <p:spPr>
          <a:xfrm flipV="1">
            <a:off x="8460432" y="3861048"/>
            <a:ext cx="0" cy="8954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B8CD3AE3-EE64-41E0-99C5-8D9C3FA5327C}"/>
              </a:ext>
            </a:extLst>
          </p:cNvPr>
          <p:cNvSpPr/>
          <p:nvPr/>
        </p:nvSpPr>
        <p:spPr>
          <a:xfrm>
            <a:off x="1763688" y="3532553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CF1ECD7-9F05-471F-BF05-A3B836D41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8" y="5514571"/>
            <a:ext cx="7894114" cy="47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2D2F0FE-CB0B-4494-8268-342188F35E54}"/>
              </a:ext>
            </a:extLst>
          </p:cNvPr>
          <p:cNvCxnSpPr>
            <a:cxnSpLocks/>
          </p:cNvCxnSpPr>
          <p:nvPr/>
        </p:nvCxnSpPr>
        <p:spPr>
          <a:xfrm>
            <a:off x="2015716" y="3892593"/>
            <a:ext cx="0" cy="15526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1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15815-2220-475F-8CC1-5E408EBB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Issuing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in database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78A1B9-D76A-4AFD-A2AA-82C31557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260040" cy="1040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5E2B51E-155D-4272-BBDE-822F48C8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6952"/>
            <a:ext cx="2631595" cy="18702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69A5DA9-FD6E-4DC1-82A4-52ED3CC784F4}"/>
              </a:ext>
            </a:extLst>
          </p:cNvPr>
          <p:cNvCxnSpPr/>
          <p:nvPr/>
        </p:nvCxnSpPr>
        <p:spPr>
          <a:xfrm>
            <a:off x="1187624" y="2457941"/>
            <a:ext cx="0" cy="53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92614DE3-0292-4B0A-970A-9EE038ECE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007069"/>
            <a:ext cx="1664358" cy="18601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239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A97D9-B1F5-4A57-A5DC-86F17A6E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issued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reminders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968966-E4BC-4B65-8080-52FAE259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396189"/>
            <a:ext cx="7955531" cy="43370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159E0576-DCC3-4872-B735-721DFA060B5B}"/>
              </a:ext>
            </a:extLst>
          </p:cNvPr>
          <p:cNvCxnSpPr/>
          <p:nvPr/>
        </p:nvCxnSpPr>
        <p:spPr>
          <a:xfrm>
            <a:off x="5580112" y="458112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15B5BE-97AE-4EB7-BF58-005091C0ABBD}"/>
              </a:ext>
            </a:extLst>
          </p:cNvPr>
          <p:cNvSpPr txBox="1"/>
          <p:nvPr/>
        </p:nvSpPr>
        <p:spPr>
          <a:xfrm>
            <a:off x="4926215" y="4036422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Just </a:t>
            </a:r>
            <a:r>
              <a:rPr lang="cs-CZ" b="1" dirty="0" err="1">
                <a:solidFill>
                  <a:srgbClr val="0070C0"/>
                </a:solidFill>
              </a:rPr>
              <a:t>created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Reminders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 err="1">
                <a:solidFill>
                  <a:srgbClr val="0070C0"/>
                </a:solidFill>
              </a:rPr>
              <a:t>Reminders</a:t>
            </a:r>
            <a:r>
              <a:rPr lang="cs-CZ" sz="11200" dirty="0">
                <a:solidFill>
                  <a:srgbClr val="0070C0"/>
                </a:solidFill>
              </a:rPr>
              <a:t> – </a:t>
            </a:r>
            <a:r>
              <a:rPr lang="cs-CZ" sz="11200" dirty="0" err="1">
                <a:solidFill>
                  <a:srgbClr val="0070C0"/>
                </a:solidFill>
              </a:rPr>
              <a:t>better</a:t>
            </a:r>
            <a:r>
              <a:rPr lang="cs-CZ" sz="11200" dirty="0">
                <a:solidFill>
                  <a:srgbClr val="0070C0"/>
                </a:solidFill>
              </a:rPr>
              <a:t> </a:t>
            </a:r>
            <a:r>
              <a:rPr lang="cs-CZ" sz="11200" dirty="0" err="1">
                <a:solidFill>
                  <a:srgbClr val="0070C0"/>
                </a:solidFill>
              </a:rPr>
              <a:t>control</a:t>
            </a:r>
            <a:r>
              <a:rPr lang="cs-CZ" sz="11200" dirty="0">
                <a:solidFill>
                  <a:srgbClr val="0070C0"/>
                </a:solidFill>
              </a:rPr>
              <a:t> </a:t>
            </a:r>
            <a:r>
              <a:rPr lang="cs-CZ" sz="11200" dirty="0" err="1">
                <a:solidFill>
                  <a:srgbClr val="0070C0"/>
                </a:solidFill>
              </a:rPr>
              <a:t>over</a:t>
            </a:r>
            <a:r>
              <a:rPr lang="cs-CZ" sz="11200" dirty="0">
                <a:solidFill>
                  <a:srgbClr val="0070C0"/>
                </a:solidFill>
              </a:rPr>
              <a:t> </a:t>
            </a:r>
            <a:r>
              <a:rPr lang="cs-CZ" sz="11200" dirty="0" err="1">
                <a:solidFill>
                  <a:srgbClr val="0070C0"/>
                </a:solidFill>
              </a:rPr>
              <a:t>Receivables</a:t>
            </a:r>
            <a:endParaRPr lang="cs-CZ" sz="1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400" b="1" dirty="0"/>
              <a:t> </a:t>
            </a:r>
            <a:endParaRPr lang="en-ZA" sz="3400" b="1" dirty="0"/>
          </a:p>
          <a:p>
            <a:pPr lvl="1"/>
            <a:r>
              <a:rPr lang="cs-CZ" sz="7200" dirty="0">
                <a:solidFill>
                  <a:srgbClr val="7030A0"/>
                </a:solidFill>
              </a:rPr>
              <a:t>In Business </a:t>
            </a:r>
            <a:r>
              <a:rPr lang="cs-CZ" sz="7200" dirty="0" err="1">
                <a:solidFill>
                  <a:srgbClr val="7030A0"/>
                </a:solidFill>
              </a:rPr>
              <a:t>Central</a:t>
            </a:r>
            <a:r>
              <a:rPr lang="cs-CZ" sz="7200" dirty="0">
                <a:solidFill>
                  <a:srgbClr val="7030A0"/>
                </a:solidFill>
              </a:rPr>
              <a:t> </a:t>
            </a:r>
            <a:r>
              <a:rPr lang="en-US" sz="7200" dirty="0">
                <a:solidFill>
                  <a:srgbClr val="7030A0"/>
                </a:solidFill>
              </a:rPr>
              <a:t> a </a:t>
            </a:r>
            <a:r>
              <a:rPr lang="cs-CZ" sz="7200" dirty="0">
                <a:solidFill>
                  <a:srgbClr val="7030A0"/>
                </a:solidFill>
              </a:rPr>
              <a:t>R</a:t>
            </a:r>
            <a:r>
              <a:rPr lang="en-US" sz="7200" dirty="0" err="1">
                <a:solidFill>
                  <a:srgbClr val="7030A0"/>
                </a:solidFill>
              </a:rPr>
              <a:t>eminder</a:t>
            </a:r>
            <a:r>
              <a:rPr lang="en-US" sz="7200" dirty="0">
                <a:solidFill>
                  <a:srgbClr val="7030A0"/>
                </a:solidFill>
              </a:rPr>
              <a:t> is similar to an </a:t>
            </a:r>
            <a:r>
              <a:rPr lang="cs-CZ" sz="7200" dirty="0">
                <a:solidFill>
                  <a:srgbClr val="7030A0"/>
                </a:solidFill>
              </a:rPr>
              <a:t>I</a:t>
            </a:r>
            <a:r>
              <a:rPr lang="en-US" sz="7200" dirty="0" err="1">
                <a:solidFill>
                  <a:srgbClr val="7030A0"/>
                </a:solidFill>
              </a:rPr>
              <a:t>nvoice</a:t>
            </a:r>
            <a:r>
              <a:rPr lang="en-US" sz="7200" dirty="0">
                <a:solidFill>
                  <a:srgbClr val="7030A0"/>
                </a:solidFill>
              </a:rPr>
              <a:t>. When you create a reminder, you must fill in a </a:t>
            </a:r>
            <a:r>
              <a:rPr lang="cs-CZ" sz="7200" dirty="0">
                <a:solidFill>
                  <a:srgbClr val="7030A0"/>
                </a:solidFill>
              </a:rPr>
              <a:t>R</a:t>
            </a:r>
            <a:r>
              <a:rPr lang="en-US" sz="7200" dirty="0" err="1">
                <a:solidFill>
                  <a:srgbClr val="7030A0"/>
                </a:solidFill>
              </a:rPr>
              <a:t>eminder</a:t>
            </a:r>
            <a:r>
              <a:rPr lang="en-US" sz="7200" dirty="0">
                <a:solidFill>
                  <a:srgbClr val="7030A0"/>
                </a:solidFill>
              </a:rPr>
              <a:t> header and one or more </a:t>
            </a:r>
            <a:r>
              <a:rPr lang="cs-CZ" sz="7200" dirty="0">
                <a:solidFill>
                  <a:srgbClr val="7030A0"/>
                </a:solidFill>
              </a:rPr>
              <a:t>R</a:t>
            </a:r>
            <a:r>
              <a:rPr lang="en-US" sz="7200" dirty="0" err="1">
                <a:solidFill>
                  <a:srgbClr val="7030A0"/>
                </a:solidFill>
              </a:rPr>
              <a:t>eminder</a:t>
            </a:r>
            <a:r>
              <a:rPr lang="en-US" sz="7200" dirty="0">
                <a:solidFill>
                  <a:srgbClr val="7030A0"/>
                </a:solidFill>
              </a:rPr>
              <a:t> lines.</a:t>
            </a:r>
            <a:endParaRPr lang="cs-CZ" sz="72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cs-CZ" sz="7200" dirty="0">
              <a:solidFill>
                <a:srgbClr val="7030A0"/>
              </a:solidFill>
            </a:endParaRPr>
          </a:p>
          <a:p>
            <a:pPr lvl="1"/>
            <a:r>
              <a:rPr lang="en-US" sz="7200" dirty="0">
                <a:solidFill>
                  <a:srgbClr val="0070C0"/>
                </a:solidFill>
              </a:rPr>
              <a:t>You can fill in a header </a:t>
            </a:r>
            <a:r>
              <a:rPr lang="en-US" sz="7200" b="1" dirty="0">
                <a:solidFill>
                  <a:srgbClr val="0070C0"/>
                </a:solidFill>
              </a:rPr>
              <a:t>manually</a:t>
            </a:r>
            <a:r>
              <a:rPr lang="en-US" sz="7200" dirty="0">
                <a:solidFill>
                  <a:srgbClr val="0070C0"/>
                </a:solidFill>
              </a:rPr>
              <a:t> and have the program fill in the lines</a:t>
            </a:r>
            <a:endParaRPr lang="cs-CZ" sz="72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cs-CZ" sz="7200" dirty="0"/>
              <a:t>    </a:t>
            </a:r>
            <a:r>
              <a:rPr lang="en-US" sz="7200" dirty="0"/>
              <a:t> </a:t>
            </a:r>
            <a:r>
              <a:rPr lang="cs-CZ" sz="7200" dirty="0"/>
              <a:t>                                             </a:t>
            </a:r>
            <a:r>
              <a:rPr lang="cs-CZ" sz="14400" dirty="0">
                <a:solidFill>
                  <a:srgbClr val="FF0000"/>
                </a:solidFill>
              </a:rPr>
              <a:t>      OR</a:t>
            </a:r>
            <a:r>
              <a:rPr lang="en-US" sz="14400" dirty="0">
                <a:solidFill>
                  <a:srgbClr val="FF0000"/>
                </a:solidFill>
              </a:rPr>
              <a:t> </a:t>
            </a:r>
            <a:endParaRPr lang="cs-CZ" sz="14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/>
              <a:t> -  </a:t>
            </a:r>
            <a:r>
              <a:rPr lang="en-US" sz="7200" dirty="0">
                <a:solidFill>
                  <a:srgbClr val="00B050"/>
                </a:solidFill>
              </a:rPr>
              <a:t>you can have the program create reminders for all customers </a:t>
            </a:r>
            <a:r>
              <a:rPr lang="en-US" sz="7200" b="1" dirty="0">
                <a:solidFill>
                  <a:srgbClr val="00B050"/>
                </a:solidFill>
              </a:rPr>
              <a:t>automatically</a:t>
            </a:r>
            <a:r>
              <a:rPr lang="en-US" sz="7200" dirty="0">
                <a:solidFill>
                  <a:srgbClr val="00B050"/>
                </a:solidFill>
              </a:rPr>
              <a:t>.</a:t>
            </a:r>
            <a:endParaRPr lang="cs-CZ" sz="72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5223-E876-4227-A624-7039DFE2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Printout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issued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5CF559-6BC8-48E7-A2E7-1A8D6600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5371429" cy="51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62BA559-8D12-45D5-9541-4583AD635450}"/>
              </a:ext>
            </a:extLst>
          </p:cNvPr>
          <p:cNvSpPr/>
          <p:nvPr/>
        </p:nvSpPr>
        <p:spPr>
          <a:xfrm>
            <a:off x="827584" y="5085184"/>
            <a:ext cx="508339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01EC612-707D-4391-869F-57EFA32D4E7B}"/>
              </a:ext>
            </a:extLst>
          </p:cNvPr>
          <p:cNvSpPr txBox="1"/>
          <p:nvPr/>
        </p:nvSpPr>
        <p:spPr>
          <a:xfrm>
            <a:off x="5993333" y="54753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68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FE893-5AA8-4220-A3FF-1FB7AEC7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23EC12-618D-4D18-AC84-BABF8A932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487816" cy="152614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3C8A93-FA58-4D35-8CDA-10F5D6F43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0" y="3395711"/>
            <a:ext cx="7559316" cy="124706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1A4EC0D-77C9-40A7-9EF9-EEF0EBA0337C}"/>
              </a:ext>
            </a:extLst>
          </p:cNvPr>
          <p:cNvCxnSpPr/>
          <p:nvPr/>
        </p:nvCxnSpPr>
        <p:spPr>
          <a:xfrm>
            <a:off x="5148064" y="2564904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D17CC3DF-E6CC-4E11-911C-D73EB839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3964"/>
            <a:ext cx="3301679" cy="1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E73CFCB-1A65-487E-8A78-D0F773880F67}"/>
              </a:ext>
            </a:extLst>
          </p:cNvPr>
          <p:cNvCxnSpPr>
            <a:cxnSpLocks/>
          </p:cNvCxnSpPr>
          <p:nvPr/>
        </p:nvCxnSpPr>
        <p:spPr>
          <a:xfrm flipV="1">
            <a:off x="7524328" y="4642779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F11D619B-AC80-4122-8F19-492D91D665B3}"/>
              </a:ext>
            </a:extLst>
          </p:cNvPr>
          <p:cNvSpPr txBox="1"/>
          <p:nvPr/>
        </p:nvSpPr>
        <p:spPr>
          <a:xfrm>
            <a:off x="6444208" y="5762230"/>
            <a:ext cx="20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Reminder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Due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87F2E-4843-4D12-9382-BF5F5A2C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0070C0"/>
                </a:solidFill>
              </a:rPr>
              <a:t>Second </a:t>
            </a:r>
            <a:r>
              <a:rPr lang="cs-CZ" sz="2400" dirty="0" err="1">
                <a:solidFill>
                  <a:srgbClr val="0070C0"/>
                </a:solidFill>
              </a:rPr>
              <a:t>attempt</a:t>
            </a:r>
            <a:r>
              <a:rPr lang="cs-CZ" sz="2400" dirty="0">
                <a:solidFill>
                  <a:srgbClr val="0070C0"/>
                </a:solidFill>
              </a:rPr>
              <a:t> to </a:t>
            </a:r>
            <a:r>
              <a:rPr lang="cs-CZ" sz="2400" dirty="0" err="1">
                <a:solidFill>
                  <a:srgbClr val="0070C0"/>
                </a:solidFill>
              </a:rPr>
              <a:t>create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reminders</a:t>
            </a:r>
            <a:r>
              <a:rPr lang="cs-CZ" sz="2400" dirty="0">
                <a:solidFill>
                  <a:srgbClr val="0070C0"/>
                </a:solidFill>
              </a:rPr>
              <a:t> in </a:t>
            </a:r>
            <a:r>
              <a:rPr lang="cs-CZ" sz="2400" dirty="0" err="1">
                <a:solidFill>
                  <a:srgbClr val="0070C0"/>
                </a:solidFill>
              </a:rPr>
              <a:t>used</a:t>
            </a:r>
            <a:r>
              <a:rPr lang="cs-CZ" sz="2400" dirty="0">
                <a:solidFill>
                  <a:srgbClr val="0070C0"/>
                </a:solidFill>
              </a:rPr>
              <a:t> database </a:t>
            </a:r>
            <a:endParaRPr lang="en-US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53906F-8E36-4B02-8980-AAB72CC26168}"/>
              </a:ext>
            </a:extLst>
          </p:cNvPr>
          <p:cNvSpPr txBox="1"/>
          <p:nvPr/>
        </p:nvSpPr>
        <p:spPr>
          <a:xfrm>
            <a:off x="1654073" y="5161006"/>
            <a:ext cx="522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Actual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working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date</a:t>
            </a:r>
            <a:r>
              <a:rPr lang="cs-CZ" b="1" dirty="0">
                <a:solidFill>
                  <a:srgbClr val="0070C0"/>
                </a:solidFill>
              </a:rPr>
              <a:t> to </a:t>
            </a:r>
            <a:r>
              <a:rPr lang="cs-CZ" b="1" dirty="0" err="1">
                <a:solidFill>
                  <a:srgbClr val="0070C0"/>
                </a:solidFill>
              </a:rPr>
              <a:t>create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reminder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: </a:t>
            </a:r>
            <a:r>
              <a:rPr lang="cs-CZ" b="1" dirty="0">
                <a:solidFill>
                  <a:srgbClr val="7030A0"/>
                </a:solidFill>
              </a:rPr>
              <a:t>2023/06/02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6F486A8-AAB8-4557-8B8B-F16C437B6F1B}"/>
              </a:ext>
            </a:extLst>
          </p:cNvPr>
          <p:cNvSpPr txBox="1"/>
          <p:nvPr/>
        </p:nvSpPr>
        <p:spPr>
          <a:xfrm>
            <a:off x="282358" y="2987189"/>
            <a:ext cx="8579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New </a:t>
            </a:r>
            <a:r>
              <a:rPr lang="cs-CZ" sz="2000" dirty="0" err="1">
                <a:solidFill>
                  <a:srgbClr val="0070C0"/>
                </a:solidFill>
              </a:rPr>
              <a:t>date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for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ceration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2nd level </a:t>
            </a:r>
            <a:r>
              <a:rPr lang="cs-CZ" sz="2000" dirty="0" err="1">
                <a:solidFill>
                  <a:srgbClr val="0070C0"/>
                </a:solidFill>
              </a:rPr>
              <a:t>reminder</a:t>
            </a:r>
            <a:r>
              <a:rPr lang="cs-CZ" sz="2000" dirty="0">
                <a:solidFill>
                  <a:srgbClr val="0070C0"/>
                </a:solidFill>
              </a:rPr>
              <a:t>=  </a:t>
            </a:r>
            <a:r>
              <a:rPr lang="cs-CZ" sz="2000" dirty="0" err="1">
                <a:solidFill>
                  <a:srgbClr val="0070C0"/>
                </a:solidFill>
              </a:rPr>
              <a:t>Due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Date</a:t>
            </a:r>
            <a:r>
              <a:rPr lang="cs-CZ" sz="2000" dirty="0">
                <a:solidFill>
                  <a:srgbClr val="0070C0"/>
                </a:solidFill>
              </a:rPr>
              <a:t> + </a:t>
            </a:r>
            <a:r>
              <a:rPr lang="cs-CZ" sz="2000" b="1" dirty="0">
                <a:solidFill>
                  <a:srgbClr val="00B050"/>
                </a:solidFill>
              </a:rPr>
              <a:t>1M</a:t>
            </a:r>
            <a:r>
              <a:rPr lang="cs-CZ" sz="2000" dirty="0">
                <a:solidFill>
                  <a:srgbClr val="0070C0"/>
                </a:solidFill>
              </a:rPr>
              <a:t> + 1D = </a:t>
            </a:r>
            <a:r>
              <a:rPr lang="cs-CZ" sz="2000" b="1" dirty="0">
                <a:solidFill>
                  <a:srgbClr val="7030A0"/>
                </a:solidFill>
              </a:rPr>
              <a:t>2023/06/02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EF9802-A877-4DCD-B840-00F98F3F81CC}"/>
              </a:ext>
            </a:extLst>
          </p:cNvPr>
          <p:cNvSpPr txBox="1"/>
          <p:nvPr/>
        </p:nvSpPr>
        <p:spPr>
          <a:xfrm>
            <a:off x="4067944" y="3852114"/>
            <a:ext cx="3022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Due to the grace period </a:t>
            </a: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1M</a:t>
            </a:r>
            <a:r>
              <a:rPr lang="cs-CZ" b="1" dirty="0">
                <a:solidFill>
                  <a:srgbClr val="00B05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26DA85A-E349-46EE-975C-CE1D61AA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4561"/>
            <a:ext cx="2345860" cy="1529908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5858038-CF2B-4652-93FD-A73E66E58CAF}"/>
              </a:ext>
            </a:extLst>
          </p:cNvPr>
          <p:cNvCxnSpPr/>
          <p:nvPr/>
        </p:nvCxnSpPr>
        <p:spPr>
          <a:xfrm flipV="1">
            <a:off x="4355976" y="3384392"/>
            <a:ext cx="0" cy="26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3F04829-9D5D-4A4E-B8C2-9AEB3B31FDCB}"/>
              </a:ext>
            </a:extLst>
          </p:cNvPr>
          <p:cNvCxnSpPr/>
          <p:nvPr/>
        </p:nvCxnSpPr>
        <p:spPr>
          <a:xfrm flipV="1">
            <a:off x="6444208" y="3372823"/>
            <a:ext cx="0" cy="4630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7B0D4FA-6DE9-4B86-AABC-E357F265CF01}"/>
              </a:ext>
            </a:extLst>
          </p:cNvPr>
          <p:cNvCxnSpPr/>
          <p:nvPr/>
        </p:nvCxnSpPr>
        <p:spPr>
          <a:xfrm>
            <a:off x="2573722" y="234888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363E82B-1BD5-4669-A56A-17088299E7E1}"/>
              </a:ext>
            </a:extLst>
          </p:cNvPr>
          <p:cNvCxnSpPr>
            <a:cxnSpLocks/>
          </p:cNvCxnSpPr>
          <p:nvPr/>
        </p:nvCxnSpPr>
        <p:spPr>
          <a:xfrm>
            <a:off x="5021994" y="2348881"/>
            <a:ext cx="0" cy="70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55A2756B-30DA-4588-81EB-92392AC448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9501" y="3680993"/>
            <a:ext cx="1896900" cy="139291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2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8A9DC-4DEF-4826-9F27-955DB793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5C0A42D-C323-4A4C-8CB8-DEFFC1ECE8F1}"/>
              </a:ext>
            </a:extLst>
          </p:cNvPr>
          <p:cNvCxnSpPr/>
          <p:nvPr/>
        </p:nvCxnSpPr>
        <p:spPr>
          <a:xfrm>
            <a:off x="2123728" y="4170486"/>
            <a:ext cx="0" cy="792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F81AA327-8241-4EA5-99E4-1FE998F7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9" y="1388954"/>
            <a:ext cx="2830417" cy="27815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BA14BAD-AF40-4755-A376-E5E9C9AD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9" y="4962574"/>
            <a:ext cx="8087837" cy="131569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560C01-0250-4060-BAB3-556DB06F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411338"/>
            <a:ext cx="2524125" cy="18097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D31E774-DC76-487B-9B99-40453D5B3AB4}"/>
              </a:ext>
            </a:extLst>
          </p:cNvPr>
          <p:cNvSpPr txBox="1"/>
          <p:nvPr/>
        </p:nvSpPr>
        <p:spPr>
          <a:xfrm>
            <a:off x="4087311" y="1343662"/>
            <a:ext cx="33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Actual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Working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date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to </a:t>
            </a:r>
            <a:r>
              <a:rPr lang="cs-CZ" b="1" dirty="0" err="1">
                <a:solidFill>
                  <a:srgbClr val="0070C0"/>
                </a:solidFill>
              </a:rPr>
              <a:t>create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reminder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: </a:t>
            </a:r>
            <a:r>
              <a:rPr lang="cs-CZ" b="1" dirty="0">
                <a:solidFill>
                  <a:srgbClr val="7030A0"/>
                </a:solidFill>
              </a:rPr>
              <a:t>2023/06/02</a:t>
            </a:r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A553431B-A94D-4943-9FDF-43E29F43A2DE}"/>
              </a:ext>
            </a:extLst>
          </p:cNvPr>
          <p:cNvCxnSpPr/>
          <p:nvPr/>
        </p:nvCxnSpPr>
        <p:spPr>
          <a:xfrm rot="5400000">
            <a:off x="3263641" y="1679043"/>
            <a:ext cx="744510" cy="7200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0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AA6D-D011-4DD7-AA4B-DCA46597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59056E-FEE9-4CF1-9D52-8D29D809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24" y="2060848"/>
            <a:ext cx="7885090" cy="244827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666F0EC-9E83-4628-A083-93609DAF0235}"/>
              </a:ext>
            </a:extLst>
          </p:cNvPr>
          <p:cNvSpPr/>
          <p:nvPr/>
        </p:nvSpPr>
        <p:spPr>
          <a:xfrm>
            <a:off x="323528" y="1490069"/>
            <a:ext cx="2805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Reminder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Header</a:t>
            </a:r>
            <a:endParaRPr lang="cs-CZ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F17AD-9966-4274-A231-EBE66F77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780500"/>
            <a:ext cx="1336604" cy="18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7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AA6D-D011-4DD7-AA4B-DCA46597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database</a:t>
            </a:r>
            <a:endParaRPr lang="en-US" sz="3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66F0EC-9E83-4628-A083-93609DAF0235}"/>
              </a:ext>
            </a:extLst>
          </p:cNvPr>
          <p:cNvSpPr/>
          <p:nvPr/>
        </p:nvSpPr>
        <p:spPr>
          <a:xfrm>
            <a:off x="323528" y="1433757"/>
            <a:ext cx="5807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Reminder</a:t>
            </a:r>
            <a:r>
              <a:rPr lang="cs-CZ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lines (</a:t>
            </a:r>
            <a:r>
              <a:rPr lang="cs-CZ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only</a:t>
            </a:r>
            <a:r>
              <a:rPr lang="cs-CZ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part </a:t>
            </a:r>
            <a:r>
              <a:rPr lang="cs-CZ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of</a:t>
            </a:r>
            <a:r>
              <a:rPr lang="cs-CZ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</a:t>
            </a:r>
            <a:r>
              <a:rPr lang="cs-CZ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lines)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0DD86B-1848-4174-AAFC-1110B83E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4" y="1988840"/>
            <a:ext cx="7630915" cy="28803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2485413-26DE-45BD-A922-D76BEAD2C269}"/>
              </a:ext>
            </a:extLst>
          </p:cNvPr>
          <p:cNvSpPr/>
          <p:nvPr/>
        </p:nvSpPr>
        <p:spPr>
          <a:xfrm>
            <a:off x="7740352" y="4056091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8E18BA-6391-4A48-A252-1A328709528D}"/>
              </a:ext>
            </a:extLst>
          </p:cNvPr>
          <p:cNvSpPr txBox="1"/>
          <p:nvPr/>
        </p:nvSpPr>
        <p:spPr>
          <a:xfrm>
            <a:off x="5148064" y="5088510"/>
            <a:ext cx="362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Additional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remineder</a:t>
            </a:r>
            <a:r>
              <a:rPr lang="cs-CZ" dirty="0">
                <a:solidFill>
                  <a:srgbClr val="FF0000"/>
                </a:solidFill>
              </a:rPr>
              <a:t> level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BC8CEE-1329-4D30-B0C7-0095F680AD66}"/>
              </a:ext>
            </a:extLst>
          </p:cNvPr>
          <p:cNvCxnSpPr>
            <a:cxnSpLocks/>
          </p:cNvCxnSpPr>
          <p:nvPr/>
        </p:nvCxnSpPr>
        <p:spPr>
          <a:xfrm flipV="1">
            <a:off x="8244408" y="4416131"/>
            <a:ext cx="0" cy="6690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B4FD2B86-3190-4859-AFFC-11CE2026FB29}"/>
              </a:ext>
            </a:extLst>
          </p:cNvPr>
          <p:cNvSpPr/>
          <p:nvPr/>
        </p:nvSpPr>
        <p:spPr>
          <a:xfrm>
            <a:off x="1625475" y="4064506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1AF75F-F59F-4563-8AC2-FA951E04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5" y="6046524"/>
            <a:ext cx="7894114" cy="47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6220E8C-3C00-451E-B3DE-2A9B3909FE48}"/>
              </a:ext>
            </a:extLst>
          </p:cNvPr>
          <p:cNvCxnSpPr>
            <a:cxnSpLocks/>
          </p:cNvCxnSpPr>
          <p:nvPr/>
        </p:nvCxnSpPr>
        <p:spPr>
          <a:xfrm>
            <a:off x="1877503" y="4424546"/>
            <a:ext cx="0" cy="15526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5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9B438-7E27-E5A5-5E37-172F2C13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and G/L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issuing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E925CD-26B0-49C3-B0CE-B61D3B0E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3510"/>
            <a:ext cx="2088232" cy="12443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052309-F874-429A-857C-7FA9C464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628800"/>
            <a:ext cx="3269670" cy="24874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CD76AF6-0C68-4EC8-BAC0-A14D3E163C40}"/>
              </a:ext>
            </a:extLst>
          </p:cNvPr>
          <p:cNvSpPr/>
          <p:nvPr/>
        </p:nvSpPr>
        <p:spPr>
          <a:xfrm>
            <a:off x="457200" y="44624"/>
            <a:ext cx="45719" cy="10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A6F97C4-DE3E-4FAE-902C-2EA8502AA03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699792" y="2165668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0FF028-7AC2-4A49-A969-B0BDA252930D}"/>
              </a:ext>
            </a:extLst>
          </p:cNvPr>
          <p:cNvSpPr txBox="1"/>
          <p:nvPr/>
        </p:nvSpPr>
        <p:spPr>
          <a:xfrm>
            <a:off x="1403648" y="46681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Actual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working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date</a:t>
            </a:r>
            <a:r>
              <a:rPr lang="cs-CZ" b="1" dirty="0">
                <a:solidFill>
                  <a:srgbClr val="0070C0"/>
                </a:solidFill>
              </a:rPr>
              <a:t> to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create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reminder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: </a:t>
            </a:r>
            <a:r>
              <a:rPr lang="cs-CZ" b="1" dirty="0">
                <a:solidFill>
                  <a:srgbClr val="7030A0"/>
                </a:solidFill>
              </a:rPr>
              <a:t>2023/06/02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6C52774-0CB0-4F6E-AAB1-08DD8C1FC103}"/>
              </a:ext>
            </a:extLst>
          </p:cNvPr>
          <p:cNvCxnSpPr/>
          <p:nvPr/>
        </p:nvCxnSpPr>
        <p:spPr>
          <a:xfrm flipV="1">
            <a:off x="4067944" y="3068960"/>
            <a:ext cx="1368152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6DF28-D43F-4D77-B9D7-201A8009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issued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C2B77-3268-4D3E-94D2-B315DB1D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7271792" cy="43189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0071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C1835-3E97-45B1-A69C-36D6C4F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056887-CC51-4E1B-B9B7-11C56247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884"/>
            <a:ext cx="5858628" cy="164638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63EC76-1E64-42A7-9A14-C04CEC9A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03140"/>
            <a:ext cx="8229600" cy="110272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153A426-8932-4949-81E6-6CADF3385061}"/>
              </a:ext>
            </a:extLst>
          </p:cNvPr>
          <p:cNvCxnSpPr/>
          <p:nvPr/>
        </p:nvCxnSpPr>
        <p:spPr>
          <a:xfrm>
            <a:off x="5148064" y="3140968"/>
            <a:ext cx="0" cy="652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7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4D96-B0B9-072B-39E6-5CF91359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0DA742-A370-4923-8853-16460FF8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8015720" cy="100811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846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3F00A-4D2D-96BD-8FFF-7008BEBC38E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53A764-9400-01AA-D277-C66202915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6780952" cy="40952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916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110D6-067E-4D9A-81A8-5FCC6797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Printout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issued</a:t>
            </a:r>
            <a:r>
              <a:rPr lang="cs-CZ" sz="3600" dirty="0">
                <a:solidFill>
                  <a:srgbClr val="0070C0"/>
                </a:solidFill>
              </a:rPr>
              <a:t> 2nd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(part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there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is</a:t>
            </a:r>
            <a:r>
              <a:rPr lang="cs-CZ" sz="3600" dirty="0">
                <a:solidFill>
                  <a:srgbClr val="0070C0"/>
                </a:solidFill>
              </a:rPr>
              <a:t> much more lines) 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892C32-028B-40B2-98EF-52188171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70" y="1417638"/>
            <a:ext cx="5552381" cy="42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7ECC94C-71A4-411B-9848-1466C09A88B9}"/>
              </a:ext>
            </a:extLst>
          </p:cNvPr>
          <p:cNvCxnSpPr/>
          <p:nvPr/>
        </p:nvCxnSpPr>
        <p:spPr>
          <a:xfrm flipH="1" flipV="1">
            <a:off x="2195736" y="3573016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5F2DB0-1C62-458A-AA4A-F3F1EFBFEEF2}"/>
              </a:ext>
            </a:extLst>
          </p:cNvPr>
          <p:cNvSpPr txBox="1"/>
          <p:nvPr/>
        </p:nvSpPr>
        <p:spPr>
          <a:xfrm>
            <a:off x="3419872" y="3748390"/>
            <a:ext cx="463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Important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date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for</a:t>
            </a:r>
            <a:r>
              <a:rPr lang="cs-CZ" b="1" dirty="0">
                <a:solidFill>
                  <a:srgbClr val="0070C0"/>
                </a:solidFill>
              </a:rPr>
              <a:t> 3rd </a:t>
            </a:r>
            <a:r>
              <a:rPr lang="cs-CZ" b="1" dirty="0" err="1">
                <a:solidFill>
                  <a:srgbClr val="0070C0"/>
                </a:solidFill>
              </a:rPr>
              <a:t>lever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reminder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creation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2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59935-4CD3-4376-92A2-D2D12FB2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3rd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188D31-7961-4202-8644-B5B8AE8C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4" y="1408022"/>
            <a:ext cx="2431006" cy="313248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B3AC7D-71C0-4238-AC2D-3AA981C7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5048794"/>
            <a:ext cx="7991873" cy="125020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4ABA437-51FF-4C51-A68C-060DE5B05870}"/>
              </a:ext>
            </a:extLst>
          </p:cNvPr>
          <p:cNvCxnSpPr>
            <a:stCxn id="7" idx="2"/>
          </p:cNvCxnSpPr>
          <p:nvPr/>
        </p:nvCxnSpPr>
        <p:spPr>
          <a:xfrm>
            <a:off x="1916337" y="4540511"/>
            <a:ext cx="0" cy="47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EBB7B6-5BDE-4CE2-8AA6-894AB41E33B7}"/>
              </a:ext>
            </a:extLst>
          </p:cNvPr>
          <p:cNvSpPr txBox="1"/>
          <p:nvPr/>
        </p:nvSpPr>
        <p:spPr>
          <a:xfrm>
            <a:off x="3779912" y="2053324"/>
            <a:ext cx="336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Important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date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for</a:t>
            </a:r>
            <a:r>
              <a:rPr lang="cs-CZ" b="1" dirty="0">
                <a:solidFill>
                  <a:srgbClr val="0070C0"/>
                </a:solidFill>
              </a:rPr>
              <a:t> 3rd level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Reminder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creation</a:t>
            </a:r>
            <a:r>
              <a:rPr lang="cs-CZ" b="1" dirty="0">
                <a:solidFill>
                  <a:srgbClr val="0070C0"/>
                </a:solidFill>
              </a:rPr>
              <a:t> (2023/07/02)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06F94F-B5EB-4F16-97E7-86FE197477DD}"/>
              </a:ext>
            </a:extLst>
          </p:cNvPr>
          <p:cNvSpPr txBox="1"/>
          <p:nvPr/>
        </p:nvSpPr>
        <p:spPr>
          <a:xfrm>
            <a:off x="3826948" y="2789600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2023/07/02+1M +1D = 2023/08/03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0471546-CF52-4DFB-80F5-D17DFA4D0A7C}"/>
              </a:ext>
            </a:extLst>
          </p:cNvPr>
          <p:cNvCxnSpPr/>
          <p:nvPr/>
        </p:nvCxnSpPr>
        <p:spPr>
          <a:xfrm flipV="1">
            <a:off x="4572000" y="3207938"/>
            <a:ext cx="0" cy="43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9A75DDF-4D62-4483-A9B7-6567E9476760}"/>
              </a:ext>
            </a:extLst>
          </p:cNvPr>
          <p:cNvCxnSpPr/>
          <p:nvPr/>
        </p:nvCxnSpPr>
        <p:spPr>
          <a:xfrm flipV="1">
            <a:off x="6732240" y="3207938"/>
            <a:ext cx="0" cy="43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FBDE6B8-A7A5-46D5-BEE6-B3B8E2BB60DC}"/>
              </a:ext>
            </a:extLst>
          </p:cNvPr>
          <p:cNvCxnSpPr/>
          <p:nvPr/>
        </p:nvCxnSpPr>
        <p:spPr>
          <a:xfrm>
            <a:off x="4572000" y="364502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983354-4904-49A2-9BAA-40136E48342A}"/>
              </a:ext>
            </a:extLst>
          </p:cNvPr>
          <p:cNvSpPr txBox="1"/>
          <p:nvPr/>
        </p:nvSpPr>
        <p:spPr>
          <a:xfrm>
            <a:off x="5180437" y="3329737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1 </a:t>
            </a:r>
            <a:r>
              <a:rPr lang="cs-CZ" dirty="0" err="1">
                <a:solidFill>
                  <a:srgbClr val="7030A0"/>
                </a:solidFill>
              </a:rPr>
              <a:t>month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86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D6ED3-68A5-48E7-A8F5-3E91EBC1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3rd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header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5EE4E0-63BC-44A2-B1FC-96B7CD75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6948264" cy="242351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7598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D6ED3-68A5-48E7-A8F5-3E91EBC1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3rd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some</a:t>
            </a:r>
            <a:r>
              <a:rPr lang="cs-CZ" sz="3600" dirty="0">
                <a:solidFill>
                  <a:srgbClr val="0070C0"/>
                </a:solidFill>
              </a:rPr>
              <a:t> lines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5CB7E7-5029-4ACD-9530-38A61916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6084168" cy="14770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DA0B2D-C1CF-4F52-842B-313169CA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7" y="3963331"/>
            <a:ext cx="6996097" cy="1246350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51675E8-4BCA-4DF1-A42A-F7768D4DF808}"/>
              </a:ext>
            </a:extLst>
          </p:cNvPr>
          <p:cNvCxnSpPr/>
          <p:nvPr/>
        </p:nvCxnSpPr>
        <p:spPr>
          <a:xfrm>
            <a:off x="3995936" y="2894670"/>
            <a:ext cx="0" cy="114300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35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6484B63-FF34-424F-8039-37C638F651FE}"/>
              </a:ext>
            </a:extLst>
          </p:cNvPr>
          <p:cNvSpPr/>
          <p:nvPr/>
        </p:nvSpPr>
        <p:spPr>
          <a:xfrm>
            <a:off x="783815" y="2967335"/>
            <a:ext cx="757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MODEL-</a:t>
            </a:r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study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720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C5421-557E-D688-297E-1911D7DE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Another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C1224B-818C-A8CD-ABAA-C401D3025C6A}"/>
              </a:ext>
            </a:extLst>
          </p:cNvPr>
          <p:cNvSpPr txBox="1"/>
          <p:nvPr/>
        </p:nvSpPr>
        <p:spPr>
          <a:xfrm>
            <a:off x="755576" y="1417638"/>
            <a:ext cx="26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Newly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created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customer</a:t>
            </a:r>
            <a:r>
              <a:rPr lang="cs-CZ" b="1" dirty="0">
                <a:solidFill>
                  <a:srgbClr val="0070C0"/>
                </a:solidFill>
              </a:rPr>
              <a:t> :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9A7D1E-E695-FB38-82FD-7D15C9E0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0" y="2060848"/>
            <a:ext cx="5580112" cy="2384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0D5E1D-F14D-2090-1675-C37803E0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55" y="1563597"/>
            <a:ext cx="2341986" cy="39825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92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DF64-7A9F-D928-212C-4C64ECCD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45079-D5D5-79F5-07D7-B57AEDE1B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All Customer Ledger entries originate from test versions of the example </a:t>
            </a:r>
            <a:endParaRPr lang="cs-CZ" sz="1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3C9F5F-49A0-A1BC-999F-332ECA6F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308304" cy="1750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BEFC6D5-92AB-4FEA-A8FC-4F2FF0C1487E}"/>
              </a:ext>
            </a:extLst>
          </p:cNvPr>
          <p:cNvCxnSpPr>
            <a:cxnSpLocks/>
          </p:cNvCxnSpPr>
          <p:nvPr/>
        </p:nvCxnSpPr>
        <p:spPr>
          <a:xfrm>
            <a:off x="8460432" y="3306068"/>
            <a:ext cx="0" cy="41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D2DA80F-6A66-4C43-B0F8-C884C5B51DD2}"/>
              </a:ext>
            </a:extLst>
          </p:cNvPr>
          <p:cNvCxnSpPr/>
          <p:nvPr/>
        </p:nvCxnSpPr>
        <p:spPr>
          <a:xfrm flipH="1">
            <a:off x="8063880" y="3306068"/>
            <a:ext cx="396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A909F4C-8676-4D55-B6D6-5D8EE0AEE2DA}"/>
              </a:ext>
            </a:extLst>
          </p:cNvPr>
          <p:cNvCxnSpPr/>
          <p:nvPr/>
        </p:nvCxnSpPr>
        <p:spPr>
          <a:xfrm flipH="1">
            <a:off x="8063880" y="3717032"/>
            <a:ext cx="396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55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F18B0-CE7E-2C95-C958-6CB683F9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setup (</a:t>
            </a:r>
            <a:r>
              <a:rPr lang="cs-CZ" sz="3600" dirty="0" err="1">
                <a:solidFill>
                  <a:srgbClr val="0070C0"/>
                </a:solidFill>
              </a:rPr>
              <a:t>Domestic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7701C6-39A7-0DB1-48C5-17020FA8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6681532" cy="2088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8443C-8656-7CFF-4DFE-91F0BDA6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3" y="3429000"/>
            <a:ext cx="6609524" cy="242857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5B07FBB-DE11-B57D-C28A-4D50AA668F08}"/>
              </a:ext>
            </a:extLst>
          </p:cNvPr>
          <p:cNvCxnSpPr>
            <a:cxnSpLocks/>
          </p:cNvCxnSpPr>
          <p:nvPr/>
        </p:nvCxnSpPr>
        <p:spPr>
          <a:xfrm>
            <a:off x="3059832" y="2636912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82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6F6A6-33EC-EA73-5E00-E8752CA8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Working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date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F26922-9CD7-D140-A974-3D14B980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80" y="1196752"/>
            <a:ext cx="5504762" cy="35047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1147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0C395-3F0F-1D0A-F1EA-AFB34599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Data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0CD2A1-2832-3D0F-BC8C-86303B62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0070C0"/>
                </a:solidFill>
              </a:rPr>
              <a:t>Only</a:t>
            </a:r>
            <a:r>
              <a:rPr lang="cs-CZ" sz="2000" dirty="0">
                <a:solidFill>
                  <a:srgbClr val="0070C0"/>
                </a:solidFill>
              </a:rPr>
              <a:t> sales line (in Sales </a:t>
            </a:r>
            <a:r>
              <a:rPr lang="cs-CZ" sz="2000" dirty="0" err="1">
                <a:solidFill>
                  <a:srgbClr val="0070C0"/>
                </a:solidFill>
              </a:rPr>
              <a:t>Header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we</a:t>
            </a:r>
            <a:r>
              <a:rPr lang="cs-CZ" sz="2000" dirty="0">
                <a:solidFill>
                  <a:srgbClr val="0070C0"/>
                </a:solidFill>
              </a:rPr>
              <a:t>  </a:t>
            </a:r>
            <a:r>
              <a:rPr lang="cs-CZ" sz="2000" dirty="0" err="1">
                <a:solidFill>
                  <a:srgbClr val="0070C0"/>
                </a:solidFill>
              </a:rPr>
              <a:t>have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our</a:t>
            </a:r>
            <a:r>
              <a:rPr lang="cs-CZ" sz="2000" dirty="0">
                <a:solidFill>
                  <a:srgbClr val="0070C0"/>
                </a:solidFill>
              </a:rPr>
              <a:t> Limpopo </a:t>
            </a:r>
            <a:r>
              <a:rPr lang="cs-CZ" sz="2000" dirty="0" err="1">
                <a:solidFill>
                  <a:srgbClr val="0070C0"/>
                </a:solidFill>
              </a:rPr>
              <a:t>Machinery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client</a:t>
            </a:r>
            <a:r>
              <a:rPr lang="cs-CZ" sz="20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6D909E-9F71-D34D-EDBF-4142B30E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30791"/>
            <a:ext cx="7690048" cy="7586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15E2ED-D24B-6850-84FD-FAE96090F80F}"/>
              </a:ext>
            </a:extLst>
          </p:cNvPr>
          <p:cNvSpPr txBox="1"/>
          <p:nvPr/>
        </p:nvSpPr>
        <p:spPr>
          <a:xfrm>
            <a:off x="827584" y="2070178"/>
            <a:ext cx="21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First</a:t>
            </a:r>
            <a:r>
              <a:rPr lang="cs-CZ" b="1" dirty="0">
                <a:solidFill>
                  <a:srgbClr val="0070C0"/>
                </a:solidFill>
              </a:rPr>
              <a:t> part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</a:t>
            </a:r>
            <a:r>
              <a:rPr lang="cs-CZ" b="1" dirty="0">
                <a:solidFill>
                  <a:srgbClr val="0070C0"/>
                </a:solidFill>
              </a:rPr>
              <a:t> line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B2903E-A526-32CC-7120-AB7629EE3869}"/>
              </a:ext>
            </a:extLst>
          </p:cNvPr>
          <p:cNvSpPr txBox="1"/>
          <p:nvPr/>
        </p:nvSpPr>
        <p:spPr>
          <a:xfrm>
            <a:off x="838861" y="3493849"/>
            <a:ext cx="24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Second  part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</a:t>
            </a:r>
            <a:r>
              <a:rPr lang="cs-CZ" b="1" dirty="0">
                <a:solidFill>
                  <a:srgbClr val="0070C0"/>
                </a:solidFill>
              </a:rPr>
              <a:t> line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B6137C-1201-1A1A-6ED1-062B2D36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05042"/>
            <a:ext cx="7690048" cy="66321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BFB90D6-7512-F669-525C-7775C4E95AB0}"/>
              </a:ext>
            </a:extLst>
          </p:cNvPr>
          <p:cNvSpPr/>
          <p:nvPr/>
        </p:nvSpPr>
        <p:spPr>
          <a:xfrm>
            <a:off x="3491880" y="5257800"/>
            <a:ext cx="3456384" cy="105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 to post Sales </a:t>
            </a:r>
            <a:r>
              <a:rPr lang="cs-CZ" dirty="0" err="1"/>
              <a:t>Order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21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8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 </a:t>
            </a:r>
            <a:r>
              <a:rPr lang="cs-CZ" sz="3600" dirty="0" err="1">
                <a:solidFill>
                  <a:srgbClr val="0070C0"/>
                </a:solidFill>
              </a:rPr>
              <a:t>Remainder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terms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conditions</a:t>
            </a:r>
            <a:r>
              <a:rPr lang="cs-CZ" sz="3600" dirty="0">
                <a:solidFill>
                  <a:srgbClr val="0070C0"/>
                </a:solidFill>
              </a:rPr>
              <a:t>) and </a:t>
            </a:r>
            <a:r>
              <a:rPr lang="cs-CZ" sz="3600" dirty="0" err="1">
                <a:solidFill>
                  <a:srgbClr val="0070C0"/>
                </a:solidFill>
              </a:rPr>
              <a:t>its</a:t>
            </a:r>
            <a:r>
              <a:rPr lang="cs-CZ" sz="3600" dirty="0">
                <a:solidFill>
                  <a:srgbClr val="0070C0"/>
                </a:solidFill>
              </a:rPr>
              <a:t> setup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148739"/>
            <a:ext cx="2754345" cy="17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DE8598-B318-C221-499E-9B89DB97B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08956"/>
            <a:ext cx="1331963" cy="1737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800747-7FB4-ADEF-CB3B-9EF3CA0D0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616012"/>
            <a:ext cx="6743510" cy="1958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509EE04-BF4E-5EB3-F165-50D824A3160F}"/>
              </a:ext>
            </a:extLst>
          </p:cNvPr>
          <p:cNvCxnSpPr>
            <a:cxnSpLocks/>
          </p:cNvCxnSpPr>
          <p:nvPr/>
        </p:nvCxnSpPr>
        <p:spPr>
          <a:xfrm>
            <a:off x="1691680" y="2564904"/>
            <a:ext cx="0" cy="1071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7A17DA2-34A7-5398-A82A-18FE092E3BD6}"/>
              </a:ext>
            </a:extLst>
          </p:cNvPr>
          <p:cNvSpPr/>
          <p:nvPr/>
        </p:nvSpPr>
        <p:spPr>
          <a:xfrm>
            <a:off x="4716016" y="5085184"/>
            <a:ext cx="360040" cy="301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254267-6D73-AD42-0B12-DB7B2043FFA6}"/>
              </a:ext>
            </a:extLst>
          </p:cNvPr>
          <p:cNvSpPr txBox="1"/>
          <p:nvPr/>
        </p:nvSpPr>
        <p:spPr>
          <a:xfrm>
            <a:off x="1907704" y="5739660"/>
            <a:ext cx="6300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It </a:t>
            </a:r>
            <a:r>
              <a:rPr lang="cs-CZ" sz="1600" b="1" dirty="0" err="1">
                <a:solidFill>
                  <a:srgbClr val="0070C0"/>
                </a:solidFill>
              </a:rPr>
              <a:t>is</a:t>
            </a:r>
            <a:r>
              <a:rPr lang="cs-CZ" sz="1600" b="1" dirty="0">
                <a:solidFill>
                  <a:srgbClr val="0070C0"/>
                </a:solidFill>
              </a:rPr>
              <a:t> very </a:t>
            </a:r>
            <a:r>
              <a:rPr lang="cs-CZ" sz="1600" b="1" dirty="0" err="1">
                <a:solidFill>
                  <a:srgbClr val="0070C0"/>
                </a:solidFill>
              </a:rPr>
              <a:t>important</a:t>
            </a:r>
            <a:r>
              <a:rPr lang="cs-CZ" sz="1600" b="1" dirty="0">
                <a:solidFill>
                  <a:srgbClr val="0070C0"/>
                </a:solidFill>
              </a:rPr>
              <a:t> to </a:t>
            </a:r>
            <a:r>
              <a:rPr lang="cs-CZ" sz="1600" b="1" dirty="0" err="1">
                <a:solidFill>
                  <a:srgbClr val="0070C0"/>
                </a:solidFill>
              </a:rPr>
              <a:t>check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the</a:t>
            </a:r>
            <a:r>
              <a:rPr lang="cs-CZ" sz="1600" b="1" dirty="0">
                <a:solidFill>
                  <a:srgbClr val="0070C0"/>
                </a:solidFill>
              </a:rPr>
              <a:t> box Post </a:t>
            </a:r>
            <a:r>
              <a:rPr lang="cs-CZ" sz="1600" b="1" dirty="0" err="1">
                <a:solidFill>
                  <a:srgbClr val="0070C0"/>
                </a:solidFill>
              </a:rPr>
              <a:t>Additional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Fee</a:t>
            </a:r>
            <a:r>
              <a:rPr lang="cs-CZ" sz="1600" b="1" dirty="0">
                <a:solidFill>
                  <a:srgbClr val="0070C0"/>
                </a:solidFill>
              </a:rPr>
              <a:t>.</a:t>
            </a:r>
          </a:p>
          <a:p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Otherwise</a:t>
            </a:r>
            <a:r>
              <a:rPr lang="cs-CZ" sz="1600" b="1" dirty="0">
                <a:solidFill>
                  <a:srgbClr val="0070C0"/>
                </a:solidFill>
              </a:rPr>
              <a:t>, </a:t>
            </a:r>
            <a:r>
              <a:rPr lang="cs-CZ" sz="1600" b="1" dirty="0" err="1">
                <a:solidFill>
                  <a:srgbClr val="0070C0"/>
                </a:solidFill>
              </a:rPr>
              <a:t>the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fee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amount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will</a:t>
            </a:r>
            <a:r>
              <a:rPr lang="cs-CZ" sz="1600" b="1" dirty="0">
                <a:solidFill>
                  <a:srgbClr val="0070C0"/>
                </a:solidFill>
              </a:rPr>
              <a:t> not </a:t>
            </a:r>
            <a:r>
              <a:rPr lang="cs-CZ" sz="1600" b="1" dirty="0" err="1">
                <a:solidFill>
                  <a:srgbClr val="0070C0"/>
                </a:solidFill>
              </a:rPr>
              <a:t>appear</a:t>
            </a:r>
            <a:r>
              <a:rPr lang="cs-CZ" sz="1600" b="1" dirty="0">
                <a:solidFill>
                  <a:srgbClr val="0070C0"/>
                </a:solidFill>
              </a:rPr>
              <a:t> in </a:t>
            </a:r>
            <a:r>
              <a:rPr lang="cs-CZ" sz="1600" b="1" dirty="0" err="1">
                <a:solidFill>
                  <a:srgbClr val="0070C0"/>
                </a:solidFill>
              </a:rPr>
              <a:t>the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reminder</a:t>
            </a:r>
            <a:r>
              <a:rPr lang="cs-CZ" sz="1600" b="1" dirty="0">
                <a:solidFill>
                  <a:srgbClr val="0070C0"/>
                </a:solidFill>
              </a:rPr>
              <a:t> lines!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44CF1BE-7DB7-6A31-25A2-CE61C3A49511}"/>
              </a:ext>
            </a:extLst>
          </p:cNvPr>
          <p:cNvCxnSpPr/>
          <p:nvPr/>
        </p:nvCxnSpPr>
        <p:spPr>
          <a:xfrm flipV="1">
            <a:off x="5004048" y="544522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EAD4F-5F5E-BA38-A7A4-55011ADE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56D0E8-23B3-9813-4F8F-238C6799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7812360" cy="21608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3506EA5-F97A-690E-FF52-C89B2F8FFC7E}"/>
              </a:ext>
            </a:extLst>
          </p:cNvPr>
          <p:cNvSpPr/>
          <p:nvPr/>
        </p:nvSpPr>
        <p:spPr>
          <a:xfrm>
            <a:off x="7668344" y="2192206"/>
            <a:ext cx="392780" cy="1566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954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86E1C-62BD-60F0-B2E3-E05829F7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remainder</a:t>
            </a:r>
            <a:r>
              <a:rPr lang="cs-CZ" sz="3600" dirty="0">
                <a:solidFill>
                  <a:srgbClr val="0070C0"/>
                </a:solidFill>
              </a:rPr>
              <a:t> 1st level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857CC5-1938-D164-5BCC-825577C2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4" y="1498919"/>
            <a:ext cx="4968552" cy="15297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777F090-C939-EB53-3229-28ECB700F1D4}"/>
              </a:ext>
            </a:extLst>
          </p:cNvPr>
          <p:cNvSpPr txBox="1"/>
          <p:nvPr/>
        </p:nvSpPr>
        <p:spPr>
          <a:xfrm>
            <a:off x="3848973" y="3298347"/>
            <a:ext cx="529305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2023/02/22 </a:t>
            </a:r>
            <a:r>
              <a:rPr lang="cs-CZ" dirty="0" err="1"/>
              <a:t>invoice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posted</a:t>
            </a: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2023/03/22 – </a:t>
            </a:r>
            <a:r>
              <a:rPr lang="cs-CZ" b="1" dirty="0" err="1">
                <a:solidFill>
                  <a:srgbClr val="00B050"/>
                </a:solidFill>
              </a:rPr>
              <a:t>invoice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due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date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</a:p>
          <a:p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dirty="0" err="1">
                <a:solidFill>
                  <a:srgbClr val="00B050"/>
                </a:solidFill>
              </a:rPr>
              <a:t>payment</a:t>
            </a:r>
            <a:r>
              <a:rPr lang="cs-CZ" dirty="0">
                <a:solidFill>
                  <a:srgbClr val="00B050"/>
                </a:solidFill>
              </a:rPr>
              <a:t> term </a:t>
            </a:r>
            <a:r>
              <a:rPr lang="cs-CZ" dirty="0" err="1">
                <a:solidFill>
                  <a:srgbClr val="00B050"/>
                </a:solidFill>
              </a:rPr>
              <a:t>condition</a:t>
            </a:r>
            <a:r>
              <a:rPr lang="cs-CZ" dirty="0">
                <a:solidFill>
                  <a:srgbClr val="00B050"/>
                </a:solidFill>
              </a:rPr>
              <a:t> =</a:t>
            </a:r>
            <a:r>
              <a:rPr lang="cs-CZ" b="1" dirty="0">
                <a:solidFill>
                  <a:srgbClr val="00B050"/>
                </a:solidFill>
              </a:rPr>
              <a:t>1 </a:t>
            </a:r>
            <a:r>
              <a:rPr lang="cs-CZ" b="1" dirty="0" err="1">
                <a:solidFill>
                  <a:srgbClr val="00B050"/>
                </a:solidFill>
              </a:rPr>
              <a:t>month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on Customer </a:t>
            </a:r>
            <a:r>
              <a:rPr lang="cs-CZ" dirty="0" err="1">
                <a:solidFill>
                  <a:srgbClr val="00B050"/>
                </a:solidFill>
              </a:rPr>
              <a:t>card</a:t>
            </a:r>
            <a:r>
              <a:rPr lang="cs-CZ" dirty="0"/>
              <a:t>)</a:t>
            </a:r>
          </a:p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Due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Date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calculation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=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1M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1st level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remineder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cs-CZ" dirty="0">
                <a:solidFill>
                  <a:srgbClr val="FF0000"/>
                </a:solidFill>
              </a:rPr>
              <a:t>Grace period=5 </a:t>
            </a:r>
            <a:r>
              <a:rPr lang="cs-CZ" dirty="0" err="1">
                <a:solidFill>
                  <a:srgbClr val="FF0000"/>
                </a:solidFill>
              </a:rPr>
              <a:t>Days</a:t>
            </a:r>
            <a:r>
              <a:rPr lang="cs-CZ" dirty="0">
                <a:solidFill>
                  <a:srgbClr val="FF0000"/>
                </a:solidFill>
              </a:rPr>
              <a:t>  </a:t>
            </a:r>
          </a:p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=2022/04/28 (</a:t>
            </a:r>
            <a:r>
              <a:rPr lang="cs-CZ" dirty="0" err="1"/>
              <a:t>reminder</a:t>
            </a:r>
            <a:r>
              <a:rPr lang="cs-CZ" dirty="0"/>
              <a:t> 1st)</a:t>
            </a:r>
          </a:p>
          <a:p>
            <a:r>
              <a:rPr lang="cs-CZ" sz="1400" dirty="0">
                <a:solidFill>
                  <a:srgbClr val="7030A0"/>
                </a:solidFill>
              </a:rPr>
              <a:t>2022/04/28</a:t>
            </a:r>
            <a:r>
              <a:rPr lang="cs-CZ" sz="1400" dirty="0"/>
              <a:t>=</a:t>
            </a:r>
            <a:r>
              <a:rPr lang="cs-CZ" sz="1400" b="1" dirty="0">
                <a:solidFill>
                  <a:srgbClr val="00B050"/>
                </a:solidFill>
              </a:rPr>
              <a:t>2022/03/22</a:t>
            </a:r>
            <a:r>
              <a:rPr lang="cs-CZ" sz="1400" dirty="0"/>
              <a:t>+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1M</a:t>
            </a:r>
            <a:r>
              <a:rPr lang="cs-CZ" sz="1400" dirty="0"/>
              <a:t>+</a:t>
            </a:r>
            <a:r>
              <a:rPr lang="cs-CZ" sz="1400" b="1" dirty="0">
                <a:solidFill>
                  <a:srgbClr val="FF0000"/>
                </a:solidFill>
              </a:rPr>
              <a:t>5 </a:t>
            </a:r>
            <a:r>
              <a:rPr lang="cs-CZ" sz="1400" b="1" dirty="0" err="1">
                <a:solidFill>
                  <a:srgbClr val="FF0000"/>
                </a:solidFill>
              </a:rPr>
              <a:t>Days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dirty="0"/>
              <a:t>+</a:t>
            </a:r>
            <a:r>
              <a:rPr lang="cs-CZ" sz="1400" b="1" dirty="0"/>
              <a:t>1 </a:t>
            </a:r>
            <a:r>
              <a:rPr lang="cs-CZ" sz="1400" b="1" dirty="0" err="1"/>
              <a:t>Day</a:t>
            </a:r>
            <a:r>
              <a:rPr lang="cs-CZ" sz="1400" b="1" dirty="0"/>
              <a:t> </a:t>
            </a:r>
            <a:r>
              <a:rPr lang="cs-CZ" sz="1400" dirty="0"/>
              <a:t>(1 </a:t>
            </a:r>
            <a:r>
              <a:rPr lang="cs-CZ" sz="1400" dirty="0" err="1"/>
              <a:t>day</a:t>
            </a:r>
            <a:r>
              <a:rPr lang="cs-CZ" sz="1400" dirty="0"/>
              <a:t> </a:t>
            </a:r>
            <a:r>
              <a:rPr lang="cs-CZ" sz="1400" dirty="0" err="1"/>
              <a:t>after</a:t>
            </a:r>
            <a:r>
              <a:rPr lang="cs-CZ" sz="1400" dirty="0"/>
              <a:t> </a:t>
            </a:r>
            <a:r>
              <a:rPr lang="cs-CZ" sz="1400" dirty="0" err="1"/>
              <a:t>calculation</a:t>
            </a:r>
            <a:r>
              <a:rPr lang="cs-CZ" sz="1400" dirty="0"/>
              <a:t>)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B6EBD0-9BF4-6184-A91F-E5B1EC53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3" y="3298347"/>
            <a:ext cx="3125488" cy="20442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64D14DDB-98A6-6824-8786-517FE5BEDDA3}"/>
              </a:ext>
            </a:extLst>
          </p:cNvPr>
          <p:cNvCxnSpPr/>
          <p:nvPr/>
        </p:nvCxnSpPr>
        <p:spPr>
          <a:xfrm>
            <a:off x="2627784" y="4509120"/>
            <a:ext cx="1080120" cy="648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0D66A99A-5576-4439-A3D0-1CDB8AF52347}"/>
              </a:ext>
            </a:extLst>
          </p:cNvPr>
          <p:cNvSpPr/>
          <p:nvPr/>
        </p:nvSpPr>
        <p:spPr>
          <a:xfrm>
            <a:off x="3895088" y="5537787"/>
            <a:ext cx="28776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Posting</a:t>
            </a:r>
            <a:r>
              <a:rPr lang="cs-CZ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1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date</a:t>
            </a:r>
            <a:r>
              <a:rPr lang="cs-CZ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= </a:t>
            </a:r>
            <a:r>
              <a:rPr lang="cs-CZ" sz="1600" b="1" dirty="0" err="1">
                <a:solidFill>
                  <a:srgbClr val="00B050"/>
                </a:solidFill>
              </a:rPr>
              <a:t>invoice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due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date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A179F38-1F1D-4DF7-B959-3F49474BD1D0}"/>
              </a:ext>
            </a:extLst>
          </p:cNvPr>
          <p:cNvCxnSpPr>
            <a:cxnSpLocks/>
          </p:cNvCxnSpPr>
          <p:nvPr/>
        </p:nvCxnSpPr>
        <p:spPr>
          <a:xfrm flipV="1">
            <a:off x="5364088" y="5207750"/>
            <a:ext cx="0" cy="2696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29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A34FC-6410-EF4A-4585-C0B66315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1st level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2E44B6-2AD1-E2A0-3710-A1D2EA9F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0599"/>
            <a:ext cx="7668344" cy="27708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72FAC6C-5DE6-227D-6618-EBA0A44BF477}"/>
              </a:ext>
            </a:extLst>
          </p:cNvPr>
          <p:cNvSpPr/>
          <p:nvPr/>
        </p:nvSpPr>
        <p:spPr>
          <a:xfrm>
            <a:off x="2975775" y="4941168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Reminder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ECA1A6-5CB5-76B2-D860-797E75108D55}"/>
              </a:ext>
            </a:extLst>
          </p:cNvPr>
          <p:cNvSpPr txBox="1"/>
          <p:nvPr/>
        </p:nvSpPr>
        <p:spPr>
          <a:xfrm>
            <a:off x="484380" y="4309909"/>
            <a:ext cx="458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date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Reminder</a:t>
            </a:r>
            <a:r>
              <a:rPr lang="cs-CZ" dirty="0">
                <a:solidFill>
                  <a:srgbClr val="0070C0"/>
                </a:solidFill>
              </a:rPr>
              <a:t> =2023/04/28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5E802ED-8DE3-A36D-66BA-11DDB19E3761}"/>
              </a:ext>
            </a:extLst>
          </p:cNvPr>
          <p:cNvSpPr/>
          <p:nvPr/>
        </p:nvSpPr>
        <p:spPr>
          <a:xfrm>
            <a:off x="6012160" y="191683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34C384-F4F6-7DBF-9F56-9AB1EBB5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44" y="4312774"/>
            <a:ext cx="3524141" cy="20936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7474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A16D4-C293-D72C-B3CB-65B93712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E0684F-FB81-D51C-A21E-4A3A126B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596336" cy="8481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AAFFF2-C920-FC3B-7EC6-49A2458AC9E9}"/>
              </a:ext>
            </a:extLst>
          </p:cNvPr>
          <p:cNvSpPr txBox="1"/>
          <p:nvPr/>
        </p:nvSpPr>
        <p:spPr>
          <a:xfrm>
            <a:off x="710188" y="2708920"/>
            <a:ext cx="622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Due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date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1st </a:t>
            </a:r>
            <a:r>
              <a:rPr lang="cs-CZ" b="1" dirty="0" err="1">
                <a:solidFill>
                  <a:srgbClr val="FF0000"/>
                </a:solidFill>
              </a:rPr>
              <a:t>Reminder</a:t>
            </a:r>
            <a:r>
              <a:rPr lang="cs-CZ" b="1" dirty="0">
                <a:solidFill>
                  <a:srgbClr val="FF0000"/>
                </a:solidFill>
              </a:rPr>
              <a:t> = 2023/05/28 = </a:t>
            </a:r>
            <a:r>
              <a:rPr lang="cs-CZ" dirty="0">
                <a:solidFill>
                  <a:srgbClr val="0070C0"/>
                </a:solidFill>
              </a:rPr>
              <a:t>2023/04/28+ </a:t>
            </a:r>
            <a:r>
              <a:rPr lang="cs-CZ" b="1" dirty="0">
                <a:solidFill>
                  <a:srgbClr val="0070C0"/>
                </a:solidFill>
              </a:rPr>
              <a:t>1M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72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86E1C-62BD-60F0-B2E3-E05829F7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remainder</a:t>
            </a:r>
            <a:r>
              <a:rPr lang="cs-CZ" sz="3600" dirty="0">
                <a:solidFill>
                  <a:srgbClr val="0070C0"/>
                </a:solidFill>
              </a:rPr>
              <a:t> 2nd level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857CC5-1938-D164-5BCC-825577C2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4" y="1498919"/>
            <a:ext cx="4968552" cy="15297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C6865F-2BDD-88C5-DD4B-5660709E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4" y="3309271"/>
            <a:ext cx="3113000" cy="19960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7E5852-B1BF-3E77-96F6-C5246434CB4A}"/>
              </a:ext>
            </a:extLst>
          </p:cNvPr>
          <p:cNvSpPr txBox="1"/>
          <p:nvPr/>
        </p:nvSpPr>
        <p:spPr>
          <a:xfrm>
            <a:off x="3707904" y="3335581"/>
            <a:ext cx="500104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2023/02/22 </a:t>
            </a:r>
            <a:r>
              <a:rPr lang="cs-CZ" dirty="0" err="1"/>
              <a:t>invoice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posted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2023/05/28</a:t>
            </a:r>
            <a:r>
              <a:rPr lang="cs-CZ" dirty="0"/>
              <a:t> –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1st level </a:t>
            </a:r>
            <a:r>
              <a:rPr lang="cs-CZ" dirty="0" err="1"/>
              <a:t>reminder</a:t>
            </a:r>
            <a:r>
              <a:rPr lang="cs-CZ" dirty="0"/>
              <a:t>  </a:t>
            </a:r>
          </a:p>
          <a:p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=</a:t>
            </a:r>
            <a:r>
              <a:rPr lang="cs-CZ" dirty="0">
                <a:solidFill>
                  <a:srgbClr val="FF0000"/>
                </a:solidFill>
              </a:rPr>
              <a:t>1M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reminder</a:t>
            </a:r>
            <a:r>
              <a:rPr lang="cs-CZ" dirty="0"/>
              <a:t> 2nd level) 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Grace period= 1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Month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=2023/04/28 (1st level </a:t>
            </a:r>
            <a:r>
              <a:rPr lang="cs-CZ" dirty="0" err="1"/>
              <a:t>reminder</a:t>
            </a:r>
            <a:r>
              <a:rPr lang="cs-CZ" dirty="0"/>
              <a:t>)</a:t>
            </a:r>
          </a:p>
          <a:p>
            <a:r>
              <a:rPr lang="cs-CZ" sz="1600" dirty="0">
                <a:solidFill>
                  <a:srgbClr val="00B050"/>
                </a:solidFill>
              </a:rPr>
              <a:t>New </a:t>
            </a:r>
            <a:r>
              <a:rPr lang="cs-CZ" sz="1600" dirty="0" err="1">
                <a:solidFill>
                  <a:srgbClr val="00B050"/>
                </a:solidFill>
              </a:rPr>
              <a:t>document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date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for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reminder</a:t>
            </a:r>
            <a:r>
              <a:rPr lang="cs-CZ" sz="1600" dirty="0">
                <a:solidFill>
                  <a:srgbClr val="00B050"/>
                </a:solidFill>
              </a:rPr>
              <a:t> 2nd level</a:t>
            </a:r>
          </a:p>
          <a:p>
            <a:r>
              <a:rPr lang="cs-CZ" sz="1600" dirty="0">
                <a:solidFill>
                  <a:srgbClr val="00B050"/>
                </a:solidFill>
              </a:rPr>
              <a:t>2023/06/29=</a:t>
            </a:r>
            <a:r>
              <a:rPr lang="cs-CZ" sz="1600" dirty="0"/>
              <a:t>2023/04/28</a:t>
            </a:r>
            <a:r>
              <a:rPr lang="cs-CZ" sz="1600" dirty="0">
                <a:solidFill>
                  <a:srgbClr val="00B050"/>
                </a:solidFill>
              </a:rPr>
              <a:t>  +</a:t>
            </a:r>
            <a:r>
              <a:rPr lang="cs-CZ" sz="1600" dirty="0">
                <a:solidFill>
                  <a:srgbClr val="FF0000"/>
                </a:solidFill>
              </a:rPr>
              <a:t>1 M </a:t>
            </a:r>
            <a:r>
              <a:rPr lang="cs-CZ" sz="1600" dirty="0">
                <a:solidFill>
                  <a:srgbClr val="00B050"/>
                </a:solidFill>
              </a:rPr>
              <a:t>+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cs-CZ" sz="1600" b="1" dirty="0" err="1">
                <a:solidFill>
                  <a:schemeClr val="accent6">
                    <a:lumMod val="75000"/>
                  </a:schemeClr>
                </a:solidFill>
              </a:rPr>
              <a:t>Month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cs-CZ" sz="1600" dirty="0"/>
              <a:t>1 </a:t>
            </a:r>
            <a:r>
              <a:rPr lang="cs-CZ" sz="1600" dirty="0" err="1"/>
              <a:t>day</a:t>
            </a:r>
            <a:r>
              <a:rPr lang="cs-CZ" sz="1600" dirty="0"/>
              <a:t> 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938B1B3-3532-F866-F6B8-8A180D3ABA0D}"/>
              </a:ext>
            </a:extLst>
          </p:cNvPr>
          <p:cNvCxnSpPr/>
          <p:nvPr/>
        </p:nvCxnSpPr>
        <p:spPr>
          <a:xfrm>
            <a:off x="2483768" y="4581128"/>
            <a:ext cx="1296144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49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D9F35-4C86-26A2-C42A-36DA9093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C8E4CD-C7BA-0DF2-1ECB-BF789DA26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7797552" cy="3843473"/>
          </a:xfr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3757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E542D-72CD-0C7D-C5E7-76B6E3C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rgbClr val="0070C0"/>
                </a:solidFill>
              </a:rPr>
              <a:t>Customer </a:t>
            </a:r>
            <a:r>
              <a:rPr lang="cs-CZ" sz="2400" dirty="0" err="1">
                <a:solidFill>
                  <a:srgbClr val="0070C0"/>
                </a:solidFill>
              </a:rPr>
              <a:t>ledger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entries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after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issuing</a:t>
            </a:r>
            <a:r>
              <a:rPr lang="cs-CZ" sz="2400" dirty="0">
                <a:solidFill>
                  <a:srgbClr val="0070C0"/>
                </a:solidFill>
              </a:rPr>
              <a:t> 2nd level </a:t>
            </a:r>
            <a:r>
              <a:rPr lang="cs-CZ" sz="2400" dirty="0" err="1">
                <a:solidFill>
                  <a:srgbClr val="0070C0"/>
                </a:solidFill>
              </a:rPr>
              <a:t>reminder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FC5D9E-6840-B818-690B-C5BCE6B35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149080"/>
            <a:ext cx="7317513" cy="11607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E33FCD7-B915-02D6-896F-ED875C35C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48180"/>
            <a:ext cx="4005989" cy="22581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0065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86E1C-62BD-60F0-B2E3-E05829F7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remainder</a:t>
            </a:r>
            <a:r>
              <a:rPr lang="cs-CZ" sz="3600" dirty="0">
                <a:solidFill>
                  <a:srgbClr val="0070C0"/>
                </a:solidFill>
              </a:rPr>
              <a:t> 3rd level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857CC5-1938-D164-5BCC-825577C2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9126"/>
            <a:ext cx="4968552" cy="15297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7E5852-B1BF-3E77-96F6-C5246434CB4A}"/>
              </a:ext>
            </a:extLst>
          </p:cNvPr>
          <p:cNvSpPr txBox="1"/>
          <p:nvPr/>
        </p:nvSpPr>
        <p:spPr>
          <a:xfrm>
            <a:off x="3707904" y="3335581"/>
            <a:ext cx="495622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2023/02/22 </a:t>
            </a:r>
            <a:r>
              <a:rPr lang="cs-CZ" dirty="0" err="1"/>
              <a:t>invoice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posted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2023/07/29</a:t>
            </a:r>
            <a:r>
              <a:rPr lang="cs-CZ" dirty="0"/>
              <a:t> –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2nd level </a:t>
            </a:r>
            <a:r>
              <a:rPr lang="cs-CZ" dirty="0" err="1"/>
              <a:t>reminder</a:t>
            </a:r>
            <a:r>
              <a:rPr lang="cs-CZ" dirty="0"/>
              <a:t>  </a:t>
            </a:r>
          </a:p>
          <a:p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=</a:t>
            </a:r>
            <a:r>
              <a:rPr lang="cs-CZ" dirty="0">
                <a:solidFill>
                  <a:srgbClr val="FF0000"/>
                </a:solidFill>
              </a:rPr>
              <a:t>1M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reminder</a:t>
            </a:r>
            <a:r>
              <a:rPr lang="cs-CZ" dirty="0"/>
              <a:t> 3rd level) </a:t>
            </a:r>
          </a:p>
          <a:p>
            <a:r>
              <a:rPr lang="cs-CZ" dirty="0"/>
              <a:t>Grace period=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Month</a:t>
            </a:r>
            <a:r>
              <a:rPr lang="cs-CZ" dirty="0"/>
              <a:t>  </a:t>
            </a:r>
          </a:p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=2023/06/29 (2nd level </a:t>
            </a:r>
            <a:r>
              <a:rPr lang="cs-CZ" dirty="0" err="1"/>
              <a:t>reminder</a:t>
            </a:r>
            <a:r>
              <a:rPr lang="cs-CZ" dirty="0"/>
              <a:t>)</a:t>
            </a:r>
          </a:p>
          <a:p>
            <a:r>
              <a:rPr lang="cs-CZ" sz="1600" dirty="0">
                <a:solidFill>
                  <a:srgbClr val="00B050"/>
                </a:solidFill>
              </a:rPr>
              <a:t>New </a:t>
            </a:r>
            <a:r>
              <a:rPr lang="cs-CZ" sz="1600" dirty="0" err="1">
                <a:solidFill>
                  <a:srgbClr val="00B050"/>
                </a:solidFill>
              </a:rPr>
              <a:t>document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date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for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reminder</a:t>
            </a:r>
            <a:r>
              <a:rPr lang="cs-CZ" sz="1600" dirty="0">
                <a:solidFill>
                  <a:srgbClr val="00B050"/>
                </a:solidFill>
              </a:rPr>
              <a:t> 3rd level</a:t>
            </a:r>
          </a:p>
          <a:p>
            <a:r>
              <a:rPr lang="cs-CZ" sz="1600" dirty="0">
                <a:solidFill>
                  <a:srgbClr val="00B050"/>
                </a:solidFill>
              </a:rPr>
              <a:t>2023/08/30=</a:t>
            </a:r>
            <a:r>
              <a:rPr lang="cs-CZ" sz="1600" dirty="0"/>
              <a:t>2023/06/29</a:t>
            </a:r>
            <a:r>
              <a:rPr lang="cs-CZ" sz="1600" dirty="0">
                <a:solidFill>
                  <a:srgbClr val="00B050"/>
                </a:solidFill>
              </a:rPr>
              <a:t>  +</a:t>
            </a:r>
            <a:r>
              <a:rPr lang="cs-CZ" sz="1600" dirty="0">
                <a:solidFill>
                  <a:srgbClr val="FF0000"/>
                </a:solidFill>
              </a:rPr>
              <a:t>1 M </a:t>
            </a:r>
            <a:r>
              <a:rPr lang="cs-CZ" sz="1600" dirty="0">
                <a:solidFill>
                  <a:srgbClr val="00B050"/>
                </a:solidFill>
              </a:rPr>
              <a:t>+ 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Moths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+1day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C3A34F-D71A-E7C1-8B77-DAD7E918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12976"/>
            <a:ext cx="3130406" cy="2647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3007944-F78F-4039-EE17-97AAEBFD1AEC}"/>
              </a:ext>
            </a:extLst>
          </p:cNvPr>
          <p:cNvCxnSpPr/>
          <p:nvPr/>
        </p:nvCxnSpPr>
        <p:spPr>
          <a:xfrm>
            <a:off x="2339752" y="4509120"/>
            <a:ext cx="1440160" cy="648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34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55082-AFC6-DB4D-7C94-FE33E19D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3rd level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5E632E-D097-27B1-861F-5C55DB71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7996856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0321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E542D-72CD-0C7D-C5E7-76B6E3C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Customer </a:t>
            </a:r>
            <a:r>
              <a:rPr lang="cs-CZ" sz="2800" dirty="0" err="1">
                <a:solidFill>
                  <a:srgbClr val="0070C0"/>
                </a:solidFill>
              </a:rPr>
              <a:t>ledger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entries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after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issuing</a:t>
            </a:r>
            <a:r>
              <a:rPr lang="cs-CZ" sz="2800" dirty="0">
                <a:solidFill>
                  <a:srgbClr val="0070C0"/>
                </a:solidFill>
              </a:rPr>
              <a:t> 3rd level </a:t>
            </a:r>
            <a:r>
              <a:rPr lang="cs-CZ" sz="2800" dirty="0" err="1">
                <a:solidFill>
                  <a:srgbClr val="0070C0"/>
                </a:solidFill>
              </a:rPr>
              <a:t>reminder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D23864-A39E-703A-778D-C9F9FB0B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14" y="1628800"/>
            <a:ext cx="4694971" cy="25965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114D3D-1CA3-69DC-4811-14E29A1B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7" y="4653136"/>
            <a:ext cx="8028384" cy="13640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902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AB22E-67F8-4C98-AEE2-7D3EB44B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DF45E9-3B2F-4486-A6F2-4578CE7B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6" y="2204864"/>
            <a:ext cx="7764169" cy="22802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1683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B2F33-A348-8604-5BA5-1C0F2565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payment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FA842A-538B-CA43-721F-E0012FCE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5637895" cy="80850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A65D10-C56D-C135-A920-251486B4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05191"/>
            <a:ext cx="5688632" cy="14205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2CA26A-5B66-123C-5764-E729F70E4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65259"/>
            <a:ext cx="6310609" cy="1463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421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CA77D-DFD2-87C5-F73D-2428FA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400" dirty="0">
                <a:solidFill>
                  <a:srgbClr val="0070C0"/>
                </a:solidFill>
              </a:rPr>
              <a:t>Customer </a:t>
            </a:r>
            <a:r>
              <a:rPr lang="cs-CZ" sz="4400" dirty="0" err="1">
                <a:solidFill>
                  <a:srgbClr val="0070C0"/>
                </a:solidFill>
              </a:rPr>
              <a:t>payment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7F7BB9-BA5E-33B4-8D2B-EA312F21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596336" cy="16243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91AFEA-A7BA-15C5-D6DF-E4112D26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0" y="3284984"/>
            <a:ext cx="7596336" cy="14656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DC51F2-E098-0250-5697-709310FF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229200"/>
            <a:ext cx="7596336" cy="48925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372CE55-1876-769E-73BD-841F9B77C6DA}"/>
              </a:ext>
            </a:extLst>
          </p:cNvPr>
          <p:cNvSpPr/>
          <p:nvPr/>
        </p:nvSpPr>
        <p:spPr>
          <a:xfrm>
            <a:off x="3203848" y="5877272"/>
            <a:ext cx="2664296" cy="70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3917151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6D598-DF6C-EF80-8418-1855AB3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and GL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10DDBD-2EDD-4532-AFB5-142FEC8D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229600" cy="7828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633854-F473-1AC9-67C8-D65AEBD4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4" y="3442508"/>
            <a:ext cx="8211264" cy="8003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1929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3" y="1772816"/>
            <a:ext cx="5976664" cy="42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93291" y="692696"/>
            <a:ext cx="801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    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21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 II.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679A3B5-4836-22E7-44DA-8BCCBC17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6943119" cy="211113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B63C75C-318D-4C94-B664-16E4456A1819}"/>
              </a:ext>
            </a:extLst>
          </p:cNvPr>
          <p:cNvSpPr txBox="1"/>
          <p:nvPr/>
        </p:nvSpPr>
        <p:spPr>
          <a:xfrm>
            <a:off x="756644" y="4509120"/>
            <a:ext cx="6407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70C0"/>
                </a:solidFill>
                <a:effectLst/>
                <a:latin typeface="-apple-system"/>
              </a:rPr>
              <a:t>Defining Grace Periods</a:t>
            </a:r>
            <a:r>
              <a:rPr lang="en-US" b="0" i="0" dirty="0">
                <a:solidFill>
                  <a:srgbClr val="0070C0"/>
                </a:solidFill>
                <a:effectLst/>
                <a:latin typeface="-apple-system"/>
              </a:rPr>
              <a:t>: For each reminder level, you can specify a grace period.</a:t>
            </a:r>
            <a:endParaRPr lang="cs-CZ" b="0" i="0" dirty="0">
              <a:solidFill>
                <a:srgbClr val="0070C0"/>
              </a:solidFill>
              <a:effectLst/>
              <a:latin typeface="-apple-system"/>
            </a:endParaRPr>
          </a:p>
          <a:p>
            <a:r>
              <a:rPr lang="en-US" b="0" i="0" dirty="0">
                <a:effectLst/>
                <a:latin typeface="-apple-system"/>
                <a:hlinkClick r:id="rId3"/>
              </a:rPr>
              <a:t>This period is the number of days after the due date during which no </a:t>
            </a:r>
            <a:r>
              <a:rPr lang="cs-CZ" b="0" i="0" dirty="0" err="1">
                <a:effectLst/>
                <a:latin typeface="-apple-system"/>
                <a:hlinkClick r:id="rId3"/>
              </a:rPr>
              <a:t>another</a:t>
            </a:r>
            <a:r>
              <a:rPr lang="cs-CZ" b="0" i="0" dirty="0">
                <a:effectLst/>
                <a:latin typeface="-apple-system"/>
                <a:hlinkClick r:id="rId3"/>
              </a:rPr>
              <a:t> </a:t>
            </a:r>
            <a:r>
              <a:rPr lang="en-US" b="0" i="0" dirty="0">
                <a:effectLst/>
                <a:latin typeface="-apple-system"/>
                <a:hlinkClick r:id="rId3"/>
              </a:rPr>
              <a:t>reminder will be 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6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48A1E-2FEF-4C6B-B674-CFD4AF7B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Beginning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Ending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texts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D5CE0-E6A8-4C4F-8BDF-B225BA61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772816"/>
            <a:ext cx="7956376" cy="1950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0A2DF2-F5C3-4A6C-8890-A7A10BEE88CE}"/>
              </a:ext>
            </a:extLst>
          </p:cNvPr>
          <p:cNvSpPr txBox="1"/>
          <p:nvPr/>
        </p:nvSpPr>
        <p:spPr>
          <a:xfrm>
            <a:off x="755576" y="4221088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Set Up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Reminder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Terms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and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Levels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- Business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Central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| Microsoft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Learn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7F2AD36-596A-474A-8768-973F6C2DB44D}"/>
              </a:ext>
            </a:extLst>
          </p:cNvPr>
          <p:cNvSpPr txBox="1"/>
          <p:nvPr/>
        </p:nvSpPr>
        <p:spPr>
          <a:xfrm>
            <a:off x="2339752" y="5661248"/>
            <a:ext cx="33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Přístup k parametrům  typu : </a:t>
            </a:r>
            <a:r>
              <a:rPr lang="cs-CZ" sz="2800" b="1" dirty="0">
                <a:solidFill>
                  <a:srgbClr val="FF0000"/>
                </a:solidFill>
              </a:rPr>
              <a:t>%p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Šipka: nahoru 7">
            <a:extLst>
              <a:ext uri="{FF2B5EF4-FFF2-40B4-BE49-F238E27FC236}">
                <a16:creationId xmlns:a16="http://schemas.microsoft.com/office/drawing/2014/main" id="{1F9E540A-3925-4BF0-90BD-5A1D73929333}"/>
              </a:ext>
            </a:extLst>
          </p:cNvPr>
          <p:cNvSpPr/>
          <p:nvPr/>
        </p:nvSpPr>
        <p:spPr>
          <a:xfrm>
            <a:off x="3059832" y="4590420"/>
            <a:ext cx="2088232" cy="9988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0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texts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every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reminder</a:t>
            </a:r>
            <a:r>
              <a:rPr lang="cs-CZ" sz="3600" dirty="0">
                <a:solidFill>
                  <a:srgbClr val="0070C0"/>
                </a:solidFill>
              </a:rPr>
              <a:t> level </a:t>
            </a:r>
          </a:p>
        </p:txBody>
      </p:sp>
      <p:cxnSp>
        <p:nvCxnSpPr>
          <p:cNvPr id="9" name="Přímá spojnice se šipkou 8"/>
          <p:cNvCxnSpPr>
            <a:cxnSpLocks/>
          </p:cNvCxnSpPr>
          <p:nvPr/>
        </p:nvCxnSpPr>
        <p:spPr>
          <a:xfrm>
            <a:off x="3573688" y="5002046"/>
            <a:ext cx="3502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543773" y="3059668"/>
            <a:ext cx="5713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%7</a:t>
            </a:r>
            <a:r>
              <a:rPr lang="cs-CZ" sz="1400" dirty="0"/>
              <a:t> – text </a:t>
            </a:r>
            <a:r>
              <a:rPr lang="cs-CZ" sz="1400" dirty="0" err="1"/>
              <a:t>variable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00B050"/>
                </a:solidFill>
              </a:rPr>
              <a:t>(</a:t>
            </a:r>
            <a:r>
              <a:rPr lang="cs-CZ" sz="1400" b="1" dirty="0">
                <a:solidFill>
                  <a:srgbClr val="00B050"/>
                </a:solidFill>
              </a:rPr>
              <a:t>list </a:t>
            </a:r>
            <a:r>
              <a:rPr lang="cs-CZ" sz="1400" b="1" dirty="0" err="1">
                <a:solidFill>
                  <a:srgbClr val="00B050"/>
                </a:solidFill>
              </a:rPr>
              <a:t>of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all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variables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see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later</a:t>
            </a:r>
            <a:r>
              <a:rPr lang="cs-CZ" sz="1400" b="1" dirty="0">
                <a:solidFill>
                  <a:srgbClr val="00B050"/>
                </a:solidFill>
              </a:rPr>
              <a:t> in </a:t>
            </a:r>
            <a:r>
              <a:rPr lang="cs-CZ" sz="1400" b="1" dirty="0" err="1">
                <a:solidFill>
                  <a:srgbClr val="00B050"/>
                </a:solidFill>
              </a:rPr>
              <a:t>this</a:t>
            </a:r>
            <a:r>
              <a:rPr lang="cs-CZ" sz="1400" b="1" dirty="0">
                <a:solidFill>
                  <a:srgbClr val="00B050"/>
                </a:solidFill>
              </a:rPr>
              <a:t> show – </a:t>
            </a:r>
            <a:r>
              <a:rPr lang="cs-CZ" sz="1400" b="1" dirty="0" err="1">
                <a:solidFill>
                  <a:srgbClr val="00B050"/>
                </a:solidFill>
              </a:rPr>
              <a:t>see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>
                <a:solidFill>
                  <a:srgbClr val="00B050"/>
                </a:solidFill>
              </a:rPr>
              <a:t>slide 10</a:t>
            </a:r>
            <a:r>
              <a:rPr lang="cs-CZ" sz="1400">
                <a:solidFill>
                  <a:srgbClr val="00B050"/>
                </a:solidFill>
              </a:rPr>
              <a:t>)</a:t>
            </a:r>
            <a:endParaRPr lang="cs-CZ" sz="1400" dirty="0"/>
          </a:p>
          <a:p>
            <a:r>
              <a:rPr lang="cs-CZ" sz="1400" b="1" dirty="0"/>
              <a:t>In </a:t>
            </a:r>
            <a:r>
              <a:rPr lang="cs-CZ" sz="1400" b="1" dirty="0" err="1"/>
              <a:t>our</a:t>
            </a:r>
            <a:r>
              <a:rPr lang="cs-CZ" sz="1400" b="1" dirty="0"/>
              <a:t> </a:t>
            </a:r>
            <a:r>
              <a:rPr lang="cs-CZ" sz="1400" b="1" dirty="0" err="1"/>
              <a:t>examle</a:t>
            </a:r>
            <a:r>
              <a:rPr lang="cs-CZ" sz="1400" b="1" dirty="0"/>
              <a:t>: </a:t>
            </a:r>
            <a:r>
              <a:rPr lang="cs-CZ" sz="1400" dirty="0"/>
              <a:t>%7= </a:t>
            </a:r>
            <a:r>
              <a:rPr lang="cs-CZ" sz="1400" dirty="0" err="1"/>
              <a:t>Total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00B050"/>
                </a:solidFill>
              </a:rPr>
              <a:t>( </a:t>
            </a:r>
            <a:r>
              <a:rPr lang="cs-CZ" sz="1400" b="1" dirty="0" err="1">
                <a:solidFill>
                  <a:srgbClr val="00B050"/>
                </a:solidFill>
              </a:rPr>
              <a:t>Remaining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amount</a:t>
            </a:r>
            <a:r>
              <a:rPr lang="cs-CZ" sz="1400" b="1" dirty="0">
                <a:solidFill>
                  <a:srgbClr val="00B050"/>
                </a:solidFill>
              </a:rPr>
              <a:t> + </a:t>
            </a:r>
            <a:r>
              <a:rPr lang="cs-CZ" sz="1400" b="1" dirty="0" err="1">
                <a:solidFill>
                  <a:srgbClr val="00B050"/>
                </a:solidFill>
              </a:rPr>
              <a:t>Charge</a:t>
            </a:r>
            <a:r>
              <a:rPr lang="cs-CZ" sz="1400" b="1" dirty="0">
                <a:solidFill>
                  <a:srgbClr val="00B050"/>
                </a:solidFill>
              </a:rPr>
              <a:t>  + </a:t>
            </a:r>
            <a:r>
              <a:rPr lang="cs-CZ" sz="1400" b="1" dirty="0" err="1">
                <a:solidFill>
                  <a:srgbClr val="00B050"/>
                </a:solidFill>
              </a:rPr>
              <a:t>Fee</a:t>
            </a:r>
            <a:r>
              <a:rPr lang="cs-CZ" sz="1400" b="1" dirty="0">
                <a:solidFill>
                  <a:srgbClr val="00B050"/>
                </a:solidFill>
              </a:rPr>
              <a:t> + VAT</a:t>
            </a:r>
            <a:r>
              <a:rPr lang="cs-CZ" sz="14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153F02-22AD-73D3-E725-57B1A6FE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43" y="1250739"/>
            <a:ext cx="6249129" cy="1681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B2EC62-90A0-AB21-FC1B-88DE4244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4" y="4524046"/>
            <a:ext cx="3290184" cy="129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5615421-2272-DF6B-C955-A2966514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277" y="4551309"/>
            <a:ext cx="3594405" cy="13259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3520A9F-F9A1-4816-A3C0-203F5E115FAF}"/>
              </a:ext>
            </a:extLst>
          </p:cNvPr>
          <p:cNvCxnSpPr/>
          <p:nvPr/>
        </p:nvCxnSpPr>
        <p:spPr>
          <a:xfrm>
            <a:off x="2915816" y="3582888"/>
            <a:ext cx="0" cy="47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B846075-9E0D-4404-80EC-86664EE7B52F}"/>
              </a:ext>
            </a:extLst>
          </p:cNvPr>
          <p:cNvCxnSpPr>
            <a:cxnSpLocks/>
          </p:cNvCxnSpPr>
          <p:nvPr/>
        </p:nvCxnSpPr>
        <p:spPr>
          <a:xfrm>
            <a:off x="2915816" y="4060571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AE7DAA4-C7A8-43E4-8E8D-39FFEC9F01E1}"/>
              </a:ext>
            </a:extLst>
          </p:cNvPr>
          <p:cNvCxnSpPr/>
          <p:nvPr/>
        </p:nvCxnSpPr>
        <p:spPr>
          <a:xfrm>
            <a:off x="6228184" y="4060571"/>
            <a:ext cx="0" cy="1456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8D9C4-DC94-40EE-8CED-DACA9795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How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calculate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fee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we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will</a:t>
            </a:r>
            <a:r>
              <a:rPr lang="cs-CZ" sz="2000" dirty="0">
                <a:solidFill>
                  <a:srgbClr val="7030A0"/>
                </a:solidFill>
              </a:rPr>
              <a:t> use </a:t>
            </a:r>
            <a:r>
              <a:rPr lang="cs-CZ" sz="2000" b="1" dirty="0" err="1">
                <a:solidFill>
                  <a:srgbClr val="FF0000"/>
                </a:solidFill>
              </a:rPr>
              <a:t>Fixed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option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751A74-7226-48F9-ABDC-B0C91DE242E2}"/>
              </a:ext>
            </a:extLst>
          </p:cNvPr>
          <p:cNvSpPr txBox="1"/>
          <p:nvPr/>
        </p:nvSpPr>
        <p:spPr>
          <a:xfrm>
            <a:off x="1187624" y="1139587"/>
            <a:ext cx="743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Resource</a:t>
            </a:r>
            <a:r>
              <a:rPr lang="cs-CZ" sz="1400" b="1" dirty="0">
                <a:solidFill>
                  <a:srgbClr val="0070C0"/>
                </a:solidFill>
              </a:rPr>
              <a:t> : </a:t>
            </a:r>
            <a:r>
              <a:rPr lang="cs-CZ" sz="1400" b="1" dirty="0" err="1">
                <a:solidFill>
                  <a:srgbClr val="0070C0"/>
                </a:solidFill>
              </a:rPr>
              <a:t>Help</a:t>
            </a:r>
            <a:r>
              <a:rPr lang="cs-CZ" sz="1400" b="1" dirty="0">
                <a:solidFill>
                  <a:srgbClr val="0070C0"/>
                </a:solidFill>
              </a:rPr>
              <a:t> MS Dynamics 365 Business </a:t>
            </a:r>
            <a:r>
              <a:rPr lang="cs-CZ" sz="1400" b="1" dirty="0" err="1">
                <a:solidFill>
                  <a:srgbClr val="0070C0"/>
                </a:solidFill>
              </a:rPr>
              <a:t>Central</a:t>
            </a:r>
            <a:endParaRPr lang="cs-CZ" sz="1400" b="1" dirty="0">
              <a:solidFill>
                <a:srgbClr val="0070C0"/>
              </a:solidFill>
            </a:endParaRPr>
          </a:p>
          <a:p>
            <a:endParaRPr lang="cs-CZ" sz="1400" b="1" dirty="0">
              <a:solidFill>
                <a:srgbClr val="0070C0"/>
              </a:solidFill>
            </a:endParaRPr>
          </a:p>
          <a:p>
            <a:pPr marL="342900" indent="-342900">
              <a:buAutoNum type="alphaLcParenR"/>
            </a:pPr>
            <a:r>
              <a:rPr lang="en-US" sz="1400" dirty="0">
                <a:solidFill>
                  <a:srgbClr val="0070C0"/>
                </a:solidFill>
              </a:rPr>
              <a:t>Fee setup is not accessible </a:t>
            </a:r>
          </a:p>
          <a:p>
            <a:pPr marL="342900" indent="-342900">
              <a:buAutoNum type="alphaLcParenR"/>
            </a:pPr>
            <a:r>
              <a:rPr lang="en-US" sz="1400" dirty="0">
                <a:solidFill>
                  <a:srgbClr val="0070C0"/>
                </a:solidFill>
              </a:rPr>
              <a:t>Nobody uses Dynamic Variants – so it is the reason why it 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cs-CZ" sz="1400">
                <a:solidFill>
                  <a:srgbClr val="0070C0"/>
                </a:solidFill>
              </a:rPr>
              <a:t>s 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not mentioned in this  material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767DDDC-C3C7-43DE-844C-B599D018C793}"/>
              </a:ext>
            </a:extLst>
          </p:cNvPr>
          <p:cNvSpPr txBox="1"/>
          <p:nvPr/>
        </p:nvSpPr>
        <p:spPr>
          <a:xfrm>
            <a:off x="273228" y="2132856"/>
            <a:ext cx="8352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Fixed</a:t>
            </a:r>
            <a:endParaRPr lang="cs-CZ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Fees are calculated based on the value of the Fee field on the row for the reminder level itself.</a:t>
            </a:r>
          </a:p>
          <a:p>
            <a:pPr algn="l"/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endParaRPr lang="cs-CZ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2EB21BC-75EF-4EE8-93D6-68664626C236}"/>
              </a:ext>
            </a:extLst>
          </p:cNvPr>
          <p:cNvSpPr/>
          <p:nvPr/>
        </p:nvSpPr>
        <p:spPr>
          <a:xfrm>
            <a:off x="255471" y="2412288"/>
            <a:ext cx="818720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F8023E-AF4F-4C68-9D3B-0F705FC2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32264"/>
            <a:ext cx="3802317" cy="1509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4745FDF-2BCA-4B40-A0C5-919B0D48406D}"/>
              </a:ext>
            </a:extLst>
          </p:cNvPr>
          <p:cNvCxnSpPr/>
          <p:nvPr/>
        </p:nvCxnSpPr>
        <p:spPr>
          <a:xfrm flipV="1">
            <a:off x="3923928" y="3429000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218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1205</Words>
  <Application>Microsoft Office PowerPoint</Application>
  <PresentationFormat>Předvádění na obrazovce (4:3)</PresentationFormat>
  <Paragraphs>184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-apple-system</vt:lpstr>
      <vt:lpstr>Arial</vt:lpstr>
      <vt:lpstr>Calibri</vt:lpstr>
      <vt:lpstr>Segoe UI</vt:lpstr>
      <vt:lpstr>Motiv systému Office</vt:lpstr>
      <vt:lpstr>Remainders in Business Central    </vt:lpstr>
      <vt:lpstr>Reminders</vt:lpstr>
      <vt:lpstr>Customer card setup</vt:lpstr>
      <vt:lpstr> Remainder terms (conditions) and its setup  </vt:lpstr>
      <vt:lpstr>Reminder levels I.</vt:lpstr>
      <vt:lpstr> Reminder levels II. </vt:lpstr>
      <vt:lpstr>Reminder Beginning and Ending texts</vt:lpstr>
      <vt:lpstr> Reminder texts for every reminder level </vt:lpstr>
      <vt:lpstr>How to calculate fee (we will use Fixed option)</vt:lpstr>
      <vt:lpstr>Varibles used in terms </vt:lpstr>
      <vt:lpstr>Terms – second level</vt:lpstr>
      <vt:lpstr>Automatic Reminder creation</vt:lpstr>
      <vt:lpstr>Reminder dates example (WD=9/9/2026) -&gt;MM/DD/YYYY </vt:lpstr>
      <vt:lpstr>Automatic reminder creation</vt:lpstr>
      <vt:lpstr> List of created reminders in database used</vt:lpstr>
      <vt:lpstr>Header of created reminder in used database </vt:lpstr>
      <vt:lpstr>Created Reminder lines in used database </vt:lpstr>
      <vt:lpstr>Issuing of already created reminder in database</vt:lpstr>
      <vt:lpstr>List of issued reminders in used database</vt:lpstr>
      <vt:lpstr>Printout of issued reminder in used database</vt:lpstr>
      <vt:lpstr>Customer ledger entries  </vt:lpstr>
      <vt:lpstr>Second attempt to create reminders in used database </vt:lpstr>
      <vt:lpstr>2nd level reminder creation in used database</vt:lpstr>
      <vt:lpstr>2nd level reminder created in used database</vt:lpstr>
      <vt:lpstr>2nd level reminder created in used database</vt:lpstr>
      <vt:lpstr>Customer Ledger entries and G/L entries after issuing reminder </vt:lpstr>
      <vt:lpstr>List of issued reminders</vt:lpstr>
      <vt:lpstr>General ledger  entries</vt:lpstr>
      <vt:lpstr>Customer Ledger Entries</vt:lpstr>
      <vt:lpstr>Printout of issued 2nd level reminder (part of it – there is much more lines)   </vt:lpstr>
      <vt:lpstr>Creation of the 3rd level Reminder </vt:lpstr>
      <vt:lpstr>3rd level reminder header</vt:lpstr>
      <vt:lpstr>3rd level reminder some lines</vt:lpstr>
      <vt:lpstr>Prezentace aplikace PowerPoint</vt:lpstr>
      <vt:lpstr>Another example</vt:lpstr>
      <vt:lpstr>Customer ledger entries</vt:lpstr>
      <vt:lpstr>Reminder setup (Domestic)</vt:lpstr>
      <vt:lpstr>Working date</vt:lpstr>
      <vt:lpstr>Data creation (invoice)</vt:lpstr>
      <vt:lpstr>Customer ledger entries</vt:lpstr>
      <vt:lpstr>Create remainder 1st level</vt:lpstr>
      <vt:lpstr>Created reminder 1st level</vt:lpstr>
      <vt:lpstr>Customer ledger entries</vt:lpstr>
      <vt:lpstr>Create remainder 2nd level</vt:lpstr>
      <vt:lpstr>2nd level Reminder </vt:lpstr>
      <vt:lpstr>Customer ledger entries after issuing 2nd level reminder</vt:lpstr>
      <vt:lpstr>Create remainder 3rd level</vt:lpstr>
      <vt:lpstr>3rd level reminder</vt:lpstr>
      <vt:lpstr>Customer ledger entries after issuing 3rd level reminder</vt:lpstr>
      <vt:lpstr>Customer payment </vt:lpstr>
      <vt:lpstr>Customer payment </vt:lpstr>
      <vt:lpstr>Customer ledger entries and GL entries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297</cp:revision>
  <dcterms:created xsi:type="dcterms:W3CDTF">2014-09-15T11:04:04Z</dcterms:created>
  <dcterms:modified xsi:type="dcterms:W3CDTF">2024-11-18T12:11:37Z</dcterms:modified>
</cp:coreProperties>
</file>