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70_7C01097F.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402" r:id="rId3"/>
    <p:sldId id="403" r:id="rId4"/>
    <p:sldId id="384" r:id="rId5"/>
    <p:sldId id="334" r:id="rId6"/>
    <p:sldId id="395" r:id="rId7"/>
    <p:sldId id="319" r:id="rId8"/>
    <p:sldId id="385" r:id="rId9"/>
    <p:sldId id="396" r:id="rId10"/>
    <p:sldId id="397" r:id="rId11"/>
    <p:sldId id="398" r:id="rId12"/>
    <p:sldId id="321" r:id="rId13"/>
    <p:sldId id="322" r:id="rId14"/>
    <p:sldId id="357" r:id="rId15"/>
    <p:sldId id="404" r:id="rId16"/>
    <p:sldId id="405" r:id="rId17"/>
    <p:sldId id="406" r:id="rId18"/>
    <p:sldId id="40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414" r:id="rId33"/>
    <p:sldId id="408" r:id="rId34"/>
    <p:sldId id="413" r:id="rId35"/>
    <p:sldId id="409" r:id="rId36"/>
    <p:sldId id="410" r:id="rId37"/>
    <p:sldId id="412" r:id="rId38"/>
    <p:sldId id="411" r:id="rId39"/>
    <p:sldId id="415" r:id="rId40"/>
    <p:sldId id="416" r:id="rId41"/>
    <p:sldId id="417" r:id="rId42"/>
    <p:sldId id="418" r:id="rId43"/>
    <p:sldId id="419" r:id="rId44"/>
    <p:sldId id="420" r:id="rId45"/>
    <p:sldId id="399" r:id="rId46"/>
    <p:sldId id="401" r:id="rId47"/>
    <p:sldId id="371" r:id="rId48"/>
    <p:sldId id="372" r:id="rId49"/>
    <p:sldId id="373" r:id="rId50"/>
    <p:sldId id="374" r:id="rId51"/>
    <p:sldId id="375" r:id="rId52"/>
    <p:sldId id="383" r:id="rId53"/>
    <p:sldId id="377" r:id="rId54"/>
    <p:sldId id="378" r:id="rId55"/>
    <p:sldId id="379" r:id="rId56"/>
    <p:sldId id="380" r:id="rId57"/>
    <p:sldId id="381" r:id="rId58"/>
    <p:sldId id="386" r:id="rId59"/>
    <p:sldId id="387" r:id="rId60"/>
    <p:sldId id="388" r:id="rId61"/>
    <p:sldId id="389" r:id="rId62"/>
    <p:sldId id="390" r:id="rId63"/>
    <p:sldId id="392" r:id="rId64"/>
    <p:sldId id="391" r:id="rId65"/>
    <p:sldId id="393" r:id="rId66"/>
    <p:sldId id="376" r:id="rId6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C1742-305D-13BD-7AAE-E4DDF9F6F55D}" name="Miki Skorkovský" initials="MS" userId="99fed7c2a5b57a9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60" y="10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omments/modernComment_170_7C01097F.xml><?xml version="1.0" encoding="utf-8"?>
<p188:cmLst xmlns:a="http://schemas.openxmlformats.org/drawingml/2006/main" xmlns:r="http://schemas.openxmlformats.org/officeDocument/2006/relationships" xmlns:p188="http://schemas.microsoft.com/office/powerpoint/2018/8/main">
  <p188:cm id="{CE686E66-B6B2-4204-AE25-BFAADB8FC433}" authorId="{18BC1742-305D-13BD-7AAE-E4DDF9F6F55D}" created="2023-06-09T10:44:42.871">
    <pc:sldMkLst xmlns:pc="http://schemas.microsoft.com/office/powerpoint/2013/main/command">
      <pc:docMk/>
      <pc:sldMk cId="2080442751" sldId="368"/>
    </pc:sldMkLst>
    <p188:txBody>
      <a:bodyPr/>
      <a:lstStyle/>
      <a:p>
        <a:r>
          <a:rPr lang="cs-CZ"/>
          <a:t>My ARP-CTP presentation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25.11.2024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BFCCF965-D2DE-4C4C-AD1D-A421956778C9}" type="slidenum">
              <a:rPr lang="cs-CZ" smtClean="0"/>
              <a:t>4</a:t>
            </a:fld>
            <a:endParaRPr lang="cs-CZ"/>
          </a:p>
        </p:txBody>
      </p:sp>
    </p:spTree>
    <p:extLst>
      <p:ext uri="{BB962C8B-B14F-4D97-AF65-F5344CB8AC3E}">
        <p14:creationId xmlns:p14="http://schemas.microsoft.com/office/powerpoint/2010/main" val="288196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BFCCF965-D2DE-4C4C-AD1D-A421956778C9}" type="slidenum">
              <a:rPr lang="cs-CZ" smtClean="0"/>
              <a:t>12</a:t>
            </a:fld>
            <a:endParaRPr lang="cs-CZ"/>
          </a:p>
        </p:txBody>
      </p:sp>
    </p:spTree>
    <p:extLst>
      <p:ext uri="{BB962C8B-B14F-4D97-AF65-F5344CB8AC3E}">
        <p14:creationId xmlns:p14="http://schemas.microsoft.com/office/powerpoint/2010/main" val="366629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FCCF965-D2DE-4C4C-AD1D-A421956778C9}" type="slidenum">
              <a:rPr lang="cs-CZ" smtClean="0"/>
              <a:t>24</a:t>
            </a:fld>
            <a:endParaRPr lang="cs-CZ"/>
          </a:p>
        </p:txBody>
      </p:sp>
    </p:spTree>
    <p:extLst>
      <p:ext uri="{BB962C8B-B14F-4D97-AF65-F5344CB8AC3E}">
        <p14:creationId xmlns:p14="http://schemas.microsoft.com/office/powerpoint/2010/main" val="427503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FCCF965-D2DE-4C4C-AD1D-A421956778C9}" type="slidenum">
              <a:rPr lang="cs-CZ" smtClean="0"/>
              <a:t>51</a:t>
            </a:fld>
            <a:endParaRPr lang="cs-CZ"/>
          </a:p>
        </p:txBody>
      </p:sp>
    </p:spTree>
    <p:extLst>
      <p:ext uri="{BB962C8B-B14F-4D97-AF65-F5344CB8AC3E}">
        <p14:creationId xmlns:p14="http://schemas.microsoft.com/office/powerpoint/2010/main" val="25578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C74A0C-3999-4A34-B7B3-0F835A0A5B6E}" type="datetimeFigureOut">
              <a:rPr lang="cs-CZ" smtClean="0"/>
              <a:t>25.11.2024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C74A0C-3999-4A34-B7B3-0F835A0A5B6E}" type="datetimeFigureOut">
              <a:rPr lang="cs-CZ" smtClean="0"/>
              <a:t>25.11.2024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25.11.2024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25.11.2024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images.google.cz/imgres?imgurl=http://www.anacominc.com/images/AnaComCustomerService.jpg&amp;imgrefurl=http://www.anacominc.com/service.html&amp;usg=__R1g3CLt5Vzd8mXw11uVGH6nqMcg=&amp;h=412&amp;w=323&amp;sz=15&amp;hl=cs&amp;start=18&amp;tbnid=PIHk_QnINyHnlM:&amp;tbnh=125&amp;tbnw=98&amp;prev=/images?q%3Dcustomer%26gbv%3D2%26hl%3Dcs" TargetMode="External"/><Relationship Id="rId3" Type="http://schemas.openxmlformats.org/officeDocument/2006/relationships/hyperlink" Target="http://images.google.cz/imgres?imgurl=http://www.transittrak.com/images/reinforced-plastic-inventory.jpg&amp;imgrefurl=http://www.transittrak.com/&amp;usg=__NtpkpkL6iNim4BUn80R9AXCQt2g=&amp;h=360&amp;w=450&amp;sz=60&amp;hl=cs&amp;start=7&amp;tbnid=f2qK0mh7UeHNIM:&amp;tbnh=102&amp;tbnw=127&amp;prev=/images?q%3DInventory%26gbv%3D2%26hl%3Dcs" TargetMode="External"/><Relationship Id="rId7" Type="http://schemas.openxmlformats.org/officeDocument/2006/relationships/hyperlink" Target="http://images.google.cz/imgres?imgurl=http://www.lakesuperiorwarehousing.com/images/warehouse230624-1-009.jpg&amp;imgrefurl=http://www.lakesuperiorwarehousing.com/lswwarehousestorage2.html&amp;usg=__RnP9qic00_QokpxOAClHjn2NB4c=&amp;h=312&amp;w=500&amp;sz=12&amp;hl=cs&amp;start=7&amp;tbnid=yzMMhkFwGA6fyM:&amp;tbnh=81&amp;tbnw=130&amp;prev=/images?q%3Dwarehouse%2Bramp%26gbv%3D2%26hl%3Dcs" TargetMode="External"/><Relationship Id="rId12"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hyperlink" Target="http://images.google.cz/imgres?imgurl=http://www.etftrends.com/wp-content/uploads/2008/10/amsted-factory.jpg&amp;imgrefurl=http://www.etftrends.com/2008/10/surprise-factory-order-drop-hurts-industrial-etfs.html&amp;usg=__XKow3ARtryuhMLfe_vFMi_oMKOE=&amp;h=416&amp;w=543&amp;sz=113&amp;hl=cs&amp;start=1&amp;tbnid=jxpDmO0ZjyuvsM:&amp;tbnh=101&amp;tbnw=132&amp;prev=/images?q%3Dfactory%26gbv%3D2%26hl%3Dcs" TargetMode="External"/><Relationship Id="rId5" Type="http://schemas.openxmlformats.org/officeDocument/2006/relationships/hyperlink" Target="http://images.google.cz/imgres?imgurl=http://www.intra-mt.cz/obrazky-intra/vozik.gif&amp;imgrefurl=http://www.intra-mt.cz/index.php?id%3Drevize-lpg&amp;usg=__zBkRGA3PelqK40BWTEekDvAUA4M=&amp;h=270&amp;w=330&amp;sz=31&amp;hl=cs&amp;start=23&amp;tbnid=V7iF4l3scCr-nM:&amp;tbnh=97&amp;tbnw=119&amp;prev=/images?q%3Dmanipula%C4%8Dn%C3%AD%2Bvoz%C3%ADk%26gbv%3D2%26ndsp%3D18%26hl%3Dcs%26sa%3DN%26start%3D18" TargetMode="External"/><Relationship Id="rId15" Type="http://schemas.openxmlformats.org/officeDocument/2006/relationships/image" Target="../media/image8.png"/><Relationship Id="rId10" Type="http://schemas.openxmlformats.org/officeDocument/2006/relationships/image" Target="../media/image1.jpeg"/><Relationship Id="rId4" Type="http://schemas.openxmlformats.org/officeDocument/2006/relationships/image" Target="../media/image2.jpeg"/><Relationship Id="rId9" Type="http://schemas.openxmlformats.org/officeDocument/2006/relationships/hyperlink" Target="http://images.google.cz/imgres?imgurl=http://upload.wikimedia.org/wikipedia/commons/3/3f/Artic.lorry.arp.750pix.jpg&amp;imgrefurl=http://commons.wikimedia.org/wiki/File:Artic.lorry.arp.750pix.jpg&amp;usg=__ZOnX2niA8zNiKFJX3-mqpv0EQGg=&amp;h=440&amp;w=750&amp;sz=131&amp;hl=cs&amp;start=8&amp;tbnid=sbHS5tclBHKxAM:&amp;tbnh=83&amp;tbnw=141&amp;prev=/images?q%3Dlorry%26gbv%3D2%26hl%3Dcs" TargetMode="External"/><Relationship Id="rId1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learn.microsoft.com/en-us/dynamics365/business-central/purchasing-date-calculation-for-purchase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learn.microsoft.com/en-us/dynamics365/business-central/sales-how-to-calculate-order-promising-dat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170_7C01097F.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z/imgres?imgurl=http://upload.wikimedia.org/wikipedia/commons/3/3f/Artic.lorry.arp.750pix.jpg&amp;imgrefurl=http://commons.wikimedia.org/wiki/File:Artic.lorry.arp.750pix.jpg&amp;usg=__ZOnX2niA8zNiKFJX3-mqpv0EQGg=&amp;h=440&amp;w=750&amp;sz=131&amp;hl=cs&amp;start=8&amp;tbnid=sbHS5tclBHKxAM:&amp;tbnh=83&amp;tbnw=141&amp;prev=/images?q%3Dlorry%26gbv%3D2%26hl%3Dc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images.google.cz/imgres?imgurl=http://www.transittrak.com/images/reinforced-plastic-inventory.jpg&amp;imgrefurl=http://www.transittrak.com/&amp;usg=__NtpkpkL6iNim4BUn80R9AXCQt2g=&amp;h=360&amp;w=450&amp;sz=60&amp;hl=cs&amp;start=7&amp;tbnid=f2qK0mh7UeHNIM:&amp;tbnh=102&amp;tbnw=127&amp;prev=/images?q%3DInventory%26gbv%3D2%26hl%3Dcs"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solidFill>
                  <a:srgbClr val="0070C0"/>
                </a:solidFill>
              </a:rPr>
              <a:t>ATP-CTP</a:t>
            </a:r>
            <a:br>
              <a:rPr lang="cs-CZ" dirty="0">
                <a:solidFill>
                  <a:srgbClr val="0070C0"/>
                </a:solidFill>
              </a:rPr>
            </a:br>
            <a:r>
              <a:rPr lang="cs-CZ" dirty="0"/>
              <a:t> </a:t>
            </a:r>
            <a:r>
              <a:rPr lang="cs-CZ" sz="2700" dirty="0" err="1">
                <a:solidFill>
                  <a:srgbClr val="7030A0"/>
                </a:solidFill>
              </a:rPr>
              <a:t>Calculation</a:t>
            </a:r>
            <a:r>
              <a:rPr lang="cs-CZ" sz="2700" dirty="0">
                <a:solidFill>
                  <a:srgbClr val="7030A0"/>
                </a:solidFill>
              </a:rPr>
              <a:t> </a:t>
            </a:r>
            <a:r>
              <a:rPr lang="cs-CZ" sz="2700" dirty="0" err="1">
                <a:solidFill>
                  <a:srgbClr val="7030A0"/>
                </a:solidFill>
              </a:rPr>
              <a:t>of</a:t>
            </a:r>
            <a:r>
              <a:rPr lang="cs-CZ" sz="2700" dirty="0">
                <a:solidFill>
                  <a:srgbClr val="7030A0"/>
                </a:solidFill>
              </a:rPr>
              <a:t> </a:t>
            </a:r>
            <a:r>
              <a:rPr lang="cs-CZ" sz="2700" dirty="0" err="1">
                <a:solidFill>
                  <a:srgbClr val="7030A0"/>
                </a:solidFill>
              </a:rPr>
              <a:t>Order</a:t>
            </a:r>
            <a:r>
              <a:rPr lang="cs-CZ" sz="2700" dirty="0">
                <a:solidFill>
                  <a:srgbClr val="7030A0"/>
                </a:solidFill>
              </a:rPr>
              <a:t> </a:t>
            </a:r>
            <a:r>
              <a:rPr lang="cs-CZ" sz="2700" dirty="0" err="1">
                <a:solidFill>
                  <a:srgbClr val="7030A0"/>
                </a:solidFill>
              </a:rPr>
              <a:t>Promising</a:t>
            </a:r>
            <a:r>
              <a:rPr lang="cs-CZ" sz="2700" dirty="0">
                <a:solidFill>
                  <a:srgbClr val="7030A0"/>
                </a:solidFill>
              </a:rPr>
              <a:t> </a:t>
            </a:r>
            <a:r>
              <a:rPr lang="cs-CZ" sz="2700" dirty="0" err="1">
                <a:solidFill>
                  <a:srgbClr val="7030A0"/>
                </a:solidFill>
              </a:rPr>
              <a:t>Dates</a:t>
            </a:r>
            <a:br>
              <a:rPr lang="cs-CZ" sz="2700" dirty="0">
                <a:solidFill>
                  <a:srgbClr val="7030A0"/>
                </a:solidFill>
              </a:rPr>
            </a:br>
            <a:r>
              <a:rPr lang="cs-CZ" dirty="0"/>
              <a:t> </a:t>
            </a:r>
            <a:r>
              <a:rPr lang="cs-CZ" sz="1600" b="1" dirty="0">
                <a:solidFill>
                  <a:srgbClr val="0070C0"/>
                </a:solidFill>
              </a:rPr>
              <a:t>MS Dynamics 365 Business </a:t>
            </a:r>
            <a:r>
              <a:rPr lang="cs-CZ" sz="1600" b="1" dirty="0" err="1">
                <a:solidFill>
                  <a:srgbClr val="0070C0"/>
                </a:solidFill>
              </a:rPr>
              <a:t>Central</a:t>
            </a:r>
            <a:r>
              <a:rPr lang="cs-CZ" sz="1600" b="1" dirty="0">
                <a:solidFill>
                  <a:srgbClr val="0070C0"/>
                </a:solidFill>
              </a:rPr>
              <a:t>  </a:t>
            </a:r>
            <a:br>
              <a:rPr lang="cs-CZ" sz="1600" b="1" dirty="0">
                <a:solidFill>
                  <a:srgbClr val="0070C0"/>
                </a:solidFill>
              </a:rPr>
            </a:br>
            <a:r>
              <a:rPr lang="cs-CZ" sz="1600" b="1" dirty="0">
                <a:solidFill>
                  <a:srgbClr val="0070C0"/>
                </a:solidFill>
              </a:rPr>
              <a:t> </a:t>
            </a:r>
          </a:p>
        </p:txBody>
      </p:sp>
      <p:sp>
        <p:nvSpPr>
          <p:cNvPr id="3" name="Podnadpis 2"/>
          <p:cNvSpPr>
            <a:spLocks noGrp="1"/>
          </p:cNvSpPr>
          <p:nvPr>
            <p:ph type="subTitle" idx="1"/>
          </p:nvPr>
        </p:nvSpPr>
        <p:spPr/>
        <p:txBody>
          <a:bodyPr>
            <a:normAutofit fontScale="85000" lnSpcReduction="20000"/>
          </a:bodyPr>
          <a:lstStyle/>
          <a:p>
            <a:r>
              <a:rPr lang="cs-CZ" sz="1800" dirty="0" err="1">
                <a:solidFill>
                  <a:srgbClr val="0070C0"/>
                </a:solidFill>
              </a:rPr>
              <a:t>Ing.J.Skorkovský,CSc</a:t>
            </a:r>
            <a:r>
              <a:rPr lang="cs-CZ" sz="1800" dirty="0">
                <a:solidFill>
                  <a:srgbClr val="0070C0"/>
                </a:solidFill>
              </a:rPr>
              <a:t>.</a:t>
            </a:r>
            <a:r>
              <a:rPr lang="cs-CZ" dirty="0">
                <a:solidFill>
                  <a:srgbClr val="0070C0"/>
                </a:solidFill>
              </a:rPr>
              <a:t> </a:t>
            </a:r>
          </a:p>
          <a:p>
            <a:r>
              <a:rPr lang="cs-CZ" sz="2200" dirty="0">
                <a:solidFill>
                  <a:srgbClr val="0070C0"/>
                </a:solidFill>
              </a:rPr>
              <a:t> </a:t>
            </a:r>
            <a:endParaRPr lang="cs-CZ" dirty="0">
              <a:solidFill>
                <a:srgbClr val="0070C0"/>
              </a:solidFill>
            </a:endParaRPr>
          </a:p>
          <a:p>
            <a:r>
              <a:rPr lang="en-US" sz="1800" dirty="0">
                <a:solidFill>
                  <a:srgbClr val="0070C0"/>
                </a:solidFill>
              </a:rPr>
              <a:t>MASARYK UNIVERSITY BRNO,</a:t>
            </a:r>
            <a:r>
              <a:rPr lang="cs-CZ" sz="1800" dirty="0">
                <a:solidFill>
                  <a:srgbClr val="0070C0"/>
                </a:solidFill>
              </a:rPr>
              <a:t> </a:t>
            </a:r>
            <a:r>
              <a:rPr lang="en-US" sz="1800" dirty="0">
                <a:solidFill>
                  <a:srgbClr val="0070C0"/>
                </a:solidFill>
              </a:rPr>
              <a:t>Czech Republic </a:t>
            </a:r>
          </a:p>
          <a:p>
            <a:r>
              <a:rPr lang="en-US" sz="1800" dirty="0">
                <a:solidFill>
                  <a:srgbClr val="0070C0"/>
                </a:solidFill>
              </a:rPr>
              <a:t>Faculty of economics and business administration </a:t>
            </a:r>
          </a:p>
          <a:p>
            <a:r>
              <a:rPr lang="en-US" sz="1800" dirty="0">
                <a:solidFill>
                  <a:srgbClr val="0070C0"/>
                </a:solidFill>
              </a:rPr>
              <a:t>Department of </a:t>
            </a:r>
            <a:r>
              <a:rPr lang="cs-CZ" sz="1800" dirty="0">
                <a:solidFill>
                  <a:srgbClr val="0070C0"/>
                </a:solidFill>
              </a:rPr>
              <a:t>business management </a:t>
            </a:r>
          </a:p>
          <a:p>
            <a:r>
              <a:rPr lang="cs-CZ" sz="1800" dirty="0">
                <a:solidFill>
                  <a:srgbClr val="0070C0"/>
                </a:solidFill>
              </a:rPr>
              <a:t> </a:t>
            </a:r>
          </a:p>
          <a:p>
            <a:endParaRPr lang="en-US" sz="1800" dirty="0">
              <a:solidFill>
                <a:srgbClr val="0070C0"/>
              </a:solidFill>
            </a:endParaRPr>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772009-2FC4-477F-A7AE-90747EA31E5D}"/>
              </a:ext>
            </a:extLst>
          </p:cNvPr>
          <p:cNvSpPr>
            <a:spLocks noGrp="1"/>
          </p:cNvSpPr>
          <p:nvPr>
            <p:ph type="title"/>
          </p:nvPr>
        </p:nvSpPr>
        <p:spPr/>
        <p:txBody>
          <a:bodyPr>
            <a:normAutofit/>
          </a:bodyPr>
          <a:lstStyle/>
          <a:p>
            <a:pPr algn="l"/>
            <a:r>
              <a:rPr lang="cs-CZ" sz="3600" dirty="0">
                <a:solidFill>
                  <a:srgbClr val="0070C0"/>
                </a:solidFill>
              </a:rPr>
              <a:t>Net </a:t>
            </a:r>
            <a:r>
              <a:rPr lang="cs-CZ" sz="3600" dirty="0" err="1">
                <a:solidFill>
                  <a:srgbClr val="0070C0"/>
                </a:solidFill>
              </a:rPr>
              <a:t>Requirements-explanation</a:t>
            </a:r>
            <a:endParaRPr lang="en-US" sz="3600" dirty="0">
              <a:solidFill>
                <a:srgbClr val="0070C0"/>
              </a:solidFill>
            </a:endParaRPr>
          </a:p>
        </p:txBody>
      </p:sp>
      <p:sp>
        <p:nvSpPr>
          <p:cNvPr id="3" name="Zástupný obsah 2">
            <a:extLst>
              <a:ext uri="{FF2B5EF4-FFF2-40B4-BE49-F238E27FC236}">
                <a16:creationId xmlns:a16="http://schemas.microsoft.com/office/drawing/2014/main" id="{29E52BD3-3124-4DED-87EC-4C9485290479}"/>
              </a:ext>
            </a:extLst>
          </p:cNvPr>
          <p:cNvSpPr>
            <a:spLocks noGrp="1"/>
          </p:cNvSpPr>
          <p:nvPr>
            <p:ph idx="1"/>
          </p:nvPr>
        </p:nvSpPr>
        <p:spPr/>
        <p:txBody>
          <a:bodyPr>
            <a:normAutofit/>
          </a:bodyPr>
          <a:lstStyle/>
          <a:p>
            <a:pPr algn="l">
              <a:buFont typeface="Arial" panose="020B0604020202020204" pitchFamily="34" charset="0"/>
              <a:buChar char="•"/>
            </a:pPr>
            <a:r>
              <a:rPr lang="en-US" sz="2800" dirty="0">
                <a:solidFill>
                  <a:srgbClr val="0070C0"/>
                </a:solidFill>
                <a:latin typeface="Söhne"/>
              </a:rPr>
              <a:t>Net requirements, on the other hand, take into account the current inventory levels and the scheduled receipts (orders or production) that are already in the pipeline.</a:t>
            </a:r>
          </a:p>
          <a:p>
            <a:pPr algn="l">
              <a:buFont typeface="Arial" panose="020B0604020202020204" pitchFamily="34" charset="0"/>
              <a:buChar char="•"/>
            </a:pPr>
            <a:r>
              <a:rPr lang="en-US" sz="2800" dirty="0">
                <a:solidFill>
                  <a:srgbClr val="0070C0"/>
                </a:solidFill>
                <a:latin typeface="Söhne"/>
              </a:rPr>
              <a:t>Net requirements are calculated by subtracting the current on-hand inventory and scheduled receipts from the gross requirements. This calculation helps determine the actual quantity that needs to be produced or procured to meet the demand.</a:t>
            </a:r>
          </a:p>
          <a:p>
            <a:endParaRPr lang="en-US" dirty="0"/>
          </a:p>
        </p:txBody>
      </p:sp>
      <p:sp>
        <p:nvSpPr>
          <p:cNvPr id="4" name="TextovéPole 3">
            <a:extLst>
              <a:ext uri="{FF2B5EF4-FFF2-40B4-BE49-F238E27FC236}">
                <a16:creationId xmlns:a16="http://schemas.microsoft.com/office/drawing/2014/main" id="{DBB5E979-ACCD-4AD6-8852-182235DC9731}"/>
              </a:ext>
            </a:extLst>
          </p:cNvPr>
          <p:cNvSpPr txBox="1"/>
          <p:nvPr/>
        </p:nvSpPr>
        <p:spPr>
          <a:xfrm>
            <a:off x="899592" y="5733256"/>
            <a:ext cx="3465500" cy="369332"/>
          </a:xfrm>
          <a:prstGeom prst="rect">
            <a:avLst/>
          </a:prstGeom>
          <a:noFill/>
        </p:spPr>
        <p:txBody>
          <a:bodyPr wrap="none" rtlCol="0">
            <a:spAutoFit/>
          </a:bodyPr>
          <a:lstStyle/>
          <a:p>
            <a:r>
              <a:rPr lang="cs-CZ" b="1" dirty="0"/>
              <a:t>Net </a:t>
            </a:r>
            <a:r>
              <a:rPr lang="cs-CZ" b="1" dirty="0" err="1"/>
              <a:t>Requirement</a:t>
            </a:r>
            <a:r>
              <a:rPr lang="cs-CZ" b="1" dirty="0"/>
              <a:t>=Čistý požadavek</a:t>
            </a:r>
            <a:endParaRPr lang="en-US" b="1" dirty="0"/>
          </a:p>
        </p:txBody>
      </p:sp>
    </p:spTree>
    <p:extLst>
      <p:ext uri="{BB962C8B-B14F-4D97-AF65-F5344CB8AC3E}">
        <p14:creationId xmlns:p14="http://schemas.microsoft.com/office/powerpoint/2010/main" val="21774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BC4264-7A90-4C66-BC0F-28B9C893AB5D}"/>
              </a:ext>
            </a:extLst>
          </p:cNvPr>
          <p:cNvSpPr>
            <a:spLocks noGrp="1"/>
          </p:cNvSpPr>
          <p:nvPr>
            <p:ph type="title"/>
          </p:nvPr>
        </p:nvSpPr>
        <p:spPr/>
        <p:txBody>
          <a:bodyPr>
            <a:normAutofit/>
          </a:bodyPr>
          <a:lstStyle/>
          <a:p>
            <a:pPr algn="l"/>
            <a:r>
              <a:rPr lang="cs-CZ" sz="2800" dirty="0" err="1">
                <a:solidFill>
                  <a:srgbClr val="0070C0"/>
                </a:solidFill>
              </a:rPr>
              <a:t>Important</a:t>
            </a:r>
            <a:r>
              <a:rPr lang="cs-CZ" sz="2800" dirty="0">
                <a:solidFill>
                  <a:srgbClr val="0070C0"/>
                </a:solidFill>
              </a:rPr>
              <a:t> </a:t>
            </a:r>
            <a:r>
              <a:rPr lang="cs-CZ" sz="2800" dirty="0" err="1">
                <a:solidFill>
                  <a:srgbClr val="0070C0"/>
                </a:solidFill>
              </a:rPr>
              <a:t>equation</a:t>
            </a:r>
            <a:r>
              <a:rPr lang="cs-CZ" sz="2800" dirty="0">
                <a:solidFill>
                  <a:srgbClr val="0070C0"/>
                </a:solidFill>
              </a:rPr>
              <a:t> (</a:t>
            </a:r>
            <a:r>
              <a:rPr lang="cs-CZ" sz="2800" dirty="0" err="1">
                <a:solidFill>
                  <a:srgbClr val="0070C0"/>
                </a:solidFill>
              </a:rPr>
              <a:t>relation</a:t>
            </a:r>
            <a:r>
              <a:rPr lang="cs-CZ" sz="2800" dirty="0">
                <a:solidFill>
                  <a:srgbClr val="0070C0"/>
                </a:solidFill>
              </a:rPr>
              <a:t> </a:t>
            </a:r>
            <a:r>
              <a:rPr lang="cs-CZ" sz="2800" dirty="0" err="1">
                <a:solidFill>
                  <a:srgbClr val="0070C0"/>
                </a:solidFill>
              </a:rPr>
              <a:t>between</a:t>
            </a:r>
            <a:r>
              <a:rPr lang="cs-CZ" sz="2800" dirty="0">
                <a:solidFill>
                  <a:srgbClr val="0070C0"/>
                </a:solidFill>
              </a:rPr>
              <a:t> GR and NR)</a:t>
            </a:r>
            <a:endParaRPr lang="en-US" sz="2800" dirty="0">
              <a:solidFill>
                <a:srgbClr val="0070C0"/>
              </a:solidFill>
            </a:endParaRPr>
          </a:p>
        </p:txBody>
      </p:sp>
      <p:sp>
        <p:nvSpPr>
          <p:cNvPr id="7" name="TextovéPole 6">
            <a:extLst>
              <a:ext uri="{FF2B5EF4-FFF2-40B4-BE49-F238E27FC236}">
                <a16:creationId xmlns:a16="http://schemas.microsoft.com/office/drawing/2014/main" id="{924DE7B6-7111-404D-BC4D-3D3175A464E7}"/>
              </a:ext>
            </a:extLst>
          </p:cNvPr>
          <p:cNvSpPr txBox="1"/>
          <p:nvPr/>
        </p:nvSpPr>
        <p:spPr>
          <a:xfrm>
            <a:off x="468043" y="1844824"/>
            <a:ext cx="8435280" cy="646331"/>
          </a:xfrm>
          <a:prstGeom prst="rect">
            <a:avLst/>
          </a:prstGeom>
          <a:noFill/>
        </p:spPr>
        <p:txBody>
          <a:bodyPr wrap="square">
            <a:spAutoFit/>
          </a:bodyPr>
          <a:lstStyle/>
          <a:p>
            <a:r>
              <a:rPr lang="en-US" b="1" dirty="0">
                <a:solidFill>
                  <a:srgbClr val="0070C0"/>
                </a:solidFill>
              </a:rPr>
              <a:t>N</a:t>
            </a:r>
            <a:r>
              <a:rPr lang="en-US" dirty="0">
                <a:solidFill>
                  <a:srgbClr val="0070C0"/>
                </a:solidFill>
              </a:rPr>
              <a:t>et </a:t>
            </a:r>
            <a:r>
              <a:rPr lang="en-US" b="1" dirty="0">
                <a:solidFill>
                  <a:srgbClr val="0070C0"/>
                </a:solidFill>
              </a:rPr>
              <a:t>R</a:t>
            </a:r>
            <a:r>
              <a:rPr lang="en-US" dirty="0">
                <a:solidFill>
                  <a:srgbClr val="0070C0"/>
                </a:solidFill>
              </a:rPr>
              <a:t>equirements = </a:t>
            </a:r>
            <a:r>
              <a:rPr lang="en-US" b="1" dirty="0">
                <a:solidFill>
                  <a:srgbClr val="0070C0"/>
                </a:solidFill>
              </a:rPr>
              <a:t>G</a:t>
            </a:r>
            <a:r>
              <a:rPr lang="en-US" dirty="0">
                <a:solidFill>
                  <a:srgbClr val="0070C0"/>
                </a:solidFill>
              </a:rPr>
              <a:t>ross </a:t>
            </a:r>
            <a:r>
              <a:rPr lang="en-US" b="1" dirty="0">
                <a:solidFill>
                  <a:srgbClr val="0070C0"/>
                </a:solidFill>
              </a:rPr>
              <a:t>R</a:t>
            </a:r>
            <a:r>
              <a:rPr lang="en-US" dirty="0">
                <a:solidFill>
                  <a:srgbClr val="0070C0"/>
                </a:solidFill>
              </a:rPr>
              <a:t>equirements - (On-Hand Inventory + Scheduled Receipts</a:t>
            </a:r>
            <a:r>
              <a:rPr lang="cs-CZ" dirty="0">
                <a:solidFill>
                  <a:srgbClr val="0070C0"/>
                </a:solidFill>
              </a:rPr>
              <a:t> – Schedule </a:t>
            </a:r>
            <a:r>
              <a:rPr lang="cs-CZ" dirty="0" err="1">
                <a:solidFill>
                  <a:srgbClr val="0070C0"/>
                </a:solidFill>
              </a:rPr>
              <a:t>Deliveries</a:t>
            </a:r>
            <a:r>
              <a:rPr lang="cs-CZ" dirty="0">
                <a:solidFill>
                  <a:srgbClr val="0070C0"/>
                </a:solidFill>
              </a:rPr>
              <a:t> –</a:t>
            </a:r>
            <a:r>
              <a:rPr lang="cs-CZ" dirty="0" err="1">
                <a:solidFill>
                  <a:srgbClr val="0070C0"/>
                </a:solidFill>
              </a:rPr>
              <a:t>Safety</a:t>
            </a:r>
            <a:r>
              <a:rPr lang="cs-CZ" dirty="0">
                <a:solidFill>
                  <a:srgbClr val="0070C0"/>
                </a:solidFill>
              </a:rPr>
              <a:t> </a:t>
            </a:r>
            <a:r>
              <a:rPr lang="cs-CZ" dirty="0" err="1">
                <a:solidFill>
                  <a:srgbClr val="0070C0"/>
                </a:solidFill>
              </a:rPr>
              <a:t>Stock</a:t>
            </a:r>
            <a:r>
              <a:rPr lang="en-US" dirty="0">
                <a:solidFill>
                  <a:srgbClr val="0070C0"/>
                </a:solidFill>
              </a:rPr>
              <a:t>)</a:t>
            </a:r>
          </a:p>
        </p:txBody>
      </p:sp>
    </p:spTree>
    <p:extLst>
      <p:ext uri="{BB962C8B-B14F-4D97-AF65-F5344CB8AC3E}">
        <p14:creationId xmlns:p14="http://schemas.microsoft.com/office/powerpoint/2010/main" val="230455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algn="l" eaLnBrk="1" hangingPunct="1"/>
            <a:r>
              <a:rPr lang="cs-CZ" altLang="cs-CZ" sz="4000" dirty="0">
                <a:solidFill>
                  <a:srgbClr val="0070C0"/>
                </a:solidFill>
              </a:rPr>
              <a:t>ATP –CTP </a:t>
            </a:r>
            <a:br>
              <a:rPr lang="cs-CZ" altLang="cs-CZ" sz="4000" dirty="0">
                <a:solidFill>
                  <a:srgbClr val="0070C0"/>
                </a:solidFill>
              </a:rPr>
            </a:br>
            <a:r>
              <a:rPr lang="cs-CZ" altLang="cs-CZ" dirty="0"/>
              <a:t> </a:t>
            </a:r>
            <a:endParaRPr lang="en-GB" altLang="cs-CZ" dirty="0"/>
          </a:p>
        </p:txBody>
      </p:sp>
      <p:pic>
        <p:nvPicPr>
          <p:cNvPr id="43011" name="Picture 5" descr="reinforced-plastic-invent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349500"/>
            <a:ext cx="136683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vozi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2133600"/>
            <a:ext cx="1133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warehouse230624-1-009">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420938"/>
            <a:ext cx="14414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3" descr="Artic">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625" y="2133600"/>
            <a:ext cx="13430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5" descr="amsted-factor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73759" y="2340421"/>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7" descr="AnaComCustomerService">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0" y="3573463"/>
            <a:ext cx="933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8"/>
          <p:cNvSpPr txBox="1">
            <a:spLocks noChangeArrowheads="1"/>
          </p:cNvSpPr>
          <p:nvPr/>
        </p:nvSpPr>
        <p:spPr bwMode="auto">
          <a:xfrm>
            <a:off x="7720013" y="4824413"/>
            <a:ext cx="11576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800" dirty="0" err="1">
                <a:solidFill>
                  <a:srgbClr val="0070C0"/>
                </a:solidFill>
                <a:latin typeface="Calibri" panose="020F0502020204030204" pitchFamily="34" charset="0"/>
              </a:rPr>
              <a:t>Customer</a:t>
            </a:r>
            <a:r>
              <a:rPr lang="cs-CZ" altLang="cs-CZ" sz="1800" dirty="0">
                <a:solidFill>
                  <a:srgbClr val="0070C0"/>
                </a:solidFill>
                <a:latin typeface="Calibri" panose="020F0502020204030204" pitchFamily="34" charset="0"/>
              </a:rPr>
              <a:t> </a:t>
            </a:r>
            <a:endParaRPr lang="en-US" altLang="cs-CZ" sz="1800" dirty="0">
              <a:solidFill>
                <a:srgbClr val="0070C0"/>
              </a:solidFill>
              <a:latin typeface="Calibri" panose="020F0502020204030204" pitchFamily="34" charset="0"/>
            </a:endParaRPr>
          </a:p>
        </p:txBody>
      </p:sp>
      <p:sp>
        <p:nvSpPr>
          <p:cNvPr id="43018" name="AutoShape 19"/>
          <p:cNvSpPr>
            <a:spLocks noChangeArrowheads="1"/>
          </p:cNvSpPr>
          <p:nvPr/>
        </p:nvSpPr>
        <p:spPr bwMode="auto">
          <a:xfrm>
            <a:off x="1979613" y="3141663"/>
            <a:ext cx="1655762" cy="215900"/>
          </a:xfrm>
          <a:prstGeom prst="rightArrow">
            <a:avLst>
              <a:gd name="adj1" fmla="val 50000"/>
              <a:gd name="adj2" fmla="val 191728"/>
            </a:avLst>
          </a:prstGeom>
          <a:solidFill>
            <a:srgbClr val="00B05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cs-CZ" altLang="cs-CZ" sz="1800"/>
          </a:p>
        </p:txBody>
      </p:sp>
      <p:sp>
        <p:nvSpPr>
          <p:cNvPr id="43019" name="Rectangle 20"/>
          <p:cNvSpPr>
            <a:spLocks noChangeArrowheads="1"/>
          </p:cNvSpPr>
          <p:nvPr/>
        </p:nvSpPr>
        <p:spPr bwMode="auto">
          <a:xfrm>
            <a:off x="1013143" y="3398020"/>
            <a:ext cx="32345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600" dirty="0">
                <a:solidFill>
                  <a:srgbClr val="008000"/>
                </a:solidFill>
                <a:latin typeface="Calibri" panose="020F0502020204030204" pitchFamily="34" charset="0"/>
              </a:rPr>
              <a:t> 1D - OWHT</a:t>
            </a:r>
            <a:endParaRPr lang="en-GB" altLang="cs-CZ" sz="1400" dirty="0">
              <a:solidFill>
                <a:srgbClr val="008000"/>
              </a:solidFill>
              <a:latin typeface="Calibri" panose="020F0502020204030204" pitchFamily="34" charset="0"/>
            </a:endParaRPr>
          </a:p>
        </p:txBody>
      </p:sp>
      <p:sp>
        <p:nvSpPr>
          <p:cNvPr id="43020" name="Text Box 21"/>
          <p:cNvSpPr txBox="1">
            <a:spLocks noChangeArrowheads="1"/>
          </p:cNvSpPr>
          <p:nvPr/>
        </p:nvSpPr>
        <p:spPr bwMode="auto">
          <a:xfrm>
            <a:off x="369434" y="1831576"/>
            <a:ext cx="15645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800" b="1" dirty="0">
                <a:solidFill>
                  <a:srgbClr val="0066FF"/>
                </a:solidFill>
                <a:latin typeface="Calibri" panose="020F0502020204030204" pitchFamily="34" charset="0"/>
              </a:rPr>
              <a:t>Blues </a:t>
            </a:r>
            <a:r>
              <a:rPr lang="cs-CZ" altLang="cs-CZ" sz="1800" b="1" dirty="0" err="1">
                <a:solidFill>
                  <a:srgbClr val="0066FF"/>
                </a:solidFill>
                <a:latin typeface="Calibri" panose="020F0502020204030204" pitchFamily="34" charset="0"/>
              </a:rPr>
              <a:t>Location</a:t>
            </a:r>
            <a:endParaRPr lang="en-US" altLang="cs-CZ" sz="1800" b="1" dirty="0">
              <a:solidFill>
                <a:srgbClr val="0066FF"/>
              </a:solidFill>
              <a:latin typeface="Calibri" panose="020F0502020204030204" pitchFamily="34" charset="0"/>
            </a:endParaRPr>
          </a:p>
        </p:txBody>
      </p:sp>
      <p:sp>
        <p:nvSpPr>
          <p:cNvPr id="43025" name="AutoShape 26"/>
          <p:cNvSpPr>
            <a:spLocks noChangeArrowheads="1"/>
          </p:cNvSpPr>
          <p:nvPr/>
        </p:nvSpPr>
        <p:spPr bwMode="auto">
          <a:xfrm>
            <a:off x="5435600" y="3141663"/>
            <a:ext cx="1655763" cy="215900"/>
          </a:xfrm>
          <a:prstGeom prst="rightArrow">
            <a:avLst>
              <a:gd name="adj1" fmla="val 50000"/>
              <a:gd name="adj2" fmla="val 19172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cs-CZ" altLang="cs-CZ" sz="1800"/>
          </a:p>
        </p:txBody>
      </p:sp>
      <p:sp>
        <p:nvSpPr>
          <p:cNvPr id="43026" name="Rectangle 27"/>
          <p:cNvSpPr>
            <a:spLocks noChangeArrowheads="1"/>
          </p:cNvSpPr>
          <p:nvPr/>
        </p:nvSpPr>
        <p:spPr bwMode="auto">
          <a:xfrm>
            <a:off x="5460174" y="3409443"/>
            <a:ext cx="1439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cs-CZ" altLang="cs-CZ" sz="1600" dirty="0" err="1">
                <a:solidFill>
                  <a:srgbClr val="0070C0"/>
                </a:solidFill>
                <a:latin typeface="Calibri" panose="020F0502020204030204" pitchFamily="34" charset="0"/>
              </a:rPr>
              <a:t>Shipment</a:t>
            </a:r>
            <a:r>
              <a:rPr lang="cs-CZ" altLang="cs-CZ" sz="1600" dirty="0">
                <a:solidFill>
                  <a:srgbClr val="0070C0"/>
                </a:solidFill>
                <a:latin typeface="Calibri" panose="020F0502020204030204" pitchFamily="34" charset="0"/>
              </a:rPr>
              <a:t> </a:t>
            </a:r>
            <a:r>
              <a:rPr lang="cs-CZ" altLang="cs-CZ" sz="1600" dirty="0" err="1">
                <a:solidFill>
                  <a:srgbClr val="0070C0"/>
                </a:solidFill>
                <a:latin typeface="Calibri" panose="020F0502020204030204" pitchFamily="34" charset="0"/>
              </a:rPr>
              <a:t>time</a:t>
            </a:r>
            <a:endParaRPr lang="en-US" altLang="cs-CZ" sz="1600" dirty="0">
              <a:solidFill>
                <a:srgbClr val="0070C0"/>
              </a:solidFill>
              <a:latin typeface="Calibri" panose="020F0502020204030204" pitchFamily="34" charset="0"/>
            </a:endParaRPr>
          </a:p>
        </p:txBody>
      </p:sp>
      <p:sp>
        <p:nvSpPr>
          <p:cNvPr id="43027" name="Rectangle 28"/>
          <p:cNvSpPr>
            <a:spLocks noChangeArrowheads="1"/>
          </p:cNvSpPr>
          <p:nvPr/>
        </p:nvSpPr>
        <p:spPr bwMode="auto">
          <a:xfrm>
            <a:off x="3811656" y="4705043"/>
            <a:ext cx="12832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400" b="1" dirty="0" err="1">
                <a:solidFill>
                  <a:schemeClr val="hlink"/>
                </a:solidFill>
                <a:latin typeface="Calibri" panose="020F0502020204030204" pitchFamily="34" charset="0"/>
              </a:rPr>
              <a:t>Customer</a:t>
            </a:r>
            <a:r>
              <a:rPr lang="cs-CZ" altLang="cs-CZ" sz="1400" b="1" dirty="0">
                <a:solidFill>
                  <a:schemeClr val="hlink"/>
                </a:solidFill>
                <a:latin typeface="Calibri" panose="020F0502020204030204" pitchFamily="34" charset="0"/>
              </a:rPr>
              <a:t> </a:t>
            </a:r>
            <a:r>
              <a:rPr lang="cs-CZ" altLang="cs-CZ" sz="1400" b="1" dirty="0" err="1">
                <a:solidFill>
                  <a:schemeClr val="hlink"/>
                </a:solidFill>
                <a:latin typeface="Calibri" panose="020F0502020204030204" pitchFamily="34" charset="0"/>
              </a:rPr>
              <a:t>Card</a:t>
            </a:r>
            <a:endParaRPr lang="en-GB" altLang="cs-CZ" sz="1400" dirty="0">
              <a:solidFill>
                <a:schemeClr val="hlink"/>
              </a:solidFill>
              <a:latin typeface="Calibri" panose="020F0502020204030204" pitchFamily="34" charset="0"/>
            </a:endParaRPr>
          </a:p>
        </p:txBody>
      </p:sp>
      <p:sp>
        <p:nvSpPr>
          <p:cNvPr id="22" name="Line 25"/>
          <p:cNvSpPr>
            <a:spLocks noChangeShapeType="1"/>
          </p:cNvSpPr>
          <p:nvPr/>
        </p:nvSpPr>
        <p:spPr bwMode="auto">
          <a:xfrm>
            <a:off x="2843808" y="3819147"/>
            <a:ext cx="0" cy="1190625"/>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 name="TextovéPole 22"/>
          <p:cNvSpPr txBox="1"/>
          <p:nvPr/>
        </p:nvSpPr>
        <p:spPr>
          <a:xfrm>
            <a:off x="4328399" y="6395758"/>
            <a:ext cx="264816" cy="307777"/>
          </a:xfrm>
          <a:prstGeom prst="rect">
            <a:avLst/>
          </a:prstGeom>
          <a:noFill/>
        </p:spPr>
        <p:txBody>
          <a:bodyPr wrap="none" rtlCol="0">
            <a:spAutoFit/>
          </a:bodyPr>
          <a:lstStyle/>
          <a:p>
            <a:r>
              <a:rPr lang="cs-CZ" sz="1400" dirty="0"/>
              <a:t>  </a:t>
            </a:r>
            <a:endParaRPr lang="en-US" sz="1400" dirty="0"/>
          </a:p>
        </p:txBody>
      </p:sp>
      <p:sp>
        <p:nvSpPr>
          <p:cNvPr id="5" name="Obdélník 4">
            <a:extLst>
              <a:ext uri="{FF2B5EF4-FFF2-40B4-BE49-F238E27FC236}">
                <a16:creationId xmlns:a16="http://schemas.microsoft.com/office/drawing/2014/main" id="{7615ECF8-E097-474A-A5BB-46671FF2FF18}"/>
              </a:ext>
            </a:extLst>
          </p:cNvPr>
          <p:cNvSpPr/>
          <p:nvPr/>
        </p:nvSpPr>
        <p:spPr>
          <a:xfrm>
            <a:off x="2091044" y="5994169"/>
            <a:ext cx="360040" cy="12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Rectangle 28">
            <a:extLst>
              <a:ext uri="{FF2B5EF4-FFF2-40B4-BE49-F238E27FC236}">
                <a16:creationId xmlns:a16="http://schemas.microsoft.com/office/drawing/2014/main" id="{BA96A280-3DC6-42B2-9322-06AF658A8E56}"/>
              </a:ext>
            </a:extLst>
          </p:cNvPr>
          <p:cNvSpPr>
            <a:spLocks noChangeArrowheads="1"/>
          </p:cNvSpPr>
          <p:nvPr/>
        </p:nvSpPr>
        <p:spPr bwMode="auto">
          <a:xfrm>
            <a:off x="-6709" y="4820356"/>
            <a:ext cx="28872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400" b="1" dirty="0">
                <a:solidFill>
                  <a:schemeClr val="hlink"/>
                </a:solidFill>
                <a:latin typeface="Calibri" panose="020F0502020204030204" pitchFamily="34" charset="0"/>
              </a:rPr>
              <a:t>  Blue </a:t>
            </a:r>
            <a:r>
              <a:rPr lang="cs-CZ" altLang="cs-CZ" sz="1400" b="1" dirty="0" err="1">
                <a:solidFill>
                  <a:schemeClr val="hlink"/>
                </a:solidFill>
                <a:latin typeface="Calibri" panose="020F0502020204030204" pitchFamily="34" charset="0"/>
              </a:rPr>
              <a:t>Location</a:t>
            </a:r>
            <a:r>
              <a:rPr lang="cs-CZ" altLang="cs-CZ" sz="1400" b="1" dirty="0">
                <a:solidFill>
                  <a:schemeClr val="hlink"/>
                </a:solidFill>
                <a:latin typeface="Calibri" panose="020F0502020204030204" pitchFamily="34" charset="0"/>
              </a:rPr>
              <a:t> </a:t>
            </a:r>
            <a:r>
              <a:rPr lang="cs-CZ" altLang="cs-CZ" sz="1400" b="1" dirty="0" err="1">
                <a:solidFill>
                  <a:schemeClr val="hlink"/>
                </a:solidFill>
                <a:latin typeface="Calibri" panose="020F0502020204030204" pitchFamily="34" charset="0"/>
              </a:rPr>
              <a:t>card</a:t>
            </a:r>
            <a:r>
              <a:rPr lang="cs-CZ" altLang="cs-CZ" sz="1400" b="1" dirty="0">
                <a:solidFill>
                  <a:schemeClr val="hlink"/>
                </a:solidFill>
                <a:latin typeface="Calibri" panose="020F0502020204030204" pitchFamily="34" charset="0"/>
              </a:rPr>
              <a:t> </a:t>
            </a:r>
            <a:r>
              <a:rPr lang="cs-CZ" altLang="cs-CZ" sz="1400" b="1" dirty="0" err="1">
                <a:solidFill>
                  <a:schemeClr val="hlink"/>
                </a:solidFill>
                <a:latin typeface="Calibri" panose="020F0502020204030204" pitchFamily="34" charset="0"/>
              </a:rPr>
              <a:t>tab</a:t>
            </a:r>
            <a:r>
              <a:rPr lang="cs-CZ" altLang="cs-CZ" sz="1400" b="1" dirty="0">
                <a:solidFill>
                  <a:schemeClr val="hlink"/>
                </a:solidFill>
                <a:latin typeface="Calibri" panose="020F0502020204030204" pitchFamily="34" charset="0"/>
              </a:rPr>
              <a:t> </a:t>
            </a:r>
            <a:r>
              <a:rPr lang="cs-CZ" altLang="cs-CZ" sz="1400" b="1" dirty="0" err="1">
                <a:solidFill>
                  <a:schemeClr val="hlink"/>
                </a:solidFill>
                <a:latin typeface="Calibri" panose="020F0502020204030204" pitchFamily="34" charset="0"/>
              </a:rPr>
              <a:t>Warehouse</a:t>
            </a:r>
            <a:r>
              <a:rPr lang="cs-CZ" altLang="cs-CZ" sz="1400" b="1" dirty="0">
                <a:solidFill>
                  <a:schemeClr val="hlink"/>
                </a:solidFill>
                <a:latin typeface="Calibri" panose="020F0502020204030204" pitchFamily="34" charset="0"/>
              </a:rPr>
              <a:t> </a:t>
            </a:r>
            <a:endParaRPr lang="en-GB" altLang="cs-CZ" sz="1400" dirty="0">
              <a:solidFill>
                <a:schemeClr val="hlink"/>
              </a:solidFill>
              <a:latin typeface="Calibri" panose="020F0502020204030204" pitchFamily="34" charset="0"/>
            </a:endParaRPr>
          </a:p>
        </p:txBody>
      </p:sp>
      <p:pic>
        <p:nvPicPr>
          <p:cNvPr id="7" name="Obrázek 6">
            <a:extLst>
              <a:ext uri="{FF2B5EF4-FFF2-40B4-BE49-F238E27FC236}">
                <a16:creationId xmlns:a16="http://schemas.microsoft.com/office/drawing/2014/main" id="{455CD90F-7B00-4D2C-92D9-CDA721F3B550}"/>
              </a:ext>
            </a:extLst>
          </p:cNvPr>
          <p:cNvPicPr>
            <a:picLocks noChangeAspect="1"/>
          </p:cNvPicPr>
          <p:nvPr/>
        </p:nvPicPr>
        <p:blipFill>
          <a:blip r:embed="rId15"/>
          <a:stretch>
            <a:fillRect/>
          </a:stretch>
        </p:blipFill>
        <p:spPr>
          <a:xfrm>
            <a:off x="3708400" y="5091377"/>
            <a:ext cx="3485784" cy="1161928"/>
          </a:xfrm>
          <a:prstGeom prst="rect">
            <a:avLst/>
          </a:prstGeom>
          <a:ln>
            <a:solidFill>
              <a:schemeClr val="accent1"/>
            </a:solidFill>
          </a:ln>
        </p:spPr>
      </p:pic>
      <p:pic>
        <p:nvPicPr>
          <p:cNvPr id="9" name="Obrázek 8">
            <a:extLst>
              <a:ext uri="{FF2B5EF4-FFF2-40B4-BE49-F238E27FC236}">
                <a16:creationId xmlns:a16="http://schemas.microsoft.com/office/drawing/2014/main" id="{7133AE16-E177-4667-95A1-B4AD2C020BA1}"/>
              </a:ext>
            </a:extLst>
          </p:cNvPr>
          <p:cNvPicPr>
            <a:picLocks noChangeAspect="1"/>
          </p:cNvPicPr>
          <p:nvPr/>
        </p:nvPicPr>
        <p:blipFill>
          <a:blip r:embed="rId16"/>
          <a:stretch>
            <a:fillRect/>
          </a:stretch>
        </p:blipFill>
        <p:spPr>
          <a:xfrm>
            <a:off x="250256" y="5220357"/>
            <a:ext cx="3169788" cy="968019"/>
          </a:xfrm>
          <a:prstGeom prst="rect">
            <a:avLst/>
          </a:prstGeom>
          <a:ln>
            <a:solidFill>
              <a:schemeClr val="accent1"/>
            </a:solidFill>
          </a:ln>
        </p:spPr>
      </p:pic>
      <p:sp>
        <p:nvSpPr>
          <p:cNvPr id="27" name="Line 25">
            <a:extLst>
              <a:ext uri="{FF2B5EF4-FFF2-40B4-BE49-F238E27FC236}">
                <a16:creationId xmlns:a16="http://schemas.microsoft.com/office/drawing/2014/main" id="{7E32F1FA-3611-49B5-B835-826559819105}"/>
              </a:ext>
            </a:extLst>
          </p:cNvPr>
          <p:cNvSpPr>
            <a:spLocks noChangeShapeType="1"/>
          </p:cNvSpPr>
          <p:nvPr/>
        </p:nvSpPr>
        <p:spPr bwMode="auto">
          <a:xfrm flipH="1">
            <a:off x="6227735" y="3838992"/>
            <a:ext cx="449" cy="2275350"/>
          </a:xfrm>
          <a:prstGeom prst="line">
            <a:avLst/>
          </a:prstGeom>
          <a:noFill/>
          <a:ln w="2857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 name="Obdélník 1">
            <a:extLst>
              <a:ext uri="{FF2B5EF4-FFF2-40B4-BE49-F238E27FC236}">
                <a16:creationId xmlns:a16="http://schemas.microsoft.com/office/drawing/2014/main" id="{D2251F7D-5185-475C-A8C9-D740B88BE3F7}"/>
              </a:ext>
            </a:extLst>
          </p:cNvPr>
          <p:cNvSpPr/>
          <p:nvPr/>
        </p:nvSpPr>
        <p:spPr>
          <a:xfrm>
            <a:off x="2451084" y="5704366"/>
            <a:ext cx="608748" cy="272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45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cs-CZ" altLang="cs-CZ" sz="3600" dirty="0">
                <a:solidFill>
                  <a:srgbClr val="0070C0"/>
                </a:solidFill>
              </a:rPr>
              <a:t>ATP –CTP – </a:t>
            </a:r>
            <a:r>
              <a:rPr lang="cs-CZ" altLang="cs-CZ" sz="3600" dirty="0" err="1">
                <a:solidFill>
                  <a:srgbClr val="0070C0"/>
                </a:solidFill>
              </a:rPr>
              <a:t>Order</a:t>
            </a:r>
            <a:r>
              <a:rPr lang="cs-CZ" altLang="cs-CZ" sz="3600" dirty="0">
                <a:solidFill>
                  <a:srgbClr val="0070C0"/>
                </a:solidFill>
              </a:rPr>
              <a:t> </a:t>
            </a:r>
            <a:r>
              <a:rPr lang="cs-CZ" altLang="cs-CZ" sz="3600" dirty="0" err="1">
                <a:solidFill>
                  <a:srgbClr val="0070C0"/>
                </a:solidFill>
              </a:rPr>
              <a:t>Promising</a:t>
            </a:r>
            <a:r>
              <a:rPr lang="cs-CZ" altLang="cs-CZ" sz="3600">
                <a:solidFill>
                  <a:srgbClr val="0070C0"/>
                </a:solidFill>
              </a:rPr>
              <a:t> Setup</a:t>
            </a:r>
            <a:endParaRPr lang="en-US" altLang="cs-CZ" sz="3600" dirty="0">
              <a:solidFill>
                <a:srgbClr val="0070C0"/>
              </a:solidFill>
              <a:latin typeface="Calibri" panose="020F0502020204030204" pitchFamily="34" charset="0"/>
            </a:endParaRPr>
          </a:p>
        </p:txBody>
      </p:sp>
      <p:sp>
        <p:nvSpPr>
          <p:cNvPr id="44035" name="Rectangle 4"/>
          <p:cNvSpPr>
            <a:spLocks noChangeArrowheads="1"/>
          </p:cNvSpPr>
          <p:nvPr/>
        </p:nvSpPr>
        <p:spPr bwMode="auto">
          <a:xfrm>
            <a:off x="4008438" y="3246438"/>
            <a:ext cx="255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800">
                <a:solidFill>
                  <a:schemeClr val="tx2"/>
                </a:solidFill>
              </a:rPr>
              <a:t> </a:t>
            </a:r>
            <a:endParaRPr lang="en-GB" altLang="cs-CZ" sz="1800">
              <a:solidFill>
                <a:schemeClr val="tx2"/>
              </a:solidFill>
            </a:endParaRPr>
          </a:p>
        </p:txBody>
      </p:sp>
      <p:sp>
        <p:nvSpPr>
          <p:cNvPr id="44037" name="Rectangle 6"/>
          <p:cNvSpPr>
            <a:spLocks noChangeArrowheads="1"/>
          </p:cNvSpPr>
          <p:nvPr/>
        </p:nvSpPr>
        <p:spPr bwMode="auto">
          <a:xfrm>
            <a:off x="782722" y="3334925"/>
            <a:ext cx="767511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cs-CZ" altLang="cs-CZ" sz="1800" dirty="0">
                <a:latin typeface="Calibri" panose="020F0502020204030204" pitchFamily="34" charset="0"/>
              </a:rPr>
              <a:t> </a:t>
            </a:r>
          </a:p>
          <a:p>
            <a:pPr eaLnBrk="1" hangingPunct="1">
              <a:spcBef>
                <a:spcPct val="0"/>
              </a:spcBef>
              <a:buClrTx/>
              <a:buSzTx/>
              <a:buFontTx/>
              <a:buNone/>
            </a:pPr>
            <a:r>
              <a:rPr lang="en-US" altLang="cs-CZ" sz="1800" dirty="0">
                <a:solidFill>
                  <a:srgbClr val="0070C0"/>
                </a:solidFill>
                <a:latin typeface="Calibri" panose="020F0502020204030204" pitchFamily="34" charset="0"/>
              </a:rPr>
              <a:t>The </a:t>
            </a:r>
            <a:r>
              <a:rPr lang="cs-CZ" altLang="cs-CZ" sz="1800" dirty="0">
                <a:solidFill>
                  <a:srgbClr val="0070C0"/>
                </a:solidFill>
                <a:latin typeface="Calibri" panose="020F0502020204030204" pitchFamily="34" charset="0"/>
              </a:rPr>
              <a:t>Offset Time </a:t>
            </a:r>
            <a:r>
              <a:rPr lang="en-US" altLang="cs-CZ" sz="1800" dirty="0">
                <a:solidFill>
                  <a:srgbClr val="0070C0"/>
                </a:solidFill>
                <a:latin typeface="Calibri" panose="020F0502020204030204" pitchFamily="34" charset="0"/>
              </a:rPr>
              <a:t>Delay -</a:t>
            </a:r>
            <a:r>
              <a:rPr lang="cs-CZ" altLang="cs-CZ" sz="1800" dirty="0">
                <a:solidFill>
                  <a:srgbClr val="0070C0"/>
                </a:solidFill>
                <a:latin typeface="Calibri" panose="020F0502020204030204" pitchFamily="34" charset="0"/>
              </a:rPr>
              <a:t>&gt;</a:t>
            </a:r>
            <a:r>
              <a:rPr lang="en-US" altLang="cs-CZ" sz="1800" dirty="0">
                <a:solidFill>
                  <a:srgbClr val="0070C0"/>
                </a:solidFill>
                <a:latin typeface="Calibri" panose="020F0502020204030204" pitchFamily="34" charset="0"/>
              </a:rPr>
              <a:t> Compensation (Time) field contains the amount of time the program </a:t>
            </a:r>
            <a:r>
              <a:rPr lang="en-US" altLang="cs-CZ" sz="1800" b="1" dirty="0">
                <a:solidFill>
                  <a:srgbClr val="0070C0"/>
                </a:solidFill>
                <a:latin typeface="Calibri" panose="020F0502020204030204" pitchFamily="34" charset="0"/>
              </a:rPr>
              <a:t>must wait </a:t>
            </a:r>
            <a:r>
              <a:rPr lang="en-US" altLang="cs-CZ" sz="1800" dirty="0">
                <a:solidFill>
                  <a:srgbClr val="0070C0"/>
                </a:solidFill>
                <a:latin typeface="Calibri" panose="020F0502020204030204" pitchFamily="34" charset="0"/>
              </a:rPr>
              <a:t>before it can issue a new purchase order, production order or transfer order. It was already mentioned in the section describing reservations</a:t>
            </a:r>
            <a:r>
              <a:rPr lang="cs-CZ" altLang="cs-CZ" sz="1800" dirty="0">
                <a:solidFill>
                  <a:srgbClr val="0070C0"/>
                </a:solidFill>
                <a:latin typeface="Calibri" panose="020F0502020204030204" pitchFamily="34" charset="0"/>
              </a:rPr>
              <a:t>. </a:t>
            </a:r>
            <a:r>
              <a:rPr lang="en-US" altLang="cs-CZ" sz="1800" dirty="0">
                <a:solidFill>
                  <a:srgbClr val="0070C0"/>
                </a:solidFill>
                <a:latin typeface="Calibri" panose="020F0502020204030204" pitchFamily="34" charset="0"/>
              </a:rPr>
              <a:t> </a:t>
            </a:r>
          </a:p>
          <a:p>
            <a:pPr eaLnBrk="1" hangingPunct="1">
              <a:spcBef>
                <a:spcPct val="0"/>
              </a:spcBef>
              <a:buClrTx/>
              <a:buSzTx/>
              <a:buFontTx/>
              <a:buNone/>
            </a:pPr>
            <a:r>
              <a:rPr lang="cs-CZ" altLang="cs-CZ" sz="1800" dirty="0">
                <a:solidFill>
                  <a:srgbClr val="0070C0"/>
                </a:solidFill>
                <a:latin typeface="Calibri" panose="020F0502020204030204" pitchFamily="34" charset="0"/>
              </a:rPr>
              <a:t> </a:t>
            </a:r>
            <a:r>
              <a:rPr lang="en-GB" altLang="cs-CZ" sz="1800" dirty="0">
                <a:latin typeface="Calibri" panose="020F0502020204030204" pitchFamily="34" charset="0"/>
              </a:rPr>
              <a:t> </a:t>
            </a:r>
            <a:endParaRPr lang="cs-CZ" altLang="cs-CZ" sz="1800" dirty="0">
              <a:latin typeface="Calibri" panose="020F0502020204030204" pitchFamily="34" charset="0"/>
            </a:endParaRPr>
          </a:p>
          <a:p>
            <a:pPr eaLnBrk="1" hangingPunct="1">
              <a:spcBef>
                <a:spcPct val="0"/>
              </a:spcBef>
              <a:buClrTx/>
              <a:buSzTx/>
              <a:buFontTx/>
              <a:buNone/>
            </a:pPr>
            <a:r>
              <a:rPr lang="cs-CZ" altLang="cs-CZ" sz="1800" b="1" dirty="0">
                <a:solidFill>
                  <a:schemeClr val="hlink"/>
                </a:solidFill>
                <a:latin typeface="Calibri" panose="020F0502020204030204" pitchFamily="34" charset="0"/>
              </a:rPr>
              <a:t> </a:t>
            </a:r>
          </a:p>
          <a:p>
            <a:pPr eaLnBrk="1" hangingPunct="1">
              <a:spcBef>
                <a:spcPct val="0"/>
              </a:spcBef>
              <a:buClrTx/>
              <a:buSzTx/>
              <a:buFontTx/>
              <a:buNone/>
            </a:pPr>
            <a:r>
              <a:rPr lang="cs-CZ" altLang="cs-CZ" sz="1800" b="1" dirty="0">
                <a:solidFill>
                  <a:schemeClr val="hlink"/>
                </a:solidFill>
                <a:latin typeface="Calibri" panose="020F0502020204030204" pitchFamily="34" charset="0"/>
              </a:rPr>
              <a:t>T</a:t>
            </a:r>
            <a:r>
              <a:rPr lang="en-US" altLang="cs-CZ" sz="1800" b="1" dirty="0">
                <a:solidFill>
                  <a:schemeClr val="hlink"/>
                </a:solidFill>
                <a:latin typeface="Calibri" panose="020F0502020204030204" pitchFamily="34" charset="0"/>
              </a:rPr>
              <a:t>he period begins on the current date</a:t>
            </a:r>
          </a:p>
          <a:p>
            <a:pPr eaLnBrk="1" hangingPunct="1">
              <a:spcBef>
                <a:spcPct val="0"/>
              </a:spcBef>
              <a:buClrTx/>
              <a:buSzTx/>
              <a:buFontTx/>
              <a:buNone/>
            </a:pPr>
            <a:r>
              <a:rPr lang="cs-CZ" altLang="cs-CZ" sz="1800" dirty="0" err="1">
                <a:solidFill>
                  <a:srgbClr val="0070C0"/>
                </a:solidFill>
                <a:latin typeface="Calibri" panose="020F0502020204030204" pitchFamily="34" charset="0"/>
              </a:rPr>
              <a:t>Used</a:t>
            </a:r>
            <a:r>
              <a:rPr lang="cs-CZ" altLang="cs-CZ" sz="1800" dirty="0">
                <a:solidFill>
                  <a:srgbClr val="0070C0"/>
                </a:solidFill>
                <a:latin typeface="Calibri" panose="020F0502020204030204" pitchFamily="34" charset="0"/>
              </a:rPr>
              <a:t> </a:t>
            </a:r>
            <a:r>
              <a:rPr lang="en-US" altLang="cs-CZ" sz="1800" dirty="0">
                <a:solidFill>
                  <a:srgbClr val="0070C0"/>
                </a:solidFill>
                <a:latin typeface="Calibri" panose="020F0502020204030204" pitchFamily="34" charset="0"/>
              </a:rPr>
              <a:t>Time units can be days, working days, weeks, months, quarters or years </a:t>
            </a:r>
            <a:endParaRPr lang="cs-CZ" altLang="cs-CZ" sz="1800" dirty="0">
              <a:solidFill>
                <a:srgbClr val="0070C0"/>
              </a:solidFill>
              <a:latin typeface="Calibri" panose="020F0502020204030204" pitchFamily="34" charset="0"/>
            </a:endParaRPr>
          </a:p>
          <a:p>
            <a:pPr eaLnBrk="1" hangingPunct="1">
              <a:spcBef>
                <a:spcPct val="0"/>
              </a:spcBef>
              <a:buClrTx/>
              <a:buSzTx/>
              <a:buFontTx/>
              <a:buNone/>
            </a:pPr>
            <a:r>
              <a:rPr lang="cs-CZ" altLang="cs-CZ" sz="1800" dirty="0">
                <a:solidFill>
                  <a:srgbClr val="0070C0"/>
                </a:solidFill>
                <a:latin typeface="Calibri" panose="020F0502020204030204" pitchFamily="34" charset="0"/>
              </a:rPr>
              <a:t> </a:t>
            </a:r>
            <a:endParaRPr lang="en-GB" altLang="cs-CZ" sz="1800" dirty="0">
              <a:solidFill>
                <a:srgbClr val="0070C0"/>
              </a:solidFill>
              <a:latin typeface="Calibri" panose="020F0502020204030204" pitchFamily="34" charset="0"/>
            </a:endParaRPr>
          </a:p>
        </p:txBody>
      </p:sp>
      <p:sp>
        <p:nvSpPr>
          <p:cNvPr id="10" name="TextovéPole 9"/>
          <p:cNvSpPr txBox="1"/>
          <p:nvPr/>
        </p:nvSpPr>
        <p:spPr>
          <a:xfrm>
            <a:off x="4832455" y="2134028"/>
            <a:ext cx="224742" cy="307777"/>
          </a:xfrm>
          <a:prstGeom prst="rect">
            <a:avLst/>
          </a:prstGeom>
          <a:noFill/>
        </p:spPr>
        <p:txBody>
          <a:bodyPr wrap="none" rtlCol="0">
            <a:spAutoFit/>
          </a:bodyPr>
          <a:lstStyle/>
          <a:p>
            <a:r>
              <a:rPr lang="cs-CZ" sz="1400" dirty="0"/>
              <a:t> </a:t>
            </a:r>
            <a:endParaRPr lang="en-US" sz="1400" dirty="0"/>
          </a:p>
        </p:txBody>
      </p:sp>
      <p:pic>
        <p:nvPicPr>
          <p:cNvPr id="5" name="Obrázek 4">
            <a:extLst>
              <a:ext uri="{FF2B5EF4-FFF2-40B4-BE49-F238E27FC236}">
                <a16:creationId xmlns:a16="http://schemas.microsoft.com/office/drawing/2014/main" id="{6FAF47C7-4D02-4D64-A3B7-7035F803CFB3}"/>
              </a:ext>
            </a:extLst>
          </p:cNvPr>
          <p:cNvPicPr>
            <a:picLocks noChangeAspect="1"/>
          </p:cNvPicPr>
          <p:nvPr/>
        </p:nvPicPr>
        <p:blipFill>
          <a:blip r:embed="rId2"/>
          <a:stretch>
            <a:fillRect/>
          </a:stretch>
        </p:blipFill>
        <p:spPr>
          <a:xfrm>
            <a:off x="813954" y="1384345"/>
            <a:ext cx="6644554" cy="1771881"/>
          </a:xfrm>
          <a:prstGeom prst="rect">
            <a:avLst/>
          </a:prstGeom>
          <a:ln>
            <a:solidFill>
              <a:schemeClr val="accent1"/>
            </a:solidFill>
          </a:ln>
        </p:spPr>
      </p:pic>
      <p:sp>
        <p:nvSpPr>
          <p:cNvPr id="2" name="Obdélník 1">
            <a:extLst>
              <a:ext uri="{FF2B5EF4-FFF2-40B4-BE49-F238E27FC236}">
                <a16:creationId xmlns:a16="http://schemas.microsoft.com/office/drawing/2014/main" id="{AA646867-7B6C-4108-A07C-6C5228E5AB2F}"/>
              </a:ext>
            </a:extLst>
          </p:cNvPr>
          <p:cNvSpPr/>
          <p:nvPr/>
        </p:nvSpPr>
        <p:spPr>
          <a:xfrm>
            <a:off x="1979712" y="2348880"/>
            <a:ext cx="100811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65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40E64F-98D3-4292-B000-250088D09ED6}"/>
              </a:ext>
            </a:extLst>
          </p:cNvPr>
          <p:cNvSpPr>
            <a:spLocks noGrp="1"/>
          </p:cNvSpPr>
          <p:nvPr>
            <p:ph type="title"/>
          </p:nvPr>
        </p:nvSpPr>
        <p:spPr>
          <a:xfrm>
            <a:off x="323528" y="408694"/>
            <a:ext cx="8712968" cy="1143000"/>
          </a:xfrm>
        </p:spPr>
        <p:txBody>
          <a:bodyPr>
            <a:normAutofit/>
          </a:bodyPr>
          <a:lstStyle/>
          <a:p>
            <a:pPr algn="l"/>
            <a:r>
              <a:rPr lang="cs-CZ" sz="3600" dirty="0" err="1">
                <a:solidFill>
                  <a:srgbClr val="0070C0"/>
                </a:solidFill>
              </a:rPr>
              <a:t>Parameters</a:t>
            </a:r>
            <a:r>
              <a:rPr lang="cs-CZ" sz="3600" dirty="0">
                <a:solidFill>
                  <a:srgbClr val="0070C0"/>
                </a:solidFill>
              </a:rPr>
              <a:t> </a:t>
            </a:r>
            <a:r>
              <a:rPr lang="cs-CZ" sz="3600" dirty="0" err="1">
                <a:solidFill>
                  <a:srgbClr val="0070C0"/>
                </a:solidFill>
              </a:rPr>
              <a:t>used</a:t>
            </a:r>
            <a:r>
              <a:rPr lang="cs-CZ" sz="3600" dirty="0">
                <a:solidFill>
                  <a:srgbClr val="0070C0"/>
                </a:solidFill>
              </a:rPr>
              <a:t> </a:t>
            </a:r>
            <a:r>
              <a:rPr lang="cs-CZ" sz="3600" dirty="0" err="1">
                <a:solidFill>
                  <a:srgbClr val="0070C0"/>
                </a:solidFill>
              </a:rPr>
              <a:t>for</a:t>
            </a:r>
            <a:r>
              <a:rPr lang="cs-CZ" sz="3600" dirty="0">
                <a:solidFill>
                  <a:srgbClr val="0070C0"/>
                </a:solidFill>
              </a:rPr>
              <a:t> ATP-CTP </a:t>
            </a:r>
            <a:r>
              <a:rPr lang="cs-CZ" sz="3600" dirty="0" err="1">
                <a:solidFill>
                  <a:srgbClr val="0070C0"/>
                </a:solidFill>
              </a:rPr>
              <a:t>calculations</a:t>
            </a:r>
            <a:endParaRPr lang="en-US" sz="3600" dirty="0">
              <a:solidFill>
                <a:srgbClr val="0070C0"/>
              </a:solidFill>
            </a:endParaRPr>
          </a:p>
        </p:txBody>
      </p:sp>
      <p:sp>
        <p:nvSpPr>
          <p:cNvPr id="4" name="Rectangle 1">
            <a:extLst>
              <a:ext uri="{FF2B5EF4-FFF2-40B4-BE49-F238E27FC236}">
                <a16:creationId xmlns:a16="http://schemas.microsoft.com/office/drawing/2014/main" id="{34FEC41C-A490-4E92-BC78-6EDF876AADDD}"/>
              </a:ext>
            </a:extLst>
          </p:cNvPr>
          <p:cNvSpPr>
            <a:spLocks noChangeArrowheads="1"/>
          </p:cNvSpPr>
          <p:nvPr/>
        </p:nvSpPr>
        <p:spPr bwMode="auto">
          <a:xfrm>
            <a:off x="1116251" y="170096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ulka 5">
            <a:extLst>
              <a:ext uri="{FF2B5EF4-FFF2-40B4-BE49-F238E27FC236}">
                <a16:creationId xmlns:a16="http://schemas.microsoft.com/office/drawing/2014/main" id="{D39D22EC-B3FE-4FA3-B74B-E87468B0E232}"/>
              </a:ext>
            </a:extLst>
          </p:cNvPr>
          <p:cNvGraphicFramePr>
            <a:graphicFrameLocks noGrp="1"/>
          </p:cNvGraphicFramePr>
          <p:nvPr>
            <p:extLst>
              <p:ext uri="{D42A27DB-BD31-4B8C-83A1-F6EECF244321}">
                <p14:modId xmlns:p14="http://schemas.microsoft.com/office/powerpoint/2010/main" val="3874682058"/>
              </p:ext>
            </p:extLst>
          </p:nvPr>
        </p:nvGraphicFramePr>
        <p:xfrm>
          <a:off x="395536" y="1540107"/>
          <a:ext cx="5222424" cy="2238816"/>
        </p:xfrm>
        <a:graphic>
          <a:graphicData uri="http://schemas.openxmlformats.org/drawingml/2006/table">
            <a:tbl>
              <a:tblPr firstRow="1" bandRow="1">
                <a:tableStyleId>{5C22544A-7EE6-4342-B048-85BDC9FD1C3A}</a:tableStyleId>
              </a:tblPr>
              <a:tblGrid>
                <a:gridCol w="1740808">
                  <a:extLst>
                    <a:ext uri="{9D8B030D-6E8A-4147-A177-3AD203B41FA5}">
                      <a16:colId xmlns:a16="http://schemas.microsoft.com/office/drawing/2014/main" val="3155444251"/>
                    </a:ext>
                  </a:extLst>
                </a:gridCol>
                <a:gridCol w="1740808">
                  <a:extLst>
                    <a:ext uri="{9D8B030D-6E8A-4147-A177-3AD203B41FA5}">
                      <a16:colId xmlns:a16="http://schemas.microsoft.com/office/drawing/2014/main" val="3646332482"/>
                    </a:ext>
                  </a:extLst>
                </a:gridCol>
                <a:gridCol w="1740808">
                  <a:extLst>
                    <a:ext uri="{9D8B030D-6E8A-4147-A177-3AD203B41FA5}">
                      <a16:colId xmlns:a16="http://schemas.microsoft.com/office/drawing/2014/main" val="591723712"/>
                    </a:ext>
                  </a:extLst>
                </a:gridCol>
              </a:tblGrid>
              <a:tr h="0">
                <a:tc>
                  <a:txBody>
                    <a:bodyPr/>
                    <a:lstStyle/>
                    <a:p>
                      <a:pPr algn="ctr"/>
                      <a:r>
                        <a:rPr lang="cs-CZ" sz="1200" dirty="0"/>
                        <a:t>Times ATP-CTP</a:t>
                      </a:r>
                      <a:endParaRPr lang="en-US" sz="1200" dirty="0"/>
                    </a:p>
                  </a:txBody>
                  <a:tcPr/>
                </a:tc>
                <a:tc>
                  <a:txBody>
                    <a:bodyPr/>
                    <a:lstStyle/>
                    <a:p>
                      <a:pPr marL="0" algn="ctr" defTabSz="914400" rtl="0" eaLnBrk="1" latinLnBrk="0" hangingPunct="1"/>
                      <a:r>
                        <a:rPr lang="cs-CZ" sz="1200" b="1" kern="1200" dirty="0" err="1">
                          <a:solidFill>
                            <a:schemeClr val="lt1"/>
                          </a:solidFill>
                          <a:latin typeface="+mn-lt"/>
                          <a:ea typeface="+mn-ea"/>
                          <a:cs typeface="+mn-cs"/>
                        </a:rPr>
                        <a:t>Numbre</a:t>
                      </a:r>
                      <a:r>
                        <a:rPr lang="cs-CZ" sz="1200" b="1" kern="1200" dirty="0">
                          <a:solidFill>
                            <a:schemeClr val="lt1"/>
                          </a:solidFill>
                          <a:latin typeface="+mn-lt"/>
                          <a:ea typeface="+mn-ea"/>
                          <a:cs typeface="+mn-cs"/>
                        </a:rPr>
                        <a:t> </a:t>
                      </a:r>
                      <a:r>
                        <a:rPr lang="cs-CZ" sz="1200" b="1" kern="1200" dirty="0" err="1">
                          <a:solidFill>
                            <a:schemeClr val="lt1"/>
                          </a:solidFill>
                          <a:latin typeface="+mn-lt"/>
                          <a:ea typeface="+mn-ea"/>
                          <a:cs typeface="+mn-cs"/>
                        </a:rPr>
                        <a:t>of</a:t>
                      </a:r>
                      <a:r>
                        <a:rPr lang="cs-CZ" sz="1200" b="1" kern="1200" dirty="0">
                          <a:solidFill>
                            <a:schemeClr val="lt1"/>
                          </a:solidFill>
                          <a:latin typeface="+mn-lt"/>
                          <a:ea typeface="+mn-ea"/>
                          <a:cs typeface="+mn-cs"/>
                        </a:rPr>
                        <a:t> </a:t>
                      </a:r>
                      <a:r>
                        <a:rPr lang="cs-CZ" sz="1200" b="1" kern="1200" dirty="0" err="1">
                          <a:solidFill>
                            <a:schemeClr val="lt1"/>
                          </a:solidFill>
                          <a:latin typeface="+mn-lt"/>
                          <a:ea typeface="+mn-ea"/>
                          <a:cs typeface="+mn-cs"/>
                        </a:rPr>
                        <a:t>days</a:t>
                      </a:r>
                      <a:endParaRPr lang="en-US" sz="1200" b="1" kern="1200" dirty="0">
                        <a:solidFill>
                          <a:schemeClr val="lt1"/>
                        </a:solidFill>
                        <a:latin typeface="+mn-lt"/>
                        <a:ea typeface="+mn-ea"/>
                        <a:cs typeface="+mn-cs"/>
                      </a:endParaRPr>
                    </a:p>
                  </a:txBody>
                  <a:tcPr/>
                </a:tc>
                <a:tc>
                  <a:txBody>
                    <a:bodyPr/>
                    <a:lstStyle/>
                    <a:p>
                      <a:pPr algn="ctr"/>
                      <a:r>
                        <a:rPr lang="cs-CZ" sz="1200" dirty="0"/>
                        <a:t> </a:t>
                      </a:r>
                      <a:r>
                        <a:rPr lang="cs-CZ" sz="1200" dirty="0" err="1"/>
                        <a:t>Where</a:t>
                      </a:r>
                      <a:r>
                        <a:rPr lang="cs-CZ" sz="1200" dirty="0"/>
                        <a:t> </a:t>
                      </a:r>
                      <a:r>
                        <a:rPr lang="cs-CZ" sz="1200" dirty="0" err="1"/>
                        <a:t>it's</a:t>
                      </a:r>
                      <a:r>
                        <a:rPr lang="cs-CZ" sz="1200" dirty="0"/>
                        <a:t> set</a:t>
                      </a:r>
                      <a:endParaRPr lang="en-US" sz="1200" dirty="0"/>
                    </a:p>
                  </a:txBody>
                  <a:tcPr/>
                </a:tc>
                <a:extLst>
                  <a:ext uri="{0D108BD9-81ED-4DB2-BD59-A6C34878D82A}">
                    <a16:rowId xmlns:a16="http://schemas.microsoft.com/office/drawing/2014/main" val="715485714"/>
                  </a:ext>
                </a:extLst>
              </a:tr>
              <a:tr h="327416">
                <a:tc>
                  <a:txBody>
                    <a:bodyPr/>
                    <a:lstStyle/>
                    <a:p>
                      <a:pPr algn="ctr"/>
                      <a:r>
                        <a:rPr lang="cs-CZ" sz="1200" dirty="0"/>
                        <a:t>OWHT </a:t>
                      </a:r>
                      <a:endParaRPr lang="en-US" sz="1200" dirty="0"/>
                    </a:p>
                  </a:txBody>
                  <a:tcPr/>
                </a:tc>
                <a:tc>
                  <a:txBody>
                    <a:bodyPr/>
                    <a:lstStyle/>
                    <a:p>
                      <a:pPr algn="ctr"/>
                      <a:r>
                        <a:rPr lang="cs-CZ" sz="1200" dirty="0"/>
                        <a:t>1D</a:t>
                      </a:r>
                      <a:endParaRPr lang="en-US" sz="1200" dirty="0"/>
                    </a:p>
                  </a:txBody>
                  <a:tcPr/>
                </a:tc>
                <a:tc>
                  <a:txBody>
                    <a:bodyPr/>
                    <a:lstStyle/>
                    <a:p>
                      <a:pPr algn="ctr"/>
                      <a:r>
                        <a:rPr lang="cs-CZ" sz="1200" dirty="0" err="1"/>
                        <a:t>Location</a:t>
                      </a:r>
                      <a:r>
                        <a:rPr lang="cs-CZ" sz="1200" dirty="0"/>
                        <a:t>  Blue</a:t>
                      </a:r>
                      <a:endParaRPr lang="en-US" sz="1200" dirty="0"/>
                    </a:p>
                  </a:txBody>
                  <a:tcPr/>
                </a:tc>
                <a:extLst>
                  <a:ext uri="{0D108BD9-81ED-4DB2-BD59-A6C34878D82A}">
                    <a16:rowId xmlns:a16="http://schemas.microsoft.com/office/drawing/2014/main" val="2507454657"/>
                  </a:ext>
                </a:extLst>
              </a:tr>
              <a:tr h="327416">
                <a:tc>
                  <a:txBody>
                    <a:bodyPr/>
                    <a:lstStyle/>
                    <a:p>
                      <a:pPr algn="ctr"/>
                      <a:r>
                        <a:rPr lang="cs-CZ" sz="1200" dirty="0"/>
                        <a:t>IWHT</a:t>
                      </a:r>
                      <a:endParaRPr lang="en-US" sz="1200" dirty="0"/>
                    </a:p>
                  </a:txBody>
                  <a:tcPr/>
                </a:tc>
                <a:tc>
                  <a:txBody>
                    <a:bodyPr/>
                    <a:lstStyle/>
                    <a:p>
                      <a:pPr algn="ctr"/>
                      <a:r>
                        <a:rPr lang="cs-CZ" sz="1200" dirty="0"/>
                        <a:t>1D</a:t>
                      </a:r>
                      <a:endParaRPr lang="en-US" sz="1200" dirty="0"/>
                    </a:p>
                  </a:txBody>
                  <a:tcPr/>
                </a:tc>
                <a:tc>
                  <a:txBody>
                    <a:bodyPr/>
                    <a:lstStyle/>
                    <a:p>
                      <a:pPr algn="ctr"/>
                      <a:r>
                        <a:rPr lang="cs-CZ" sz="1200" dirty="0" err="1"/>
                        <a:t>Location</a:t>
                      </a:r>
                      <a:r>
                        <a:rPr lang="cs-CZ" sz="1200" dirty="0"/>
                        <a:t>  Blue</a:t>
                      </a:r>
                      <a:endParaRPr lang="en-US" sz="1200" dirty="0"/>
                    </a:p>
                  </a:txBody>
                  <a:tcPr>
                    <a:solidFill>
                      <a:schemeClr val="bg2"/>
                    </a:solidFill>
                  </a:tcPr>
                </a:tc>
                <a:extLst>
                  <a:ext uri="{0D108BD9-81ED-4DB2-BD59-A6C34878D82A}">
                    <a16:rowId xmlns:a16="http://schemas.microsoft.com/office/drawing/2014/main" val="3168158989"/>
                  </a:ext>
                </a:extLst>
              </a:tr>
              <a:tr h="327416">
                <a:tc>
                  <a:txBody>
                    <a:bodyPr/>
                    <a:lstStyle/>
                    <a:p>
                      <a:pPr algn="ctr"/>
                      <a:r>
                        <a:rPr lang="cs-CZ" sz="1200" dirty="0"/>
                        <a:t>Lead Time </a:t>
                      </a:r>
                      <a:r>
                        <a:rPr lang="cs-CZ" sz="1200" dirty="0" err="1"/>
                        <a:t>Calculation</a:t>
                      </a:r>
                      <a:endParaRPr lang="en-US" sz="1200" dirty="0"/>
                    </a:p>
                  </a:txBody>
                  <a:tcPr/>
                </a:tc>
                <a:tc>
                  <a:txBody>
                    <a:bodyPr/>
                    <a:lstStyle/>
                    <a:p>
                      <a:pPr algn="ctr"/>
                      <a:r>
                        <a:rPr lang="cs-CZ" sz="1200" dirty="0"/>
                        <a:t>4D</a:t>
                      </a:r>
                      <a:endParaRPr lang="en-US" sz="1200" dirty="0"/>
                    </a:p>
                  </a:txBody>
                  <a:tcPr/>
                </a:tc>
                <a:tc>
                  <a:txBody>
                    <a:bodyPr/>
                    <a:lstStyle/>
                    <a:p>
                      <a:pPr algn="ctr"/>
                      <a:r>
                        <a:rPr lang="cs-CZ" sz="1200" dirty="0" err="1"/>
                        <a:t>Item</a:t>
                      </a:r>
                      <a:r>
                        <a:rPr lang="cs-CZ" sz="1200" dirty="0"/>
                        <a:t> </a:t>
                      </a:r>
                      <a:r>
                        <a:rPr lang="cs-CZ" sz="1200" dirty="0" err="1"/>
                        <a:t>Card</a:t>
                      </a:r>
                      <a:endParaRPr lang="en-US" sz="1200" dirty="0"/>
                    </a:p>
                  </a:txBody>
                  <a:tcPr/>
                </a:tc>
                <a:extLst>
                  <a:ext uri="{0D108BD9-81ED-4DB2-BD59-A6C34878D82A}">
                    <a16:rowId xmlns:a16="http://schemas.microsoft.com/office/drawing/2014/main" val="3139807376"/>
                  </a:ext>
                </a:extLst>
              </a:tr>
              <a:tr h="327416">
                <a:tc>
                  <a:txBody>
                    <a:bodyPr/>
                    <a:lstStyle/>
                    <a:p>
                      <a:pPr algn="ctr"/>
                      <a:r>
                        <a:rPr lang="cs-CZ" sz="1200" dirty="0" err="1"/>
                        <a:t>Safety</a:t>
                      </a:r>
                      <a:r>
                        <a:rPr lang="cs-CZ" sz="1200" dirty="0"/>
                        <a:t> Lead Time </a:t>
                      </a:r>
                      <a:endParaRPr lang="en-US" sz="1200" dirty="0"/>
                    </a:p>
                  </a:txBody>
                  <a:tcPr/>
                </a:tc>
                <a:tc>
                  <a:txBody>
                    <a:bodyPr/>
                    <a:lstStyle/>
                    <a:p>
                      <a:pPr algn="ctr"/>
                      <a:r>
                        <a:rPr lang="cs-CZ" sz="1200" dirty="0"/>
                        <a:t>2D</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200" dirty="0" err="1"/>
                        <a:t>Item</a:t>
                      </a:r>
                      <a:r>
                        <a:rPr lang="cs-CZ" sz="1200" dirty="0"/>
                        <a:t> </a:t>
                      </a:r>
                      <a:r>
                        <a:rPr lang="cs-CZ" sz="1200" dirty="0" err="1"/>
                        <a:t>Card</a:t>
                      </a:r>
                      <a:endParaRPr lang="en-US" sz="1200" dirty="0"/>
                    </a:p>
                  </a:txBody>
                  <a:tcPr/>
                </a:tc>
                <a:extLst>
                  <a:ext uri="{0D108BD9-81ED-4DB2-BD59-A6C34878D82A}">
                    <a16:rowId xmlns:a16="http://schemas.microsoft.com/office/drawing/2014/main" val="17273007"/>
                  </a:ext>
                </a:extLst>
              </a:tr>
              <a:tr h="327416">
                <a:tc>
                  <a:txBody>
                    <a:bodyPr/>
                    <a:lstStyle/>
                    <a:p>
                      <a:pPr algn="ctr"/>
                      <a:r>
                        <a:rPr lang="cs-CZ" sz="1200" dirty="0" err="1"/>
                        <a:t>Shipping</a:t>
                      </a:r>
                      <a:r>
                        <a:rPr lang="cs-CZ" sz="1200" dirty="0"/>
                        <a:t> Time</a:t>
                      </a:r>
                      <a:endParaRPr lang="en-US" sz="1200" dirty="0"/>
                    </a:p>
                  </a:txBody>
                  <a:tcPr/>
                </a:tc>
                <a:tc>
                  <a:txBody>
                    <a:bodyPr/>
                    <a:lstStyle/>
                    <a:p>
                      <a:pPr algn="ctr"/>
                      <a:r>
                        <a:rPr lang="cs-CZ" sz="1200" dirty="0"/>
                        <a:t>3D</a:t>
                      </a:r>
                      <a:endParaRPr lang="en-US" sz="1200" dirty="0"/>
                    </a:p>
                  </a:txBody>
                  <a:tcPr/>
                </a:tc>
                <a:tc>
                  <a:txBody>
                    <a:bodyPr/>
                    <a:lstStyle/>
                    <a:p>
                      <a:pPr algn="ctr"/>
                      <a:r>
                        <a:rPr lang="cs-CZ" sz="1200" dirty="0"/>
                        <a:t>Customer </a:t>
                      </a:r>
                      <a:r>
                        <a:rPr lang="cs-CZ" sz="1200" dirty="0" err="1"/>
                        <a:t>Cards</a:t>
                      </a:r>
                      <a:endParaRPr lang="en-US" sz="1200" dirty="0"/>
                    </a:p>
                  </a:txBody>
                  <a:tcPr/>
                </a:tc>
                <a:extLst>
                  <a:ext uri="{0D108BD9-81ED-4DB2-BD59-A6C34878D82A}">
                    <a16:rowId xmlns:a16="http://schemas.microsoft.com/office/drawing/2014/main" val="3875519601"/>
                  </a:ext>
                </a:extLst>
              </a:tr>
              <a:tr h="327416">
                <a:tc>
                  <a:txBody>
                    <a:bodyPr/>
                    <a:lstStyle/>
                    <a:p>
                      <a:pPr algn="ctr"/>
                      <a:r>
                        <a:rPr lang="cs-CZ" sz="1200" dirty="0"/>
                        <a:t>Offset</a:t>
                      </a:r>
                      <a:endParaRPr lang="en-US" sz="1200" dirty="0"/>
                    </a:p>
                  </a:txBody>
                  <a:tcPr/>
                </a:tc>
                <a:tc>
                  <a:txBody>
                    <a:bodyPr/>
                    <a:lstStyle/>
                    <a:p>
                      <a:pPr algn="ctr"/>
                      <a:r>
                        <a:rPr lang="cs-CZ" sz="1200" dirty="0"/>
                        <a:t>1D</a:t>
                      </a:r>
                      <a:endParaRPr lang="en-US" sz="1200" dirty="0"/>
                    </a:p>
                  </a:txBody>
                  <a:tcPr/>
                </a:tc>
                <a:tc>
                  <a:txBody>
                    <a:bodyPr/>
                    <a:lstStyle/>
                    <a:p>
                      <a:pPr algn="ctr"/>
                      <a:r>
                        <a:rPr lang="cs-CZ" sz="1200" dirty="0" err="1"/>
                        <a:t>Order</a:t>
                      </a:r>
                      <a:r>
                        <a:rPr lang="cs-CZ" sz="1200" dirty="0"/>
                        <a:t> </a:t>
                      </a:r>
                      <a:r>
                        <a:rPr lang="cs-CZ" sz="1200" dirty="0" err="1"/>
                        <a:t>Promising</a:t>
                      </a:r>
                      <a:r>
                        <a:rPr lang="cs-CZ" sz="1200" dirty="0"/>
                        <a:t> Setup</a:t>
                      </a:r>
                      <a:endParaRPr lang="en-US" sz="1200" dirty="0"/>
                    </a:p>
                  </a:txBody>
                  <a:tcPr/>
                </a:tc>
                <a:extLst>
                  <a:ext uri="{0D108BD9-81ED-4DB2-BD59-A6C34878D82A}">
                    <a16:rowId xmlns:a16="http://schemas.microsoft.com/office/drawing/2014/main" val="1844703908"/>
                  </a:ext>
                </a:extLst>
              </a:tr>
            </a:tbl>
          </a:graphicData>
        </a:graphic>
      </p:graphicFrame>
      <p:sp>
        <p:nvSpPr>
          <p:cNvPr id="3" name="TextovéPole 2">
            <a:extLst>
              <a:ext uri="{FF2B5EF4-FFF2-40B4-BE49-F238E27FC236}">
                <a16:creationId xmlns:a16="http://schemas.microsoft.com/office/drawing/2014/main" id="{4E81D0F5-A036-798C-4677-3D1BF7B73465}"/>
              </a:ext>
            </a:extLst>
          </p:cNvPr>
          <p:cNvSpPr txBox="1"/>
          <p:nvPr/>
        </p:nvSpPr>
        <p:spPr>
          <a:xfrm>
            <a:off x="400459" y="3960015"/>
            <a:ext cx="4512069" cy="923330"/>
          </a:xfrm>
          <a:prstGeom prst="rect">
            <a:avLst/>
          </a:prstGeom>
          <a:noFill/>
        </p:spPr>
        <p:txBody>
          <a:bodyPr wrap="none" rtlCol="0">
            <a:spAutoFit/>
          </a:bodyPr>
          <a:lstStyle/>
          <a:p>
            <a:r>
              <a:rPr lang="cs-CZ" sz="1800" dirty="0"/>
              <a:t>OWHT=</a:t>
            </a:r>
            <a:r>
              <a:rPr lang="cs-CZ" sz="1800" dirty="0" err="1"/>
              <a:t>Outbound</a:t>
            </a:r>
            <a:r>
              <a:rPr lang="cs-CZ" sz="1800" dirty="0"/>
              <a:t> </a:t>
            </a:r>
            <a:r>
              <a:rPr lang="cs-CZ" sz="1800" dirty="0" err="1"/>
              <a:t>Warehouse</a:t>
            </a:r>
            <a:r>
              <a:rPr lang="cs-CZ" sz="1800" dirty="0"/>
              <a:t> </a:t>
            </a:r>
            <a:r>
              <a:rPr lang="cs-CZ" sz="1800" dirty="0" err="1"/>
              <a:t>Handling</a:t>
            </a:r>
            <a:r>
              <a:rPr lang="cs-CZ" sz="1800" dirty="0"/>
              <a:t> Time </a:t>
            </a:r>
            <a:endParaRPr lang="en-US" sz="1800" dirty="0"/>
          </a:p>
          <a:p>
            <a:r>
              <a:rPr lang="cs-CZ" sz="1800" dirty="0"/>
              <a:t>IWHT=</a:t>
            </a:r>
            <a:r>
              <a:rPr lang="cs-CZ" sz="1800" dirty="0" err="1"/>
              <a:t>Inbound</a:t>
            </a:r>
            <a:r>
              <a:rPr lang="cs-CZ" sz="1800" dirty="0"/>
              <a:t> </a:t>
            </a:r>
            <a:r>
              <a:rPr lang="cs-CZ" sz="1800" dirty="0" err="1"/>
              <a:t>Warehouse</a:t>
            </a:r>
            <a:r>
              <a:rPr lang="cs-CZ" sz="1800" dirty="0"/>
              <a:t> </a:t>
            </a:r>
            <a:r>
              <a:rPr lang="cs-CZ" sz="1800" dirty="0" err="1"/>
              <a:t>Handling</a:t>
            </a:r>
            <a:r>
              <a:rPr lang="cs-CZ" sz="1800" dirty="0"/>
              <a:t> Time </a:t>
            </a:r>
            <a:endParaRPr lang="en-US" sz="1800" dirty="0"/>
          </a:p>
          <a:p>
            <a:endParaRPr lang="cs-CZ" dirty="0"/>
          </a:p>
        </p:txBody>
      </p:sp>
      <p:sp>
        <p:nvSpPr>
          <p:cNvPr id="7" name="Obdélník 6">
            <a:extLst>
              <a:ext uri="{FF2B5EF4-FFF2-40B4-BE49-F238E27FC236}">
                <a16:creationId xmlns:a16="http://schemas.microsoft.com/office/drawing/2014/main" id="{E4E61202-8854-C687-802E-70F2AE78FD28}"/>
              </a:ext>
            </a:extLst>
          </p:cNvPr>
          <p:cNvSpPr/>
          <p:nvPr/>
        </p:nvSpPr>
        <p:spPr>
          <a:xfrm>
            <a:off x="1259631" y="5091350"/>
            <a:ext cx="1005135"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Lead Time</a:t>
            </a:r>
          </a:p>
        </p:txBody>
      </p:sp>
      <p:sp>
        <p:nvSpPr>
          <p:cNvPr id="9" name="Obdélník 8">
            <a:extLst>
              <a:ext uri="{FF2B5EF4-FFF2-40B4-BE49-F238E27FC236}">
                <a16:creationId xmlns:a16="http://schemas.microsoft.com/office/drawing/2014/main" id="{7A33FE59-EC1A-E02C-A266-74CD8F3B6304}"/>
              </a:ext>
            </a:extLst>
          </p:cNvPr>
          <p:cNvSpPr/>
          <p:nvPr/>
        </p:nvSpPr>
        <p:spPr>
          <a:xfrm>
            <a:off x="2565140" y="5081972"/>
            <a:ext cx="1431010"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err="1"/>
              <a:t>Safety</a:t>
            </a:r>
            <a:r>
              <a:rPr lang="cs-CZ" sz="1400" dirty="0"/>
              <a:t> Lead Time</a:t>
            </a:r>
          </a:p>
        </p:txBody>
      </p:sp>
      <p:sp>
        <p:nvSpPr>
          <p:cNvPr id="10" name="Obdélník 9">
            <a:extLst>
              <a:ext uri="{FF2B5EF4-FFF2-40B4-BE49-F238E27FC236}">
                <a16:creationId xmlns:a16="http://schemas.microsoft.com/office/drawing/2014/main" id="{741AE32E-801E-AC57-4E4A-E7FAB8592BE3}"/>
              </a:ext>
            </a:extLst>
          </p:cNvPr>
          <p:cNvSpPr/>
          <p:nvPr/>
        </p:nvSpPr>
        <p:spPr>
          <a:xfrm>
            <a:off x="4251645" y="5086661"/>
            <a:ext cx="690493"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IWHT</a:t>
            </a:r>
          </a:p>
        </p:txBody>
      </p:sp>
      <p:sp>
        <p:nvSpPr>
          <p:cNvPr id="11" name="Obdélník 10">
            <a:extLst>
              <a:ext uri="{FF2B5EF4-FFF2-40B4-BE49-F238E27FC236}">
                <a16:creationId xmlns:a16="http://schemas.microsoft.com/office/drawing/2014/main" id="{26EB9E88-4253-0E47-1770-B709E50A8F83}"/>
              </a:ext>
            </a:extLst>
          </p:cNvPr>
          <p:cNvSpPr/>
          <p:nvPr/>
        </p:nvSpPr>
        <p:spPr>
          <a:xfrm>
            <a:off x="5220072" y="5064437"/>
            <a:ext cx="662865"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OWHT</a:t>
            </a:r>
          </a:p>
        </p:txBody>
      </p:sp>
      <p:sp>
        <p:nvSpPr>
          <p:cNvPr id="12" name="Obdélník 11">
            <a:extLst>
              <a:ext uri="{FF2B5EF4-FFF2-40B4-BE49-F238E27FC236}">
                <a16:creationId xmlns:a16="http://schemas.microsoft.com/office/drawing/2014/main" id="{FEE317AF-447D-DF55-0D7F-BA58F37B1F00}"/>
              </a:ext>
            </a:extLst>
          </p:cNvPr>
          <p:cNvSpPr/>
          <p:nvPr/>
        </p:nvSpPr>
        <p:spPr>
          <a:xfrm>
            <a:off x="6190479" y="5064437"/>
            <a:ext cx="1261841"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err="1"/>
              <a:t>Shipment</a:t>
            </a:r>
            <a:r>
              <a:rPr lang="cs-CZ" sz="1400" dirty="0"/>
              <a:t> Time</a:t>
            </a:r>
          </a:p>
        </p:txBody>
      </p:sp>
      <p:cxnSp>
        <p:nvCxnSpPr>
          <p:cNvPr id="13" name="Přímá spojnice se šipkou 12">
            <a:extLst>
              <a:ext uri="{FF2B5EF4-FFF2-40B4-BE49-F238E27FC236}">
                <a16:creationId xmlns:a16="http://schemas.microsoft.com/office/drawing/2014/main" id="{1EE470AA-B0AE-4739-D253-5408C3850BE2}"/>
              </a:ext>
            </a:extLst>
          </p:cNvPr>
          <p:cNvCxnSpPr>
            <a:cxnSpLocks/>
            <a:stCxn id="7" idx="3"/>
            <a:endCxn id="9" idx="1"/>
          </p:cNvCxnSpPr>
          <p:nvPr/>
        </p:nvCxnSpPr>
        <p:spPr>
          <a:xfrm flipV="1">
            <a:off x="2264766" y="5297996"/>
            <a:ext cx="300374" cy="9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8B9019B9-8CDB-D883-CD23-B2AA5F0874EB}"/>
              </a:ext>
            </a:extLst>
          </p:cNvPr>
          <p:cNvCxnSpPr/>
          <p:nvPr/>
        </p:nvCxnSpPr>
        <p:spPr>
          <a:xfrm flipV="1">
            <a:off x="4014290" y="5297996"/>
            <a:ext cx="248326" cy="4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81C253D1-0DC8-B38B-032C-0886E1D158B8}"/>
              </a:ext>
            </a:extLst>
          </p:cNvPr>
          <p:cNvCxnSpPr/>
          <p:nvPr/>
        </p:nvCxnSpPr>
        <p:spPr>
          <a:xfrm flipV="1">
            <a:off x="4953606" y="5324371"/>
            <a:ext cx="248326" cy="4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11C0D545-8065-8837-885F-F8E9CC2DB829}"/>
              </a:ext>
            </a:extLst>
          </p:cNvPr>
          <p:cNvCxnSpPr/>
          <p:nvPr/>
        </p:nvCxnSpPr>
        <p:spPr>
          <a:xfrm flipV="1">
            <a:off x="5912545" y="5280461"/>
            <a:ext cx="248326" cy="4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bdélník 21">
            <a:extLst>
              <a:ext uri="{FF2B5EF4-FFF2-40B4-BE49-F238E27FC236}">
                <a16:creationId xmlns:a16="http://schemas.microsoft.com/office/drawing/2014/main" id="{2AD0D2D7-DA23-F355-E384-BB8F61BEE2DE}"/>
              </a:ext>
            </a:extLst>
          </p:cNvPr>
          <p:cNvSpPr/>
          <p:nvPr/>
        </p:nvSpPr>
        <p:spPr>
          <a:xfrm>
            <a:off x="1259630" y="5722025"/>
            <a:ext cx="1005135"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Vendor</a:t>
            </a:r>
          </a:p>
        </p:txBody>
      </p:sp>
      <p:cxnSp>
        <p:nvCxnSpPr>
          <p:cNvPr id="23" name="Přímá spojnice se šipkou 22">
            <a:extLst>
              <a:ext uri="{FF2B5EF4-FFF2-40B4-BE49-F238E27FC236}">
                <a16:creationId xmlns:a16="http://schemas.microsoft.com/office/drawing/2014/main" id="{303BB200-1111-878C-407D-11DD24DC3E1B}"/>
              </a:ext>
            </a:extLst>
          </p:cNvPr>
          <p:cNvCxnSpPr>
            <a:cxnSpLocks/>
            <a:endCxn id="7" idx="2"/>
          </p:cNvCxnSpPr>
          <p:nvPr/>
        </p:nvCxnSpPr>
        <p:spPr>
          <a:xfrm flipV="1">
            <a:off x="1762197" y="5523398"/>
            <a:ext cx="2" cy="171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D4711562-D031-9C4A-5D73-6825909FFA5D}"/>
              </a:ext>
            </a:extLst>
          </p:cNvPr>
          <p:cNvSpPr/>
          <p:nvPr/>
        </p:nvSpPr>
        <p:spPr>
          <a:xfrm>
            <a:off x="6314636" y="5736070"/>
            <a:ext cx="1005135" cy="4320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Customer</a:t>
            </a:r>
          </a:p>
        </p:txBody>
      </p:sp>
      <p:cxnSp>
        <p:nvCxnSpPr>
          <p:cNvPr id="26" name="Přímá spojnice se šipkou 25">
            <a:extLst>
              <a:ext uri="{FF2B5EF4-FFF2-40B4-BE49-F238E27FC236}">
                <a16:creationId xmlns:a16="http://schemas.microsoft.com/office/drawing/2014/main" id="{910522CA-A03C-0A28-F6D2-67C92B1DBE57}"/>
              </a:ext>
            </a:extLst>
          </p:cNvPr>
          <p:cNvCxnSpPr>
            <a:cxnSpLocks/>
          </p:cNvCxnSpPr>
          <p:nvPr/>
        </p:nvCxnSpPr>
        <p:spPr>
          <a:xfrm>
            <a:off x="6817204" y="5555213"/>
            <a:ext cx="0" cy="166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Pravá složená závorka 5">
            <a:extLst>
              <a:ext uri="{FF2B5EF4-FFF2-40B4-BE49-F238E27FC236}">
                <a16:creationId xmlns:a16="http://schemas.microsoft.com/office/drawing/2014/main" id="{6039AEAB-8429-4AD3-A750-533AA07DCABE}"/>
              </a:ext>
            </a:extLst>
          </p:cNvPr>
          <p:cNvSpPr/>
          <p:nvPr/>
        </p:nvSpPr>
        <p:spPr>
          <a:xfrm rot="5400000">
            <a:off x="4961230" y="5117155"/>
            <a:ext cx="215990" cy="14538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ovéPole 7">
            <a:extLst>
              <a:ext uri="{FF2B5EF4-FFF2-40B4-BE49-F238E27FC236}">
                <a16:creationId xmlns:a16="http://schemas.microsoft.com/office/drawing/2014/main" id="{A4A95CE4-C8B0-467F-853A-3B9F91B7F04B}"/>
              </a:ext>
            </a:extLst>
          </p:cNvPr>
          <p:cNvSpPr txBox="1"/>
          <p:nvPr/>
        </p:nvSpPr>
        <p:spPr>
          <a:xfrm>
            <a:off x="4248037" y="5903495"/>
            <a:ext cx="1671996" cy="369332"/>
          </a:xfrm>
          <a:prstGeom prst="rect">
            <a:avLst/>
          </a:prstGeom>
          <a:noFill/>
        </p:spPr>
        <p:txBody>
          <a:bodyPr wrap="none" rtlCol="0">
            <a:spAutoFit/>
          </a:bodyPr>
          <a:lstStyle/>
          <a:p>
            <a:r>
              <a:rPr lang="cs-CZ" b="1" dirty="0" err="1">
                <a:solidFill>
                  <a:srgbClr val="FF0000"/>
                </a:solidFill>
              </a:rPr>
              <a:t>Locations</a:t>
            </a:r>
            <a:r>
              <a:rPr lang="cs-CZ" b="1" dirty="0">
                <a:solidFill>
                  <a:srgbClr val="FF0000"/>
                </a:solidFill>
              </a:rPr>
              <a:t> setup</a:t>
            </a:r>
            <a:endParaRPr lang="en-US" b="1" dirty="0">
              <a:solidFill>
                <a:srgbClr val="FF0000"/>
              </a:solidFill>
            </a:endParaRPr>
          </a:p>
        </p:txBody>
      </p:sp>
    </p:spTree>
    <p:extLst>
      <p:ext uri="{BB962C8B-B14F-4D97-AF65-F5344CB8AC3E}">
        <p14:creationId xmlns:p14="http://schemas.microsoft.com/office/powerpoint/2010/main" val="331572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94CEC-4E41-410F-B42E-8D930E40679D}"/>
              </a:ext>
            </a:extLst>
          </p:cNvPr>
          <p:cNvSpPr>
            <a:spLocks noGrp="1"/>
          </p:cNvSpPr>
          <p:nvPr>
            <p:ph type="title"/>
          </p:nvPr>
        </p:nvSpPr>
        <p:spPr>
          <a:xfrm>
            <a:off x="397164" y="287431"/>
            <a:ext cx="8229600" cy="1143000"/>
          </a:xfrm>
        </p:spPr>
        <p:txBody>
          <a:bodyPr>
            <a:normAutofit/>
          </a:bodyPr>
          <a:lstStyle/>
          <a:p>
            <a:pPr algn="l"/>
            <a:r>
              <a:rPr lang="cs-CZ" sz="3600" dirty="0">
                <a:solidFill>
                  <a:srgbClr val="0070C0"/>
                </a:solidFill>
              </a:rPr>
              <a:t>Lead </a:t>
            </a:r>
            <a:r>
              <a:rPr lang="cs-CZ" sz="3600" dirty="0" err="1">
                <a:solidFill>
                  <a:srgbClr val="0070C0"/>
                </a:solidFill>
              </a:rPr>
              <a:t>time</a:t>
            </a:r>
            <a:r>
              <a:rPr lang="cs-CZ" sz="3600" dirty="0">
                <a:solidFill>
                  <a:srgbClr val="0070C0"/>
                </a:solidFill>
              </a:rPr>
              <a:t> </a:t>
            </a:r>
            <a:r>
              <a:rPr lang="cs-CZ" sz="3600" dirty="0" err="1">
                <a:solidFill>
                  <a:srgbClr val="0070C0"/>
                </a:solidFill>
              </a:rPr>
              <a:t>calculations</a:t>
            </a:r>
            <a:r>
              <a:rPr lang="cs-CZ" sz="3600" dirty="0">
                <a:solidFill>
                  <a:srgbClr val="0070C0"/>
                </a:solidFill>
              </a:rPr>
              <a:t> </a:t>
            </a:r>
            <a:r>
              <a:rPr lang="cs-CZ" sz="3600" dirty="0" err="1">
                <a:solidFill>
                  <a:srgbClr val="0070C0"/>
                </a:solidFill>
              </a:rPr>
              <a:t>Setups</a:t>
            </a:r>
            <a:r>
              <a:rPr lang="cs-CZ" sz="3600" dirty="0">
                <a:solidFill>
                  <a:srgbClr val="0070C0"/>
                </a:solidFill>
              </a:rPr>
              <a:t> </a:t>
            </a:r>
            <a:endParaRPr lang="en-US" sz="3600" dirty="0">
              <a:solidFill>
                <a:srgbClr val="0070C0"/>
              </a:solidFill>
            </a:endParaRPr>
          </a:p>
        </p:txBody>
      </p:sp>
      <p:pic>
        <p:nvPicPr>
          <p:cNvPr id="4" name="Obrázek 3">
            <a:extLst>
              <a:ext uri="{FF2B5EF4-FFF2-40B4-BE49-F238E27FC236}">
                <a16:creationId xmlns:a16="http://schemas.microsoft.com/office/drawing/2014/main" id="{21A4DE55-BCAB-4CF1-9FC3-EB79D503CFA9}"/>
              </a:ext>
            </a:extLst>
          </p:cNvPr>
          <p:cNvPicPr>
            <a:picLocks noChangeAspect="1"/>
          </p:cNvPicPr>
          <p:nvPr/>
        </p:nvPicPr>
        <p:blipFill>
          <a:blip r:embed="rId2"/>
          <a:stretch>
            <a:fillRect/>
          </a:stretch>
        </p:blipFill>
        <p:spPr>
          <a:xfrm>
            <a:off x="457200" y="1417638"/>
            <a:ext cx="2856922" cy="3356992"/>
          </a:xfrm>
          <a:prstGeom prst="rect">
            <a:avLst/>
          </a:prstGeom>
          <a:ln>
            <a:solidFill>
              <a:schemeClr val="accent1"/>
            </a:solidFill>
          </a:ln>
        </p:spPr>
      </p:pic>
      <p:pic>
        <p:nvPicPr>
          <p:cNvPr id="6" name="Obrázek 5">
            <a:extLst>
              <a:ext uri="{FF2B5EF4-FFF2-40B4-BE49-F238E27FC236}">
                <a16:creationId xmlns:a16="http://schemas.microsoft.com/office/drawing/2014/main" id="{A71E0E69-81F1-4C41-B08A-5FD1FDBC56CB}"/>
              </a:ext>
            </a:extLst>
          </p:cNvPr>
          <p:cNvPicPr>
            <a:picLocks noChangeAspect="1"/>
          </p:cNvPicPr>
          <p:nvPr/>
        </p:nvPicPr>
        <p:blipFill>
          <a:blip r:embed="rId3"/>
          <a:stretch>
            <a:fillRect/>
          </a:stretch>
        </p:blipFill>
        <p:spPr>
          <a:xfrm>
            <a:off x="3635896" y="1324190"/>
            <a:ext cx="4918416" cy="3543889"/>
          </a:xfrm>
          <a:prstGeom prst="rect">
            <a:avLst/>
          </a:prstGeom>
          <a:ln>
            <a:solidFill>
              <a:schemeClr val="accent1"/>
            </a:solidFill>
          </a:ln>
        </p:spPr>
      </p:pic>
    </p:spTree>
    <p:extLst>
      <p:ext uri="{BB962C8B-B14F-4D97-AF65-F5344CB8AC3E}">
        <p14:creationId xmlns:p14="http://schemas.microsoft.com/office/powerpoint/2010/main" val="370243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23A9F8-262A-4445-890B-2A0F3D4EBD43}"/>
              </a:ext>
            </a:extLst>
          </p:cNvPr>
          <p:cNvSpPr>
            <a:spLocks noGrp="1"/>
          </p:cNvSpPr>
          <p:nvPr>
            <p:ph type="title"/>
          </p:nvPr>
        </p:nvSpPr>
        <p:spPr/>
        <p:txBody>
          <a:bodyPr>
            <a:normAutofit/>
          </a:bodyPr>
          <a:lstStyle/>
          <a:p>
            <a:pPr algn="l"/>
            <a:r>
              <a:rPr lang="cs-CZ" sz="2800" dirty="0">
                <a:solidFill>
                  <a:srgbClr val="0070C0"/>
                </a:solidFill>
              </a:rPr>
              <a:t>Lead </a:t>
            </a:r>
            <a:r>
              <a:rPr lang="cs-CZ" sz="2800" dirty="0" err="1">
                <a:solidFill>
                  <a:srgbClr val="0070C0"/>
                </a:solidFill>
              </a:rPr>
              <a:t>time</a:t>
            </a:r>
            <a:r>
              <a:rPr lang="cs-CZ" sz="2800" dirty="0">
                <a:solidFill>
                  <a:srgbClr val="0070C0"/>
                </a:solidFill>
              </a:rPr>
              <a:t> </a:t>
            </a:r>
            <a:r>
              <a:rPr lang="cs-CZ" sz="2800" dirty="0" err="1">
                <a:solidFill>
                  <a:srgbClr val="0070C0"/>
                </a:solidFill>
              </a:rPr>
              <a:t>calculations</a:t>
            </a:r>
            <a:r>
              <a:rPr lang="cs-CZ" sz="2800" dirty="0">
                <a:solidFill>
                  <a:srgbClr val="0070C0"/>
                </a:solidFill>
              </a:rPr>
              <a:t>-</a:t>
            </a:r>
            <a:r>
              <a:rPr lang="cs-CZ" sz="2800" dirty="0" err="1">
                <a:solidFill>
                  <a:srgbClr val="0070C0"/>
                </a:solidFill>
              </a:rPr>
              <a:t>explanation</a:t>
            </a:r>
            <a:r>
              <a:rPr lang="cs-CZ" sz="2800" dirty="0">
                <a:solidFill>
                  <a:srgbClr val="0070C0"/>
                </a:solidFill>
              </a:rPr>
              <a:t>-CZ </a:t>
            </a:r>
            <a:r>
              <a:rPr lang="cs-CZ" sz="2800" dirty="0" err="1">
                <a:solidFill>
                  <a:srgbClr val="0070C0"/>
                </a:solidFill>
              </a:rPr>
              <a:t>version</a:t>
            </a:r>
            <a:r>
              <a:rPr lang="cs-CZ" sz="2800" dirty="0">
                <a:solidFill>
                  <a:srgbClr val="0070C0"/>
                </a:solidFill>
              </a:rPr>
              <a:t> </a:t>
            </a:r>
            <a:endParaRPr lang="en-US" sz="2800" dirty="0"/>
          </a:p>
        </p:txBody>
      </p:sp>
      <p:sp>
        <p:nvSpPr>
          <p:cNvPr id="4" name="TextovéPole 3">
            <a:extLst>
              <a:ext uri="{FF2B5EF4-FFF2-40B4-BE49-F238E27FC236}">
                <a16:creationId xmlns:a16="http://schemas.microsoft.com/office/drawing/2014/main" id="{50F61699-BD76-448A-B7C6-793D555D5823}"/>
              </a:ext>
            </a:extLst>
          </p:cNvPr>
          <p:cNvSpPr txBox="1"/>
          <p:nvPr/>
        </p:nvSpPr>
        <p:spPr>
          <a:xfrm>
            <a:off x="442392" y="1268760"/>
            <a:ext cx="8018040" cy="3785652"/>
          </a:xfrm>
          <a:prstGeom prst="rect">
            <a:avLst/>
          </a:prstGeom>
          <a:noFill/>
        </p:spPr>
        <p:txBody>
          <a:bodyPr wrap="square">
            <a:spAutoFit/>
          </a:bodyPr>
          <a:lstStyle/>
          <a:p>
            <a:pPr algn="l"/>
            <a:r>
              <a:rPr lang="cs-CZ" sz="1600" b="0" i="0" dirty="0">
                <a:solidFill>
                  <a:srgbClr val="111111"/>
                </a:solidFill>
                <a:effectLst/>
              </a:rPr>
              <a:t>V Business </a:t>
            </a:r>
            <a:r>
              <a:rPr lang="cs-CZ" sz="1600" b="0" i="0" dirty="0" err="1">
                <a:solidFill>
                  <a:srgbClr val="111111"/>
                </a:solidFill>
                <a:effectLst/>
              </a:rPr>
              <a:t>Central</a:t>
            </a:r>
            <a:r>
              <a:rPr lang="cs-CZ" sz="1600" b="0" i="0" dirty="0">
                <a:solidFill>
                  <a:srgbClr val="111111"/>
                </a:solidFill>
                <a:effectLst/>
              </a:rPr>
              <a:t> hodnota pole </a:t>
            </a:r>
            <a:r>
              <a:rPr lang="cs-CZ" sz="1600" b="1" i="0" dirty="0">
                <a:solidFill>
                  <a:srgbClr val="111111"/>
                </a:solidFill>
                <a:effectLst/>
              </a:rPr>
              <a:t>Lead Time </a:t>
            </a:r>
            <a:r>
              <a:rPr lang="cs-CZ" sz="1600" b="1" i="0" dirty="0" err="1">
                <a:solidFill>
                  <a:srgbClr val="111111"/>
                </a:solidFill>
                <a:effectLst/>
              </a:rPr>
              <a:t>Calculation</a:t>
            </a:r>
            <a:r>
              <a:rPr lang="cs-CZ" sz="1600" b="0" i="0" dirty="0">
                <a:solidFill>
                  <a:srgbClr val="111111"/>
                </a:solidFill>
                <a:effectLst/>
              </a:rPr>
              <a:t> na kartě dodavatele a na kartě zboží ovlivňuje, kdy je třeba objednat zboží, </a:t>
            </a:r>
            <a:r>
              <a:rPr lang="cs-CZ" sz="1600" b="0" i="0" dirty="0">
                <a:solidFill>
                  <a:srgbClr val="FF0000"/>
                </a:solidFill>
                <a:effectLst/>
              </a:rPr>
              <a:t>aby bylo doručeno včas.</a:t>
            </a:r>
          </a:p>
          <a:p>
            <a:pPr algn="l"/>
            <a:endParaRPr lang="cs-CZ" sz="1600" b="0" i="0" dirty="0">
              <a:solidFill>
                <a:srgbClr val="111111"/>
              </a:solidFill>
              <a:effectLst/>
            </a:endParaRPr>
          </a:p>
          <a:p>
            <a:pPr algn="l">
              <a:buFont typeface="+mj-lt"/>
              <a:buAutoNum type="arabicPeriod"/>
            </a:pPr>
            <a:r>
              <a:rPr lang="cs-CZ" sz="1600" b="1" i="0" dirty="0">
                <a:solidFill>
                  <a:srgbClr val="111111"/>
                </a:solidFill>
                <a:effectLst/>
              </a:rPr>
              <a:t>Lead Time </a:t>
            </a:r>
            <a:r>
              <a:rPr lang="cs-CZ" sz="1600" b="1" i="0" dirty="0" err="1">
                <a:solidFill>
                  <a:srgbClr val="111111"/>
                </a:solidFill>
                <a:effectLst/>
              </a:rPr>
              <a:t>Calculation</a:t>
            </a:r>
            <a:r>
              <a:rPr lang="cs-CZ" sz="1600" b="1" i="0" dirty="0">
                <a:solidFill>
                  <a:srgbClr val="111111"/>
                </a:solidFill>
                <a:effectLst/>
              </a:rPr>
              <a:t> na kartě dodavatele</a:t>
            </a:r>
            <a:r>
              <a:rPr lang="cs-CZ" sz="1600" b="0" i="0" dirty="0">
                <a:solidFill>
                  <a:srgbClr val="111111"/>
                </a:solidFill>
                <a:effectLst/>
              </a:rPr>
              <a:t>: Tato hodnota určuje dobu, kterou dodavatel potřebuje k dodání zboží od okamžiku objednání. </a:t>
            </a:r>
            <a:r>
              <a:rPr lang="cs-CZ" sz="1600" b="0" i="0" dirty="0">
                <a:solidFill>
                  <a:srgbClr val="0000FF"/>
                </a:solidFill>
                <a:effectLst/>
                <a:hlinkClick r:id="rId2">
                  <a:extLst>
                    <a:ext uri="{A12FA001-AC4F-418D-AE19-62706E023703}">
                      <ahyp:hlinkClr xmlns:ahyp="http://schemas.microsoft.com/office/drawing/2018/hyperlinkcolor" val="tx"/>
                    </a:ext>
                  </a:extLst>
                </a:hlinkClick>
              </a:rPr>
              <a:t>Pokud je tato hodnota nastavena, Business </a:t>
            </a:r>
            <a:r>
              <a:rPr lang="cs-CZ" sz="1600" b="0" i="0" dirty="0" err="1">
                <a:solidFill>
                  <a:srgbClr val="0000FF"/>
                </a:solidFill>
                <a:effectLst/>
                <a:hlinkClick r:id="rId2">
                  <a:extLst>
                    <a:ext uri="{A12FA001-AC4F-418D-AE19-62706E023703}">
                      <ahyp:hlinkClr xmlns:ahyp="http://schemas.microsoft.com/office/drawing/2018/hyperlinkcolor" val="tx"/>
                    </a:ext>
                  </a:extLst>
                </a:hlinkClick>
              </a:rPr>
              <a:t>Central</a:t>
            </a:r>
            <a:r>
              <a:rPr lang="cs-CZ" sz="1600" b="0" i="0" dirty="0">
                <a:solidFill>
                  <a:srgbClr val="0000FF"/>
                </a:solidFill>
                <a:effectLst/>
                <a:hlinkClick r:id="rId2">
                  <a:extLst>
                    <a:ext uri="{A12FA001-AC4F-418D-AE19-62706E023703}">
                      <ahyp:hlinkClr xmlns:ahyp="http://schemas.microsoft.com/office/drawing/2018/hyperlinkcolor" val="tx"/>
                    </a:ext>
                  </a:extLst>
                </a:hlinkClick>
              </a:rPr>
              <a:t> ji použije k výpočtu data objednávky na základě požadovaného data doručení</a:t>
            </a:r>
            <a:r>
              <a:rPr lang="cs-CZ" sz="1600" b="0" i="0" baseline="30000" dirty="0">
                <a:solidFill>
                  <a:srgbClr val="FF0000"/>
                </a:solidFill>
                <a:effectLst/>
                <a:hlinkClick r:id="rId2">
                  <a:extLst>
                    <a:ext uri="{A12FA001-AC4F-418D-AE19-62706E023703}">
                      <ahyp:hlinkClr xmlns:ahyp="http://schemas.microsoft.com/office/drawing/2018/hyperlinkcolor" val="tx"/>
                    </a:ext>
                  </a:extLst>
                </a:hlinkClick>
              </a:rPr>
              <a:t>1</a:t>
            </a:r>
            <a:r>
              <a:rPr lang="cs-CZ" sz="1600" b="0" i="0" dirty="0">
                <a:solidFill>
                  <a:srgbClr val="111111"/>
                </a:solidFill>
                <a:effectLst/>
              </a:rPr>
              <a:t>.</a:t>
            </a:r>
          </a:p>
          <a:p>
            <a:pPr algn="l">
              <a:buFont typeface="+mj-lt"/>
              <a:buAutoNum type="arabicPeriod"/>
            </a:pPr>
            <a:endParaRPr lang="cs-CZ" sz="1600" b="0" i="0" dirty="0">
              <a:solidFill>
                <a:srgbClr val="111111"/>
              </a:solidFill>
              <a:effectLst/>
            </a:endParaRPr>
          </a:p>
          <a:p>
            <a:pPr algn="l">
              <a:buFont typeface="+mj-lt"/>
              <a:buAutoNum type="arabicPeriod"/>
            </a:pPr>
            <a:r>
              <a:rPr lang="cs-CZ" sz="1600" b="1" i="0" dirty="0">
                <a:solidFill>
                  <a:srgbClr val="111111"/>
                </a:solidFill>
                <a:effectLst/>
              </a:rPr>
              <a:t>Lead Time </a:t>
            </a:r>
            <a:r>
              <a:rPr lang="cs-CZ" sz="1600" b="1" i="0" dirty="0" err="1">
                <a:solidFill>
                  <a:srgbClr val="111111"/>
                </a:solidFill>
                <a:effectLst/>
              </a:rPr>
              <a:t>Calculation</a:t>
            </a:r>
            <a:r>
              <a:rPr lang="cs-CZ" sz="1600" b="1" i="0" dirty="0">
                <a:solidFill>
                  <a:srgbClr val="111111"/>
                </a:solidFill>
                <a:effectLst/>
              </a:rPr>
              <a:t> na kartě zboží</a:t>
            </a:r>
            <a:r>
              <a:rPr lang="cs-CZ" sz="1600" b="0" i="0" dirty="0">
                <a:solidFill>
                  <a:srgbClr val="111111"/>
                </a:solidFill>
                <a:effectLst/>
              </a:rPr>
              <a:t>: Tato hodnota určuje dobu, kterou potřebujete k přípravě zboží na skladě, včetně času na zpracování a manipulaci. </a:t>
            </a:r>
            <a:r>
              <a:rPr lang="cs-CZ" sz="1600" b="0" i="0" dirty="0">
                <a:solidFill>
                  <a:srgbClr val="0000FF"/>
                </a:solidFill>
                <a:effectLst/>
                <a:hlinkClick r:id="rId2">
                  <a:extLst>
                    <a:ext uri="{A12FA001-AC4F-418D-AE19-62706E023703}">
                      <ahyp:hlinkClr xmlns:ahyp="http://schemas.microsoft.com/office/drawing/2018/hyperlinkcolor" val="tx"/>
                    </a:ext>
                  </a:extLst>
                </a:hlinkClick>
              </a:rPr>
              <a:t>Pokud je tato hodnota nastavena, Business </a:t>
            </a:r>
            <a:r>
              <a:rPr lang="cs-CZ" sz="1600" b="0" i="0" dirty="0" err="1">
                <a:solidFill>
                  <a:srgbClr val="0000FF"/>
                </a:solidFill>
                <a:effectLst/>
                <a:hlinkClick r:id="rId2">
                  <a:extLst>
                    <a:ext uri="{A12FA001-AC4F-418D-AE19-62706E023703}">
                      <ahyp:hlinkClr xmlns:ahyp="http://schemas.microsoft.com/office/drawing/2018/hyperlinkcolor" val="tx"/>
                    </a:ext>
                  </a:extLst>
                </a:hlinkClick>
              </a:rPr>
              <a:t>Central</a:t>
            </a:r>
            <a:r>
              <a:rPr lang="cs-CZ" sz="1600" b="0" i="0" dirty="0">
                <a:solidFill>
                  <a:srgbClr val="0000FF"/>
                </a:solidFill>
                <a:effectLst/>
                <a:hlinkClick r:id="rId2">
                  <a:extLst>
                    <a:ext uri="{A12FA001-AC4F-418D-AE19-62706E023703}">
                      <ahyp:hlinkClr xmlns:ahyp="http://schemas.microsoft.com/office/drawing/2018/hyperlinkcolor" val="tx"/>
                    </a:ext>
                  </a:extLst>
                </a:hlinkClick>
              </a:rPr>
              <a:t> ji použije k výpočtu data, kdy bude zboží dostupné k vyzvednutí</a:t>
            </a:r>
            <a:r>
              <a:rPr lang="cs-CZ" sz="1600" b="0" i="0" baseline="30000" dirty="0">
                <a:solidFill>
                  <a:srgbClr val="00B050"/>
                </a:solidFill>
                <a:effectLst/>
                <a:hlinkClick r:id="rId2">
                  <a:extLst>
                    <a:ext uri="{A12FA001-AC4F-418D-AE19-62706E023703}">
                      <ahyp:hlinkClr xmlns:ahyp="http://schemas.microsoft.com/office/drawing/2018/hyperlinkcolor" val="tx"/>
                    </a:ext>
                  </a:extLst>
                </a:hlinkClick>
              </a:rPr>
              <a:t>1</a:t>
            </a:r>
            <a:r>
              <a:rPr lang="cs-CZ" sz="1600" b="0" i="0" dirty="0">
                <a:solidFill>
                  <a:srgbClr val="00B050"/>
                </a:solidFill>
                <a:effectLst/>
              </a:rPr>
              <a:t>.</a:t>
            </a:r>
          </a:p>
          <a:p>
            <a:pPr algn="l">
              <a:buFont typeface="+mj-lt"/>
              <a:buAutoNum type="arabicPeriod"/>
            </a:pPr>
            <a:endParaRPr lang="cs-CZ" sz="1600" b="0" i="0" dirty="0">
              <a:solidFill>
                <a:srgbClr val="00B050"/>
              </a:solidFill>
              <a:effectLst/>
            </a:endParaRPr>
          </a:p>
          <a:p>
            <a:pPr algn="l"/>
            <a:r>
              <a:rPr lang="cs-CZ" sz="1600" b="0" i="0" dirty="0">
                <a:solidFill>
                  <a:srgbClr val="111111"/>
                </a:solidFill>
                <a:effectLst/>
              </a:rPr>
              <a:t>Při zadávání objednávky Business </a:t>
            </a:r>
            <a:r>
              <a:rPr lang="cs-CZ" sz="1600" b="0" i="0" dirty="0" err="1">
                <a:solidFill>
                  <a:srgbClr val="111111"/>
                </a:solidFill>
                <a:effectLst/>
              </a:rPr>
              <a:t>Central</a:t>
            </a:r>
            <a:r>
              <a:rPr lang="cs-CZ" sz="1600" b="0" i="0" dirty="0">
                <a:solidFill>
                  <a:srgbClr val="111111"/>
                </a:solidFill>
                <a:effectLst/>
              </a:rPr>
              <a:t> kombinuje tyto hodnoty, aby vypočítal optimální datum objednávky a očekávané datum doručení. </a:t>
            </a:r>
            <a:r>
              <a:rPr lang="cs-CZ" sz="1600" b="0" i="0" dirty="0">
                <a:solidFill>
                  <a:srgbClr val="111111"/>
                </a:solidFill>
                <a:effectLst/>
                <a:hlinkClick r:id="rId2"/>
              </a:rPr>
              <a:t>Pokud například zadáte požadované datum doručení, systém automaticky vypočítá datum objednávky odečtením celkové doby dodání (dodavatel + zboží) od požadovaného data</a:t>
            </a:r>
            <a:r>
              <a:rPr lang="cs-CZ" sz="1600" b="0" i="0" baseline="30000" dirty="0">
                <a:solidFill>
                  <a:srgbClr val="111111"/>
                </a:solidFill>
                <a:effectLst/>
                <a:hlinkClick r:id="rId2"/>
              </a:rPr>
              <a:t>1</a:t>
            </a:r>
            <a:r>
              <a:rPr lang="cs-CZ" sz="1600" b="0" i="0" dirty="0">
                <a:solidFill>
                  <a:srgbClr val="111111"/>
                </a:solidFill>
                <a:effectLst/>
              </a:rPr>
              <a:t>.</a:t>
            </a:r>
          </a:p>
        </p:txBody>
      </p:sp>
      <p:sp>
        <p:nvSpPr>
          <p:cNvPr id="3" name="TextovéPole 2">
            <a:extLst>
              <a:ext uri="{FF2B5EF4-FFF2-40B4-BE49-F238E27FC236}">
                <a16:creationId xmlns:a16="http://schemas.microsoft.com/office/drawing/2014/main" id="{549341F7-AE44-25A5-AC3B-0019EE957FFE}"/>
              </a:ext>
            </a:extLst>
          </p:cNvPr>
          <p:cNvSpPr txBox="1"/>
          <p:nvPr/>
        </p:nvSpPr>
        <p:spPr>
          <a:xfrm>
            <a:off x="323528" y="5219908"/>
            <a:ext cx="8715143" cy="1477328"/>
          </a:xfrm>
          <a:prstGeom prst="rect">
            <a:avLst/>
          </a:prstGeom>
          <a:noFill/>
        </p:spPr>
        <p:txBody>
          <a:bodyPr wrap="none" rtlCol="0">
            <a:spAutoFit/>
          </a:bodyPr>
          <a:lstStyle/>
          <a:p>
            <a:r>
              <a:rPr lang="cs-CZ" dirty="0">
                <a:solidFill>
                  <a:srgbClr val="FF0000"/>
                </a:solidFill>
              </a:rPr>
              <a:t>Požadované datum doručení na kartě </a:t>
            </a:r>
            <a:r>
              <a:rPr lang="cs-CZ" dirty="0" err="1">
                <a:solidFill>
                  <a:srgbClr val="FF0000"/>
                </a:solidFill>
              </a:rPr>
              <a:t>Dodavate</a:t>
            </a:r>
            <a:r>
              <a:rPr lang="cs-CZ" dirty="0">
                <a:solidFill>
                  <a:srgbClr val="FF0000"/>
                </a:solidFill>
              </a:rPr>
              <a:t> -&gt;</a:t>
            </a:r>
            <a:r>
              <a:rPr lang="cs-CZ" dirty="0" err="1">
                <a:solidFill>
                  <a:srgbClr val="FF0000"/>
                </a:solidFill>
              </a:rPr>
              <a:t>Requested</a:t>
            </a:r>
            <a:r>
              <a:rPr lang="cs-CZ" dirty="0">
                <a:solidFill>
                  <a:srgbClr val="FF0000"/>
                </a:solidFill>
              </a:rPr>
              <a:t> </a:t>
            </a:r>
            <a:r>
              <a:rPr lang="cs-CZ" dirty="0" err="1">
                <a:solidFill>
                  <a:srgbClr val="FF0000"/>
                </a:solidFill>
              </a:rPr>
              <a:t>Delivery</a:t>
            </a:r>
            <a:r>
              <a:rPr lang="cs-CZ" dirty="0">
                <a:solidFill>
                  <a:srgbClr val="FF0000"/>
                </a:solidFill>
              </a:rPr>
              <a:t> </a:t>
            </a:r>
            <a:r>
              <a:rPr lang="cs-CZ" dirty="0" err="1">
                <a:solidFill>
                  <a:srgbClr val="FF0000"/>
                </a:solidFill>
              </a:rPr>
              <a:t>date</a:t>
            </a:r>
            <a:r>
              <a:rPr lang="cs-CZ" dirty="0">
                <a:solidFill>
                  <a:srgbClr val="FF0000"/>
                </a:solidFill>
              </a:rPr>
              <a:t> </a:t>
            </a:r>
          </a:p>
          <a:p>
            <a:r>
              <a:rPr lang="cs-CZ" dirty="0">
                <a:solidFill>
                  <a:srgbClr val="FF0000"/>
                </a:solidFill>
              </a:rPr>
              <a:t>(nebude uvažováno v našem jednoduchém modelu)</a:t>
            </a:r>
          </a:p>
          <a:p>
            <a:endParaRPr lang="cs-CZ" dirty="0">
              <a:solidFill>
                <a:srgbClr val="FF0000"/>
              </a:solidFill>
            </a:endParaRPr>
          </a:p>
          <a:p>
            <a:r>
              <a:rPr lang="cs-CZ" dirty="0">
                <a:solidFill>
                  <a:srgbClr val="00B050"/>
                </a:solidFill>
              </a:rPr>
              <a:t>Náš model bude brát do úvahy LS and SLT </a:t>
            </a:r>
            <a:r>
              <a:rPr lang="cs-CZ" b="1" dirty="0">
                <a:solidFill>
                  <a:srgbClr val="FF0000"/>
                </a:solidFill>
              </a:rPr>
              <a:t>POUZE</a:t>
            </a:r>
            <a:r>
              <a:rPr lang="cs-CZ" dirty="0">
                <a:solidFill>
                  <a:srgbClr val="00B050"/>
                </a:solidFill>
              </a:rPr>
              <a:t> na kartě zboží (viz vyjádření na snímku 18)</a:t>
            </a:r>
          </a:p>
          <a:p>
            <a:endParaRPr lang="cs-CZ" dirty="0">
              <a:solidFill>
                <a:srgbClr val="FF0000"/>
              </a:solidFill>
            </a:endParaRPr>
          </a:p>
        </p:txBody>
      </p:sp>
    </p:spTree>
    <p:extLst>
      <p:ext uri="{BB962C8B-B14F-4D97-AF65-F5344CB8AC3E}">
        <p14:creationId xmlns:p14="http://schemas.microsoft.com/office/powerpoint/2010/main" val="28544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BB35FE-EDE9-490B-A044-F7ED54C48205}"/>
              </a:ext>
            </a:extLst>
          </p:cNvPr>
          <p:cNvSpPr>
            <a:spLocks noGrp="1"/>
          </p:cNvSpPr>
          <p:nvPr>
            <p:ph type="title"/>
          </p:nvPr>
        </p:nvSpPr>
        <p:spPr/>
        <p:txBody>
          <a:bodyPr>
            <a:normAutofit/>
          </a:bodyPr>
          <a:lstStyle/>
          <a:p>
            <a:r>
              <a:rPr lang="cs-CZ" sz="2800" dirty="0">
                <a:solidFill>
                  <a:srgbClr val="0070C0"/>
                </a:solidFill>
              </a:rPr>
              <a:t>Lead </a:t>
            </a:r>
            <a:r>
              <a:rPr lang="cs-CZ" sz="2800" dirty="0" err="1">
                <a:solidFill>
                  <a:srgbClr val="0070C0"/>
                </a:solidFill>
              </a:rPr>
              <a:t>time</a:t>
            </a:r>
            <a:r>
              <a:rPr lang="cs-CZ" sz="2800" dirty="0">
                <a:solidFill>
                  <a:srgbClr val="0070C0"/>
                </a:solidFill>
              </a:rPr>
              <a:t> </a:t>
            </a:r>
            <a:r>
              <a:rPr lang="cs-CZ" sz="2800" dirty="0" err="1">
                <a:solidFill>
                  <a:srgbClr val="0070C0"/>
                </a:solidFill>
              </a:rPr>
              <a:t>calculations</a:t>
            </a:r>
            <a:r>
              <a:rPr lang="cs-CZ" sz="2800" dirty="0">
                <a:solidFill>
                  <a:srgbClr val="0070C0"/>
                </a:solidFill>
              </a:rPr>
              <a:t>-</a:t>
            </a:r>
            <a:r>
              <a:rPr lang="cs-CZ" sz="2800" dirty="0" err="1">
                <a:solidFill>
                  <a:srgbClr val="0070C0"/>
                </a:solidFill>
              </a:rPr>
              <a:t>explanation</a:t>
            </a:r>
            <a:r>
              <a:rPr lang="cs-CZ" sz="2800" dirty="0">
                <a:solidFill>
                  <a:srgbClr val="0070C0"/>
                </a:solidFill>
              </a:rPr>
              <a:t>-ENG </a:t>
            </a:r>
            <a:r>
              <a:rPr lang="cs-CZ" sz="2800" dirty="0" err="1">
                <a:solidFill>
                  <a:srgbClr val="0070C0"/>
                </a:solidFill>
              </a:rPr>
              <a:t>version</a:t>
            </a:r>
            <a:r>
              <a:rPr lang="cs-CZ" sz="2800" dirty="0">
                <a:solidFill>
                  <a:srgbClr val="0070C0"/>
                </a:solidFill>
              </a:rPr>
              <a:t> </a:t>
            </a:r>
            <a:endParaRPr lang="en-US" sz="2800" dirty="0"/>
          </a:p>
        </p:txBody>
      </p:sp>
      <p:sp>
        <p:nvSpPr>
          <p:cNvPr id="4" name="TextovéPole 3">
            <a:extLst>
              <a:ext uri="{FF2B5EF4-FFF2-40B4-BE49-F238E27FC236}">
                <a16:creationId xmlns:a16="http://schemas.microsoft.com/office/drawing/2014/main" id="{BCA838DD-31E3-4E31-BE0C-AAADCC62E02C}"/>
              </a:ext>
            </a:extLst>
          </p:cNvPr>
          <p:cNvSpPr txBox="1"/>
          <p:nvPr/>
        </p:nvSpPr>
        <p:spPr>
          <a:xfrm>
            <a:off x="827584" y="1340768"/>
            <a:ext cx="6858000" cy="5272213"/>
          </a:xfrm>
          <a:prstGeom prst="rect">
            <a:avLst/>
          </a:prstGeom>
          <a:noFill/>
        </p:spPr>
        <p:txBody>
          <a:bodyPr wrap="square">
            <a:spAutoFit/>
          </a:bodyPr>
          <a:lstStyle/>
          <a:p>
            <a:pPr>
              <a:lnSpc>
                <a:spcPct val="107000"/>
              </a:lnSpc>
              <a:spcAft>
                <a:spcPts val="8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In Business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Central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Lead Time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Calculation</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field</a:t>
            </a:r>
            <a:r>
              <a:rPr lang="cs-CZ" sz="1600" dirty="0">
                <a:effectLst/>
                <a:latin typeface="Calibri" panose="020F0502020204030204" pitchFamily="34" charset="0"/>
                <a:ea typeface="Calibri" panose="020F0502020204030204" pitchFamily="34" charset="0"/>
                <a:cs typeface="Times New Roman" panose="02020603050405020304" pitchFamily="18" charset="0"/>
              </a:rPr>
              <a:t> on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Supplier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tab</a:t>
            </a:r>
            <a:r>
              <a:rPr lang="cs-CZ" sz="1600" dirty="0">
                <a:effectLst/>
                <a:latin typeface="Calibri" panose="020F0502020204030204" pitchFamily="34" charset="0"/>
                <a:ea typeface="Calibri" panose="020F0502020204030204" pitchFamily="34" charset="0"/>
                <a:cs typeface="Times New Roman" panose="02020603050405020304" pitchFamily="18" charset="0"/>
              </a:rPr>
              <a:t> and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tab</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affects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when</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need</a:t>
            </a:r>
            <a:r>
              <a:rPr lang="cs-CZ" sz="1600" dirty="0">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goods</a:t>
            </a:r>
            <a:r>
              <a:rPr lang="cs-CZ" sz="1600" dirty="0">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be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delivered</a:t>
            </a:r>
            <a:r>
              <a:rPr lang="cs-CZ" sz="1600" dirty="0">
                <a:effectLst/>
                <a:latin typeface="Calibri" panose="020F0502020204030204" pitchFamily="34" charset="0"/>
                <a:ea typeface="Calibri" panose="020F0502020204030204" pitchFamily="34" charset="0"/>
                <a:cs typeface="Times New Roman" panose="02020603050405020304" pitchFamily="18" charset="0"/>
              </a:rPr>
              <a:t> on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a:effectLst/>
                <a:latin typeface="Calibri" panose="020F0502020204030204" pitchFamily="34" charset="0"/>
                <a:ea typeface="Calibri" panose="020F0502020204030204" pitchFamily="34" charset="0"/>
                <a:cs typeface="Times New Roman" panose="02020603050405020304" pitchFamily="18" charset="0"/>
              </a:rPr>
              <a:t>Lead Time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Calculation</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on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Supplier</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card</a:t>
            </a:r>
            <a:r>
              <a:rPr lang="cs-CZ" sz="1600" b="1" dirty="0">
                <a:effectLst/>
                <a:latin typeface="Calibri" panose="020F0502020204030204" pitchFamily="34" charset="0"/>
                <a:ea typeface="Calibri" panose="020F0502020204030204" pitchFamily="34" charset="0"/>
                <a:cs typeface="Times New Roman" panose="02020603050405020304" pitchFamily="18" charset="0"/>
              </a:rPr>
              <a:t>:</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determines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amount</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takes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supplier</a:t>
            </a:r>
            <a:r>
              <a:rPr lang="cs-CZ" sz="1600" dirty="0">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deliver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from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ordering</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600" dirty="0">
                <a:effectLst/>
                <a:latin typeface="Calibri" panose="020F0502020204030204" pitchFamily="34" charset="0"/>
                <a:ea typeface="Calibri" panose="020F0502020204030204" pitchFamily="34" charset="0"/>
                <a:cs typeface="Times New Roman" panose="02020603050405020304" pitchFamily="18" charset="0"/>
              </a:rPr>
              <a:t> set, Business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Central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uses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a:t>
            </a:r>
            <a:r>
              <a:rPr lang="cs-CZ" sz="1600" dirty="0">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calculate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based</a:t>
            </a:r>
            <a:r>
              <a:rPr lang="cs-CZ" sz="1600" dirty="0">
                <a:effectLst/>
                <a:latin typeface="Calibri" panose="020F0502020204030204" pitchFamily="34" charset="0"/>
                <a:ea typeface="Calibri" panose="020F0502020204030204" pitchFamily="34" charset="0"/>
                <a:cs typeface="Times New Roman" panose="02020603050405020304" pitchFamily="18" charset="0"/>
              </a:rPr>
              <a:t> on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requested</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delivery</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600" b="1" dirty="0">
                <a:effectLst/>
                <a:latin typeface="Calibri" panose="020F0502020204030204" pitchFamily="34" charset="0"/>
                <a:ea typeface="Calibri" panose="020F0502020204030204" pitchFamily="34" charset="0"/>
                <a:cs typeface="Times New Roman" panose="02020603050405020304" pitchFamily="18" charset="0"/>
              </a:rPr>
              <a:t>Lead Time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Calculation</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on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Item</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a:t>
            </a:r>
            <a:r>
              <a:rPr lang="cs-CZ" sz="1600" b="1" dirty="0" err="1">
                <a:effectLst/>
                <a:latin typeface="Calibri" panose="020F0502020204030204" pitchFamily="34" charset="0"/>
                <a:ea typeface="Calibri" panose="020F0502020204030204" pitchFamily="34" charset="0"/>
                <a:cs typeface="Times New Roman" panose="02020603050405020304" pitchFamily="18" charset="0"/>
              </a:rPr>
              <a:t>Cards</a:t>
            </a:r>
            <a:r>
              <a:rPr lang="cs-CZ" sz="1600" b="1" dirty="0">
                <a:effectLst/>
                <a:latin typeface="Calibri" panose="020F0502020204030204" pitchFamily="34" charset="0"/>
                <a:ea typeface="Calibri" panose="020F0502020204030204" pitchFamily="34" charset="0"/>
                <a:cs typeface="Times New Roman" panose="02020603050405020304" pitchFamily="18" charset="0"/>
              </a:rPr>
              <a:t>.</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value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600" dirty="0">
                <a:effectLst/>
                <a:latin typeface="Calibri" panose="020F0502020204030204" pitchFamily="34" charset="0"/>
                <a:ea typeface="Calibri" panose="020F0502020204030204" pitchFamily="34" charset="0"/>
                <a:cs typeface="Times New Roman" panose="02020603050405020304" pitchFamily="18" charset="0"/>
              </a:rPr>
              <a:t> set, Business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Central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will</a:t>
            </a:r>
            <a:r>
              <a:rPr lang="cs-CZ" sz="1600" dirty="0">
                <a:effectLst/>
                <a:latin typeface="Calibri" panose="020F0502020204030204" pitchFamily="34" charset="0"/>
                <a:ea typeface="Calibri" panose="020F0502020204030204" pitchFamily="34" charset="0"/>
                <a:cs typeface="Times New Roman" panose="02020603050405020304" pitchFamily="18" charset="0"/>
              </a:rPr>
              <a:t> use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a:t>
            </a:r>
            <a:r>
              <a:rPr lang="cs-CZ" sz="1600" dirty="0">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calculate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will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be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600" dirty="0">
                <a:effectLst/>
                <a:latin typeface="Calibri" panose="020F0502020204030204" pitchFamily="34" charset="0"/>
                <a:ea typeface="Calibri" panose="020F0502020204030204" pitchFamily="34" charset="0"/>
                <a:cs typeface="Times New Roman" panose="02020603050405020304" pitchFamily="18" charset="0"/>
              </a:rPr>
              <a:t> pick-up.</a:t>
            </a:r>
          </a:p>
          <a:p>
            <a:pPr>
              <a:lnSpc>
                <a:spcPct val="107000"/>
              </a:lnSpc>
              <a:spcAft>
                <a:spcPts val="800"/>
              </a:spcAft>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600" dirty="0" err="1">
                <a:effectLst/>
                <a:latin typeface="Calibri" panose="020F0502020204030204" pitchFamily="34" charset="0"/>
                <a:ea typeface="Calibri" panose="020F0502020204030204" pitchFamily="34" charset="0"/>
                <a:cs typeface="Times New Roman" panose="02020603050405020304" pitchFamily="18" charset="0"/>
              </a:rPr>
              <a:t>When</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600" dirty="0">
                <a:effectLst/>
                <a:latin typeface="Calibri" panose="020F0502020204030204" pitchFamily="34" charset="0"/>
                <a:ea typeface="Calibri" panose="020F0502020204030204" pitchFamily="34" charset="0"/>
                <a:cs typeface="Times New Roman" panose="02020603050405020304" pitchFamily="18" charset="0"/>
              </a:rPr>
              <a:t> place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an</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effectLst/>
                <a:latin typeface="Calibri" panose="020F0502020204030204" pitchFamily="34" charset="0"/>
                <a:ea typeface="Calibri" panose="020F0502020204030204" pitchFamily="34" charset="0"/>
                <a:cs typeface="Times New Roman" panose="02020603050405020304" pitchFamily="18" charset="0"/>
              </a:rPr>
              <a:t>, Business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Central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combines</a:t>
            </a:r>
            <a:r>
              <a:rPr lang="cs-CZ" sz="1600" dirty="0">
                <a:effectLst/>
                <a:latin typeface="Calibri" panose="020F0502020204030204" pitchFamily="34" charset="0"/>
                <a:ea typeface="Calibri" panose="020F0502020204030204" pitchFamily="34" charset="0"/>
                <a:cs typeface="Times New Roman" panose="02020603050405020304" pitchFamily="18" charset="0"/>
              </a:rPr>
              <a:t> these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values</a:t>
            </a:r>
            <a:r>
              <a:rPr lang="cs-CZ" sz="1600" dirty="0">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calculate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optimal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and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expected</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delivery</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example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600" dirty="0">
                <a:effectLst/>
                <a:latin typeface="Calibri" panose="020F0502020204030204" pitchFamily="34" charset="0"/>
                <a:ea typeface="Calibri" panose="020F0502020204030204" pitchFamily="34" charset="0"/>
                <a:cs typeface="Times New Roman" panose="02020603050405020304" pitchFamily="18" charset="0"/>
              </a:rPr>
              <a:t> enter a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desired</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delivery</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system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automatically</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calculates</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 by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subtracting</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total</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delivery</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supplier</a:t>
            </a:r>
            <a:r>
              <a:rPr lang="cs-CZ" sz="1600" dirty="0">
                <a:effectLst/>
                <a:latin typeface="Calibri" panose="020F0502020204030204" pitchFamily="34" charset="0"/>
                <a:ea typeface="Calibri" panose="020F0502020204030204" pitchFamily="34" charset="0"/>
                <a:cs typeface="Times New Roman" panose="02020603050405020304" pitchFamily="18" charset="0"/>
              </a:rPr>
              <a:t> +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from</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desired</a:t>
            </a: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p:txBody>
      </p:sp>
    </p:spTree>
    <p:extLst>
      <p:ext uri="{BB962C8B-B14F-4D97-AF65-F5344CB8AC3E}">
        <p14:creationId xmlns:p14="http://schemas.microsoft.com/office/powerpoint/2010/main" val="77193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D4D76D2D-F333-4D32-A69F-742FC182875D}"/>
              </a:ext>
            </a:extLst>
          </p:cNvPr>
          <p:cNvSpPr/>
          <p:nvPr/>
        </p:nvSpPr>
        <p:spPr>
          <a:xfrm>
            <a:off x="755576" y="1916832"/>
            <a:ext cx="7537384" cy="1815882"/>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2800" b="1" cap="none" spc="0" dirty="0">
                <a:ln w="12700">
                  <a:solidFill>
                    <a:schemeClr val="accent1"/>
                  </a:solidFill>
                  <a:prstDash val="solid"/>
                </a:ln>
                <a:solidFill>
                  <a:srgbClr val="00B050"/>
                </a:solidFill>
                <a:effectLst>
                  <a:outerShdw dist="38100" dir="2640000" algn="bl" rotWithShape="0">
                    <a:schemeClr val="accent1"/>
                  </a:outerShdw>
                </a:effectLst>
              </a:rPr>
              <a:t>Statement </a:t>
            </a:r>
            <a:endParaRPr lang="cs-CZ" sz="2800" b="1" cap="none" spc="0" dirty="0">
              <a:ln w="12700">
                <a:solidFill>
                  <a:schemeClr val="accent1"/>
                </a:solidFill>
                <a:prstDash val="solid"/>
              </a:ln>
              <a:solidFill>
                <a:srgbClr val="00B050"/>
              </a:solidFill>
              <a:effectLst>
                <a:outerShdw dist="38100" dir="2640000" algn="bl" rotWithShape="0">
                  <a:schemeClr val="accent1"/>
                </a:outerShdw>
              </a:effectLst>
            </a:endParaRPr>
          </a:p>
          <a:p>
            <a:pPr algn="ctr"/>
            <a:r>
              <a:rPr lang="en-US" sz="2800" b="1" cap="none" spc="0" dirty="0">
                <a:ln w="12700">
                  <a:solidFill>
                    <a:schemeClr val="accent1"/>
                  </a:solidFill>
                  <a:prstDash val="solid"/>
                </a:ln>
                <a:solidFill>
                  <a:srgbClr val="00B050"/>
                </a:solidFill>
                <a:effectLst>
                  <a:outerShdw dist="38100" dir="2640000" algn="bl" rotWithShape="0">
                    <a:schemeClr val="accent1"/>
                  </a:outerShdw>
                </a:effectLst>
              </a:rPr>
              <a:t> </a:t>
            </a:r>
            <a:endParaRPr lang="cs-CZ" sz="2800" b="1" cap="none" spc="0" dirty="0">
              <a:ln w="12700">
                <a:solidFill>
                  <a:schemeClr val="accent1"/>
                </a:solidFill>
                <a:prstDash val="solid"/>
              </a:ln>
              <a:solidFill>
                <a:srgbClr val="00B050"/>
              </a:solidFill>
              <a:effectLst>
                <a:outerShdw dist="38100" dir="2640000" algn="bl" rotWithShape="0">
                  <a:schemeClr val="accent1"/>
                </a:outerShdw>
              </a:effectLst>
            </a:endParaRPr>
          </a:p>
          <a:p>
            <a:pPr algn="ctr"/>
            <a:r>
              <a:rPr lang="en-US" sz="2800" b="1" cap="none" spc="0" dirty="0">
                <a:ln w="12700">
                  <a:solidFill>
                    <a:schemeClr val="accent1"/>
                  </a:solidFill>
                  <a:prstDash val="solid"/>
                </a:ln>
                <a:solidFill>
                  <a:srgbClr val="00B050"/>
                </a:solidFill>
                <a:effectLst>
                  <a:outerShdw dist="38100" dir="2640000" algn="bl" rotWithShape="0">
                    <a:schemeClr val="accent1"/>
                  </a:outerShdw>
                </a:effectLst>
              </a:rPr>
              <a:t>in our model we will use</a:t>
            </a:r>
            <a:endParaRPr lang="cs-CZ" sz="2800" b="1" cap="none" spc="0" dirty="0">
              <a:ln w="12700">
                <a:solidFill>
                  <a:schemeClr val="accent1"/>
                </a:solidFill>
                <a:prstDash val="solid"/>
              </a:ln>
              <a:solidFill>
                <a:srgbClr val="00B050"/>
              </a:solidFill>
              <a:effectLst>
                <a:outerShdw dist="38100" dir="2640000" algn="bl" rotWithShape="0">
                  <a:schemeClr val="accent1"/>
                </a:outerShdw>
              </a:effectLst>
            </a:endParaRPr>
          </a:p>
          <a:p>
            <a:pPr algn="ctr"/>
            <a:r>
              <a:rPr lang="en-US" sz="2800" b="1" cap="none" spc="0" dirty="0">
                <a:ln w="12700">
                  <a:solidFill>
                    <a:schemeClr val="accent1"/>
                  </a:solidFill>
                  <a:prstDash val="solid"/>
                </a:ln>
                <a:solidFill>
                  <a:srgbClr val="00B050"/>
                </a:solidFill>
                <a:effectLst>
                  <a:outerShdw dist="38100" dir="2640000" algn="bl" rotWithShape="0">
                    <a:schemeClr val="accent1"/>
                  </a:outerShdw>
                </a:effectLst>
              </a:rPr>
              <a:t> only the Lead time calculation and the item card </a:t>
            </a:r>
            <a:endParaRPr lang="cs-CZ" sz="2800" b="1" cap="none" spc="0" dirty="0">
              <a:ln w="12700">
                <a:solidFill>
                  <a:schemeClr val="accent1"/>
                </a:solidFill>
                <a:prstDash val="solid"/>
              </a:ln>
              <a:solidFill>
                <a:srgbClr val="00B050"/>
              </a:solidFill>
              <a:effectLst>
                <a:outerShdw dist="38100" dir="2640000" algn="bl" rotWithShape="0">
                  <a:schemeClr val="accent1"/>
                </a:outerShdw>
              </a:effectLst>
            </a:endParaRPr>
          </a:p>
        </p:txBody>
      </p:sp>
    </p:spTree>
    <p:extLst>
      <p:ext uri="{BB962C8B-B14F-4D97-AF65-F5344CB8AC3E}">
        <p14:creationId xmlns:p14="http://schemas.microsoft.com/office/powerpoint/2010/main" val="256779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30E947-7421-5C35-5993-0B4376DCFFD3}"/>
              </a:ext>
            </a:extLst>
          </p:cNvPr>
          <p:cNvSpPr>
            <a:spLocks noGrp="1"/>
          </p:cNvSpPr>
          <p:nvPr>
            <p:ph type="title"/>
          </p:nvPr>
        </p:nvSpPr>
        <p:spPr/>
        <p:txBody>
          <a:bodyPr>
            <a:normAutofit/>
          </a:bodyPr>
          <a:lstStyle/>
          <a:p>
            <a:pPr algn="l"/>
            <a:r>
              <a:rPr lang="cs-CZ" sz="3600" dirty="0" err="1">
                <a:solidFill>
                  <a:srgbClr val="0070C0"/>
                </a:solidFill>
              </a:rPr>
              <a:t>Simple</a:t>
            </a:r>
            <a:r>
              <a:rPr lang="cs-CZ" sz="3600" dirty="0">
                <a:solidFill>
                  <a:srgbClr val="0070C0"/>
                </a:solidFill>
              </a:rPr>
              <a:t> model (ATP </a:t>
            </a:r>
            <a:r>
              <a:rPr lang="cs-CZ" sz="3600" dirty="0" err="1">
                <a:solidFill>
                  <a:srgbClr val="0070C0"/>
                </a:solidFill>
              </a:rPr>
              <a:t>Calculation</a:t>
            </a:r>
            <a:r>
              <a:rPr lang="cs-CZ" sz="3600" dirty="0">
                <a:solidFill>
                  <a:srgbClr val="0070C0"/>
                </a:solidFill>
              </a:rPr>
              <a:t>) I.</a:t>
            </a:r>
          </a:p>
        </p:txBody>
      </p:sp>
      <p:sp>
        <p:nvSpPr>
          <p:cNvPr id="3" name="TextovéPole 2">
            <a:extLst>
              <a:ext uri="{FF2B5EF4-FFF2-40B4-BE49-F238E27FC236}">
                <a16:creationId xmlns:a16="http://schemas.microsoft.com/office/drawing/2014/main" id="{EB7ADB4A-B2F3-5EF6-0BD9-93E96EE25EC4}"/>
              </a:ext>
            </a:extLst>
          </p:cNvPr>
          <p:cNvSpPr txBox="1"/>
          <p:nvPr/>
        </p:nvSpPr>
        <p:spPr>
          <a:xfrm>
            <a:off x="571306" y="1237207"/>
            <a:ext cx="7403437" cy="2308324"/>
          </a:xfrm>
          <a:prstGeom prst="rect">
            <a:avLst/>
          </a:prstGeom>
          <a:noFill/>
        </p:spPr>
        <p:txBody>
          <a:bodyPr wrap="none" rtlCol="0">
            <a:spAutoFit/>
          </a:bodyPr>
          <a:lstStyle/>
          <a:p>
            <a:r>
              <a:rPr lang="en-US" dirty="0">
                <a:solidFill>
                  <a:srgbClr val="0070C0"/>
                </a:solidFill>
              </a:rPr>
              <a:t>First of all, it is also necessary to create a new item card with the parameters </a:t>
            </a:r>
            <a:endParaRPr lang="cs-CZ" dirty="0">
              <a:solidFill>
                <a:srgbClr val="0070C0"/>
              </a:solidFill>
            </a:endParaRPr>
          </a:p>
          <a:p>
            <a:r>
              <a:rPr lang="en-US" dirty="0">
                <a:solidFill>
                  <a:srgbClr val="0070C0"/>
                </a:solidFill>
              </a:rPr>
              <a:t>that will be part of the calculation, set the parameters of the model location </a:t>
            </a:r>
            <a:endParaRPr lang="cs-CZ" dirty="0">
              <a:solidFill>
                <a:srgbClr val="0070C0"/>
              </a:solidFill>
            </a:endParaRPr>
          </a:p>
          <a:p>
            <a:r>
              <a:rPr lang="en-US" dirty="0">
                <a:solidFill>
                  <a:srgbClr val="0070C0"/>
                </a:solidFill>
              </a:rPr>
              <a:t>and the customer to whom we will deliver </a:t>
            </a:r>
            <a:r>
              <a:rPr lang="cs-CZ" dirty="0" err="1">
                <a:solidFill>
                  <a:srgbClr val="0070C0"/>
                </a:solidFill>
              </a:rPr>
              <a:t>our</a:t>
            </a:r>
            <a:r>
              <a:rPr lang="cs-CZ" dirty="0">
                <a:solidFill>
                  <a:srgbClr val="0070C0"/>
                </a:solidFill>
              </a:rPr>
              <a:t> model </a:t>
            </a:r>
            <a:r>
              <a:rPr lang="en-US" dirty="0">
                <a:solidFill>
                  <a:srgbClr val="0070C0"/>
                </a:solidFill>
              </a:rPr>
              <a:t>item. </a:t>
            </a:r>
            <a:endParaRPr lang="cs-CZ" dirty="0">
              <a:solidFill>
                <a:srgbClr val="0070C0"/>
              </a:solidFill>
            </a:endParaRPr>
          </a:p>
          <a:p>
            <a:endParaRPr lang="cs-CZ" dirty="0">
              <a:solidFill>
                <a:srgbClr val="0070C0"/>
              </a:solidFill>
            </a:endParaRPr>
          </a:p>
          <a:p>
            <a:r>
              <a:rPr lang="cs-CZ" b="1" dirty="0" err="1">
                <a:solidFill>
                  <a:srgbClr val="00B050"/>
                </a:solidFill>
              </a:rPr>
              <a:t>Working</a:t>
            </a:r>
            <a:r>
              <a:rPr lang="cs-CZ" b="1" dirty="0">
                <a:solidFill>
                  <a:srgbClr val="00B050"/>
                </a:solidFill>
              </a:rPr>
              <a:t> </a:t>
            </a:r>
            <a:r>
              <a:rPr lang="cs-CZ" b="1" dirty="0" err="1">
                <a:solidFill>
                  <a:srgbClr val="00B050"/>
                </a:solidFill>
              </a:rPr>
              <a:t>day</a:t>
            </a:r>
            <a:r>
              <a:rPr lang="cs-CZ" b="1" dirty="0">
                <a:solidFill>
                  <a:srgbClr val="00B050"/>
                </a:solidFill>
              </a:rPr>
              <a:t> </a:t>
            </a:r>
            <a:r>
              <a:rPr lang="cs-CZ" b="1" dirty="0" err="1">
                <a:solidFill>
                  <a:srgbClr val="00B050"/>
                </a:solidFill>
              </a:rPr>
              <a:t>will</a:t>
            </a:r>
            <a:r>
              <a:rPr lang="cs-CZ" b="1" dirty="0">
                <a:solidFill>
                  <a:srgbClr val="00B050"/>
                </a:solidFill>
              </a:rPr>
              <a:t> </a:t>
            </a:r>
            <a:r>
              <a:rPr lang="cs-CZ" b="1" dirty="0" err="1">
                <a:solidFill>
                  <a:srgbClr val="00B050"/>
                </a:solidFill>
              </a:rPr>
              <a:t>be</a:t>
            </a:r>
            <a:r>
              <a:rPr lang="cs-CZ" b="1" dirty="0">
                <a:solidFill>
                  <a:srgbClr val="00B050"/>
                </a:solidFill>
              </a:rPr>
              <a:t> set in </a:t>
            </a:r>
            <a:r>
              <a:rPr lang="cs-CZ" b="1" dirty="0" err="1">
                <a:solidFill>
                  <a:srgbClr val="00B050"/>
                </a:solidFill>
              </a:rPr>
              <a:t>this</a:t>
            </a:r>
            <a:r>
              <a:rPr lang="cs-CZ" b="1" dirty="0">
                <a:solidFill>
                  <a:srgbClr val="00B050"/>
                </a:solidFill>
              </a:rPr>
              <a:t> PWP </a:t>
            </a:r>
            <a:r>
              <a:rPr lang="cs-CZ" b="1" dirty="0" err="1">
                <a:solidFill>
                  <a:srgbClr val="00B050"/>
                </a:solidFill>
              </a:rPr>
              <a:t>presentation</a:t>
            </a:r>
            <a:r>
              <a:rPr lang="cs-CZ" b="1" dirty="0">
                <a:solidFill>
                  <a:srgbClr val="00B050"/>
                </a:solidFill>
              </a:rPr>
              <a:t> to 3.7.2023 (2023/07/03)</a:t>
            </a:r>
          </a:p>
          <a:p>
            <a:r>
              <a:rPr lang="cs-CZ" dirty="0">
                <a:solidFill>
                  <a:srgbClr val="FF0000"/>
                </a:solidFill>
              </a:rPr>
              <a:t>D</a:t>
            </a:r>
            <a:r>
              <a:rPr lang="en-US" dirty="0" err="1">
                <a:solidFill>
                  <a:srgbClr val="FF0000"/>
                </a:solidFill>
              </a:rPr>
              <a:t>ue</a:t>
            </a:r>
            <a:r>
              <a:rPr lang="en-US" dirty="0">
                <a:solidFill>
                  <a:srgbClr val="FF0000"/>
                </a:solidFill>
              </a:rPr>
              <a:t> to the type of license in our BC instances allowing to work realistically</a:t>
            </a:r>
            <a:endParaRPr lang="cs-CZ" dirty="0">
              <a:solidFill>
                <a:srgbClr val="FF0000"/>
              </a:solidFill>
            </a:endParaRPr>
          </a:p>
          <a:p>
            <a:r>
              <a:rPr lang="en-US" dirty="0">
                <a:solidFill>
                  <a:srgbClr val="FF0000"/>
                </a:solidFill>
              </a:rPr>
              <a:t> only from 1.11. to 28.2. of that year, we set </a:t>
            </a:r>
            <a:r>
              <a:rPr lang="cs-CZ" dirty="0" err="1">
                <a:solidFill>
                  <a:srgbClr val="FF0000"/>
                </a:solidFill>
              </a:rPr>
              <a:t>today</a:t>
            </a:r>
            <a:r>
              <a:rPr lang="cs-CZ" dirty="0">
                <a:solidFill>
                  <a:srgbClr val="FF0000"/>
                </a:solidFill>
              </a:rPr>
              <a:t> </a:t>
            </a:r>
            <a:r>
              <a:rPr lang="cs-CZ" dirty="0" err="1">
                <a:solidFill>
                  <a:srgbClr val="FF0000"/>
                </a:solidFill>
              </a:rPr>
              <a:t>our</a:t>
            </a:r>
            <a:r>
              <a:rPr lang="cs-CZ" dirty="0">
                <a:solidFill>
                  <a:srgbClr val="FF0000"/>
                </a:solidFill>
              </a:rPr>
              <a:t> </a:t>
            </a:r>
            <a:r>
              <a:rPr lang="cs-CZ" dirty="0" err="1">
                <a:solidFill>
                  <a:srgbClr val="FF0000"/>
                </a:solidFill>
              </a:rPr>
              <a:t>Working</a:t>
            </a:r>
            <a:r>
              <a:rPr lang="cs-CZ" dirty="0">
                <a:solidFill>
                  <a:srgbClr val="FF0000"/>
                </a:solidFill>
              </a:rPr>
              <a:t> </a:t>
            </a:r>
            <a:r>
              <a:rPr lang="cs-CZ" dirty="0" err="1">
                <a:solidFill>
                  <a:srgbClr val="FF0000"/>
                </a:solidFill>
              </a:rPr>
              <a:t>date</a:t>
            </a:r>
            <a:r>
              <a:rPr lang="cs-CZ" dirty="0">
                <a:solidFill>
                  <a:srgbClr val="FF0000"/>
                </a:solidFill>
              </a:rPr>
              <a:t> </a:t>
            </a:r>
          </a:p>
          <a:p>
            <a:r>
              <a:rPr lang="cs-CZ" dirty="0">
                <a:solidFill>
                  <a:srgbClr val="FF0000"/>
                </a:solidFill>
              </a:rPr>
              <a:t>to</a:t>
            </a:r>
            <a:r>
              <a:rPr lang="cs-CZ" b="1" dirty="0">
                <a:solidFill>
                  <a:srgbClr val="FF0000"/>
                </a:solidFill>
              </a:rPr>
              <a:t> </a:t>
            </a:r>
            <a:r>
              <a:rPr lang="en-US" b="1" dirty="0">
                <a:solidFill>
                  <a:srgbClr val="FF0000"/>
                </a:solidFill>
              </a:rPr>
              <a:t>3.11.2027</a:t>
            </a:r>
            <a:r>
              <a:rPr lang="en-US" dirty="0">
                <a:solidFill>
                  <a:srgbClr val="FF0000"/>
                </a:solidFill>
              </a:rPr>
              <a:t> for real modeling </a:t>
            </a:r>
            <a:r>
              <a:rPr lang="cs-CZ" dirty="0" err="1">
                <a:solidFill>
                  <a:srgbClr val="FF0000"/>
                </a:solidFill>
              </a:rPr>
              <a:t>of</a:t>
            </a:r>
            <a:r>
              <a:rPr lang="cs-CZ" dirty="0">
                <a:solidFill>
                  <a:srgbClr val="FF0000"/>
                </a:solidFill>
              </a:rPr>
              <a:t> ATP-CTP. </a:t>
            </a:r>
          </a:p>
        </p:txBody>
      </p:sp>
      <p:pic>
        <p:nvPicPr>
          <p:cNvPr id="5" name="Obrázek 4">
            <a:extLst>
              <a:ext uri="{FF2B5EF4-FFF2-40B4-BE49-F238E27FC236}">
                <a16:creationId xmlns:a16="http://schemas.microsoft.com/office/drawing/2014/main" id="{F2380F51-3983-3B5A-3B94-588F8E2ADE5A}"/>
              </a:ext>
            </a:extLst>
          </p:cNvPr>
          <p:cNvPicPr>
            <a:picLocks noChangeAspect="1"/>
          </p:cNvPicPr>
          <p:nvPr/>
        </p:nvPicPr>
        <p:blipFill>
          <a:blip r:embed="rId2"/>
          <a:stretch>
            <a:fillRect/>
          </a:stretch>
        </p:blipFill>
        <p:spPr>
          <a:xfrm>
            <a:off x="1691680" y="3589468"/>
            <a:ext cx="4717562" cy="2539658"/>
          </a:xfrm>
          <a:prstGeom prst="rect">
            <a:avLst/>
          </a:prstGeom>
          <a:ln>
            <a:solidFill>
              <a:schemeClr val="accent1">
                <a:shade val="95000"/>
                <a:satMod val="105000"/>
              </a:schemeClr>
            </a:solidFill>
          </a:ln>
        </p:spPr>
      </p:pic>
      <p:sp>
        <p:nvSpPr>
          <p:cNvPr id="6" name="Šipka: doprava 5">
            <a:extLst>
              <a:ext uri="{FF2B5EF4-FFF2-40B4-BE49-F238E27FC236}">
                <a16:creationId xmlns:a16="http://schemas.microsoft.com/office/drawing/2014/main" id="{A1B16D74-721D-0D59-7AB6-8C8A6D19F96F}"/>
              </a:ext>
            </a:extLst>
          </p:cNvPr>
          <p:cNvSpPr/>
          <p:nvPr/>
        </p:nvSpPr>
        <p:spPr>
          <a:xfrm>
            <a:off x="6611848" y="3589468"/>
            <a:ext cx="1440160" cy="26642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a:t>More Tabs</a:t>
            </a:r>
          </a:p>
        </p:txBody>
      </p:sp>
    </p:spTree>
    <p:extLst>
      <p:ext uri="{BB962C8B-B14F-4D97-AF65-F5344CB8AC3E}">
        <p14:creationId xmlns:p14="http://schemas.microsoft.com/office/powerpoint/2010/main" val="283753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5D42B-AF62-4C11-A88D-B5F0649E6515}"/>
              </a:ext>
            </a:extLst>
          </p:cNvPr>
          <p:cNvSpPr>
            <a:spLocks noGrp="1"/>
          </p:cNvSpPr>
          <p:nvPr>
            <p:ph type="title"/>
          </p:nvPr>
        </p:nvSpPr>
        <p:spPr/>
        <p:txBody>
          <a:bodyPr>
            <a:normAutofit/>
          </a:bodyPr>
          <a:lstStyle/>
          <a:p>
            <a:pPr algn="l"/>
            <a:r>
              <a:rPr lang="cs-CZ" sz="3600" dirty="0">
                <a:solidFill>
                  <a:srgbClr val="0070C0"/>
                </a:solidFill>
              </a:rPr>
              <a:t>ATP-CTP (CZ verze  vysvětlení)</a:t>
            </a:r>
            <a:endParaRPr lang="en-US" sz="3600" dirty="0">
              <a:solidFill>
                <a:srgbClr val="0070C0"/>
              </a:solidFill>
            </a:endParaRPr>
          </a:p>
        </p:txBody>
      </p:sp>
      <p:sp>
        <p:nvSpPr>
          <p:cNvPr id="3" name="Zástupný obsah 2">
            <a:extLst>
              <a:ext uri="{FF2B5EF4-FFF2-40B4-BE49-F238E27FC236}">
                <a16:creationId xmlns:a16="http://schemas.microsoft.com/office/drawing/2014/main" id="{43789659-4D7A-4DEA-9A37-F1F361906CC1}"/>
              </a:ext>
            </a:extLst>
          </p:cNvPr>
          <p:cNvSpPr>
            <a:spLocks noGrp="1"/>
          </p:cNvSpPr>
          <p:nvPr>
            <p:ph idx="1"/>
          </p:nvPr>
        </p:nvSpPr>
        <p:spPr/>
        <p:txBody>
          <a:bodyPr>
            <a:normAutofit fontScale="85000" lnSpcReduction="10000"/>
          </a:bodyPr>
          <a:lstStyle/>
          <a:p>
            <a:pPr algn="l"/>
            <a:r>
              <a:rPr lang="cs-CZ" sz="2600" b="0" i="0" dirty="0">
                <a:solidFill>
                  <a:srgbClr val="111111"/>
                </a:solidFill>
                <a:effectLst/>
              </a:rPr>
              <a:t>V Dynamics 365 Business </a:t>
            </a:r>
            <a:r>
              <a:rPr lang="cs-CZ" sz="2600" b="0" i="0" dirty="0" err="1">
                <a:solidFill>
                  <a:srgbClr val="111111"/>
                </a:solidFill>
                <a:effectLst/>
              </a:rPr>
              <a:t>Central</a:t>
            </a:r>
            <a:r>
              <a:rPr lang="cs-CZ" sz="2600" b="0" i="0" dirty="0">
                <a:solidFill>
                  <a:srgbClr val="111111"/>
                </a:solidFill>
                <a:effectLst/>
              </a:rPr>
              <a:t> se používají dvě hlavní metody pro slibování termínů dodání: </a:t>
            </a:r>
            <a:r>
              <a:rPr lang="cs-CZ" sz="2600" b="1" i="0" dirty="0">
                <a:solidFill>
                  <a:srgbClr val="111111"/>
                </a:solidFill>
                <a:effectLst/>
              </a:rPr>
              <a:t>ATP </a:t>
            </a:r>
            <a:r>
              <a:rPr lang="cs-CZ" sz="2600" i="0" dirty="0">
                <a:solidFill>
                  <a:srgbClr val="111111"/>
                </a:solidFill>
                <a:effectLst/>
              </a:rPr>
              <a:t>(</a:t>
            </a:r>
            <a:r>
              <a:rPr lang="cs-CZ" sz="2600" i="0" dirty="0" err="1">
                <a:solidFill>
                  <a:srgbClr val="111111"/>
                </a:solidFill>
                <a:effectLst/>
              </a:rPr>
              <a:t>Available</a:t>
            </a:r>
            <a:r>
              <a:rPr lang="cs-CZ" sz="2600" i="0" dirty="0">
                <a:solidFill>
                  <a:srgbClr val="111111"/>
                </a:solidFill>
                <a:effectLst/>
              </a:rPr>
              <a:t> to </a:t>
            </a:r>
            <a:r>
              <a:rPr lang="cs-CZ" sz="2600" i="0" dirty="0" err="1">
                <a:solidFill>
                  <a:srgbClr val="111111"/>
                </a:solidFill>
                <a:effectLst/>
              </a:rPr>
              <a:t>Promise</a:t>
            </a:r>
            <a:r>
              <a:rPr lang="cs-CZ" sz="2600" i="0" dirty="0">
                <a:solidFill>
                  <a:srgbClr val="111111"/>
                </a:solidFill>
                <a:effectLst/>
              </a:rPr>
              <a:t>) </a:t>
            </a:r>
            <a:r>
              <a:rPr lang="cs-CZ" sz="2600" b="0" i="0" dirty="0">
                <a:solidFill>
                  <a:srgbClr val="111111"/>
                </a:solidFill>
                <a:effectLst/>
              </a:rPr>
              <a:t>a </a:t>
            </a:r>
            <a:r>
              <a:rPr lang="cs-CZ" sz="2600" b="1" i="0" dirty="0">
                <a:solidFill>
                  <a:srgbClr val="111111"/>
                </a:solidFill>
                <a:effectLst/>
              </a:rPr>
              <a:t>CTP </a:t>
            </a:r>
            <a:r>
              <a:rPr lang="cs-CZ" sz="2600" i="0" dirty="0">
                <a:solidFill>
                  <a:srgbClr val="111111"/>
                </a:solidFill>
                <a:effectLst/>
              </a:rPr>
              <a:t>(</a:t>
            </a:r>
            <a:r>
              <a:rPr lang="cs-CZ" sz="2600" i="0" dirty="0" err="1">
                <a:solidFill>
                  <a:srgbClr val="111111"/>
                </a:solidFill>
                <a:effectLst/>
              </a:rPr>
              <a:t>Capable</a:t>
            </a:r>
            <a:r>
              <a:rPr lang="cs-CZ" sz="2600" i="0" dirty="0">
                <a:solidFill>
                  <a:srgbClr val="111111"/>
                </a:solidFill>
                <a:effectLst/>
              </a:rPr>
              <a:t>-to- </a:t>
            </a:r>
            <a:r>
              <a:rPr lang="cs-CZ" sz="2600" i="0" dirty="0" err="1">
                <a:solidFill>
                  <a:srgbClr val="111111"/>
                </a:solidFill>
                <a:effectLst/>
              </a:rPr>
              <a:t>Promise</a:t>
            </a:r>
            <a:r>
              <a:rPr lang="cs-CZ" sz="2600" i="0" dirty="0">
                <a:solidFill>
                  <a:srgbClr val="111111"/>
                </a:solidFill>
                <a:effectLst/>
              </a:rPr>
              <a:t>).</a:t>
            </a:r>
          </a:p>
          <a:p>
            <a:pPr algn="l">
              <a:buFont typeface="+mj-lt"/>
              <a:buAutoNum type="arabicPeriod"/>
            </a:pPr>
            <a:r>
              <a:rPr lang="cs-CZ" sz="2600" b="1" i="0" dirty="0">
                <a:solidFill>
                  <a:srgbClr val="111111"/>
                </a:solidFill>
                <a:effectLst/>
              </a:rPr>
              <a:t>ATP </a:t>
            </a:r>
            <a:r>
              <a:rPr lang="cs-CZ" sz="2600" i="0" dirty="0">
                <a:solidFill>
                  <a:srgbClr val="111111"/>
                </a:solidFill>
                <a:effectLst/>
              </a:rPr>
              <a:t>(</a:t>
            </a:r>
            <a:r>
              <a:rPr lang="cs-CZ" sz="2600" i="0" dirty="0" err="1">
                <a:solidFill>
                  <a:srgbClr val="111111"/>
                </a:solidFill>
                <a:effectLst/>
              </a:rPr>
              <a:t>Available</a:t>
            </a:r>
            <a:r>
              <a:rPr lang="cs-CZ" sz="2600" i="0" dirty="0">
                <a:solidFill>
                  <a:srgbClr val="111111"/>
                </a:solidFill>
                <a:effectLst/>
              </a:rPr>
              <a:t>-to-</a:t>
            </a:r>
            <a:r>
              <a:rPr lang="cs-CZ" sz="2600" i="0" dirty="0" err="1">
                <a:solidFill>
                  <a:srgbClr val="111111"/>
                </a:solidFill>
                <a:effectLst/>
              </a:rPr>
              <a:t>Promise</a:t>
            </a:r>
            <a:r>
              <a:rPr lang="cs-CZ" sz="2600" i="0" dirty="0">
                <a:solidFill>
                  <a:srgbClr val="111111"/>
                </a:solidFill>
                <a:effectLst/>
              </a:rPr>
              <a:t>): </a:t>
            </a:r>
            <a:r>
              <a:rPr lang="cs-CZ" sz="2600" b="0" i="0" dirty="0">
                <a:solidFill>
                  <a:srgbClr val="111111"/>
                </a:solidFill>
                <a:effectLst/>
              </a:rPr>
              <a:t>Tato metoda vypočítává dostupnost na základě aktuálních zásob a plánovaných příjmů. </a:t>
            </a:r>
            <a:r>
              <a:rPr lang="cs-CZ" sz="2600" b="0" i="0" dirty="0">
                <a:solidFill>
                  <a:srgbClr val="111111"/>
                </a:solidFill>
                <a:effectLst/>
                <a:hlinkClick r:id="rId2"/>
              </a:rPr>
              <a:t>Pokud máte dostatek zásob na skladě nebo jsou na cestě, ATP vám poskytne datum, kdy můžete objednávku splnit</a:t>
            </a:r>
            <a:r>
              <a:rPr lang="cs-CZ" sz="2600" b="0" i="0" baseline="30000" dirty="0">
                <a:solidFill>
                  <a:srgbClr val="111111"/>
                </a:solidFill>
                <a:effectLst/>
                <a:hlinkClick r:id="rId2"/>
              </a:rPr>
              <a:t>1</a:t>
            </a:r>
            <a:r>
              <a:rPr lang="cs-CZ" sz="2600" b="0" i="0" dirty="0">
                <a:solidFill>
                  <a:srgbClr val="111111"/>
                </a:solidFill>
                <a:effectLst/>
              </a:rPr>
              <a:t>.</a:t>
            </a:r>
          </a:p>
          <a:p>
            <a:pPr algn="l">
              <a:buFont typeface="+mj-lt"/>
              <a:buAutoNum type="arabicPeriod"/>
            </a:pPr>
            <a:r>
              <a:rPr lang="cs-CZ" sz="2600" b="1" i="0" dirty="0">
                <a:solidFill>
                  <a:srgbClr val="111111"/>
                </a:solidFill>
                <a:effectLst/>
              </a:rPr>
              <a:t>CTP </a:t>
            </a:r>
            <a:r>
              <a:rPr lang="cs-CZ" sz="2600" i="0" dirty="0">
                <a:solidFill>
                  <a:srgbClr val="111111"/>
                </a:solidFill>
                <a:effectLst/>
              </a:rPr>
              <a:t>(</a:t>
            </a:r>
            <a:r>
              <a:rPr lang="cs-CZ" sz="2600" i="0" dirty="0" err="1">
                <a:solidFill>
                  <a:srgbClr val="111111"/>
                </a:solidFill>
                <a:effectLst/>
              </a:rPr>
              <a:t>Capable</a:t>
            </a:r>
            <a:r>
              <a:rPr lang="cs-CZ" sz="2600" i="0" dirty="0">
                <a:solidFill>
                  <a:srgbClr val="111111"/>
                </a:solidFill>
                <a:effectLst/>
              </a:rPr>
              <a:t>-to-</a:t>
            </a:r>
            <a:r>
              <a:rPr lang="cs-CZ" sz="2600" i="0" dirty="0" err="1">
                <a:solidFill>
                  <a:srgbClr val="111111"/>
                </a:solidFill>
                <a:effectLst/>
              </a:rPr>
              <a:t>Promise</a:t>
            </a:r>
            <a:r>
              <a:rPr lang="cs-CZ" sz="2600" i="0" dirty="0">
                <a:solidFill>
                  <a:srgbClr val="111111"/>
                </a:solidFill>
                <a:effectLst/>
              </a:rPr>
              <a:t>): </a:t>
            </a:r>
            <a:r>
              <a:rPr lang="cs-CZ" sz="2600" b="0" i="0" dirty="0">
                <a:solidFill>
                  <a:srgbClr val="111111"/>
                </a:solidFill>
                <a:effectLst/>
              </a:rPr>
              <a:t>Tato metoda jde o krok dále a zahrnuje nejen dostupné zásoby, ale také výrobní kapacity a dodací lhůty od dodavatelů. </a:t>
            </a:r>
            <a:r>
              <a:rPr lang="cs-CZ" sz="2600" b="0" i="0" dirty="0">
                <a:solidFill>
                  <a:srgbClr val="111111"/>
                </a:solidFill>
                <a:effectLst/>
                <a:hlinkClick r:id="rId2"/>
              </a:rPr>
              <a:t>CTP vypočítává, kdy můžete objednávku splnit, i když musíte nejprve vyrobit nebo objednat potřebné zboží</a:t>
            </a:r>
            <a:r>
              <a:rPr lang="cs-CZ" sz="2600" b="0" i="0" baseline="30000" dirty="0">
                <a:solidFill>
                  <a:srgbClr val="111111"/>
                </a:solidFill>
                <a:effectLst/>
                <a:hlinkClick r:id="rId2"/>
              </a:rPr>
              <a:t>1</a:t>
            </a:r>
            <a:r>
              <a:rPr lang="cs-CZ" sz="2600" b="0" i="0" dirty="0">
                <a:solidFill>
                  <a:srgbClr val="111111"/>
                </a:solidFill>
                <a:effectLst/>
              </a:rPr>
              <a:t>.</a:t>
            </a:r>
          </a:p>
          <a:p>
            <a:pPr algn="l"/>
            <a:r>
              <a:rPr lang="cs-CZ" sz="2600" b="0" i="0" dirty="0">
                <a:solidFill>
                  <a:srgbClr val="111111"/>
                </a:solidFill>
                <a:effectLst/>
              </a:rPr>
              <a:t>Obě metody pomáhají zlepšit přesnost a spolehlivost vašich dodacích termínů, což vede k lepší spokojenosti zákazníků.</a:t>
            </a:r>
          </a:p>
          <a:p>
            <a:endParaRPr lang="en-US" dirty="0"/>
          </a:p>
        </p:txBody>
      </p:sp>
    </p:spTree>
    <p:extLst>
      <p:ext uri="{BB962C8B-B14F-4D97-AF65-F5344CB8AC3E}">
        <p14:creationId xmlns:p14="http://schemas.microsoft.com/office/powerpoint/2010/main" val="133715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664E70-BD4E-90E0-F738-4BE0FDA9B177}"/>
              </a:ext>
            </a:extLst>
          </p:cNvPr>
          <p:cNvSpPr>
            <a:spLocks noGrp="1"/>
          </p:cNvSpPr>
          <p:nvPr>
            <p:ph type="title"/>
          </p:nvPr>
        </p:nvSpPr>
        <p:spPr/>
        <p:txBody>
          <a:bodyPr/>
          <a:lstStyle/>
          <a:p>
            <a:pPr algn="l"/>
            <a:r>
              <a:rPr lang="cs-CZ" sz="4400" dirty="0" err="1">
                <a:solidFill>
                  <a:srgbClr val="0070C0"/>
                </a:solidFill>
              </a:rPr>
              <a:t>Simple</a:t>
            </a:r>
            <a:r>
              <a:rPr lang="cs-CZ" sz="4400" dirty="0">
                <a:solidFill>
                  <a:srgbClr val="0070C0"/>
                </a:solidFill>
              </a:rPr>
              <a:t> model (ATP </a:t>
            </a:r>
            <a:r>
              <a:rPr lang="cs-CZ" sz="4400" dirty="0" err="1">
                <a:solidFill>
                  <a:srgbClr val="0070C0"/>
                </a:solidFill>
              </a:rPr>
              <a:t>Calculation</a:t>
            </a:r>
            <a:r>
              <a:rPr lang="cs-CZ" sz="4400" dirty="0">
                <a:solidFill>
                  <a:srgbClr val="0070C0"/>
                </a:solidFill>
              </a:rPr>
              <a:t>) II.</a:t>
            </a:r>
            <a:endParaRPr lang="cs-CZ" dirty="0"/>
          </a:p>
        </p:txBody>
      </p:sp>
      <p:pic>
        <p:nvPicPr>
          <p:cNvPr id="4" name="Obrázek 3">
            <a:extLst>
              <a:ext uri="{FF2B5EF4-FFF2-40B4-BE49-F238E27FC236}">
                <a16:creationId xmlns:a16="http://schemas.microsoft.com/office/drawing/2014/main" id="{5586E6B6-E629-5106-E46E-ED2D2A1AC7D4}"/>
              </a:ext>
            </a:extLst>
          </p:cNvPr>
          <p:cNvPicPr>
            <a:picLocks noChangeAspect="1"/>
          </p:cNvPicPr>
          <p:nvPr/>
        </p:nvPicPr>
        <p:blipFill>
          <a:blip r:embed="rId2"/>
          <a:stretch>
            <a:fillRect/>
          </a:stretch>
        </p:blipFill>
        <p:spPr>
          <a:xfrm>
            <a:off x="445369" y="1365688"/>
            <a:ext cx="3115444" cy="2146860"/>
          </a:xfrm>
          <a:prstGeom prst="rect">
            <a:avLst/>
          </a:prstGeom>
          <a:ln>
            <a:solidFill>
              <a:schemeClr val="accent1">
                <a:shade val="15000"/>
              </a:schemeClr>
            </a:solidFill>
          </a:ln>
        </p:spPr>
      </p:pic>
      <p:pic>
        <p:nvPicPr>
          <p:cNvPr id="6" name="Obrázek 5">
            <a:extLst>
              <a:ext uri="{FF2B5EF4-FFF2-40B4-BE49-F238E27FC236}">
                <a16:creationId xmlns:a16="http://schemas.microsoft.com/office/drawing/2014/main" id="{BC36E2E5-D08F-67C9-6D59-944BFB80BF67}"/>
              </a:ext>
            </a:extLst>
          </p:cNvPr>
          <p:cNvPicPr>
            <a:picLocks noChangeAspect="1"/>
          </p:cNvPicPr>
          <p:nvPr/>
        </p:nvPicPr>
        <p:blipFill>
          <a:blip r:embed="rId3"/>
          <a:stretch>
            <a:fillRect/>
          </a:stretch>
        </p:blipFill>
        <p:spPr>
          <a:xfrm>
            <a:off x="4067944" y="1365687"/>
            <a:ext cx="4149258" cy="2146859"/>
          </a:xfrm>
          <a:prstGeom prst="rect">
            <a:avLst/>
          </a:prstGeom>
          <a:ln>
            <a:solidFill>
              <a:schemeClr val="accent1">
                <a:shade val="15000"/>
              </a:schemeClr>
            </a:solidFill>
          </a:ln>
        </p:spPr>
      </p:pic>
      <p:pic>
        <p:nvPicPr>
          <p:cNvPr id="8" name="Obrázek 7">
            <a:extLst>
              <a:ext uri="{FF2B5EF4-FFF2-40B4-BE49-F238E27FC236}">
                <a16:creationId xmlns:a16="http://schemas.microsoft.com/office/drawing/2014/main" id="{34EE24AC-2F31-FBE9-CBC8-062DAC38251F}"/>
              </a:ext>
            </a:extLst>
          </p:cNvPr>
          <p:cNvPicPr>
            <a:picLocks noChangeAspect="1"/>
          </p:cNvPicPr>
          <p:nvPr/>
        </p:nvPicPr>
        <p:blipFill>
          <a:blip r:embed="rId4"/>
          <a:stretch>
            <a:fillRect/>
          </a:stretch>
        </p:blipFill>
        <p:spPr>
          <a:xfrm>
            <a:off x="1168921" y="3706434"/>
            <a:ext cx="2325069" cy="2854698"/>
          </a:xfrm>
          <a:prstGeom prst="rect">
            <a:avLst/>
          </a:prstGeom>
          <a:ln>
            <a:solidFill>
              <a:schemeClr val="accent1">
                <a:shade val="15000"/>
              </a:schemeClr>
            </a:solidFill>
          </a:ln>
        </p:spPr>
      </p:pic>
      <p:pic>
        <p:nvPicPr>
          <p:cNvPr id="3" name="Obrázek 2">
            <a:extLst>
              <a:ext uri="{FF2B5EF4-FFF2-40B4-BE49-F238E27FC236}">
                <a16:creationId xmlns:a16="http://schemas.microsoft.com/office/drawing/2014/main" id="{A7CE091A-6C7F-3822-E1F6-2F654415E0E9}"/>
              </a:ext>
            </a:extLst>
          </p:cNvPr>
          <p:cNvPicPr>
            <a:picLocks noChangeAspect="1"/>
          </p:cNvPicPr>
          <p:nvPr/>
        </p:nvPicPr>
        <p:blipFill>
          <a:blip r:embed="rId5"/>
          <a:stretch>
            <a:fillRect/>
          </a:stretch>
        </p:blipFill>
        <p:spPr>
          <a:xfrm>
            <a:off x="4067944" y="3861048"/>
            <a:ext cx="3456384" cy="2588952"/>
          </a:xfrm>
          <a:prstGeom prst="rect">
            <a:avLst/>
          </a:prstGeom>
        </p:spPr>
      </p:pic>
    </p:spTree>
    <p:extLst>
      <p:ext uri="{BB962C8B-B14F-4D97-AF65-F5344CB8AC3E}">
        <p14:creationId xmlns:p14="http://schemas.microsoft.com/office/powerpoint/2010/main" val="269439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664E70-BD4E-90E0-F738-4BE0FDA9B177}"/>
              </a:ext>
            </a:extLst>
          </p:cNvPr>
          <p:cNvSpPr>
            <a:spLocks noGrp="1"/>
          </p:cNvSpPr>
          <p:nvPr>
            <p:ph type="title"/>
          </p:nvPr>
        </p:nvSpPr>
        <p:spPr/>
        <p:txBody>
          <a:bodyPr/>
          <a:lstStyle/>
          <a:p>
            <a:pPr algn="l"/>
            <a:r>
              <a:rPr lang="cs-CZ" sz="4400" dirty="0" err="1">
                <a:solidFill>
                  <a:srgbClr val="0070C0"/>
                </a:solidFill>
              </a:rPr>
              <a:t>Simple</a:t>
            </a:r>
            <a:r>
              <a:rPr lang="cs-CZ" sz="4400" dirty="0">
                <a:solidFill>
                  <a:srgbClr val="0070C0"/>
                </a:solidFill>
              </a:rPr>
              <a:t> model (ATP </a:t>
            </a:r>
            <a:r>
              <a:rPr lang="cs-CZ" sz="4400" dirty="0" err="1">
                <a:solidFill>
                  <a:srgbClr val="0070C0"/>
                </a:solidFill>
              </a:rPr>
              <a:t>Calculation</a:t>
            </a:r>
            <a:r>
              <a:rPr lang="cs-CZ" sz="4400" dirty="0">
                <a:solidFill>
                  <a:srgbClr val="0070C0"/>
                </a:solidFill>
              </a:rPr>
              <a:t>) III.</a:t>
            </a:r>
            <a:endParaRPr lang="cs-CZ" dirty="0"/>
          </a:p>
        </p:txBody>
      </p:sp>
      <p:pic>
        <p:nvPicPr>
          <p:cNvPr id="5" name="Obrázek 4">
            <a:extLst>
              <a:ext uri="{FF2B5EF4-FFF2-40B4-BE49-F238E27FC236}">
                <a16:creationId xmlns:a16="http://schemas.microsoft.com/office/drawing/2014/main" id="{92DF7ABA-F83D-E299-B0FD-BAEC60D30832}"/>
              </a:ext>
            </a:extLst>
          </p:cNvPr>
          <p:cNvPicPr>
            <a:picLocks noChangeAspect="1"/>
          </p:cNvPicPr>
          <p:nvPr/>
        </p:nvPicPr>
        <p:blipFill>
          <a:blip r:embed="rId2"/>
          <a:stretch>
            <a:fillRect/>
          </a:stretch>
        </p:blipFill>
        <p:spPr>
          <a:xfrm>
            <a:off x="539552" y="1417638"/>
            <a:ext cx="7344098" cy="1907701"/>
          </a:xfrm>
          <a:prstGeom prst="rect">
            <a:avLst/>
          </a:prstGeom>
          <a:ln>
            <a:solidFill>
              <a:schemeClr val="accent1">
                <a:shade val="15000"/>
              </a:schemeClr>
            </a:solidFill>
          </a:ln>
        </p:spPr>
      </p:pic>
      <p:sp>
        <p:nvSpPr>
          <p:cNvPr id="7" name="TextovéPole 6">
            <a:extLst>
              <a:ext uri="{FF2B5EF4-FFF2-40B4-BE49-F238E27FC236}">
                <a16:creationId xmlns:a16="http://schemas.microsoft.com/office/drawing/2014/main" id="{EA164FD5-7D3E-549F-5B8D-1DFD77A86D55}"/>
              </a:ext>
            </a:extLst>
          </p:cNvPr>
          <p:cNvSpPr txBox="1"/>
          <p:nvPr/>
        </p:nvSpPr>
        <p:spPr>
          <a:xfrm>
            <a:off x="1979712" y="1417638"/>
            <a:ext cx="1614545" cy="369332"/>
          </a:xfrm>
          <a:prstGeom prst="rect">
            <a:avLst/>
          </a:prstGeom>
          <a:noFill/>
        </p:spPr>
        <p:txBody>
          <a:bodyPr wrap="none" rtlCol="0">
            <a:spAutoFit/>
          </a:bodyPr>
          <a:lstStyle/>
          <a:p>
            <a:r>
              <a:rPr lang="cs-CZ" dirty="0">
                <a:solidFill>
                  <a:srgbClr val="0070C0"/>
                </a:solidFill>
              </a:rPr>
              <a:t>Customer 1000</a:t>
            </a:r>
          </a:p>
        </p:txBody>
      </p:sp>
      <p:pic>
        <p:nvPicPr>
          <p:cNvPr id="10" name="Obrázek 9">
            <a:extLst>
              <a:ext uri="{FF2B5EF4-FFF2-40B4-BE49-F238E27FC236}">
                <a16:creationId xmlns:a16="http://schemas.microsoft.com/office/drawing/2014/main" id="{FF9A01CB-2DB1-17A1-322B-781042D1162B}"/>
              </a:ext>
            </a:extLst>
          </p:cNvPr>
          <p:cNvPicPr>
            <a:picLocks noChangeAspect="1"/>
          </p:cNvPicPr>
          <p:nvPr/>
        </p:nvPicPr>
        <p:blipFill>
          <a:blip r:embed="rId3"/>
          <a:stretch>
            <a:fillRect/>
          </a:stretch>
        </p:blipFill>
        <p:spPr>
          <a:xfrm>
            <a:off x="539552" y="3717032"/>
            <a:ext cx="7416824" cy="2160240"/>
          </a:xfrm>
          <a:prstGeom prst="rect">
            <a:avLst/>
          </a:prstGeom>
          <a:ln>
            <a:solidFill>
              <a:schemeClr val="accent1">
                <a:shade val="15000"/>
              </a:schemeClr>
            </a:solidFill>
          </a:ln>
        </p:spPr>
      </p:pic>
    </p:spTree>
    <p:extLst>
      <p:ext uri="{BB962C8B-B14F-4D97-AF65-F5344CB8AC3E}">
        <p14:creationId xmlns:p14="http://schemas.microsoft.com/office/powerpoint/2010/main" val="358969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F8E7F-51F9-DAFD-78F6-C96DBB33ED13}"/>
              </a:ext>
            </a:extLst>
          </p:cNvPr>
          <p:cNvSpPr>
            <a:spLocks noGrp="1"/>
          </p:cNvSpPr>
          <p:nvPr>
            <p:ph type="title"/>
          </p:nvPr>
        </p:nvSpPr>
        <p:spPr/>
        <p:txBody>
          <a:bodyPr>
            <a:noAutofit/>
          </a:bodyPr>
          <a:lstStyle/>
          <a:p>
            <a:r>
              <a:rPr lang="cs-CZ" sz="3200" dirty="0" err="1">
                <a:solidFill>
                  <a:srgbClr val="0070C0"/>
                </a:solidFill>
              </a:rPr>
              <a:t>Purchase</a:t>
            </a:r>
            <a:r>
              <a:rPr lang="cs-CZ" sz="3200" dirty="0">
                <a:solidFill>
                  <a:srgbClr val="0070C0"/>
                </a:solidFill>
              </a:rPr>
              <a:t> </a:t>
            </a:r>
            <a:r>
              <a:rPr lang="cs-CZ" sz="3200" dirty="0" err="1">
                <a:solidFill>
                  <a:srgbClr val="0070C0"/>
                </a:solidFill>
              </a:rPr>
              <a:t>of</a:t>
            </a:r>
            <a:r>
              <a:rPr lang="cs-CZ" sz="3200" dirty="0">
                <a:solidFill>
                  <a:srgbClr val="0070C0"/>
                </a:solidFill>
              </a:rPr>
              <a:t> </a:t>
            </a:r>
            <a:r>
              <a:rPr lang="cs-CZ" sz="3200" dirty="0" err="1">
                <a:solidFill>
                  <a:srgbClr val="0070C0"/>
                </a:solidFill>
              </a:rPr>
              <a:t>item</a:t>
            </a:r>
            <a:r>
              <a:rPr lang="cs-CZ" sz="3200" dirty="0">
                <a:solidFill>
                  <a:srgbClr val="0070C0"/>
                </a:solidFill>
              </a:rPr>
              <a:t> JB_011 by use </a:t>
            </a:r>
            <a:r>
              <a:rPr lang="cs-CZ" sz="3200" dirty="0" err="1">
                <a:solidFill>
                  <a:srgbClr val="0070C0"/>
                </a:solidFill>
              </a:rPr>
              <a:t>of</a:t>
            </a:r>
            <a:r>
              <a:rPr lang="cs-CZ" sz="3200" dirty="0">
                <a:solidFill>
                  <a:srgbClr val="0070C0"/>
                </a:solidFill>
              </a:rPr>
              <a:t> </a:t>
            </a:r>
            <a:r>
              <a:rPr lang="cs-CZ" sz="3200" dirty="0" err="1">
                <a:solidFill>
                  <a:srgbClr val="0070C0"/>
                </a:solidFill>
              </a:rPr>
              <a:t>Item</a:t>
            </a:r>
            <a:r>
              <a:rPr lang="cs-CZ" sz="3200" dirty="0">
                <a:solidFill>
                  <a:srgbClr val="0070C0"/>
                </a:solidFill>
              </a:rPr>
              <a:t> </a:t>
            </a:r>
            <a:r>
              <a:rPr lang="cs-CZ" sz="3200" dirty="0" err="1">
                <a:solidFill>
                  <a:srgbClr val="0070C0"/>
                </a:solidFill>
              </a:rPr>
              <a:t>Journal</a:t>
            </a:r>
            <a:r>
              <a:rPr lang="cs-CZ" sz="3200" dirty="0">
                <a:solidFill>
                  <a:srgbClr val="0070C0"/>
                </a:solidFill>
              </a:rPr>
              <a:t> </a:t>
            </a:r>
          </a:p>
        </p:txBody>
      </p:sp>
      <p:pic>
        <p:nvPicPr>
          <p:cNvPr id="4" name="Obrázek 3">
            <a:extLst>
              <a:ext uri="{FF2B5EF4-FFF2-40B4-BE49-F238E27FC236}">
                <a16:creationId xmlns:a16="http://schemas.microsoft.com/office/drawing/2014/main" id="{ECFE0AA6-C0A0-EE59-22AF-0DD5D603CDA5}"/>
              </a:ext>
            </a:extLst>
          </p:cNvPr>
          <p:cNvPicPr>
            <a:picLocks noChangeAspect="1"/>
          </p:cNvPicPr>
          <p:nvPr/>
        </p:nvPicPr>
        <p:blipFill>
          <a:blip r:embed="rId2"/>
          <a:stretch>
            <a:fillRect/>
          </a:stretch>
        </p:blipFill>
        <p:spPr>
          <a:xfrm>
            <a:off x="683568" y="1417638"/>
            <a:ext cx="7271792" cy="1259723"/>
          </a:xfrm>
          <a:prstGeom prst="rect">
            <a:avLst/>
          </a:prstGeom>
          <a:ln>
            <a:solidFill>
              <a:schemeClr val="accent1">
                <a:shade val="15000"/>
              </a:schemeClr>
            </a:solidFill>
          </a:ln>
        </p:spPr>
      </p:pic>
      <p:sp>
        <p:nvSpPr>
          <p:cNvPr id="5" name="Šipka: dolů 4">
            <a:extLst>
              <a:ext uri="{FF2B5EF4-FFF2-40B4-BE49-F238E27FC236}">
                <a16:creationId xmlns:a16="http://schemas.microsoft.com/office/drawing/2014/main" id="{A138B14C-127E-384E-F0C4-441DE9E86231}"/>
              </a:ext>
            </a:extLst>
          </p:cNvPr>
          <p:cNvSpPr/>
          <p:nvPr/>
        </p:nvSpPr>
        <p:spPr>
          <a:xfrm>
            <a:off x="2519772" y="2717057"/>
            <a:ext cx="2664296" cy="720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F9 </a:t>
            </a:r>
          </a:p>
        </p:txBody>
      </p:sp>
      <p:pic>
        <p:nvPicPr>
          <p:cNvPr id="7" name="Obrázek 6">
            <a:extLst>
              <a:ext uri="{FF2B5EF4-FFF2-40B4-BE49-F238E27FC236}">
                <a16:creationId xmlns:a16="http://schemas.microsoft.com/office/drawing/2014/main" id="{25A29D03-6196-5084-B004-B1104B0E26B4}"/>
              </a:ext>
            </a:extLst>
          </p:cNvPr>
          <p:cNvPicPr>
            <a:picLocks noChangeAspect="1"/>
          </p:cNvPicPr>
          <p:nvPr/>
        </p:nvPicPr>
        <p:blipFill>
          <a:blip r:embed="rId3"/>
          <a:stretch>
            <a:fillRect/>
          </a:stretch>
        </p:blipFill>
        <p:spPr>
          <a:xfrm>
            <a:off x="2584094" y="3573016"/>
            <a:ext cx="2535651" cy="821938"/>
          </a:xfrm>
          <a:prstGeom prst="rect">
            <a:avLst/>
          </a:prstGeom>
          <a:ln>
            <a:solidFill>
              <a:schemeClr val="accent1">
                <a:shade val="15000"/>
              </a:schemeClr>
            </a:solidFill>
          </a:ln>
        </p:spPr>
      </p:pic>
      <p:sp>
        <p:nvSpPr>
          <p:cNvPr id="8" name="Šipka: dolů 7">
            <a:extLst>
              <a:ext uri="{FF2B5EF4-FFF2-40B4-BE49-F238E27FC236}">
                <a16:creationId xmlns:a16="http://schemas.microsoft.com/office/drawing/2014/main" id="{DE739FC8-D47C-FEAB-1F89-62056D9CBDBF}"/>
              </a:ext>
            </a:extLst>
          </p:cNvPr>
          <p:cNvSpPr/>
          <p:nvPr/>
        </p:nvSpPr>
        <p:spPr>
          <a:xfrm>
            <a:off x="2455449" y="4530833"/>
            <a:ext cx="2664296" cy="7200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err="1"/>
              <a:t>Item</a:t>
            </a:r>
            <a:r>
              <a:rPr lang="cs-CZ" dirty="0"/>
              <a:t> </a:t>
            </a:r>
            <a:r>
              <a:rPr lang="cs-CZ" dirty="0" err="1"/>
              <a:t>ledger</a:t>
            </a:r>
            <a:r>
              <a:rPr lang="cs-CZ" dirty="0"/>
              <a:t> </a:t>
            </a:r>
            <a:r>
              <a:rPr lang="cs-CZ" dirty="0" err="1"/>
              <a:t>entry</a:t>
            </a:r>
            <a:endParaRPr lang="cs-CZ" dirty="0"/>
          </a:p>
        </p:txBody>
      </p:sp>
      <p:pic>
        <p:nvPicPr>
          <p:cNvPr id="10" name="Obrázek 9">
            <a:extLst>
              <a:ext uri="{FF2B5EF4-FFF2-40B4-BE49-F238E27FC236}">
                <a16:creationId xmlns:a16="http://schemas.microsoft.com/office/drawing/2014/main" id="{460BC996-1138-5E1A-0B95-67F1BC06366C}"/>
              </a:ext>
            </a:extLst>
          </p:cNvPr>
          <p:cNvPicPr>
            <a:picLocks noChangeAspect="1"/>
          </p:cNvPicPr>
          <p:nvPr/>
        </p:nvPicPr>
        <p:blipFill>
          <a:blip r:embed="rId4"/>
          <a:stretch>
            <a:fillRect/>
          </a:stretch>
        </p:blipFill>
        <p:spPr>
          <a:xfrm>
            <a:off x="434507" y="5472136"/>
            <a:ext cx="7593877" cy="760453"/>
          </a:xfrm>
          <a:prstGeom prst="rect">
            <a:avLst/>
          </a:prstGeom>
          <a:ln>
            <a:solidFill>
              <a:schemeClr val="accent1">
                <a:shade val="15000"/>
              </a:schemeClr>
            </a:solidFill>
          </a:ln>
        </p:spPr>
      </p:pic>
      <p:cxnSp>
        <p:nvCxnSpPr>
          <p:cNvPr id="6" name="Přímá spojnice se šipkou 5">
            <a:extLst>
              <a:ext uri="{FF2B5EF4-FFF2-40B4-BE49-F238E27FC236}">
                <a16:creationId xmlns:a16="http://schemas.microsoft.com/office/drawing/2014/main" id="{D8863B38-B2C3-4E82-B09D-6FC33A3311A7}"/>
              </a:ext>
            </a:extLst>
          </p:cNvPr>
          <p:cNvCxnSpPr/>
          <p:nvPr/>
        </p:nvCxnSpPr>
        <p:spPr>
          <a:xfrm flipV="1">
            <a:off x="6012160" y="2564904"/>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FBCA0B0E-7B7E-4D50-8716-C6CEA81A7CE3}"/>
              </a:ext>
            </a:extLst>
          </p:cNvPr>
          <p:cNvSpPr txBox="1"/>
          <p:nvPr/>
        </p:nvSpPr>
        <p:spPr>
          <a:xfrm>
            <a:off x="5508104" y="3428417"/>
            <a:ext cx="2162130" cy="646331"/>
          </a:xfrm>
          <a:prstGeom prst="rect">
            <a:avLst/>
          </a:prstGeom>
          <a:noFill/>
        </p:spPr>
        <p:txBody>
          <a:bodyPr wrap="none" rtlCol="0">
            <a:spAutoFit/>
          </a:bodyPr>
          <a:lstStyle/>
          <a:p>
            <a:r>
              <a:rPr lang="cs-CZ" dirty="0" err="1">
                <a:solidFill>
                  <a:srgbClr val="0070C0"/>
                </a:solidFill>
              </a:rPr>
              <a:t>Important</a:t>
            </a:r>
            <a:r>
              <a:rPr lang="cs-CZ" dirty="0">
                <a:solidFill>
                  <a:srgbClr val="0070C0"/>
                </a:solidFill>
              </a:rPr>
              <a:t> </a:t>
            </a:r>
            <a:r>
              <a:rPr lang="cs-CZ" dirty="0" err="1">
                <a:solidFill>
                  <a:srgbClr val="0070C0"/>
                </a:solidFill>
              </a:rPr>
              <a:t>Quantity</a:t>
            </a:r>
            <a:r>
              <a:rPr lang="cs-CZ" dirty="0">
                <a:solidFill>
                  <a:srgbClr val="0070C0"/>
                </a:solidFill>
              </a:rPr>
              <a:t>   </a:t>
            </a:r>
          </a:p>
          <a:p>
            <a:r>
              <a:rPr lang="cs-CZ" dirty="0">
                <a:solidFill>
                  <a:srgbClr val="0070C0"/>
                </a:solidFill>
              </a:rPr>
              <a:t>(</a:t>
            </a:r>
            <a:r>
              <a:rPr lang="cs-CZ" dirty="0" err="1">
                <a:solidFill>
                  <a:srgbClr val="0070C0"/>
                </a:solidFill>
              </a:rPr>
              <a:t>will</a:t>
            </a:r>
            <a:r>
              <a:rPr lang="cs-CZ" dirty="0">
                <a:solidFill>
                  <a:srgbClr val="0070C0"/>
                </a:solidFill>
              </a:rPr>
              <a:t> </a:t>
            </a:r>
            <a:r>
              <a:rPr lang="cs-CZ" dirty="0" err="1">
                <a:solidFill>
                  <a:srgbClr val="0070C0"/>
                </a:solidFill>
              </a:rPr>
              <a:t>be</a:t>
            </a:r>
            <a:r>
              <a:rPr lang="cs-CZ" dirty="0">
                <a:solidFill>
                  <a:srgbClr val="0070C0"/>
                </a:solidFill>
              </a:rPr>
              <a:t> </a:t>
            </a:r>
            <a:r>
              <a:rPr lang="cs-CZ" dirty="0" err="1">
                <a:solidFill>
                  <a:srgbClr val="0070C0"/>
                </a:solidFill>
              </a:rPr>
              <a:t>used</a:t>
            </a:r>
            <a:r>
              <a:rPr lang="cs-CZ" dirty="0">
                <a:solidFill>
                  <a:srgbClr val="0070C0"/>
                </a:solidFill>
              </a:rPr>
              <a:t> </a:t>
            </a:r>
            <a:r>
              <a:rPr lang="cs-CZ" dirty="0" err="1">
                <a:solidFill>
                  <a:srgbClr val="0070C0"/>
                </a:solidFill>
              </a:rPr>
              <a:t>later</a:t>
            </a:r>
            <a:r>
              <a:rPr lang="cs-CZ" dirty="0">
                <a:solidFill>
                  <a:srgbClr val="0070C0"/>
                </a:solidFill>
              </a:rPr>
              <a:t>)</a:t>
            </a:r>
            <a:endParaRPr lang="en-US" dirty="0">
              <a:solidFill>
                <a:srgbClr val="0070C0"/>
              </a:solidFill>
            </a:endParaRPr>
          </a:p>
        </p:txBody>
      </p:sp>
      <p:sp>
        <p:nvSpPr>
          <p:cNvPr id="3" name="TextovéPole 2">
            <a:extLst>
              <a:ext uri="{FF2B5EF4-FFF2-40B4-BE49-F238E27FC236}">
                <a16:creationId xmlns:a16="http://schemas.microsoft.com/office/drawing/2014/main" id="{E74D3C7C-BBE4-41FF-BA94-8EF5E4565245}"/>
              </a:ext>
            </a:extLst>
          </p:cNvPr>
          <p:cNvSpPr txBox="1"/>
          <p:nvPr/>
        </p:nvSpPr>
        <p:spPr>
          <a:xfrm>
            <a:off x="485984" y="6278969"/>
            <a:ext cx="7703904" cy="369332"/>
          </a:xfrm>
          <a:prstGeom prst="rect">
            <a:avLst/>
          </a:prstGeom>
          <a:noFill/>
        </p:spPr>
        <p:txBody>
          <a:bodyPr wrap="none" rtlCol="0">
            <a:spAutoFit/>
          </a:bodyPr>
          <a:lstStyle/>
          <a:p>
            <a:r>
              <a:rPr lang="en-US" dirty="0">
                <a:solidFill>
                  <a:srgbClr val="0070C0"/>
                </a:solidFill>
              </a:rPr>
              <a:t>At this moment we have a total of 71 pieces of our items in stock in </a:t>
            </a:r>
            <a:r>
              <a:rPr lang="cs-CZ" dirty="0" err="1">
                <a:solidFill>
                  <a:srgbClr val="0070C0"/>
                </a:solidFill>
              </a:rPr>
              <a:t>location</a:t>
            </a:r>
            <a:r>
              <a:rPr lang="cs-CZ" dirty="0">
                <a:solidFill>
                  <a:srgbClr val="0070C0"/>
                </a:solidFill>
              </a:rPr>
              <a:t> </a:t>
            </a:r>
            <a:r>
              <a:rPr lang="en-US" dirty="0">
                <a:solidFill>
                  <a:srgbClr val="0070C0"/>
                </a:solidFill>
              </a:rPr>
              <a:t>Blue</a:t>
            </a:r>
          </a:p>
        </p:txBody>
      </p:sp>
    </p:spTree>
    <p:extLst>
      <p:ext uri="{BB962C8B-B14F-4D97-AF65-F5344CB8AC3E}">
        <p14:creationId xmlns:p14="http://schemas.microsoft.com/office/powerpoint/2010/main" val="8089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B950B-32ED-2EFC-A015-C027A3FB52C9}"/>
              </a:ext>
            </a:extLst>
          </p:cNvPr>
          <p:cNvSpPr>
            <a:spLocks noGrp="1"/>
          </p:cNvSpPr>
          <p:nvPr>
            <p:ph type="title"/>
          </p:nvPr>
        </p:nvSpPr>
        <p:spPr/>
        <p:txBody>
          <a:bodyPr>
            <a:normAutofit/>
          </a:bodyPr>
          <a:lstStyle/>
          <a:p>
            <a:pPr algn="l"/>
            <a:r>
              <a:rPr lang="cs-CZ" sz="3600" dirty="0" err="1">
                <a:solidFill>
                  <a:srgbClr val="0070C0"/>
                </a:solidFill>
              </a:rPr>
              <a:t>Items</a:t>
            </a:r>
            <a:r>
              <a:rPr lang="cs-CZ" sz="3600" dirty="0">
                <a:solidFill>
                  <a:srgbClr val="0070C0"/>
                </a:solidFill>
              </a:rPr>
              <a:t> by </a:t>
            </a:r>
            <a:r>
              <a:rPr lang="cs-CZ" sz="3600" dirty="0" err="1">
                <a:solidFill>
                  <a:srgbClr val="0070C0"/>
                </a:solidFill>
              </a:rPr>
              <a:t>Locations</a:t>
            </a:r>
            <a:r>
              <a:rPr lang="cs-CZ" sz="3600" dirty="0">
                <a:solidFill>
                  <a:srgbClr val="0070C0"/>
                </a:solidFill>
              </a:rPr>
              <a:t> </a:t>
            </a:r>
            <a:r>
              <a:rPr lang="en-US" sz="3600" dirty="0">
                <a:solidFill>
                  <a:srgbClr val="0070C0"/>
                </a:solidFill>
              </a:rPr>
              <a:t>&amp; Availability</a:t>
            </a:r>
            <a:endParaRPr lang="cs-CZ" sz="3600" dirty="0">
              <a:solidFill>
                <a:srgbClr val="0070C0"/>
              </a:solidFill>
            </a:endParaRPr>
          </a:p>
        </p:txBody>
      </p:sp>
      <p:pic>
        <p:nvPicPr>
          <p:cNvPr id="4" name="Obrázek 3">
            <a:extLst>
              <a:ext uri="{FF2B5EF4-FFF2-40B4-BE49-F238E27FC236}">
                <a16:creationId xmlns:a16="http://schemas.microsoft.com/office/drawing/2014/main" id="{B98D198D-6C1E-092B-60A1-97FCE5860DC1}"/>
              </a:ext>
            </a:extLst>
          </p:cNvPr>
          <p:cNvPicPr>
            <a:picLocks noChangeAspect="1"/>
          </p:cNvPicPr>
          <p:nvPr/>
        </p:nvPicPr>
        <p:blipFill>
          <a:blip r:embed="rId2"/>
          <a:stretch>
            <a:fillRect/>
          </a:stretch>
        </p:blipFill>
        <p:spPr>
          <a:xfrm>
            <a:off x="395536" y="1340768"/>
            <a:ext cx="7020272" cy="765660"/>
          </a:xfrm>
          <a:prstGeom prst="rect">
            <a:avLst/>
          </a:prstGeom>
          <a:ln>
            <a:solidFill>
              <a:schemeClr val="accent1">
                <a:shade val="15000"/>
              </a:schemeClr>
            </a:solidFill>
          </a:ln>
        </p:spPr>
      </p:pic>
      <p:cxnSp>
        <p:nvCxnSpPr>
          <p:cNvPr id="6" name="Přímá spojnice se šipkou 5">
            <a:extLst>
              <a:ext uri="{FF2B5EF4-FFF2-40B4-BE49-F238E27FC236}">
                <a16:creationId xmlns:a16="http://schemas.microsoft.com/office/drawing/2014/main" id="{2B8A4E5E-43DE-E7BE-471D-23A750DDB538}"/>
              </a:ext>
            </a:extLst>
          </p:cNvPr>
          <p:cNvCxnSpPr/>
          <p:nvPr/>
        </p:nvCxnSpPr>
        <p:spPr>
          <a:xfrm>
            <a:off x="6948264" y="2060848"/>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1B4DF777-2CA7-C8EB-AC5B-FEA7E978DBAE}"/>
              </a:ext>
            </a:extLst>
          </p:cNvPr>
          <p:cNvPicPr>
            <a:picLocks noChangeAspect="1"/>
          </p:cNvPicPr>
          <p:nvPr/>
        </p:nvPicPr>
        <p:blipFill>
          <a:blip r:embed="rId3"/>
          <a:stretch>
            <a:fillRect/>
          </a:stretch>
        </p:blipFill>
        <p:spPr>
          <a:xfrm>
            <a:off x="3054991" y="2492896"/>
            <a:ext cx="4360817" cy="3149837"/>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76895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B950B-32ED-2EFC-A015-C027A3FB52C9}"/>
              </a:ext>
            </a:extLst>
          </p:cNvPr>
          <p:cNvSpPr>
            <a:spLocks noGrp="1"/>
          </p:cNvSpPr>
          <p:nvPr>
            <p:ph type="title"/>
          </p:nvPr>
        </p:nvSpPr>
        <p:spPr/>
        <p:txBody>
          <a:bodyPr>
            <a:normAutofit/>
          </a:bodyPr>
          <a:lstStyle/>
          <a:p>
            <a:pPr algn="l"/>
            <a:r>
              <a:rPr lang="cs-CZ" sz="3600" dirty="0" err="1">
                <a:solidFill>
                  <a:srgbClr val="0070C0"/>
                </a:solidFill>
              </a:rPr>
              <a:t>Items</a:t>
            </a:r>
            <a:r>
              <a:rPr lang="cs-CZ" sz="3600" dirty="0">
                <a:solidFill>
                  <a:srgbClr val="0070C0"/>
                </a:solidFill>
              </a:rPr>
              <a:t> by </a:t>
            </a:r>
            <a:r>
              <a:rPr lang="cs-CZ" sz="3600" dirty="0" err="1">
                <a:solidFill>
                  <a:srgbClr val="0070C0"/>
                </a:solidFill>
              </a:rPr>
              <a:t>Locations</a:t>
            </a:r>
            <a:r>
              <a:rPr lang="cs-CZ" sz="3600" dirty="0">
                <a:solidFill>
                  <a:srgbClr val="0070C0"/>
                </a:solidFill>
              </a:rPr>
              <a:t> </a:t>
            </a:r>
            <a:r>
              <a:rPr lang="en-US" sz="3600" dirty="0">
                <a:solidFill>
                  <a:srgbClr val="0070C0"/>
                </a:solidFill>
              </a:rPr>
              <a:t>&amp; Availability</a:t>
            </a:r>
            <a:r>
              <a:rPr lang="cs-CZ" sz="3600" dirty="0">
                <a:solidFill>
                  <a:srgbClr val="0070C0"/>
                </a:solidFill>
              </a:rPr>
              <a:t> by period</a:t>
            </a:r>
          </a:p>
        </p:txBody>
      </p:sp>
      <p:pic>
        <p:nvPicPr>
          <p:cNvPr id="4" name="Obrázek 3">
            <a:extLst>
              <a:ext uri="{FF2B5EF4-FFF2-40B4-BE49-F238E27FC236}">
                <a16:creationId xmlns:a16="http://schemas.microsoft.com/office/drawing/2014/main" id="{B98D198D-6C1E-092B-60A1-97FCE5860DC1}"/>
              </a:ext>
            </a:extLst>
          </p:cNvPr>
          <p:cNvPicPr>
            <a:picLocks noChangeAspect="1"/>
          </p:cNvPicPr>
          <p:nvPr/>
        </p:nvPicPr>
        <p:blipFill>
          <a:blip r:embed="rId3"/>
          <a:stretch>
            <a:fillRect/>
          </a:stretch>
        </p:blipFill>
        <p:spPr>
          <a:xfrm>
            <a:off x="395536" y="1340768"/>
            <a:ext cx="7020272" cy="765660"/>
          </a:xfrm>
          <a:prstGeom prst="rect">
            <a:avLst/>
          </a:prstGeom>
          <a:ln>
            <a:solidFill>
              <a:schemeClr val="accent1">
                <a:shade val="15000"/>
              </a:schemeClr>
            </a:solidFill>
          </a:ln>
        </p:spPr>
      </p:pic>
      <p:cxnSp>
        <p:nvCxnSpPr>
          <p:cNvPr id="6" name="Přímá spojnice se šipkou 5">
            <a:extLst>
              <a:ext uri="{FF2B5EF4-FFF2-40B4-BE49-F238E27FC236}">
                <a16:creationId xmlns:a16="http://schemas.microsoft.com/office/drawing/2014/main" id="{2B8A4E5E-43DE-E7BE-471D-23A750DDB538}"/>
              </a:ext>
            </a:extLst>
          </p:cNvPr>
          <p:cNvCxnSpPr/>
          <p:nvPr/>
        </p:nvCxnSpPr>
        <p:spPr>
          <a:xfrm>
            <a:off x="5148064" y="2060848"/>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68611C08-9B2D-1ACA-96AD-3A728E6B5956}"/>
              </a:ext>
            </a:extLst>
          </p:cNvPr>
          <p:cNvPicPr>
            <a:picLocks noChangeAspect="1"/>
          </p:cNvPicPr>
          <p:nvPr/>
        </p:nvPicPr>
        <p:blipFill>
          <a:blip r:embed="rId4"/>
          <a:stretch>
            <a:fillRect/>
          </a:stretch>
        </p:blipFill>
        <p:spPr>
          <a:xfrm>
            <a:off x="1976807" y="2564904"/>
            <a:ext cx="5439001" cy="318838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95537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1CFC79-5DFA-9FA8-4399-586BA57AC067}"/>
              </a:ext>
            </a:extLst>
          </p:cNvPr>
          <p:cNvSpPr>
            <a:spLocks noGrp="1"/>
          </p:cNvSpPr>
          <p:nvPr>
            <p:ph type="title"/>
          </p:nvPr>
        </p:nvSpPr>
        <p:spPr>
          <a:xfrm>
            <a:off x="457200" y="331582"/>
            <a:ext cx="8229600" cy="1143000"/>
          </a:xfrm>
        </p:spPr>
        <p:txBody>
          <a:bodyPr>
            <a:normAutofit/>
          </a:bodyPr>
          <a:lstStyle/>
          <a:p>
            <a:pPr algn="l"/>
            <a:r>
              <a:rPr lang="en-US" sz="2400" dirty="0">
                <a:solidFill>
                  <a:srgbClr val="0070C0"/>
                </a:solidFill>
              </a:rPr>
              <a:t>Sales Order</a:t>
            </a:r>
            <a:r>
              <a:rPr lang="cs-CZ" sz="2400" dirty="0">
                <a:solidFill>
                  <a:srgbClr val="0070C0"/>
                </a:solidFill>
              </a:rPr>
              <a:t> (</a:t>
            </a:r>
            <a:r>
              <a:rPr lang="cs-CZ" sz="2400" dirty="0" err="1">
                <a:solidFill>
                  <a:srgbClr val="0070C0"/>
                </a:solidFill>
              </a:rPr>
              <a:t>our</a:t>
            </a:r>
            <a:r>
              <a:rPr lang="cs-CZ" sz="2400" dirty="0">
                <a:solidFill>
                  <a:srgbClr val="0070C0"/>
                </a:solidFill>
              </a:rPr>
              <a:t> </a:t>
            </a:r>
            <a:r>
              <a:rPr lang="cs-CZ" sz="2400" dirty="0" err="1">
                <a:solidFill>
                  <a:srgbClr val="0070C0"/>
                </a:solidFill>
              </a:rPr>
              <a:t>Customer</a:t>
            </a:r>
            <a:r>
              <a:rPr lang="cs-CZ" sz="2400" dirty="0">
                <a:solidFill>
                  <a:srgbClr val="0070C0"/>
                </a:solidFill>
              </a:rPr>
              <a:t> </a:t>
            </a:r>
            <a:r>
              <a:rPr lang="cs-CZ" sz="2400" dirty="0" err="1">
                <a:solidFill>
                  <a:srgbClr val="0070C0"/>
                </a:solidFill>
              </a:rPr>
              <a:t>must</a:t>
            </a:r>
            <a:r>
              <a:rPr lang="cs-CZ" sz="2400" dirty="0">
                <a:solidFill>
                  <a:srgbClr val="0070C0"/>
                </a:solidFill>
              </a:rPr>
              <a:t> </a:t>
            </a:r>
            <a:r>
              <a:rPr lang="cs-CZ" sz="2400" dirty="0" err="1">
                <a:solidFill>
                  <a:srgbClr val="0070C0"/>
                </a:solidFill>
              </a:rPr>
              <a:t>have</a:t>
            </a:r>
            <a:r>
              <a:rPr lang="cs-CZ" sz="2400" dirty="0">
                <a:solidFill>
                  <a:srgbClr val="0070C0"/>
                </a:solidFill>
              </a:rPr>
              <a:t> set </a:t>
            </a:r>
            <a:r>
              <a:rPr lang="cs-CZ" sz="2400" dirty="0" err="1">
                <a:solidFill>
                  <a:srgbClr val="FF0000"/>
                </a:solidFill>
              </a:rPr>
              <a:t>Shipping</a:t>
            </a:r>
            <a:r>
              <a:rPr lang="cs-CZ" sz="2400" dirty="0">
                <a:solidFill>
                  <a:srgbClr val="FF0000"/>
                </a:solidFill>
              </a:rPr>
              <a:t> </a:t>
            </a:r>
            <a:r>
              <a:rPr lang="cs-CZ" sz="2400" dirty="0" err="1">
                <a:solidFill>
                  <a:srgbClr val="FF0000"/>
                </a:solidFill>
              </a:rPr>
              <a:t>time</a:t>
            </a:r>
            <a:r>
              <a:rPr lang="cs-CZ" sz="2400" dirty="0">
                <a:solidFill>
                  <a:srgbClr val="FF0000"/>
                </a:solidFill>
              </a:rPr>
              <a:t> to 3D</a:t>
            </a:r>
            <a:r>
              <a:rPr lang="cs-CZ" sz="2400" dirty="0">
                <a:solidFill>
                  <a:srgbClr val="0070C0"/>
                </a:solidFill>
              </a:rPr>
              <a:t>) </a:t>
            </a:r>
          </a:p>
        </p:txBody>
      </p:sp>
      <p:sp>
        <p:nvSpPr>
          <p:cNvPr id="3" name="TextovéPole 2">
            <a:extLst>
              <a:ext uri="{FF2B5EF4-FFF2-40B4-BE49-F238E27FC236}">
                <a16:creationId xmlns:a16="http://schemas.microsoft.com/office/drawing/2014/main" id="{4FCC342D-5FC0-FD85-7704-C2EF7E8809FD}"/>
              </a:ext>
            </a:extLst>
          </p:cNvPr>
          <p:cNvSpPr txBox="1"/>
          <p:nvPr/>
        </p:nvSpPr>
        <p:spPr>
          <a:xfrm>
            <a:off x="251520" y="1232972"/>
            <a:ext cx="6352124" cy="400110"/>
          </a:xfrm>
          <a:prstGeom prst="rect">
            <a:avLst/>
          </a:prstGeom>
          <a:noFill/>
        </p:spPr>
        <p:txBody>
          <a:bodyPr wrap="none" rtlCol="0">
            <a:spAutoFit/>
          </a:bodyPr>
          <a:lstStyle/>
          <a:p>
            <a:r>
              <a:rPr lang="cs-CZ" sz="2000" dirty="0" err="1">
                <a:solidFill>
                  <a:srgbClr val="0070C0"/>
                </a:solidFill>
              </a:rPr>
              <a:t>Only</a:t>
            </a:r>
            <a:r>
              <a:rPr lang="cs-CZ" sz="2000" dirty="0">
                <a:solidFill>
                  <a:srgbClr val="0070C0"/>
                </a:solidFill>
              </a:rPr>
              <a:t> Sales </a:t>
            </a:r>
            <a:r>
              <a:rPr lang="cs-CZ" sz="2000" dirty="0" err="1">
                <a:solidFill>
                  <a:srgbClr val="0070C0"/>
                </a:solidFill>
              </a:rPr>
              <a:t>Order</a:t>
            </a:r>
            <a:r>
              <a:rPr lang="cs-CZ" sz="2000" dirty="0">
                <a:solidFill>
                  <a:srgbClr val="0070C0"/>
                </a:solidFill>
              </a:rPr>
              <a:t> Line </a:t>
            </a:r>
            <a:r>
              <a:rPr lang="cs-CZ" sz="2000" dirty="0" err="1">
                <a:solidFill>
                  <a:srgbClr val="0070C0"/>
                </a:solidFill>
              </a:rPr>
              <a:t>presented</a:t>
            </a:r>
            <a:r>
              <a:rPr lang="cs-CZ" sz="2000" dirty="0">
                <a:solidFill>
                  <a:srgbClr val="0070C0"/>
                </a:solidFill>
              </a:rPr>
              <a:t> in </a:t>
            </a:r>
            <a:r>
              <a:rPr lang="cs-CZ" sz="2000" dirty="0" err="1">
                <a:solidFill>
                  <a:srgbClr val="0070C0"/>
                </a:solidFill>
              </a:rPr>
              <a:t>this</a:t>
            </a:r>
            <a:r>
              <a:rPr lang="cs-CZ" sz="2000" dirty="0">
                <a:solidFill>
                  <a:srgbClr val="0070C0"/>
                </a:solidFill>
              </a:rPr>
              <a:t> PWP </a:t>
            </a:r>
            <a:r>
              <a:rPr lang="cs-CZ" sz="2000" dirty="0" err="1">
                <a:solidFill>
                  <a:srgbClr val="0070C0"/>
                </a:solidFill>
              </a:rPr>
              <a:t>presentation</a:t>
            </a:r>
            <a:r>
              <a:rPr lang="cs-CZ" sz="2000" dirty="0">
                <a:solidFill>
                  <a:srgbClr val="0070C0"/>
                </a:solidFill>
              </a:rPr>
              <a:t> !</a:t>
            </a:r>
          </a:p>
        </p:txBody>
      </p:sp>
      <p:sp>
        <p:nvSpPr>
          <p:cNvPr id="4" name="TextovéPole 3">
            <a:extLst>
              <a:ext uri="{FF2B5EF4-FFF2-40B4-BE49-F238E27FC236}">
                <a16:creationId xmlns:a16="http://schemas.microsoft.com/office/drawing/2014/main" id="{01D18D7A-EF05-7F50-A82A-1BC27B21D2D1}"/>
              </a:ext>
            </a:extLst>
          </p:cNvPr>
          <p:cNvSpPr txBox="1"/>
          <p:nvPr/>
        </p:nvSpPr>
        <p:spPr>
          <a:xfrm>
            <a:off x="249530" y="1641684"/>
            <a:ext cx="7094891" cy="923330"/>
          </a:xfrm>
          <a:prstGeom prst="rect">
            <a:avLst/>
          </a:prstGeom>
          <a:noFill/>
        </p:spPr>
        <p:txBody>
          <a:bodyPr wrap="none" rtlCol="0">
            <a:spAutoFit/>
          </a:bodyPr>
          <a:lstStyle/>
          <a:p>
            <a:r>
              <a:rPr lang="en-US" dirty="0">
                <a:solidFill>
                  <a:srgbClr val="00B050"/>
                </a:solidFill>
              </a:rPr>
              <a:t>We have already purchased </a:t>
            </a:r>
            <a:r>
              <a:rPr lang="en-US" b="1" dirty="0">
                <a:solidFill>
                  <a:srgbClr val="00B050"/>
                </a:solidFill>
              </a:rPr>
              <a:t>71</a:t>
            </a:r>
            <a:r>
              <a:rPr lang="en-US" dirty="0">
                <a:solidFill>
                  <a:srgbClr val="00B050"/>
                </a:solidFill>
              </a:rPr>
              <a:t> items by use of</a:t>
            </a:r>
            <a:r>
              <a:rPr lang="cs-CZ" dirty="0">
                <a:solidFill>
                  <a:srgbClr val="00B050"/>
                </a:solidFill>
              </a:rPr>
              <a:t> I</a:t>
            </a:r>
            <a:r>
              <a:rPr lang="en-US" dirty="0" err="1">
                <a:solidFill>
                  <a:srgbClr val="00B050"/>
                </a:solidFill>
              </a:rPr>
              <a:t>tem</a:t>
            </a:r>
            <a:r>
              <a:rPr lang="en-US" dirty="0">
                <a:solidFill>
                  <a:srgbClr val="00B050"/>
                </a:solidFill>
              </a:rPr>
              <a:t> </a:t>
            </a:r>
            <a:r>
              <a:rPr lang="cs-CZ" dirty="0">
                <a:solidFill>
                  <a:srgbClr val="00B050"/>
                </a:solidFill>
              </a:rPr>
              <a:t>J</a:t>
            </a:r>
            <a:r>
              <a:rPr lang="en-US" dirty="0" err="1">
                <a:solidFill>
                  <a:srgbClr val="00B050"/>
                </a:solidFill>
              </a:rPr>
              <a:t>ournal</a:t>
            </a:r>
            <a:endParaRPr lang="cs-CZ" dirty="0">
              <a:solidFill>
                <a:srgbClr val="00B050"/>
              </a:solidFill>
            </a:endParaRPr>
          </a:p>
          <a:p>
            <a:r>
              <a:rPr lang="en-US" dirty="0">
                <a:solidFill>
                  <a:srgbClr val="00B050"/>
                </a:solidFill>
              </a:rPr>
              <a:t>and we require </a:t>
            </a:r>
            <a:r>
              <a:rPr lang="cs-CZ" dirty="0" err="1">
                <a:solidFill>
                  <a:srgbClr val="00B050"/>
                </a:solidFill>
              </a:rPr>
              <a:t>only</a:t>
            </a:r>
            <a:r>
              <a:rPr lang="cs-CZ" dirty="0">
                <a:solidFill>
                  <a:srgbClr val="00B050"/>
                </a:solidFill>
              </a:rPr>
              <a:t> </a:t>
            </a:r>
            <a:r>
              <a:rPr lang="en-US" b="1" dirty="0">
                <a:solidFill>
                  <a:srgbClr val="00B050"/>
                </a:solidFill>
              </a:rPr>
              <a:t>50 </a:t>
            </a:r>
            <a:r>
              <a:rPr lang="cs-CZ" dirty="0" err="1">
                <a:solidFill>
                  <a:srgbClr val="00B050"/>
                </a:solidFill>
              </a:rPr>
              <a:t>pcs</a:t>
            </a:r>
            <a:r>
              <a:rPr lang="cs-CZ" dirty="0">
                <a:solidFill>
                  <a:srgbClr val="00B050"/>
                </a:solidFill>
              </a:rPr>
              <a:t> – </a:t>
            </a:r>
            <a:r>
              <a:rPr lang="cs-CZ" dirty="0" err="1">
                <a:solidFill>
                  <a:srgbClr val="00B050"/>
                </a:solidFill>
              </a:rPr>
              <a:t>see</a:t>
            </a:r>
            <a:r>
              <a:rPr lang="cs-CZ" dirty="0">
                <a:solidFill>
                  <a:srgbClr val="00B050"/>
                </a:solidFill>
              </a:rPr>
              <a:t> a </a:t>
            </a:r>
            <a:r>
              <a:rPr lang="cs-CZ" dirty="0" err="1">
                <a:solidFill>
                  <a:srgbClr val="00B050"/>
                </a:solidFill>
              </a:rPr>
              <a:t>quantity</a:t>
            </a:r>
            <a:r>
              <a:rPr lang="cs-CZ" dirty="0">
                <a:solidFill>
                  <a:srgbClr val="00B050"/>
                </a:solidFill>
              </a:rPr>
              <a:t> </a:t>
            </a:r>
            <a:r>
              <a:rPr lang="cs-CZ" dirty="0" err="1">
                <a:solidFill>
                  <a:srgbClr val="00B050"/>
                </a:solidFill>
              </a:rPr>
              <a:t>field</a:t>
            </a:r>
            <a:r>
              <a:rPr lang="cs-CZ" dirty="0">
                <a:solidFill>
                  <a:srgbClr val="00B050"/>
                </a:solidFill>
              </a:rPr>
              <a:t> </a:t>
            </a:r>
            <a:r>
              <a:rPr lang="en-US" dirty="0">
                <a:solidFill>
                  <a:srgbClr val="00B050"/>
                </a:solidFill>
              </a:rPr>
              <a:t> </a:t>
            </a:r>
            <a:r>
              <a:rPr lang="cs-CZ" dirty="0">
                <a:solidFill>
                  <a:srgbClr val="00B050"/>
                </a:solidFill>
              </a:rPr>
              <a:t>in S</a:t>
            </a:r>
            <a:r>
              <a:rPr lang="en-US" dirty="0">
                <a:solidFill>
                  <a:srgbClr val="00B050"/>
                </a:solidFill>
              </a:rPr>
              <a:t>ales </a:t>
            </a:r>
            <a:r>
              <a:rPr lang="cs-CZ" dirty="0">
                <a:solidFill>
                  <a:srgbClr val="00B050"/>
                </a:solidFill>
              </a:rPr>
              <a:t>O</a:t>
            </a:r>
            <a:r>
              <a:rPr lang="en-US" dirty="0" err="1">
                <a:solidFill>
                  <a:srgbClr val="00B050"/>
                </a:solidFill>
              </a:rPr>
              <a:t>rder</a:t>
            </a:r>
            <a:r>
              <a:rPr lang="cs-CZ" dirty="0">
                <a:solidFill>
                  <a:srgbClr val="00B050"/>
                </a:solidFill>
              </a:rPr>
              <a:t> line</a:t>
            </a:r>
            <a:r>
              <a:rPr lang="en-US" dirty="0">
                <a:solidFill>
                  <a:srgbClr val="00B050"/>
                </a:solidFill>
              </a:rPr>
              <a:t>.</a:t>
            </a:r>
            <a:endParaRPr lang="cs-CZ" dirty="0">
              <a:solidFill>
                <a:srgbClr val="00B050"/>
              </a:solidFill>
            </a:endParaRPr>
          </a:p>
          <a:p>
            <a:r>
              <a:rPr lang="cs-CZ" dirty="0">
                <a:solidFill>
                  <a:srgbClr val="FF0000"/>
                </a:solidFill>
              </a:rPr>
              <a:t>Lead Time </a:t>
            </a:r>
            <a:r>
              <a:rPr lang="cs-CZ" dirty="0">
                <a:solidFill>
                  <a:srgbClr val="00B050"/>
                </a:solidFill>
              </a:rPr>
              <a:t>nor </a:t>
            </a:r>
            <a:r>
              <a:rPr lang="cs-CZ" dirty="0" err="1">
                <a:solidFill>
                  <a:srgbClr val="FF0000"/>
                </a:solidFill>
              </a:rPr>
              <a:t>Safety</a:t>
            </a:r>
            <a:r>
              <a:rPr lang="cs-CZ" dirty="0">
                <a:solidFill>
                  <a:srgbClr val="FF0000"/>
                </a:solidFill>
              </a:rPr>
              <a:t> Lead Time </a:t>
            </a:r>
            <a:r>
              <a:rPr lang="cs-CZ" dirty="0" err="1">
                <a:solidFill>
                  <a:srgbClr val="00B050"/>
                </a:solidFill>
              </a:rPr>
              <a:t>will</a:t>
            </a:r>
            <a:r>
              <a:rPr lang="cs-CZ" dirty="0">
                <a:solidFill>
                  <a:srgbClr val="00B050"/>
                </a:solidFill>
              </a:rPr>
              <a:t> </a:t>
            </a:r>
            <a:r>
              <a:rPr lang="cs-CZ" dirty="0" err="1">
                <a:solidFill>
                  <a:srgbClr val="00B050"/>
                </a:solidFill>
              </a:rPr>
              <a:t>be</a:t>
            </a:r>
            <a:r>
              <a:rPr lang="cs-CZ" dirty="0">
                <a:solidFill>
                  <a:srgbClr val="00B050"/>
                </a:solidFill>
              </a:rPr>
              <a:t> not </a:t>
            </a:r>
            <a:r>
              <a:rPr lang="cs-CZ" dirty="0" err="1">
                <a:solidFill>
                  <a:srgbClr val="00B050"/>
                </a:solidFill>
              </a:rPr>
              <a:t>used</a:t>
            </a:r>
            <a:r>
              <a:rPr lang="cs-CZ" dirty="0">
                <a:solidFill>
                  <a:srgbClr val="00B050"/>
                </a:solidFill>
              </a:rPr>
              <a:t> in </a:t>
            </a:r>
            <a:r>
              <a:rPr lang="cs-CZ" dirty="0" err="1">
                <a:solidFill>
                  <a:srgbClr val="00B050"/>
                </a:solidFill>
              </a:rPr>
              <a:t>this</a:t>
            </a:r>
            <a:r>
              <a:rPr lang="cs-CZ" dirty="0">
                <a:solidFill>
                  <a:srgbClr val="00B050"/>
                </a:solidFill>
              </a:rPr>
              <a:t> part </a:t>
            </a:r>
            <a:r>
              <a:rPr lang="cs-CZ" dirty="0" err="1">
                <a:solidFill>
                  <a:srgbClr val="00B050"/>
                </a:solidFill>
              </a:rPr>
              <a:t>of</a:t>
            </a:r>
            <a:r>
              <a:rPr lang="cs-CZ" dirty="0">
                <a:solidFill>
                  <a:srgbClr val="00B050"/>
                </a:solidFill>
              </a:rPr>
              <a:t> </a:t>
            </a:r>
            <a:r>
              <a:rPr lang="cs-CZ" dirty="0" err="1">
                <a:solidFill>
                  <a:srgbClr val="00B050"/>
                </a:solidFill>
              </a:rPr>
              <a:t>the</a:t>
            </a:r>
            <a:r>
              <a:rPr lang="cs-CZ" dirty="0">
                <a:solidFill>
                  <a:srgbClr val="00B050"/>
                </a:solidFill>
              </a:rPr>
              <a:t> model.</a:t>
            </a:r>
          </a:p>
        </p:txBody>
      </p:sp>
      <p:sp>
        <p:nvSpPr>
          <p:cNvPr id="7" name="TextovéPole 6">
            <a:extLst>
              <a:ext uri="{FF2B5EF4-FFF2-40B4-BE49-F238E27FC236}">
                <a16:creationId xmlns:a16="http://schemas.microsoft.com/office/drawing/2014/main" id="{5F332022-853A-F67E-FB45-7AED7C2AF887}"/>
              </a:ext>
            </a:extLst>
          </p:cNvPr>
          <p:cNvSpPr txBox="1"/>
          <p:nvPr/>
        </p:nvSpPr>
        <p:spPr>
          <a:xfrm>
            <a:off x="249530" y="2540691"/>
            <a:ext cx="8685006" cy="1200329"/>
          </a:xfrm>
          <a:prstGeom prst="rect">
            <a:avLst/>
          </a:prstGeom>
          <a:noFill/>
        </p:spPr>
        <p:txBody>
          <a:bodyPr wrap="none" rtlCol="0">
            <a:spAutoFit/>
          </a:bodyPr>
          <a:lstStyle/>
          <a:p>
            <a:r>
              <a:rPr lang="en-US" dirty="0">
                <a:solidFill>
                  <a:srgbClr val="0070C0"/>
                </a:solidFill>
              </a:rPr>
              <a:t>In this example, </a:t>
            </a:r>
            <a:r>
              <a:rPr lang="en-US" dirty="0">
                <a:solidFill>
                  <a:srgbClr val="FF0000"/>
                </a:solidFill>
              </a:rPr>
              <a:t>we do not consider manually enter</a:t>
            </a:r>
            <a:r>
              <a:rPr lang="cs-CZ" dirty="0" err="1">
                <a:solidFill>
                  <a:srgbClr val="FF0000"/>
                </a:solidFill>
              </a:rPr>
              <a:t>ed</a:t>
            </a:r>
            <a:r>
              <a:rPr lang="en-US" dirty="0">
                <a:solidFill>
                  <a:srgbClr val="FF0000"/>
                </a:solidFill>
              </a:rPr>
              <a:t> </a:t>
            </a:r>
            <a:r>
              <a:rPr lang="en-US" b="1" dirty="0" err="1">
                <a:solidFill>
                  <a:srgbClr val="FF0000"/>
                </a:solidFill>
              </a:rPr>
              <a:t>Requ</a:t>
            </a:r>
            <a:r>
              <a:rPr lang="cs-CZ" b="1" dirty="0" err="1">
                <a:solidFill>
                  <a:srgbClr val="FF0000"/>
                </a:solidFill>
              </a:rPr>
              <a:t>ested</a:t>
            </a:r>
            <a:r>
              <a:rPr lang="cs-CZ" b="1" dirty="0">
                <a:solidFill>
                  <a:srgbClr val="FF0000"/>
                </a:solidFill>
              </a:rPr>
              <a:t> </a:t>
            </a:r>
            <a:r>
              <a:rPr lang="en-US" b="1" dirty="0">
                <a:solidFill>
                  <a:srgbClr val="FF0000"/>
                </a:solidFill>
              </a:rPr>
              <a:t>Delivery Dates</a:t>
            </a:r>
            <a:r>
              <a:rPr lang="cs-CZ" b="1" dirty="0">
                <a:solidFill>
                  <a:srgbClr val="FF0000"/>
                </a:solidFill>
              </a:rPr>
              <a:t> </a:t>
            </a:r>
            <a:r>
              <a:rPr lang="cs-CZ" dirty="0">
                <a:solidFill>
                  <a:srgbClr val="FF0000"/>
                </a:solidFill>
              </a:rPr>
              <a:t>(</a:t>
            </a:r>
            <a:r>
              <a:rPr lang="cs-CZ" dirty="0" err="1">
                <a:solidFill>
                  <a:srgbClr val="FF0000"/>
                </a:solidFill>
              </a:rPr>
              <a:t>if</a:t>
            </a:r>
            <a:r>
              <a:rPr lang="cs-CZ" dirty="0">
                <a:solidFill>
                  <a:srgbClr val="FF0000"/>
                </a:solidFill>
              </a:rPr>
              <a:t> </a:t>
            </a:r>
            <a:r>
              <a:rPr lang="cs-CZ" dirty="0" err="1">
                <a:solidFill>
                  <a:srgbClr val="FF0000"/>
                </a:solidFill>
              </a:rPr>
              <a:t>visible</a:t>
            </a:r>
            <a:r>
              <a:rPr lang="cs-CZ" dirty="0">
                <a:solidFill>
                  <a:srgbClr val="FF0000"/>
                </a:solidFill>
              </a:rPr>
              <a:t>)</a:t>
            </a:r>
            <a:r>
              <a:rPr lang="en-US" dirty="0">
                <a:solidFill>
                  <a:srgbClr val="FF0000"/>
                </a:solidFill>
              </a:rPr>
              <a:t> </a:t>
            </a:r>
            <a:endParaRPr lang="cs-CZ" dirty="0">
              <a:solidFill>
                <a:srgbClr val="FF0000"/>
              </a:solidFill>
            </a:endParaRPr>
          </a:p>
          <a:p>
            <a:r>
              <a:rPr lang="en-US" dirty="0">
                <a:solidFill>
                  <a:srgbClr val="0070C0"/>
                </a:solidFill>
              </a:rPr>
              <a:t>into the </a:t>
            </a:r>
            <a:r>
              <a:rPr lang="cs-CZ" b="1" dirty="0">
                <a:solidFill>
                  <a:srgbClr val="0070C0"/>
                </a:solidFill>
              </a:rPr>
              <a:t>S</a:t>
            </a:r>
            <a:r>
              <a:rPr lang="en-US" b="1" dirty="0">
                <a:solidFill>
                  <a:srgbClr val="0070C0"/>
                </a:solidFill>
              </a:rPr>
              <a:t>ales line </a:t>
            </a:r>
            <a:r>
              <a:rPr lang="en-US" dirty="0">
                <a:solidFill>
                  <a:srgbClr val="0070C0"/>
                </a:solidFill>
              </a:rPr>
              <a:t>(each line may have a separate </a:t>
            </a:r>
            <a:r>
              <a:rPr lang="en-US" b="1" dirty="0" err="1">
                <a:solidFill>
                  <a:srgbClr val="0070C0"/>
                </a:solidFill>
              </a:rPr>
              <a:t>Requ</a:t>
            </a:r>
            <a:r>
              <a:rPr lang="cs-CZ" b="1" dirty="0" err="1">
                <a:solidFill>
                  <a:srgbClr val="0070C0"/>
                </a:solidFill>
              </a:rPr>
              <a:t>ested</a:t>
            </a:r>
            <a:r>
              <a:rPr lang="en-US" b="1" dirty="0">
                <a:solidFill>
                  <a:srgbClr val="0070C0"/>
                </a:solidFill>
              </a:rPr>
              <a:t> Delivery Date</a:t>
            </a:r>
            <a:r>
              <a:rPr lang="en-US" dirty="0">
                <a:solidFill>
                  <a:srgbClr val="0070C0"/>
                </a:solidFill>
              </a:rPr>
              <a:t>).</a:t>
            </a:r>
            <a:endParaRPr lang="cs-CZ" dirty="0">
              <a:solidFill>
                <a:srgbClr val="0070C0"/>
              </a:solidFill>
            </a:endParaRPr>
          </a:p>
          <a:p>
            <a:r>
              <a:rPr lang="en-US" dirty="0">
                <a:solidFill>
                  <a:srgbClr val="0070C0"/>
                </a:solidFill>
              </a:rPr>
              <a:t>If we enter this date in the sales order header, where the field also exists</a:t>
            </a:r>
            <a:r>
              <a:rPr lang="cs-CZ" dirty="0">
                <a:solidFill>
                  <a:srgbClr val="0070C0"/>
                </a:solidFill>
              </a:rPr>
              <a:t>, </a:t>
            </a:r>
          </a:p>
          <a:p>
            <a:r>
              <a:rPr lang="en-US" dirty="0">
                <a:solidFill>
                  <a:srgbClr val="0070C0"/>
                </a:solidFill>
              </a:rPr>
              <a:t>this value is automatically transferred to all lines. </a:t>
            </a:r>
            <a:r>
              <a:rPr lang="en-US" dirty="0">
                <a:solidFill>
                  <a:srgbClr val="FF0000"/>
                </a:solidFill>
              </a:rPr>
              <a:t>In our example we will not consider this</a:t>
            </a:r>
            <a:r>
              <a:rPr lang="cs-CZ" dirty="0">
                <a:solidFill>
                  <a:srgbClr val="FF0000"/>
                </a:solidFill>
              </a:rPr>
              <a:t>.</a:t>
            </a:r>
          </a:p>
        </p:txBody>
      </p:sp>
      <p:pic>
        <p:nvPicPr>
          <p:cNvPr id="11" name="Obrázek 10">
            <a:extLst>
              <a:ext uri="{FF2B5EF4-FFF2-40B4-BE49-F238E27FC236}">
                <a16:creationId xmlns:a16="http://schemas.microsoft.com/office/drawing/2014/main" id="{4B601002-0E2C-2E9A-087A-8C0B1BE9CA6B}"/>
              </a:ext>
            </a:extLst>
          </p:cNvPr>
          <p:cNvPicPr>
            <a:picLocks noChangeAspect="1"/>
          </p:cNvPicPr>
          <p:nvPr/>
        </p:nvPicPr>
        <p:blipFill>
          <a:blip r:embed="rId2"/>
          <a:stretch>
            <a:fillRect/>
          </a:stretch>
        </p:blipFill>
        <p:spPr>
          <a:xfrm>
            <a:off x="254461" y="4103566"/>
            <a:ext cx="8229600" cy="757451"/>
          </a:xfrm>
          <a:prstGeom prst="rect">
            <a:avLst/>
          </a:prstGeom>
          <a:ln>
            <a:solidFill>
              <a:schemeClr val="accent1">
                <a:shade val="95000"/>
                <a:satMod val="105000"/>
              </a:schemeClr>
            </a:solidFill>
          </a:ln>
        </p:spPr>
      </p:pic>
      <p:sp>
        <p:nvSpPr>
          <p:cNvPr id="12" name="TextovéPole 11">
            <a:extLst>
              <a:ext uri="{FF2B5EF4-FFF2-40B4-BE49-F238E27FC236}">
                <a16:creationId xmlns:a16="http://schemas.microsoft.com/office/drawing/2014/main" id="{9960FF8D-48CB-3187-86AA-E7B8C9457C13}"/>
              </a:ext>
            </a:extLst>
          </p:cNvPr>
          <p:cNvSpPr txBox="1"/>
          <p:nvPr/>
        </p:nvSpPr>
        <p:spPr>
          <a:xfrm>
            <a:off x="3131840" y="4047398"/>
            <a:ext cx="1976438" cy="307777"/>
          </a:xfrm>
          <a:prstGeom prst="rect">
            <a:avLst/>
          </a:prstGeom>
          <a:noFill/>
        </p:spPr>
        <p:txBody>
          <a:bodyPr wrap="none" rtlCol="0">
            <a:spAutoFit/>
          </a:bodyPr>
          <a:lstStyle/>
          <a:p>
            <a:r>
              <a:rPr lang="cs-CZ" sz="1400" dirty="0">
                <a:solidFill>
                  <a:srgbClr val="0070C0"/>
                </a:solidFill>
              </a:rPr>
              <a:t>1st part </a:t>
            </a:r>
            <a:r>
              <a:rPr lang="cs-CZ" sz="1400" dirty="0" err="1">
                <a:solidFill>
                  <a:srgbClr val="0070C0"/>
                </a:solidFill>
              </a:rPr>
              <a:t>of</a:t>
            </a:r>
            <a:r>
              <a:rPr lang="cs-CZ" sz="1400" dirty="0">
                <a:solidFill>
                  <a:srgbClr val="0070C0"/>
                </a:solidFill>
              </a:rPr>
              <a:t> </a:t>
            </a:r>
            <a:r>
              <a:rPr lang="cs-CZ" sz="1400" dirty="0" err="1">
                <a:solidFill>
                  <a:srgbClr val="0070C0"/>
                </a:solidFill>
              </a:rPr>
              <a:t>the</a:t>
            </a:r>
            <a:r>
              <a:rPr lang="cs-CZ" sz="1400" dirty="0">
                <a:solidFill>
                  <a:srgbClr val="0070C0"/>
                </a:solidFill>
              </a:rPr>
              <a:t> Sales Line</a:t>
            </a:r>
          </a:p>
        </p:txBody>
      </p:sp>
      <p:pic>
        <p:nvPicPr>
          <p:cNvPr id="14" name="Obrázek 13">
            <a:extLst>
              <a:ext uri="{FF2B5EF4-FFF2-40B4-BE49-F238E27FC236}">
                <a16:creationId xmlns:a16="http://schemas.microsoft.com/office/drawing/2014/main" id="{9802FE4A-C1C1-C3CD-5AA7-3464E31ACF2B}"/>
              </a:ext>
            </a:extLst>
          </p:cNvPr>
          <p:cNvPicPr>
            <a:picLocks noChangeAspect="1"/>
          </p:cNvPicPr>
          <p:nvPr/>
        </p:nvPicPr>
        <p:blipFill>
          <a:blip r:embed="rId3"/>
          <a:stretch>
            <a:fillRect/>
          </a:stretch>
        </p:blipFill>
        <p:spPr>
          <a:xfrm>
            <a:off x="249530" y="5339650"/>
            <a:ext cx="7430265" cy="670339"/>
          </a:xfrm>
          <a:prstGeom prst="rect">
            <a:avLst/>
          </a:prstGeom>
          <a:ln>
            <a:solidFill>
              <a:schemeClr val="accent1">
                <a:shade val="95000"/>
                <a:satMod val="105000"/>
              </a:schemeClr>
            </a:solidFill>
          </a:ln>
        </p:spPr>
      </p:pic>
      <p:sp>
        <p:nvSpPr>
          <p:cNvPr id="15" name="TextovéPole 14">
            <a:extLst>
              <a:ext uri="{FF2B5EF4-FFF2-40B4-BE49-F238E27FC236}">
                <a16:creationId xmlns:a16="http://schemas.microsoft.com/office/drawing/2014/main" id="{A14534C4-AA31-FD28-2363-812FF41E1A83}"/>
              </a:ext>
            </a:extLst>
          </p:cNvPr>
          <p:cNvSpPr txBox="1"/>
          <p:nvPr/>
        </p:nvSpPr>
        <p:spPr>
          <a:xfrm>
            <a:off x="3120987" y="5028119"/>
            <a:ext cx="2036135" cy="307777"/>
          </a:xfrm>
          <a:prstGeom prst="rect">
            <a:avLst/>
          </a:prstGeom>
          <a:noFill/>
        </p:spPr>
        <p:txBody>
          <a:bodyPr wrap="none" rtlCol="0">
            <a:spAutoFit/>
          </a:bodyPr>
          <a:lstStyle/>
          <a:p>
            <a:r>
              <a:rPr lang="cs-CZ" sz="1400" dirty="0">
                <a:solidFill>
                  <a:srgbClr val="0070C0"/>
                </a:solidFill>
              </a:rPr>
              <a:t>2nd part </a:t>
            </a:r>
            <a:r>
              <a:rPr lang="cs-CZ" sz="1400" dirty="0" err="1">
                <a:solidFill>
                  <a:srgbClr val="0070C0"/>
                </a:solidFill>
              </a:rPr>
              <a:t>of</a:t>
            </a:r>
            <a:r>
              <a:rPr lang="cs-CZ" sz="1400" dirty="0">
                <a:solidFill>
                  <a:srgbClr val="0070C0"/>
                </a:solidFill>
              </a:rPr>
              <a:t> </a:t>
            </a:r>
            <a:r>
              <a:rPr lang="cs-CZ" sz="1400" dirty="0" err="1">
                <a:solidFill>
                  <a:srgbClr val="0070C0"/>
                </a:solidFill>
              </a:rPr>
              <a:t>the</a:t>
            </a:r>
            <a:r>
              <a:rPr lang="cs-CZ" sz="1400" dirty="0">
                <a:solidFill>
                  <a:srgbClr val="0070C0"/>
                </a:solidFill>
              </a:rPr>
              <a:t> Sales Line</a:t>
            </a:r>
          </a:p>
        </p:txBody>
      </p:sp>
      <p:cxnSp>
        <p:nvCxnSpPr>
          <p:cNvPr id="17" name="Přímá spojnice 16">
            <a:extLst>
              <a:ext uri="{FF2B5EF4-FFF2-40B4-BE49-F238E27FC236}">
                <a16:creationId xmlns:a16="http://schemas.microsoft.com/office/drawing/2014/main" id="{3D87FC3E-F2AB-A126-D3B8-43253E6469B8}"/>
              </a:ext>
            </a:extLst>
          </p:cNvPr>
          <p:cNvCxnSpPr/>
          <p:nvPr/>
        </p:nvCxnSpPr>
        <p:spPr>
          <a:xfrm>
            <a:off x="6104403" y="3140856"/>
            <a:ext cx="0" cy="22282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FAF7FD7B-BEAC-4433-6E02-AC74331354FA}"/>
              </a:ext>
            </a:extLst>
          </p:cNvPr>
          <p:cNvCxnSpPr>
            <a:cxnSpLocks/>
          </p:cNvCxnSpPr>
          <p:nvPr/>
        </p:nvCxnSpPr>
        <p:spPr>
          <a:xfrm>
            <a:off x="6104403" y="3740320"/>
            <a:ext cx="0" cy="61415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Šipka: nahoru 4">
            <a:extLst>
              <a:ext uri="{FF2B5EF4-FFF2-40B4-BE49-F238E27FC236}">
                <a16:creationId xmlns:a16="http://schemas.microsoft.com/office/drawing/2014/main" id="{2BC95499-92E3-413A-90BC-1A38C76B42BC}"/>
              </a:ext>
            </a:extLst>
          </p:cNvPr>
          <p:cNvSpPr/>
          <p:nvPr/>
        </p:nvSpPr>
        <p:spPr>
          <a:xfrm>
            <a:off x="6804248" y="3645024"/>
            <a:ext cx="504044" cy="458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Přímá spojnice se šipkou 12">
            <a:extLst>
              <a:ext uri="{FF2B5EF4-FFF2-40B4-BE49-F238E27FC236}">
                <a16:creationId xmlns:a16="http://schemas.microsoft.com/office/drawing/2014/main" id="{50E7C457-F29D-43E7-BA90-C77A10B4C92B}"/>
              </a:ext>
            </a:extLst>
          </p:cNvPr>
          <p:cNvCxnSpPr/>
          <p:nvPr/>
        </p:nvCxnSpPr>
        <p:spPr>
          <a:xfrm>
            <a:off x="2445895" y="6119432"/>
            <a:ext cx="108012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0FBC9FF4-6667-4C5D-8C45-5627645C8CA7}"/>
              </a:ext>
            </a:extLst>
          </p:cNvPr>
          <p:cNvCxnSpPr/>
          <p:nvPr/>
        </p:nvCxnSpPr>
        <p:spPr>
          <a:xfrm>
            <a:off x="3194139" y="6237312"/>
            <a:ext cx="108012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05DA91D9-C0F2-4F1D-887E-D2466E7D7E91}"/>
              </a:ext>
            </a:extLst>
          </p:cNvPr>
          <p:cNvSpPr txBox="1"/>
          <p:nvPr/>
        </p:nvSpPr>
        <p:spPr>
          <a:xfrm>
            <a:off x="1241946" y="6119290"/>
            <a:ext cx="1879041" cy="369332"/>
          </a:xfrm>
          <a:prstGeom prst="rect">
            <a:avLst/>
          </a:prstGeom>
          <a:noFill/>
        </p:spPr>
        <p:txBody>
          <a:bodyPr wrap="none" rtlCol="0">
            <a:spAutoFit/>
          </a:bodyPr>
          <a:lstStyle/>
          <a:p>
            <a:r>
              <a:rPr lang="cs-CZ" b="1" dirty="0">
                <a:solidFill>
                  <a:srgbClr val="7030A0"/>
                </a:solidFill>
              </a:rPr>
              <a:t>3D=</a:t>
            </a:r>
            <a:r>
              <a:rPr lang="cs-CZ" b="1" dirty="0" err="1">
                <a:solidFill>
                  <a:srgbClr val="7030A0"/>
                </a:solidFill>
              </a:rPr>
              <a:t>Shipping</a:t>
            </a:r>
            <a:r>
              <a:rPr lang="cs-CZ" b="1" dirty="0">
                <a:solidFill>
                  <a:srgbClr val="7030A0"/>
                </a:solidFill>
              </a:rPr>
              <a:t> </a:t>
            </a:r>
            <a:r>
              <a:rPr lang="cs-CZ" b="1" dirty="0" err="1">
                <a:solidFill>
                  <a:srgbClr val="7030A0"/>
                </a:solidFill>
              </a:rPr>
              <a:t>time</a:t>
            </a:r>
            <a:endParaRPr lang="cs-CZ" b="1" dirty="0">
              <a:solidFill>
                <a:srgbClr val="7030A0"/>
              </a:solidFill>
            </a:endParaRPr>
          </a:p>
        </p:txBody>
      </p:sp>
      <p:sp>
        <p:nvSpPr>
          <p:cNvPr id="20" name="TextovéPole 19">
            <a:extLst>
              <a:ext uri="{FF2B5EF4-FFF2-40B4-BE49-F238E27FC236}">
                <a16:creationId xmlns:a16="http://schemas.microsoft.com/office/drawing/2014/main" id="{532AC3EC-257B-4C07-A006-4EBECEC9D963}"/>
              </a:ext>
            </a:extLst>
          </p:cNvPr>
          <p:cNvSpPr txBox="1"/>
          <p:nvPr/>
        </p:nvSpPr>
        <p:spPr>
          <a:xfrm>
            <a:off x="3183937" y="6237312"/>
            <a:ext cx="1185324" cy="369332"/>
          </a:xfrm>
          <a:prstGeom prst="rect">
            <a:avLst/>
          </a:prstGeom>
          <a:noFill/>
        </p:spPr>
        <p:txBody>
          <a:bodyPr wrap="none" rtlCol="0">
            <a:spAutoFit/>
          </a:bodyPr>
          <a:lstStyle/>
          <a:p>
            <a:r>
              <a:rPr lang="cs-CZ" b="1" dirty="0">
                <a:solidFill>
                  <a:srgbClr val="FF0000"/>
                </a:solidFill>
              </a:rPr>
              <a:t>1D=OWHT</a:t>
            </a:r>
          </a:p>
        </p:txBody>
      </p:sp>
    </p:spTree>
    <p:extLst>
      <p:ext uri="{BB962C8B-B14F-4D97-AF65-F5344CB8AC3E}">
        <p14:creationId xmlns:p14="http://schemas.microsoft.com/office/powerpoint/2010/main" val="2940587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1D801-0FCD-103E-1505-020DCE198769}"/>
              </a:ext>
            </a:extLst>
          </p:cNvPr>
          <p:cNvSpPr>
            <a:spLocks noGrp="1"/>
          </p:cNvSpPr>
          <p:nvPr>
            <p:ph type="title"/>
          </p:nvPr>
        </p:nvSpPr>
        <p:spPr/>
        <p:txBody>
          <a:bodyPr>
            <a:normAutofit/>
          </a:bodyPr>
          <a:lstStyle/>
          <a:p>
            <a:pPr algn="l"/>
            <a:r>
              <a:rPr lang="en-US" sz="2400" dirty="0">
                <a:solidFill>
                  <a:srgbClr val="0070C0"/>
                </a:solidFill>
              </a:rPr>
              <a:t>Sales Order</a:t>
            </a:r>
            <a:r>
              <a:rPr lang="cs-CZ" sz="2400" dirty="0">
                <a:solidFill>
                  <a:srgbClr val="0070C0"/>
                </a:solidFill>
              </a:rPr>
              <a:t> (</a:t>
            </a:r>
            <a:r>
              <a:rPr lang="cs-CZ" sz="2400" dirty="0" err="1">
                <a:solidFill>
                  <a:srgbClr val="0070C0"/>
                </a:solidFill>
              </a:rPr>
              <a:t>our</a:t>
            </a:r>
            <a:r>
              <a:rPr lang="cs-CZ" sz="2400" dirty="0">
                <a:solidFill>
                  <a:srgbClr val="0070C0"/>
                </a:solidFill>
              </a:rPr>
              <a:t> </a:t>
            </a:r>
            <a:r>
              <a:rPr lang="cs-CZ" sz="2400" dirty="0" err="1">
                <a:solidFill>
                  <a:srgbClr val="0070C0"/>
                </a:solidFill>
              </a:rPr>
              <a:t>Customer</a:t>
            </a:r>
            <a:r>
              <a:rPr lang="cs-CZ" sz="2400" dirty="0">
                <a:solidFill>
                  <a:srgbClr val="0070C0"/>
                </a:solidFill>
              </a:rPr>
              <a:t> </a:t>
            </a:r>
            <a:r>
              <a:rPr lang="cs-CZ" sz="2400" dirty="0" err="1">
                <a:solidFill>
                  <a:srgbClr val="0070C0"/>
                </a:solidFill>
              </a:rPr>
              <a:t>must</a:t>
            </a:r>
            <a:r>
              <a:rPr lang="cs-CZ" sz="2400" dirty="0">
                <a:solidFill>
                  <a:srgbClr val="0070C0"/>
                </a:solidFill>
              </a:rPr>
              <a:t> </a:t>
            </a:r>
            <a:r>
              <a:rPr lang="cs-CZ" sz="2400" dirty="0" err="1">
                <a:solidFill>
                  <a:srgbClr val="0070C0"/>
                </a:solidFill>
              </a:rPr>
              <a:t>have</a:t>
            </a:r>
            <a:r>
              <a:rPr lang="cs-CZ" sz="2400" dirty="0">
                <a:solidFill>
                  <a:srgbClr val="0070C0"/>
                </a:solidFill>
              </a:rPr>
              <a:t> set </a:t>
            </a:r>
            <a:r>
              <a:rPr lang="cs-CZ" sz="2400" b="1" dirty="0" err="1">
                <a:solidFill>
                  <a:srgbClr val="FF0000"/>
                </a:solidFill>
              </a:rPr>
              <a:t>Shipping</a:t>
            </a:r>
            <a:r>
              <a:rPr lang="cs-CZ" sz="2400" b="1" dirty="0">
                <a:solidFill>
                  <a:srgbClr val="FF0000"/>
                </a:solidFill>
              </a:rPr>
              <a:t> </a:t>
            </a:r>
            <a:r>
              <a:rPr lang="cs-CZ" sz="2400" b="1" dirty="0" err="1">
                <a:solidFill>
                  <a:srgbClr val="FF0000"/>
                </a:solidFill>
              </a:rPr>
              <a:t>time</a:t>
            </a:r>
            <a:r>
              <a:rPr lang="cs-CZ" sz="2400" b="1" dirty="0">
                <a:solidFill>
                  <a:srgbClr val="FF0000"/>
                </a:solidFill>
              </a:rPr>
              <a:t> to 3D</a:t>
            </a:r>
            <a:r>
              <a:rPr lang="cs-CZ" sz="2400" dirty="0">
                <a:solidFill>
                  <a:srgbClr val="0070C0"/>
                </a:solidFill>
              </a:rPr>
              <a:t>) </a:t>
            </a:r>
            <a:endParaRPr lang="cs-CZ" sz="2400" dirty="0"/>
          </a:p>
        </p:txBody>
      </p:sp>
      <p:pic>
        <p:nvPicPr>
          <p:cNvPr id="3" name="Obrázek 2">
            <a:extLst>
              <a:ext uri="{FF2B5EF4-FFF2-40B4-BE49-F238E27FC236}">
                <a16:creationId xmlns:a16="http://schemas.microsoft.com/office/drawing/2014/main" id="{2B72502F-D680-18F2-CF39-D8D3640371AB}"/>
              </a:ext>
            </a:extLst>
          </p:cNvPr>
          <p:cNvPicPr>
            <a:picLocks noChangeAspect="1"/>
          </p:cNvPicPr>
          <p:nvPr/>
        </p:nvPicPr>
        <p:blipFill>
          <a:blip r:embed="rId2"/>
          <a:stretch>
            <a:fillRect/>
          </a:stretch>
        </p:blipFill>
        <p:spPr>
          <a:xfrm>
            <a:off x="457201" y="1652299"/>
            <a:ext cx="7655540" cy="670339"/>
          </a:xfrm>
          <a:prstGeom prst="rect">
            <a:avLst/>
          </a:prstGeom>
          <a:ln>
            <a:solidFill>
              <a:schemeClr val="accent1">
                <a:shade val="95000"/>
                <a:satMod val="105000"/>
              </a:schemeClr>
            </a:solidFill>
          </a:ln>
        </p:spPr>
      </p:pic>
      <p:sp>
        <p:nvSpPr>
          <p:cNvPr id="4" name="TextovéPole 3">
            <a:extLst>
              <a:ext uri="{FF2B5EF4-FFF2-40B4-BE49-F238E27FC236}">
                <a16:creationId xmlns:a16="http://schemas.microsoft.com/office/drawing/2014/main" id="{C268C496-FA7C-09B0-6D13-E58FE95DC2BF}"/>
              </a:ext>
            </a:extLst>
          </p:cNvPr>
          <p:cNvSpPr txBox="1"/>
          <p:nvPr/>
        </p:nvSpPr>
        <p:spPr>
          <a:xfrm>
            <a:off x="3553932" y="1340768"/>
            <a:ext cx="2036135" cy="307777"/>
          </a:xfrm>
          <a:prstGeom prst="rect">
            <a:avLst/>
          </a:prstGeom>
          <a:noFill/>
        </p:spPr>
        <p:txBody>
          <a:bodyPr wrap="none" rtlCol="0">
            <a:spAutoFit/>
          </a:bodyPr>
          <a:lstStyle/>
          <a:p>
            <a:r>
              <a:rPr lang="cs-CZ" sz="1400" dirty="0">
                <a:solidFill>
                  <a:srgbClr val="0070C0"/>
                </a:solidFill>
              </a:rPr>
              <a:t>2nd part </a:t>
            </a:r>
            <a:r>
              <a:rPr lang="cs-CZ" sz="1400" dirty="0" err="1">
                <a:solidFill>
                  <a:srgbClr val="0070C0"/>
                </a:solidFill>
              </a:rPr>
              <a:t>of</a:t>
            </a:r>
            <a:r>
              <a:rPr lang="cs-CZ" sz="1400" dirty="0">
                <a:solidFill>
                  <a:srgbClr val="0070C0"/>
                </a:solidFill>
              </a:rPr>
              <a:t> </a:t>
            </a:r>
            <a:r>
              <a:rPr lang="cs-CZ" sz="1400" dirty="0" err="1">
                <a:solidFill>
                  <a:srgbClr val="0070C0"/>
                </a:solidFill>
              </a:rPr>
              <a:t>the</a:t>
            </a:r>
            <a:r>
              <a:rPr lang="cs-CZ" sz="1400" dirty="0">
                <a:solidFill>
                  <a:srgbClr val="0070C0"/>
                </a:solidFill>
              </a:rPr>
              <a:t> Sales Line</a:t>
            </a:r>
          </a:p>
        </p:txBody>
      </p:sp>
      <p:cxnSp>
        <p:nvCxnSpPr>
          <p:cNvPr id="6" name="Přímá spojnice se šipkou 5">
            <a:extLst>
              <a:ext uri="{FF2B5EF4-FFF2-40B4-BE49-F238E27FC236}">
                <a16:creationId xmlns:a16="http://schemas.microsoft.com/office/drawing/2014/main" id="{56425DEE-2B4A-C15D-594E-712F88445CD0}"/>
              </a:ext>
            </a:extLst>
          </p:cNvPr>
          <p:cNvCxnSpPr/>
          <p:nvPr/>
        </p:nvCxnSpPr>
        <p:spPr>
          <a:xfrm>
            <a:off x="2555776" y="2418676"/>
            <a:ext cx="1080120"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7A4A4C1D-E016-97CE-7C3B-9B2295598DB5}"/>
              </a:ext>
            </a:extLst>
          </p:cNvPr>
          <p:cNvCxnSpPr/>
          <p:nvPr/>
        </p:nvCxnSpPr>
        <p:spPr>
          <a:xfrm>
            <a:off x="3418730" y="2603200"/>
            <a:ext cx="108012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EC9442EB-0074-240F-855A-F8FAB44667FE}"/>
              </a:ext>
            </a:extLst>
          </p:cNvPr>
          <p:cNvPicPr>
            <a:picLocks noChangeAspect="1"/>
          </p:cNvPicPr>
          <p:nvPr/>
        </p:nvPicPr>
        <p:blipFill>
          <a:blip r:embed="rId3"/>
          <a:stretch>
            <a:fillRect/>
          </a:stretch>
        </p:blipFill>
        <p:spPr>
          <a:xfrm>
            <a:off x="457200" y="3463384"/>
            <a:ext cx="6631547" cy="1900630"/>
          </a:xfrm>
          <a:prstGeom prst="rect">
            <a:avLst/>
          </a:prstGeom>
          <a:ln>
            <a:solidFill>
              <a:srgbClr val="FF0000"/>
            </a:solidFill>
          </a:ln>
        </p:spPr>
      </p:pic>
      <p:sp>
        <p:nvSpPr>
          <p:cNvPr id="10" name="TextovéPole 9">
            <a:extLst>
              <a:ext uri="{FF2B5EF4-FFF2-40B4-BE49-F238E27FC236}">
                <a16:creationId xmlns:a16="http://schemas.microsoft.com/office/drawing/2014/main" id="{B3183E70-62EB-BDF3-782B-516A213A6643}"/>
              </a:ext>
            </a:extLst>
          </p:cNvPr>
          <p:cNvSpPr txBox="1"/>
          <p:nvPr/>
        </p:nvSpPr>
        <p:spPr>
          <a:xfrm>
            <a:off x="1351827" y="2418534"/>
            <a:ext cx="1879041" cy="369332"/>
          </a:xfrm>
          <a:prstGeom prst="rect">
            <a:avLst/>
          </a:prstGeom>
          <a:noFill/>
        </p:spPr>
        <p:txBody>
          <a:bodyPr wrap="none" rtlCol="0">
            <a:spAutoFit/>
          </a:bodyPr>
          <a:lstStyle/>
          <a:p>
            <a:r>
              <a:rPr lang="cs-CZ" b="1" dirty="0">
                <a:solidFill>
                  <a:srgbClr val="7030A0"/>
                </a:solidFill>
              </a:rPr>
              <a:t>3D=</a:t>
            </a:r>
            <a:r>
              <a:rPr lang="cs-CZ" b="1" dirty="0" err="1">
                <a:solidFill>
                  <a:srgbClr val="7030A0"/>
                </a:solidFill>
              </a:rPr>
              <a:t>Shipping</a:t>
            </a:r>
            <a:r>
              <a:rPr lang="cs-CZ" b="1" dirty="0">
                <a:solidFill>
                  <a:srgbClr val="7030A0"/>
                </a:solidFill>
              </a:rPr>
              <a:t> </a:t>
            </a:r>
            <a:r>
              <a:rPr lang="cs-CZ" b="1" dirty="0" err="1">
                <a:solidFill>
                  <a:srgbClr val="7030A0"/>
                </a:solidFill>
              </a:rPr>
              <a:t>time</a:t>
            </a:r>
            <a:endParaRPr lang="cs-CZ" b="1" dirty="0">
              <a:solidFill>
                <a:srgbClr val="7030A0"/>
              </a:solidFill>
            </a:endParaRPr>
          </a:p>
        </p:txBody>
      </p:sp>
      <p:sp>
        <p:nvSpPr>
          <p:cNvPr id="11" name="TextovéPole 10">
            <a:extLst>
              <a:ext uri="{FF2B5EF4-FFF2-40B4-BE49-F238E27FC236}">
                <a16:creationId xmlns:a16="http://schemas.microsoft.com/office/drawing/2014/main" id="{102D0799-59BA-E0F3-F810-109741A67AAD}"/>
              </a:ext>
            </a:extLst>
          </p:cNvPr>
          <p:cNvSpPr txBox="1"/>
          <p:nvPr/>
        </p:nvSpPr>
        <p:spPr>
          <a:xfrm>
            <a:off x="3427265" y="2628824"/>
            <a:ext cx="1185324" cy="369332"/>
          </a:xfrm>
          <a:prstGeom prst="rect">
            <a:avLst/>
          </a:prstGeom>
          <a:noFill/>
        </p:spPr>
        <p:txBody>
          <a:bodyPr wrap="none" rtlCol="0">
            <a:spAutoFit/>
          </a:bodyPr>
          <a:lstStyle/>
          <a:p>
            <a:r>
              <a:rPr lang="cs-CZ" b="1" dirty="0">
                <a:solidFill>
                  <a:srgbClr val="FF0000"/>
                </a:solidFill>
              </a:rPr>
              <a:t>1D=OWHT</a:t>
            </a:r>
          </a:p>
        </p:txBody>
      </p:sp>
      <p:sp>
        <p:nvSpPr>
          <p:cNvPr id="12" name="Šipka: obousměrná svislá 11">
            <a:extLst>
              <a:ext uri="{FF2B5EF4-FFF2-40B4-BE49-F238E27FC236}">
                <a16:creationId xmlns:a16="http://schemas.microsoft.com/office/drawing/2014/main" id="{B0600C18-E791-40A7-6248-DED404B762D6}"/>
              </a:ext>
            </a:extLst>
          </p:cNvPr>
          <p:cNvSpPr/>
          <p:nvPr/>
        </p:nvSpPr>
        <p:spPr>
          <a:xfrm>
            <a:off x="5436096" y="2403008"/>
            <a:ext cx="444352" cy="991608"/>
          </a:xfrm>
          <a:prstGeom prst="up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470C156C-E9ED-BA56-5BE1-2296EDF80438}"/>
              </a:ext>
            </a:extLst>
          </p:cNvPr>
          <p:cNvSpPr txBox="1"/>
          <p:nvPr/>
        </p:nvSpPr>
        <p:spPr>
          <a:xfrm>
            <a:off x="5722223" y="2645100"/>
            <a:ext cx="2416174" cy="400110"/>
          </a:xfrm>
          <a:prstGeom prst="rect">
            <a:avLst/>
          </a:prstGeom>
          <a:noFill/>
        </p:spPr>
        <p:txBody>
          <a:bodyPr wrap="none" rtlCol="0">
            <a:spAutoFit/>
          </a:bodyPr>
          <a:lstStyle/>
          <a:p>
            <a:r>
              <a:rPr lang="cs-CZ" sz="2000" dirty="0"/>
              <a:t> </a:t>
            </a:r>
            <a:r>
              <a:rPr lang="cs-CZ" sz="2000" b="1" dirty="0" err="1">
                <a:solidFill>
                  <a:srgbClr val="7030A0"/>
                </a:solidFill>
              </a:rPr>
              <a:t>Explanation</a:t>
            </a:r>
            <a:r>
              <a:rPr lang="cs-CZ" sz="2000" b="1" dirty="0">
                <a:solidFill>
                  <a:srgbClr val="7030A0"/>
                </a:solidFill>
              </a:rPr>
              <a:t> </a:t>
            </a:r>
            <a:r>
              <a:rPr lang="cs-CZ" sz="2000" b="1" dirty="0" err="1">
                <a:solidFill>
                  <a:srgbClr val="7030A0"/>
                </a:solidFill>
              </a:rPr>
              <a:t>of</a:t>
            </a:r>
            <a:r>
              <a:rPr lang="cs-CZ" sz="2000" b="1" dirty="0">
                <a:solidFill>
                  <a:srgbClr val="7030A0"/>
                </a:solidFill>
              </a:rPr>
              <a:t> </a:t>
            </a:r>
            <a:r>
              <a:rPr lang="cs-CZ" sz="2000" b="1" dirty="0" err="1">
                <a:solidFill>
                  <a:srgbClr val="7030A0"/>
                </a:solidFill>
              </a:rPr>
              <a:t>dates</a:t>
            </a:r>
            <a:endParaRPr lang="cs-CZ" sz="2000" b="1" dirty="0">
              <a:solidFill>
                <a:srgbClr val="7030A0"/>
              </a:solidFill>
            </a:endParaRPr>
          </a:p>
        </p:txBody>
      </p:sp>
    </p:spTree>
    <p:extLst>
      <p:ext uri="{BB962C8B-B14F-4D97-AF65-F5344CB8AC3E}">
        <p14:creationId xmlns:p14="http://schemas.microsoft.com/office/powerpoint/2010/main" val="4091492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57B07C-83D1-4D0F-E234-ED750071FD94}"/>
              </a:ext>
            </a:extLst>
          </p:cNvPr>
          <p:cNvSpPr>
            <a:spLocks noGrp="1"/>
          </p:cNvSpPr>
          <p:nvPr>
            <p:ph type="title"/>
          </p:nvPr>
        </p:nvSpPr>
        <p:spPr/>
        <p:txBody>
          <a:bodyPr>
            <a:normAutofit/>
          </a:bodyPr>
          <a:lstStyle/>
          <a:p>
            <a:pPr algn="l"/>
            <a:r>
              <a:rPr lang="cs-CZ" sz="3600" dirty="0">
                <a:solidFill>
                  <a:srgbClr val="0070C0"/>
                </a:solidFill>
              </a:rPr>
              <a:t> </a:t>
            </a:r>
            <a:r>
              <a:rPr lang="en-US" sz="3600" dirty="0">
                <a:solidFill>
                  <a:srgbClr val="0070C0"/>
                </a:solidFill>
              </a:rPr>
              <a:t>Sales Order</a:t>
            </a:r>
            <a:r>
              <a:rPr lang="cs-CZ" sz="3600" dirty="0">
                <a:solidFill>
                  <a:srgbClr val="0070C0"/>
                </a:solidFill>
              </a:rPr>
              <a:t> : </a:t>
            </a:r>
            <a:r>
              <a:rPr lang="cs-CZ" sz="3600" dirty="0" err="1">
                <a:solidFill>
                  <a:srgbClr val="0070C0"/>
                </a:solidFill>
              </a:rPr>
              <a:t>Order</a:t>
            </a:r>
            <a:r>
              <a:rPr lang="cs-CZ" sz="3600" dirty="0">
                <a:solidFill>
                  <a:srgbClr val="0070C0"/>
                </a:solidFill>
              </a:rPr>
              <a:t> </a:t>
            </a:r>
            <a:r>
              <a:rPr lang="cs-CZ" sz="3600" dirty="0" err="1">
                <a:solidFill>
                  <a:srgbClr val="0070C0"/>
                </a:solidFill>
              </a:rPr>
              <a:t>Promising</a:t>
            </a:r>
            <a:r>
              <a:rPr lang="cs-CZ" sz="3600" dirty="0">
                <a:solidFill>
                  <a:srgbClr val="0070C0"/>
                </a:solidFill>
              </a:rPr>
              <a:t> </a:t>
            </a:r>
            <a:r>
              <a:rPr lang="cs-CZ" sz="3600" dirty="0" err="1">
                <a:solidFill>
                  <a:srgbClr val="0070C0"/>
                </a:solidFill>
              </a:rPr>
              <a:t>function</a:t>
            </a:r>
            <a:r>
              <a:rPr lang="cs-CZ" sz="3600" dirty="0">
                <a:solidFill>
                  <a:srgbClr val="0070C0"/>
                </a:solidFill>
              </a:rPr>
              <a:t> </a:t>
            </a:r>
            <a:endParaRPr lang="cs-CZ" sz="3600" dirty="0"/>
          </a:p>
        </p:txBody>
      </p:sp>
      <p:sp>
        <p:nvSpPr>
          <p:cNvPr id="3" name="Šipka doprava 5">
            <a:extLst>
              <a:ext uri="{FF2B5EF4-FFF2-40B4-BE49-F238E27FC236}">
                <a16:creationId xmlns:a16="http://schemas.microsoft.com/office/drawing/2014/main" id="{9E699785-FA3D-DD01-2CE8-001E260E25D8}"/>
              </a:ext>
            </a:extLst>
          </p:cNvPr>
          <p:cNvSpPr/>
          <p:nvPr/>
        </p:nvSpPr>
        <p:spPr>
          <a:xfrm>
            <a:off x="5076056" y="5331381"/>
            <a:ext cx="3384376" cy="8640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err="1"/>
              <a:t>See</a:t>
            </a:r>
            <a:r>
              <a:rPr lang="cs-CZ" dirty="0"/>
              <a:t> </a:t>
            </a:r>
            <a:r>
              <a:rPr lang="cs-CZ" dirty="0" err="1"/>
              <a:t>next</a:t>
            </a:r>
            <a:r>
              <a:rPr lang="cs-CZ" dirty="0"/>
              <a:t> slide</a:t>
            </a:r>
          </a:p>
        </p:txBody>
      </p:sp>
      <p:pic>
        <p:nvPicPr>
          <p:cNvPr id="5" name="Obrázek 4">
            <a:extLst>
              <a:ext uri="{FF2B5EF4-FFF2-40B4-BE49-F238E27FC236}">
                <a16:creationId xmlns:a16="http://schemas.microsoft.com/office/drawing/2014/main" id="{9C4B2720-8E26-E075-2476-917EA54B1DFA}"/>
              </a:ext>
            </a:extLst>
          </p:cNvPr>
          <p:cNvPicPr>
            <a:picLocks noChangeAspect="1"/>
          </p:cNvPicPr>
          <p:nvPr/>
        </p:nvPicPr>
        <p:blipFill>
          <a:blip r:embed="rId2"/>
          <a:stretch>
            <a:fillRect/>
          </a:stretch>
        </p:blipFill>
        <p:spPr>
          <a:xfrm>
            <a:off x="471993" y="1253007"/>
            <a:ext cx="5580112" cy="2087645"/>
          </a:xfrm>
          <a:prstGeom prst="rect">
            <a:avLst/>
          </a:prstGeom>
          <a:ln>
            <a:solidFill>
              <a:schemeClr val="accent5">
                <a:shade val="50000"/>
              </a:schemeClr>
            </a:solidFill>
          </a:ln>
        </p:spPr>
      </p:pic>
      <p:pic>
        <p:nvPicPr>
          <p:cNvPr id="7" name="Obrázek 6">
            <a:extLst>
              <a:ext uri="{FF2B5EF4-FFF2-40B4-BE49-F238E27FC236}">
                <a16:creationId xmlns:a16="http://schemas.microsoft.com/office/drawing/2014/main" id="{9AE6312F-E961-FB81-9A64-C8E1DA223A2B}"/>
              </a:ext>
            </a:extLst>
          </p:cNvPr>
          <p:cNvPicPr>
            <a:picLocks noChangeAspect="1"/>
          </p:cNvPicPr>
          <p:nvPr/>
        </p:nvPicPr>
        <p:blipFill>
          <a:blip r:embed="rId3"/>
          <a:stretch>
            <a:fillRect/>
          </a:stretch>
        </p:blipFill>
        <p:spPr>
          <a:xfrm>
            <a:off x="457200" y="3789040"/>
            <a:ext cx="7828662" cy="1224136"/>
          </a:xfrm>
          <a:prstGeom prst="rect">
            <a:avLst/>
          </a:prstGeom>
          <a:ln>
            <a:solidFill>
              <a:schemeClr val="accent5">
                <a:shade val="50000"/>
              </a:schemeClr>
            </a:solidFill>
          </a:ln>
        </p:spPr>
      </p:pic>
      <p:cxnSp>
        <p:nvCxnSpPr>
          <p:cNvPr id="9" name="Přímá spojnice se šipkou 8">
            <a:extLst>
              <a:ext uri="{FF2B5EF4-FFF2-40B4-BE49-F238E27FC236}">
                <a16:creationId xmlns:a16="http://schemas.microsoft.com/office/drawing/2014/main" id="{6D636B8A-C46B-2932-3F86-ED20C93FB735}"/>
              </a:ext>
            </a:extLst>
          </p:cNvPr>
          <p:cNvCxnSpPr/>
          <p:nvPr/>
        </p:nvCxnSpPr>
        <p:spPr>
          <a:xfrm>
            <a:off x="5796136" y="2852936"/>
            <a:ext cx="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a:extLst>
              <a:ext uri="{FF2B5EF4-FFF2-40B4-BE49-F238E27FC236}">
                <a16:creationId xmlns:a16="http://schemas.microsoft.com/office/drawing/2014/main" id="{71AD608B-D6AC-4AF1-9B99-56D2C90CBF38}"/>
              </a:ext>
            </a:extLst>
          </p:cNvPr>
          <p:cNvCxnSpPr/>
          <p:nvPr/>
        </p:nvCxnSpPr>
        <p:spPr>
          <a:xfrm>
            <a:off x="6876256" y="3429000"/>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B608EAF6-F95A-4DD9-9385-8AE50E50309C}"/>
              </a:ext>
            </a:extLst>
          </p:cNvPr>
          <p:cNvSpPr txBox="1"/>
          <p:nvPr/>
        </p:nvSpPr>
        <p:spPr>
          <a:xfrm>
            <a:off x="6174432" y="3066732"/>
            <a:ext cx="2718044" cy="307777"/>
          </a:xfrm>
          <a:prstGeom prst="rect">
            <a:avLst/>
          </a:prstGeom>
          <a:noFill/>
        </p:spPr>
        <p:txBody>
          <a:bodyPr wrap="square">
            <a:spAutoFit/>
          </a:bodyPr>
          <a:lstStyle/>
          <a:p>
            <a:r>
              <a:rPr lang="en-US" sz="1400" dirty="0"/>
              <a:t> What's left in stock (71-50=21)</a:t>
            </a:r>
          </a:p>
        </p:txBody>
      </p:sp>
      <p:sp>
        <p:nvSpPr>
          <p:cNvPr id="11" name="TextovéPole 10">
            <a:extLst>
              <a:ext uri="{FF2B5EF4-FFF2-40B4-BE49-F238E27FC236}">
                <a16:creationId xmlns:a16="http://schemas.microsoft.com/office/drawing/2014/main" id="{C668634B-8E18-49D0-BE12-8693D2B888ED}"/>
              </a:ext>
            </a:extLst>
          </p:cNvPr>
          <p:cNvSpPr txBox="1"/>
          <p:nvPr/>
        </p:nvSpPr>
        <p:spPr>
          <a:xfrm>
            <a:off x="323528" y="5061489"/>
            <a:ext cx="5850904" cy="369332"/>
          </a:xfrm>
          <a:prstGeom prst="rect">
            <a:avLst/>
          </a:prstGeom>
          <a:noFill/>
        </p:spPr>
        <p:txBody>
          <a:bodyPr wrap="square">
            <a:spAutoFit/>
          </a:bodyPr>
          <a:lstStyle/>
          <a:p>
            <a:r>
              <a:rPr lang="en-US" dirty="0"/>
              <a:t> </a:t>
            </a:r>
            <a:r>
              <a:rPr lang="en-US" dirty="0">
                <a:solidFill>
                  <a:srgbClr val="0070C0"/>
                </a:solidFill>
              </a:rPr>
              <a:t>Before ATP activation and ATP proposal approval</a:t>
            </a:r>
          </a:p>
        </p:txBody>
      </p:sp>
    </p:spTree>
    <p:extLst>
      <p:ext uri="{BB962C8B-B14F-4D97-AF65-F5344CB8AC3E}">
        <p14:creationId xmlns:p14="http://schemas.microsoft.com/office/powerpoint/2010/main" val="1326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A445C-BEBC-ED43-B4B7-0EE9967FE168}"/>
              </a:ext>
            </a:extLst>
          </p:cNvPr>
          <p:cNvSpPr>
            <a:spLocks noGrp="1"/>
          </p:cNvSpPr>
          <p:nvPr>
            <p:ph type="title"/>
          </p:nvPr>
        </p:nvSpPr>
        <p:spPr/>
        <p:txBody>
          <a:bodyPr>
            <a:normAutofit/>
          </a:bodyPr>
          <a:lstStyle/>
          <a:p>
            <a:pPr algn="l"/>
            <a:r>
              <a:rPr lang="cs-CZ" sz="3600" dirty="0">
                <a:solidFill>
                  <a:srgbClr val="0070C0"/>
                </a:solidFill>
              </a:rPr>
              <a:t>ATP </a:t>
            </a:r>
            <a:r>
              <a:rPr lang="cs-CZ" sz="3600" dirty="0" err="1">
                <a:solidFill>
                  <a:srgbClr val="0070C0"/>
                </a:solidFill>
              </a:rPr>
              <a:t>Calculation</a:t>
            </a:r>
            <a:endParaRPr lang="cs-CZ" sz="3600" dirty="0">
              <a:solidFill>
                <a:srgbClr val="0070C0"/>
              </a:solidFill>
            </a:endParaRPr>
          </a:p>
        </p:txBody>
      </p:sp>
      <p:pic>
        <p:nvPicPr>
          <p:cNvPr id="4" name="Obrázek 3">
            <a:extLst>
              <a:ext uri="{FF2B5EF4-FFF2-40B4-BE49-F238E27FC236}">
                <a16:creationId xmlns:a16="http://schemas.microsoft.com/office/drawing/2014/main" id="{2BE9D530-B10D-6743-9DCD-B840988E130F}"/>
              </a:ext>
            </a:extLst>
          </p:cNvPr>
          <p:cNvPicPr>
            <a:picLocks noChangeAspect="1"/>
          </p:cNvPicPr>
          <p:nvPr/>
        </p:nvPicPr>
        <p:blipFill>
          <a:blip r:embed="rId2"/>
          <a:stretch>
            <a:fillRect/>
          </a:stretch>
        </p:blipFill>
        <p:spPr>
          <a:xfrm>
            <a:off x="497501" y="1872241"/>
            <a:ext cx="7895870" cy="1206450"/>
          </a:xfrm>
          <a:prstGeom prst="rect">
            <a:avLst/>
          </a:prstGeom>
          <a:ln>
            <a:solidFill>
              <a:schemeClr val="accent5">
                <a:shade val="50000"/>
              </a:schemeClr>
            </a:solidFill>
          </a:ln>
        </p:spPr>
      </p:pic>
      <p:sp>
        <p:nvSpPr>
          <p:cNvPr id="5" name="Šipka: dolů 4">
            <a:extLst>
              <a:ext uri="{FF2B5EF4-FFF2-40B4-BE49-F238E27FC236}">
                <a16:creationId xmlns:a16="http://schemas.microsoft.com/office/drawing/2014/main" id="{E7BF5E6A-971F-50B0-08B3-50B4B61A53A1}"/>
              </a:ext>
            </a:extLst>
          </p:cNvPr>
          <p:cNvSpPr/>
          <p:nvPr/>
        </p:nvSpPr>
        <p:spPr>
          <a:xfrm>
            <a:off x="2339752" y="3284984"/>
            <a:ext cx="2232248" cy="10527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ATP</a:t>
            </a:r>
          </a:p>
          <a:p>
            <a:pPr algn="ctr"/>
            <a:r>
              <a:rPr lang="cs-CZ" sz="1400" dirty="0"/>
              <a:t> </a:t>
            </a:r>
            <a:r>
              <a:rPr lang="cs-CZ" sz="1400" dirty="0" err="1"/>
              <a:t>calculations</a:t>
            </a:r>
            <a:endParaRPr lang="cs-CZ" sz="1400" dirty="0"/>
          </a:p>
        </p:txBody>
      </p:sp>
      <p:pic>
        <p:nvPicPr>
          <p:cNvPr id="7" name="Obrázek 6">
            <a:extLst>
              <a:ext uri="{FF2B5EF4-FFF2-40B4-BE49-F238E27FC236}">
                <a16:creationId xmlns:a16="http://schemas.microsoft.com/office/drawing/2014/main" id="{6C7491A7-7708-2D22-082B-2F24D8D43A0C}"/>
              </a:ext>
            </a:extLst>
          </p:cNvPr>
          <p:cNvPicPr>
            <a:picLocks noChangeAspect="1"/>
          </p:cNvPicPr>
          <p:nvPr/>
        </p:nvPicPr>
        <p:blipFill>
          <a:blip r:embed="rId3"/>
          <a:stretch>
            <a:fillRect/>
          </a:stretch>
        </p:blipFill>
        <p:spPr>
          <a:xfrm>
            <a:off x="325089" y="4409695"/>
            <a:ext cx="8164780" cy="1368152"/>
          </a:xfrm>
          <a:prstGeom prst="rect">
            <a:avLst/>
          </a:prstGeom>
          <a:ln>
            <a:solidFill>
              <a:schemeClr val="accent1">
                <a:shade val="15000"/>
              </a:schemeClr>
            </a:solidFill>
          </a:ln>
        </p:spPr>
      </p:pic>
      <p:sp>
        <p:nvSpPr>
          <p:cNvPr id="8" name="Obdélník 7">
            <a:extLst>
              <a:ext uri="{FF2B5EF4-FFF2-40B4-BE49-F238E27FC236}">
                <a16:creationId xmlns:a16="http://schemas.microsoft.com/office/drawing/2014/main" id="{7587F2AE-D11F-3556-E070-7097355952EA}"/>
              </a:ext>
            </a:extLst>
          </p:cNvPr>
          <p:cNvSpPr/>
          <p:nvPr/>
        </p:nvSpPr>
        <p:spPr>
          <a:xfrm>
            <a:off x="3995936" y="5301208"/>
            <a:ext cx="576064" cy="7200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B469E5B6-5DB3-3C37-A05E-1B047A58317B}"/>
              </a:ext>
            </a:extLst>
          </p:cNvPr>
          <p:cNvSpPr/>
          <p:nvPr/>
        </p:nvSpPr>
        <p:spPr>
          <a:xfrm>
            <a:off x="5148064" y="5255688"/>
            <a:ext cx="576064" cy="7200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BEBA7E18-1A7F-442A-836D-3853BBCE5972}"/>
              </a:ext>
            </a:extLst>
          </p:cNvPr>
          <p:cNvSpPr txBox="1"/>
          <p:nvPr/>
        </p:nvSpPr>
        <p:spPr>
          <a:xfrm>
            <a:off x="5508104" y="2353990"/>
            <a:ext cx="1008112" cy="369332"/>
          </a:xfrm>
          <a:prstGeom prst="rect">
            <a:avLst/>
          </a:prstGeom>
          <a:noFill/>
        </p:spPr>
        <p:txBody>
          <a:bodyPr wrap="square" rtlCol="0">
            <a:spAutoFit/>
          </a:bodyPr>
          <a:lstStyle/>
          <a:p>
            <a:r>
              <a:rPr lang="cs-CZ" sz="900" b="1" dirty="0" err="1"/>
              <a:t>Before</a:t>
            </a:r>
            <a:r>
              <a:rPr lang="cs-CZ" sz="900" b="1" dirty="0"/>
              <a:t> use </a:t>
            </a:r>
            <a:r>
              <a:rPr lang="cs-CZ" sz="900" b="1" dirty="0" err="1"/>
              <a:t>of</a:t>
            </a:r>
            <a:endParaRPr lang="cs-CZ" sz="900" b="1" dirty="0"/>
          </a:p>
          <a:p>
            <a:r>
              <a:rPr lang="cs-CZ" sz="900" b="1" dirty="0"/>
              <a:t>      ATP</a:t>
            </a:r>
            <a:endParaRPr lang="en-US" sz="900" b="1" dirty="0"/>
          </a:p>
        </p:txBody>
      </p:sp>
      <p:cxnSp>
        <p:nvCxnSpPr>
          <p:cNvPr id="10" name="Přímá spojnice se šipkou 9">
            <a:extLst>
              <a:ext uri="{FF2B5EF4-FFF2-40B4-BE49-F238E27FC236}">
                <a16:creationId xmlns:a16="http://schemas.microsoft.com/office/drawing/2014/main" id="{6CB41514-FCAC-49A5-A5AD-1A09EABF3D23}"/>
              </a:ext>
            </a:extLst>
          </p:cNvPr>
          <p:cNvCxnSpPr/>
          <p:nvPr/>
        </p:nvCxnSpPr>
        <p:spPr>
          <a:xfrm>
            <a:off x="2051720" y="2636912"/>
            <a:ext cx="792088"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D889CE8E-1BD0-4042-8158-0E93E3C16F3F}"/>
              </a:ext>
            </a:extLst>
          </p:cNvPr>
          <p:cNvCxnSpPr>
            <a:cxnSpLocks/>
          </p:cNvCxnSpPr>
          <p:nvPr/>
        </p:nvCxnSpPr>
        <p:spPr>
          <a:xfrm>
            <a:off x="4967544" y="2979266"/>
            <a:ext cx="324536" cy="2276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163B36FA-C782-4E6F-A47B-315B26292F65}"/>
              </a:ext>
            </a:extLst>
          </p:cNvPr>
          <p:cNvSpPr txBox="1"/>
          <p:nvPr/>
        </p:nvSpPr>
        <p:spPr>
          <a:xfrm>
            <a:off x="5912910" y="4381699"/>
            <a:ext cx="1221873" cy="369332"/>
          </a:xfrm>
          <a:prstGeom prst="rect">
            <a:avLst/>
          </a:prstGeom>
          <a:noFill/>
        </p:spPr>
        <p:txBody>
          <a:bodyPr wrap="none" rtlCol="0">
            <a:spAutoFit/>
          </a:bodyPr>
          <a:lstStyle/>
          <a:p>
            <a:r>
              <a:rPr lang="cs-CZ" b="1" dirty="0" err="1">
                <a:solidFill>
                  <a:srgbClr val="0070C0"/>
                </a:solidFill>
              </a:rPr>
              <a:t>Suggestion</a:t>
            </a:r>
            <a:endParaRPr lang="en-US" b="1" dirty="0">
              <a:solidFill>
                <a:srgbClr val="0070C0"/>
              </a:solidFill>
            </a:endParaRPr>
          </a:p>
        </p:txBody>
      </p:sp>
    </p:spTree>
    <p:extLst>
      <p:ext uri="{BB962C8B-B14F-4D97-AF65-F5344CB8AC3E}">
        <p14:creationId xmlns:p14="http://schemas.microsoft.com/office/powerpoint/2010/main" val="419310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6EFA7-EE93-082D-0EC3-44AF5D2E3472}"/>
              </a:ext>
            </a:extLst>
          </p:cNvPr>
          <p:cNvSpPr>
            <a:spLocks noGrp="1"/>
          </p:cNvSpPr>
          <p:nvPr>
            <p:ph type="title"/>
          </p:nvPr>
        </p:nvSpPr>
        <p:spPr/>
        <p:txBody>
          <a:bodyPr/>
          <a:lstStyle/>
          <a:p>
            <a:pPr algn="l"/>
            <a:r>
              <a:rPr lang="cs-CZ" sz="4400" dirty="0">
                <a:solidFill>
                  <a:srgbClr val="0070C0"/>
                </a:solidFill>
              </a:rPr>
              <a:t>ATP </a:t>
            </a:r>
            <a:r>
              <a:rPr lang="cs-CZ" sz="4400" dirty="0" err="1">
                <a:solidFill>
                  <a:srgbClr val="0070C0"/>
                </a:solidFill>
              </a:rPr>
              <a:t>Calculation</a:t>
            </a:r>
            <a:endParaRPr lang="cs-CZ" dirty="0"/>
          </a:p>
        </p:txBody>
      </p:sp>
      <p:sp>
        <p:nvSpPr>
          <p:cNvPr id="4" name="TextovéPole 3">
            <a:extLst>
              <a:ext uri="{FF2B5EF4-FFF2-40B4-BE49-F238E27FC236}">
                <a16:creationId xmlns:a16="http://schemas.microsoft.com/office/drawing/2014/main" id="{BFEFAFD7-D70B-5F83-DC4B-866D3FCBDF81}"/>
              </a:ext>
            </a:extLst>
          </p:cNvPr>
          <p:cNvSpPr txBox="1"/>
          <p:nvPr/>
        </p:nvSpPr>
        <p:spPr>
          <a:xfrm>
            <a:off x="457200" y="1628800"/>
            <a:ext cx="6635080" cy="369332"/>
          </a:xfrm>
          <a:prstGeom prst="rect">
            <a:avLst/>
          </a:prstGeom>
          <a:noFill/>
        </p:spPr>
        <p:txBody>
          <a:bodyPr wrap="square">
            <a:spAutoFit/>
          </a:bodyPr>
          <a:lstStyle/>
          <a:p>
            <a:r>
              <a:rPr lang="cs-CZ" dirty="0" err="1">
                <a:solidFill>
                  <a:srgbClr val="0070C0"/>
                </a:solidFill>
              </a:rPr>
              <a:t>After</a:t>
            </a:r>
            <a:r>
              <a:rPr lang="cs-CZ" dirty="0">
                <a:solidFill>
                  <a:srgbClr val="0070C0"/>
                </a:solidFill>
              </a:rPr>
              <a:t> </a:t>
            </a:r>
            <a:r>
              <a:rPr lang="cs-CZ" dirty="0" err="1">
                <a:solidFill>
                  <a:srgbClr val="0070C0"/>
                </a:solidFill>
              </a:rPr>
              <a:t>accepting</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calculation</a:t>
            </a:r>
            <a:r>
              <a:rPr lang="cs-CZ" dirty="0">
                <a:solidFill>
                  <a:srgbClr val="0070C0"/>
                </a:solidFill>
              </a:rPr>
              <a:t>, </a:t>
            </a:r>
            <a:r>
              <a:rPr lang="cs-CZ" dirty="0" err="1">
                <a:solidFill>
                  <a:srgbClr val="0070C0"/>
                </a:solidFill>
              </a:rPr>
              <a:t>it</a:t>
            </a:r>
            <a:r>
              <a:rPr lang="cs-CZ" dirty="0">
                <a:solidFill>
                  <a:srgbClr val="0070C0"/>
                </a:solidFill>
              </a:rPr>
              <a:t> </a:t>
            </a:r>
            <a:r>
              <a:rPr lang="cs-CZ" dirty="0" err="1">
                <a:solidFill>
                  <a:srgbClr val="0070C0"/>
                </a:solidFill>
              </a:rPr>
              <a:t>was</a:t>
            </a:r>
            <a:r>
              <a:rPr lang="cs-CZ" dirty="0">
                <a:solidFill>
                  <a:srgbClr val="0070C0"/>
                </a:solidFill>
              </a:rPr>
              <a:t> </a:t>
            </a:r>
            <a:r>
              <a:rPr lang="cs-CZ" dirty="0">
                <a:solidFill>
                  <a:srgbClr val="FF0000"/>
                </a:solidFill>
              </a:rPr>
              <a:t>not </a:t>
            </a:r>
            <a:r>
              <a:rPr lang="cs-CZ" dirty="0" err="1">
                <a:solidFill>
                  <a:srgbClr val="FF0000"/>
                </a:solidFill>
              </a:rPr>
              <a:t>reflected</a:t>
            </a:r>
            <a:r>
              <a:rPr lang="cs-CZ" dirty="0">
                <a:solidFill>
                  <a:srgbClr val="FF0000"/>
                </a:solidFill>
              </a:rPr>
              <a:t> in </a:t>
            </a:r>
            <a:r>
              <a:rPr lang="cs-CZ" dirty="0" err="1">
                <a:solidFill>
                  <a:srgbClr val="FF0000"/>
                </a:solidFill>
              </a:rPr>
              <a:t>the</a:t>
            </a:r>
            <a:r>
              <a:rPr lang="cs-CZ" dirty="0">
                <a:solidFill>
                  <a:srgbClr val="FF0000"/>
                </a:solidFill>
              </a:rPr>
              <a:t> sales line</a:t>
            </a:r>
            <a:r>
              <a:rPr lang="cs-CZ" b="1" dirty="0">
                <a:solidFill>
                  <a:srgbClr val="FF0000"/>
                </a:solidFill>
              </a:rPr>
              <a:t>. </a:t>
            </a:r>
          </a:p>
        </p:txBody>
      </p:sp>
      <p:pic>
        <p:nvPicPr>
          <p:cNvPr id="6" name="Obrázek 5">
            <a:extLst>
              <a:ext uri="{FF2B5EF4-FFF2-40B4-BE49-F238E27FC236}">
                <a16:creationId xmlns:a16="http://schemas.microsoft.com/office/drawing/2014/main" id="{31CC3268-9B9E-7DE5-78D7-FFEDD22A94BB}"/>
              </a:ext>
            </a:extLst>
          </p:cNvPr>
          <p:cNvPicPr>
            <a:picLocks noChangeAspect="1"/>
          </p:cNvPicPr>
          <p:nvPr/>
        </p:nvPicPr>
        <p:blipFill>
          <a:blip r:embed="rId3"/>
          <a:stretch>
            <a:fillRect/>
          </a:stretch>
        </p:blipFill>
        <p:spPr>
          <a:xfrm>
            <a:off x="457200" y="2204609"/>
            <a:ext cx="5842992" cy="1288508"/>
          </a:xfrm>
          <a:prstGeom prst="rect">
            <a:avLst/>
          </a:prstGeom>
          <a:ln>
            <a:solidFill>
              <a:schemeClr val="accent1">
                <a:shade val="15000"/>
              </a:schemeClr>
            </a:solidFill>
          </a:ln>
        </p:spPr>
      </p:pic>
      <p:sp>
        <p:nvSpPr>
          <p:cNvPr id="7" name="Šipka: doprava 6">
            <a:extLst>
              <a:ext uri="{FF2B5EF4-FFF2-40B4-BE49-F238E27FC236}">
                <a16:creationId xmlns:a16="http://schemas.microsoft.com/office/drawing/2014/main" id="{1959DE43-CC48-65B5-A2A4-9385A3D79B54}"/>
              </a:ext>
            </a:extLst>
          </p:cNvPr>
          <p:cNvSpPr/>
          <p:nvPr/>
        </p:nvSpPr>
        <p:spPr>
          <a:xfrm>
            <a:off x="412801" y="3493117"/>
            <a:ext cx="7992888"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Manual modification of the required quantity in the sales order line 50-&gt;100</a:t>
            </a:r>
          </a:p>
        </p:txBody>
      </p:sp>
      <p:pic>
        <p:nvPicPr>
          <p:cNvPr id="9" name="Obrázek 8">
            <a:extLst>
              <a:ext uri="{FF2B5EF4-FFF2-40B4-BE49-F238E27FC236}">
                <a16:creationId xmlns:a16="http://schemas.microsoft.com/office/drawing/2014/main" id="{4C7FB87A-5F9A-9E6F-DFAF-9A1BD7401ECA}"/>
              </a:ext>
            </a:extLst>
          </p:cNvPr>
          <p:cNvPicPr>
            <a:picLocks noChangeAspect="1"/>
          </p:cNvPicPr>
          <p:nvPr/>
        </p:nvPicPr>
        <p:blipFill>
          <a:blip r:embed="rId4"/>
          <a:stretch>
            <a:fillRect/>
          </a:stretch>
        </p:blipFill>
        <p:spPr>
          <a:xfrm>
            <a:off x="412801" y="4701477"/>
            <a:ext cx="7811880" cy="531922"/>
          </a:xfrm>
          <a:prstGeom prst="rect">
            <a:avLst/>
          </a:prstGeom>
          <a:ln>
            <a:solidFill>
              <a:schemeClr val="accent1">
                <a:shade val="15000"/>
              </a:schemeClr>
            </a:solidFill>
          </a:ln>
        </p:spPr>
      </p:pic>
      <p:sp>
        <p:nvSpPr>
          <p:cNvPr id="10" name="TextovéPole 9">
            <a:extLst>
              <a:ext uri="{FF2B5EF4-FFF2-40B4-BE49-F238E27FC236}">
                <a16:creationId xmlns:a16="http://schemas.microsoft.com/office/drawing/2014/main" id="{23AB0AED-98C4-8576-B500-6835032E97F0}"/>
              </a:ext>
            </a:extLst>
          </p:cNvPr>
          <p:cNvSpPr txBox="1"/>
          <p:nvPr/>
        </p:nvSpPr>
        <p:spPr>
          <a:xfrm>
            <a:off x="323528" y="5427636"/>
            <a:ext cx="7316875" cy="646331"/>
          </a:xfrm>
          <a:prstGeom prst="rect">
            <a:avLst/>
          </a:prstGeom>
          <a:noFill/>
        </p:spPr>
        <p:txBody>
          <a:bodyPr wrap="none" rtlCol="0">
            <a:spAutoFit/>
          </a:bodyPr>
          <a:lstStyle/>
          <a:p>
            <a:r>
              <a:rPr lang="en-US" dirty="0">
                <a:solidFill>
                  <a:srgbClr val="0070C0"/>
                </a:solidFill>
              </a:rPr>
              <a:t>Reason for change Quantity per 100 pcs-&gt; Purchase and related parameters </a:t>
            </a:r>
          </a:p>
          <a:p>
            <a:r>
              <a:rPr lang="en-US" dirty="0">
                <a:solidFill>
                  <a:srgbClr val="0070C0"/>
                </a:solidFill>
              </a:rPr>
              <a:t>such as Lead Time</a:t>
            </a:r>
            <a:r>
              <a:rPr lang="cs-CZ" dirty="0">
                <a:solidFill>
                  <a:srgbClr val="0070C0"/>
                </a:solidFill>
              </a:rPr>
              <a:t> </a:t>
            </a:r>
            <a:r>
              <a:rPr lang="cs-CZ" dirty="0" err="1">
                <a:solidFill>
                  <a:srgbClr val="0070C0"/>
                </a:solidFill>
              </a:rPr>
              <a:t>Calculation</a:t>
            </a:r>
            <a:r>
              <a:rPr lang="en-US" dirty="0">
                <a:solidFill>
                  <a:srgbClr val="0070C0"/>
                </a:solidFill>
              </a:rPr>
              <a:t> ( in our </a:t>
            </a:r>
            <a:r>
              <a:rPr lang="cs-CZ" dirty="0">
                <a:solidFill>
                  <a:srgbClr val="0070C0"/>
                </a:solidFill>
              </a:rPr>
              <a:t>S</a:t>
            </a:r>
            <a:r>
              <a:rPr lang="en-US" dirty="0" err="1">
                <a:solidFill>
                  <a:srgbClr val="0070C0"/>
                </a:solidFill>
              </a:rPr>
              <a:t>etup</a:t>
            </a:r>
            <a:r>
              <a:rPr lang="en-US" dirty="0">
                <a:solidFill>
                  <a:srgbClr val="0070C0"/>
                </a:solidFill>
              </a:rPr>
              <a:t> =4D) and </a:t>
            </a:r>
            <a:r>
              <a:rPr lang="cs-CZ" dirty="0">
                <a:solidFill>
                  <a:srgbClr val="0070C0"/>
                </a:solidFill>
              </a:rPr>
              <a:t>I</a:t>
            </a:r>
            <a:r>
              <a:rPr lang="en-US" dirty="0">
                <a:solidFill>
                  <a:srgbClr val="0070C0"/>
                </a:solidFill>
              </a:rPr>
              <a:t>WHT  (1D)</a:t>
            </a:r>
            <a:endParaRPr lang="cs-CZ" dirty="0">
              <a:solidFill>
                <a:srgbClr val="0070C0"/>
              </a:solidFill>
            </a:endParaRPr>
          </a:p>
        </p:txBody>
      </p:sp>
    </p:spTree>
    <p:extLst>
      <p:ext uri="{BB962C8B-B14F-4D97-AF65-F5344CB8AC3E}">
        <p14:creationId xmlns:p14="http://schemas.microsoft.com/office/powerpoint/2010/main" val="208044275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6EE80A-CC50-4C2D-916D-408C2D8BBB68}"/>
              </a:ext>
            </a:extLst>
          </p:cNvPr>
          <p:cNvSpPr>
            <a:spLocks noGrp="1"/>
          </p:cNvSpPr>
          <p:nvPr>
            <p:ph type="title"/>
          </p:nvPr>
        </p:nvSpPr>
        <p:spPr/>
        <p:txBody>
          <a:bodyPr>
            <a:normAutofit/>
          </a:bodyPr>
          <a:lstStyle/>
          <a:p>
            <a:pPr algn="l"/>
            <a:r>
              <a:rPr lang="cs-CZ" sz="3600" dirty="0">
                <a:solidFill>
                  <a:srgbClr val="0070C0"/>
                </a:solidFill>
              </a:rPr>
              <a:t>ATP-CTP (</a:t>
            </a:r>
            <a:r>
              <a:rPr lang="cs-CZ" sz="3600" dirty="0" err="1">
                <a:solidFill>
                  <a:srgbClr val="0070C0"/>
                </a:solidFill>
              </a:rPr>
              <a:t>Eng</a:t>
            </a:r>
            <a:r>
              <a:rPr lang="cs-CZ" sz="3600" dirty="0">
                <a:solidFill>
                  <a:srgbClr val="0070C0"/>
                </a:solidFill>
              </a:rPr>
              <a:t> </a:t>
            </a:r>
            <a:r>
              <a:rPr lang="cs-CZ" sz="3600" dirty="0" err="1">
                <a:solidFill>
                  <a:srgbClr val="0070C0"/>
                </a:solidFill>
              </a:rPr>
              <a:t>version</a:t>
            </a:r>
            <a:r>
              <a:rPr lang="cs-CZ" sz="3600" dirty="0">
                <a:solidFill>
                  <a:srgbClr val="0070C0"/>
                </a:solidFill>
              </a:rPr>
              <a:t>)</a:t>
            </a:r>
            <a:endParaRPr lang="en-US" sz="3600" dirty="0">
              <a:solidFill>
                <a:srgbClr val="0070C0"/>
              </a:solidFill>
            </a:endParaRPr>
          </a:p>
        </p:txBody>
      </p:sp>
      <p:sp>
        <p:nvSpPr>
          <p:cNvPr id="3" name="Zástupný obsah 2">
            <a:extLst>
              <a:ext uri="{FF2B5EF4-FFF2-40B4-BE49-F238E27FC236}">
                <a16:creationId xmlns:a16="http://schemas.microsoft.com/office/drawing/2014/main" id="{338D0E1C-9ACF-4C25-AD16-2805609CCCDF}"/>
              </a:ext>
            </a:extLst>
          </p:cNvPr>
          <p:cNvSpPr>
            <a:spLocks noGrp="1"/>
          </p:cNvSpPr>
          <p:nvPr>
            <p:ph idx="1"/>
          </p:nvPr>
        </p:nvSpPr>
        <p:spPr/>
        <p:txBody>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In Dynamics 365 Business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Central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cs-CZ" sz="1800" dirty="0">
                <a:effectLst/>
                <a:latin typeface="Calibri" panose="020F0502020204030204" pitchFamily="34" charset="0"/>
                <a:ea typeface="Calibri" panose="020F0502020204030204" pitchFamily="34" charset="0"/>
                <a:cs typeface="Times New Roman" panose="02020603050405020304" pitchFamily="18" charset="0"/>
              </a:rPr>
              <a:t> are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two</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main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methods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promising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delivery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dates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ATP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cs-CZ" sz="1800" dirty="0">
                <a:effectLst/>
                <a:latin typeface="Calibri" panose="020F0502020204030204" pitchFamily="34" charset="0"/>
                <a:ea typeface="Calibri" panose="020F0502020204030204" pitchFamily="34" charset="0"/>
                <a:cs typeface="Times New Roman" panose="02020603050405020304" pitchFamily="18" charset="0"/>
              </a:rPr>
              <a:t>-to-</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Promise</a:t>
            </a:r>
            <a:r>
              <a:rPr lang="cs-CZ" sz="1800" dirty="0">
                <a:effectLst/>
                <a:latin typeface="Calibri" panose="020F0502020204030204" pitchFamily="34" charset="0"/>
                <a:ea typeface="Calibri" panose="020F0502020204030204" pitchFamily="34" charset="0"/>
                <a:cs typeface="Times New Roman" panose="02020603050405020304" pitchFamily="18" charset="0"/>
              </a:rPr>
              <a:t>) and CTP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Capable</a:t>
            </a:r>
            <a:r>
              <a:rPr lang="cs-CZ" sz="1800" dirty="0">
                <a:effectLst/>
                <a:latin typeface="Calibri" panose="020F0502020204030204" pitchFamily="34" charset="0"/>
                <a:ea typeface="Calibri" panose="020F0502020204030204" pitchFamily="34" charset="0"/>
                <a:cs typeface="Times New Roman" panose="02020603050405020304" pitchFamily="18" charset="0"/>
              </a:rPr>
              <a:t>-to-</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Promise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ATP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Available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-to-</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Promise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method</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calculates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availability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cs-CZ" sz="1800" dirty="0">
                <a:effectLst/>
                <a:latin typeface="Calibri" panose="020F0502020204030204" pitchFamily="34" charset="0"/>
                <a:ea typeface="Calibri" panose="020F0502020204030204" pitchFamily="34" charset="0"/>
                <a:cs typeface="Times New Roman" panose="02020603050405020304" pitchFamily="18" charset="0"/>
              </a:rPr>
              <a:t> on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current</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inventory</a:t>
            </a:r>
            <a:r>
              <a:rPr lang="cs-CZ" sz="1800" dirty="0">
                <a:effectLst/>
                <a:latin typeface="Calibri" panose="020F0502020204030204" pitchFamily="34" charset="0"/>
                <a:ea typeface="Calibri" panose="020F0502020204030204" pitchFamily="34" charset="0"/>
                <a:cs typeface="Times New Roman" panose="02020603050405020304" pitchFamily="18" charset="0"/>
              </a:rPr>
              <a:t> and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projected</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revenue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enough</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inventory</a:t>
            </a:r>
            <a:r>
              <a:rPr lang="cs-CZ" sz="1800" dirty="0">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stock</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a:t>
            </a:r>
            <a:r>
              <a:rPr lang="cs-CZ" sz="1800" dirty="0">
                <a:effectLst/>
                <a:latin typeface="Calibri" panose="020F0502020204030204" pitchFamily="34" charset="0"/>
                <a:ea typeface="Calibri" panose="020F0502020204030204" pitchFamily="34" charset="0"/>
                <a:cs typeface="Times New Roman" panose="02020603050405020304" pitchFamily="18" charset="0"/>
              </a:rPr>
              <a:t> on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way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ATP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give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date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when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fulfill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800" dirty="0">
                <a:effectLst/>
                <a:latin typeface="Calibri" panose="020F0502020204030204" pitchFamily="34" charset="0"/>
                <a:ea typeface="Calibri" panose="020F0502020204030204" pitchFamily="34" charset="0"/>
                <a:cs typeface="Times New Roman" panose="02020603050405020304" pitchFamily="18" charset="0"/>
              </a:rPr>
              <a:t> 1.</a:t>
            </a:r>
          </a:p>
          <a:p>
            <a:pPr>
              <a:lnSpc>
                <a:spcPct val="107000"/>
              </a:lnSpc>
              <a:spcAft>
                <a:spcPts val="800"/>
              </a:spcAft>
            </a:pPr>
            <a:r>
              <a:rPr lang="cs-CZ"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method</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goes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one</a:t>
            </a:r>
            <a:r>
              <a:rPr lang="cs-CZ" sz="1800" dirty="0">
                <a:effectLst/>
                <a:latin typeface="Calibri" panose="020F0502020204030204" pitchFamily="34" charset="0"/>
                <a:ea typeface="Calibri" panose="020F0502020204030204" pitchFamily="34" charset="0"/>
                <a:cs typeface="Times New Roman" panose="02020603050405020304" pitchFamily="18" charset="0"/>
              </a:rPr>
              <a:t> step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further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and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cs-CZ" sz="1800" dirty="0">
                <a:effectLst/>
                <a:latin typeface="Calibri" panose="020F0502020204030204" pitchFamily="34" charset="0"/>
                <a:ea typeface="Calibri" panose="020F0502020204030204" pitchFamily="34" charset="0"/>
                <a:cs typeface="Times New Roman" panose="02020603050405020304" pitchFamily="18" charset="0"/>
              </a:rPr>
              <a:t> not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inventory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a:latin typeface="Calibri" panose="020F0502020204030204" pitchFamily="34" charset="0"/>
                <a:ea typeface="Calibri" panose="020F0502020204030204" pitchFamily="34" charset="0"/>
                <a:cs typeface="Times New Roman" panose="02020603050405020304" pitchFamily="18" charset="0"/>
              </a:rPr>
              <a:t>CTP (</a:t>
            </a:r>
            <a:r>
              <a:rPr lang="cs-CZ" sz="1800" b="1" dirty="0" err="1">
                <a:latin typeface="Calibri" panose="020F0502020204030204" pitchFamily="34" charset="0"/>
                <a:ea typeface="Calibri" panose="020F0502020204030204" pitchFamily="34" charset="0"/>
                <a:cs typeface="Times New Roman" panose="02020603050405020304" pitchFamily="18" charset="0"/>
              </a:rPr>
              <a:t>Capable</a:t>
            </a:r>
            <a:r>
              <a:rPr lang="cs-CZ" sz="1800" b="1" dirty="0">
                <a:latin typeface="Calibri" panose="020F0502020204030204" pitchFamily="34" charset="0"/>
                <a:ea typeface="Calibri" panose="020F0502020204030204" pitchFamily="34" charset="0"/>
                <a:cs typeface="Times New Roman" panose="02020603050405020304" pitchFamily="18" charset="0"/>
              </a:rPr>
              <a:t>-to-</a:t>
            </a:r>
            <a:r>
              <a:rPr lang="cs-CZ" sz="1800" b="1" dirty="0" err="1">
                <a:latin typeface="Calibri" panose="020F0502020204030204" pitchFamily="34" charset="0"/>
                <a:ea typeface="Calibri" panose="020F0502020204030204" pitchFamily="34" charset="0"/>
                <a:cs typeface="Times New Roman" panose="02020603050405020304" pitchFamily="18" charset="0"/>
              </a:rPr>
              <a:t>Promise</a:t>
            </a:r>
            <a:r>
              <a:rPr lang="cs-CZ" sz="1800" b="1" dirty="0">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but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cs-CZ" sz="1800" dirty="0">
                <a:effectLst/>
                <a:latin typeface="Calibri" panose="020F0502020204030204" pitchFamily="34" charset="0"/>
                <a:ea typeface="Calibri" panose="020F0502020204030204" pitchFamily="34" charset="0"/>
                <a:cs typeface="Times New Roman" panose="02020603050405020304" pitchFamily="18" charset="0"/>
              </a:rPr>
              <a:t> and lead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times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suppliers</a:t>
            </a:r>
            <a:r>
              <a:rPr lang="cs-CZ" sz="1800" dirty="0">
                <a:effectLst/>
                <a:latin typeface="Calibri" panose="020F0502020204030204" pitchFamily="34" charset="0"/>
                <a:ea typeface="Calibri" panose="020F0502020204030204" pitchFamily="34" charset="0"/>
                <a:cs typeface="Times New Roman" panose="02020603050405020304" pitchFamily="18" charset="0"/>
              </a:rPr>
              <a:t>. CTP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calculates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when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fulfill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even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1800" dirty="0">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produce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order</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item</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first</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Both</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methods</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help</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improve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accuracy</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and reliability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your</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delivery</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times</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leading</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to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better</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customer</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satisfaction</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11666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A68A3-1F43-D84C-CAFF-204CBC2E5DB3}"/>
              </a:ext>
            </a:extLst>
          </p:cNvPr>
          <p:cNvSpPr>
            <a:spLocks noGrp="1"/>
          </p:cNvSpPr>
          <p:nvPr>
            <p:ph type="title"/>
          </p:nvPr>
        </p:nvSpPr>
        <p:spPr/>
        <p:txBody>
          <a:bodyPr>
            <a:normAutofit/>
          </a:bodyPr>
          <a:lstStyle/>
          <a:p>
            <a:pPr algn="l"/>
            <a:r>
              <a:rPr lang="cs-CZ" sz="3600" dirty="0">
                <a:solidFill>
                  <a:srgbClr val="0070C0"/>
                </a:solidFill>
              </a:rPr>
              <a:t>CTP </a:t>
            </a:r>
            <a:r>
              <a:rPr lang="cs-CZ" sz="3600" dirty="0" err="1">
                <a:solidFill>
                  <a:srgbClr val="0070C0"/>
                </a:solidFill>
              </a:rPr>
              <a:t>Caluclation</a:t>
            </a:r>
            <a:r>
              <a:rPr lang="cs-CZ" sz="3600" dirty="0">
                <a:solidFill>
                  <a:srgbClr val="0070C0"/>
                </a:solidFill>
              </a:rPr>
              <a:t> </a:t>
            </a:r>
          </a:p>
        </p:txBody>
      </p:sp>
      <p:pic>
        <p:nvPicPr>
          <p:cNvPr id="4" name="Obrázek 3">
            <a:extLst>
              <a:ext uri="{FF2B5EF4-FFF2-40B4-BE49-F238E27FC236}">
                <a16:creationId xmlns:a16="http://schemas.microsoft.com/office/drawing/2014/main" id="{4A0E74DF-C4DC-53B8-71F4-D8F1E34A6891}"/>
              </a:ext>
            </a:extLst>
          </p:cNvPr>
          <p:cNvPicPr>
            <a:picLocks noChangeAspect="1"/>
          </p:cNvPicPr>
          <p:nvPr/>
        </p:nvPicPr>
        <p:blipFill>
          <a:blip r:embed="rId2"/>
          <a:stretch>
            <a:fillRect/>
          </a:stretch>
        </p:blipFill>
        <p:spPr>
          <a:xfrm>
            <a:off x="457200" y="1528029"/>
            <a:ext cx="7668344" cy="1347489"/>
          </a:xfrm>
          <a:prstGeom prst="rect">
            <a:avLst/>
          </a:prstGeom>
          <a:ln>
            <a:solidFill>
              <a:schemeClr val="accent1">
                <a:shade val="15000"/>
              </a:schemeClr>
            </a:solidFill>
          </a:ln>
        </p:spPr>
      </p:pic>
      <p:sp>
        <p:nvSpPr>
          <p:cNvPr id="5" name="TextovéPole 4">
            <a:extLst>
              <a:ext uri="{FF2B5EF4-FFF2-40B4-BE49-F238E27FC236}">
                <a16:creationId xmlns:a16="http://schemas.microsoft.com/office/drawing/2014/main" id="{AD672FE2-E6C3-B960-7FC0-90CE6CADE139}"/>
              </a:ext>
            </a:extLst>
          </p:cNvPr>
          <p:cNvSpPr txBox="1"/>
          <p:nvPr/>
        </p:nvSpPr>
        <p:spPr>
          <a:xfrm>
            <a:off x="6156176" y="2045870"/>
            <a:ext cx="1003801" cy="307777"/>
          </a:xfrm>
          <a:prstGeom prst="rect">
            <a:avLst/>
          </a:prstGeom>
          <a:noFill/>
        </p:spPr>
        <p:txBody>
          <a:bodyPr wrap="none" rtlCol="0">
            <a:spAutoFit/>
          </a:bodyPr>
          <a:lstStyle/>
          <a:p>
            <a:r>
              <a:rPr lang="cs-CZ" sz="1400" dirty="0">
                <a:solidFill>
                  <a:srgbClr val="0070C0"/>
                </a:solidFill>
              </a:rPr>
              <a:t>100=71+29</a:t>
            </a:r>
          </a:p>
        </p:txBody>
      </p:sp>
      <p:cxnSp>
        <p:nvCxnSpPr>
          <p:cNvPr id="7" name="Přímá spojnice se šipkou 6">
            <a:extLst>
              <a:ext uri="{FF2B5EF4-FFF2-40B4-BE49-F238E27FC236}">
                <a16:creationId xmlns:a16="http://schemas.microsoft.com/office/drawing/2014/main" id="{CF4D31F9-CCCE-B7A5-C9CA-D6D1E4728277}"/>
              </a:ext>
            </a:extLst>
          </p:cNvPr>
          <p:cNvCxnSpPr/>
          <p:nvPr/>
        </p:nvCxnSpPr>
        <p:spPr>
          <a:xfrm>
            <a:off x="7020272" y="2353647"/>
            <a:ext cx="139705" cy="139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4159F8D1-F1E5-E38E-6CF5-A575959F3FAC}"/>
              </a:ext>
            </a:extLst>
          </p:cNvPr>
          <p:cNvPicPr>
            <a:picLocks noChangeAspect="1"/>
          </p:cNvPicPr>
          <p:nvPr/>
        </p:nvPicPr>
        <p:blipFill>
          <a:blip r:embed="rId3"/>
          <a:stretch>
            <a:fillRect/>
          </a:stretch>
        </p:blipFill>
        <p:spPr>
          <a:xfrm>
            <a:off x="362975" y="3152134"/>
            <a:ext cx="7668344" cy="851416"/>
          </a:xfrm>
          <a:prstGeom prst="rect">
            <a:avLst/>
          </a:prstGeom>
          <a:ln>
            <a:solidFill>
              <a:schemeClr val="accent1">
                <a:shade val="95000"/>
                <a:satMod val="105000"/>
              </a:schemeClr>
            </a:solidFill>
          </a:ln>
        </p:spPr>
      </p:pic>
      <p:cxnSp>
        <p:nvCxnSpPr>
          <p:cNvPr id="11" name="Přímá spojnice 10">
            <a:extLst>
              <a:ext uri="{FF2B5EF4-FFF2-40B4-BE49-F238E27FC236}">
                <a16:creationId xmlns:a16="http://schemas.microsoft.com/office/drawing/2014/main" id="{0A81F684-F470-F900-2615-55FBE609997A}"/>
              </a:ext>
            </a:extLst>
          </p:cNvPr>
          <p:cNvCxnSpPr>
            <a:cxnSpLocks/>
          </p:cNvCxnSpPr>
          <p:nvPr/>
        </p:nvCxnSpPr>
        <p:spPr>
          <a:xfrm>
            <a:off x="4015755" y="3516866"/>
            <a:ext cx="11323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CE98C9B0-0A4D-04A4-31DC-B24A30539744}"/>
              </a:ext>
            </a:extLst>
          </p:cNvPr>
          <p:cNvCxnSpPr>
            <a:cxnSpLocks/>
          </p:cNvCxnSpPr>
          <p:nvPr/>
        </p:nvCxnSpPr>
        <p:spPr>
          <a:xfrm>
            <a:off x="4015755" y="3485926"/>
            <a:ext cx="1" cy="3371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EA25FBBD-69A4-B712-912E-BEFA72035775}"/>
              </a:ext>
            </a:extLst>
          </p:cNvPr>
          <p:cNvCxnSpPr>
            <a:cxnSpLocks/>
          </p:cNvCxnSpPr>
          <p:nvPr/>
        </p:nvCxnSpPr>
        <p:spPr>
          <a:xfrm>
            <a:off x="5148064" y="3516866"/>
            <a:ext cx="0" cy="34904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F1960F88-B060-8438-C5B7-DB03D5B6B7F4}"/>
              </a:ext>
            </a:extLst>
          </p:cNvPr>
          <p:cNvCxnSpPr>
            <a:cxnSpLocks/>
          </p:cNvCxnSpPr>
          <p:nvPr/>
        </p:nvCxnSpPr>
        <p:spPr>
          <a:xfrm>
            <a:off x="3727140" y="4399033"/>
            <a:ext cx="17809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3DC661E3-FD1A-E2D1-513A-A6887DDCA54E}"/>
              </a:ext>
            </a:extLst>
          </p:cNvPr>
          <p:cNvCxnSpPr>
            <a:cxnSpLocks/>
          </p:cNvCxnSpPr>
          <p:nvPr/>
        </p:nvCxnSpPr>
        <p:spPr>
          <a:xfrm flipV="1">
            <a:off x="3725659" y="4039675"/>
            <a:ext cx="0" cy="3615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1DBB4FBB-F403-551C-7A55-EC7ABA650979}"/>
              </a:ext>
            </a:extLst>
          </p:cNvPr>
          <p:cNvCxnSpPr>
            <a:cxnSpLocks/>
          </p:cNvCxnSpPr>
          <p:nvPr/>
        </p:nvCxnSpPr>
        <p:spPr>
          <a:xfrm flipV="1">
            <a:off x="5508104" y="4037479"/>
            <a:ext cx="0" cy="3615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ovéPole 19">
            <a:extLst>
              <a:ext uri="{FF2B5EF4-FFF2-40B4-BE49-F238E27FC236}">
                <a16:creationId xmlns:a16="http://schemas.microsoft.com/office/drawing/2014/main" id="{1700A3C1-5D90-BB43-37A7-494B78443469}"/>
              </a:ext>
            </a:extLst>
          </p:cNvPr>
          <p:cNvSpPr txBox="1"/>
          <p:nvPr/>
        </p:nvSpPr>
        <p:spPr>
          <a:xfrm>
            <a:off x="4252006" y="4082126"/>
            <a:ext cx="721480" cy="338554"/>
          </a:xfrm>
          <a:prstGeom prst="rect">
            <a:avLst/>
          </a:prstGeom>
          <a:noFill/>
        </p:spPr>
        <p:txBody>
          <a:bodyPr wrap="none" rtlCol="0">
            <a:spAutoFit/>
          </a:bodyPr>
          <a:lstStyle/>
          <a:p>
            <a:r>
              <a:rPr lang="cs-CZ" sz="1600" b="1" dirty="0">
                <a:solidFill>
                  <a:srgbClr val="FF0000"/>
                </a:solidFill>
              </a:rPr>
              <a:t>8 </a:t>
            </a:r>
            <a:r>
              <a:rPr lang="cs-CZ" sz="1600" b="1" dirty="0" err="1">
                <a:solidFill>
                  <a:srgbClr val="FF0000"/>
                </a:solidFill>
              </a:rPr>
              <a:t>days</a:t>
            </a:r>
            <a:endParaRPr lang="cs-CZ" sz="1600" b="1" dirty="0">
              <a:solidFill>
                <a:srgbClr val="FF0000"/>
              </a:solidFill>
            </a:endParaRPr>
          </a:p>
        </p:txBody>
      </p:sp>
      <p:sp>
        <p:nvSpPr>
          <p:cNvPr id="21" name="TextovéPole 20">
            <a:extLst>
              <a:ext uri="{FF2B5EF4-FFF2-40B4-BE49-F238E27FC236}">
                <a16:creationId xmlns:a16="http://schemas.microsoft.com/office/drawing/2014/main" id="{A6E9EF5B-534A-F609-73BC-A982235264DC}"/>
              </a:ext>
            </a:extLst>
          </p:cNvPr>
          <p:cNvSpPr txBox="1"/>
          <p:nvPr/>
        </p:nvSpPr>
        <p:spPr>
          <a:xfrm>
            <a:off x="4015756" y="3239867"/>
            <a:ext cx="1180932" cy="276999"/>
          </a:xfrm>
          <a:prstGeom prst="rect">
            <a:avLst/>
          </a:prstGeom>
          <a:noFill/>
          <a:ln>
            <a:solidFill>
              <a:srgbClr val="00B050"/>
            </a:solidFill>
          </a:ln>
        </p:spPr>
        <p:txBody>
          <a:bodyPr wrap="square" rtlCol="0">
            <a:spAutoFit/>
          </a:bodyPr>
          <a:lstStyle/>
          <a:p>
            <a:r>
              <a:rPr lang="cs-CZ" sz="1200" b="1" dirty="0">
                <a:solidFill>
                  <a:srgbClr val="00B050"/>
                </a:solidFill>
              </a:rPr>
              <a:t>12 </a:t>
            </a:r>
            <a:r>
              <a:rPr lang="cs-CZ" sz="1200" b="1" dirty="0" err="1">
                <a:solidFill>
                  <a:srgbClr val="00B050"/>
                </a:solidFill>
              </a:rPr>
              <a:t>days</a:t>
            </a:r>
            <a:r>
              <a:rPr lang="cs-CZ" sz="1200" b="1" dirty="0">
                <a:solidFill>
                  <a:srgbClr val="00B050"/>
                </a:solidFill>
              </a:rPr>
              <a:t>=</a:t>
            </a:r>
            <a:r>
              <a:rPr lang="cs-CZ" sz="1200" b="1" dirty="0"/>
              <a:t>4D</a:t>
            </a:r>
            <a:r>
              <a:rPr lang="cs-CZ" sz="1200" b="1" dirty="0">
                <a:solidFill>
                  <a:srgbClr val="00B050"/>
                </a:solidFill>
              </a:rPr>
              <a:t>+</a:t>
            </a:r>
            <a:r>
              <a:rPr lang="cs-CZ" sz="1200" b="1" dirty="0">
                <a:solidFill>
                  <a:srgbClr val="FF0000"/>
                </a:solidFill>
              </a:rPr>
              <a:t>8D</a:t>
            </a:r>
          </a:p>
        </p:txBody>
      </p:sp>
      <p:cxnSp>
        <p:nvCxnSpPr>
          <p:cNvPr id="26" name="Přímá spojnice se šipkou 25">
            <a:extLst>
              <a:ext uri="{FF2B5EF4-FFF2-40B4-BE49-F238E27FC236}">
                <a16:creationId xmlns:a16="http://schemas.microsoft.com/office/drawing/2014/main" id="{2448F9E4-AE80-A1E1-F5B2-DF7B1A0AC10D}"/>
              </a:ext>
            </a:extLst>
          </p:cNvPr>
          <p:cNvCxnSpPr/>
          <p:nvPr/>
        </p:nvCxnSpPr>
        <p:spPr>
          <a:xfrm flipV="1">
            <a:off x="899592" y="3429000"/>
            <a:ext cx="0" cy="93610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27">
            <a:extLst>
              <a:ext uri="{FF2B5EF4-FFF2-40B4-BE49-F238E27FC236}">
                <a16:creationId xmlns:a16="http://schemas.microsoft.com/office/drawing/2014/main" id="{B65436C3-B15E-6EDC-12D6-EF568D7AFA72}"/>
              </a:ext>
            </a:extLst>
          </p:cNvPr>
          <p:cNvSpPr txBox="1"/>
          <p:nvPr/>
        </p:nvSpPr>
        <p:spPr>
          <a:xfrm>
            <a:off x="395536" y="4401229"/>
            <a:ext cx="4572000" cy="307777"/>
          </a:xfrm>
          <a:prstGeom prst="rect">
            <a:avLst/>
          </a:prstGeom>
          <a:noFill/>
          <a:ln>
            <a:solidFill>
              <a:srgbClr val="00B050"/>
            </a:solidFill>
          </a:ln>
        </p:spPr>
        <p:txBody>
          <a:bodyPr wrap="square">
            <a:spAutoFit/>
          </a:bodyPr>
          <a:lstStyle/>
          <a:p>
            <a:r>
              <a:rPr lang="cs-CZ" sz="1400" b="1" dirty="0">
                <a:solidFill>
                  <a:srgbClr val="7030A0"/>
                </a:solidFill>
              </a:rPr>
              <a:t>It </a:t>
            </a:r>
            <a:r>
              <a:rPr lang="cs-CZ" sz="1400" b="1" dirty="0" err="1">
                <a:solidFill>
                  <a:srgbClr val="7030A0"/>
                </a:solidFill>
              </a:rPr>
              <a:t>will</a:t>
            </a:r>
            <a:r>
              <a:rPr lang="cs-CZ" sz="1400" b="1" dirty="0">
                <a:solidFill>
                  <a:srgbClr val="7030A0"/>
                </a:solidFill>
              </a:rPr>
              <a:t> </a:t>
            </a:r>
            <a:r>
              <a:rPr lang="cs-CZ" sz="1400" b="1" dirty="0" err="1">
                <a:solidFill>
                  <a:srgbClr val="7030A0"/>
                </a:solidFill>
              </a:rPr>
              <a:t>be</a:t>
            </a:r>
            <a:r>
              <a:rPr lang="cs-CZ" sz="1400" b="1" dirty="0">
                <a:solidFill>
                  <a:srgbClr val="7030A0"/>
                </a:solidFill>
              </a:rPr>
              <a:t> </a:t>
            </a:r>
            <a:r>
              <a:rPr lang="cs-CZ" sz="1400" b="1" dirty="0" err="1">
                <a:solidFill>
                  <a:srgbClr val="7030A0"/>
                </a:solidFill>
              </a:rPr>
              <a:t>necessary</a:t>
            </a:r>
            <a:r>
              <a:rPr lang="cs-CZ" sz="1400" b="1" dirty="0">
                <a:solidFill>
                  <a:srgbClr val="7030A0"/>
                </a:solidFill>
              </a:rPr>
              <a:t> to </a:t>
            </a:r>
            <a:r>
              <a:rPr lang="cs-CZ" sz="1400" b="1" dirty="0" err="1">
                <a:solidFill>
                  <a:srgbClr val="7030A0"/>
                </a:solidFill>
              </a:rPr>
              <a:t>accept</a:t>
            </a:r>
            <a:endParaRPr lang="cs-CZ" sz="1400" b="1" dirty="0">
              <a:solidFill>
                <a:srgbClr val="7030A0"/>
              </a:solidFill>
            </a:endParaRPr>
          </a:p>
        </p:txBody>
      </p:sp>
      <p:sp>
        <p:nvSpPr>
          <p:cNvPr id="29" name="TextovéPole 28">
            <a:extLst>
              <a:ext uri="{FF2B5EF4-FFF2-40B4-BE49-F238E27FC236}">
                <a16:creationId xmlns:a16="http://schemas.microsoft.com/office/drawing/2014/main" id="{A6DCA9AB-0C12-545F-83FD-5B7157F0D9D4}"/>
              </a:ext>
            </a:extLst>
          </p:cNvPr>
          <p:cNvSpPr txBox="1"/>
          <p:nvPr/>
        </p:nvSpPr>
        <p:spPr>
          <a:xfrm>
            <a:off x="362975" y="4944386"/>
            <a:ext cx="8796447" cy="615553"/>
          </a:xfrm>
          <a:prstGeom prst="rect">
            <a:avLst/>
          </a:prstGeom>
          <a:noFill/>
        </p:spPr>
        <p:txBody>
          <a:bodyPr wrap="none" rtlCol="0">
            <a:spAutoFit/>
          </a:bodyPr>
          <a:lstStyle/>
          <a:p>
            <a:r>
              <a:rPr lang="en-US" b="1" dirty="0"/>
              <a:t>Purchase process </a:t>
            </a:r>
            <a:r>
              <a:rPr lang="en-US" dirty="0"/>
              <a:t>(after the CTP calculation) </a:t>
            </a:r>
          </a:p>
          <a:p>
            <a:r>
              <a:rPr lang="en-US" sz="1600" dirty="0"/>
              <a:t>July 3 -&gt; July 11 = </a:t>
            </a:r>
            <a:r>
              <a:rPr lang="en-US" sz="1600" dirty="0">
                <a:solidFill>
                  <a:srgbClr val="FF0000"/>
                </a:solidFill>
              </a:rPr>
              <a:t>8D</a:t>
            </a:r>
            <a:r>
              <a:rPr lang="en-US" sz="1600" dirty="0"/>
              <a:t> = </a:t>
            </a:r>
            <a:r>
              <a:rPr lang="en-US" sz="1600" dirty="0">
                <a:solidFill>
                  <a:srgbClr val="FF0000"/>
                </a:solidFill>
              </a:rPr>
              <a:t>4D</a:t>
            </a:r>
            <a:r>
              <a:rPr lang="en-US" sz="1600" dirty="0"/>
              <a:t> (Lead Time) + </a:t>
            </a:r>
            <a:r>
              <a:rPr lang="en-US" sz="1600" dirty="0">
                <a:solidFill>
                  <a:srgbClr val="FF0000"/>
                </a:solidFill>
              </a:rPr>
              <a:t>2D</a:t>
            </a:r>
            <a:r>
              <a:rPr lang="en-US" sz="1600" dirty="0"/>
              <a:t> (Safety </a:t>
            </a:r>
            <a:r>
              <a:rPr lang="cs-CZ" sz="1600" dirty="0"/>
              <a:t>Lead </a:t>
            </a:r>
            <a:r>
              <a:rPr lang="en-US" sz="1600" dirty="0"/>
              <a:t>Time)+ </a:t>
            </a:r>
            <a:r>
              <a:rPr lang="en-US" sz="1600" dirty="0">
                <a:solidFill>
                  <a:srgbClr val="FF0000"/>
                </a:solidFill>
              </a:rPr>
              <a:t>1D</a:t>
            </a:r>
            <a:r>
              <a:rPr lang="en-US" sz="1600" dirty="0"/>
              <a:t> (IW</a:t>
            </a:r>
            <a:r>
              <a:rPr lang="cs-CZ" sz="1600" dirty="0"/>
              <a:t>H</a:t>
            </a:r>
            <a:r>
              <a:rPr lang="en-US" sz="1600" dirty="0"/>
              <a:t>T at Location Blue) + </a:t>
            </a:r>
            <a:r>
              <a:rPr lang="en-US" sz="1600" dirty="0">
                <a:solidFill>
                  <a:srgbClr val="FF0000"/>
                </a:solidFill>
              </a:rPr>
              <a:t>1D </a:t>
            </a:r>
            <a:r>
              <a:rPr lang="en-US" sz="1600" dirty="0"/>
              <a:t>Offset)</a:t>
            </a:r>
            <a:endParaRPr lang="cs-CZ" sz="1600" dirty="0"/>
          </a:p>
        </p:txBody>
      </p:sp>
      <p:sp>
        <p:nvSpPr>
          <p:cNvPr id="3" name="TextovéPole 2">
            <a:extLst>
              <a:ext uri="{FF2B5EF4-FFF2-40B4-BE49-F238E27FC236}">
                <a16:creationId xmlns:a16="http://schemas.microsoft.com/office/drawing/2014/main" id="{C04731DF-4182-43E0-9C19-F4EE63922EA9}"/>
              </a:ext>
            </a:extLst>
          </p:cNvPr>
          <p:cNvSpPr txBox="1"/>
          <p:nvPr/>
        </p:nvSpPr>
        <p:spPr>
          <a:xfrm>
            <a:off x="4197147" y="5802761"/>
            <a:ext cx="4379469" cy="553998"/>
          </a:xfrm>
          <a:prstGeom prst="rect">
            <a:avLst/>
          </a:prstGeom>
          <a:noFill/>
        </p:spPr>
        <p:txBody>
          <a:bodyPr wrap="none" rtlCol="0">
            <a:spAutoFit/>
          </a:bodyPr>
          <a:lstStyle/>
          <a:p>
            <a:r>
              <a:rPr lang="en-US" sz="1200" b="1" i="0" dirty="0">
                <a:solidFill>
                  <a:srgbClr val="0070C0"/>
                </a:solidFill>
                <a:effectLst/>
                <a:latin typeface="Segoe UI" panose="020B0502040204020203" pitchFamily="34" charset="0"/>
              </a:rPr>
              <a:t>Specifies the period of time to wait before issuing </a:t>
            </a:r>
            <a:endParaRPr lang="cs-CZ" sz="1200" b="1" i="0" dirty="0">
              <a:solidFill>
                <a:srgbClr val="0070C0"/>
              </a:solidFill>
              <a:effectLst/>
              <a:latin typeface="Segoe UI" panose="020B0502040204020203" pitchFamily="34" charset="0"/>
            </a:endParaRPr>
          </a:p>
          <a:p>
            <a:r>
              <a:rPr lang="en-US" sz="1200" b="1" i="0" dirty="0">
                <a:solidFill>
                  <a:srgbClr val="0070C0"/>
                </a:solidFill>
                <a:effectLst/>
                <a:latin typeface="Segoe UI" panose="020B0502040204020203" pitchFamily="34" charset="0"/>
              </a:rPr>
              <a:t>a new purchase order, production order, or transfer order</a:t>
            </a:r>
            <a:r>
              <a:rPr lang="en-US" b="1" i="0" dirty="0">
                <a:solidFill>
                  <a:srgbClr val="0070C0"/>
                </a:solidFill>
                <a:effectLst/>
                <a:latin typeface="Segoe UI" panose="020B0502040204020203" pitchFamily="34" charset="0"/>
              </a:rPr>
              <a:t>.</a:t>
            </a:r>
            <a:endParaRPr lang="en-US" b="1" dirty="0">
              <a:solidFill>
                <a:srgbClr val="0070C0"/>
              </a:solidFill>
            </a:endParaRPr>
          </a:p>
        </p:txBody>
      </p:sp>
      <p:cxnSp>
        <p:nvCxnSpPr>
          <p:cNvPr id="8" name="Přímá spojnice se šipkou 7">
            <a:extLst>
              <a:ext uri="{FF2B5EF4-FFF2-40B4-BE49-F238E27FC236}">
                <a16:creationId xmlns:a16="http://schemas.microsoft.com/office/drawing/2014/main" id="{96028E53-3F3F-456E-B25B-9303F41FAFCB}"/>
              </a:ext>
            </a:extLst>
          </p:cNvPr>
          <p:cNvCxnSpPr>
            <a:cxnSpLocks/>
          </p:cNvCxnSpPr>
          <p:nvPr/>
        </p:nvCxnSpPr>
        <p:spPr>
          <a:xfrm flipV="1">
            <a:off x="7956376" y="5559939"/>
            <a:ext cx="107504" cy="46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5137CB84-4819-4AEA-B0B0-A51842E26B3B}"/>
              </a:ext>
            </a:extLst>
          </p:cNvPr>
          <p:cNvCxnSpPr>
            <a:cxnSpLocks/>
          </p:cNvCxnSpPr>
          <p:nvPr/>
        </p:nvCxnSpPr>
        <p:spPr>
          <a:xfrm flipH="1">
            <a:off x="4776988" y="3068960"/>
            <a:ext cx="19054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B123C474-C033-4E26-8531-D0A4ABE5F125}"/>
              </a:ext>
            </a:extLst>
          </p:cNvPr>
          <p:cNvSpPr txBox="1"/>
          <p:nvPr/>
        </p:nvSpPr>
        <p:spPr>
          <a:xfrm>
            <a:off x="4903470" y="2886622"/>
            <a:ext cx="1943161" cy="261610"/>
          </a:xfrm>
          <a:prstGeom prst="rect">
            <a:avLst/>
          </a:prstGeom>
          <a:noFill/>
        </p:spPr>
        <p:txBody>
          <a:bodyPr wrap="none" rtlCol="0">
            <a:spAutoFit/>
          </a:bodyPr>
          <a:lstStyle/>
          <a:p>
            <a:r>
              <a:rPr lang="cs-CZ" sz="1100" b="1" dirty="0" err="1"/>
              <a:t>Shipping</a:t>
            </a:r>
            <a:r>
              <a:rPr lang="cs-CZ" sz="1100" b="1" dirty="0"/>
              <a:t> </a:t>
            </a:r>
            <a:r>
              <a:rPr lang="cs-CZ" sz="1100" b="1" dirty="0" err="1"/>
              <a:t>time</a:t>
            </a:r>
            <a:r>
              <a:rPr lang="cs-CZ" sz="1100" b="1" dirty="0"/>
              <a:t> +OWHT=3D+1D</a:t>
            </a:r>
            <a:endParaRPr lang="en-US" sz="1100" b="1" dirty="0"/>
          </a:p>
        </p:txBody>
      </p:sp>
      <p:sp>
        <p:nvSpPr>
          <p:cNvPr id="23" name="TextovéPole 22">
            <a:extLst>
              <a:ext uri="{FF2B5EF4-FFF2-40B4-BE49-F238E27FC236}">
                <a16:creationId xmlns:a16="http://schemas.microsoft.com/office/drawing/2014/main" id="{71E87734-2CBB-4828-B863-2DB5A7B84307}"/>
              </a:ext>
            </a:extLst>
          </p:cNvPr>
          <p:cNvSpPr txBox="1"/>
          <p:nvPr/>
        </p:nvSpPr>
        <p:spPr>
          <a:xfrm>
            <a:off x="6289612" y="1520202"/>
            <a:ext cx="2397188" cy="307777"/>
          </a:xfrm>
          <a:prstGeom prst="rect">
            <a:avLst/>
          </a:prstGeom>
          <a:noFill/>
        </p:spPr>
        <p:txBody>
          <a:bodyPr wrap="square">
            <a:spAutoFit/>
          </a:bodyPr>
          <a:lstStyle/>
          <a:p>
            <a:r>
              <a:rPr lang="en-US" sz="1400" dirty="0">
                <a:solidFill>
                  <a:srgbClr val="0070C0"/>
                </a:solidFill>
              </a:rPr>
              <a:t>We're 29 units short</a:t>
            </a:r>
          </a:p>
        </p:txBody>
      </p:sp>
      <p:cxnSp>
        <p:nvCxnSpPr>
          <p:cNvPr id="19" name="Přímá spojnice se šipkou 18">
            <a:extLst>
              <a:ext uri="{FF2B5EF4-FFF2-40B4-BE49-F238E27FC236}">
                <a16:creationId xmlns:a16="http://schemas.microsoft.com/office/drawing/2014/main" id="{C8C1A5A6-0A5F-4F9A-87F0-44F641F82CBE}"/>
              </a:ext>
            </a:extLst>
          </p:cNvPr>
          <p:cNvCxnSpPr>
            <a:cxnSpLocks/>
          </p:cNvCxnSpPr>
          <p:nvPr/>
        </p:nvCxnSpPr>
        <p:spPr>
          <a:xfrm flipV="1">
            <a:off x="6907949" y="1788624"/>
            <a:ext cx="0" cy="2719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ovéPole 24">
            <a:extLst>
              <a:ext uri="{FF2B5EF4-FFF2-40B4-BE49-F238E27FC236}">
                <a16:creationId xmlns:a16="http://schemas.microsoft.com/office/drawing/2014/main" id="{856A7C94-14D8-401C-940F-E9CA650D70AF}"/>
              </a:ext>
            </a:extLst>
          </p:cNvPr>
          <p:cNvSpPr txBox="1"/>
          <p:nvPr/>
        </p:nvSpPr>
        <p:spPr>
          <a:xfrm>
            <a:off x="369693" y="1091185"/>
            <a:ext cx="7980556" cy="369332"/>
          </a:xfrm>
          <a:prstGeom prst="rect">
            <a:avLst/>
          </a:prstGeom>
          <a:noFill/>
        </p:spPr>
        <p:txBody>
          <a:bodyPr wrap="square">
            <a:spAutoFit/>
          </a:bodyPr>
          <a:lstStyle/>
          <a:p>
            <a:r>
              <a:rPr lang="en-US" dirty="0"/>
              <a:t> </a:t>
            </a:r>
            <a:r>
              <a:rPr lang="cs-CZ" sz="1200" dirty="0" err="1">
                <a:solidFill>
                  <a:srgbClr val="00B050"/>
                </a:solidFill>
              </a:rPr>
              <a:t>We</a:t>
            </a:r>
            <a:r>
              <a:rPr lang="cs-CZ" sz="1200" dirty="0">
                <a:solidFill>
                  <a:srgbClr val="00B050"/>
                </a:solidFill>
              </a:rPr>
              <a:t> use CTP </a:t>
            </a:r>
            <a:r>
              <a:rPr lang="cs-CZ" sz="1200" dirty="0" err="1">
                <a:solidFill>
                  <a:srgbClr val="00B050"/>
                </a:solidFill>
              </a:rPr>
              <a:t>because</a:t>
            </a:r>
            <a:r>
              <a:rPr lang="cs-CZ" sz="1200" dirty="0">
                <a:solidFill>
                  <a:srgbClr val="00B050"/>
                </a:solidFill>
              </a:rPr>
              <a:t>  </a:t>
            </a:r>
            <a:r>
              <a:rPr lang="en-US" sz="1200" dirty="0">
                <a:solidFill>
                  <a:srgbClr val="00B050"/>
                </a:solidFill>
              </a:rPr>
              <a:t>ATP has already been used and </a:t>
            </a:r>
            <a:r>
              <a:rPr lang="cs-CZ" sz="1200" dirty="0">
                <a:solidFill>
                  <a:srgbClr val="00B050"/>
                </a:solidFill>
              </a:rPr>
              <a:t>more, </a:t>
            </a:r>
            <a:r>
              <a:rPr lang="en-US" sz="1200" dirty="0">
                <a:solidFill>
                  <a:srgbClr val="00B050"/>
                </a:solidFill>
              </a:rPr>
              <a:t> we need to plan the replenishment of the </a:t>
            </a:r>
            <a:r>
              <a:rPr lang="cs-CZ" sz="1200" dirty="0" err="1">
                <a:solidFill>
                  <a:srgbClr val="00B050"/>
                </a:solidFill>
              </a:rPr>
              <a:t>stock</a:t>
            </a:r>
            <a:r>
              <a:rPr lang="cs-CZ" sz="1200" dirty="0">
                <a:solidFill>
                  <a:srgbClr val="00B050"/>
                </a:solidFill>
              </a:rPr>
              <a:t> </a:t>
            </a:r>
            <a:r>
              <a:rPr lang="en-US" sz="1200" dirty="0">
                <a:solidFill>
                  <a:srgbClr val="00B050"/>
                </a:solidFill>
              </a:rPr>
              <a:t>with 29 </a:t>
            </a:r>
            <a:r>
              <a:rPr lang="cs-CZ" sz="1200" dirty="0" err="1">
                <a:solidFill>
                  <a:srgbClr val="00B050"/>
                </a:solidFill>
              </a:rPr>
              <a:t>pcs</a:t>
            </a:r>
            <a:endParaRPr lang="en-US" sz="1200" dirty="0">
              <a:solidFill>
                <a:srgbClr val="00B050"/>
              </a:solidFill>
            </a:endParaRPr>
          </a:p>
        </p:txBody>
      </p:sp>
      <p:cxnSp>
        <p:nvCxnSpPr>
          <p:cNvPr id="30" name="Přímá spojnice se šipkou 29">
            <a:extLst>
              <a:ext uri="{FF2B5EF4-FFF2-40B4-BE49-F238E27FC236}">
                <a16:creationId xmlns:a16="http://schemas.microsoft.com/office/drawing/2014/main" id="{62FC3F33-2515-4A0D-82A1-15D754E9D859}"/>
              </a:ext>
            </a:extLst>
          </p:cNvPr>
          <p:cNvCxnSpPr/>
          <p:nvPr/>
        </p:nvCxnSpPr>
        <p:spPr>
          <a:xfrm>
            <a:off x="2915816" y="1417638"/>
            <a:ext cx="0" cy="64291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2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69EF17-4877-37FA-0E9F-A737463DA6E0}"/>
              </a:ext>
            </a:extLst>
          </p:cNvPr>
          <p:cNvSpPr>
            <a:spLocks noGrp="1"/>
          </p:cNvSpPr>
          <p:nvPr>
            <p:ph type="title"/>
          </p:nvPr>
        </p:nvSpPr>
        <p:spPr/>
        <p:txBody>
          <a:bodyPr>
            <a:normAutofit/>
          </a:bodyPr>
          <a:lstStyle/>
          <a:p>
            <a:pPr algn="l"/>
            <a:r>
              <a:rPr lang="cs-CZ" sz="2800" dirty="0">
                <a:solidFill>
                  <a:srgbClr val="0070C0"/>
                </a:solidFill>
              </a:rPr>
              <a:t>Part </a:t>
            </a:r>
            <a:r>
              <a:rPr lang="cs-CZ" sz="2800" dirty="0" err="1">
                <a:solidFill>
                  <a:srgbClr val="0070C0"/>
                </a:solidFill>
              </a:rPr>
              <a:t>of</a:t>
            </a:r>
            <a:r>
              <a:rPr lang="cs-CZ" sz="2800" dirty="0">
                <a:solidFill>
                  <a:srgbClr val="0070C0"/>
                </a:solidFill>
              </a:rPr>
              <a:t> Sales Line : CTP </a:t>
            </a:r>
            <a:r>
              <a:rPr lang="cs-CZ" sz="2800" dirty="0" err="1">
                <a:solidFill>
                  <a:srgbClr val="0070C0"/>
                </a:solidFill>
              </a:rPr>
              <a:t>calculation</a:t>
            </a:r>
            <a:r>
              <a:rPr lang="cs-CZ" sz="2800" dirty="0">
                <a:solidFill>
                  <a:srgbClr val="0070C0"/>
                </a:solidFill>
              </a:rPr>
              <a:t> </a:t>
            </a:r>
            <a:r>
              <a:rPr lang="cs-CZ" sz="2800" dirty="0" err="1">
                <a:solidFill>
                  <a:srgbClr val="0070C0"/>
                </a:solidFill>
              </a:rPr>
              <a:t>Accepted</a:t>
            </a:r>
            <a:r>
              <a:rPr lang="cs-CZ" sz="2800" dirty="0">
                <a:solidFill>
                  <a:srgbClr val="0070C0"/>
                </a:solidFill>
              </a:rPr>
              <a:t> </a:t>
            </a:r>
            <a:r>
              <a:rPr lang="cs-CZ" sz="2800" dirty="0" err="1">
                <a:solidFill>
                  <a:srgbClr val="0070C0"/>
                </a:solidFill>
              </a:rPr>
              <a:t>calculation</a:t>
            </a:r>
            <a:r>
              <a:rPr lang="cs-CZ" sz="2800" dirty="0">
                <a:solidFill>
                  <a:srgbClr val="0070C0"/>
                </a:solidFill>
              </a:rPr>
              <a:t> </a:t>
            </a:r>
          </a:p>
        </p:txBody>
      </p:sp>
      <p:pic>
        <p:nvPicPr>
          <p:cNvPr id="4" name="Obrázek 3">
            <a:extLst>
              <a:ext uri="{FF2B5EF4-FFF2-40B4-BE49-F238E27FC236}">
                <a16:creationId xmlns:a16="http://schemas.microsoft.com/office/drawing/2014/main" id="{A8463CAB-F8C5-9281-B192-B43A2E709CF6}"/>
              </a:ext>
            </a:extLst>
          </p:cNvPr>
          <p:cNvPicPr>
            <a:picLocks noChangeAspect="1"/>
          </p:cNvPicPr>
          <p:nvPr/>
        </p:nvPicPr>
        <p:blipFill>
          <a:blip r:embed="rId2"/>
          <a:stretch>
            <a:fillRect/>
          </a:stretch>
        </p:blipFill>
        <p:spPr>
          <a:xfrm>
            <a:off x="562476" y="1426762"/>
            <a:ext cx="8019048" cy="876190"/>
          </a:xfrm>
          <a:prstGeom prst="rect">
            <a:avLst/>
          </a:prstGeom>
          <a:ln>
            <a:solidFill>
              <a:srgbClr val="7030A0"/>
            </a:solidFill>
          </a:ln>
        </p:spPr>
      </p:pic>
      <p:cxnSp>
        <p:nvCxnSpPr>
          <p:cNvPr id="5" name="Přímá spojnice 4">
            <a:extLst>
              <a:ext uri="{FF2B5EF4-FFF2-40B4-BE49-F238E27FC236}">
                <a16:creationId xmlns:a16="http://schemas.microsoft.com/office/drawing/2014/main" id="{37A1216D-8652-782A-7FCA-9307D7258885}"/>
              </a:ext>
            </a:extLst>
          </p:cNvPr>
          <p:cNvCxnSpPr>
            <a:cxnSpLocks/>
          </p:cNvCxnSpPr>
          <p:nvPr/>
        </p:nvCxnSpPr>
        <p:spPr>
          <a:xfrm>
            <a:off x="6351356" y="2770942"/>
            <a:ext cx="8107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Přímá spojnice se šipkou 5">
            <a:extLst>
              <a:ext uri="{FF2B5EF4-FFF2-40B4-BE49-F238E27FC236}">
                <a16:creationId xmlns:a16="http://schemas.microsoft.com/office/drawing/2014/main" id="{786BB089-DC9E-7B1D-6365-961C75B11892}"/>
              </a:ext>
            </a:extLst>
          </p:cNvPr>
          <p:cNvCxnSpPr>
            <a:cxnSpLocks/>
          </p:cNvCxnSpPr>
          <p:nvPr/>
        </p:nvCxnSpPr>
        <p:spPr>
          <a:xfrm flipV="1">
            <a:off x="6345653" y="2409388"/>
            <a:ext cx="0" cy="36155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350E798F-B44E-2CFA-77DB-D3DBEEF004CF}"/>
              </a:ext>
            </a:extLst>
          </p:cNvPr>
          <p:cNvSpPr txBox="1"/>
          <p:nvPr/>
        </p:nvSpPr>
        <p:spPr>
          <a:xfrm>
            <a:off x="6320934" y="2420888"/>
            <a:ext cx="911459" cy="338554"/>
          </a:xfrm>
          <a:prstGeom prst="rect">
            <a:avLst/>
          </a:prstGeom>
          <a:noFill/>
          <a:ln>
            <a:noFill/>
          </a:ln>
        </p:spPr>
        <p:txBody>
          <a:bodyPr wrap="square" rtlCol="0">
            <a:spAutoFit/>
          </a:bodyPr>
          <a:lstStyle/>
          <a:p>
            <a:r>
              <a:rPr lang="cs-CZ" sz="1600" b="1" dirty="0">
                <a:solidFill>
                  <a:srgbClr val="00B050"/>
                </a:solidFill>
              </a:rPr>
              <a:t>3 </a:t>
            </a:r>
            <a:r>
              <a:rPr lang="cs-CZ" sz="1600" b="1" dirty="0" err="1">
                <a:solidFill>
                  <a:srgbClr val="00B050"/>
                </a:solidFill>
              </a:rPr>
              <a:t>days</a:t>
            </a:r>
            <a:endParaRPr lang="cs-CZ" sz="1600" b="1" dirty="0">
              <a:solidFill>
                <a:srgbClr val="00B050"/>
              </a:solidFill>
            </a:endParaRPr>
          </a:p>
        </p:txBody>
      </p:sp>
      <p:cxnSp>
        <p:nvCxnSpPr>
          <p:cNvPr id="8" name="Přímá spojnice se šipkou 7">
            <a:extLst>
              <a:ext uri="{FF2B5EF4-FFF2-40B4-BE49-F238E27FC236}">
                <a16:creationId xmlns:a16="http://schemas.microsoft.com/office/drawing/2014/main" id="{868731B5-4182-5B46-D70B-2808EEEE5682}"/>
              </a:ext>
            </a:extLst>
          </p:cNvPr>
          <p:cNvCxnSpPr>
            <a:cxnSpLocks/>
          </p:cNvCxnSpPr>
          <p:nvPr/>
        </p:nvCxnSpPr>
        <p:spPr>
          <a:xfrm flipV="1">
            <a:off x="7162123" y="2397888"/>
            <a:ext cx="0" cy="36155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779BC5FB-6B12-29FA-824B-AE2BF6C48D9A}"/>
              </a:ext>
            </a:extLst>
          </p:cNvPr>
          <p:cNvCxnSpPr>
            <a:cxnSpLocks/>
          </p:cNvCxnSpPr>
          <p:nvPr/>
        </p:nvCxnSpPr>
        <p:spPr>
          <a:xfrm>
            <a:off x="7524328" y="2770942"/>
            <a:ext cx="81076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EF990AD8-8BBE-0FED-E58B-C29CD12A3854}"/>
              </a:ext>
            </a:extLst>
          </p:cNvPr>
          <p:cNvCxnSpPr>
            <a:cxnSpLocks/>
          </p:cNvCxnSpPr>
          <p:nvPr/>
        </p:nvCxnSpPr>
        <p:spPr>
          <a:xfrm flipV="1">
            <a:off x="7518625" y="2409388"/>
            <a:ext cx="0" cy="36155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20C70FF2-5A23-2EF7-89B7-07881C2F8C51}"/>
              </a:ext>
            </a:extLst>
          </p:cNvPr>
          <p:cNvCxnSpPr>
            <a:cxnSpLocks/>
          </p:cNvCxnSpPr>
          <p:nvPr/>
        </p:nvCxnSpPr>
        <p:spPr>
          <a:xfrm flipV="1">
            <a:off x="8306305" y="2409388"/>
            <a:ext cx="0" cy="36155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1F90C556-A185-12CC-33A1-8CD0FCF16063}"/>
              </a:ext>
            </a:extLst>
          </p:cNvPr>
          <p:cNvSpPr txBox="1"/>
          <p:nvPr/>
        </p:nvSpPr>
        <p:spPr>
          <a:xfrm>
            <a:off x="7518625" y="2410522"/>
            <a:ext cx="911459" cy="338554"/>
          </a:xfrm>
          <a:prstGeom prst="rect">
            <a:avLst/>
          </a:prstGeom>
          <a:noFill/>
          <a:ln>
            <a:noFill/>
          </a:ln>
        </p:spPr>
        <p:txBody>
          <a:bodyPr wrap="square" rtlCol="0">
            <a:spAutoFit/>
          </a:bodyPr>
          <a:lstStyle/>
          <a:p>
            <a:r>
              <a:rPr lang="cs-CZ" sz="1600" b="1" dirty="0">
                <a:solidFill>
                  <a:srgbClr val="7030A0"/>
                </a:solidFill>
              </a:rPr>
              <a:t>1 </a:t>
            </a:r>
            <a:r>
              <a:rPr lang="cs-CZ" sz="1600" b="1" dirty="0" err="1">
                <a:solidFill>
                  <a:srgbClr val="7030A0"/>
                </a:solidFill>
              </a:rPr>
              <a:t>day</a:t>
            </a:r>
            <a:endParaRPr lang="cs-CZ" sz="1600" b="1" dirty="0">
              <a:solidFill>
                <a:srgbClr val="7030A0"/>
              </a:solidFill>
            </a:endParaRPr>
          </a:p>
        </p:txBody>
      </p:sp>
      <p:sp>
        <p:nvSpPr>
          <p:cNvPr id="16" name="TextovéPole 15">
            <a:extLst>
              <a:ext uri="{FF2B5EF4-FFF2-40B4-BE49-F238E27FC236}">
                <a16:creationId xmlns:a16="http://schemas.microsoft.com/office/drawing/2014/main" id="{339E2831-9D40-CD39-AF39-344A9F2F360D}"/>
              </a:ext>
            </a:extLst>
          </p:cNvPr>
          <p:cNvSpPr txBox="1"/>
          <p:nvPr/>
        </p:nvSpPr>
        <p:spPr>
          <a:xfrm>
            <a:off x="683568" y="2996952"/>
            <a:ext cx="6924140" cy="646331"/>
          </a:xfrm>
          <a:prstGeom prst="rect">
            <a:avLst/>
          </a:prstGeom>
          <a:noFill/>
        </p:spPr>
        <p:txBody>
          <a:bodyPr wrap="none" rtlCol="0">
            <a:spAutoFit/>
          </a:bodyPr>
          <a:lstStyle/>
          <a:p>
            <a:r>
              <a:rPr lang="en-US" b="1" dirty="0"/>
              <a:t>Sales process </a:t>
            </a:r>
            <a:r>
              <a:rPr lang="cs-CZ" b="1" dirty="0"/>
              <a:t> </a:t>
            </a:r>
            <a:endParaRPr lang="en-US" b="1" dirty="0"/>
          </a:p>
          <a:p>
            <a:r>
              <a:rPr lang="en-US" dirty="0"/>
              <a:t>15.7.-11.7. = </a:t>
            </a:r>
            <a:r>
              <a:rPr lang="en-US" b="1" dirty="0"/>
              <a:t>4D</a:t>
            </a:r>
            <a:r>
              <a:rPr lang="en-US" dirty="0"/>
              <a:t> = </a:t>
            </a:r>
            <a:r>
              <a:rPr lang="en-US" b="1" dirty="0">
                <a:solidFill>
                  <a:srgbClr val="00B050"/>
                </a:solidFill>
              </a:rPr>
              <a:t>3D </a:t>
            </a:r>
            <a:r>
              <a:rPr lang="en-US" dirty="0">
                <a:solidFill>
                  <a:srgbClr val="00B050"/>
                </a:solidFill>
              </a:rPr>
              <a:t>(Shipment Time</a:t>
            </a:r>
            <a:r>
              <a:rPr lang="en-US" dirty="0"/>
              <a:t>)+ </a:t>
            </a:r>
            <a:r>
              <a:rPr lang="en-US" dirty="0">
                <a:solidFill>
                  <a:srgbClr val="7030A0"/>
                </a:solidFill>
              </a:rPr>
              <a:t>1D (OWHT from Location Blue ) </a:t>
            </a:r>
            <a:endParaRPr lang="cs-CZ" dirty="0">
              <a:solidFill>
                <a:srgbClr val="7030A0"/>
              </a:solidFill>
            </a:endParaRPr>
          </a:p>
        </p:txBody>
      </p:sp>
      <p:cxnSp>
        <p:nvCxnSpPr>
          <p:cNvPr id="12" name="Přímá spojnice se šipkou 11">
            <a:extLst>
              <a:ext uri="{FF2B5EF4-FFF2-40B4-BE49-F238E27FC236}">
                <a16:creationId xmlns:a16="http://schemas.microsoft.com/office/drawing/2014/main" id="{521B0B4A-D1B1-A98A-BC93-823FFBBD6FAD}"/>
              </a:ext>
            </a:extLst>
          </p:cNvPr>
          <p:cNvCxnSpPr/>
          <p:nvPr/>
        </p:nvCxnSpPr>
        <p:spPr>
          <a:xfrm>
            <a:off x="6345653" y="2924944"/>
            <a:ext cx="19606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CE038030-CF6E-E2EF-D629-A5B1669D6E53}"/>
              </a:ext>
            </a:extLst>
          </p:cNvPr>
          <p:cNvSpPr txBox="1"/>
          <p:nvPr/>
        </p:nvSpPr>
        <p:spPr>
          <a:xfrm>
            <a:off x="7020272" y="2850434"/>
            <a:ext cx="786562" cy="369332"/>
          </a:xfrm>
          <a:prstGeom prst="rect">
            <a:avLst/>
          </a:prstGeom>
          <a:noFill/>
        </p:spPr>
        <p:txBody>
          <a:bodyPr wrap="none" rtlCol="0">
            <a:spAutoFit/>
          </a:bodyPr>
          <a:lstStyle/>
          <a:p>
            <a:r>
              <a:rPr lang="cs-CZ" b="1" dirty="0">
                <a:solidFill>
                  <a:srgbClr val="0070C0"/>
                </a:solidFill>
              </a:rPr>
              <a:t>4 </a:t>
            </a:r>
            <a:r>
              <a:rPr lang="cs-CZ" b="1" dirty="0" err="1">
                <a:solidFill>
                  <a:srgbClr val="0070C0"/>
                </a:solidFill>
              </a:rPr>
              <a:t>days</a:t>
            </a:r>
            <a:endParaRPr lang="cs-CZ" b="1" dirty="0">
              <a:solidFill>
                <a:srgbClr val="0070C0"/>
              </a:solidFill>
            </a:endParaRPr>
          </a:p>
        </p:txBody>
      </p:sp>
    </p:spTree>
    <p:extLst>
      <p:ext uri="{BB962C8B-B14F-4D97-AF65-F5344CB8AC3E}">
        <p14:creationId xmlns:p14="http://schemas.microsoft.com/office/powerpoint/2010/main" val="4204910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C7F4F1F-2DE2-41E8-BBED-63AF79762A48}"/>
              </a:ext>
            </a:extLst>
          </p:cNvPr>
          <p:cNvSpPr/>
          <p:nvPr/>
        </p:nvSpPr>
        <p:spPr>
          <a:xfrm>
            <a:off x="2339752" y="1844824"/>
            <a:ext cx="4096571" cy="1754326"/>
          </a:xfrm>
          <a:prstGeom prst="rect">
            <a:avLst/>
          </a:prstGeom>
          <a:noFill/>
        </p:spPr>
        <p:txBody>
          <a:bodyPr wrap="none" lIns="91440" tIns="45720" rIns="91440" bIns="45720">
            <a:spAutoFit/>
          </a:bodyPr>
          <a:lstStyle/>
          <a:p>
            <a:pPr algn="ct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New </a:t>
            </a:r>
            <a:r>
              <a:rPr lang="cs-CZ"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example</a:t>
            </a:r>
            <a:endPar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cs-CZ"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 </a:t>
            </a:r>
            <a:r>
              <a:rPr lang="cs-CZ"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classes</a:t>
            </a:r>
            <a:endPar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61561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10F9D-ADCE-4A3F-96C7-143B5C1A6BF4}"/>
              </a:ext>
            </a:extLst>
          </p:cNvPr>
          <p:cNvSpPr>
            <a:spLocks noGrp="1"/>
          </p:cNvSpPr>
          <p:nvPr>
            <p:ph type="title"/>
          </p:nvPr>
        </p:nvSpPr>
        <p:spPr/>
        <p:txBody>
          <a:bodyPr>
            <a:normAutofit/>
          </a:bodyPr>
          <a:lstStyle/>
          <a:p>
            <a:pPr algn="l"/>
            <a:r>
              <a:rPr lang="cs-CZ" sz="3600" dirty="0">
                <a:solidFill>
                  <a:srgbClr val="0070C0"/>
                </a:solidFill>
              </a:rPr>
              <a:t> </a:t>
            </a:r>
            <a:r>
              <a:rPr lang="en-US" sz="3600" dirty="0">
                <a:solidFill>
                  <a:srgbClr val="0070C0"/>
                </a:solidFill>
              </a:rPr>
              <a:t>A realistic model in classroom teaching</a:t>
            </a:r>
          </a:p>
        </p:txBody>
      </p:sp>
      <p:graphicFrame>
        <p:nvGraphicFramePr>
          <p:cNvPr id="3" name="Tabulka 3">
            <a:extLst>
              <a:ext uri="{FF2B5EF4-FFF2-40B4-BE49-F238E27FC236}">
                <a16:creationId xmlns:a16="http://schemas.microsoft.com/office/drawing/2014/main" id="{A852E8B1-F5DC-465E-A3E5-21B04E6ADA25}"/>
              </a:ext>
            </a:extLst>
          </p:cNvPr>
          <p:cNvGraphicFramePr>
            <a:graphicFrameLocks noGrp="1"/>
          </p:cNvGraphicFramePr>
          <p:nvPr>
            <p:extLst>
              <p:ext uri="{D42A27DB-BD31-4B8C-83A1-F6EECF244321}">
                <p14:modId xmlns:p14="http://schemas.microsoft.com/office/powerpoint/2010/main" val="4164919733"/>
              </p:ext>
            </p:extLst>
          </p:nvPr>
        </p:nvGraphicFramePr>
        <p:xfrm>
          <a:off x="611560" y="1268760"/>
          <a:ext cx="5616624" cy="289052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9903361"/>
                    </a:ext>
                  </a:extLst>
                </a:gridCol>
                <a:gridCol w="1152128">
                  <a:extLst>
                    <a:ext uri="{9D8B030D-6E8A-4147-A177-3AD203B41FA5}">
                      <a16:colId xmlns:a16="http://schemas.microsoft.com/office/drawing/2014/main" val="3832989988"/>
                    </a:ext>
                  </a:extLst>
                </a:gridCol>
                <a:gridCol w="1428328">
                  <a:extLst>
                    <a:ext uri="{9D8B030D-6E8A-4147-A177-3AD203B41FA5}">
                      <a16:colId xmlns:a16="http://schemas.microsoft.com/office/drawing/2014/main" val="2034646782"/>
                    </a:ext>
                  </a:extLst>
                </a:gridCol>
                <a:gridCol w="1524000">
                  <a:extLst>
                    <a:ext uri="{9D8B030D-6E8A-4147-A177-3AD203B41FA5}">
                      <a16:colId xmlns:a16="http://schemas.microsoft.com/office/drawing/2014/main" val="4108734480"/>
                    </a:ext>
                  </a:extLst>
                </a:gridCol>
              </a:tblGrid>
              <a:tr h="370840">
                <a:tc>
                  <a:txBody>
                    <a:bodyPr/>
                    <a:lstStyle/>
                    <a:p>
                      <a:r>
                        <a:rPr lang="cs-CZ" sz="1400" dirty="0"/>
                        <a:t>Zdroj</a:t>
                      </a:r>
                      <a:endParaRPr lang="en-US" sz="1400" dirty="0"/>
                    </a:p>
                  </a:txBody>
                  <a:tcPr/>
                </a:tc>
                <a:tc>
                  <a:txBody>
                    <a:bodyPr/>
                    <a:lstStyle/>
                    <a:p>
                      <a:r>
                        <a:rPr lang="cs-CZ" sz="1400" dirty="0"/>
                        <a:t>Specifikace</a:t>
                      </a:r>
                      <a:endParaRPr lang="en-US" sz="1400" dirty="0"/>
                    </a:p>
                  </a:txBody>
                  <a:tcPr/>
                </a:tc>
                <a:tc>
                  <a:txBody>
                    <a:bodyPr/>
                    <a:lstStyle/>
                    <a:p>
                      <a:pPr algn="ctr"/>
                      <a:r>
                        <a:rPr lang="cs-CZ" sz="1400" dirty="0"/>
                        <a:t>Hodnota</a:t>
                      </a:r>
                      <a:endParaRPr lang="en-US" sz="1400" dirty="0"/>
                    </a:p>
                  </a:txBody>
                  <a:tcPr/>
                </a:tc>
                <a:tc>
                  <a:txBody>
                    <a:bodyPr/>
                    <a:lstStyle/>
                    <a:p>
                      <a:endParaRPr lang="en-US"/>
                    </a:p>
                  </a:txBody>
                  <a:tcPr/>
                </a:tc>
                <a:extLst>
                  <a:ext uri="{0D108BD9-81ED-4DB2-BD59-A6C34878D82A}">
                    <a16:rowId xmlns:a16="http://schemas.microsoft.com/office/drawing/2014/main" val="3289995566"/>
                  </a:ext>
                </a:extLst>
              </a:tr>
              <a:tr h="370840">
                <a:tc>
                  <a:txBody>
                    <a:bodyPr/>
                    <a:lstStyle/>
                    <a:p>
                      <a:pPr algn="ctr"/>
                      <a:r>
                        <a:rPr lang="cs-CZ" sz="1400" dirty="0"/>
                        <a:t> Lokace Blue</a:t>
                      </a:r>
                      <a:endParaRPr lang="en-US" sz="1400" dirty="0"/>
                    </a:p>
                  </a:txBody>
                  <a:tcPr/>
                </a:tc>
                <a:tc>
                  <a:txBody>
                    <a:bodyPr/>
                    <a:lstStyle/>
                    <a:p>
                      <a:pPr marL="0" algn="ctr" defTabSz="914400" rtl="0" eaLnBrk="1" latinLnBrk="0" hangingPunct="1"/>
                      <a:r>
                        <a:rPr lang="cs-CZ" sz="1400" kern="1200" dirty="0">
                          <a:solidFill>
                            <a:schemeClr val="dk1"/>
                          </a:solidFill>
                          <a:latin typeface="+mn-lt"/>
                          <a:ea typeface="+mn-ea"/>
                          <a:cs typeface="+mn-cs"/>
                        </a:rPr>
                        <a:t>IWHT</a:t>
                      </a:r>
                      <a:endParaRPr lang="en-US" sz="1400" kern="1200" dirty="0">
                        <a:solidFill>
                          <a:schemeClr val="dk1"/>
                        </a:solidFill>
                        <a:latin typeface="+mn-lt"/>
                        <a:ea typeface="+mn-ea"/>
                        <a:cs typeface="+mn-cs"/>
                      </a:endParaRPr>
                    </a:p>
                  </a:txBody>
                  <a:tcPr/>
                </a:tc>
                <a:tc>
                  <a:txBody>
                    <a:bodyPr/>
                    <a:lstStyle/>
                    <a:p>
                      <a:pPr algn="ctr"/>
                      <a:r>
                        <a:rPr lang="cs-CZ" sz="1600" dirty="0"/>
                        <a:t>1D</a:t>
                      </a:r>
                      <a:endParaRPr lang="en-US" sz="1600" dirty="0"/>
                    </a:p>
                  </a:txBody>
                  <a:tcPr/>
                </a:tc>
                <a:tc>
                  <a:txBody>
                    <a:bodyPr/>
                    <a:lstStyle/>
                    <a:p>
                      <a:endParaRPr lang="en-US"/>
                    </a:p>
                  </a:txBody>
                  <a:tcPr/>
                </a:tc>
                <a:extLst>
                  <a:ext uri="{0D108BD9-81ED-4DB2-BD59-A6C34878D82A}">
                    <a16:rowId xmlns:a16="http://schemas.microsoft.com/office/drawing/2014/main" val="4128578230"/>
                  </a:ext>
                </a:extLst>
              </a:tr>
              <a:tr h="370840">
                <a:tc>
                  <a:txBody>
                    <a:bodyPr/>
                    <a:lstStyle/>
                    <a:p>
                      <a:pPr algn="ctr"/>
                      <a:r>
                        <a:rPr lang="cs-CZ" sz="1400" dirty="0"/>
                        <a:t> Lokace  Blue</a:t>
                      </a:r>
                      <a:endParaRPr lang="en-US" sz="1400" dirty="0"/>
                    </a:p>
                  </a:txBody>
                  <a:tcPr/>
                </a:tc>
                <a:tc>
                  <a:txBody>
                    <a:bodyPr/>
                    <a:lstStyle/>
                    <a:p>
                      <a:pPr marL="0" algn="ctr" defTabSz="914400" rtl="0" eaLnBrk="1" latinLnBrk="0" hangingPunct="1"/>
                      <a:r>
                        <a:rPr lang="cs-CZ" sz="1400" kern="1200" dirty="0">
                          <a:solidFill>
                            <a:schemeClr val="dk1"/>
                          </a:solidFill>
                          <a:latin typeface="+mn-lt"/>
                          <a:ea typeface="+mn-ea"/>
                          <a:cs typeface="+mn-cs"/>
                        </a:rPr>
                        <a:t>OWHT</a:t>
                      </a:r>
                      <a:endParaRPr lang="en-US" sz="1400" kern="1200" dirty="0">
                        <a:solidFill>
                          <a:schemeClr val="dk1"/>
                        </a:solidFill>
                        <a:latin typeface="+mn-lt"/>
                        <a:ea typeface="+mn-ea"/>
                        <a:cs typeface="+mn-cs"/>
                      </a:endParaRPr>
                    </a:p>
                  </a:txBody>
                  <a:tcPr/>
                </a:tc>
                <a:tc>
                  <a:txBody>
                    <a:bodyPr/>
                    <a:lstStyle/>
                    <a:p>
                      <a:pPr algn="ctr"/>
                      <a:r>
                        <a:rPr lang="cs-CZ" sz="1600" dirty="0"/>
                        <a:t>1D</a:t>
                      </a:r>
                      <a:endParaRPr lang="en-US" sz="1600" dirty="0"/>
                    </a:p>
                  </a:txBody>
                  <a:tcPr/>
                </a:tc>
                <a:tc>
                  <a:txBody>
                    <a:bodyPr/>
                    <a:lstStyle/>
                    <a:p>
                      <a:endParaRPr lang="en-US"/>
                    </a:p>
                  </a:txBody>
                  <a:tcPr/>
                </a:tc>
                <a:extLst>
                  <a:ext uri="{0D108BD9-81ED-4DB2-BD59-A6C34878D82A}">
                    <a16:rowId xmlns:a16="http://schemas.microsoft.com/office/drawing/2014/main" val="2019689518"/>
                  </a:ext>
                </a:extLst>
              </a:tr>
              <a:tr h="370840">
                <a:tc>
                  <a:txBody>
                    <a:bodyPr/>
                    <a:lstStyle/>
                    <a:p>
                      <a:pPr algn="ctr"/>
                      <a:r>
                        <a:rPr lang="cs-CZ" sz="1400" dirty="0" err="1"/>
                        <a:t>Item</a:t>
                      </a:r>
                      <a:r>
                        <a:rPr lang="cs-CZ" sz="1400" dirty="0"/>
                        <a:t> </a:t>
                      </a:r>
                      <a:r>
                        <a:rPr lang="cs-CZ" sz="1400" dirty="0" err="1"/>
                        <a:t>Card</a:t>
                      </a:r>
                      <a:endParaRPr lang="en-US" sz="1400" dirty="0"/>
                    </a:p>
                  </a:txBody>
                  <a:tcPr/>
                </a:tc>
                <a:tc>
                  <a:txBody>
                    <a:bodyPr/>
                    <a:lstStyle/>
                    <a:p>
                      <a:pPr marL="0" algn="ctr" defTabSz="914400" rtl="0" eaLnBrk="1" latinLnBrk="0" hangingPunct="1"/>
                      <a:r>
                        <a:rPr lang="cs-CZ" sz="1400" kern="1200" dirty="0">
                          <a:solidFill>
                            <a:schemeClr val="dk1"/>
                          </a:solidFill>
                          <a:latin typeface="+mn-lt"/>
                          <a:ea typeface="+mn-ea"/>
                          <a:cs typeface="+mn-cs"/>
                        </a:rPr>
                        <a:t>Lead Time</a:t>
                      </a:r>
                      <a:endParaRPr lang="en-US" sz="1400" kern="1200" dirty="0">
                        <a:solidFill>
                          <a:schemeClr val="dk1"/>
                        </a:solidFill>
                        <a:latin typeface="+mn-lt"/>
                        <a:ea typeface="+mn-ea"/>
                        <a:cs typeface="+mn-cs"/>
                      </a:endParaRPr>
                    </a:p>
                  </a:txBody>
                  <a:tcPr/>
                </a:tc>
                <a:tc>
                  <a:txBody>
                    <a:bodyPr/>
                    <a:lstStyle/>
                    <a:p>
                      <a:pPr algn="ctr"/>
                      <a:r>
                        <a:rPr lang="cs-CZ" sz="1600" dirty="0"/>
                        <a:t>4D</a:t>
                      </a:r>
                      <a:endParaRPr lang="en-US" sz="1600" dirty="0"/>
                    </a:p>
                  </a:txBody>
                  <a:tcPr/>
                </a:tc>
                <a:tc>
                  <a:txBody>
                    <a:bodyPr/>
                    <a:lstStyle/>
                    <a:p>
                      <a:endParaRPr lang="en-US"/>
                    </a:p>
                  </a:txBody>
                  <a:tcPr/>
                </a:tc>
                <a:extLst>
                  <a:ext uri="{0D108BD9-81ED-4DB2-BD59-A6C34878D82A}">
                    <a16:rowId xmlns:a16="http://schemas.microsoft.com/office/drawing/2014/main" val="28959598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400" dirty="0"/>
                        <a:t> </a:t>
                      </a:r>
                      <a:r>
                        <a:rPr lang="cs-CZ" sz="1400" dirty="0" err="1"/>
                        <a:t>Item</a:t>
                      </a:r>
                      <a:r>
                        <a:rPr lang="cs-CZ" sz="1400" dirty="0"/>
                        <a:t> </a:t>
                      </a:r>
                      <a:r>
                        <a:rPr lang="cs-CZ" sz="1400" dirty="0" err="1"/>
                        <a:t>Card</a:t>
                      </a:r>
                      <a:endParaRPr lang="en-US" sz="1400" dirty="0"/>
                    </a:p>
                    <a:p>
                      <a:pPr algn="ctr"/>
                      <a:endParaRPr lang="en-US" sz="1400" dirty="0"/>
                    </a:p>
                  </a:txBody>
                  <a:tcPr/>
                </a:tc>
                <a:tc>
                  <a:txBody>
                    <a:bodyPr/>
                    <a:lstStyle/>
                    <a:p>
                      <a:pPr marL="0" algn="ctr" defTabSz="914400" rtl="0" eaLnBrk="1" latinLnBrk="0" hangingPunct="1"/>
                      <a:r>
                        <a:rPr lang="cs-CZ" sz="1400" kern="1200" dirty="0" err="1">
                          <a:solidFill>
                            <a:schemeClr val="dk1"/>
                          </a:solidFill>
                          <a:latin typeface="+mn-lt"/>
                          <a:ea typeface="+mn-ea"/>
                          <a:cs typeface="+mn-cs"/>
                        </a:rPr>
                        <a:t>Safety</a:t>
                      </a:r>
                      <a:r>
                        <a:rPr lang="cs-CZ" sz="1400" kern="1200" dirty="0">
                          <a:solidFill>
                            <a:schemeClr val="dk1"/>
                          </a:solidFill>
                          <a:latin typeface="+mn-lt"/>
                          <a:ea typeface="+mn-ea"/>
                          <a:cs typeface="+mn-cs"/>
                        </a:rPr>
                        <a:t> Lead Time</a:t>
                      </a:r>
                      <a:endParaRPr lang="en-US" sz="1400" kern="1200" dirty="0">
                        <a:solidFill>
                          <a:schemeClr val="dk1"/>
                        </a:solidFill>
                        <a:latin typeface="+mn-lt"/>
                        <a:ea typeface="+mn-ea"/>
                        <a:cs typeface="+mn-cs"/>
                      </a:endParaRPr>
                    </a:p>
                  </a:txBody>
                  <a:tcPr/>
                </a:tc>
                <a:tc>
                  <a:txBody>
                    <a:bodyPr/>
                    <a:lstStyle/>
                    <a:p>
                      <a:pPr algn="ctr"/>
                      <a:r>
                        <a:rPr lang="cs-CZ" sz="1600" dirty="0"/>
                        <a:t>2D</a:t>
                      </a:r>
                      <a:endParaRPr lang="en-US" sz="1600" dirty="0"/>
                    </a:p>
                  </a:txBody>
                  <a:tcPr/>
                </a:tc>
                <a:tc>
                  <a:txBody>
                    <a:bodyPr/>
                    <a:lstStyle/>
                    <a:p>
                      <a:endParaRPr lang="en-US"/>
                    </a:p>
                  </a:txBody>
                  <a:tcPr/>
                </a:tc>
                <a:extLst>
                  <a:ext uri="{0D108BD9-81ED-4DB2-BD59-A6C34878D82A}">
                    <a16:rowId xmlns:a16="http://schemas.microsoft.com/office/drawing/2014/main" val="39549898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400" dirty="0" err="1"/>
                        <a:t>Customer</a:t>
                      </a:r>
                      <a:endParaRPr lang="en-US" sz="1400" dirty="0"/>
                    </a:p>
                    <a:p>
                      <a:pPr algn="ctr"/>
                      <a:endParaRPr lang="en-US" sz="1400" dirty="0"/>
                    </a:p>
                  </a:txBody>
                  <a:tcPr/>
                </a:tc>
                <a:tc>
                  <a:txBody>
                    <a:bodyPr/>
                    <a:lstStyle/>
                    <a:p>
                      <a:pPr marL="0" algn="ctr" defTabSz="914400" rtl="0" eaLnBrk="1" latinLnBrk="0" hangingPunct="1"/>
                      <a:r>
                        <a:rPr lang="cs-CZ" sz="1400" kern="1200" dirty="0" err="1">
                          <a:solidFill>
                            <a:schemeClr val="dk1"/>
                          </a:solidFill>
                          <a:latin typeface="+mn-lt"/>
                          <a:ea typeface="+mn-ea"/>
                          <a:cs typeface="+mn-cs"/>
                        </a:rPr>
                        <a:t>Shipping</a:t>
                      </a:r>
                      <a:r>
                        <a:rPr lang="cs-CZ" sz="1400" kern="1200" dirty="0">
                          <a:solidFill>
                            <a:schemeClr val="dk1"/>
                          </a:solidFill>
                          <a:latin typeface="+mn-lt"/>
                          <a:ea typeface="+mn-ea"/>
                          <a:cs typeface="+mn-cs"/>
                        </a:rPr>
                        <a:t> Time</a:t>
                      </a:r>
                      <a:endParaRPr lang="en-US" sz="1400" kern="1200" dirty="0">
                        <a:solidFill>
                          <a:schemeClr val="dk1"/>
                        </a:solidFill>
                        <a:latin typeface="+mn-lt"/>
                        <a:ea typeface="+mn-ea"/>
                        <a:cs typeface="+mn-cs"/>
                      </a:endParaRPr>
                    </a:p>
                  </a:txBody>
                  <a:tcPr/>
                </a:tc>
                <a:tc>
                  <a:txBody>
                    <a:bodyPr/>
                    <a:lstStyle/>
                    <a:p>
                      <a:pPr algn="ctr"/>
                      <a:r>
                        <a:rPr lang="cs-CZ" sz="1600" dirty="0"/>
                        <a:t>3D</a:t>
                      </a:r>
                      <a:endParaRPr lang="en-US" sz="1600" dirty="0"/>
                    </a:p>
                  </a:txBody>
                  <a:tcPr/>
                </a:tc>
                <a:tc>
                  <a:txBody>
                    <a:bodyPr/>
                    <a:lstStyle/>
                    <a:p>
                      <a:endParaRPr lang="en-US" dirty="0"/>
                    </a:p>
                  </a:txBody>
                  <a:tcPr/>
                </a:tc>
                <a:extLst>
                  <a:ext uri="{0D108BD9-81ED-4DB2-BD59-A6C34878D82A}">
                    <a16:rowId xmlns:a16="http://schemas.microsoft.com/office/drawing/2014/main" val="3453457576"/>
                  </a:ext>
                </a:extLst>
              </a:tr>
              <a:tr h="370840">
                <a:tc>
                  <a:txBody>
                    <a:bodyPr/>
                    <a:lstStyle/>
                    <a:p>
                      <a:pPr algn="ctr"/>
                      <a:r>
                        <a:rPr lang="cs-CZ" sz="1400" dirty="0"/>
                        <a:t>OP Setup</a:t>
                      </a:r>
                      <a:endParaRPr lang="en-US" sz="1400" dirty="0"/>
                    </a:p>
                  </a:txBody>
                  <a:tcPr/>
                </a:tc>
                <a:tc>
                  <a:txBody>
                    <a:bodyPr/>
                    <a:lstStyle/>
                    <a:p>
                      <a:pPr marL="0" algn="ctr" defTabSz="914400" rtl="0" eaLnBrk="1" latinLnBrk="0" hangingPunct="1"/>
                      <a:r>
                        <a:rPr lang="cs-CZ" sz="1400" kern="1200" dirty="0">
                          <a:solidFill>
                            <a:schemeClr val="dk1"/>
                          </a:solidFill>
                          <a:latin typeface="+mn-lt"/>
                          <a:ea typeface="+mn-ea"/>
                          <a:cs typeface="+mn-cs"/>
                        </a:rPr>
                        <a:t>Offset </a:t>
                      </a:r>
                      <a:r>
                        <a:rPr lang="cs-CZ" sz="1400" kern="1200" dirty="0" err="1">
                          <a:solidFill>
                            <a:schemeClr val="dk1"/>
                          </a:solidFill>
                          <a:latin typeface="+mn-lt"/>
                          <a:ea typeface="+mn-ea"/>
                          <a:cs typeface="+mn-cs"/>
                        </a:rPr>
                        <a:t>time</a:t>
                      </a:r>
                      <a:endParaRPr lang="en-US" sz="1400" kern="1200" dirty="0">
                        <a:solidFill>
                          <a:schemeClr val="dk1"/>
                        </a:solidFill>
                        <a:latin typeface="+mn-lt"/>
                        <a:ea typeface="+mn-ea"/>
                        <a:cs typeface="+mn-cs"/>
                      </a:endParaRPr>
                    </a:p>
                  </a:txBody>
                  <a:tcPr/>
                </a:tc>
                <a:tc>
                  <a:txBody>
                    <a:bodyPr/>
                    <a:lstStyle/>
                    <a:p>
                      <a:pPr algn="ctr"/>
                      <a:r>
                        <a:rPr lang="cs-CZ" sz="1600" dirty="0"/>
                        <a:t>1D</a:t>
                      </a:r>
                      <a:endParaRPr lang="en-US" sz="1600" dirty="0"/>
                    </a:p>
                  </a:txBody>
                  <a:tcPr/>
                </a:tc>
                <a:tc>
                  <a:txBody>
                    <a:bodyPr/>
                    <a:lstStyle/>
                    <a:p>
                      <a:endParaRPr lang="en-US" dirty="0"/>
                    </a:p>
                  </a:txBody>
                  <a:tcPr/>
                </a:tc>
                <a:extLst>
                  <a:ext uri="{0D108BD9-81ED-4DB2-BD59-A6C34878D82A}">
                    <a16:rowId xmlns:a16="http://schemas.microsoft.com/office/drawing/2014/main" val="1477404100"/>
                  </a:ext>
                </a:extLst>
              </a:tr>
            </a:tbl>
          </a:graphicData>
        </a:graphic>
      </p:graphicFrame>
      <p:sp>
        <p:nvSpPr>
          <p:cNvPr id="4" name="TextovéPole 3">
            <a:extLst>
              <a:ext uri="{FF2B5EF4-FFF2-40B4-BE49-F238E27FC236}">
                <a16:creationId xmlns:a16="http://schemas.microsoft.com/office/drawing/2014/main" id="{2EDA67A1-B5D6-47C2-94FB-4AD20E61656E}"/>
              </a:ext>
            </a:extLst>
          </p:cNvPr>
          <p:cNvSpPr txBox="1"/>
          <p:nvPr/>
        </p:nvSpPr>
        <p:spPr>
          <a:xfrm>
            <a:off x="611560" y="4653136"/>
            <a:ext cx="5368649" cy="369332"/>
          </a:xfrm>
          <a:prstGeom prst="rect">
            <a:avLst/>
          </a:prstGeom>
          <a:noFill/>
        </p:spPr>
        <p:txBody>
          <a:bodyPr wrap="none" rtlCol="0">
            <a:spAutoFit/>
          </a:bodyPr>
          <a:lstStyle/>
          <a:p>
            <a:r>
              <a:rPr lang="en-US" b="1" dirty="0">
                <a:solidFill>
                  <a:srgbClr val="FF0000"/>
                </a:solidFill>
              </a:rPr>
              <a:t>CTP </a:t>
            </a:r>
            <a:r>
              <a:rPr lang="cs-CZ" b="1" dirty="0">
                <a:solidFill>
                  <a:srgbClr val="FF0000"/>
                </a:solidFill>
              </a:rPr>
              <a:t>do finálního výpočtu zahrnuje soboty a neděle</a:t>
            </a:r>
            <a:r>
              <a:rPr lang="cs-CZ" b="1">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11447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840BF5-A1C6-4731-AD53-06F49C716119}"/>
              </a:ext>
            </a:extLst>
          </p:cNvPr>
          <p:cNvSpPr>
            <a:spLocks noGrp="1"/>
          </p:cNvSpPr>
          <p:nvPr>
            <p:ph type="title"/>
          </p:nvPr>
        </p:nvSpPr>
        <p:spPr/>
        <p:txBody>
          <a:bodyPr>
            <a:normAutofit/>
          </a:bodyPr>
          <a:lstStyle/>
          <a:p>
            <a:pPr algn="l"/>
            <a:r>
              <a:rPr lang="cs-CZ" sz="3600" dirty="0">
                <a:solidFill>
                  <a:srgbClr val="0070C0"/>
                </a:solidFill>
              </a:rPr>
              <a:t>User role </a:t>
            </a:r>
            <a:r>
              <a:rPr lang="cs-CZ" sz="3600" dirty="0" err="1">
                <a:solidFill>
                  <a:srgbClr val="0070C0"/>
                </a:solidFill>
              </a:rPr>
              <a:t>settings</a:t>
            </a:r>
            <a:endParaRPr lang="en-US" sz="3600" dirty="0">
              <a:solidFill>
                <a:srgbClr val="0070C0"/>
              </a:solidFill>
            </a:endParaRPr>
          </a:p>
        </p:txBody>
      </p:sp>
      <p:pic>
        <p:nvPicPr>
          <p:cNvPr id="4" name="Obrázek 3">
            <a:extLst>
              <a:ext uri="{FF2B5EF4-FFF2-40B4-BE49-F238E27FC236}">
                <a16:creationId xmlns:a16="http://schemas.microsoft.com/office/drawing/2014/main" id="{FD299B21-E59A-4258-A3A6-DA5695AF0AD9}"/>
              </a:ext>
            </a:extLst>
          </p:cNvPr>
          <p:cNvPicPr>
            <a:picLocks noChangeAspect="1"/>
          </p:cNvPicPr>
          <p:nvPr/>
        </p:nvPicPr>
        <p:blipFill>
          <a:blip r:embed="rId2"/>
          <a:stretch>
            <a:fillRect/>
          </a:stretch>
        </p:blipFill>
        <p:spPr>
          <a:xfrm>
            <a:off x="899592" y="1418599"/>
            <a:ext cx="5704762" cy="4447619"/>
          </a:xfrm>
          <a:prstGeom prst="rect">
            <a:avLst/>
          </a:prstGeom>
          <a:ln>
            <a:solidFill>
              <a:schemeClr val="accent1"/>
            </a:solidFill>
          </a:ln>
        </p:spPr>
      </p:pic>
    </p:spTree>
    <p:extLst>
      <p:ext uri="{BB962C8B-B14F-4D97-AF65-F5344CB8AC3E}">
        <p14:creationId xmlns:p14="http://schemas.microsoft.com/office/powerpoint/2010/main" val="1196586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ECC469-1C7B-430E-84D6-04545015A62B}"/>
              </a:ext>
            </a:extLst>
          </p:cNvPr>
          <p:cNvSpPr>
            <a:spLocks noGrp="1"/>
          </p:cNvSpPr>
          <p:nvPr>
            <p:ph type="title"/>
          </p:nvPr>
        </p:nvSpPr>
        <p:spPr/>
        <p:txBody>
          <a:bodyPr>
            <a:normAutofit/>
          </a:bodyPr>
          <a:lstStyle/>
          <a:p>
            <a:pPr algn="l"/>
            <a:r>
              <a:rPr lang="cs-CZ" sz="3600" dirty="0">
                <a:solidFill>
                  <a:srgbClr val="0070C0"/>
                </a:solidFill>
              </a:rPr>
              <a:t>Setup LT and SLT</a:t>
            </a:r>
            <a:endParaRPr lang="en-US" sz="3600" dirty="0">
              <a:solidFill>
                <a:srgbClr val="0070C0"/>
              </a:solidFill>
            </a:endParaRPr>
          </a:p>
        </p:txBody>
      </p:sp>
      <p:pic>
        <p:nvPicPr>
          <p:cNvPr id="4" name="Obrázek 3">
            <a:extLst>
              <a:ext uri="{FF2B5EF4-FFF2-40B4-BE49-F238E27FC236}">
                <a16:creationId xmlns:a16="http://schemas.microsoft.com/office/drawing/2014/main" id="{50FC33AE-805D-4BA4-9D8C-2213116983AE}"/>
              </a:ext>
            </a:extLst>
          </p:cNvPr>
          <p:cNvPicPr>
            <a:picLocks noChangeAspect="1"/>
          </p:cNvPicPr>
          <p:nvPr/>
        </p:nvPicPr>
        <p:blipFill>
          <a:blip r:embed="rId2"/>
          <a:stretch>
            <a:fillRect/>
          </a:stretch>
        </p:blipFill>
        <p:spPr>
          <a:xfrm>
            <a:off x="457200" y="1268760"/>
            <a:ext cx="5324773" cy="2266540"/>
          </a:xfrm>
          <a:prstGeom prst="rect">
            <a:avLst/>
          </a:prstGeom>
          <a:ln>
            <a:solidFill>
              <a:schemeClr val="accent1"/>
            </a:solidFill>
          </a:ln>
        </p:spPr>
      </p:pic>
      <p:pic>
        <p:nvPicPr>
          <p:cNvPr id="6" name="Obrázek 5">
            <a:extLst>
              <a:ext uri="{FF2B5EF4-FFF2-40B4-BE49-F238E27FC236}">
                <a16:creationId xmlns:a16="http://schemas.microsoft.com/office/drawing/2014/main" id="{A1B5FE01-07FC-45C1-AC36-08A52D5C77A7}"/>
              </a:ext>
            </a:extLst>
          </p:cNvPr>
          <p:cNvPicPr>
            <a:picLocks noChangeAspect="1"/>
          </p:cNvPicPr>
          <p:nvPr/>
        </p:nvPicPr>
        <p:blipFill>
          <a:blip r:embed="rId3"/>
          <a:stretch>
            <a:fillRect/>
          </a:stretch>
        </p:blipFill>
        <p:spPr>
          <a:xfrm>
            <a:off x="457200" y="3717032"/>
            <a:ext cx="3250704" cy="2604292"/>
          </a:xfrm>
          <a:prstGeom prst="rect">
            <a:avLst/>
          </a:prstGeom>
          <a:ln>
            <a:solidFill>
              <a:schemeClr val="accent1"/>
            </a:solidFill>
          </a:ln>
        </p:spPr>
      </p:pic>
    </p:spTree>
    <p:extLst>
      <p:ext uri="{BB962C8B-B14F-4D97-AF65-F5344CB8AC3E}">
        <p14:creationId xmlns:p14="http://schemas.microsoft.com/office/powerpoint/2010/main" val="1359793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E40756-A4B7-4F14-8BDF-09FE7854414F}"/>
              </a:ext>
            </a:extLst>
          </p:cNvPr>
          <p:cNvSpPr>
            <a:spLocks noGrp="1"/>
          </p:cNvSpPr>
          <p:nvPr>
            <p:ph type="title"/>
          </p:nvPr>
        </p:nvSpPr>
        <p:spPr/>
        <p:txBody>
          <a:bodyPr>
            <a:normAutofit/>
          </a:bodyPr>
          <a:lstStyle/>
          <a:p>
            <a:pPr algn="l"/>
            <a:r>
              <a:rPr lang="cs-CZ" sz="3600" dirty="0" err="1">
                <a:solidFill>
                  <a:srgbClr val="0070C0"/>
                </a:solidFill>
              </a:rPr>
              <a:t>Purchase</a:t>
            </a:r>
            <a:r>
              <a:rPr lang="cs-CZ" sz="3600" dirty="0">
                <a:solidFill>
                  <a:srgbClr val="0070C0"/>
                </a:solidFill>
              </a:rPr>
              <a:t> </a:t>
            </a:r>
            <a:r>
              <a:rPr lang="cs-CZ" sz="3600" dirty="0" err="1">
                <a:solidFill>
                  <a:srgbClr val="0070C0"/>
                </a:solidFill>
              </a:rPr>
              <a:t>item</a:t>
            </a:r>
            <a:r>
              <a:rPr lang="cs-CZ" sz="3600" dirty="0">
                <a:solidFill>
                  <a:srgbClr val="0070C0"/>
                </a:solidFill>
              </a:rPr>
              <a:t> „kosa ocelová luční“ </a:t>
            </a:r>
            <a:endParaRPr lang="en-US" sz="3600" dirty="0">
              <a:solidFill>
                <a:srgbClr val="0070C0"/>
              </a:solidFill>
            </a:endParaRPr>
          </a:p>
        </p:txBody>
      </p:sp>
      <p:sp>
        <p:nvSpPr>
          <p:cNvPr id="4" name="TextovéPole 3">
            <a:extLst>
              <a:ext uri="{FF2B5EF4-FFF2-40B4-BE49-F238E27FC236}">
                <a16:creationId xmlns:a16="http://schemas.microsoft.com/office/drawing/2014/main" id="{BEA72ED5-A321-4408-9B64-9A275FE05499}"/>
              </a:ext>
            </a:extLst>
          </p:cNvPr>
          <p:cNvSpPr txBox="1"/>
          <p:nvPr/>
        </p:nvSpPr>
        <p:spPr>
          <a:xfrm>
            <a:off x="474564" y="1494694"/>
            <a:ext cx="6761732" cy="369332"/>
          </a:xfrm>
          <a:prstGeom prst="rect">
            <a:avLst/>
          </a:prstGeom>
          <a:noFill/>
        </p:spPr>
        <p:txBody>
          <a:bodyPr wrap="square" rtlCol="0">
            <a:spAutoFit/>
          </a:bodyPr>
          <a:lstStyle/>
          <a:p>
            <a:r>
              <a:rPr lang="cs-CZ" dirty="0"/>
              <a:t> </a:t>
            </a:r>
            <a:r>
              <a:rPr lang="cs-CZ" dirty="0" err="1">
                <a:solidFill>
                  <a:srgbClr val="0070C0"/>
                </a:solidFill>
              </a:rPr>
              <a:t>We</a:t>
            </a:r>
            <a:r>
              <a:rPr lang="cs-CZ" dirty="0">
                <a:solidFill>
                  <a:srgbClr val="0070C0"/>
                </a:solidFill>
              </a:rPr>
              <a:t>  </a:t>
            </a:r>
            <a:r>
              <a:rPr lang="cs-CZ" dirty="0" err="1">
                <a:solidFill>
                  <a:srgbClr val="0070C0"/>
                </a:solidFill>
              </a:rPr>
              <a:t>used</a:t>
            </a:r>
            <a:r>
              <a:rPr lang="cs-CZ" dirty="0">
                <a:solidFill>
                  <a:srgbClr val="0070C0"/>
                </a:solidFill>
              </a:rPr>
              <a:t> </a:t>
            </a:r>
            <a:r>
              <a:rPr lang="cs-CZ" dirty="0" err="1">
                <a:solidFill>
                  <a:srgbClr val="0070C0"/>
                </a:solidFill>
              </a:rPr>
              <a:t>Item</a:t>
            </a:r>
            <a:r>
              <a:rPr lang="cs-CZ" dirty="0">
                <a:solidFill>
                  <a:srgbClr val="0070C0"/>
                </a:solidFill>
              </a:rPr>
              <a:t> </a:t>
            </a:r>
            <a:r>
              <a:rPr lang="cs-CZ" dirty="0" err="1">
                <a:solidFill>
                  <a:srgbClr val="0070C0"/>
                </a:solidFill>
              </a:rPr>
              <a:t>journal</a:t>
            </a:r>
            <a:r>
              <a:rPr lang="cs-CZ" dirty="0">
                <a:solidFill>
                  <a:srgbClr val="0070C0"/>
                </a:solidFill>
              </a:rPr>
              <a:t>  -&gt;71 </a:t>
            </a:r>
            <a:r>
              <a:rPr lang="cs-CZ" dirty="0" err="1">
                <a:solidFill>
                  <a:srgbClr val="0070C0"/>
                </a:solidFill>
              </a:rPr>
              <a:t>pcs</a:t>
            </a:r>
            <a:r>
              <a:rPr lang="cs-CZ" dirty="0">
                <a:solidFill>
                  <a:srgbClr val="0070C0"/>
                </a:solidFill>
              </a:rPr>
              <a:t> to </a:t>
            </a:r>
            <a:r>
              <a:rPr lang="cs-CZ" dirty="0" err="1">
                <a:solidFill>
                  <a:srgbClr val="0070C0"/>
                </a:solidFill>
              </a:rPr>
              <a:t>location</a:t>
            </a:r>
            <a:r>
              <a:rPr lang="cs-CZ" dirty="0">
                <a:solidFill>
                  <a:srgbClr val="0070C0"/>
                </a:solidFill>
              </a:rPr>
              <a:t> BLUE</a:t>
            </a:r>
            <a:endParaRPr lang="en-US" dirty="0">
              <a:solidFill>
                <a:srgbClr val="0070C0"/>
              </a:solidFill>
            </a:endParaRPr>
          </a:p>
        </p:txBody>
      </p:sp>
      <p:pic>
        <p:nvPicPr>
          <p:cNvPr id="6" name="Obrázek 5">
            <a:extLst>
              <a:ext uri="{FF2B5EF4-FFF2-40B4-BE49-F238E27FC236}">
                <a16:creationId xmlns:a16="http://schemas.microsoft.com/office/drawing/2014/main" id="{BBD31CAC-7F5A-4BF9-A411-0B1ACFFC423F}"/>
              </a:ext>
            </a:extLst>
          </p:cNvPr>
          <p:cNvPicPr>
            <a:picLocks noChangeAspect="1"/>
          </p:cNvPicPr>
          <p:nvPr/>
        </p:nvPicPr>
        <p:blipFill>
          <a:blip r:embed="rId2"/>
          <a:stretch>
            <a:fillRect/>
          </a:stretch>
        </p:blipFill>
        <p:spPr>
          <a:xfrm>
            <a:off x="683568" y="1941082"/>
            <a:ext cx="5796136" cy="2334695"/>
          </a:xfrm>
          <a:prstGeom prst="rect">
            <a:avLst/>
          </a:prstGeom>
          <a:ln>
            <a:solidFill>
              <a:schemeClr val="accent1"/>
            </a:solidFill>
          </a:ln>
        </p:spPr>
      </p:pic>
    </p:spTree>
    <p:extLst>
      <p:ext uri="{BB962C8B-B14F-4D97-AF65-F5344CB8AC3E}">
        <p14:creationId xmlns:p14="http://schemas.microsoft.com/office/powerpoint/2010/main" val="537550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CF1A4D-15D2-4CAD-9521-EE645F76E4D4}"/>
              </a:ext>
            </a:extLst>
          </p:cNvPr>
          <p:cNvSpPr>
            <a:spLocks noGrp="1"/>
          </p:cNvSpPr>
          <p:nvPr>
            <p:ph type="title"/>
          </p:nvPr>
        </p:nvSpPr>
        <p:spPr/>
        <p:txBody>
          <a:bodyPr>
            <a:normAutofit fontScale="90000"/>
          </a:bodyPr>
          <a:lstStyle/>
          <a:p>
            <a:pPr algn="l"/>
            <a:r>
              <a:rPr lang="cs-CZ" sz="3600" dirty="0">
                <a:solidFill>
                  <a:srgbClr val="0070C0"/>
                </a:solidFill>
              </a:rPr>
              <a:t>Setup </a:t>
            </a:r>
            <a:r>
              <a:rPr lang="cs-CZ" sz="3600" dirty="0" err="1">
                <a:solidFill>
                  <a:srgbClr val="0070C0"/>
                </a:solidFill>
              </a:rPr>
              <a:t>Shipping</a:t>
            </a:r>
            <a:r>
              <a:rPr lang="cs-CZ" sz="3600" dirty="0">
                <a:solidFill>
                  <a:srgbClr val="0070C0"/>
                </a:solidFill>
              </a:rPr>
              <a:t> </a:t>
            </a:r>
            <a:r>
              <a:rPr lang="cs-CZ" sz="3600" dirty="0" err="1">
                <a:solidFill>
                  <a:srgbClr val="0070C0"/>
                </a:solidFill>
              </a:rPr>
              <a:t>time</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customer</a:t>
            </a:r>
            <a:r>
              <a:rPr lang="cs-CZ" sz="3600" dirty="0">
                <a:solidFill>
                  <a:srgbClr val="0070C0"/>
                </a:solidFill>
              </a:rPr>
              <a:t>) and </a:t>
            </a:r>
            <a:r>
              <a:rPr lang="cs-CZ" sz="3600" dirty="0" err="1">
                <a:solidFill>
                  <a:srgbClr val="0070C0"/>
                </a:solidFill>
              </a:rPr>
              <a:t>Order</a:t>
            </a:r>
            <a:r>
              <a:rPr lang="cs-CZ" sz="3600" dirty="0">
                <a:solidFill>
                  <a:srgbClr val="0070C0"/>
                </a:solidFill>
              </a:rPr>
              <a:t> </a:t>
            </a:r>
            <a:r>
              <a:rPr lang="cs-CZ" sz="3600" dirty="0" err="1">
                <a:solidFill>
                  <a:srgbClr val="0070C0"/>
                </a:solidFill>
              </a:rPr>
              <a:t>Promising</a:t>
            </a:r>
            <a:r>
              <a:rPr lang="cs-CZ" sz="3600" dirty="0">
                <a:solidFill>
                  <a:srgbClr val="0070C0"/>
                </a:solidFill>
              </a:rPr>
              <a:t> Setup</a:t>
            </a:r>
            <a:endParaRPr lang="en-US" sz="3600" dirty="0">
              <a:solidFill>
                <a:srgbClr val="0070C0"/>
              </a:solidFill>
            </a:endParaRPr>
          </a:p>
        </p:txBody>
      </p:sp>
      <p:pic>
        <p:nvPicPr>
          <p:cNvPr id="4" name="Obrázek 3">
            <a:extLst>
              <a:ext uri="{FF2B5EF4-FFF2-40B4-BE49-F238E27FC236}">
                <a16:creationId xmlns:a16="http://schemas.microsoft.com/office/drawing/2014/main" id="{FBEA1E2D-0AE9-4BF4-897F-2EDD7E8ABDAB}"/>
              </a:ext>
            </a:extLst>
          </p:cNvPr>
          <p:cNvPicPr>
            <a:picLocks noChangeAspect="1"/>
          </p:cNvPicPr>
          <p:nvPr/>
        </p:nvPicPr>
        <p:blipFill>
          <a:blip r:embed="rId2"/>
          <a:stretch>
            <a:fillRect/>
          </a:stretch>
        </p:blipFill>
        <p:spPr>
          <a:xfrm>
            <a:off x="683568" y="1701563"/>
            <a:ext cx="7308304" cy="1742570"/>
          </a:xfrm>
          <a:prstGeom prst="rect">
            <a:avLst/>
          </a:prstGeom>
          <a:ln>
            <a:solidFill>
              <a:schemeClr val="accent1"/>
            </a:solidFill>
          </a:ln>
        </p:spPr>
      </p:pic>
      <p:pic>
        <p:nvPicPr>
          <p:cNvPr id="6" name="Obrázek 5">
            <a:extLst>
              <a:ext uri="{FF2B5EF4-FFF2-40B4-BE49-F238E27FC236}">
                <a16:creationId xmlns:a16="http://schemas.microsoft.com/office/drawing/2014/main" id="{1A7824FE-F32B-4AB0-B582-86842B44A470}"/>
              </a:ext>
            </a:extLst>
          </p:cNvPr>
          <p:cNvPicPr>
            <a:picLocks noChangeAspect="1"/>
          </p:cNvPicPr>
          <p:nvPr/>
        </p:nvPicPr>
        <p:blipFill>
          <a:blip r:embed="rId3"/>
          <a:stretch>
            <a:fillRect/>
          </a:stretch>
        </p:blipFill>
        <p:spPr>
          <a:xfrm>
            <a:off x="426616" y="3861048"/>
            <a:ext cx="4285714" cy="2228571"/>
          </a:xfrm>
          <a:prstGeom prst="rect">
            <a:avLst/>
          </a:prstGeom>
          <a:ln>
            <a:solidFill>
              <a:schemeClr val="accent1"/>
            </a:solidFill>
          </a:ln>
        </p:spPr>
      </p:pic>
    </p:spTree>
    <p:extLst>
      <p:ext uri="{BB962C8B-B14F-4D97-AF65-F5344CB8AC3E}">
        <p14:creationId xmlns:p14="http://schemas.microsoft.com/office/powerpoint/2010/main" val="212258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15441-1307-46A6-BCC3-6BA1885D6C00}"/>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(line </a:t>
            </a:r>
            <a:r>
              <a:rPr lang="cs-CZ" sz="3600" dirty="0" err="1">
                <a:solidFill>
                  <a:srgbClr val="0070C0"/>
                </a:solidFill>
              </a:rPr>
              <a:t>only</a:t>
            </a:r>
            <a:r>
              <a:rPr lang="cs-CZ" sz="3600" dirty="0">
                <a:solidFill>
                  <a:srgbClr val="0070C0"/>
                </a:solidFill>
              </a:rPr>
              <a:t>) </a:t>
            </a:r>
            <a:endParaRPr lang="en-US" sz="3600" dirty="0">
              <a:solidFill>
                <a:srgbClr val="0070C0"/>
              </a:solidFill>
            </a:endParaRPr>
          </a:p>
        </p:txBody>
      </p:sp>
      <p:pic>
        <p:nvPicPr>
          <p:cNvPr id="4" name="Obrázek 3">
            <a:extLst>
              <a:ext uri="{FF2B5EF4-FFF2-40B4-BE49-F238E27FC236}">
                <a16:creationId xmlns:a16="http://schemas.microsoft.com/office/drawing/2014/main" id="{C8423699-B3B2-440B-A4A1-930DBB505F32}"/>
              </a:ext>
            </a:extLst>
          </p:cNvPr>
          <p:cNvPicPr>
            <a:picLocks noChangeAspect="1"/>
          </p:cNvPicPr>
          <p:nvPr/>
        </p:nvPicPr>
        <p:blipFill>
          <a:blip r:embed="rId2"/>
          <a:stretch>
            <a:fillRect/>
          </a:stretch>
        </p:blipFill>
        <p:spPr>
          <a:xfrm>
            <a:off x="483383" y="1628800"/>
            <a:ext cx="7237900" cy="1271439"/>
          </a:xfrm>
          <a:prstGeom prst="rect">
            <a:avLst/>
          </a:prstGeom>
          <a:ln>
            <a:solidFill>
              <a:schemeClr val="accent1"/>
            </a:solidFill>
          </a:ln>
        </p:spPr>
      </p:pic>
      <p:sp>
        <p:nvSpPr>
          <p:cNvPr id="5" name="Pravá složená závorka 4">
            <a:extLst>
              <a:ext uri="{FF2B5EF4-FFF2-40B4-BE49-F238E27FC236}">
                <a16:creationId xmlns:a16="http://schemas.microsoft.com/office/drawing/2014/main" id="{055F1F50-BA79-405D-9263-E47F232AF624}"/>
              </a:ext>
            </a:extLst>
          </p:cNvPr>
          <p:cNvSpPr/>
          <p:nvPr/>
        </p:nvSpPr>
        <p:spPr>
          <a:xfrm>
            <a:off x="7884368" y="1628800"/>
            <a:ext cx="72008" cy="12714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ovéPole 5">
            <a:extLst>
              <a:ext uri="{FF2B5EF4-FFF2-40B4-BE49-F238E27FC236}">
                <a16:creationId xmlns:a16="http://schemas.microsoft.com/office/drawing/2014/main" id="{FDE1B88B-4046-4C44-8B01-693A127D823C}"/>
              </a:ext>
            </a:extLst>
          </p:cNvPr>
          <p:cNvSpPr txBox="1"/>
          <p:nvPr/>
        </p:nvSpPr>
        <p:spPr>
          <a:xfrm>
            <a:off x="8028384" y="2128210"/>
            <a:ext cx="908262" cy="369332"/>
          </a:xfrm>
          <a:prstGeom prst="rect">
            <a:avLst/>
          </a:prstGeom>
          <a:noFill/>
        </p:spPr>
        <p:txBody>
          <a:bodyPr wrap="none" rtlCol="0">
            <a:spAutoFit/>
          </a:bodyPr>
          <a:lstStyle/>
          <a:p>
            <a:r>
              <a:rPr lang="cs-CZ" dirty="0"/>
              <a:t>1st part</a:t>
            </a:r>
            <a:endParaRPr lang="en-US" dirty="0"/>
          </a:p>
        </p:txBody>
      </p:sp>
      <p:pic>
        <p:nvPicPr>
          <p:cNvPr id="8" name="Obrázek 7">
            <a:extLst>
              <a:ext uri="{FF2B5EF4-FFF2-40B4-BE49-F238E27FC236}">
                <a16:creationId xmlns:a16="http://schemas.microsoft.com/office/drawing/2014/main" id="{D78444C6-6EB6-43EA-8343-933507959D14}"/>
              </a:ext>
            </a:extLst>
          </p:cNvPr>
          <p:cNvPicPr>
            <a:picLocks noChangeAspect="1"/>
          </p:cNvPicPr>
          <p:nvPr/>
        </p:nvPicPr>
        <p:blipFill>
          <a:blip r:embed="rId3"/>
          <a:stretch>
            <a:fillRect/>
          </a:stretch>
        </p:blipFill>
        <p:spPr>
          <a:xfrm>
            <a:off x="540568" y="3410775"/>
            <a:ext cx="7237900" cy="1308253"/>
          </a:xfrm>
          <a:prstGeom prst="rect">
            <a:avLst/>
          </a:prstGeom>
          <a:ln>
            <a:solidFill>
              <a:schemeClr val="accent1">
                <a:shade val="95000"/>
                <a:satMod val="105000"/>
              </a:schemeClr>
            </a:solidFill>
          </a:ln>
        </p:spPr>
      </p:pic>
      <p:sp>
        <p:nvSpPr>
          <p:cNvPr id="9" name="Pravá složená závorka 8">
            <a:extLst>
              <a:ext uri="{FF2B5EF4-FFF2-40B4-BE49-F238E27FC236}">
                <a16:creationId xmlns:a16="http://schemas.microsoft.com/office/drawing/2014/main" id="{F9FD1512-BB5C-463D-9BE8-4725239A2EDE}"/>
              </a:ext>
            </a:extLst>
          </p:cNvPr>
          <p:cNvSpPr/>
          <p:nvPr/>
        </p:nvSpPr>
        <p:spPr>
          <a:xfrm>
            <a:off x="7958182" y="3424773"/>
            <a:ext cx="72008" cy="12714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ovéPole 9">
            <a:extLst>
              <a:ext uri="{FF2B5EF4-FFF2-40B4-BE49-F238E27FC236}">
                <a16:creationId xmlns:a16="http://schemas.microsoft.com/office/drawing/2014/main" id="{F82CE985-E3B9-4E6B-BE49-F8D0F4F272AA}"/>
              </a:ext>
            </a:extLst>
          </p:cNvPr>
          <p:cNvSpPr txBox="1"/>
          <p:nvPr/>
        </p:nvSpPr>
        <p:spPr>
          <a:xfrm>
            <a:off x="8102198" y="3924183"/>
            <a:ext cx="987771" cy="369332"/>
          </a:xfrm>
          <a:prstGeom prst="rect">
            <a:avLst/>
          </a:prstGeom>
          <a:noFill/>
        </p:spPr>
        <p:txBody>
          <a:bodyPr wrap="none" rtlCol="0">
            <a:spAutoFit/>
          </a:bodyPr>
          <a:lstStyle/>
          <a:p>
            <a:r>
              <a:rPr lang="cs-CZ" dirty="0"/>
              <a:t>2nd part</a:t>
            </a:r>
            <a:endParaRPr lang="en-US" dirty="0"/>
          </a:p>
        </p:txBody>
      </p:sp>
      <p:sp>
        <p:nvSpPr>
          <p:cNvPr id="11" name="TextovéPole 10">
            <a:extLst>
              <a:ext uri="{FF2B5EF4-FFF2-40B4-BE49-F238E27FC236}">
                <a16:creationId xmlns:a16="http://schemas.microsoft.com/office/drawing/2014/main" id="{334155AC-7941-4082-90BC-1693361F80DA}"/>
              </a:ext>
            </a:extLst>
          </p:cNvPr>
          <p:cNvSpPr txBox="1"/>
          <p:nvPr/>
        </p:nvSpPr>
        <p:spPr>
          <a:xfrm>
            <a:off x="4988480" y="5301208"/>
            <a:ext cx="1023680" cy="338554"/>
          </a:xfrm>
          <a:prstGeom prst="rect">
            <a:avLst/>
          </a:prstGeom>
          <a:noFill/>
          <a:ln>
            <a:noFill/>
          </a:ln>
        </p:spPr>
        <p:txBody>
          <a:bodyPr wrap="square" rtlCol="0">
            <a:spAutoFit/>
          </a:bodyPr>
          <a:lstStyle/>
          <a:p>
            <a:r>
              <a:rPr lang="cs-CZ" sz="1600" b="1" dirty="0">
                <a:solidFill>
                  <a:srgbClr val="00B050"/>
                </a:solidFill>
              </a:rPr>
              <a:t>3 </a:t>
            </a:r>
            <a:r>
              <a:rPr lang="cs-CZ" sz="1600" b="1" dirty="0" err="1">
                <a:solidFill>
                  <a:srgbClr val="00B050"/>
                </a:solidFill>
              </a:rPr>
              <a:t>days</a:t>
            </a:r>
            <a:r>
              <a:rPr lang="cs-CZ" sz="1600" b="1" dirty="0">
                <a:solidFill>
                  <a:srgbClr val="00B050"/>
                </a:solidFill>
              </a:rPr>
              <a:t>-ST</a:t>
            </a:r>
          </a:p>
        </p:txBody>
      </p:sp>
      <p:sp>
        <p:nvSpPr>
          <p:cNvPr id="13" name="TextovéPole 12">
            <a:extLst>
              <a:ext uri="{FF2B5EF4-FFF2-40B4-BE49-F238E27FC236}">
                <a16:creationId xmlns:a16="http://schemas.microsoft.com/office/drawing/2014/main" id="{FF59F111-0CAC-4AD6-BDD2-BFF843C17A78}"/>
              </a:ext>
            </a:extLst>
          </p:cNvPr>
          <p:cNvSpPr txBox="1"/>
          <p:nvPr/>
        </p:nvSpPr>
        <p:spPr>
          <a:xfrm>
            <a:off x="5776509" y="4724099"/>
            <a:ext cx="1394544" cy="338554"/>
          </a:xfrm>
          <a:prstGeom prst="rect">
            <a:avLst/>
          </a:prstGeom>
          <a:noFill/>
          <a:ln>
            <a:noFill/>
          </a:ln>
        </p:spPr>
        <p:txBody>
          <a:bodyPr wrap="square" rtlCol="0">
            <a:spAutoFit/>
          </a:bodyPr>
          <a:lstStyle/>
          <a:p>
            <a:r>
              <a:rPr lang="cs-CZ" sz="1600" b="1" dirty="0">
                <a:solidFill>
                  <a:srgbClr val="7030A0"/>
                </a:solidFill>
              </a:rPr>
              <a:t>1 </a:t>
            </a:r>
            <a:r>
              <a:rPr lang="cs-CZ" sz="1600" b="1" dirty="0" err="1">
                <a:solidFill>
                  <a:srgbClr val="7030A0"/>
                </a:solidFill>
              </a:rPr>
              <a:t>day</a:t>
            </a:r>
            <a:r>
              <a:rPr lang="cs-CZ" sz="1600" b="1" dirty="0">
                <a:solidFill>
                  <a:srgbClr val="7030A0"/>
                </a:solidFill>
              </a:rPr>
              <a:t>=OWHT</a:t>
            </a:r>
          </a:p>
        </p:txBody>
      </p:sp>
      <p:cxnSp>
        <p:nvCxnSpPr>
          <p:cNvPr id="16" name="Přímá spojnice se šipkou 15">
            <a:extLst>
              <a:ext uri="{FF2B5EF4-FFF2-40B4-BE49-F238E27FC236}">
                <a16:creationId xmlns:a16="http://schemas.microsoft.com/office/drawing/2014/main" id="{2821B6B5-3CC9-45DA-858B-12AFE5AA01AF}"/>
              </a:ext>
            </a:extLst>
          </p:cNvPr>
          <p:cNvCxnSpPr/>
          <p:nvPr/>
        </p:nvCxnSpPr>
        <p:spPr>
          <a:xfrm>
            <a:off x="5220072" y="5229200"/>
            <a:ext cx="86409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3F11E1AD-C838-47A7-AAFC-5C83A43BFF01}"/>
              </a:ext>
            </a:extLst>
          </p:cNvPr>
          <p:cNvCxnSpPr/>
          <p:nvPr/>
        </p:nvCxnSpPr>
        <p:spPr>
          <a:xfrm>
            <a:off x="5940152" y="5062653"/>
            <a:ext cx="864096"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57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1C3F0-9855-45C3-BA75-78D51EF422AB}"/>
              </a:ext>
            </a:extLst>
          </p:cNvPr>
          <p:cNvSpPr>
            <a:spLocks noGrp="1"/>
          </p:cNvSpPr>
          <p:nvPr>
            <p:ph type="title"/>
          </p:nvPr>
        </p:nvSpPr>
        <p:spPr/>
        <p:txBody>
          <a:bodyPr>
            <a:normAutofit/>
          </a:bodyPr>
          <a:lstStyle/>
          <a:p>
            <a:pPr algn="l"/>
            <a:r>
              <a:rPr lang="cs-CZ" sz="3600" dirty="0" err="1">
                <a:solidFill>
                  <a:srgbClr val="0070C0"/>
                </a:solidFill>
              </a:rPr>
              <a:t>Action</a:t>
            </a:r>
            <a:r>
              <a:rPr lang="cs-CZ" sz="3600" dirty="0">
                <a:solidFill>
                  <a:srgbClr val="0070C0"/>
                </a:solidFill>
              </a:rPr>
              <a:t>- </a:t>
            </a:r>
            <a:r>
              <a:rPr lang="cs-CZ" sz="3600" dirty="0" err="1">
                <a:solidFill>
                  <a:srgbClr val="0070C0"/>
                </a:solidFill>
              </a:rPr>
              <a:t>Plan-Order</a:t>
            </a:r>
            <a:r>
              <a:rPr lang="cs-CZ" sz="3600" dirty="0">
                <a:solidFill>
                  <a:srgbClr val="0070C0"/>
                </a:solidFill>
              </a:rPr>
              <a:t> </a:t>
            </a:r>
            <a:r>
              <a:rPr lang="cs-CZ" sz="3600" dirty="0" err="1">
                <a:solidFill>
                  <a:srgbClr val="0070C0"/>
                </a:solidFill>
              </a:rPr>
              <a:t>Promising</a:t>
            </a:r>
            <a:r>
              <a:rPr lang="cs-CZ" sz="3600" dirty="0">
                <a:solidFill>
                  <a:srgbClr val="0070C0"/>
                </a:solidFill>
              </a:rPr>
              <a:t>-CTP</a:t>
            </a:r>
            <a:endParaRPr lang="en-US" sz="3600" dirty="0">
              <a:solidFill>
                <a:srgbClr val="0070C0"/>
              </a:solidFill>
            </a:endParaRPr>
          </a:p>
        </p:txBody>
      </p:sp>
      <p:pic>
        <p:nvPicPr>
          <p:cNvPr id="4" name="Obrázek 3">
            <a:extLst>
              <a:ext uri="{FF2B5EF4-FFF2-40B4-BE49-F238E27FC236}">
                <a16:creationId xmlns:a16="http://schemas.microsoft.com/office/drawing/2014/main" id="{EDD4FA7F-748E-46EB-8956-47F95C5B03BC}"/>
              </a:ext>
            </a:extLst>
          </p:cNvPr>
          <p:cNvPicPr>
            <a:picLocks noChangeAspect="1"/>
          </p:cNvPicPr>
          <p:nvPr/>
        </p:nvPicPr>
        <p:blipFill>
          <a:blip r:embed="rId2"/>
          <a:stretch>
            <a:fillRect/>
          </a:stretch>
        </p:blipFill>
        <p:spPr>
          <a:xfrm>
            <a:off x="323528" y="1417638"/>
            <a:ext cx="8493556" cy="1363290"/>
          </a:xfrm>
          <a:prstGeom prst="rect">
            <a:avLst/>
          </a:prstGeom>
          <a:ln>
            <a:solidFill>
              <a:srgbClr val="7030A0"/>
            </a:solidFill>
          </a:ln>
        </p:spPr>
      </p:pic>
      <p:sp>
        <p:nvSpPr>
          <p:cNvPr id="5" name="Obdélník 4">
            <a:extLst>
              <a:ext uri="{FF2B5EF4-FFF2-40B4-BE49-F238E27FC236}">
                <a16:creationId xmlns:a16="http://schemas.microsoft.com/office/drawing/2014/main" id="{357C9F58-3187-4DAF-92C7-D45EB3D9675D}"/>
              </a:ext>
            </a:extLst>
          </p:cNvPr>
          <p:cNvSpPr/>
          <p:nvPr/>
        </p:nvSpPr>
        <p:spPr>
          <a:xfrm>
            <a:off x="2051720" y="1988840"/>
            <a:ext cx="115212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Přímá spojnice se šipkou 6">
            <a:extLst>
              <a:ext uri="{FF2B5EF4-FFF2-40B4-BE49-F238E27FC236}">
                <a16:creationId xmlns:a16="http://schemas.microsoft.com/office/drawing/2014/main" id="{8C25176F-80BA-4ACB-A40C-E8FAF517D1FC}"/>
              </a:ext>
            </a:extLst>
          </p:cNvPr>
          <p:cNvCxnSpPr/>
          <p:nvPr/>
        </p:nvCxnSpPr>
        <p:spPr>
          <a:xfrm>
            <a:off x="2339752" y="2348880"/>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0053DCD1-EF3A-4A11-BC6E-B96F340C333C}"/>
              </a:ext>
            </a:extLst>
          </p:cNvPr>
          <p:cNvPicPr>
            <a:picLocks noChangeAspect="1"/>
          </p:cNvPicPr>
          <p:nvPr/>
        </p:nvPicPr>
        <p:blipFill>
          <a:blip r:embed="rId3"/>
          <a:stretch>
            <a:fillRect/>
          </a:stretch>
        </p:blipFill>
        <p:spPr>
          <a:xfrm>
            <a:off x="338311" y="3277573"/>
            <a:ext cx="8493550" cy="849443"/>
          </a:xfrm>
          <a:prstGeom prst="rect">
            <a:avLst/>
          </a:prstGeom>
          <a:ln>
            <a:solidFill>
              <a:schemeClr val="accent1">
                <a:shade val="95000"/>
                <a:satMod val="105000"/>
              </a:schemeClr>
            </a:solidFill>
          </a:ln>
        </p:spPr>
      </p:pic>
      <p:sp>
        <p:nvSpPr>
          <p:cNvPr id="10" name="TextovéPole 9">
            <a:extLst>
              <a:ext uri="{FF2B5EF4-FFF2-40B4-BE49-F238E27FC236}">
                <a16:creationId xmlns:a16="http://schemas.microsoft.com/office/drawing/2014/main" id="{E242148B-4995-47EA-AD25-6567BBC6BBCC}"/>
              </a:ext>
            </a:extLst>
          </p:cNvPr>
          <p:cNvSpPr txBox="1"/>
          <p:nvPr/>
        </p:nvSpPr>
        <p:spPr>
          <a:xfrm>
            <a:off x="683568" y="4797152"/>
            <a:ext cx="7614520" cy="923330"/>
          </a:xfrm>
          <a:prstGeom prst="rect">
            <a:avLst/>
          </a:prstGeom>
          <a:noFill/>
        </p:spPr>
        <p:txBody>
          <a:bodyPr wrap="none" rtlCol="0">
            <a:spAutoFit/>
          </a:bodyPr>
          <a:lstStyle/>
          <a:p>
            <a:r>
              <a:rPr lang="cs-CZ" dirty="0"/>
              <a:t>15.11. &lt;-&gt; 11.11 -&gt; 4 </a:t>
            </a:r>
            <a:r>
              <a:rPr lang="cs-CZ" dirty="0" err="1"/>
              <a:t>Days</a:t>
            </a:r>
            <a:r>
              <a:rPr lang="cs-CZ" dirty="0"/>
              <a:t> = </a:t>
            </a:r>
            <a:r>
              <a:rPr lang="cs-CZ" dirty="0" err="1"/>
              <a:t>Shipping</a:t>
            </a:r>
            <a:r>
              <a:rPr lang="cs-CZ" dirty="0"/>
              <a:t> Time +OWHT=3D+1D</a:t>
            </a:r>
          </a:p>
          <a:p>
            <a:r>
              <a:rPr lang="cs-CZ" dirty="0"/>
              <a:t>11.11.&lt;-&gt;     1.11.-&gt;  10 </a:t>
            </a:r>
            <a:r>
              <a:rPr lang="cs-CZ" dirty="0" err="1"/>
              <a:t>Days</a:t>
            </a:r>
            <a:r>
              <a:rPr lang="cs-CZ" dirty="0"/>
              <a:t> = LT+SLT+IWHT+Offset+2 </a:t>
            </a:r>
            <a:r>
              <a:rPr lang="cs-CZ" dirty="0" err="1"/>
              <a:t>days</a:t>
            </a:r>
            <a:r>
              <a:rPr lang="cs-CZ" dirty="0"/>
              <a:t> (</a:t>
            </a:r>
            <a:r>
              <a:rPr lang="cs-CZ" dirty="0" err="1"/>
              <a:t>Suterday</a:t>
            </a:r>
            <a:r>
              <a:rPr lang="cs-CZ" dirty="0"/>
              <a:t>- </a:t>
            </a:r>
            <a:r>
              <a:rPr lang="cs-CZ" dirty="0" err="1"/>
              <a:t>Sunday</a:t>
            </a:r>
            <a:r>
              <a:rPr lang="cs-CZ" dirty="0"/>
              <a:t>)=</a:t>
            </a:r>
          </a:p>
          <a:p>
            <a:r>
              <a:rPr lang="cs-CZ" dirty="0"/>
              <a:t>                                                   = 4D +2D +1D+1D+2D (</a:t>
            </a:r>
            <a:r>
              <a:rPr lang="cs-CZ" dirty="0" err="1"/>
              <a:t>weekend</a:t>
            </a:r>
            <a:r>
              <a:rPr lang="cs-CZ" dirty="0"/>
              <a:t>)  </a:t>
            </a:r>
            <a:endParaRPr lang="en-US" dirty="0"/>
          </a:p>
        </p:txBody>
      </p:sp>
    </p:spTree>
    <p:extLst>
      <p:ext uri="{BB962C8B-B14F-4D97-AF65-F5344CB8AC3E}">
        <p14:creationId xmlns:p14="http://schemas.microsoft.com/office/powerpoint/2010/main" val="15606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7D1892-EC71-42C6-9BB9-51C9F935F273}"/>
              </a:ext>
            </a:extLst>
          </p:cNvPr>
          <p:cNvSpPr>
            <a:spLocks noGrp="1"/>
          </p:cNvSpPr>
          <p:nvPr>
            <p:ph type="title"/>
          </p:nvPr>
        </p:nvSpPr>
        <p:spPr/>
        <p:txBody>
          <a:bodyPr>
            <a:normAutofit/>
          </a:bodyPr>
          <a:lstStyle/>
          <a:p>
            <a:pPr algn="l"/>
            <a:r>
              <a:rPr lang="cs-CZ" sz="3600" dirty="0" err="1">
                <a:solidFill>
                  <a:srgbClr val="0070C0"/>
                </a:solidFill>
              </a:rPr>
              <a:t>Calculations</a:t>
            </a:r>
            <a:r>
              <a:rPr lang="cs-CZ" sz="3600" dirty="0">
                <a:solidFill>
                  <a:srgbClr val="0070C0"/>
                </a:solidFill>
              </a:rPr>
              <a:t> ATP-CTP</a:t>
            </a:r>
            <a:endParaRPr lang="en-US" sz="3600" dirty="0">
              <a:solidFill>
                <a:srgbClr val="0070C0"/>
              </a:solidFill>
            </a:endParaRPr>
          </a:p>
        </p:txBody>
      </p:sp>
      <p:sp>
        <p:nvSpPr>
          <p:cNvPr id="3" name="Zástupný obsah 2">
            <a:extLst>
              <a:ext uri="{FF2B5EF4-FFF2-40B4-BE49-F238E27FC236}">
                <a16:creationId xmlns:a16="http://schemas.microsoft.com/office/drawing/2014/main" id="{95845222-A9B4-40C4-933D-20FD03FACC6C}"/>
              </a:ext>
            </a:extLst>
          </p:cNvPr>
          <p:cNvSpPr>
            <a:spLocks noGrp="1"/>
          </p:cNvSpPr>
          <p:nvPr>
            <p:ph idx="1"/>
          </p:nvPr>
        </p:nvSpPr>
        <p:spPr/>
        <p:txBody>
          <a:bodyPr>
            <a:normAutofit/>
          </a:bodyPr>
          <a:lstStyle/>
          <a:p>
            <a:pPr algn="l"/>
            <a:r>
              <a:rPr lang="en-US" sz="2000" b="1" i="0" dirty="0">
                <a:effectLst/>
                <a:latin typeface="Segoe UI" panose="020B0502040204020203" pitchFamily="34" charset="0"/>
              </a:rPr>
              <a:t>When Business Central calculates the customer’s delivery date, it performs two tasks:</a:t>
            </a:r>
            <a:endParaRPr lang="cs-CZ" sz="2000" b="1" i="0" dirty="0">
              <a:effectLst/>
              <a:latin typeface="Segoe UI" panose="020B0502040204020203" pitchFamily="34" charset="0"/>
            </a:endParaRPr>
          </a:p>
          <a:p>
            <a:pPr algn="l"/>
            <a:endParaRPr lang="en-US" sz="2000" b="0" i="0" dirty="0">
              <a:effectLst/>
              <a:latin typeface="Segoe UI" panose="020B0502040204020203" pitchFamily="34" charset="0"/>
            </a:endParaRPr>
          </a:p>
          <a:p>
            <a:pPr algn="l">
              <a:buFont typeface="Arial" panose="020B0604020202020204" pitchFamily="34" charset="0"/>
              <a:buChar char="•"/>
            </a:pPr>
            <a:r>
              <a:rPr lang="en-US" sz="2000" b="0" i="0" dirty="0">
                <a:solidFill>
                  <a:srgbClr val="FF0000"/>
                </a:solidFill>
                <a:effectLst/>
                <a:latin typeface="Segoe UI" panose="020B0502040204020203" pitchFamily="34" charset="0"/>
              </a:rPr>
              <a:t>Calculates the </a:t>
            </a:r>
            <a:r>
              <a:rPr lang="cs-CZ" sz="2000" b="1" i="0" dirty="0">
                <a:solidFill>
                  <a:srgbClr val="7030A0"/>
                </a:solidFill>
                <a:effectLst/>
                <a:latin typeface="Segoe UI" panose="020B0502040204020203" pitchFamily="34" charset="0"/>
              </a:rPr>
              <a:t>E</a:t>
            </a:r>
            <a:r>
              <a:rPr lang="en-US" sz="2000" b="1" i="0" dirty="0" err="1">
                <a:solidFill>
                  <a:srgbClr val="7030A0"/>
                </a:solidFill>
                <a:effectLst/>
                <a:latin typeface="Segoe UI" panose="020B0502040204020203" pitchFamily="34" charset="0"/>
              </a:rPr>
              <a:t>arliest</a:t>
            </a:r>
            <a:r>
              <a:rPr lang="en-US" sz="2000" b="1" i="0" dirty="0">
                <a:solidFill>
                  <a:srgbClr val="7030A0"/>
                </a:solidFill>
                <a:effectLst/>
                <a:latin typeface="Segoe UI" panose="020B0502040204020203" pitchFamily="34" charset="0"/>
              </a:rPr>
              <a:t> </a:t>
            </a:r>
            <a:r>
              <a:rPr lang="cs-CZ" sz="2000" b="1" i="0" dirty="0">
                <a:solidFill>
                  <a:srgbClr val="7030A0"/>
                </a:solidFill>
                <a:effectLst/>
                <a:latin typeface="Segoe UI" panose="020B0502040204020203" pitchFamily="34" charset="0"/>
              </a:rPr>
              <a:t>D</a:t>
            </a:r>
            <a:r>
              <a:rPr lang="en-US" sz="2000" b="1" i="0" dirty="0" err="1">
                <a:solidFill>
                  <a:srgbClr val="7030A0"/>
                </a:solidFill>
                <a:effectLst/>
                <a:latin typeface="Segoe UI" panose="020B0502040204020203" pitchFamily="34" charset="0"/>
              </a:rPr>
              <a:t>elivery</a:t>
            </a:r>
            <a:r>
              <a:rPr lang="en-US" sz="2000" b="1" i="0" dirty="0">
                <a:solidFill>
                  <a:srgbClr val="7030A0"/>
                </a:solidFill>
                <a:effectLst/>
                <a:latin typeface="Segoe UI" panose="020B0502040204020203" pitchFamily="34" charset="0"/>
              </a:rPr>
              <a:t> date </a:t>
            </a:r>
            <a:r>
              <a:rPr lang="en-US" sz="2000" b="0" i="0" dirty="0">
                <a:solidFill>
                  <a:srgbClr val="FF0000"/>
                </a:solidFill>
                <a:effectLst/>
                <a:latin typeface="Segoe UI" panose="020B0502040204020203" pitchFamily="34" charset="0"/>
              </a:rPr>
              <a:t>when the customer </a:t>
            </a:r>
            <a:r>
              <a:rPr lang="en-US" sz="2000" b="1" i="0" dirty="0">
                <a:solidFill>
                  <a:srgbClr val="0070C0"/>
                </a:solidFill>
                <a:effectLst/>
                <a:latin typeface="Segoe UI" panose="020B0502040204020203" pitchFamily="34" charset="0"/>
              </a:rPr>
              <a:t>has not requested </a:t>
            </a:r>
            <a:r>
              <a:rPr lang="en-US" sz="2000" b="0" i="0" dirty="0">
                <a:solidFill>
                  <a:srgbClr val="FF0000"/>
                </a:solidFill>
                <a:effectLst/>
                <a:latin typeface="Segoe UI" panose="020B0502040204020203" pitchFamily="34" charset="0"/>
              </a:rPr>
              <a:t>a specific </a:t>
            </a:r>
            <a:r>
              <a:rPr lang="cs-CZ" sz="2000" b="1" i="0" dirty="0">
                <a:solidFill>
                  <a:srgbClr val="7030A0"/>
                </a:solidFill>
                <a:effectLst/>
                <a:latin typeface="Segoe UI" panose="020B0502040204020203" pitchFamily="34" charset="0"/>
              </a:rPr>
              <a:t>D</a:t>
            </a:r>
            <a:r>
              <a:rPr lang="en-US" sz="2000" b="1" i="0" dirty="0" err="1">
                <a:solidFill>
                  <a:srgbClr val="7030A0"/>
                </a:solidFill>
                <a:effectLst/>
                <a:latin typeface="Segoe UI" panose="020B0502040204020203" pitchFamily="34" charset="0"/>
              </a:rPr>
              <a:t>elivery</a:t>
            </a:r>
            <a:r>
              <a:rPr lang="en-US" sz="2000" b="1" i="0" dirty="0">
                <a:solidFill>
                  <a:srgbClr val="7030A0"/>
                </a:solidFill>
                <a:effectLst/>
                <a:latin typeface="Segoe UI" panose="020B0502040204020203" pitchFamily="34" charset="0"/>
              </a:rPr>
              <a:t> date.</a:t>
            </a:r>
            <a:endParaRPr lang="cs-CZ" sz="2000" b="1" i="0" dirty="0">
              <a:solidFill>
                <a:srgbClr val="7030A0"/>
              </a:solidFill>
              <a:effectLst/>
              <a:latin typeface="Segoe UI" panose="020B0502040204020203" pitchFamily="34" charset="0"/>
            </a:endParaRPr>
          </a:p>
          <a:p>
            <a:pPr algn="l">
              <a:buFont typeface="Arial" panose="020B0604020202020204" pitchFamily="34" charset="0"/>
              <a:buChar char="•"/>
            </a:pPr>
            <a:endParaRPr lang="en-US" sz="2000" b="0" i="0" dirty="0">
              <a:solidFill>
                <a:srgbClr val="FF0000"/>
              </a:solidFill>
              <a:effectLst/>
              <a:latin typeface="Segoe UI" panose="020B0502040204020203" pitchFamily="34" charset="0"/>
            </a:endParaRPr>
          </a:p>
          <a:p>
            <a:pPr algn="l">
              <a:buFont typeface="Arial" panose="020B0604020202020204" pitchFamily="34" charset="0"/>
              <a:buChar char="•"/>
            </a:pPr>
            <a:r>
              <a:rPr lang="en-US" sz="2000" b="0" i="0" dirty="0">
                <a:solidFill>
                  <a:srgbClr val="00B050"/>
                </a:solidFill>
                <a:effectLst/>
                <a:latin typeface="Segoe UI" panose="020B0502040204020203" pitchFamily="34" charset="0"/>
              </a:rPr>
              <a:t>Verifies if the </a:t>
            </a:r>
            <a:r>
              <a:rPr lang="en-US" sz="2000" b="1" i="0" dirty="0">
                <a:solidFill>
                  <a:srgbClr val="7030A0"/>
                </a:solidFill>
                <a:effectLst/>
                <a:latin typeface="Segoe UI" panose="020B0502040204020203" pitchFamily="34" charset="0"/>
              </a:rPr>
              <a:t>delivery date </a:t>
            </a:r>
            <a:r>
              <a:rPr lang="en-US" sz="2000" b="1" i="0" dirty="0">
                <a:solidFill>
                  <a:srgbClr val="0070C0"/>
                </a:solidFill>
                <a:effectLst/>
                <a:latin typeface="Segoe UI" panose="020B0502040204020203" pitchFamily="34" charset="0"/>
              </a:rPr>
              <a:t>requested </a:t>
            </a:r>
            <a:r>
              <a:rPr lang="en-US" sz="2000" b="0" i="0" dirty="0">
                <a:solidFill>
                  <a:srgbClr val="00B050"/>
                </a:solidFill>
                <a:effectLst/>
                <a:latin typeface="Segoe UI" panose="020B0502040204020203" pitchFamily="34" charset="0"/>
              </a:rPr>
              <a:t>by the customer or </a:t>
            </a:r>
            <a:r>
              <a:rPr lang="en-US" sz="2000" b="1" i="0" dirty="0">
                <a:solidFill>
                  <a:srgbClr val="00B050"/>
                </a:solidFill>
                <a:effectLst/>
                <a:latin typeface="Segoe UI" panose="020B0502040204020203" pitchFamily="34" charset="0"/>
              </a:rPr>
              <a:t>promised </a:t>
            </a:r>
            <a:r>
              <a:rPr lang="en-US" sz="2000" b="0" i="0" dirty="0">
                <a:solidFill>
                  <a:srgbClr val="00B050"/>
                </a:solidFill>
                <a:effectLst/>
                <a:latin typeface="Segoe UI" panose="020B0502040204020203" pitchFamily="34" charset="0"/>
              </a:rPr>
              <a:t>to the customer is realistic.</a:t>
            </a:r>
          </a:p>
          <a:p>
            <a:endParaRPr lang="en-US" dirty="0"/>
          </a:p>
        </p:txBody>
      </p:sp>
    </p:spTree>
    <p:extLst>
      <p:ext uri="{BB962C8B-B14F-4D97-AF65-F5344CB8AC3E}">
        <p14:creationId xmlns:p14="http://schemas.microsoft.com/office/powerpoint/2010/main" val="129523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E2E4E0-042C-48C2-B6BA-8C7872E00451}"/>
              </a:ext>
            </a:extLst>
          </p:cNvPr>
          <p:cNvSpPr>
            <a:spLocks noGrp="1"/>
          </p:cNvSpPr>
          <p:nvPr>
            <p:ph type="title"/>
          </p:nvPr>
        </p:nvSpPr>
        <p:spPr/>
        <p:txBody>
          <a:bodyPr>
            <a:normAutofit/>
          </a:bodyPr>
          <a:lstStyle/>
          <a:p>
            <a:r>
              <a:rPr lang="cs-CZ" sz="3600" dirty="0" err="1">
                <a:solidFill>
                  <a:srgbClr val="0070C0"/>
                </a:solidFill>
              </a:rPr>
              <a:t>Action</a:t>
            </a:r>
            <a:r>
              <a:rPr lang="cs-CZ" sz="3600" dirty="0">
                <a:solidFill>
                  <a:srgbClr val="0070C0"/>
                </a:solidFill>
              </a:rPr>
              <a:t>- </a:t>
            </a:r>
            <a:r>
              <a:rPr lang="cs-CZ" sz="3600" dirty="0" err="1">
                <a:solidFill>
                  <a:srgbClr val="0070C0"/>
                </a:solidFill>
              </a:rPr>
              <a:t>Plan-Order</a:t>
            </a:r>
            <a:r>
              <a:rPr lang="cs-CZ" sz="3600" dirty="0">
                <a:solidFill>
                  <a:srgbClr val="0070C0"/>
                </a:solidFill>
              </a:rPr>
              <a:t> </a:t>
            </a:r>
            <a:r>
              <a:rPr lang="cs-CZ" sz="3600" dirty="0" err="1">
                <a:solidFill>
                  <a:srgbClr val="0070C0"/>
                </a:solidFill>
              </a:rPr>
              <a:t>Promising</a:t>
            </a:r>
            <a:r>
              <a:rPr lang="cs-CZ" sz="3600" dirty="0">
                <a:solidFill>
                  <a:srgbClr val="0070C0"/>
                </a:solidFill>
              </a:rPr>
              <a:t>-CTP</a:t>
            </a:r>
            <a:endParaRPr lang="en-US" sz="3600" dirty="0"/>
          </a:p>
        </p:txBody>
      </p:sp>
      <p:pic>
        <p:nvPicPr>
          <p:cNvPr id="3" name="Obrázek 2">
            <a:extLst>
              <a:ext uri="{FF2B5EF4-FFF2-40B4-BE49-F238E27FC236}">
                <a16:creationId xmlns:a16="http://schemas.microsoft.com/office/drawing/2014/main" id="{2898FA60-E78E-4C0E-AF68-C232506EB98C}"/>
              </a:ext>
            </a:extLst>
          </p:cNvPr>
          <p:cNvPicPr>
            <a:picLocks noChangeAspect="1"/>
          </p:cNvPicPr>
          <p:nvPr/>
        </p:nvPicPr>
        <p:blipFill>
          <a:blip r:embed="rId2"/>
          <a:stretch>
            <a:fillRect/>
          </a:stretch>
        </p:blipFill>
        <p:spPr>
          <a:xfrm>
            <a:off x="325225" y="1556792"/>
            <a:ext cx="8493550" cy="849443"/>
          </a:xfrm>
          <a:prstGeom prst="rect">
            <a:avLst/>
          </a:prstGeom>
          <a:ln>
            <a:solidFill>
              <a:schemeClr val="accent1">
                <a:shade val="95000"/>
                <a:satMod val="105000"/>
              </a:schemeClr>
            </a:solidFill>
          </a:ln>
        </p:spPr>
      </p:pic>
      <p:sp>
        <p:nvSpPr>
          <p:cNvPr id="4" name="Obdélník 3">
            <a:extLst>
              <a:ext uri="{FF2B5EF4-FFF2-40B4-BE49-F238E27FC236}">
                <a16:creationId xmlns:a16="http://schemas.microsoft.com/office/drawing/2014/main" id="{84F04D6D-D6C4-48A7-A196-E6DC4EF9251A}"/>
              </a:ext>
            </a:extLst>
          </p:cNvPr>
          <p:cNvSpPr/>
          <p:nvPr/>
        </p:nvSpPr>
        <p:spPr>
          <a:xfrm>
            <a:off x="683568" y="1628800"/>
            <a:ext cx="43204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Přímá spojnice se šipkou 5">
            <a:extLst>
              <a:ext uri="{FF2B5EF4-FFF2-40B4-BE49-F238E27FC236}">
                <a16:creationId xmlns:a16="http://schemas.microsoft.com/office/drawing/2014/main" id="{48A9A8F5-B538-42FF-8F56-59FF7A1CA96D}"/>
              </a:ext>
            </a:extLst>
          </p:cNvPr>
          <p:cNvCxnSpPr/>
          <p:nvPr/>
        </p:nvCxnSpPr>
        <p:spPr>
          <a:xfrm>
            <a:off x="899592" y="1844824"/>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E31B955-64F7-4C38-A652-9EC3B0F2DB8B}"/>
              </a:ext>
            </a:extLst>
          </p:cNvPr>
          <p:cNvSpPr txBox="1"/>
          <p:nvPr/>
        </p:nvSpPr>
        <p:spPr>
          <a:xfrm flipH="1">
            <a:off x="913663" y="2552931"/>
            <a:ext cx="2258537" cy="369332"/>
          </a:xfrm>
          <a:prstGeom prst="rect">
            <a:avLst/>
          </a:prstGeom>
          <a:noFill/>
        </p:spPr>
        <p:txBody>
          <a:bodyPr wrap="square" rtlCol="0">
            <a:spAutoFit/>
          </a:bodyPr>
          <a:lstStyle/>
          <a:p>
            <a:r>
              <a:rPr lang="cs-CZ" dirty="0">
                <a:solidFill>
                  <a:srgbClr val="0070C0"/>
                </a:solidFill>
              </a:rPr>
              <a:t>Sales line 2nd part</a:t>
            </a:r>
            <a:endParaRPr lang="en-US" dirty="0">
              <a:solidFill>
                <a:srgbClr val="0070C0"/>
              </a:solidFill>
            </a:endParaRPr>
          </a:p>
        </p:txBody>
      </p:sp>
      <p:pic>
        <p:nvPicPr>
          <p:cNvPr id="9" name="Obrázek 8">
            <a:extLst>
              <a:ext uri="{FF2B5EF4-FFF2-40B4-BE49-F238E27FC236}">
                <a16:creationId xmlns:a16="http://schemas.microsoft.com/office/drawing/2014/main" id="{5FD99D62-FD94-434F-8A97-C17477E0188D}"/>
              </a:ext>
            </a:extLst>
          </p:cNvPr>
          <p:cNvPicPr>
            <a:picLocks noChangeAspect="1"/>
          </p:cNvPicPr>
          <p:nvPr/>
        </p:nvPicPr>
        <p:blipFill>
          <a:blip r:embed="rId3"/>
          <a:stretch>
            <a:fillRect/>
          </a:stretch>
        </p:blipFill>
        <p:spPr>
          <a:xfrm>
            <a:off x="457200" y="3215656"/>
            <a:ext cx="8042633" cy="1648010"/>
          </a:xfrm>
          <a:prstGeom prst="rect">
            <a:avLst/>
          </a:prstGeom>
          <a:ln>
            <a:solidFill>
              <a:srgbClr val="00B050"/>
            </a:solidFill>
          </a:ln>
        </p:spPr>
      </p:pic>
      <p:sp>
        <p:nvSpPr>
          <p:cNvPr id="10" name="TextovéPole 9">
            <a:extLst>
              <a:ext uri="{FF2B5EF4-FFF2-40B4-BE49-F238E27FC236}">
                <a16:creationId xmlns:a16="http://schemas.microsoft.com/office/drawing/2014/main" id="{BD79B37E-0F61-4EA4-A668-3F22EA2C9229}"/>
              </a:ext>
            </a:extLst>
          </p:cNvPr>
          <p:cNvSpPr txBox="1"/>
          <p:nvPr/>
        </p:nvSpPr>
        <p:spPr>
          <a:xfrm>
            <a:off x="6068600" y="5504965"/>
            <a:ext cx="1023680" cy="338554"/>
          </a:xfrm>
          <a:prstGeom prst="rect">
            <a:avLst/>
          </a:prstGeom>
          <a:noFill/>
          <a:ln>
            <a:noFill/>
          </a:ln>
        </p:spPr>
        <p:txBody>
          <a:bodyPr wrap="square" rtlCol="0">
            <a:spAutoFit/>
          </a:bodyPr>
          <a:lstStyle/>
          <a:p>
            <a:r>
              <a:rPr lang="cs-CZ" sz="1600" b="1" dirty="0">
                <a:solidFill>
                  <a:srgbClr val="00B050"/>
                </a:solidFill>
              </a:rPr>
              <a:t>3 </a:t>
            </a:r>
            <a:r>
              <a:rPr lang="cs-CZ" sz="1600" b="1" dirty="0" err="1">
                <a:solidFill>
                  <a:srgbClr val="00B050"/>
                </a:solidFill>
              </a:rPr>
              <a:t>days</a:t>
            </a:r>
            <a:r>
              <a:rPr lang="cs-CZ" sz="1600" b="1" dirty="0">
                <a:solidFill>
                  <a:srgbClr val="00B050"/>
                </a:solidFill>
              </a:rPr>
              <a:t>-ST</a:t>
            </a:r>
          </a:p>
        </p:txBody>
      </p:sp>
      <p:sp>
        <p:nvSpPr>
          <p:cNvPr id="11" name="TextovéPole 10">
            <a:extLst>
              <a:ext uri="{FF2B5EF4-FFF2-40B4-BE49-F238E27FC236}">
                <a16:creationId xmlns:a16="http://schemas.microsoft.com/office/drawing/2014/main" id="{223AE131-1609-4423-960B-6CA543FDB2C9}"/>
              </a:ext>
            </a:extLst>
          </p:cNvPr>
          <p:cNvSpPr txBox="1"/>
          <p:nvPr/>
        </p:nvSpPr>
        <p:spPr>
          <a:xfrm>
            <a:off x="6856629" y="4927856"/>
            <a:ext cx="1394544" cy="338554"/>
          </a:xfrm>
          <a:prstGeom prst="rect">
            <a:avLst/>
          </a:prstGeom>
          <a:noFill/>
          <a:ln>
            <a:noFill/>
          </a:ln>
        </p:spPr>
        <p:txBody>
          <a:bodyPr wrap="square" rtlCol="0">
            <a:spAutoFit/>
          </a:bodyPr>
          <a:lstStyle/>
          <a:p>
            <a:r>
              <a:rPr lang="cs-CZ" sz="1600" b="1" dirty="0">
                <a:solidFill>
                  <a:srgbClr val="7030A0"/>
                </a:solidFill>
              </a:rPr>
              <a:t>1 </a:t>
            </a:r>
            <a:r>
              <a:rPr lang="cs-CZ" sz="1600" b="1" dirty="0" err="1">
                <a:solidFill>
                  <a:srgbClr val="7030A0"/>
                </a:solidFill>
              </a:rPr>
              <a:t>day</a:t>
            </a:r>
            <a:r>
              <a:rPr lang="cs-CZ" sz="1600" b="1" dirty="0">
                <a:solidFill>
                  <a:srgbClr val="7030A0"/>
                </a:solidFill>
              </a:rPr>
              <a:t>=OWHT</a:t>
            </a:r>
          </a:p>
        </p:txBody>
      </p:sp>
      <p:cxnSp>
        <p:nvCxnSpPr>
          <p:cNvPr id="12" name="Přímá spojnice se šipkou 11">
            <a:extLst>
              <a:ext uri="{FF2B5EF4-FFF2-40B4-BE49-F238E27FC236}">
                <a16:creationId xmlns:a16="http://schemas.microsoft.com/office/drawing/2014/main" id="{101C6A66-52C7-4CBB-87CD-A35DB746B868}"/>
              </a:ext>
            </a:extLst>
          </p:cNvPr>
          <p:cNvCxnSpPr/>
          <p:nvPr/>
        </p:nvCxnSpPr>
        <p:spPr>
          <a:xfrm>
            <a:off x="6300192" y="5432957"/>
            <a:ext cx="86409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D855F655-A2A7-43B7-BDDD-6376A8AC7715}"/>
              </a:ext>
            </a:extLst>
          </p:cNvPr>
          <p:cNvCxnSpPr/>
          <p:nvPr/>
        </p:nvCxnSpPr>
        <p:spPr>
          <a:xfrm>
            <a:off x="7020272" y="5266410"/>
            <a:ext cx="864096"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953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A3581-2221-4520-BD64-41FA6DD2C7B5}"/>
              </a:ext>
            </a:extLst>
          </p:cNvPr>
          <p:cNvSpPr>
            <a:spLocks noGrp="1"/>
          </p:cNvSpPr>
          <p:nvPr>
            <p:ph type="title"/>
          </p:nvPr>
        </p:nvSpPr>
        <p:spPr/>
        <p:txBody>
          <a:bodyPr>
            <a:normAutofit/>
          </a:bodyPr>
          <a:lstStyle/>
          <a:p>
            <a:pPr algn="l"/>
            <a:r>
              <a:rPr lang="cs-CZ" sz="3600" dirty="0" err="1">
                <a:solidFill>
                  <a:srgbClr val="0070C0"/>
                </a:solidFill>
              </a:rPr>
              <a:t>Reservation</a:t>
            </a:r>
            <a:endParaRPr lang="en-US" sz="3600" dirty="0">
              <a:solidFill>
                <a:srgbClr val="0070C0"/>
              </a:solidFill>
            </a:endParaRPr>
          </a:p>
        </p:txBody>
      </p:sp>
      <p:pic>
        <p:nvPicPr>
          <p:cNvPr id="4" name="Obrázek 3">
            <a:extLst>
              <a:ext uri="{FF2B5EF4-FFF2-40B4-BE49-F238E27FC236}">
                <a16:creationId xmlns:a16="http://schemas.microsoft.com/office/drawing/2014/main" id="{CA8DB893-D203-431B-8BE5-D1E939A43504}"/>
              </a:ext>
            </a:extLst>
          </p:cNvPr>
          <p:cNvPicPr>
            <a:picLocks noChangeAspect="1"/>
          </p:cNvPicPr>
          <p:nvPr/>
        </p:nvPicPr>
        <p:blipFill>
          <a:blip r:embed="rId2"/>
          <a:stretch>
            <a:fillRect/>
          </a:stretch>
        </p:blipFill>
        <p:spPr>
          <a:xfrm>
            <a:off x="323528" y="1268760"/>
            <a:ext cx="6084168" cy="1253852"/>
          </a:xfrm>
          <a:prstGeom prst="rect">
            <a:avLst/>
          </a:prstGeom>
          <a:ln>
            <a:solidFill>
              <a:srgbClr val="7030A0"/>
            </a:solidFill>
          </a:ln>
        </p:spPr>
      </p:pic>
      <p:pic>
        <p:nvPicPr>
          <p:cNvPr id="6" name="Obrázek 5">
            <a:extLst>
              <a:ext uri="{FF2B5EF4-FFF2-40B4-BE49-F238E27FC236}">
                <a16:creationId xmlns:a16="http://schemas.microsoft.com/office/drawing/2014/main" id="{0644CE02-6B6A-4942-ADD8-E5741C17173A}"/>
              </a:ext>
            </a:extLst>
          </p:cNvPr>
          <p:cNvPicPr>
            <a:picLocks noChangeAspect="1"/>
          </p:cNvPicPr>
          <p:nvPr/>
        </p:nvPicPr>
        <p:blipFill>
          <a:blip r:embed="rId3"/>
          <a:stretch>
            <a:fillRect/>
          </a:stretch>
        </p:blipFill>
        <p:spPr>
          <a:xfrm>
            <a:off x="329533" y="2852936"/>
            <a:ext cx="6538872" cy="1750233"/>
          </a:xfrm>
          <a:prstGeom prst="rect">
            <a:avLst/>
          </a:prstGeom>
          <a:ln>
            <a:solidFill>
              <a:srgbClr val="7030A0"/>
            </a:solidFill>
          </a:ln>
        </p:spPr>
      </p:pic>
      <p:cxnSp>
        <p:nvCxnSpPr>
          <p:cNvPr id="8" name="Přímá spojnice se šipkou 7">
            <a:extLst>
              <a:ext uri="{FF2B5EF4-FFF2-40B4-BE49-F238E27FC236}">
                <a16:creationId xmlns:a16="http://schemas.microsoft.com/office/drawing/2014/main" id="{B5B33ABE-A2AF-42E8-A35E-3CFF2100A060}"/>
              </a:ext>
            </a:extLst>
          </p:cNvPr>
          <p:cNvCxnSpPr/>
          <p:nvPr/>
        </p:nvCxnSpPr>
        <p:spPr>
          <a:xfrm>
            <a:off x="5076056" y="4335389"/>
            <a:ext cx="0" cy="605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40BCFD23-84AE-4800-AA87-836708F08DB9}"/>
              </a:ext>
            </a:extLst>
          </p:cNvPr>
          <p:cNvPicPr>
            <a:picLocks noChangeAspect="1"/>
          </p:cNvPicPr>
          <p:nvPr/>
        </p:nvPicPr>
        <p:blipFill>
          <a:blip r:embed="rId4"/>
          <a:stretch>
            <a:fillRect/>
          </a:stretch>
        </p:blipFill>
        <p:spPr>
          <a:xfrm>
            <a:off x="323528" y="4933493"/>
            <a:ext cx="8135887" cy="1103524"/>
          </a:xfrm>
          <a:prstGeom prst="rect">
            <a:avLst/>
          </a:prstGeom>
          <a:ln>
            <a:solidFill>
              <a:schemeClr val="accent1">
                <a:shade val="95000"/>
                <a:satMod val="105000"/>
              </a:schemeClr>
            </a:solidFill>
          </a:ln>
        </p:spPr>
      </p:pic>
      <p:sp>
        <p:nvSpPr>
          <p:cNvPr id="12" name="TextovéPole 11">
            <a:extLst>
              <a:ext uri="{FF2B5EF4-FFF2-40B4-BE49-F238E27FC236}">
                <a16:creationId xmlns:a16="http://schemas.microsoft.com/office/drawing/2014/main" id="{E11B24C0-7A20-4EAE-9937-272E9AAEF3B2}"/>
              </a:ext>
            </a:extLst>
          </p:cNvPr>
          <p:cNvSpPr txBox="1"/>
          <p:nvPr/>
        </p:nvSpPr>
        <p:spPr>
          <a:xfrm>
            <a:off x="6626886" y="4941168"/>
            <a:ext cx="1803122" cy="369332"/>
          </a:xfrm>
          <a:prstGeom prst="rect">
            <a:avLst/>
          </a:prstGeom>
          <a:noFill/>
        </p:spPr>
        <p:txBody>
          <a:bodyPr wrap="none" rtlCol="0">
            <a:spAutoFit/>
          </a:bodyPr>
          <a:lstStyle/>
          <a:p>
            <a:r>
              <a:rPr lang="cs-CZ" dirty="0" err="1">
                <a:solidFill>
                  <a:srgbClr val="FF0000"/>
                </a:solidFill>
              </a:rPr>
              <a:t>Add</a:t>
            </a:r>
            <a:r>
              <a:rPr lang="cs-CZ" dirty="0">
                <a:solidFill>
                  <a:srgbClr val="FF0000"/>
                </a:solidFill>
              </a:rPr>
              <a:t> Vendor </a:t>
            </a:r>
            <a:r>
              <a:rPr lang="cs-CZ" dirty="0" err="1">
                <a:solidFill>
                  <a:srgbClr val="FF0000"/>
                </a:solidFill>
              </a:rPr>
              <a:t>code</a:t>
            </a:r>
            <a:endParaRPr lang="en-US" dirty="0">
              <a:solidFill>
                <a:srgbClr val="FF0000"/>
              </a:solidFill>
            </a:endParaRPr>
          </a:p>
        </p:txBody>
      </p:sp>
    </p:spTree>
    <p:extLst>
      <p:ext uri="{BB962C8B-B14F-4D97-AF65-F5344CB8AC3E}">
        <p14:creationId xmlns:p14="http://schemas.microsoft.com/office/powerpoint/2010/main" val="3882898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2CB9E-BC18-455D-8846-C175BD4B9F75}"/>
              </a:ext>
            </a:extLst>
          </p:cNvPr>
          <p:cNvSpPr>
            <a:spLocks noGrp="1"/>
          </p:cNvSpPr>
          <p:nvPr>
            <p:ph type="title"/>
          </p:nvPr>
        </p:nvSpPr>
        <p:spPr/>
        <p:txBody>
          <a:bodyPr>
            <a:normAutofit/>
          </a:bodyPr>
          <a:lstStyle/>
          <a:p>
            <a:pPr algn="l"/>
            <a:r>
              <a:rPr lang="cs-CZ" sz="3600" dirty="0" err="1">
                <a:solidFill>
                  <a:srgbClr val="0070C0"/>
                </a:solidFill>
              </a:rPr>
              <a:t>Purchase</a:t>
            </a:r>
            <a:r>
              <a:rPr lang="cs-CZ" sz="3600" dirty="0">
                <a:solidFill>
                  <a:srgbClr val="0070C0"/>
                </a:solidFill>
              </a:rPr>
              <a:t> </a:t>
            </a:r>
            <a:r>
              <a:rPr lang="cs-CZ" sz="3600" dirty="0" err="1">
                <a:solidFill>
                  <a:srgbClr val="0070C0"/>
                </a:solidFill>
              </a:rPr>
              <a:t>order</a:t>
            </a:r>
            <a:r>
              <a:rPr lang="cs-CZ" sz="3600" dirty="0">
                <a:solidFill>
                  <a:srgbClr val="0070C0"/>
                </a:solidFill>
              </a:rPr>
              <a:t> line</a:t>
            </a:r>
            <a:endParaRPr lang="en-US" sz="3600" dirty="0">
              <a:solidFill>
                <a:srgbClr val="0070C0"/>
              </a:solidFill>
            </a:endParaRPr>
          </a:p>
        </p:txBody>
      </p:sp>
      <p:pic>
        <p:nvPicPr>
          <p:cNvPr id="4" name="Obrázek 3">
            <a:extLst>
              <a:ext uri="{FF2B5EF4-FFF2-40B4-BE49-F238E27FC236}">
                <a16:creationId xmlns:a16="http://schemas.microsoft.com/office/drawing/2014/main" id="{8BA6D32E-00C6-4A74-8122-AE7402F16D11}"/>
              </a:ext>
            </a:extLst>
          </p:cNvPr>
          <p:cNvPicPr>
            <a:picLocks noChangeAspect="1"/>
          </p:cNvPicPr>
          <p:nvPr/>
        </p:nvPicPr>
        <p:blipFill>
          <a:blip r:embed="rId2"/>
          <a:stretch>
            <a:fillRect/>
          </a:stretch>
        </p:blipFill>
        <p:spPr>
          <a:xfrm>
            <a:off x="323528" y="1556792"/>
            <a:ext cx="7236296" cy="864035"/>
          </a:xfrm>
          <a:prstGeom prst="rect">
            <a:avLst/>
          </a:prstGeom>
          <a:ln>
            <a:solidFill>
              <a:schemeClr val="accent1">
                <a:shade val="95000"/>
                <a:satMod val="105000"/>
              </a:schemeClr>
            </a:solidFill>
          </a:ln>
        </p:spPr>
      </p:pic>
      <p:sp>
        <p:nvSpPr>
          <p:cNvPr id="5" name="Šipka: dolů 4">
            <a:extLst>
              <a:ext uri="{FF2B5EF4-FFF2-40B4-BE49-F238E27FC236}">
                <a16:creationId xmlns:a16="http://schemas.microsoft.com/office/drawing/2014/main" id="{D43E4ED8-B9F9-43D4-96D0-38FE67DC83CC}"/>
              </a:ext>
            </a:extLst>
          </p:cNvPr>
          <p:cNvSpPr/>
          <p:nvPr/>
        </p:nvSpPr>
        <p:spPr>
          <a:xfrm>
            <a:off x="2699792" y="2636912"/>
            <a:ext cx="273630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pic>
        <p:nvPicPr>
          <p:cNvPr id="7" name="Obrázek 6">
            <a:extLst>
              <a:ext uri="{FF2B5EF4-FFF2-40B4-BE49-F238E27FC236}">
                <a16:creationId xmlns:a16="http://schemas.microsoft.com/office/drawing/2014/main" id="{A3656F64-327E-4194-BC47-96CBCDF6D5FE}"/>
              </a:ext>
            </a:extLst>
          </p:cNvPr>
          <p:cNvPicPr>
            <a:picLocks noChangeAspect="1"/>
          </p:cNvPicPr>
          <p:nvPr/>
        </p:nvPicPr>
        <p:blipFill>
          <a:blip r:embed="rId3"/>
          <a:stretch>
            <a:fillRect/>
          </a:stretch>
        </p:blipFill>
        <p:spPr>
          <a:xfrm>
            <a:off x="452977" y="3861109"/>
            <a:ext cx="7487816" cy="1833751"/>
          </a:xfrm>
          <a:prstGeom prst="rect">
            <a:avLst/>
          </a:prstGeom>
          <a:ln>
            <a:solidFill>
              <a:schemeClr val="accent1">
                <a:shade val="50000"/>
              </a:schemeClr>
            </a:solidFill>
          </a:ln>
        </p:spPr>
      </p:pic>
      <p:cxnSp>
        <p:nvCxnSpPr>
          <p:cNvPr id="9" name="Přímá spojnice se šipkou 8">
            <a:extLst>
              <a:ext uri="{FF2B5EF4-FFF2-40B4-BE49-F238E27FC236}">
                <a16:creationId xmlns:a16="http://schemas.microsoft.com/office/drawing/2014/main" id="{D0B13CAF-3D90-4EC7-AA22-C47AE1C437E2}"/>
              </a:ext>
            </a:extLst>
          </p:cNvPr>
          <p:cNvCxnSpPr/>
          <p:nvPr/>
        </p:nvCxnSpPr>
        <p:spPr>
          <a:xfrm>
            <a:off x="5508104" y="4797152"/>
            <a:ext cx="0" cy="8640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8AFA9971-C4A5-4320-B28D-7DCE31D4B1A0}"/>
              </a:ext>
            </a:extLst>
          </p:cNvPr>
          <p:cNvSpPr txBox="1"/>
          <p:nvPr/>
        </p:nvSpPr>
        <p:spPr>
          <a:xfrm>
            <a:off x="440866" y="5910945"/>
            <a:ext cx="6894836" cy="369332"/>
          </a:xfrm>
          <a:prstGeom prst="rect">
            <a:avLst/>
          </a:prstGeom>
          <a:noFill/>
        </p:spPr>
        <p:txBody>
          <a:bodyPr wrap="none" rtlCol="0">
            <a:spAutoFit/>
          </a:bodyPr>
          <a:lstStyle/>
          <a:p>
            <a:r>
              <a:rPr lang="cs-CZ" dirty="0"/>
              <a:t> </a:t>
            </a:r>
            <a:r>
              <a:rPr lang="en-US" dirty="0"/>
              <a:t>It was originally bought in the wrong location and corrected by transfer</a:t>
            </a:r>
          </a:p>
        </p:txBody>
      </p:sp>
    </p:spTree>
    <p:extLst>
      <p:ext uri="{BB962C8B-B14F-4D97-AF65-F5344CB8AC3E}">
        <p14:creationId xmlns:p14="http://schemas.microsoft.com/office/powerpoint/2010/main" val="874166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9AA99-81AD-2784-84DB-D49CDE5C4D93}"/>
              </a:ext>
            </a:extLst>
          </p:cNvPr>
          <p:cNvSpPr>
            <a:spLocks noGrp="1"/>
          </p:cNvSpPr>
          <p:nvPr>
            <p:ph type="title"/>
          </p:nvPr>
        </p:nvSpPr>
        <p:spPr/>
        <p:txBody>
          <a:bodyPr>
            <a:normAutofit fontScale="90000"/>
          </a:bodyPr>
          <a:lstStyle/>
          <a:p>
            <a:pPr algn="l"/>
            <a:r>
              <a:rPr lang="cs-CZ" sz="3600" dirty="0">
                <a:solidFill>
                  <a:srgbClr val="0070C0"/>
                </a:solidFill>
              </a:rPr>
              <a:t>Další varianta pro stejné parametry </a:t>
            </a:r>
            <a:br>
              <a:rPr lang="cs-CZ" sz="3600" dirty="0">
                <a:solidFill>
                  <a:srgbClr val="0070C0"/>
                </a:solidFill>
              </a:rPr>
            </a:br>
            <a:r>
              <a:rPr lang="cs-CZ" sz="3600" b="1" dirty="0">
                <a:solidFill>
                  <a:srgbClr val="FF0000"/>
                </a:solidFill>
              </a:rPr>
              <a:t>(pouze WD=2.12.2027 místo 1.11.2027)</a:t>
            </a:r>
            <a:endParaRPr lang="cs-CZ" b="1" dirty="0">
              <a:solidFill>
                <a:srgbClr val="FF0000"/>
              </a:solidFill>
            </a:endParaRPr>
          </a:p>
        </p:txBody>
      </p:sp>
      <p:pic>
        <p:nvPicPr>
          <p:cNvPr id="4" name="Obrázek 3">
            <a:extLst>
              <a:ext uri="{FF2B5EF4-FFF2-40B4-BE49-F238E27FC236}">
                <a16:creationId xmlns:a16="http://schemas.microsoft.com/office/drawing/2014/main" id="{2587BDE1-30D6-502B-AAE5-1C8375ECA621}"/>
              </a:ext>
            </a:extLst>
          </p:cNvPr>
          <p:cNvPicPr>
            <a:picLocks noChangeAspect="1"/>
          </p:cNvPicPr>
          <p:nvPr/>
        </p:nvPicPr>
        <p:blipFill>
          <a:blip r:embed="rId2"/>
          <a:stretch>
            <a:fillRect/>
          </a:stretch>
        </p:blipFill>
        <p:spPr>
          <a:xfrm>
            <a:off x="457200" y="1450935"/>
            <a:ext cx="7884368" cy="1501784"/>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1BD76F74-DA68-A1CC-7035-829E9CC0BA0F}"/>
              </a:ext>
            </a:extLst>
          </p:cNvPr>
          <p:cNvCxnSpPr/>
          <p:nvPr/>
        </p:nvCxnSpPr>
        <p:spPr>
          <a:xfrm>
            <a:off x="5076056" y="3068960"/>
            <a:ext cx="2592288"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F0EAADBF-C7C1-4F68-4A18-C3FF4DB461C7}"/>
              </a:ext>
            </a:extLst>
          </p:cNvPr>
          <p:cNvSpPr txBox="1"/>
          <p:nvPr/>
        </p:nvSpPr>
        <p:spPr>
          <a:xfrm>
            <a:off x="5874948" y="3144552"/>
            <a:ext cx="1880771" cy="369332"/>
          </a:xfrm>
          <a:prstGeom prst="rect">
            <a:avLst/>
          </a:prstGeom>
          <a:noFill/>
        </p:spPr>
        <p:txBody>
          <a:bodyPr wrap="none" rtlCol="0">
            <a:spAutoFit/>
          </a:bodyPr>
          <a:lstStyle/>
          <a:p>
            <a:r>
              <a:rPr lang="cs-CZ" dirty="0">
                <a:solidFill>
                  <a:srgbClr val="FF0000"/>
                </a:solidFill>
              </a:rPr>
              <a:t>8 D </a:t>
            </a:r>
            <a:r>
              <a:rPr lang="cs-CZ" dirty="0"/>
              <a:t>+</a:t>
            </a:r>
            <a:r>
              <a:rPr lang="cs-CZ" dirty="0">
                <a:solidFill>
                  <a:srgbClr val="0070C0"/>
                </a:solidFill>
              </a:rPr>
              <a:t> </a:t>
            </a:r>
            <a:r>
              <a:rPr lang="cs-CZ" dirty="0"/>
              <a:t>2D </a:t>
            </a:r>
            <a:r>
              <a:rPr lang="cs-CZ" dirty="0" err="1"/>
              <a:t>weekend</a:t>
            </a:r>
            <a:endParaRPr lang="cs-CZ" dirty="0">
              <a:solidFill>
                <a:srgbClr val="0070C0"/>
              </a:solidFill>
            </a:endParaRPr>
          </a:p>
        </p:txBody>
      </p:sp>
      <p:cxnSp>
        <p:nvCxnSpPr>
          <p:cNvPr id="10" name="Přímá spojnice se šipkou 9">
            <a:extLst>
              <a:ext uri="{FF2B5EF4-FFF2-40B4-BE49-F238E27FC236}">
                <a16:creationId xmlns:a16="http://schemas.microsoft.com/office/drawing/2014/main" id="{2D4F94F1-18FE-5721-9B48-DAAF63A0BCEA}"/>
              </a:ext>
            </a:extLst>
          </p:cNvPr>
          <p:cNvCxnSpPr>
            <a:cxnSpLocks/>
          </p:cNvCxnSpPr>
          <p:nvPr/>
        </p:nvCxnSpPr>
        <p:spPr>
          <a:xfrm>
            <a:off x="5938058" y="3717032"/>
            <a:ext cx="2090326"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64C059B1-B40F-3DE5-75A3-CA9DDEEBE4A3}"/>
              </a:ext>
            </a:extLst>
          </p:cNvPr>
          <p:cNvSpPr txBox="1"/>
          <p:nvPr/>
        </p:nvSpPr>
        <p:spPr>
          <a:xfrm>
            <a:off x="6570980" y="3735515"/>
            <a:ext cx="444352" cy="369332"/>
          </a:xfrm>
          <a:prstGeom prst="rect">
            <a:avLst/>
          </a:prstGeom>
          <a:noFill/>
        </p:spPr>
        <p:txBody>
          <a:bodyPr wrap="none" rtlCol="0">
            <a:spAutoFit/>
          </a:bodyPr>
          <a:lstStyle/>
          <a:p>
            <a:r>
              <a:rPr lang="cs-CZ" dirty="0">
                <a:solidFill>
                  <a:srgbClr val="00B050"/>
                </a:solidFill>
              </a:rPr>
              <a:t>4D</a:t>
            </a:r>
          </a:p>
        </p:txBody>
      </p:sp>
      <p:pic>
        <p:nvPicPr>
          <p:cNvPr id="7" name="Obrázek 6">
            <a:extLst>
              <a:ext uri="{FF2B5EF4-FFF2-40B4-BE49-F238E27FC236}">
                <a16:creationId xmlns:a16="http://schemas.microsoft.com/office/drawing/2014/main" id="{CF466743-934E-4CA9-A7AF-F6278D585DA6}"/>
              </a:ext>
            </a:extLst>
          </p:cNvPr>
          <p:cNvPicPr>
            <a:picLocks noChangeAspect="1"/>
          </p:cNvPicPr>
          <p:nvPr/>
        </p:nvPicPr>
        <p:blipFill>
          <a:blip r:embed="rId3"/>
          <a:stretch>
            <a:fillRect/>
          </a:stretch>
        </p:blipFill>
        <p:spPr>
          <a:xfrm>
            <a:off x="457199" y="3140967"/>
            <a:ext cx="4601021" cy="3528391"/>
          </a:xfrm>
          <a:prstGeom prst="rect">
            <a:avLst/>
          </a:prstGeom>
        </p:spPr>
      </p:pic>
    </p:spTree>
    <p:extLst>
      <p:ext uri="{BB962C8B-B14F-4D97-AF65-F5344CB8AC3E}">
        <p14:creationId xmlns:p14="http://schemas.microsoft.com/office/powerpoint/2010/main" val="4255946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C0543-557D-4204-B756-6A69DF8AFF2B}"/>
              </a:ext>
            </a:extLst>
          </p:cNvPr>
          <p:cNvSpPr>
            <a:spLocks noGrp="1"/>
          </p:cNvSpPr>
          <p:nvPr>
            <p:ph type="title"/>
          </p:nvPr>
        </p:nvSpPr>
        <p:spPr/>
        <p:txBody>
          <a:bodyPr>
            <a:normAutofit/>
          </a:bodyPr>
          <a:lstStyle/>
          <a:p>
            <a:pPr algn="l"/>
            <a:r>
              <a:rPr lang="cs-CZ" sz="3600" dirty="0">
                <a:solidFill>
                  <a:srgbClr val="0070C0"/>
                </a:solidFill>
              </a:rPr>
              <a:t>Varianta příkladu z výuky 20241125</a:t>
            </a:r>
            <a:endParaRPr lang="en-US" sz="3600" dirty="0">
              <a:solidFill>
                <a:srgbClr val="0070C0"/>
              </a:solidFill>
            </a:endParaRPr>
          </a:p>
        </p:txBody>
      </p:sp>
      <p:pic>
        <p:nvPicPr>
          <p:cNvPr id="4" name="Obrázek 3">
            <a:extLst>
              <a:ext uri="{FF2B5EF4-FFF2-40B4-BE49-F238E27FC236}">
                <a16:creationId xmlns:a16="http://schemas.microsoft.com/office/drawing/2014/main" id="{9603CB05-3D73-4F46-8D8C-C0956A38C44C}"/>
              </a:ext>
            </a:extLst>
          </p:cNvPr>
          <p:cNvPicPr>
            <a:picLocks noChangeAspect="1"/>
          </p:cNvPicPr>
          <p:nvPr/>
        </p:nvPicPr>
        <p:blipFill>
          <a:blip r:embed="rId2"/>
          <a:stretch>
            <a:fillRect/>
          </a:stretch>
        </p:blipFill>
        <p:spPr>
          <a:xfrm>
            <a:off x="323528" y="1386767"/>
            <a:ext cx="7884368" cy="1281092"/>
          </a:xfrm>
          <a:prstGeom prst="rect">
            <a:avLst/>
          </a:prstGeom>
          <a:ln>
            <a:solidFill>
              <a:schemeClr val="accent1"/>
            </a:solidFill>
          </a:ln>
        </p:spPr>
      </p:pic>
      <p:cxnSp>
        <p:nvCxnSpPr>
          <p:cNvPr id="5" name="Přímá spojnice se šipkou 4">
            <a:extLst>
              <a:ext uri="{FF2B5EF4-FFF2-40B4-BE49-F238E27FC236}">
                <a16:creationId xmlns:a16="http://schemas.microsoft.com/office/drawing/2014/main" id="{90FEAA67-03A1-4130-B6B8-8E28C98819BD}"/>
              </a:ext>
            </a:extLst>
          </p:cNvPr>
          <p:cNvCxnSpPr>
            <a:cxnSpLocks/>
          </p:cNvCxnSpPr>
          <p:nvPr/>
        </p:nvCxnSpPr>
        <p:spPr>
          <a:xfrm>
            <a:off x="4270502" y="2204864"/>
            <a:ext cx="805554"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04DA0CE7-03E6-4EA7-B5B6-134791E0DD6C}"/>
              </a:ext>
            </a:extLst>
          </p:cNvPr>
          <p:cNvSpPr txBox="1"/>
          <p:nvPr/>
        </p:nvSpPr>
        <p:spPr>
          <a:xfrm>
            <a:off x="3787853" y="1815786"/>
            <a:ext cx="1933671" cy="369332"/>
          </a:xfrm>
          <a:prstGeom prst="rect">
            <a:avLst/>
          </a:prstGeom>
          <a:noFill/>
        </p:spPr>
        <p:txBody>
          <a:bodyPr wrap="none" rtlCol="0">
            <a:spAutoFit/>
          </a:bodyPr>
          <a:lstStyle/>
          <a:p>
            <a:r>
              <a:rPr lang="cs-CZ" b="1" dirty="0">
                <a:solidFill>
                  <a:srgbClr val="FF0000"/>
                </a:solidFill>
              </a:rPr>
              <a:t>8 D</a:t>
            </a:r>
            <a:r>
              <a:rPr lang="cs-CZ" dirty="0">
                <a:solidFill>
                  <a:srgbClr val="FF0000"/>
                </a:solidFill>
              </a:rPr>
              <a:t> </a:t>
            </a:r>
            <a:r>
              <a:rPr lang="cs-CZ" dirty="0"/>
              <a:t>+</a:t>
            </a:r>
            <a:r>
              <a:rPr lang="cs-CZ" dirty="0">
                <a:solidFill>
                  <a:srgbClr val="0070C0"/>
                </a:solidFill>
              </a:rPr>
              <a:t> </a:t>
            </a:r>
            <a:r>
              <a:rPr lang="cs-CZ" dirty="0"/>
              <a:t>2D </a:t>
            </a:r>
            <a:r>
              <a:rPr lang="cs-CZ" dirty="0" err="1"/>
              <a:t>weekend</a:t>
            </a:r>
            <a:endParaRPr lang="cs-CZ" dirty="0">
              <a:solidFill>
                <a:srgbClr val="FF0000"/>
              </a:solidFill>
            </a:endParaRPr>
          </a:p>
        </p:txBody>
      </p:sp>
      <p:cxnSp>
        <p:nvCxnSpPr>
          <p:cNvPr id="7" name="Přímá spojnice se šipkou 6">
            <a:extLst>
              <a:ext uri="{FF2B5EF4-FFF2-40B4-BE49-F238E27FC236}">
                <a16:creationId xmlns:a16="http://schemas.microsoft.com/office/drawing/2014/main" id="{E418BEBC-FBBD-4F64-9C83-90D4E3203176}"/>
              </a:ext>
            </a:extLst>
          </p:cNvPr>
          <p:cNvCxnSpPr>
            <a:cxnSpLocks/>
          </p:cNvCxnSpPr>
          <p:nvPr/>
        </p:nvCxnSpPr>
        <p:spPr>
          <a:xfrm>
            <a:off x="3706416" y="2852936"/>
            <a:ext cx="1291434"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A09B001E-16D5-4A03-B260-9B8689C82117}"/>
              </a:ext>
            </a:extLst>
          </p:cNvPr>
          <p:cNvPicPr>
            <a:picLocks noChangeAspect="1"/>
          </p:cNvPicPr>
          <p:nvPr/>
        </p:nvPicPr>
        <p:blipFill>
          <a:blip r:embed="rId3"/>
          <a:stretch>
            <a:fillRect/>
          </a:stretch>
        </p:blipFill>
        <p:spPr>
          <a:xfrm>
            <a:off x="323528" y="3193282"/>
            <a:ext cx="3461094" cy="3270778"/>
          </a:xfrm>
          <a:prstGeom prst="rect">
            <a:avLst/>
          </a:prstGeom>
        </p:spPr>
      </p:pic>
      <p:sp>
        <p:nvSpPr>
          <p:cNvPr id="12" name="TextovéPole 11">
            <a:extLst>
              <a:ext uri="{FF2B5EF4-FFF2-40B4-BE49-F238E27FC236}">
                <a16:creationId xmlns:a16="http://schemas.microsoft.com/office/drawing/2014/main" id="{1EFFDC9F-8647-43C5-986A-C1D1ADC2C3AF}"/>
              </a:ext>
            </a:extLst>
          </p:cNvPr>
          <p:cNvSpPr txBox="1"/>
          <p:nvPr/>
        </p:nvSpPr>
        <p:spPr>
          <a:xfrm>
            <a:off x="3478609" y="2840274"/>
            <a:ext cx="1880771" cy="369332"/>
          </a:xfrm>
          <a:prstGeom prst="rect">
            <a:avLst/>
          </a:prstGeom>
          <a:noFill/>
        </p:spPr>
        <p:txBody>
          <a:bodyPr wrap="none" rtlCol="0">
            <a:spAutoFit/>
          </a:bodyPr>
          <a:lstStyle/>
          <a:p>
            <a:r>
              <a:rPr lang="cs-CZ" b="1" dirty="0">
                <a:solidFill>
                  <a:srgbClr val="00B050"/>
                </a:solidFill>
              </a:rPr>
              <a:t>4D</a:t>
            </a:r>
            <a:r>
              <a:rPr lang="cs-CZ" dirty="0">
                <a:solidFill>
                  <a:srgbClr val="0070C0"/>
                </a:solidFill>
              </a:rPr>
              <a:t> </a:t>
            </a:r>
            <a:r>
              <a:rPr lang="cs-CZ" dirty="0"/>
              <a:t>+</a:t>
            </a:r>
            <a:r>
              <a:rPr lang="cs-CZ" dirty="0">
                <a:solidFill>
                  <a:srgbClr val="0070C0"/>
                </a:solidFill>
              </a:rPr>
              <a:t> </a:t>
            </a:r>
            <a:r>
              <a:rPr lang="cs-CZ" dirty="0"/>
              <a:t>2D </a:t>
            </a:r>
            <a:r>
              <a:rPr lang="cs-CZ" dirty="0" err="1"/>
              <a:t>weekend</a:t>
            </a:r>
            <a:endParaRPr lang="cs-CZ" dirty="0"/>
          </a:p>
        </p:txBody>
      </p:sp>
    </p:spTree>
    <p:extLst>
      <p:ext uri="{BB962C8B-B14F-4D97-AF65-F5344CB8AC3E}">
        <p14:creationId xmlns:p14="http://schemas.microsoft.com/office/powerpoint/2010/main" val="109268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B94A1274-B8D1-4F4C-BAEE-94D47D1EF77B}"/>
              </a:ext>
            </a:extLst>
          </p:cNvPr>
          <p:cNvSpPr/>
          <p:nvPr/>
        </p:nvSpPr>
        <p:spPr>
          <a:xfrm>
            <a:off x="1640753" y="2967335"/>
            <a:ext cx="5862503" cy="923330"/>
          </a:xfrm>
          <a:prstGeom prst="rect">
            <a:avLst/>
          </a:prstGeom>
          <a:noFill/>
        </p:spPr>
        <p:txBody>
          <a:bodyPr wrap="none" lIns="91440" tIns="45720" rIns="91440" bIns="45720">
            <a:spAutoFit/>
          </a:bodyPr>
          <a:lstStyle/>
          <a:p>
            <a:pPr algn="ct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End </a:t>
            </a:r>
            <a:r>
              <a:rPr lang="cs-CZ"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a:t>
            </a: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Basic </a:t>
            </a:r>
            <a:r>
              <a:rPr lang="cs-CZ"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section</a:t>
            </a:r>
            <a:endPar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08195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B94A1274-B8D1-4F4C-BAEE-94D47D1EF77B}"/>
              </a:ext>
            </a:extLst>
          </p:cNvPr>
          <p:cNvSpPr/>
          <p:nvPr/>
        </p:nvSpPr>
        <p:spPr>
          <a:xfrm>
            <a:off x="711649" y="1412776"/>
            <a:ext cx="7720703" cy="3570208"/>
          </a:xfrm>
          <a:prstGeom prst="rect">
            <a:avLst/>
          </a:prstGeom>
          <a:noFill/>
        </p:spPr>
        <p:txBody>
          <a:bodyPr wrap="none" lIns="91440" tIns="45720" rIns="91440" bIns="45720">
            <a:spAutoFit/>
          </a:bodyPr>
          <a:lstStyle/>
          <a:p>
            <a:pPr algn="ctr"/>
            <a:r>
              <a:rPr lang="cs-CZ"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Advanced</a:t>
            </a: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area </a:t>
            </a:r>
            <a:r>
              <a:rPr lang="cs-CZ"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a:t>
            </a: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ATP-CTP</a:t>
            </a:r>
          </a:p>
          <a:p>
            <a:pPr algn="ctr"/>
            <a:r>
              <a:rPr lang="cs-CZ" sz="2800" b="1" cap="none" spc="0" dirty="0">
                <a:ln w="12700">
                  <a:solidFill>
                    <a:schemeClr val="accent1"/>
                  </a:solidFill>
                  <a:prstDash val="solid"/>
                </a:ln>
                <a:solidFill>
                  <a:srgbClr val="FF0000"/>
                </a:solidFill>
                <a:effectLst>
                  <a:outerShdw dist="38100" dir="2640000" algn="bl" rotWithShape="0">
                    <a:schemeClr val="accent1"/>
                  </a:outerShdw>
                </a:effectLst>
              </a:rPr>
              <a:t>Navazuje na původní příklad !!</a:t>
            </a:r>
          </a:p>
          <a:p>
            <a:pPr algn="ctr"/>
            <a:r>
              <a:rPr lang="cs-CZ" sz="2800" b="1" dirty="0">
                <a:ln w="12700">
                  <a:solidFill>
                    <a:schemeClr val="accent1"/>
                  </a:solidFill>
                  <a:prstDash val="solid"/>
                </a:ln>
                <a:solidFill>
                  <a:srgbClr val="FF0000"/>
                </a:solidFill>
                <a:effectLst>
                  <a:outerShdw dist="38100" dir="2640000" algn="bl" rotWithShape="0">
                    <a:schemeClr val="accent1"/>
                  </a:outerShdw>
                </a:effectLst>
              </a:rPr>
              <a:t>Je už provedena v modelu, takže není potřeba </a:t>
            </a:r>
          </a:p>
          <a:p>
            <a:pPr algn="ctr"/>
            <a:r>
              <a:rPr lang="cs-CZ" sz="2800" b="1" dirty="0">
                <a:ln w="12700">
                  <a:solidFill>
                    <a:schemeClr val="accent1"/>
                  </a:solidFill>
                  <a:prstDash val="solid"/>
                </a:ln>
                <a:solidFill>
                  <a:srgbClr val="FF0000"/>
                </a:solidFill>
                <a:effectLst>
                  <a:outerShdw dist="38100" dir="2640000" algn="bl" rotWithShape="0">
                    <a:schemeClr val="accent1"/>
                  </a:outerShdw>
                </a:effectLst>
              </a:rPr>
              <a:t>dále probírat</a:t>
            </a:r>
          </a:p>
          <a:p>
            <a:pPr algn="ctr"/>
            <a:endParaRPr lang="cs-CZ" sz="2800" b="1" cap="none" spc="0" dirty="0">
              <a:ln w="12700">
                <a:solidFill>
                  <a:schemeClr val="accent1"/>
                </a:solidFill>
                <a:prstDash val="solid"/>
              </a:ln>
              <a:solidFill>
                <a:srgbClr val="FF0000"/>
              </a:solidFill>
              <a:effectLst>
                <a:outerShdw dist="38100" dir="2640000" algn="bl" rotWithShape="0">
                  <a:schemeClr val="accent1"/>
                </a:outerShdw>
              </a:effectLst>
            </a:endParaRPr>
          </a:p>
          <a:p>
            <a:pPr algn="ct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1.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Reservation</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-&gt; RQWS -&gt;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Purchase</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(to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replenish</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r>
              <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pPr algn="ct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Requested</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Delivery</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Date</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cs-CZ" sz="20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Options</a:t>
            </a:r>
            <a:r>
              <a:rPr lang="cs-CZ"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457200" indent="-457200" algn="ctr">
              <a:buAutoNum type="arabicPeriod"/>
            </a:pPr>
            <a:endPar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36673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D5B3D-76B0-1984-41F1-27E8367CB20C}"/>
              </a:ext>
            </a:extLst>
          </p:cNvPr>
          <p:cNvSpPr>
            <a:spLocks noGrp="1"/>
          </p:cNvSpPr>
          <p:nvPr>
            <p:ph type="title"/>
          </p:nvPr>
        </p:nvSpPr>
        <p:spPr/>
        <p:txBody>
          <a:bodyPr>
            <a:normAutofit/>
          </a:bodyPr>
          <a:lstStyle/>
          <a:p>
            <a:pPr algn="l"/>
            <a:r>
              <a:rPr lang="cs-CZ" sz="3600" dirty="0">
                <a:solidFill>
                  <a:srgbClr val="0070C0"/>
                </a:solidFill>
              </a:rPr>
              <a:t> </a:t>
            </a:r>
            <a:r>
              <a:rPr lang="cs-CZ" sz="3600" dirty="0" err="1">
                <a:solidFill>
                  <a:srgbClr val="0070C0"/>
                </a:solidFill>
              </a:rPr>
              <a:t>Reservations</a:t>
            </a:r>
            <a:r>
              <a:rPr lang="cs-CZ" sz="3600" dirty="0">
                <a:solidFill>
                  <a:srgbClr val="0070C0"/>
                </a:solidFill>
              </a:rPr>
              <a:t> I.    </a:t>
            </a:r>
          </a:p>
        </p:txBody>
      </p:sp>
      <p:pic>
        <p:nvPicPr>
          <p:cNvPr id="4" name="Obrázek 3">
            <a:extLst>
              <a:ext uri="{FF2B5EF4-FFF2-40B4-BE49-F238E27FC236}">
                <a16:creationId xmlns:a16="http://schemas.microsoft.com/office/drawing/2014/main" id="{AA7032A1-D689-DA8E-6181-6E387E896AFA}"/>
              </a:ext>
            </a:extLst>
          </p:cNvPr>
          <p:cNvPicPr>
            <a:picLocks noChangeAspect="1"/>
          </p:cNvPicPr>
          <p:nvPr/>
        </p:nvPicPr>
        <p:blipFill>
          <a:blip r:embed="rId2"/>
          <a:stretch>
            <a:fillRect/>
          </a:stretch>
        </p:blipFill>
        <p:spPr>
          <a:xfrm>
            <a:off x="476915" y="1531389"/>
            <a:ext cx="8343555" cy="673475"/>
          </a:xfrm>
          <a:prstGeom prst="rect">
            <a:avLst/>
          </a:prstGeom>
          <a:ln>
            <a:solidFill>
              <a:srgbClr val="00B050"/>
            </a:solidFill>
          </a:ln>
        </p:spPr>
      </p:pic>
      <p:cxnSp>
        <p:nvCxnSpPr>
          <p:cNvPr id="6" name="Přímá spojnice se šipkou 5">
            <a:extLst>
              <a:ext uri="{FF2B5EF4-FFF2-40B4-BE49-F238E27FC236}">
                <a16:creationId xmlns:a16="http://schemas.microsoft.com/office/drawing/2014/main" id="{1DCE9267-35CB-4800-59E8-C46B7061938E}"/>
              </a:ext>
            </a:extLst>
          </p:cNvPr>
          <p:cNvCxnSpPr/>
          <p:nvPr/>
        </p:nvCxnSpPr>
        <p:spPr>
          <a:xfrm>
            <a:off x="7524328" y="2204864"/>
            <a:ext cx="0" cy="49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B7BC8BE9-63B8-B4AF-AF71-EFFC88D463F2}"/>
              </a:ext>
            </a:extLst>
          </p:cNvPr>
          <p:cNvPicPr>
            <a:picLocks noChangeAspect="1"/>
          </p:cNvPicPr>
          <p:nvPr/>
        </p:nvPicPr>
        <p:blipFill>
          <a:blip r:embed="rId3"/>
          <a:stretch>
            <a:fillRect/>
          </a:stretch>
        </p:blipFill>
        <p:spPr>
          <a:xfrm>
            <a:off x="462476" y="2699792"/>
            <a:ext cx="8343554" cy="1504762"/>
          </a:xfrm>
          <a:prstGeom prst="rect">
            <a:avLst/>
          </a:prstGeom>
          <a:ln>
            <a:solidFill>
              <a:schemeClr val="accent1">
                <a:shade val="95000"/>
                <a:satMod val="105000"/>
              </a:schemeClr>
            </a:solidFill>
          </a:ln>
        </p:spPr>
      </p:pic>
      <p:pic>
        <p:nvPicPr>
          <p:cNvPr id="10" name="Obrázek 9">
            <a:extLst>
              <a:ext uri="{FF2B5EF4-FFF2-40B4-BE49-F238E27FC236}">
                <a16:creationId xmlns:a16="http://schemas.microsoft.com/office/drawing/2014/main" id="{F14CAB20-90BC-4824-169B-3CB4CC63BC88}"/>
              </a:ext>
            </a:extLst>
          </p:cNvPr>
          <p:cNvPicPr>
            <a:picLocks noChangeAspect="1"/>
          </p:cNvPicPr>
          <p:nvPr/>
        </p:nvPicPr>
        <p:blipFill>
          <a:blip r:embed="rId4"/>
          <a:stretch>
            <a:fillRect/>
          </a:stretch>
        </p:blipFill>
        <p:spPr>
          <a:xfrm>
            <a:off x="395536" y="4567660"/>
            <a:ext cx="8453536" cy="1838095"/>
          </a:xfrm>
          <a:prstGeom prst="rect">
            <a:avLst/>
          </a:prstGeom>
          <a:ln>
            <a:solidFill>
              <a:schemeClr val="accent1">
                <a:shade val="95000"/>
                <a:satMod val="105000"/>
              </a:schemeClr>
            </a:solidFill>
          </a:ln>
        </p:spPr>
      </p:pic>
      <p:cxnSp>
        <p:nvCxnSpPr>
          <p:cNvPr id="12" name="Přímá spojnice 11">
            <a:extLst>
              <a:ext uri="{FF2B5EF4-FFF2-40B4-BE49-F238E27FC236}">
                <a16:creationId xmlns:a16="http://schemas.microsoft.com/office/drawing/2014/main" id="{1436329B-C023-855E-0234-79AA45A783FE}"/>
              </a:ext>
            </a:extLst>
          </p:cNvPr>
          <p:cNvCxnSpPr/>
          <p:nvPr/>
        </p:nvCxnSpPr>
        <p:spPr>
          <a:xfrm flipH="1">
            <a:off x="6732240" y="3861048"/>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F081FDA7-0184-FD24-7DF4-C15A56323AFF}"/>
              </a:ext>
            </a:extLst>
          </p:cNvPr>
          <p:cNvCxnSpPr>
            <a:cxnSpLocks/>
          </p:cNvCxnSpPr>
          <p:nvPr/>
        </p:nvCxnSpPr>
        <p:spPr>
          <a:xfrm>
            <a:off x="6732240" y="3869356"/>
            <a:ext cx="0" cy="9998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14621E5E-6D2E-4015-874D-5F0E6D2C8786}"/>
              </a:ext>
            </a:extLst>
          </p:cNvPr>
          <p:cNvSpPr txBox="1"/>
          <p:nvPr/>
        </p:nvSpPr>
        <p:spPr>
          <a:xfrm>
            <a:off x="7164288" y="6405755"/>
            <a:ext cx="4572000" cy="369332"/>
          </a:xfrm>
          <a:prstGeom prst="rect">
            <a:avLst/>
          </a:prstGeom>
          <a:noFill/>
        </p:spPr>
        <p:txBody>
          <a:bodyPr wrap="square">
            <a:spAutoFit/>
          </a:bodyPr>
          <a:lstStyle/>
          <a:p>
            <a:r>
              <a:rPr lang="en-US" dirty="0"/>
              <a:t> </a:t>
            </a:r>
            <a:r>
              <a:rPr lang="en-US" dirty="0">
                <a:solidFill>
                  <a:srgbClr val="0070C0"/>
                </a:solidFill>
              </a:rPr>
              <a:t>Proposed refill </a:t>
            </a:r>
          </a:p>
        </p:txBody>
      </p:sp>
      <p:cxnSp>
        <p:nvCxnSpPr>
          <p:cNvPr id="7" name="Přímá spojnice se šipkou 6">
            <a:extLst>
              <a:ext uri="{FF2B5EF4-FFF2-40B4-BE49-F238E27FC236}">
                <a16:creationId xmlns:a16="http://schemas.microsoft.com/office/drawing/2014/main" id="{A5DF4EF6-DE0D-4539-B414-754C7FF178F4}"/>
              </a:ext>
            </a:extLst>
          </p:cNvPr>
          <p:cNvCxnSpPr/>
          <p:nvPr/>
        </p:nvCxnSpPr>
        <p:spPr>
          <a:xfrm flipV="1">
            <a:off x="8748464" y="6309320"/>
            <a:ext cx="0" cy="27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474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08384-01F7-9082-6BCF-9FBE706C3630}"/>
              </a:ext>
            </a:extLst>
          </p:cNvPr>
          <p:cNvSpPr>
            <a:spLocks noGrp="1"/>
          </p:cNvSpPr>
          <p:nvPr>
            <p:ph type="title"/>
          </p:nvPr>
        </p:nvSpPr>
        <p:spPr/>
        <p:txBody>
          <a:bodyPr>
            <a:normAutofit/>
          </a:bodyPr>
          <a:lstStyle/>
          <a:p>
            <a:pPr algn="l"/>
            <a:r>
              <a:rPr lang="cs-CZ" sz="3600" dirty="0">
                <a:solidFill>
                  <a:srgbClr val="0070C0"/>
                </a:solidFill>
              </a:rPr>
              <a:t> </a:t>
            </a:r>
            <a:r>
              <a:rPr lang="cs-CZ" sz="3600" dirty="0" err="1">
                <a:solidFill>
                  <a:srgbClr val="0070C0"/>
                </a:solidFill>
              </a:rPr>
              <a:t>Reservations</a:t>
            </a:r>
            <a:r>
              <a:rPr lang="cs-CZ" sz="3600" dirty="0">
                <a:solidFill>
                  <a:srgbClr val="0070C0"/>
                </a:solidFill>
              </a:rPr>
              <a:t> II. </a:t>
            </a:r>
          </a:p>
        </p:txBody>
      </p:sp>
      <p:pic>
        <p:nvPicPr>
          <p:cNvPr id="4" name="Obrázek 3">
            <a:extLst>
              <a:ext uri="{FF2B5EF4-FFF2-40B4-BE49-F238E27FC236}">
                <a16:creationId xmlns:a16="http://schemas.microsoft.com/office/drawing/2014/main" id="{A4DAE297-4784-0918-B786-8F51568BC80D}"/>
              </a:ext>
            </a:extLst>
          </p:cNvPr>
          <p:cNvPicPr>
            <a:picLocks noChangeAspect="1"/>
          </p:cNvPicPr>
          <p:nvPr/>
        </p:nvPicPr>
        <p:blipFill>
          <a:blip r:embed="rId2"/>
          <a:stretch>
            <a:fillRect/>
          </a:stretch>
        </p:blipFill>
        <p:spPr>
          <a:xfrm>
            <a:off x="539552" y="1417638"/>
            <a:ext cx="7020272" cy="2477743"/>
          </a:xfrm>
          <a:prstGeom prst="rect">
            <a:avLst/>
          </a:prstGeom>
          <a:ln>
            <a:solidFill>
              <a:schemeClr val="accent1">
                <a:shade val="95000"/>
                <a:satMod val="105000"/>
              </a:schemeClr>
            </a:solidFill>
          </a:ln>
        </p:spPr>
      </p:pic>
      <p:cxnSp>
        <p:nvCxnSpPr>
          <p:cNvPr id="6" name="Přímá spojnice se šipkou 5">
            <a:extLst>
              <a:ext uri="{FF2B5EF4-FFF2-40B4-BE49-F238E27FC236}">
                <a16:creationId xmlns:a16="http://schemas.microsoft.com/office/drawing/2014/main" id="{63D5305B-A742-AF48-4943-997869D343A3}"/>
              </a:ext>
            </a:extLst>
          </p:cNvPr>
          <p:cNvCxnSpPr/>
          <p:nvPr/>
        </p:nvCxnSpPr>
        <p:spPr>
          <a:xfrm>
            <a:off x="2915816" y="378904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29C199E5-D2E8-3A50-4D03-E79BEEB15C41}"/>
              </a:ext>
            </a:extLst>
          </p:cNvPr>
          <p:cNvSpPr txBox="1"/>
          <p:nvPr/>
        </p:nvSpPr>
        <p:spPr>
          <a:xfrm>
            <a:off x="1763688" y="4437112"/>
            <a:ext cx="2557944" cy="369332"/>
          </a:xfrm>
          <a:prstGeom prst="rect">
            <a:avLst/>
          </a:prstGeom>
          <a:noFill/>
          <a:ln>
            <a:solidFill>
              <a:srgbClr val="FF0000"/>
            </a:solidFill>
          </a:ln>
        </p:spPr>
        <p:txBody>
          <a:bodyPr wrap="none" rtlCol="0">
            <a:spAutoFit/>
          </a:bodyPr>
          <a:lstStyle/>
          <a:p>
            <a:r>
              <a:rPr lang="cs-CZ" dirty="0">
                <a:solidFill>
                  <a:srgbClr val="0070C0"/>
                </a:solidFill>
              </a:rPr>
              <a:t>Carry out </a:t>
            </a:r>
            <a:r>
              <a:rPr lang="cs-CZ" dirty="0" err="1">
                <a:solidFill>
                  <a:srgbClr val="0070C0"/>
                </a:solidFill>
              </a:rPr>
              <a:t>action</a:t>
            </a:r>
            <a:r>
              <a:rPr lang="cs-CZ" dirty="0">
                <a:solidFill>
                  <a:srgbClr val="0070C0"/>
                </a:solidFill>
              </a:rPr>
              <a:t> </a:t>
            </a:r>
            <a:r>
              <a:rPr lang="cs-CZ" dirty="0" err="1">
                <a:solidFill>
                  <a:srgbClr val="0070C0"/>
                </a:solidFill>
              </a:rPr>
              <a:t>message</a:t>
            </a:r>
            <a:endParaRPr lang="cs-CZ" dirty="0">
              <a:solidFill>
                <a:srgbClr val="0070C0"/>
              </a:solidFill>
            </a:endParaRPr>
          </a:p>
        </p:txBody>
      </p:sp>
      <p:cxnSp>
        <p:nvCxnSpPr>
          <p:cNvPr id="8" name="Přímá spojnice se šipkou 7">
            <a:extLst>
              <a:ext uri="{FF2B5EF4-FFF2-40B4-BE49-F238E27FC236}">
                <a16:creationId xmlns:a16="http://schemas.microsoft.com/office/drawing/2014/main" id="{0B00043E-E864-3961-93F7-8AC314408200}"/>
              </a:ext>
            </a:extLst>
          </p:cNvPr>
          <p:cNvCxnSpPr/>
          <p:nvPr/>
        </p:nvCxnSpPr>
        <p:spPr>
          <a:xfrm>
            <a:off x="2915816" y="4806444"/>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6A42AA95-C577-1CEE-78B6-BF8AAD3BA5BC}"/>
              </a:ext>
            </a:extLst>
          </p:cNvPr>
          <p:cNvSpPr txBox="1"/>
          <p:nvPr/>
        </p:nvSpPr>
        <p:spPr>
          <a:xfrm>
            <a:off x="2070937" y="5454516"/>
            <a:ext cx="1689758" cy="369332"/>
          </a:xfrm>
          <a:prstGeom prst="rect">
            <a:avLst/>
          </a:prstGeom>
          <a:noFill/>
          <a:ln>
            <a:solidFill>
              <a:srgbClr val="FF0000"/>
            </a:solidFill>
          </a:ln>
        </p:spPr>
        <p:txBody>
          <a:bodyPr wrap="none" rtlCol="0">
            <a:spAutoFit/>
          </a:bodyPr>
          <a:lstStyle/>
          <a:p>
            <a:r>
              <a:rPr lang="cs-CZ" dirty="0" err="1">
                <a:solidFill>
                  <a:srgbClr val="0070C0"/>
                </a:solidFill>
              </a:rPr>
              <a:t>Purchase</a:t>
            </a:r>
            <a:r>
              <a:rPr lang="cs-CZ" dirty="0">
                <a:solidFill>
                  <a:srgbClr val="0070C0"/>
                </a:solidFill>
              </a:rPr>
              <a:t> </a:t>
            </a:r>
            <a:r>
              <a:rPr lang="cs-CZ" dirty="0" err="1">
                <a:solidFill>
                  <a:srgbClr val="0070C0"/>
                </a:solidFill>
              </a:rPr>
              <a:t>Order</a:t>
            </a:r>
            <a:r>
              <a:rPr lang="cs-CZ" dirty="0">
                <a:solidFill>
                  <a:srgbClr val="0070C0"/>
                </a:solidFill>
              </a:rPr>
              <a:t> </a:t>
            </a:r>
          </a:p>
        </p:txBody>
      </p:sp>
    </p:spTree>
    <p:extLst>
      <p:ext uri="{BB962C8B-B14F-4D97-AF65-F5344CB8AC3E}">
        <p14:creationId xmlns:p14="http://schemas.microsoft.com/office/powerpoint/2010/main" val="3903954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B4C20A-4CB6-CDBC-F757-D1A2AD84A406}"/>
              </a:ext>
            </a:extLst>
          </p:cNvPr>
          <p:cNvSpPr>
            <a:spLocks noGrp="1"/>
          </p:cNvSpPr>
          <p:nvPr>
            <p:ph type="title"/>
          </p:nvPr>
        </p:nvSpPr>
        <p:spPr/>
        <p:txBody>
          <a:bodyPr>
            <a:normAutofit/>
          </a:bodyPr>
          <a:lstStyle/>
          <a:p>
            <a:pPr algn="l"/>
            <a:r>
              <a:rPr lang="cs-CZ" sz="3600" dirty="0" err="1">
                <a:solidFill>
                  <a:srgbClr val="0070C0"/>
                </a:solidFill>
              </a:rPr>
              <a:t>Purchase</a:t>
            </a:r>
            <a:r>
              <a:rPr lang="cs-CZ" sz="3600" dirty="0">
                <a:solidFill>
                  <a:srgbClr val="0070C0"/>
                </a:solidFill>
              </a:rPr>
              <a:t> </a:t>
            </a:r>
            <a:r>
              <a:rPr lang="cs-CZ" sz="3600" dirty="0" err="1">
                <a:solidFill>
                  <a:srgbClr val="0070C0"/>
                </a:solidFill>
              </a:rPr>
              <a:t>Order</a:t>
            </a:r>
            <a:r>
              <a:rPr lang="cs-CZ" sz="3600" dirty="0">
                <a:solidFill>
                  <a:srgbClr val="0070C0"/>
                </a:solidFill>
              </a:rPr>
              <a:t> line </a:t>
            </a:r>
          </a:p>
        </p:txBody>
      </p:sp>
      <p:pic>
        <p:nvPicPr>
          <p:cNvPr id="4" name="Obrázek 3">
            <a:extLst>
              <a:ext uri="{FF2B5EF4-FFF2-40B4-BE49-F238E27FC236}">
                <a16:creationId xmlns:a16="http://schemas.microsoft.com/office/drawing/2014/main" id="{80743EA1-29B4-8367-DCB3-1ABB1D32AAD3}"/>
              </a:ext>
            </a:extLst>
          </p:cNvPr>
          <p:cNvPicPr>
            <a:picLocks noChangeAspect="1"/>
          </p:cNvPicPr>
          <p:nvPr/>
        </p:nvPicPr>
        <p:blipFill>
          <a:blip r:embed="rId2"/>
          <a:stretch>
            <a:fillRect/>
          </a:stretch>
        </p:blipFill>
        <p:spPr>
          <a:xfrm>
            <a:off x="439436" y="1700808"/>
            <a:ext cx="7660956" cy="618277"/>
          </a:xfrm>
          <a:prstGeom prst="rect">
            <a:avLst/>
          </a:prstGeom>
          <a:ln>
            <a:solidFill>
              <a:schemeClr val="accent1">
                <a:shade val="95000"/>
                <a:satMod val="105000"/>
              </a:schemeClr>
            </a:solidFill>
          </a:ln>
        </p:spPr>
      </p:pic>
      <p:pic>
        <p:nvPicPr>
          <p:cNvPr id="6" name="Obrázek 5">
            <a:extLst>
              <a:ext uri="{FF2B5EF4-FFF2-40B4-BE49-F238E27FC236}">
                <a16:creationId xmlns:a16="http://schemas.microsoft.com/office/drawing/2014/main" id="{879DDC3D-C9F3-6B35-44B1-C9EF4D561DA8}"/>
              </a:ext>
            </a:extLst>
          </p:cNvPr>
          <p:cNvPicPr>
            <a:picLocks noChangeAspect="1"/>
          </p:cNvPicPr>
          <p:nvPr/>
        </p:nvPicPr>
        <p:blipFill>
          <a:blip r:embed="rId3"/>
          <a:stretch>
            <a:fillRect/>
          </a:stretch>
        </p:blipFill>
        <p:spPr>
          <a:xfrm>
            <a:off x="439437" y="3212976"/>
            <a:ext cx="7588948" cy="800000"/>
          </a:xfrm>
          <a:prstGeom prst="rect">
            <a:avLst/>
          </a:prstGeom>
          <a:ln>
            <a:solidFill>
              <a:schemeClr val="accent1">
                <a:shade val="95000"/>
                <a:satMod val="105000"/>
              </a:schemeClr>
            </a:solidFill>
          </a:ln>
        </p:spPr>
      </p:pic>
      <p:sp>
        <p:nvSpPr>
          <p:cNvPr id="7" name="TextovéPole 6">
            <a:extLst>
              <a:ext uri="{FF2B5EF4-FFF2-40B4-BE49-F238E27FC236}">
                <a16:creationId xmlns:a16="http://schemas.microsoft.com/office/drawing/2014/main" id="{5E458EE6-93FD-BE9D-B419-7C8C28D878AF}"/>
              </a:ext>
            </a:extLst>
          </p:cNvPr>
          <p:cNvSpPr txBox="1"/>
          <p:nvPr/>
        </p:nvSpPr>
        <p:spPr>
          <a:xfrm>
            <a:off x="5076056" y="1196752"/>
            <a:ext cx="2209707" cy="369332"/>
          </a:xfrm>
          <a:prstGeom prst="rect">
            <a:avLst/>
          </a:prstGeom>
          <a:noFill/>
        </p:spPr>
        <p:txBody>
          <a:bodyPr wrap="none" rtlCol="0">
            <a:spAutoFit/>
          </a:bodyPr>
          <a:lstStyle/>
          <a:p>
            <a:r>
              <a:rPr lang="cs-CZ" dirty="0"/>
              <a:t>1st part </a:t>
            </a:r>
            <a:r>
              <a:rPr lang="cs-CZ" dirty="0" err="1"/>
              <a:t>Purchase</a:t>
            </a:r>
            <a:r>
              <a:rPr lang="cs-CZ" dirty="0"/>
              <a:t> line</a:t>
            </a:r>
          </a:p>
        </p:txBody>
      </p:sp>
      <p:sp>
        <p:nvSpPr>
          <p:cNvPr id="8" name="TextovéPole 7">
            <a:extLst>
              <a:ext uri="{FF2B5EF4-FFF2-40B4-BE49-F238E27FC236}">
                <a16:creationId xmlns:a16="http://schemas.microsoft.com/office/drawing/2014/main" id="{A7AC7C2A-4D0F-303A-3A6E-75386A357747}"/>
              </a:ext>
            </a:extLst>
          </p:cNvPr>
          <p:cNvSpPr txBox="1"/>
          <p:nvPr/>
        </p:nvSpPr>
        <p:spPr>
          <a:xfrm>
            <a:off x="5220072" y="2843644"/>
            <a:ext cx="2289216" cy="369332"/>
          </a:xfrm>
          <a:prstGeom prst="rect">
            <a:avLst/>
          </a:prstGeom>
          <a:noFill/>
        </p:spPr>
        <p:txBody>
          <a:bodyPr wrap="none" rtlCol="0">
            <a:spAutoFit/>
          </a:bodyPr>
          <a:lstStyle/>
          <a:p>
            <a:r>
              <a:rPr lang="cs-CZ" dirty="0"/>
              <a:t>2nd part </a:t>
            </a:r>
            <a:r>
              <a:rPr lang="cs-CZ" dirty="0" err="1"/>
              <a:t>Purchase</a:t>
            </a:r>
            <a:r>
              <a:rPr lang="cs-CZ" dirty="0"/>
              <a:t> line</a:t>
            </a:r>
          </a:p>
        </p:txBody>
      </p:sp>
      <p:pic>
        <p:nvPicPr>
          <p:cNvPr id="9" name="Obrázek 8">
            <a:extLst>
              <a:ext uri="{FF2B5EF4-FFF2-40B4-BE49-F238E27FC236}">
                <a16:creationId xmlns:a16="http://schemas.microsoft.com/office/drawing/2014/main" id="{E4DB18AC-F457-C605-8956-6E56D179E7B3}"/>
              </a:ext>
            </a:extLst>
          </p:cNvPr>
          <p:cNvPicPr>
            <a:picLocks noChangeAspect="1"/>
          </p:cNvPicPr>
          <p:nvPr/>
        </p:nvPicPr>
        <p:blipFill>
          <a:blip r:embed="rId4"/>
          <a:stretch>
            <a:fillRect/>
          </a:stretch>
        </p:blipFill>
        <p:spPr>
          <a:xfrm>
            <a:off x="395536" y="4785058"/>
            <a:ext cx="7660956" cy="876190"/>
          </a:xfrm>
          <a:prstGeom prst="rect">
            <a:avLst/>
          </a:prstGeom>
          <a:ln>
            <a:solidFill>
              <a:srgbClr val="7030A0"/>
            </a:solidFill>
          </a:ln>
        </p:spPr>
      </p:pic>
      <p:sp>
        <p:nvSpPr>
          <p:cNvPr id="10" name="TextovéPole 9">
            <a:extLst>
              <a:ext uri="{FF2B5EF4-FFF2-40B4-BE49-F238E27FC236}">
                <a16:creationId xmlns:a16="http://schemas.microsoft.com/office/drawing/2014/main" id="{79753C29-63D6-587C-A033-B8F074268B92}"/>
              </a:ext>
            </a:extLst>
          </p:cNvPr>
          <p:cNvSpPr txBox="1"/>
          <p:nvPr/>
        </p:nvSpPr>
        <p:spPr>
          <a:xfrm>
            <a:off x="3125306" y="4382308"/>
            <a:ext cx="1055097" cy="369332"/>
          </a:xfrm>
          <a:prstGeom prst="rect">
            <a:avLst/>
          </a:prstGeom>
          <a:noFill/>
        </p:spPr>
        <p:txBody>
          <a:bodyPr wrap="none" rtlCol="0">
            <a:spAutoFit/>
          </a:bodyPr>
          <a:lstStyle/>
          <a:p>
            <a:r>
              <a:rPr lang="cs-CZ" dirty="0"/>
              <a:t>Sales line</a:t>
            </a:r>
          </a:p>
        </p:txBody>
      </p:sp>
      <p:cxnSp>
        <p:nvCxnSpPr>
          <p:cNvPr id="12" name="Přímá spojnice se šipkou 11">
            <a:extLst>
              <a:ext uri="{FF2B5EF4-FFF2-40B4-BE49-F238E27FC236}">
                <a16:creationId xmlns:a16="http://schemas.microsoft.com/office/drawing/2014/main" id="{71CD7C82-6F88-FE4C-B837-775BC78C7043}"/>
              </a:ext>
            </a:extLst>
          </p:cNvPr>
          <p:cNvCxnSpPr>
            <a:cxnSpLocks/>
          </p:cNvCxnSpPr>
          <p:nvPr/>
        </p:nvCxnSpPr>
        <p:spPr>
          <a:xfrm>
            <a:off x="6660232" y="4149080"/>
            <a:ext cx="108012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C3DFA2E3-B07B-7800-ECBD-1BD711177BFD}"/>
              </a:ext>
            </a:extLst>
          </p:cNvPr>
          <p:cNvCxnSpPr/>
          <p:nvPr/>
        </p:nvCxnSpPr>
        <p:spPr>
          <a:xfrm>
            <a:off x="7884368" y="4012976"/>
            <a:ext cx="0" cy="10801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2031614A-AB1A-4212-A548-943C76AF01E0}"/>
              </a:ext>
            </a:extLst>
          </p:cNvPr>
          <p:cNvSpPr txBox="1"/>
          <p:nvPr/>
        </p:nvSpPr>
        <p:spPr>
          <a:xfrm>
            <a:off x="6702520" y="4182499"/>
            <a:ext cx="1296145" cy="369332"/>
          </a:xfrm>
          <a:prstGeom prst="rect">
            <a:avLst/>
          </a:prstGeom>
          <a:noFill/>
        </p:spPr>
        <p:txBody>
          <a:bodyPr wrap="square" rtlCol="0">
            <a:spAutoFit/>
          </a:bodyPr>
          <a:lstStyle/>
          <a:p>
            <a:r>
              <a:rPr lang="cs-CZ" dirty="0">
                <a:solidFill>
                  <a:srgbClr val="00B050"/>
                </a:solidFill>
              </a:rPr>
              <a:t>3 </a:t>
            </a:r>
            <a:r>
              <a:rPr lang="cs-CZ" dirty="0" err="1">
                <a:solidFill>
                  <a:srgbClr val="00B050"/>
                </a:solidFill>
              </a:rPr>
              <a:t>days</a:t>
            </a:r>
            <a:endParaRPr lang="cs-CZ" dirty="0">
              <a:solidFill>
                <a:srgbClr val="00B050"/>
              </a:solidFill>
            </a:endParaRPr>
          </a:p>
        </p:txBody>
      </p:sp>
      <p:sp>
        <p:nvSpPr>
          <p:cNvPr id="17" name="Šipka: doprava 16">
            <a:extLst>
              <a:ext uri="{FF2B5EF4-FFF2-40B4-BE49-F238E27FC236}">
                <a16:creationId xmlns:a16="http://schemas.microsoft.com/office/drawing/2014/main" id="{2855E696-EAF1-F102-39BA-9A907FA61CB0}"/>
              </a:ext>
            </a:extLst>
          </p:cNvPr>
          <p:cNvSpPr/>
          <p:nvPr/>
        </p:nvSpPr>
        <p:spPr>
          <a:xfrm>
            <a:off x="4860032" y="5877272"/>
            <a:ext cx="3384376" cy="6016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3 </a:t>
            </a:r>
            <a:r>
              <a:rPr lang="cs-CZ" dirty="0" err="1"/>
              <a:t>days</a:t>
            </a:r>
            <a:r>
              <a:rPr lang="cs-CZ" dirty="0"/>
              <a:t> </a:t>
            </a:r>
            <a:r>
              <a:rPr lang="cs-CZ" dirty="0" err="1"/>
              <a:t>calculation</a:t>
            </a:r>
            <a:endParaRPr lang="cs-CZ" dirty="0"/>
          </a:p>
        </p:txBody>
      </p:sp>
    </p:spTree>
    <p:extLst>
      <p:ext uri="{BB962C8B-B14F-4D97-AF65-F5344CB8AC3E}">
        <p14:creationId xmlns:p14="http://schemas.microsoft.com/office/powerpoint/2010/main" val="66769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a:solidFill>
                  <a:srgbClr val="0070C0"/>
                </a:solidFill>
              </a:rPr>
              <a:t>Introduction</a:t>
            </a:r>
            <a:r>
              <a:rPr lang="cs-CZ" sz="3600" dirty="0">
                <a:solidFill>
                  <a:srgbClr val="0070C0"/>
                </a:solidFill>
              </a:rPr>
              <a:t> I.</a:t>
            </a:r>
          </a:p>
        </p:txBody>
      </p:sp>
      <p:sp>
        <p:nvSpPr>
          <p:cNvPr id="3" name="Zástupný symbol pro obsah 2"/>
          <p:cNvSpPr>
            <a:spLocks noGrp="1"/>
          </p:cNvSpPr>
          <p:nvPr>
            <p:ph idx="1"/>
          </p:nvPr>
        </p:nvSpPr>
        <p:spPr/>
        <p:txBody>
          <a:bodyPr>
            <a:normAutofit/>
          </a:bodyPr>
          <a:lstStyle/>
          <a:p>
            <a:pPr algn="l"/>
            <a:r>
              <a:rPr lang="en-US" sz="1600" b="0" i="0" dirty="0">
                <a:solidFill>
                  <a:srgbClr val="0070C0"/>
                </a:solidFill>
                <a:effectLst/>
                <a:latin typeface="Segoe UI" panose="020B0502040204020203" pitchFamily="34" charset="0"/>
              </a:rPr>
              <a:t>A company must be able to inform their customers of </a:t>
            </a:r>
            <a:r>
              <a:rPr lang="cs-CZ" sz="1600" b="1" i="0" dirty="0">
                <a:solidFill>
                  <a:srgbClr val="0070C0"/>
                </a:solidFill>
                <a:effectLst/>
                <a:latin typeface="Segoe UI" panose="020B0502040204020203" pitchFamily="34" charset="0"/>
              </a:rPr>
              <a:t>O</a:t>
            </a:r>
            <a:r>
              <a:rPr lang="en-US" sz="1600" b="1" i="0" dirty="0" err="1">
                <a:solidFill>
                  <a:srgbClr val="0070C0"/>
                </a:solidFill>
                <a:effectLst/>
                <a:latin typeface="Segoe UI" panose="020B0502040204020203" pitchFamily="34" charset="0"/>
              </a:rPr>
              <a:t>rder</a:t>
            </a:r>
            <a:r>
              <a:rPr lang="en-US" sz="1600" b="1" i="0" dirty="0">
                <a:solidFill>
                  <a:srgbClr val="0070C0"/>
                </a:solidFill>
                <a:effectLst/>
                <a:latin typeface="Segoe UI" panose="020B0502040204020203" pitchFamily="34" charset="0"/>
              </a:rPr>
              <a:t> </a:t>
            </a:r>
            <a:r>
              <a:rPr lang="cs-CZ" sz="1600" b="1" i="0" dirty="0">
                <a:solidFill>
                  <a:srgbClr val="0070C0"/>
                </a:solidFill>
                <a:effectLst/>
                <a:latin typeface="Segoe UI" panose="020B0502040204020203" pitchFamily="34" charset="0"/>
              </a:rPr>
              <a:t>D</a:t>
            </a:r>
            <a:r>
              <a:rPr lang="en-US" sz="1600" b="1" i="0" dirty="0" err="1">
                <a:solidFill>
                  <a:srgbClr val="0070C0"/>
                </a:solidFill>
                <a:effectLst/>
                <a:latin typeface="Segoe UI" panose="020B0502040204020203" pitchFamily="34" charset="0"/>
              </a:rPr>
              <a:t>elivery</a:t>
            </a:r>
            <a:r>
              <a:rPr lang="en-US" sz="1600" b="1" i="0" dirty="0">
                <a:solidFill>
                  <a:srgbClr val="0070C0"/>
                </a:solidFill>
                <a:effectLst/>
                <a:latin typeface="Segoe UI" panose="020B0502040204020203" pitchFamily="34" charset="0"/>
              </a:rPr>
              <a:t> dates</a:t>
            </a:r>
            <a:r>
              <a:rPr lang="en-US" sz="1600" b="0" i="0" dirty="0">
                <a:solidFill>
                  <a:srgbClr val="0070C0"/>
                </a:solidFill>
                <a:effectLst/>
                <a:latin typeface="Segoe UI" panose="020B0502040204020203" pitchFamily="34" charset="0"/>
              </a:rPr>
              <a:t>.</a:t>
            </a:r>
            <a:endParaRPr lang="cs-CZ" sz="1600" b="0" i="0" dirty="0">
              <a:solidFill>
                <a:srgbClr val="0070C0"/>
              </a:solidFill>
              <a:effectLst/>
              <a:latin typeface="Segoe UI" panose="020B0502040204020203" pitchFamily="34" charset="0"/>
            </a:endParaRPr>
          </a:p>
          <a:p>
            <a:pPr algn="l"/>
            <a:endParaRPr lang="cs-CZ" sz="1600" b="0" i="0" dirty="0">
              <a:solidFill>
                <a:srgbClr val="0070C0"/>
              </a:solidFill>
              <a:effectLst/>
              <a:latin typeface="Segoe UI" panose="020B0502040204020203" pitchFamily="34" charset="0"/>
            </a:endParaRPr>
          </a:p>
          <a:p>
            <a:pPr algn="l"/>
            <a:r>
              <a:rPr lang="en-US" sz="1600" b="0" i="0" dirty="0">
                <a:solidFill>
                  <a:srgbClr val="0070C0"/>
                </a:solidFill>
                <a:effectLst/>
                <a:latin typeface="Segoe UI" panose="020B0502040204020203" pitchFamily="34" charset="0"/>
              </a:rPr>
              <a:t>The </a:t>
            </a:r>
            <a:r>
              <a:rPr lang="en-US" sz="1600" b="1" i="0" dirty="0">
                <a:solidFill>
                  <a:srgbClr val="0070C0"/>
                </a:solidFill>
                <a:effectLst/>
                <a:latin typeface="Segoe UI" panose="020B0502040204020203" pitchFamily="34" charset="0"/>
              </a:rPr>
              <a:t>Order Promising Lines</a:t>
            </a:r>
            <a:r>
              <a:rPr lang="en-US" sz="1600" b="0" i="0" dirty="0">
                <a:solidFill>
                  <a:srgbClr val="0070C0"/>
                </a:solidFill>
                <a:effectLst/>
                <a:latin typeface="Segoe UI" panose="020B0502040204020203" pitchFamily="34" charset="0"/>
              </a:rPr>
              <a:t> page enables you to do this </a:t>
            </a:r>
            <a:r>
              <a:rPr lang="cs-CZ" sz="1600" b="0" i="0" dirty="0" err="1">
                <a:solidFill>
                  <a:srgbClr val="0070C0"/>
                </a:solidFill>
                <a:effectLst/>
                <a:latin typeface="Segoe UI" panose="020B0502040204020203" pitchFamily="34" charset="0"/>
              </a:rPr>
              <a:t>directly</a:t>
            </a:r>
            <a:r>
              <a:rPr lang="cs-CZ" sz="1600" b="0" i="0" dirty="0">
                <a:solidFill>
                  <a:srgbClr val="0070C0"/>
                </a:solidFill>
                <a:effectLst/>
                <a:latin typeface="Segoe UI" panose="020B0502040204020203" pitchFamily="34" charset="0"/>
              </a:rPr>
              <a:t> </a:t>
            </a:r>
            <a:r>
              <a:rPr lang="en-US" sz="1600" b="0" i="0" dirty="0">
                <a:solidFill>
                  <a:srgbClr val="0070C0"/>
                </a:solidFill>
                <a:effectLst/>
                <a:latin typeface="Segoe UI" panose="020B0502040204020203" pitchFamily="34" charset="0"/>
              </a:rPr>
              <a:t>from a sales order.</a:t>
            </a:r>
            <a:endParaRPr lang="cs-CZ" sz="1600" b="0" i="0" dirty="0">
              <a:solidFill>
                <a:srgbClr val="0070C0"/>
              </a:solidFill>
              <a:effectLst/>
              <a:latin typeface="Segoe UI" panose="020B0502040204020203" pitchFamily="34" charset="0"/>
            </a:endParaRPr>
          </a:p>
          <a:p>
            <a:pPr marL="0" indent="0" algn="l">
              <a:buNone/>
            </a:pPr>
            <a:endParaRPr lang="en-US" sz="1600" b="0" i="0" dirty="0">
              <a:solidFill>
                <a:srgbClr val="0070C0"/>
              </a:solidFill>
              <a:effectLst/>
              <a:latin typeface="Segoe UI" panose="020B0502040204020203" pitchFamily="34" charset="0"/>
            </a:endParaRPr>
          </a:p>
          <a:p>
            <a:pPr algn="l"/>
            <a:r>
              <a:rPr lang="en-US" sz="1600" dirty="0">
                <a:solidFill>
                  <a:srgbClr val="0070C0"/>
                </a:solidFill>
                <a:latin typeface="Segoe UI" panose="020B0502040204020203" pitchFamily="34" charset="0"/>
              </a:rPr>
              <a:t>Business Central calculates shipment</a:t>
            </a:r>
            <a:r>
              <a:rPr lang="cs-CZ" sz="1600" dirty="0">
                <a:solidFill>
                  <a:srgbClr val="0070C0"/>
                </a:solidFill>
                <a:latin typeface="Segoe UI" panose="020B0502040204020203" pitchFamily="34" charset="0"/>
              </a:rPr>
              <a:t> (</a:t>
            </a:r>
            <a:r>
              <a:rPr lang="cs-CZ" sz="1600" dirty="0" err="1">
                <a:solidFill>
                  <a:srgbClr val="0070C0"/>
                </a:solidFill>
                <a:latin typeface="Segoe UI" panose="020B0502040204020203" pitchFamily="34" charset="0"/>
              </a:rPr>
              <a:t>earlier</a:t>
            </a:r>
            <a:r>
              <a:rPr lang="cs-CZ" sz="1600" dirty="0">
                <a:solidFill>
                  <a:srgbClr val="0070C0"/>
                </a:solidFill>
                <a:latin typeface="Segoe UI" panose="020B0502040204020203" pitchFamily="34" charset="0"/>
              </a:rPr>
              <a:t>)</a:t>
            </a:r>
            <a:r>
              <a:rPr lang="en-US" sz="1600" dirty="0">
                <a:solidFill>
                  <a:srgbClr val="0070C0"/>
                </a:solidFill>
                <a:latin typeface="Segoe UI" panose="020B0502040204020203" pitchFamily="34" charset="0"/>
              </a:rPr>
              <a:t> and delivery </a:t>
            </a:r>
            <a:r>
              <a:rPr lang="cs-CZ" sz="1600" dirty="0">
                <a:solidFill>
                  <a:srgbClr val="0070C0"/>
                </a:solidFill>
                <a:latin typeface="Segoe UI" panose="020B0502040204020203" pitchFamily="34" charset="0"/>
              </a:rPr>
              <a:t>(</a:t>
            </a:r>
            <a:r>
              <a:rPr lang="cs-CZ" sz="1600" dirty="0" err="1">
                <a:solidFill>
                  <a:srgbClr val="0070C0"/>
                </a:solidFill>
                <a:latin typeface="Segoe UI" panose="020B0502040204020203" pitchFamily="34" charset="0"/>
              </a:rPr>
              <a:t>later</a:t>
            </a:r>
            <a:r>
              <a:rPr lang="cs-CZ" sz="1600" dirty="0">
                <a:solidFill>
                  <a:srgbClr val="0070C0"/>
                </a:solidFill>
                <a:latin typeface="Segoe UI" panose="020B0502040204020203" pitchFamily="34" charset="0"/>
              </a:rPr>
              <a:t>)</a:t>
            </a:r>
            <a:r>
              <a:rPr lang="en-US" sz="1600" dirty="0">
                <a:solidFill>
                  <a:srgbClr val="0070C0"/>
                </a:solidFill>
                <a:latin typeface="Segoe UI" panose="020B0502040204020203" pitchFamily="34" charset="0"/>
              </a:rPr>
              <a:t>dates based on an item’s known and expected </a:t>
            </a:r>
            <a:r>
              <a:rPr lang="en-US" sz="1600" b="1" dirty="0">
                <a:solidFill>
                  <a:srgbClr val="0070C0"/>
                </a:solidFill>
                <a:latin typeface="Segoe UI" panose="020B0502040204020203" pitchFamily="34" charset="0"/>
              </a:rPr>
              <a:t>availability dates</a:t>
            </a:r>
            <a:r>
              <a:rPr lang="en-US" sz="1600" dirty="0">
                <a:solidFill>
                  <a:srgbClr val="0070C0"/>
                </a:solidFill>
                <a:latin typeface="Segoe UI" panose="020B0502040204020203" pitchFamily="34" charset="0"/>
              </a:rPr>
              <a:t>, which you can promise to customers.</a:t>
            </a:r>
            <a:endParaRPr lang="cs-CZ" sz="1600" dirty="0">
              <a:solidFill>
                <a:srgbClr val="0070C0"/>
              </a:solidFill>
              <a:latin typeface="Segoe UI" panose="020B0502040204020203" pitchFamily="34" charset="0"/>
            </a:endParaRPr>
          </a:p>
          <a:p>
            <a:pPr marL="0" indent="0" algn="l">
              <a:buNone/>
            </a:pPr>
            <a:endParaRPr lang="cs-CZ" sz="1600" dirty="0">
              <a:solidFill>
                <a:srgbClr val="0070C0"/>
              </a:solidFill>
              <a:latin typeface="Segoe UI" panose="020B0502040204020203" pitchFamily="34" charset="0"/>
            </a:endParaRPr>
          </a:p>
          <a:p>
            <a:pPr algn="l"/>
            <a:r>
              <a:rPr lang="en-US" sz="1600" dirty="0">
                <a:solidFill>
                  <a:srgbClr val="0070C0"/>
                </a:solidFill>
                <a:latin typeface="Segoe UI" panose="020B0502040204020203" pitchFamily="34" charset="0"/>
              </a:rPr>
              <a:t>If you specify a </a:t>
            </a:r>
            <a:r>
              <a:rPr lang="cs-CZ" sz="1600" b="1" dirty="0">
                <a:solidFill>
                  <a:srgbClr val="0070C0"/>
                </a:solidFill>
                <a:latin typeface="Segoe UI" panose="020B0502040204020203" pitchFamily="34" charset="0"/>
              </a:rPr>
              <a:t>R</a:t>
            </a:r>
            <a:r>
              <a:rPr lang="en-US" sz="1600" b="1" dirty="0" err="1">
                <a:solidFill>
                  <a:srgbClr val="0070C0"/>
                </a:solidFill>
                <a:latin typeface="Segoe UI" panose="020B0502040204020203" pitchFamily="34" charset="0"/>
              </a:rPr>
              <a:t>equested</a:t>
            </a:r>
            <a:r>
              <a:rPr lang="en-US" sz="1600" b="1" dirty="0">
                <a:solidFill>
                  <a:srgbClr val="0070C0"/>
                </a:solidFill>
                <a:latin typeface="Segoe UI" panose="020B0502040204020203" pitchFamily="34" charset="0"/>
              </a:rPr>
              <a:t> delivery </a:t>
            </a:r>
            <a:r>
              <a:rPr lang="en-US" sz="1600" dirty="0">
                <a:solidFill>
                  <a:srgbClr val="0070C0"/>
                </a:solidFill>
                <a:latin typeface="Segoe UI" panose="020B0502040204020203" pitchFamily="34" charset="0"/>
              </a:rPr>
              <a:t>date on a sales order line, then that date is used as the </a:t>
            </a:r>
            <a:r>
              <a:rPr lang="cs-CZ" sz="1600" dirty="0">
                <a:solidFill>
                  <a:srgbClr val="0070C0"/>
                </a:solidFill>
                <a:latin typeface="Segoe UI" panose="020B0502040204020203" pitchFamily="34" charset="0"/>
              </a:rPr>
              <a:t>S</a:t>
            </a:r>
            <a:r>
              <a:rPr lang="en-US" sz="1600" dirty="0">
                <a:solidFill>
                  <a:srgbClr val="0070C0"/>
                </a:solidFill>
                <a:latin typeface="Segoe UI" panose="020B0502040204020203" pitchFamily="34" charset="0"/>
              </a:rPr>
              <a:t>tarting point for the following calculations:</a:t>
            </a:r>
          </a:p>
          <a:p>
            <a:pPr marL="685800" lvl="1" indent="-228600">
              <a:buFont typeface="+mj-lt"/>
              <a:buAutoNum type="arabicPeriod"/>
            </a:pPr>
            <a:r>
              <a:rPr lang="cs-CZ" sz="1600" b="1" i="0" dirty="0">
                <a:solidFill>
                  <a:srgbClr val="161616"/>
                </a:solidFill>
                <a:effectLst/>
                <a:latin typeface="Calibri" panose="020F0502020204030204" pitchFamily="34" charset="0"/>
                <a:cs typeface="Calibri" panose="020F0502020204030204" pitchFamily="34" charset="0"/>
              </a:rPr>
              <a:t>R</a:t>
            </a:r>
            <a:r>
              <a:rPr lang="en-US" sz="1600" b="1" i="0" dirty="0" err="1">
                <a:solidFill>
                  <a:srgbClr val="161616"/>
                </a:solidFill>
                <a:effectLst/>
                <a:latin typeface="Calibri" panose="020F0502020204030204" pitchFamily="34" charset="0"/>
                <a:cs typeface="Calibri" panose="020F0502020204030204" pitchFamily="34" charset="0"/>
              </a:rPr>
              <a:t>equested</a:t>
            </a:r>
            <a:r>
              <a:rPr lang="en-US" sz="1600" b="1" i="0" dirty="0">
                <a:solidFill>
                  <a:srgbClr val="161616"/>
                </a:solidFill>
                <a:effectLst/>
                <a:latin typeface="Calibri" panose="020F0502020204030204" pitchFamily="34" charset="0"/>
                <a:cs typeface="Calibri" panose="020F0502020204030204" pitchFamily="34" charset="0"/>
              </a:rPr>
              <a:t> </a:t>
            </a:r>
            <a:r>
              <a:rPr lang="cs-CZ" sz="1600" b="1" i="0" dirty="0">
                <a:solidFill>
                  <a:srgbClr val="161616"/>
                </a:solidFill>
                <a:effectLst/>
                <a:latin typeface="Calibri" panose="020F0502020204030204" pitchFamily="34" charset="0"/>
                <a:cs typeface="Calibri" panose="020F0502020204030204" pitchFamily="34" charset="0"/>
              </a:rPr>
              <a:t>D</a:t>
            </a:r>
            <a:r>
              <a:rPr lang="en-US" sz="1600" b="1" i="0" dirty="0" err="1">
                <a:solidFill>
                  <a:srgbClr val="161616"/>
                </a:solidFill>
                <a:effectLst/>
                <a:latin typeface="Calibri" panose="020F0502020204030204" pitchFamily="34" charset="0"/>
                <a:cs typeface="Calibri" panose="020F0502020204030204" pitchFamily="34" charset="0"/>
              </a:rPr>
              <a:t>elivery</a:t>
            </a:r>
            <a:r>
              <a:rPr lang="en-US" sz="1600" b="1" i="0" dirty="0">
                <a:solidFill>
                  <a:srgbClr val="161616"/>
                </a:solidFill>
                <a:effectLst/>
                <a:latin typeface="Calibri" panose="020F0502020204030204" pitchFamily="34" charset="0"/>
                <a:cs typeface="Calibri" panose="020F0502020204030204" pitchFamily="34" charset="0"/>
              </a:rPr>
              <a:t> </a:t>
            </a:r>
            <a:r>
              <a:rPr lang="cs-CZ" sz="1600" b="1" i="0" dirty="0">
                <a:solidFill>
                  <a:srgbClr val="161616"/>
                </a:solidFill>
                <a:effectLst/>
                <a:latin typeface="Calibri" panose="020F0502020204030204" pitchFamily="34" charset="0"/>
                <a:cs typeface="Calibri" panose="020F0502020204030204" pitchFamily="34" charset="0"/>
              </a:rPr>
              <a:t>D</a:t>
            </a:r>
            <a:r>
              <a:rPr lang="en-US" sz="1600" b="1" i="0" dirty="0">
                <a:solidFill>
                  <a:srgbClr val="161616"/>
                </a:solidFill>
                <a:effectLst/>
                <a:latin typeface="Calibri" panose="020F0502020204030204" pitchFamily="34" charset="0"/>
                <a:cs typeface="Calibri" panose="020F0502020204030204" pitchFamily="34" charset="0"/>
              </a:rPr>
              <a:t>ate </a:t>
            </a:r>
            <a:r>
              <a:rPr lang="en-US" sz="1600" b="0" i="0" dirty="0">
                <a:solidFill>
                  <a:srgbClr val="161616"/>
                </a:solidFill>
                <a:effectLst/>
                <a:latin typeface="Calibri" panose="020F0502020204030204" pitchFamily="34" charset="0"/>
                <a:cs typeface="Calibri" panose="020F0502020204030204" pitchFamily="34" charset="0"/>
              </a:rPr>
              <a:t>– </a:t>
            </a:r>
            <a:r>
              <a:rPr lang="cs-CZ" sz="1600" b="0" i="0" dirty="0">
                <a:solidFill>
                  <a:srgbClr val="00B050"/>
                </a:solidFill>
                <a:effectLst/>
                <a:latin typeface="Calibri" panose="020F0502020204030204" pitchFamily="34" charset="0"/>
                <a:cs typeface="Calibri" panose="020F0502020204030204" pitchFamily="34" charset="0"/>
              </a:rPr>
              <a:t>S</a:t>
            </a:r>
            <a:r>
              <a:rPr lang="en-US" sz="1600" b="0" i="0" dirty="0">
                <a:solidFill>
                  <a:srgbClr val="00B050"/>
                </a:solidFill>
                <a:effectLst/>
                <a:latin typeface="Calibri" panose="020F0502020204030204" pitchFamily="34" charset="0"/>
                <a:cs typeface="Calibri" panose="020F0502020204030204" pitchFamily="34" charset="0"/>
              </a:rPr>
              <a:t>hippin</a:t>
            </a:r>
            <a:r>
              <a:rPr lang="cs-CZ" sz="1600" b="0" i="0" dirty="0">
                <a:solidFill>
                  <a:srgbClr val="00B050"/>
                </a:solidFill>
                <a:effectLst/>
                <a:latin typeface="Calibri" panose="020F0502020204030204" pitchFamily="34" charset="0"/>
                <a:cs typeface="Calibri" panose="020F0502020204030204" pitchFamily="34" charset="0"/>
              </a:rPr>
              <a:t>g</a:t>
            </a:r>
            <a:r>
              <a:rPr lang="en-US" sz="1600" b="0" i="0" dirty="0">
                <a:solidFill>
                  <a:srgbClr val="00B050"/>
                </a:solidFill>
                <a:effectLst/>
                <a:latin typeface="Calibri" panose="020F0502020204030204" pitchFamily="34" charset="0"/>
                <a:cs typeface="Calibri" panose="020F0502020204030204" pitchFamily="34" charset="0"/>
              </a:rPr>
              <a:t> </a:t>
            </a:r>
            <a:r>
              <a:rPr lang="cs-CZ" sz="1600" b="0" i="0" dirty="0">
                <a:solidFill>
                  <a:srgbClr val="00B050"/>
                </a:solidFill>
                <a:effectLst/>
                <a:latin typeface="Calibri" panose="020F0502020204030204" pitchFamily="34" charset="0"/>
                <a:cs typeface="Calibri" panose="020F0502020204030204" pitchFamily="34" charset="0"/>
              </a:rPr>
              <a:t>T</a:t>
            </a:r>
            <a:r>
              <a:rPr lang="en-US" sz="1600" b="0" i="0" dirty="0" err="1">
                <a:solidFill>
                  <a:srgbClr val="00B050"/>
                </a:solidFill>
                <a:effectLst/>
                <a:latin typeface="Calibri" panose="020F0502020204030204" pitchFamily="34" charset="0"/>
                <a:cs typeface="Calibri" panose="020F0502020204030204" pitchFamily="34" charset="0"/>
              </a:rPr>
              <a:t>ime</a:t>
            </a:r>
            <a:r>
              <a:rPr lang="en-US" sz="1600" b="0" i="0" dirty="0">
                <a:solidFill>
                  <a:srgbClr val="00B050"/>
                </a:solidFill>
                <a:effectLst/>
                <a:latin typeface="Calibri" panose="020F0502020204030204" pitchFamily="34" charset="0"/>
                <a:cs typeface="Calibri" panose="020F0502020204030204" pitchFamily="34" charset="0"/>
              </a:rPr>
              <a:t> </a:t>
            </a:r>
            <a:r>
              <a:rPr lang="en-US" sz="1600" b="0" i="0" dirty="0">
                <a:solidFill>
                  <a:srgbClr val="161616"/>
                </a:solidFill>
                <a:effectLst/>
                <a:latin typeface="Calibri" panose="020F0502020204030204" pitchFamily="34" charset="0"/>
                <a:cs typeface="Calibri" panose="020F0502020204030204" pitchFamily="34" charset="0"/>
              </a:rPr>
              <a:t>= </a:t>
            </a:r>
            <a:r>
              <a:rPr lang="cs-CZ" sz="1600" b="0" i="0" dirty="0">
                <a:solidFill>
                  <a:srgbClr val="FF0000"/>
                </a:solidFill>
                <a:effectLst/>
                <a:latin typeface="Calibri" panose="020F0502020204030204" pitchFamily="34" charset="0"/>
                <a:cs typeface="Calibri" panose="020F0502020204030204" pitchFamily="34" charset="0"/>
              </a:rPr>
              <a:t>P</a:t>
            </a:r>
            <a:r>
              <a:rPr lang="en-US" sz="1600" b="0" i="0" dirty="0" err="1">
                <a:solidFill>
                  <a:srgbClr val="FF0000"/>
                </a:solidFill>
                <a:effectLst/>
                <a:latin typeface="Calibri" panose="020F0502020204030204" pitchFamily="34" charset="0"/>
                <a:cs typeface="Calibri" panose="020F0502020204030204" pitchFamily="34" charset="0"/>
              </a:rPr>
              <a:t>lanned</a:t>
            </a:r>
            <a:r>
              <a:rPr lang="en-US" sz="1600" b="0" i="0" dirty="0">
                <a:solidFill>
                  <a:srgbClr val="FF0000"/>
                </a:solidFill>
                <a:effectLst/>
                <a:latin typeface="Calibri" panose="020F0502020204030204" pitchFamily="34" charset="0"/>
                <a:cs typeface="Calibri" panose="020F0502020204030204" pitchFamily="34" charset="0"/>
              </a:rPr>
              <a:t> </a:t>
            </a:r>
            <a:r>
              <a:rPr lang="cs-CZ" sz="1600" b="0" i="0" dirty="0">
                <a:solidFill>
                  <a:srgbClr val="FF0000"/>
                </a:solidFill>
                <a:effectLst/>
                <a:latin typeface="Calibri" panose="020F0502020204030204" pitchFamily="34" charset="0"/>
                <a:cs typeface="Calibri" panose="020F0502020204030204" pitchFamily="34" charset="0"/>
              </a:rPr>
              <a:t>S</a:t>
            </a:r>
            <a:r>
              <a:rPr lang="en-US" sz="1600" b="0" i="0" dirty="0" err="1">
                <a:solidFill>
                  <a:srgbClr val="FF0000"/>
                </a:solidFill>
                <a:effectLst/>
                <a:latin typeface="Calibri" panose="020F0502020204030204" pitchFamily="34" charset="0"/>
                <a:cs typeface="Calibri" panose="020F0502020204030204" pitchFamily="34" charset="0"/>
              </a:rPr>
              <a:t>hipment</a:t>
            </a:r>
            <a:r>
              <a:rPr lang="en-US" sz="1600" b="0" i="0" dirty="0">
                <a:solidFill>
                  <a:srgbClr val="FF0000"/>
                </a:solidFill>
                <a:effectLst/>
                <a:latin typeface="Calibri" panose="020F0502020204030204" pitchFamily="34" charset="0"/>
                <a:cs typeface="Calibri" panose="020F0502020204030204" pitchFamily="34" charset="0"/>
              </a:rPr>
              <a:t> </a:t>
            </a:r>
            <a:r>
              <a:rPr lang="cs-CZ" sz="1600" b="0" i="0" dirty="0">
                <a:solidFill>
                  <a:srgbClr val="FF0000"/>
                </a:solidFill>
                <a:effectLst/>
                <a:latin typeface="Calibri" panose="020F0502020204030204" pitchFamily="34" charset="0"/>
                <a:cs typeface="Calibri" panose="020F0502020204030204" pitchFamily="34" charset="0"/>
              </a:rPr>
              <a:t>D</a:t>
            </a:r>
            <a:r>
              <a:rPr lang="en-US" sz="1600" b="0" i="0" dirty="0">
                <a:solidFill>
                  <a:srgbClr val="FF0000"/>
                </a:solidFill>
                <a:effectLst/>
                <a:latin typeface="Calibri" panose="020F0502020204030204" pitchFamily="34" charset="0"/>
                <a:cs typeface="Calibri" panose="020F0502020204030204" pitchFamily="34" charset="0"/>
              </a:rPr>
              <a:t>ate</a:t>
            </a:r>
            <a:r>
              <a:rPr lang="cs-CZ" sz="1600" dirty="0">
                <a:solidFill>
                  <a:srgbClr val="FF0000"/>
                </a:solidFill>
                <a:latin typeface="Calibri" panose="020F0502020204030204" pitchFamily="34" charset="0"/>
                <a:cs typeface="Calibri" panose="020F0502020204030204" pitchFamily="34" charset="0"/>
              </a:rPr>
              <a:t> </a:t>
            </a:r>
          </a:p>
          <a:p>
            <a:pPr marL="685800" lvl="1" indent="-228600">
              <a:buFont typeface="+mj-lt"/>
              <a:buAutoNum type="arabicPeriod"/>
            </a:pPr>
            <a:r>
              <a:rPr lang="cs-CZ" sz="1600" b="1" dirty="0" err="1">
                <a:solidFill>
                  <a:srgbClr val="FF0000"/>
                </a:solidFill>
                <a:latin typeface="Calibri" panose="020F0502020204030204" pitchFamily="34" charset="0"/>
                <a:cs typeface="Calibri" panose="020F0502020204030204" pitchFamily="34" charset="0"/>
              </a:rPr>
              <a:t>Pl</a:t>
            </a:r>
            <a:r>
              <a:rPr lang="en-US" sz="1600" b="1" dirty="0" err="1">
                <a:solidFill>
                  <a:srgbClr val="FF0000"/>
                </a:solidFill>
                <a:latin typeface="Calibri" panose="020F0502020204030204" pitchFamily="34" charset="0"/>
                <a:cs typeface="Calibri" panose="020F0502020204030204" pitchFamily="34" charset="0"/>
              </a:rPr>
              <a:t>anned</a:t>
            </a:r>
            <a:r>
              <a:rPr lang="en-US" sz="1600" b="1" dirty="0">
                <a:solidFill>
                  <a:srgbClr val="FF0000"/>
                </a:solidFill>
                <a:latin typeface="Calibri" panose="020F0502020204030204" pitchFamily="34" charset="0"/>
                <a:cs typeface="Calibri" panose="020F0502020204030204" pitchFamily="34" charset="0"/>
              </a:rPr>
              <a:t> </a:t>
            </a:r>
            <a:r>
              <a:rPr lang="cs-CZ" sz="1600" b="1" dirty="0">
                <a:solidFill>
                  <a:srgbClr val="FF0000"/>
                </a:solidFill>
                <a:latin typeface="Calibri" panose="020F0502020204030204" pitchFamily="34" charset="0"/>
                <a:cs typeface="Calibri" panose="020F0502020204030204" pitchFamily="34" charset="0"/>
              </a:rPr>
              <a:t>S</a:t>
            </a:r>
            <a:r>
              <a:rPr lang="en-US" sz="1600" b="1" dirty="0" err="1">
                <a:solidFill>
                  <a:srgbClr val="FF0000"/>
                </a:solidFill>
                <a:latin typeface="Calibri" panose="020F0502020204030204" pitchFamily="34" charset="0"/>
                <a:cs typeface="Calibri" panose="020F0502020204030204" pitchFamily="34" charset="0"/>
              </a:rPr>
              <a:t>hipment</a:t>
            </a:r>
            <a:r>
              <a:rPr lang="en-US" sz="1600" b="1" dirty="0">
                <a:solidFill>
                  <a:srgbClr val="FF0000"/>
                </a:solidFill>
                <a:latin typeface="Calibri" panose="020F0502020204030204" pitchFamily="34" charset="0"/>
                <a:cs typeface="Calibri" panose="020F0502020204030204" pitchFamily="34" charset="0"/>
              </a:rPr>
              <a:t> </a:t>
            </a:r>
            <a:r>
              <a:rPr lang="cs-CZ" sz="1600" b="1" dirty="0">
                <a:solidFill>
                  <a:srgbClr val="FF0000"/>
                </a:solidFill>
                <a:latin typeface="Calibri" panose="020F0502020204030204" pitchFamily="34" charset="0"/>
                <a:cs typeface="Calibri" panose="020F0502020204030204" pitchFamily="34" charset="0"/>
              </a:rPr>
              <a:t>D</a:t>
            </a:r>
            <a:r>
              <a:rPr lang="en-US" sz="1600" b="1" dirty="0">
                <a:solidFill>
                  <a:srgbClr val="FF0000"/>
                </a:solidFill>
                <a:latin typeface="Calibri" panose="020F0502020204030204" pitchFamily="34" charset="0"/>
                <a:cs typeface="Calibri" panose="020F0502020204030204" pitchFamily="34" charset="0"/>
              </a:rPr>
              <a:t>ate </a:t>
            </a:r>
            <a:r>
              <a:rPr lang="en-US" sz="1600" dirty="0">
                <a:solidFill>
                  <a:srgbClr val="161616"/>
                </a:solidFill>
                <a:latin typeface="Calibri" panose="020F0502020204030204" pitchFamily="34" charset="0"/>
                <a:cs typeface="Calibri" panose="020F0502020204030204" pitchFamily="34" charset="0"/>
              </a:rPr>
              <a:t>- </a:t>
            </a:r>
            <a:r>
              <a:rPr lang="cs-CZ" sz="1600" dirty="0">
                <a:solidFill>
                  <a:srgbClr val="161616"/>
                </a:solidFill>
                <a:latin typeface="Calibri" panose="020F0502020204030204" pitchFamily="34" charset="0"/>
                <a:cs typeface="Calibri" panose="020F0502020204030204" pitchFamily="34" charset="0"/>
              </a:rPr>
              <a:t>O</a:t>
            </a:r>
            <a:r>
              <a:rPr lang="en-US" sz="1600" dirty="0" err="1">
                <a:solidFill>
                  <a:srgbClr val="161616"/>
                </a:solidFill>
                <a:latin typeface="Calibri" panose="020F0502020204030204" pitchFamily="34" charset="0"/>
                <a:cs typeface="Calibri" panose="020F0502020204030204" pitchFamily="34" charset="0"/>
              </a:rPr>
              <a:t>utbound</a:t>
            </a:r>
            <a:r>
              <a:rPr lang="en-US" sz="1600" dirty="0">
                <a:solidFill>
                  <a:srgbClr val="161616"/>
                </a:solidFill>
                <a:latin typeface="Calibri" panose="020F0502020204030204" pitchFamily="34" charset="0"/>
                <a:cs typeface="Calibri" panose="020F0502020204030204" pitchFamily="34" charset="0"/>
              </a:rPr>
              <a:t> </a:t>
            </a:r>
            <a:r>
              <a:rPr lang="cs-CZ" sz="1600" dirty="0" err="1">
                <a:solidFill>
                  <a:srgbClr val="161616"/>
                </a:solidFill>
                <a:latin typeface="Calibri" panose="020F0502020204030204" pitchFamily="34" charset="0"/>
                <a:cs typeface="Calibri" panose="020F0502020204030204" pitchFamily="34" charset="0"/>
              </a:rPr>
              <a:t>Warehouse</a:t>
            </a:r>
            <a:r>
              <a:rPr lang="cs-CZ" sz="1600" dirty="0">
                <a:solidFill>
                  <a:srgbClr val="161616"/>
                </a:solidFill>
                <a:latin typeface="Calibri" panose="020F0502020204030204" pitchFamily="34" charset="0"/>
                <a:cs typeface="Calibri" panose="020F0502020204030204" pitchFamily="34" charset="0"/>
              </a:rPr>
              <a:t> H</a:t>
            </a:r>
            <a:r>
              <a:rPr lang="en-US" sz="1600" dirty="0" err="1">
                <a:solidFill>
                  <a:srgbClr val="161616"/>
                </a:solidFill>
                <a:latin typeface="Calibri" panose="020F0502020204030204" pitchFamily="34" charset="0"/>
                <a:cs typeface="Calibri" panose="020F0502020204030204" pitchFamily="34" charset="0"/>
              </a:rPr>
              <a:t>andling</a:t>
            </a:r>
            <a:r>
              <a:rPr lang="en-US" sz="1600" dirty="0">
                <a:solidFill>
                  <a:srgbClr val="161616"/>
                </a:solidFill>
                <a:latin typeface="Calibri" panose="020F0502020204030204" pitchFamily="34" charset="0"/>
                <a:cs typeface="Calibri" panose="020F0502020204030204" pitchFamily="34" charset="0"/>
              </a:rPr>
              <a:t> </a:t>
            </a:r>
            <a:r>
              <a:rPr lang="cs-CZ" sz="1600" dirty="0">
                <a:solidFill>
                  <a:srgbClr val="161616"/>
                </a:solidFill>
                <a:latin typeface="Calibri" panose="020F0502020204030204" pitchFamily="34" charset="0"/>
                <a:cs typeface="Calibri" panose="020F0502020204030204" pitchFamily="34" charset="0"/>
              </a:rPr>
              <a:t>T</a:t>
            </a:r>
            <a:r>
              <a:rPr lang="en-US" sz="1600" dirty="0" err="1">
                <a:solidFill>
                  <a:srgbClr val="161616"/>
                </a:solidFill>
                <a:latin typeface="Calibri" panose="020F0502020204030204" pitchFamily="34" charset="0"/>
                <a:cs typeface="Calibri" panose="020F0502020204030204" pitchFamily="34" charset="0"/>
              </a:rPr>
              <a:t>ime</a:t>
            </a:r>
            <a:r>
              <a:rPr lang="en-US" sz="1600" dirty="0">
                <a:solidFill>
                  <a:srgbClr val="161616"/>
                </a:solidFill>
                <a:latin typeface="Calibri" panose="020F0502020204030204" pitchFamily="34" charset="0"/>
                <a:cs typeface="Calibri" panose="020F0502020204030204" pitchFamily="34" charset="0"/>
              </a:rPr>
              <a:t> = </a:t>
            </a:r>
            <a:r>
              <a:rPr lang="cs-CZ" sz="1600" dirty="0">
                <a:solidFill>
                  <a:srgbClr val="00B050"/>
                </a:solidFill>
                <a:latin typeface="Calibri" panose="020F0502020204030204" pitchFamily="34" charset="0"/>
                <a:cs typeface="Calibri" panose="020F0502020204030204" pitchFamily="34" charset="0"/>
              </a:rPr>
              <a:t>S</a:t>
            </a:r>
            <a:r>
              <a:rPr lang="en-US" sz="1600" dirty="0" err="1">
                <a:solidFill>
                  <a:srgbClr val="00B050"/>
                </a:solidFill>
                <a:latin typeface="Calibri" panose="020F0502020204030204" pitchFamily="34" charset="0"/>
                <a:cs typeface="Calibri" panose="020F0502020204030204" pitchFamily="34" charset="0"/>
              </a:rPr>
              <a:t>hipment</a:t>
            </a:r>
            <a:r>
              <a:rPr lang="en-US" sz="1600" dirty="0">
                <a:solidFill>
                  <a:srgbClr val="00B050"/>
                </a:solidFill>
                <a:latin typeface="Calibri" panose="020F0502020204030204" pitchFamily="34" charset="0"/>
                <a:cs typeface="Calibri" panose="020F0502020204030204" pitchFamily="34" charset="0"/>
              </a:rPr>
              <a:t> </a:t>
            </a:r>
            <a:r>
              <a:rPr lang="cs-CZ" sz="1600" dirty="0">
                <a:solidFill>
                  <a:srgbClr val="00B050"/>
                </a:solidFill>
                <a:latin typeface="Calibri" panose="020F0502020204030204" pitchFamily="34" charset="0"/>
                <a:cs typeface="Calibri" panose="020F0502020204030204" pitchFamily="34" charset="0"/>
              </a:rPr>
              <a:t>D</a:t>
            </a:r>
            <a:r>
              <a:rPr lang="en-US" sz="1600" dirty="0">
                <a:solidFill>
                  <a:srgbClr val="00B050"/>
                </a:solidFill>
                <a:latin typeface="Calibri" panose="020F0502020204030204" pitchFamily="34" charset="0"/>
                <a:cs typeface="Calibri" panose="020F0502020204030204" pitchFamily="34" charset="0"/>
              </a:rPr>
              <a:t>ate</a:t>
            </a:r>
          </a:p>
        </p:txBody>
      </p:sp>
      <p:sp>
        <p:nvSpPr>
          <p:cNvPr id="24" name="Obdélník 23">
            <a:extLst>
              <a:ext uri="{FF2B5EF4-FFF2-40B4-BE49-F238E27FC236}">
                <a16:creationId xmlns:a16="http://schemas.microsoft.com/office/drawing/2014/main" id="{46727388-8B41-4C2A-B712-B55358A474F6}"/>
              </a:ext>
            </a:extLst>
          </p:cNvPr>
          <p:cNvSpPr/>
          <p:nvPr/>
        </p:nvSpPr>
        <p:spPr>
          <a:xfrm>
            <a:off x="7364795" y="5096762"/>
            <a:ext cx="144016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00B050"/>
                </a:solidFill>
              </a:rPr>
              <a:t> </a:t>
            </a:r>
            <a:r>
              <a:rPr lang="cs-CZ" sz="1200" b="1" dirty="0" err="1">
                <a:solidFill>
                  <a:srgbClr val="00B050"/>
                </a:solidFill>
              </a:rPr>
              <a:t>Requested</a:t>
            </a:r>
            <a:r>
              <a:rPr lang="cs-CZ" sz="1200" b="1" dirty="0">
                <a:solidFill>
                  <a:srgbClr val="00B050"/>
                </a:solidFill>
              </a:rPr>
              <a:t> </a:t>
            </a:r>
            <a:r>
              <a:rPr lang="cs-CZ" sz="1200" b="1" dirty="0" err="1">
                <a:solidFill>
                  <a:srgbClr val="00B050"/>
                </a:solidFill>
              </a:rPr>
              <a:t>Delivery</a:t>
            </a:r>
            <a:r>
              <a:rPr lang="cs-CZ" sz="1200" b="1" dirty="0">
                <a:solidFill>
                  <a:srgbClr val="00B050"/>
                </a:solidFill>
              </a:rPr>
              <a:t> </a:t>
            </a:r>
            <a:r>
              <a:rPr lang="cs-CZ" sz="1200" b="1" dirty="0" err="1">
                <a:solidFill>
                  <a:srgbClr val="00B050"/>
                </a:solidFill>
              </a:rPr>
              <a:t>Date</a:t>
            </a:r>
            <a:endParaRPr lang="cs-CZ" sz="1200" b="1" dirty="0">
              <a:solidFill>
                <a:srgbClr val="00B050"/>
              </a:solidFill>
            </a:endParaRPr>
          </a:p>
        </p:txBody>
      </p:sp>
      <p:sp>
        <p:nvSpPr>
          <p:cNvPr id="25" name="Obdélník 24">
            <a:extLst>
              <a:ext uri="{FF2B5EF4-FFF2-40B4-BE49-F238E27FC236}">
                <a16:creationId xmlns:a16="http://schemas.microsoft.com/office/drawing/2014/main" id="{1E5213CF-F4C4-488A-8ACE-D4BF6C9FAF31}"/>
              </a:ext>
            </a:extLst>
          </p:cNvPr>
          <p:cNvSpPr/>
          <p:nvPr/>
        </p:nvSpPr>
        <p:spPr>
          <a:xfrm>
            <a:off x="5526142" y="5085184"/>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Shipment</a:t>
            </a:r>
            <a:r>
              <a:rPr lang="cs-CZ" sz="1200" b="1" dirty="0"/>
              <a:t> Time</a:t>
            </a:r>
          </a:p>
        </p:txBody>
      </p:sp>
      <p:sp>
        <p:nvSpPr>
          <p:cNvPr id="27" name="Obdélník 26">
            <a:extLst>
              <a:ext uri="{FF2B5EF4-FFF2-40B4-BE49-F238E27FC236}">
                <a16:creationId xmlns:a16="http://schemas.microsoft.com/office/drawing/2014/main" id="{4FA69FD5-0F18-438F-8791-E5393C5B83A2}"/>
              </a:ext>
            </a:extLst>
          </p:cNvPr>
          <p:cNvSpPr/>
          <p:nvPr/>
        </p:nvSpPr>
        <p:spPr>
          <a:xfrm>
            <a:off x="2125745" y="5697785"/>
            <a:ext cx="1075784" cy="556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t>Outbound</a:t>
            </a:r>
            <a:endParaRPr lang="cs-CZ" sz="1200" b="1" dirty="0"/>
          </a:p>
          <a:p>
            <a:pPr algn="ctr"/>
            <a:r>
              <a:rPr lang="cs-CZ" sz="1200" b="1" dirty="0"/>
              <a:t>W. </a:t>
            </a:r>
            <a:r>
              <a:rPr lang="cs-CZ" sz="1200" b="1" dirty="0" err="1"/>
              <a:t>Handling</a:t>
            </a:r>
            <a:r>
              <a:rPr lang="cs-CZ" sz="1200" b="1" dirty="0"/>
              <a:t> T.</a:t>
            </a:r>
          </a:p>
        </p:txBody>
      </p:sp>
      <p:sp>
        <p:nvSpPr>
          <p:cNvPr id="28" name="Plus 12">
            <a:extLst>
              <a:ext uri="{FF2B5EF4-FFF2-40B4-BE49-F238E27FC236}">
                <a16:creationId xmlns:a16="http://schemas.microsoft.com/office/drawing/2014/main" id="{B745B8A8-757E-4026-8FA3-050523CFFA35}"/>
              </a:ext>
            </a:extLst>
          </p:cNvPr>
          <p:cNvSpPr/>
          <p:nvPr/>
        </p:nvSpPr>
        <p:spPr>
          <a:xfrm flipV="1">
            <a:off x="5167943" y="5125808"/>
            <a:ext cx="295210" cy="2787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Rovná se 28">
            <a:extLst>
              <a:ext uri="{FF2B5EF4-FFF2-40B4-BE49-F238E27FC236}">
                <a16:creationId xmlns:a16="http://schemas.microsoft.com/office/drawing/2014/main" id="{40DB45B6-5988-4006-AAD1-2A54B38D3D8D}"/>
              </a:ext>
            </a:extLst>
          </p:cNvPr>
          <p:cNvSpPr/>
          <p:nvPr/>
        </p:nvSpPr>
        <p:spPr>
          <a:xfrm>
            <a:off x="7029291" y="5127936"/>
            <a:ext cx="266328" cy="33265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0" name="Obdélník 29">
            <a:extLst>
              <a:ext uri="{FF2B5EF4-FFF2-40B4-BE49-F238E27FC236}">
                <a16:creationId xmlns:a16="http://schemas.microsoft.com/office/drawing/2014/main" id="{57F5E58B-FA63-4FF7-8BD3-FEC791DC1AF1}"/>
              </a:ext>
            </a:extLst>
          </p:cNvPr>
          <p:cNvSpPr/>
          <p:nvPr/>
        </p:nvSpPr>
        <p:spPr>
          <a:xfrm>
            <a:off x="605066" y="5689704"/>
            <a:ext cx="1028510" cy="556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t>Shipment</a:t>
            </a:r>
            <a:r>
              <a:rPr lang="cs-CZ" sz="1200" b="1" dirty="0"/>
              <a:t> </a:t>
            </a:r>
            <a:r>
              <a:rPr lang="cs-CZ" sz="1200" b="1" dirty="0" err="1"/>
              <a:t>Date</a:t>
            </a:r>
            <a:endParaRPr lang="cs-CZ" sz="1200" b="1" dirty="0"/>
          </a:p>
        </p:txBody>
      </p:sp>
      <p:sp>
        <p:nvSpPr>
          <p:cNvPr id="31" name="Plus 15">
            <a:extLst>
              <a:ext uri="{FF2B5EF4-FFF2-40B4-BE49-F238E27FC236}">
                <a16:creationId xmlns:a16="http://schemas.microsoft.com/office/drawing/2014/main" id="{80D543A1-7BE1-4A63-B4EF-D9D8E686D369}"/>
              </a:ext>
            </a:extLst>
          </p:cNvPr>
          <p:cNvSpPr/>
          <p:nvPr/>
        </p:nvSpPr>
        <p:spPr>
          <a:xfrm flipV="1">
            <a:off x="1713134" y="5938711"/>
            <a:ext cx="295210" cy="2787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Rovná se 31">
            <a:extLst>
              <a:ext uri="{FF2B5EF4-FFF2-40B4-BE49-F238E27FC236}">
                <a16:creationId xmlns:a16="http://schemas.microsoft.com/office/drawing/2014/main" id="{79578E2C-E988-44BA-A783-DEADC3961FD8}"/>
              </a:ext>
            </a:extLst>
          </p:cNvPr>
          <p:cNvSpPr/>
          <p:nvPr/>
        </p:nvSpPr>
        <p:spPr>
          <a:xfrm>
            <a:off x="3281087" y="5921964"/>
            <a:ext cx="266328" cy="33265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3" name="Obdélník 32">
            <a:extLst>
              <a:ext uri="{FF2B5EF4-FFF2-40B4-BE49-F238E27FC236}">
                <a16:creationId xmlns:a16="http://schemas.microsoft.com/office/drawing/2014/main" id="{315BE702-3219-49A2-9585-091671B2E5CF}"/>
              </a:ext>
            </a:extLst>
          </p:cNvPr>
          <p:cNvSpPr/>
          <p:nvPr/>
        </p:nvSpPr>
        <p:spPr>
          <a:xfrm>
            <a:off x="3663437" y="5908273"/>
            <a:ext cx="1440160" cy="3600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solidFill>
                  <a:srgbClr val="FF0000"/>
                </a:solidFill>
              </a:rPr>
              <a:t>Planned</a:t>
            </a:r>
            <a:r>
              <a:rPr lang="cs-CZ" sz="1200" b="1" dirty="0">
                <a:solidFill>
                  <a:srgbClr val="FF0000"/>
                </a:solidFill>
              </a:rPr>
              <a:t> </a:t>
            </a:r>
            <a:r>
              <a:rPr lang="cs-CZ" sz="1200" b="1" dirty="0" err="1">
                <a:solidFill>
                  <a:srgbClr val="FF0000"/>
                </a:solidFill>
              </a:rPr>
              <a:t>Shipment</a:t>
            </a:r>
            <a:r>
              <a:rPr lang="cs-CZ" sz="1200" b="1" dirty="0">
                <a:solidFill>
                  <a:srgbClr val="FF0000"/>
                </a:solidFill>
              </a:rPr>
              <a:t> </a:t>
            </a:r>
            <a:r>
              <a:rPr lang="cs-CZ" sz="1200" b="1" dirty="0" err="1">
                <a:solidFill>
                  <a:srgbClr val="FF0000"/>
                </a:solidFill>
              </a:rPr>
              <a:t>Date</a:t>
            </a:r>
            <a:endParaRPr lang="cs-CZ" sz="1200" b="1" dirty="0">
              <a:solidFill>
                <a:srgbClr val="FF0000"/>
              </a:solidFill>
            </a:endParaRPr>
          </a:p>
        </p:txBody>
      </p:sp>
      <p:sp>
        <p:nvSpPr>
          <p:cNvPr id="34" name="Obdélník 33">
            <a:extLst>
              <a:ext uri="{FF2B5EF4-FFF2-40B4-BE49-F238E27FC236}">
                <a16:creationId xmlns:a16="http://schemas.microsoft.com/office/drawing/2014/main" id="{0EC7DD17-D623-4294-925D-CBFA912C4380}"/>
              </a:ext>
            </a:extLst>
          </p:cNvPr>
          <p:cNvSpPr/>
          <p:nvPr/>
        </p:nvSpPr>
        <p:spPr>
          <a:xfrm>
            <a:off x="3649423" y="5125808"/>
            <a:ext cx="1440160" cy="3600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solidFill>
                  <a:srgbClr val="FF0000"/>
                </a:solidFill>
              </a:rPr>
              <a:t>Planned</a:t>
            </a:r>
            <a:r>
              <a:rPr lang="cs-CZ" sz="1200" b="1" dirty="0">
                <a:solidFill>
                  <a:srgbClr val="FF0000"/>
                </a:solidFill>
              </a:rPr>
              <a:t> </a:t>
            </a:r>
            <a:r>
              <a:rPr lang="cs-CZ" sz="1200" b="1" dirty="0" err="1">
                <a:solidFill>
                  <a:srgbClr val="FF0000"/>
                </a:solidFill>
              </a:rPr>
              <a:t>Shipment</a:t>
            </a:r>
            <a:r>
              <a:rPr lang="cs-CZ" sz="1200" b="1" dirty="0">
                <a:solidFill>
                  <a:srgbClr val="FF0000"/>
                </a:solidFill>
              </a:rPr>
              <a:t> </a:t>
            </a:r>
            <a:r>
              <a:rPr lang="cs-CZ" sz="1200" b="1" dirty="0" err="1">
                <a:solidFill>
                  <a:srgbClr val="FF0000"/>
                </a:solidFill>
              </a:rPr>
              <a:t>Date</a:t>
            </a:r>
            <a:endParaRPr lang="cs-CZ" sz="1200" b="1" dirty="0">
              <a:solidFill>
                <a:srgbClr val="FF0000"/>
              </a:solidFill>
            </a:endParaRPr>
          </a:p>
        </p:txBody>
      </p:sp>
      <p:cxnSp>
        <p:nvCxnSpPr>
          <p:cNvPr id="35" name="Přímá spojnice se šipkou 34">
            <a:extLst>
              <a:ext uri="{FF2B5EF4-FFF2-40B4-BE49-F238E27FC236}">
                <a16:creationId xmlns:a16="http://schemas.microsoft.com/office/drawing/2014/main" id="{C94794B6-CFBD-4218-83F1-A5976455A9BB}"/>
              </a:ext>
            </a:extLst>
          </p:cNvPr>
          <p:cNvCxnSpPr>
            <a:stCxn id="33" idx="0"/>
            <a:endCxn id="34" idx="2"/>
          </p:cNvCxnSpPr>
          <p:nvPr/>
        </p:nvCxnSpPr>
        <p:spPr>
          <a:xfrm flipH="1" flipV="1">
            <a:off x="4369503" y="5485848"/>
            <a:ext cx="14014" cy="422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bdélník 14">
            <a:extLst>
              <a:ext uri="{FF2B5EF4-FFF2-40B4-BE49-F238E27FC236}">
                <a16:creationId xmlns:a16="http://schemas.microsoft.com/office/drawing/2014/main" id="{9A391EAA-BA2B-4DF3-922C-BF92E8377B3E}"/>
              </a:ext>
            </a:extLst>
          </p:cNvPr>
          <p:cNvSpPr/>
          <p:nvPr/>
        </p:nvSpPr>
        <p:spPr>
          <a:xfrm>
            <a:off x="7403624" y="5650303"/>
            <a:ext cx="144016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00B050"/>
                </a:solidFill>
              </a:rPr>
              <a:t> </a:t>
            </a:r>
            <a:r>
              <a:rPr lang="cs-CZ" sz="1200" b="1" dirty="0" err="1">
                <a:solidFill>
                  <a:srgbClr val="00B050"/>
                </a:solidFill>
              </a:rPr>
              <a:t>Planned</a:t>
            </a:r>
            <a:r>
              <a:rPr lang="cs-CZ" sz="1200" b="1" dirty="0">
                <a:solidFill>
                  <a:srgbClr val="00B050"/>
                </a:solidFill>
              </a:rPr>
              <a:t> </a:t>
            </a:r>
            <a:r>
              <a:rPr lang="cs-CZ" sz="1200" b="1" dirty="0" err="1">
                <a:solidFill>
                  <a:srgbClr val="00B050"/>
                </a:solidFill>
              </a:rPr>
              <a:t>Delivery</a:t>
            </a:r>
            <a:r>
              <a:rPr lang="cs-CZ" sz="1200" b="1" dirty="0">
                <a:solidFill>
                  <a:srgbClr val="00B050"/>
                </a:solidFill>
              </a:rPr>
              <a:t> </a:t>
            </a:r>
            <a:r>
              <a:rPr lang="cs-CZ" sz="1200" b="1" dirty="0" err="1">
                <a:solidFill>
                  <a:srgbClr val="00B050"/>
                </a:solidFill>
              </a:rPr>
              <a:t>Date</a:t>
            </a:r>
            <a:endParaRPr lang="cs-CZ" sz="1200" b="1" dirty="0">
              <a:solidFill>
                <a:srgbClr val="00B050"/>
              </a:solidFill>
            </a:endParaRPr>
          </a:p>
        </p:txBody>
      </p:sp>
      <p:sp>
        <p:nvSpPr>
          <p:cNvPr id="16" name="Rovná se 15">
            <a:extLst>
              <a:ext uri="{FF2B5EF4-FFF2-40B4-BE49-F238E27FC236}">
                <a16:creationId xmlns:a16="http://schemas.microsoft.com/office/drawing/2014/main" id="{E97B4068-BAA8-4491-86F5-0B8146169D52}"/>
              </a:ext>
            </a:extLst>
          </p:cNvPr>
          <p:cNvSpPr/>
          <p:nvPr/>
        </p:nvSpPr>
        <p:spPr>
          <a:xfrm>
            <a:off x="7034937" y="5697785"/>
            <a:ext cx="266328" cy="33265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 name="TextovéPole 3">
            <a:extLst>
              <a:ext uri="{FF2B5EF4-FFF2-40B4-BE49-F238E27FC236}">
                <a16:creationId xmlns:a16="http://schemas.microsoft.com/office/drawing/2014/main" id="{1FABAE14-8B54-4FCC-BDB8-47440A2BBECB}"/>
              </a:ext>
            </a:extLst>
          </p:cNvPr>
          <p:cNvSpPr txBox="1"/>
          <p:nvPr/>
        </p:nvSpPr>
        <p:spPr>
          <a:xfrm>
            <a:off x="6966302" y="5394523"/>
            <a:ext cx="386644" cy="369332"/>
          </a:xfrm>
          <a:prstGeom prst="rect">
            <a:avLst/>
          </a:prstGeom>
          <a:noFill/>
        </p:spPr>
        <p:txBody>
          <a:bodyPr wrap="none" rtlCol="0">
            <a:spAutoFit/>
          </a:bodyPr>
          <a:lstStyle/>
          <a:p>
            <a:r>
              <a:rPr lang="cs-CZ" dirty="0" err="1"/>
              <a:t>or</a:t>
            </a:r>
            <a:endParaRPr lang="en-US" dirty="0"/>
          </a:p>
        </p:txBody>
      </p:sp>
      <p:sp>
        <p:nvSpPr>
          <p:cNvPr id="5" name="TextovéPole 4">
            <a:extLst>
              <a:ext uri="{FF2B5EF4-FFF2-40B4-BE49-F238E27FC236}">
                <a16:creationId xmlns:a16="http://schemas.microsoft.com/office/drawing/2014/main" id="{D20DE403-21FE-4E30-ADCD-B95A30168EFF}"/>
              </a:ext>
            </a:extLst>
          </p:cNvPr>
          <p:cNvSpPr txBox="1"/>
          <p:nvPr/>
        </p:nvSpPr>
        <p:spPr>
          <a:xfrm>
            <a:off x="2242688" y="6361978"/>
            <a:ext cx="841897" cy="369332"/>
          </a:xfrm>
          <a:prstGeom prst="rect">
            <a:avLst/>
          </a:prstGeom>
          <a:noFill/>
        </p:spPr>
        <p:txBody>
          <a:bodyPr wrap="none" rtlCol="0">
            <a:spAutoFit/>
          </a:bodyPr>
          <a:lstStyle/>
          <a:p>
            <a:r>
              <a:rPr lang="cs-CZ" dirty="0" err="1">
                <a:solidFill>
                  <a:srgbClr val="FF0000"/>
                </a:solidFill>
              </a:rPr>
              <a:t>Picking</a:t>
            </a:r>
            <a:endParaRPr lang="en-US" dirty="0">
              <a:solidFill>
                <a:srgbClr val="FF0000"/>
              </a:solidFill>
            </a:endParaRPr>
          </a:p>
        </p:txBody>
      </p:sp>
    </p:spTree>
    <p:extLst>
      <p:ext uri="{BB962C8B-B14F-4D97-AF65-F5344CB8AC3E}">
        <p14:creationId xmlns:p14="http://schemas.microsoft.com/office/powerpoint/2010/main" val="2669482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B7CEB-8B91-9262-4172-8300789FD8D0}"/>
              </a:ext>
            </a:extLst>
          </p:cNvPr>
          <p:cNvSpPr>
            <a:spLocks noGrp="1"/>
          </p:cNvSpPr>
          <p:nvPr>
            <p:ph type="title"/>
          </p:nvPr>
        </p:nvSpPr>
        <p:spPr/>
        <p:txBody>
          <a:bodyPr>
            <a:normAutofit/>
          </a:bodyPr>
          <a:lstStyle/>
          <a:p>
            <a:pPr algn="l"/>
            <a:r>
              <a:rPr lang="cs-CZ" sz="3600" dirty="0" err="1">
                <a:solidFill>
                  <a:srgbClr val="0070C0"/>
                </a:solidFill>
              </a:rPr>
              <a:t>Calculation</a:t>
            </a:r>
            <a:r>
              <a:rPr lang="cs-CZ" sz="3600" dirty="0">
                <a:solidFill>
                  <a:srgbClr val="0070C0"/>
                </a:solidFill>
              </a:rPr>
              <a:t> </a:t>
            </a:r>
            <a:r>
              <a:rPr lang="cs-CZ" sz="3600" dirty="0" err="1">
                <a:solidFill>
                  <a:srgbClr val="0070C0"/>
                </a:solidFill>
              </a:rPr>
              <a:t>purchase</a:t>
            </a:r>
            <a:endParaRPr lang="cs-CZ" sz="3600" dirty="0">
              <a:solidFill>
                <a:srgbClr val="0070C0"/>
              </a:solidFill>
            </a:endParaRPr>
          </a:p>
        </p:txBody>
      </p:sp>
      <p:pic>
        <p:nvPicPr>
          <p:cNvPr id="6" name="Obrázek 5">
            <a:extLst>
              <a:ext uri="{FF2B5EF4-FFF2-40B4-BE49-F238E27FC236}">
                <a16:creationId xmlns:a16="http://schemas.microsoft.com/office/drawing/2014/main" id="{5F173783-0C7A-0CB8-A1B7-14E0D287F923}"/>
              </a:ext>
            </a:extLst>
          </p:cNvPr>
          <p:cNvPicPr>
            <a:picLocks noChangeAspect="1"/>
          </p:cNvPicPr>
          <p:nvPr/>
        </p:nvPicPr>
        <p:blipFill>
          <a:blip r:embed="rId2"/>
          <a:stretch>
            <a:fillRect/>
          </a:stretch>
        </p:blipFill>
        <p:spPr>
          <a:xfrm>
            <a:off x="707298" y="3250144"/>
            <a:ext cx="5523416" cy="1656184"/>
          </a:xfrm>
          <a:prstGeom prst="rect">
            <a:avLst/>
          </a:prstGeom>
          <a:ln>
            <a:solidFill>
              <a:schemeClr val="accent1">
                <a:shade val="15000"/>
              </a:schemeClr>
            </a:solidFill>
          </a:ln>
        </p:spPr>
      </p:pic>
      <p:sp>
        <p:nvSpPr>
          <p:cNvPr id="8" name="TextovéPole 7">
            <a:extLst>
              <a:ext uri="{FF2B5EF4-FFF2-40B4-BE49-F238E27FC236}">
                <a16:creationId xmlns:a16="http://schemas.microsoft.com/office/drawing/2014/main" id="{322E1C4C-23BF-4F71-A22C-1C6948D10ACF}"/>
              </a:ext>
            </a:extLst>
          </p:cNvPr>
          <p:cNvSpPr txBox="1"/>
          <p:nvPr/>
        </p:nvSpPr>
        <p:spPr>
          <a:xfrm>
            <a:off x="707298" y="1772816"/>
            <a:ext cx="7753133" cy="1477328"/>
          </a:xfrm>
          <a:prstGeom prst="rect">
            <a:avLst/>
          </a:prstGeom>
          <a:noFill/>
        </p:spPr>
        <p:txBody>
          <a:bodyPr wrap="square">
            <a:spAutoFit/>
          </a:bodyPr>
          <a:lstStyle/>
          <a:p>
            <a:r>
              <a:rPr lang="cs-CZ" sz="1800" b="0" i="0" dirty="0">
                <a:solidFill>
                  <a:srgbClr val="0070C0"/>
                </a:solidFill>
                <a:effectLst/>
                <a:latin typeface="Segoe UI" panose="020B0502040204020203" pitchFamily="34" charset="0"/>
              </a:rPr>
              <a:t>P</a:t>
            </a:r>
            <a:r>
              <a:rPr lang="en-US" sz="1800" b="0" i="0" dirty="0" err="1">
                <a:solidFill>
                  <a:srgbClr val="0070C0"/>
                </a:solidFill>
                <a:effectLst/>
                <a:latin typeface="Segoe UI" panose="020B0502040204020203" pitchFamily="34" charset="0"/>
              </a:rPr>
              <a:t>lanned</a:t>
            </a:r>
            <a:r>
              <a:rPr lang="en-US" sz="1800" b="0" i="0" dirty="0">
                <a:solidFill>
                  <a:srgbClr val="0070C0"/>
                </a:solidFill>
                <a:effectLst/>
                <a:latin typeface="Segoe UI" panose="020B0502040204020203" pitchFamily="34" charset="0"/>
              </a:rPr>
              <a:t> </a:t>
            </a:r>
            <a:r>
              <a:rPr lang="cs-CZ" sz="1800" b="0" i="0" dirty="0">
                <a:solidFill>
                  <a:srgbClr val="0070C0"/>
                </a:solidFill>
                <a:effectLst/>
                <a:latin typeface="Segoe UI" panose="020B0502040204020203" pitchFamily="34" charset="0"/>
              </a:rPr>
              <a:t>R</a:t>
            </a:r>
            <a:r>
              <a:rPr lang="en-US" sz="1800" b="0" i="0" dirty="0" err="1">
                <a:solidFill>
                  <a:srgbClr val="0070C0"/>
                </a:solidFill>
                <a:effectLst/>
                <a:latin typeface="Segoe UI" panose="020B0502040204020203" pitchFamily="34" charset="0"/>
              </a:rPr>
              <a:t>eceipt</a:t>
            </a:r>
            <a:r>
              <a:rPr lang="en-US" sz="1800" b="0" i="0" dirty="0">
                <a:solidFill>
                  <a:srgbClr val="0070C0"/>
                </a:solidFill>
                <a:effectLst/>
                <a:latin typeface="Segoe UI" panose="020B0502040204020203" pitchFamily="34" charset="0"/>
              </a:rPr>
              <a:t> date + </a:t>
            </a:r>
            <a:r>
              <a:rPr lang="cs-CZ" sz="1800" b="0" i="0" dirty="0">
                <a:solidFill>
                  <a:srgbClr val="00B050"/>
                </a:solidFill>
                <a:effectLst/>
                <a:latin typeface="Segoe UI" panose="020B0502040204020203" pitchFamily="34" charset="0"/>
              </a:rPr>
              <a:t>I</a:t>
            </a:r>
            <a:r>
              <a:rPr lang="en-US" sz="1800" b="0" i="0" dirty="0" err="1">
                <a:solidFill>
                  <a:srgbClr val="00B050"/>
                </a:solidFill>
                <a:effectLst/>
                <a:latin typeface="Segoe UI" panose="020B0502040204020203" pitchFamily="34" charset="0"/>
              </a:rPr>
              <a:t>nbound</a:t>
            </a:r>
            <a:r>
              <a:rPr lang="en-US" sz="1800" b="0" i="0" dirty="0">
                <a:solidFill>
                  <a:srgbClr val="00B050"/>
                </a:solidFill>
                <a:effectLst/>
                <a:latin typeface="Segoe UI" panose="020B0502040204020203" pitchFamily="34" charset="0"/>
              </a:rPr>
              <a:t> w</a:t>
            </a:r>
            <a:r>
              <a:rPr lang="cs-CZ" sz="1800" b="0" i="0" dirty="0" err="1">
                <a:solidFill>
                  <a:srgbClr val="00B050"/>
                </a:solidFill>
                <a:effectLst/>
                <a:latin typeface="Segoe UI" panose="020B0502040204020203" pitchFamily="34" charset="0"/>
              </a:rPr>
              <a:t>arehouse</a:t>
            </a:r>
            <a:r>
              <a:rPr lang="cs-CZ" sz="1800" b="0" i="0" dirty="0">
                <a:solidFill>
                  <a:srgbClr val="00B050"/>
                </a:solidFill>
                <a:effectLst/>
                <a:latin typeface="Segoe UI" panose="020B0502040204020203" pitchFamily="34" charset="0"/>
              </a:rPr>
              <a:t> </a:t>
            </a:r>
            <a:r>
              <a:rPr lang="en-US" sz="1800" b="0" i="0" dirty="0">
                <a:solidFill>
                  <a:srgbClr val="00B050"/>
                </a:solidFill>
                <a:effectLst/>
                <a:latin typeface="Segoe UI" panose="020B0502040204020203" pitchFamily="34" charset="0"/>
              </a:rPr>
              <a:t>handling time </a:t>
            </a:r>
            <a:r>
              <a:rPr lang="en-US" sz="1800" b="0" i="0" dirty="0">
                <a:solidFill>
                  <a:srgbClr val="0070C0"/>
                </a:solidFill>
                <a:effectLst/>
                <a:latin typeface="Segoe UI" panose="020B0502040204020203" pitchFamily="34" charset="0"/>
              </a:rPr>
              <a:t>+ </a:t>
            </a:r>
            <a:r>
              <a:rPr lang="cs-CZ" sz="1800" b="0" i="0" dirty="0">
                <a:solidFill>
                  <a:srgbClr val="7030A0"/>
                </a:solidFill>
                <a:effectLst/>
                <a:latin typeface="Segoe UI" panose="020B0502040204020203" pitchFamily="34" charset="0"/>
              </a:rPr>
              <a:t>S</a:t>
            </a:r>
            <a:r>
              <a:rPr lang="en-US" sz="1800" b="0" i="0" dirty="0" err="1">
                <a:solidFill>
                  <a:srgbClr val="7030A0"/>
                </a:solidFill>
                <a:effectLst/>
                <a:latin typeface="Segoe UI" panose="020B0502040204020203" pitchFamily="34" charset="0"/>
              </a:rPr>
              <a:t>afety</a:t>
            </a:r>
            <a:r>
              <a:rPr lang="en-US" sz="1800" b="0" i="0" dirty="0">
                <a:solidFill>
                  <a:srgbClr val="7030A0"/>
                </a:solidFill>
                <a:effectLst/>
                <a:latin typeface="Segoe UI" panose="020B0502040204020203" pitchFamily="34" charset="0"/>
              </a:rPr>
              <a:t> </a:t>
            </a:r>
            <a:r>
              <a:rPr lang="cs-CZ" sz="1800" b="0" i="0" dirty="0">
                <a:solidFill>
                  <a:srgbClr val="7030A0"/>
                </a:solidFill>
                <a:effectLst/>
                <a:latin typeface="Segoe UI" panose="020B0502040204020203" pitchFamily="34" charset="0"/>
              </a:rPr>
              <a:t>L</a:t>
            </a:r>
            <a:r>
              <a:rPr lang="en-US" sz="1800" b="0" i="0" dirty="0" err="1">
                <a:solidFill>
                  <a:srgbClr val="7030A0"/>
                </a:solidFill>
                <a:effectLst/>
                <a:latin typeface="Segoe UI" panose="020B0502040204020203" pitchFamily="34" charset="0"/>
              </a:rPr>
              <a:t>ead</a:t>
            </a:r>
            <a:r>
              <a:rPr lang="en-US" sz="1800" b="0" i="0" dirty="0">
                <a:solidFill>
                  <a:srgbClr val="7030A0"/>
                </a:solidFill>
                <a:effectLst/>
                <a:latin typeface="Segoe UI" panose="020B0502040204020203" pitchFamily="34" charset="0"/>
              </a:rPr>
              <a:t> time </a:t>
            </a:r>
            <a:r>
              <a:rPr lang="en-US" sz="1800" b="0" i="0" dirty="0">
                <a:solidFill>
                  <a:srgbClr val="0070C0"/>
                </a:solidFill>
                <a:effectLst/>
                <a:latin typeface="Segoe UI" panose="020B0502040204020203" pitchFamily="34" charset="0"/>
              </a:rPr>
              <a:t>= </a:t>
            </a:r>
            <a:r>
              <a:rPr lang="cs-CZ" sz="1800" b="0" i="0" dirty="0">
                <a:solidFill>
                  <a:srgbClr val="0070C0"/>
                </a:solidFill>
                <a:effectLst/>
                <a:latin typeface="Segoe UI" panose="020B0502040204020203" pitchFamily="34" charset="0"/>
              </a:rPr>
              <a:t>E</a:t>
            </a:r>
            <a:r>
              <a:rPr lang="en-US" sz="1800" b="0" i="0" dirty="0" err="1">
                <a:solidFill>
                  <a:srgbClr val="0070C0"/>
                </a:solidFill>
                <a:effectLst/>
                <a:latin typeface="Segoe UI" panose="020B0502040204020203" pitchFamily="34" charset="0"/>
              </a:rPr>
              <a:t>xpected</a:t>
            </a:r>
            <a:r>
              <a:rPr lang="en-US" sz="1800" b="0" i="0" dirty="0">
                <a:solidFill>
                  <a:srgbClr val="0070C0"/>
                </a:solidFill>
                <a:effectLst/>
                <a:latin typeface="Segoe UI" panose="020B0502040204020203" pitchFamily="34" charset="0"/>
              </a:rPr>
              <a:t> receipt</a:t>
            </a:r>
            <a:r>
              <a:rPr lang="cs-CZ" sz="1800" b="0" i="0" dirty="0">
                <a:solidFill>
                  <a:srgbClr val="0070C0"/>
                </a:solidFill>
                <a:effectLst/>
                <a:latin typeface="Segoe UI" panose="020B0502040204020203" pitchFamily="34" charset="0"/>
              </a:rPr>
              <a:t> </a:t>
            </a:r>
            <a:r>
              <a:rPr lang="cs-CZ" sz="1800" b="0" i="0" dirty="0" err="1">
                <a:solidFill>
                  <a:srgbClr val="0070C0"/>
                </a:solidFill>
                <a:effectLst/>
                <a:latin typeface="Segoe UI" panose="020B0502040204020203" pitchFamily="34" charset="0"/>
              </a:rPr>
              <a:t>date</a:t>
            </a:r>
            <a:r>
              <a:rPr lang="cs-CZ" sz="1800" b="0" i="0" dirty="0">
                <a:solidFill>
                  <a:srgbClr val="0070C0"/>
                </a:solidFill>
                <a:effectLst/>
                <a:latin typeface="Segoe UI" panose="020B0502040204020203" pitchFamily="34" charset="0"/>
              </a:rPr>
              <a:t> </a:t>
            </a:r>
          </a:p>
          <a:p>
            <a:endParaRPr lang="cs-CZ" sz="1800" b="0" i="0" dirty="0">
              <a:solidFill>
                <a:srgbClr val="0070C0"/>
              </a:solidFill>
              <a:effectLst/>
              <a:latin typeface="Segoe UI" panose="020B0502040204020203" pitchFamily="34" charset="0"/>
            </a:endParaRPr>
          </a:p>
          <a:p>
            <a:r>
              <a:rPr lang="cs-CZ" dirty="0">
                <a:solidFill>
                  <a:srgbClr val="0070C0"/>
                </a:solidFill>
                <a:latin typeface="Segoe UI" panose="020B0502040204020203" pitchFamily="34" charset="0"/>
              </a:rPr>
              <a:t>7.8. +</a:t>
            </a:r>
            <a:r>
              <a:rPr lang="cs-CZ" dirty="0">
                <a:solidFill>
                  <a:srgbClr val="7030A0"/>
                </a:solidFill>
                <a:latin typeface="Segoe UI" panose="020B0502040204020203" pitchFamily="34" charset="0"/>
              </a:rPr>
              <a:t>2D (</a:t>
            </a:r>
            <a:r>
              <a:rPr lang="cs-CZ" dirty="0" err="1">
                <a:solidFill>
                  <a:srgbClr val="7030A0"/>
                </a:solidFill>
                <a:latin typeface="Segoe UI" panose="020B0502040204020203" pitchFamily="34" charset="0"/>
              </a:rPr>
              <a:t>Safety</a:t>
            </a:r>
            <a:r>
              <a:rPr lang="cs-CZ" dirty="0">
                <a:solidFill>
                  <a:srgbClr val="7030A0"/>
                </a:solidFill>
                <a:latin typeface="Segoe UI" panose="020B0502040204020203" pitchFamily="34" charset="0"/>
              </a:rPr>
              <a:t> Lead Time)</a:t>
            </a:r>
            <a:r>
              <a:rPr lang="cs-CZ" dirty="0">
                <a:solidFill>
                  <a:srgbClr val="0070C0"/>
                </a:solidFill>
                <a:latin typeface="Segoe UI" panose="020B0502040204020203" pitchFamily="34" charset="0"/>
              </a:rPr>
              <a:t> +</a:t>
            </a:r>
            <a:r>
              <a:rPr lang="cs-CZ" dirty="0">
                <a:solidFill>
                  <a:srgbClr val="00B050"/>
                </a:solidFill>
                <a:latin typeface="Segoe UI" panose="020B0502040204020203" pitchFamily="34" charset="0"/>
              </a:rPr>
              <a:t>1D (IWHT)</a:t>
            </a:r>
            <a:r>
              <a:rPr lang="cs-CZ" dirty="0">
                <a:solidFill>
                  <a:srgbClr val="0070C0"/>
                </a:solidFill>
                <a:latin typeface="Segoe UI" panose="020B0502040204020203" pitchFamily="34" charset="0"/>
              </a:rPr>
              <a:t>= 11.8</a:t>
            </a:r>
            <a:endParaRPr lang="cs-CZ" sz="1800" b="0" i="0" dirty="0">
              <a:solidFill>
                <a:srgbClr val="0070C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322176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D72D09-F475-6830-E00F-65F006855EC1}"/>
              </a:ext>
            </a:extLst>
          </p:cNvPr>
          <p:cNvSpPr>
            <a:spLocks noGrp="1"/>
          </p:cNvSpPr>
          <p:nvPr>
            <p:ph type="title"/>
          </p:nvPr>
        </p:nvSpPr>
        <p:spPr/>
        <p:txBody>
          <a:bodyPr>
            <a:normAutofit/>
          </a:bodyPr>
          <a:lstStyle/>
          <a:p>
            <a:pPr algn="l"/>
            <a:r>
              <a:rPr lang="cs-CZ" sz="3600" dirty="0" err="1">
                <a:solidFill>
                  <a:srgbClr val="0070C0"/>
                </a:solidFill>
              </a:rPr>
              <a:t>Unavailability</a:t>
            </a:r>
            <a:r>
              <a:rPr lang="cs-CZ" sz="3600" dirty="0">
                <a:solidFill>
                  <a:srgbClr val="0070C0"/>
                </a:solidFill>
              </a:rPr>
              <a:t> </a:t>
            </a:r>
            <a:r>
              <a:rPr lang="cs-CZ" sz="3600" dirty="0" err="1">
                <a:solidFill>
                  <a:srgbClr val="0070C0"/>
                </a:solidFill>
              </a:rPr>
              <a:t>date</a:t>
            </a:r>
            <a:endParaRPr lang="cs-CZ" sz="3600" dirty="0">
              <a:solidFill>
                <a:srgbClr val="0070C0"/>
              </a:solidFill>
            </a:endParaRPr>
          </a:p>
        </p:txBody>
      </p:sp>
      <p:pic>
        <p:nvPicPr>
          <p:cNvPr id="4" name="Obrázek 3">
            <a:extLst>
              <a:ext uri="{FF2B5EF4-FFF2-40B4-BE49-F238E27FC236}">
                <a16:creationId xmlns:a16="http://schemas.microsoft.com/office/drawing/2014/main" id="{F2B22BFC-B502-AFD9-DD27-86476151A453}"/>
              </a:ext>
            </a:extLst>
          </p:cNvPr>
          <p:cNvPicPr>
            <a:picLocks noChangeAspect="1"/>
          </p:cNvPicPr>
          <p:nvPr/>
        </p:nvPicPr>
        <p:blipFill>
          <a:blip r:embed="rId3"/>
          <a:stretch>
            <a:fillRect/>
          </a:stretch>
        </p:blipFill>
        <p:spPr>
          <a:xfrm>
            <a:off x="251520" y="1268760"/>
            <a:ext cx="3312368" cy="2480406"/>
          </a:xfrm>
          <a:prstGeom prst="rect">
            <a:avLst/>
          </a:prstGeom>
          <a:ln>
            <a:solidFill>
              <a:srgbClr val="00B050"/>
            </a:solidFill>
          </a:ln>
        </p:spPr>
      </p:pic>
      <p:pic>
        <p:nvPicPr>
          <p:cNvPr id="5" name="Obrázek 4">
            <a:extLst>
              <a:ext uri="{FF2B5EF4-FFF2-40B4-BE49-F238E27FC236}">
                <a16:creationId xmlns:a16="http://schemas.microsoft.com/office/drawing/2014/main" id="{20B33274-2522-391A-F2CA-E3587F5B07BE}"/>
              </a:ext>
            </a:extLst>
          </p:cNvPr>
          <p:cNvPicPr>
            <a:picLocks noChangeAspect="1"/>
          </p:cNvPicPr>
          <p:nvPr/>
        </p:nvPicPr>
        <p:blipFill>
          <a:blip r:embed="rId4"/>
          <a:stretch>
            <a:fillRect/>
          </a:stretch>
        </p:blipFill>
        <p:spPr>
          <a:xfrm>
            <a:off x="450291" y="5107522"/>
            <a:ext cx="7668344" cy="1347489"/>
          </a:xfrm>
          <a:prstGeom prst="rect">
            <a:avLst/>
          </a:prstGeom>
          <a:ln>
            <a:solidFill>
              <a:schemeClr val="accent1">
                <a:shade val="15000"/>
              </a:schemeClr>
            </a:solidFill>
          </a:ln>
        </p:spPr>
      </p:pic>
      <p:sp>
        <p:nvSpPr>
          <p:cNvPr id="6" name="Obdélník 5">
            <a:extLst>
              <a:ext uri="{FF2B5EF4-FFF2-40B4-BE49-F238E27FC236}">
                <a16:creationId xmlns:a16="http://schemas.microsoft.com/office/drawing/2014/main" id="{3424017F-5328-B070-0AA0-890E243DA834}"/>
              </a:ext>
            </a:extLst>
          </p:cNvPr>
          <p:cNvSpPr/>
          <p:nvPr/>
        </p:nvSpPr>
        <p:spPr>
          <a:xfrm>
            <a:off x="7524328" y="5567122"/>
            <a:ext cx="504056" cy="886214"/>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5455CB46-25BE-E473-E265-122196F5E71F}"/>
              </a:ext>
            </a:extLst>
          </p:cNvPr>
          <p:cNvPicPr>
            <a:picLocks noChangeAspect="1"/>
          </p:cNvPicPr>
          <p:nvPr/>
        </p:nvPicPr>
        <p:blipFill>
          <a:blip r:embed="rId5"/>
          <a:stretch>
            <a:fillRect/>
          </a:stretch>
        </p:blipFill>
        <p:spPr>
          <a:xfrm>
            <a:off x="450291" y="3999926"/>
            <a:ext cx="7668344" cy="851416"/>
          </a:xfrm>
          <a:prstGeom prst="rect">
            <a:avLst/>
          </a:prstGeom>
          <a:ln>
            <a:solidFill>
              <a:schemeClr val="accent1">
                <a:shade val="95000"/>
                <a:satMod val="105000"/>
              </a:schemeClr>
            </a:solidFill>
          </a:ln>
        </p:spPr>
      </p:pic>
      <p:sp>
        <p:nvSpPr>
          <p:cNvPr id="8" name="TextovéPole 7">
            <a:extLst>
              <a:ext uri="{FF2B5EF4-FFF2-40B4-BE49-F238E27FC236}">
                <a16:creationId xmlns:a16="http://schemas.microsoft.com/office/drawing/2014/main" id="{B44E7A14-5D96-139C-5D03-D67177D5E005}"/>
              </a:ext>
            </a:extLst>
          </p:cNvPr>
          <p:cNvSpPr txBox="1"/>
          <p:nvPr/>
        </p:nvSpPr>
        <p:spPr>
          <a:xfrm>
            <a:off x="4545367" y="3999926"/>
            <a:ext cx="800219" cy="276999"/>
          </a:xfrm>
          <a:prstGeom prst="rect">
            <a:avLst/>
          </a:prstGeom>
          <a:noFill/>
        </p:spPr>
        <p:txBody>
          <a:bodyPr wrap="none" rtlCol="0">
            <a:spAutoFit/>
          </a:bodyPr>
          <a:lstStyle/>
          <a:p>
            <a:r>
              <a:rPr lang="cs-CZ" sz="1200" dirty="0">
                <a:solidFill>
                  <a:srgbClr val="0070C0"/>
                </a:solidFill>
              </a:rPr>
              <a:t>Sales line </a:t>
            </a:r>
          </a:p>
        </p:txBody>
      </p:sp>
      <p:sp>
        <p:nvSpPr>
          <p:cNvPr id="9" name="Obdélník 8">
            <a:extLst>
              <a:ext uri="{FF2B5EF4-FFF2-40B4-BE49-F238E27FC236}">
                <a16:creationId xmlns:a16="http://schemas.microsoft.com/office/drawing/2014/main" id="{E97E7136-7E94-A623-1303-C7A2C683CF6A}"/>
              </a:ext>
            </a:extLst>
          </p:cNvPr>
          <p:cNvSpPr/>
          <p:nvPr/>
        </p:nvSpPr>
        <p:spPr>
          <a:xfrm>
            <a:off x="3520359" y="4094904"/>
            <a:ext cx="576064" cy="851416"/>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a:extLst>
              <a:ext uri="{FF2B5EF4-FFF2-40B4-BE49-F238E27FC236}">
                <a16:creationId xmlns:a16="http://schemas.microsoft.com/office/drawing/2014/main" id="{F989ED57-EEBC-E567-1FA4-2E806BCBEF4F}"/>
              </a:ext>
            </a:extLst>
          </p:cNvPr>
          <p:cNvCxnSpPr>
            <a:cxnSpLocks/>
          </p:cNvCxnSpPr>
          <p:nvPr/>
        </p:nvCxnSpPr>
        <p:spPr>
          <a:xfrm>
            <a:off x="4031076" y="4933750"/>
            <a:ext cx="3403001" cy="6333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BA9DA0F2-23BE-266A-278A-EE81F6C680FA}"/>
              </a:ext>
            </a:extLst>
          </p:cNvPr>
          <p:cNvSpPr txBox="1"/>
          <p:nvPr/>
        </p:nvSpPr>
        <p:spPr>
          <a:xfrm>
            <a:off x="4843824" y="5197790"/>
            <a:ext cx="926023" cy="369332"/>
          </a:xfrm>
          <a:prstGeom prst="rect">
            <a:avLst/>
          </a:prstGeom>
          <a:noFill/>
        </p:spPr>
        <p:txBody>
          <a:bodyPr wrap="none" rtlCol="0">
            <a:spAutoFit/>
          </a:bodyPr>
          <a:lstStyle/>
          <a:p>
            <a:r>
              <a:rPr lang="cs-CZ" b="1" dirty="0">
                <a:solidFill>
                  <a:srgbClr val="7030A0"/>
                </a:solidFill>
              </a:rPr>
              <a:t>90 </a:t>
            </a:r>
            <a:r>
              <a:rPr lang="cs-CZ" b="1" dirty="0" err="1">
                <a:solidFill>
                  <a:srgbClr val="7030A0"/>
                </a:solidFill>
              </a:rPr>
              <a:t>Days</a:t>
            </a:r>
            <a:endParaRPr lang="cs-CZ" b="1" dirty="0">
              <a:solidFill>
                <a:srgbClr val="7030A0"/>
              </a:solidFill>
            </a:endParaRPr>
          </a:p>
        </p:txBody>
      </p:sp>
    </p:spTree>
    <p:extLst>
      <p:ext uri="{BB962C8B-B14F-4D97-AF65-F5344CB8AC3E}">
        <p14:creationId xmlns:p14="http://schemas.microsoft.com/office/powerpoint/2010/main" val="2426765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E6BB6C-3DB8-46D0-8ED1-CDE051919381}"/>
              </a:ext>
            </a:extLst>
          </p:cNvPr>
          <p:cNvSpPr>
            <a:spLocks noGrp="1"/>
          </p:cNvSpPr>
          <p:nvPr>
            <p:ph type="title"/>
          </p:nvPr>
        </p:nvSpPr>
        <p:spPr>
          <a:xfrm>
            <a:off x="47340" y="70527"/>
            <a:ext cx="8229600" cy="1143000"/>
          </a:xfrm>
        </p:spPr>
        <p:txBody>
          <a:bodyPr>
            <a:normAutofit/>
          </a:bodyPr>
          <a:lstStyle/>
          <a:p>
            <a:pPr algn="l"/>
            <a:r>
              <a:rPr lang="cs-CZ" sz="3600" dirty="0" err="1">
                <a:solidFill>
                  <a:srgbClr val="0070C0"/>
                </a:solidFill>
              </a:rPr>
              <a:t>Reqested</a:t>
            </a:r>
            <a:r>
              <a:rPr lang="cs-CZ" sz="3600" dirty="0">
                <a:solidFill>
                  <a:srgbClr val="0070C0"/>
                </a:solidFill>
              </a:rPr>
              <a:t> </a:t>
            </a:r>
            <a:r>
              <a:rPr lang="cs-CZ" sz="3600" dirty="0" err="1">
                <a:solidFill>
                  <a:srgbClr val="0070C0"/>
                </a:solidFill>
              </a:rPr>
              <a:t>Delivery</a:t>
            </a:r>
            <a:r>
              <a:rPr lang="cs-CZ" sz="3600" dirty="0">
                <a:solidFill>
                  <a:srgbClr val="0070C0"/>
                </a:solidFill>
              </a:rPr>
              <a:t> </a:t>
            </a:r>
            <a:r>
              <a:rPr lang="cs-CZ" sz="3600" dirty="0" err="1">
                <a:solidFill>
                  <a:srgbClr val="0070C0"/>
                </a:solidFill>
              </a:rPr>
              <a:t>date</a:t>
            </a:r>
            <a:r>
              <a:rPr lang="cs-CZ" sz="3600" dirty="0">
                <a:solidFill>
                  <a:srgbClr val="0070C0"/>
                </a:solidFill>
              </a:rPr>
              <a:t> </a:t>
            </a:r>
            <a:r>
              <a:rPr lang="cs-CZ" sz="3600" dirty="0" err="1">
                <a:solidFill>
                  <a:srgbClr val="0070C0"/>
                </a:solidFill>
              </a:rPr>
              <a:t>options</a:t>
            </a:r>
            <a:endParaRPr lang="en-US" sz="3600" dirty="0">
              <a:solidFill>
                <a:srgbClr val="0070C0"/>
              </a:solidFill>
            </a:endParaRPr>
          </a:p>
        </p:txBody>
      </p:sp>
      <p:sp>
        <p:nvSpPr>
          <p:cNvPr id="3" name="TextovéPole 2">
            <a:extLst>
              <a:ext uri="{FF2B5EF4-FFF2-40B4-BE49-F238E27FC236}">
                <a16:creationId xmlns:a16="http://schemas.microsoft.com/office/drawing/2014/main" id="{C4BC2711-8D11-4D77-AFBA-BF7D769DAF22}"/>
              </a:ext>
            </a:extLst>
          </p:cNvPr>
          <p:cNvSpPr txBox="1"/>
          <p:nvPr/>
        </p:nvSpPr>
        <p:spPr>
          <a:xfrm>
            <a:off x="179512" y="1867635"/>
            <a:ext cx="7965257" cy="923330"/>
          </a:xfrm>
          <a:prstGeom prst="rect">
            <a:avLst/>
          </a:prstGeom>
          <a:noFill/>
          <a:ln>
            <a:solidFill>
              <a:schemeClr val="tx1"/>
            </a:solidFill>
          </a:ln>
        </p:spPr>
        <p:txBody>
          <a:bodyPr wrap="none" rtlCol="0">
            <a:spAutoFit/>
          </a:bodyPr>
          <a:lstStyle/>
          <a:p>
            <a:pPr algn="l">
              <a:buFont typeface="Arial" panose="020B0604020202020204" pitchFamily="34" charset="0"/>
              <a:buChar char="•"/>
            </a:pPr>
            <a:r>
              <a:rPr lang="cs-CZ" b="0" i="0" dirty="0">
                <a:solidFill>
                  <a:srgbClr val="161616"/>
                </a:solidFill>
                <a:effectLst/>
                <a:latin typeface="Segoe UI" panose="020B0502040204020203" pitchFamily="34" charset="0"/>
              </a:rPr>
              <a:t> S</a:t>
            </a:r>
            <a:r>
              <a:rPr lang="en-US" b="0" i="0" dirty="0" err="1">
                <a:solidFill>
                  <a:srgbClr val="161616"/>
                </a:solidFill>
                <a:effectLst/>
                <a:latin typeface="Segoe UI" panose="020B0502040204020203" pitchFamily="34" charset="0"/>
              </a:rPr>
              <a:t>hipment</a:t>
            </a:r>
            <a:r>
              <a:rPr lang="en-US" b="0" i="0" dirty="0">
                <a:solidFill>
                  <a:srgbClr val="161616"/>
                </a:solidFill>
                <a:effectLst/>
                <a:latin typeface="Segoe UI" panose="020B0502040204020203" pitchFamily="34" charset="0"/>
              </a:rPr>
              <a:t> date + outbound </a:t>
            </a:r>
            <a:r>
              <a:rPr lang="en-US" b="0" i="0" dirty="0" err="1">
                <a:solidFill>
                  <a:srgbClr val="161616"/>
                </a:solidFill>
                <a:effectLst/>
                <a:latin typeface="Segoe UI" panose="020B0502040204020203" pitchFamily="34" charset="0"/>
              </a:rPr>
              <a:t>whse</a:t>
            </a:r>
            <a:r>
              <a:rPr lang="en-US" b="0" i="0" dirty="0">
                <a:solidFill>
                  <a:srgbClr val="161616"/>
                </a:solidFill>
                <a:effectLst/>
                <a:latin typeface="Segoe UI" panose="020B0502040204020203" pitchFamily="34" charset="0"/>
              </a:rPr>
              <a:t>. handling time = </a:t>
            </a:r>
            <a:r>
              <a:rPr lang="cs-CZ" b="0" i="0" dirty="0">
                <a:solidFill>
                  <a:srgbClr val="00B050"/>
                </a:solidFill>
                <a:effectLst/>
                <a:latin typeface="Segoe UI" panose="020B0502040204020203" pitchFamily="34" charset="0"/>
              </a:rPr>
              <a:t>P</a:t>
            </a:r>
            <a:r>
              <a:rPr lang="en-US" b="0" i="0" dirty="0" err="1">
                <a:solidFill>
                  <a:srgbClr val="00B050"/>
                </a:solidFill>
                <a:effectLst/>
                <a:latin typeface="Segoe UI" panose="020B0502040204020203" pitchFamily="34" charset="0"/>
              </a:rPr>
              <a:t>lanned</a:t>
            </a:r>
            <a:r>
              <a:rPr lang="en-US" b="0" i="0" dirty="0">
                <a:solidFill>
                  <a:srgbClr val="00B050"/>
                </a:solidFill>
                <a:effectLst/>
                <a:latin typeface="Segoe UI" panose="020B0502040204020203" pitchFamily="34" charset="0"/>
              </a:rPr>
              <a:t> shipment date</a:t>
            </a:r>
          </a:p>
          <a:p>
            <a:pPr algn="l">
              <a:buFont typeface="Arial" panose="020B0604020202020204" pitchFamily="34" charset="0"/>
              <a:buChar char="•"/>
            </a:pPr>
            <a:r>
              <a:rPr lang="cs-CZ" b="0" i="0" dirty="0">
                <a:solidFill>
                  <a:srgbClr val="161616"/>
                </a:solidFill>
                <a:effectLst/>
                <a:latin typeface="Segoe UI" panose="020B0502040204020203" pitchFamily="34" charset="0"/>
              </a:rPr>
              <a:t> </a:t>
            </a:r>
            <a:r>
              <a:rPr lang="cs-CZ" b="0" i="0" dirty="0">
                <a:solidFill>
                  <a:srgbClr val="00B050"/>
                </a:solidFill>
                <a:effectLst/>
                <a:latin typeface="Segoe UI" panose="020B0502040204020203" pitchFamily="34" charset="0"/>
              </a:rPr>
              <a:t>P</a:t>
            </a:r>
            <a:r>
              <a:rPr lang="en-US" b="0" i="0" dirty="0" err="1">
                <a:solidFill>
                  <a:srgbClr val="00B050"/>
                </a:solidFill>
                <a:effectLst/>
                <a:latin typeface="Segoe UI" panose="020B0502040204020203" pitchFamily="34" charset="0"/>
              </a:rPr>
              <a:t>lanned</a:t>
            </a:r>
            <a:r>
              <a:rPr lang="en-US" b="0" i="0" dirty="0">
                <a:solidFill>
                  <a:srgbClr val="00B050"/>
                </a:solidFill>
                <a:effectLst/>
                <a:latin typeface="Segoe UI" panose="020B0502040204020203" pitchFamily="34" charset="0"/>
              </a:rPr>
              <a:t> shipment date </a:t>
            </a:r>
            <a:r>
              <a:rPr lang="en-US" b="0" i="0" dirty="0">
                <a:solidFill>
                  <a:srgbClr val="161616"/>
                </a:solidFill>
                <a:effectLst/>
                <a:latin typeface="Segoe UI" panose="020B0502040204020203" pitchFamily="34" charset="0"/>
              </a:rPr>
              <a:t>+ </a:t>
            </a:r>
            <a:r>
              <a:rPr lang="cs-CZ" b="0" i="0" dirty="0">
                <a:solidFill>
                  <a:srgbClr val="161616"/>
                </a:solidFill>
                <a:effectLst/>
                <a:latin typeface="Segoe UI" panose="020B0502040204020203" pitchFamily="34" charset="0"/>
              </a:rPr>
              <a:t>S</a:t>
            </a:r>
            <a:r>
              <a:rPr lang="en-US" b="0" i="0" dirty="0">
                <a:solidFill>
                  <a:srgbClr val="161616"/>
                </a:solidFill>
                <a:effectLst/>
                <a:latin typeface="Segoe UI" panose="020B0502040204020203" pitchFamily="34" charset="0"/>
              </a:rPr>
              <a:t>hipping time = </a:t>
            </a:r>
            <a:r>
              <a:rPr lang="cs-CZ" b="0" i="0" dirty="0">
                <a:solidFill>
                  <a:srgbClr val="161616"/>
                </a:solidFill>
                <a:effectLst/>
                <a:latin typeface="Segoe UI" panose="020B0502040204020203" pitchFamily="34" charset="0"/>
              </a:rPr>
              <a:t>P</a:t>
            </a:r>
            <a:r>
              <a:rPr lang="en-US" b="0" i="0" dirty="0" err="1">
                <a:solidFill>
                  <a:srgbClr val="161616"/>
                </a:solidFill>
                <a:effectLst/>
                <a:latin typeface="Segoe UI" panose="020B0502040204020203" pitchFamily="34" charset="0"/>
              </a:rPr>
              <a:t>lanned</a:t>
            </a:r>
            <a:r>
              <a:rPr lang="en-US" b="0" i="0" dirty="0">
                <a:solidFill>
                  <a:srgbClr val="161616"/>
                </a:solidFill>
                <a:effectLst/>
                <a:latin typeface="Segoe UI" panose="020B0502040204020203" pitchFamily="34" charset="0"/>
              </a:rPr>
              <a:t> delivery date</a:t>
            </a:r>
          </a:p>
          <a:p>
            <a:endParaRPr lang="en-US" dirty="0"/>
          </a:p>
        </p:txBody>
      </p:sp>
      <p:sp>
        <p:nvSpPr>
          <p:cNvPr id="4" name="TextovéPole 3">
            <a:extLst>
              <a:ext uri="{FF2B5EF4-FFF2-40B4-BE49-F238E27FC236}">
                <a16:creationId xmlns:a16="http://schemas.microsoft.com/office/drawing/2014/main" id="{DE74314B-79D2-4E0E-A65A-2DC35427633C}"/>
              </a:ext>
            </a:extLst>
          </p:cNvPr>
          <p:cNvSpPr txBox="1"/>
          <p:nvPr/>
        </p:nvSpPr>
        <p:spPr>
          <a:xfrm>
            <a:off x="457200" y="4403400"/>
            <a:ext cx="7848872" cy="923330"/>
          </a:xfrm>
          <a:prstGeom prst="rect">
            <a:avLst/>
          </a:prstGeom>
          <a:noFill/>
        </p:spPr>
        <p:txBody>
          <a:bodyPr wrap="square" rtlCol="0">
            <a:spAutoFit/>
          </a:bodyPr>
          <a:lstStyle/>
          <a:p>
            <a:pPr algn="l">
              <a:buFont typeface="Arial" panose="020B0604020202020204" pitchFamily="34" charset="0"/>
              <a:buChar char="•"/>
            </a:pPr>
            <a:r>
              <a:rPr lang="cs-CZ" b="0" i="0" dirty="0">
                <a:solidFill>
                  <a:srgbClr val="161616"/>
                </a:solidFill>
                <a:effectLst/>
                <a:latin typeface="Segoe UI" panose="020B0502040204020203" pitchFamily="34" charset="0"/>
              </a:rPr>
              <a:t>R</a:t>
            </a:r>
            <a:r>
              <a:rPr lang="en-US" b="0" i="0" dirty="0" err="1">
                <a:solidFill>
                  <a:srgbClr val="161616"/>
                </a:solidFill>
                <a:effectLst/>
                <a:latin typeface="Segoe UI" panose="020B0502040204020203" pitchFamily="34" charset="0"/>
              </a:rPr>
              <a:t>equested</a:t>
            </a:r>
            <a:r>
              <a:rPr lang="en-US" b="0" i="0" dirty="0">
                <a:solidFill>
                  <a:srgbClr val="161616"/>
                </a:solidFill>
                <a:effectLst/>
                <a:latin typeface="Segoe UI" panose="020B0502040204020203" pitchFamily="34" charset="0"/>
              </a:rPr>
              <a:t> delivery date - </a:t>
            </a:r>
            <a:r>
              <a:rPr lang="cs-CZ" b="0" i="0" dirty="0">
                <a:solidFill>
                  <a:srgbClr val="161616"/>
                </a:solidFill>
                <a:effectLst/>
                <a:latin typeface="Segoe UI" panose="020B0502040204020203" pitchFamily="34" charset="0"/>
              </a:rPr>
              <a:t>S</a:t>
            </a:r>
            <a:r>
              <a:rPr lang="en-US" b="0" i="0" dirty="0">
                <a:solidFill>
                  <a:srgbClr val="161616"/>
                </a:solidFill>
                <a:effectLst/>
                <a:latin typeface="Segoe UI" panose="020B0502040204020203" pitchFamily="34" charset="0"/>
              </a:rPr>
              <a:t>hipping </a:t>
            </a:r>
            <a:r>
              <a:rPr lang="cs-CZ" b="0" i="0" dirty="0">
                <a:solidFill>
                  <a:srgbClr val="161616"/>
                </a:solidFill>
                <a:effectLst/>
                <a:latin typeface="Segoe UI" panose="020B0502040204020203" pitchFamily="34" charset="0"/>
              </a:rPr>
              <a:t>T</a:t>
            </a:r>
            <a:r>
              <a:rPr lang="en-US" b="0" i="0" dirty="0" err="1">
                <a:solidFill>
                  <a:srgbClr val="161616"/>
                </a:solidFill>
                <a:effectLst/>
                <a:latin typeface="Segoe UI" panose="020B0502040204020203" pitchFamily="34" charset="0"/>
              </a:rPr>
              <a:t>ime</a:t>
            </a:r>
            <a:r>
              <a:rPr lang="en-US" b="0" i="0" dirty="0">
                <a:solidFill>
                  <a:srgbClr val="161616"/>
                </a:solidFill>
                <a:effectLst/>
                <a:latin typeface="Segoe UI" panose="020B0502040204020203" pitchFamily="34" charset="0"/>
              </a:rPr>
              <a:t> = </a:t>
            </a:r>
            <a:r>
              <a:rPr lang="cs-CZ" b="0" i="0" dirty="0" err="1">
                <a:solidFill>
                  <a:srgbClr val="00B050"/>
                </a:solidFill>
                <a:effectLst/>
                <a:latin typeface="Segoe UI" panose="020B0502040204020203" pitchFamily="34" charset="0"/>
              </a:rPr>
              <a:t>Pl</a:t>
            </a:r>
            <a:r>
              <a:rPr lang="en-US" b="0" i="0" dirty="0" err="1">
                <a:solidFill>
                  <a:srgbClr val="00B050"/>
                </a:solidFill>
                <a:effectLst/>
                <a:latin typeface="Segoe UI" panose="020B0502040204020203" pitchFamily="34" charset="0"/>
              </a:rPr>
              <a:t>anned</a:t>
            </a:r>
            <a:r>
              <a:rPr lang="en-US" b="0" i="0" dirty="0">
                <a:solidFill>
                  <a:srgbClr val="00B050"/>
                </a:solidFill>
                <a:effectLst/>
                <a:latin typeface="Segoe UI" panose="020B0502040204020203" pitchFamily="34" charset="0"/>
              </a:rPr>
              <a:t> shipment date</a:t>
            </a:r>
          </a:p>
          <a:p>
            <a:pPr algn="l">
              <a:buFont typeface="Arial" panose="020B0604020202020204" pitchFamily="34" charset="0"/>
              <a:buChar char="•"/>
            </a:pPr>
            <a:r>
              <a:rPr lang="cs-CZ" b="0" i="0" dirty="0">
                <a:solidFill>
                  <a:srgbClr val="00B050"/>
                </a:solidFill>
                <a:effectLst/>
                <a:latin typeface="Segoe UI" panose="020B0502040204020203" pitchFamily="34" charset="0"/>
              </a:rPr>
              <a:t>P</a:t>
            </a:r>
            <a:r>
              <a:rPr lang="en-US" b="0" i="0" dirty="0" err="1">
                <a:solidFill>
                  <a:srgbClr val="00B050"/>
                </a:solidFill>
                <a:effectLst/>
                <a:latin typeface="Segoe UI" panose="020B0502040204020203" pitchFamily="34" charset="0"/>
              </a:rPr>
              <a:t>lanned</a:t>
            </a:r>
            <a:r>
              <a:rPr lang="en-US" b="0" i="0" dirty="0">
                <a:solidFill>
                  <a:srgbClr val="00B050"/>
                </a:solidFill>
                <a:effectLst/>
                <a:latin typeface="Segoe UI" panose="020B0502040204020203" pitchFamily="34" charset="0"/>
              </a:rPr>
              <a:t> shipment date </a:t>
            </a:r>
            <a:r>
              <a:rPr lang="en-US" b="0" i="0" dirty="0">
                <a:solidFill>
                  <a:srgbClr val="161616"/>
                </a:solidFill>
                <a:effectLst/>
                <a:latin typeface="Segoe UI" panose="020B0502040204020203" pitchFamily="34" charset="0"/>
              </a:rPr>
              <a:t>- outbound </a:t>
            </a:r>
            <a:r>
              <a:rPr lang="en-US" b="0" i="0" dirty="0" err="1">
                <a:solidFill>
                  <a:srgbClr val="161616"/>
                </a:solidFill>
                <a:effectLst/>
                <a:latin typeface="Segoe UI" panose="020B0502040204020203" pitchFamily="34" charset="0"/>
              </a:rPr>
              <a:t>whse</a:t>
            </a:r>
            <a:r>
              <a:rPr lang="en-US" b="0" i="0" dirty="0">
                <a:solidFill>
                  <a:srgbClr val="161616"/>
                </a:solidFill>
                <a:effectLst/>
                <a:latin typeface="Segoe UI" panose="020B0502040204020203" pitchFamily="34" charset="0"/>
              </a:rPr>
              <a:t>. handling time = </a:t>
            </a:r>
            <a:r>
              <a:rPr lang="cs-CZ" b="0" i="0" dirty="0">
                <a:solidFill>
                  <a:srgbClr val="161616"/>
                </a:solidFill>
                <a:effectLst/>
                <a:latin typeface="Segoe UI" panose="020B0502040204020203" pitchFamily="34" charset="0"/>
              </a:rPr>
              <a:t>S</a:t>
            </a:r>
            <a:r>
              <a:rPr lang="en-US" b="0" i="0" dirty="0" err="1">
                <a:solidFill>
                  <a:srgbClr val="161616"/>
                </a:solidFill>
                <a:effectLst/>
                <a:latin typeface="Segoe UI" panose="020B0502040204020203" pitchFamily="34" charset="0"/>
              </a:rPr>
              <a:t>hipment</a:t>
            </a:r>
            <a:r>
              <a:rPr lang="en-US" b="0" i="0" dirty="0">
                <a:solidFill>
                  <a:srgbClr val="161616"/>
                </a:solidFill>
                <a:effectLst/>
                <a:latin typeface="Segoe UI" panose="020B0502040204020203" pitchFamily="34" charset="0"/>
              </a:rPr>
              <a:t> date</a:t>
            </a:r>
          </a:p>
          <a:p>
            <a:endParaRPr lang="en-US" dirty="0"/>
          </a:p>
        </p:txBody>
      </p:sp>
      <p:sp>
        <p:nvSpPr>
          <p:cNvPr id="6" name="Šipka: obousměrná svislá 5">
            <a:extLst>
              <a:ext uri="{FF2B5EF4-FFF2-40B4-BE49-F238E27FC236}">
                <a16:creationId xmlns:a16="http://schemas.microsoft.com/office/drawing/2014/main" id="{799BB4FE-58F4-47F7-B4CF-1D76A7F2CD83}"/>
              </a:ext>
            </a:extLst>
          </p:cNvPr>
          <p:cNvSpPr/>
          <p:nvPr/>
        </p:nvSpPr>
        <p:spPr>
          <a:xfrm>
            <a:off x="7452320" y="2842388"/>
            <a:ext cx="720080" cy="147895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33549CF3-1C2C-40E6-8B0C-11BBA3A1C35B}"/>
              </a:ext>
            </a:extLst>
          </p:cNvPr>
          <p:cNvSpPr/>
          <p:nvPr/>
        </p:nvSpPr>
        <p:spPr>
          <a:xfrm>
            <a:off x="340794" y="4321343"/>
            <a:ext cx="7848872" cy="1056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B4D256C5-57AF-4AF3-9E3F-701650EA202A}"/>
              </a:ext>
            </a:extLst>
          </p:cNvPr>
          <p:cNvSpPr/>
          <p:nvPr/>
        </p:nvSpPr>
        <p:spPr>
          <a:xfrm>
            <a:off x="179512" y="3822181"/>
            <a:ext cx="3795718" cy="400110"/>
          </a:xfrm>
          <a:prstGeom prst="rect">
            <a:avLst/>
          </a:prstGeom>
          <a:noFill/>
        </p:spPr>
        <p:txBody>
          <a:bodyPr wrap="none" lIns="91440" tIns="45720" rIns="91440" bIns="45720">
            <a:spAutoFit/>
          </a:bodyPr>
          <a:lstStyle/>
          <a:p>
            <a:pPr algn="ct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Requested</a:t>
            </a:r>
            <a:r>
              <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Delivery</a:t>
            </a:r>
            <a:r>
              <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date</a:t>
            </a:r>
            <a:r>
              <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specified</a:t>
            </a:r>
            <a:endPar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Obdélník 8">
            <a:extLst>
              <a:ext uri="{FF2B5EF4-FFF2-40B4-BE49-F238E27FC236}">
                <a16:creationId xmlns:a16="http://schemas.microsoft.com/office/drawing/2014/main" id="{38A9001B-00AE-4F09-96BE-105D8B48B7AD}"/>
              </a:ext>
            </a:extLst>
          </p:cNvPr>
          <p:cNvSpPr/>
          <p:nvPr/>
        </p:nvSpPr>
        <p:spPr>
          <a:xfrm>
            <a:off x="155629" y="1279792"/>
            <a:ext cx="4217308" cy="400110"/>
          </a:xfrm>
          <a:prstGeom prst="rect">
            <a:avLst/>
          </a:prstGeom>
          <a:noFill/>
        </p:spPr>
        <p:txBody>
          <a:bodyPr wrap="none" lIns="91440" tIns="45720" rIns="91440" bIns="45720">
            <a:spAutoFit/>
          </a:bodyPr>
          <a:lstStyle/>
          <a:p>
            <a:pPr algn="ct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Requested</a:t>
            </a:r>
            <a:r>
              <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Delivery</a:t>
            </a:r>
            <a:r>
              <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date</a:t>
            </a:r>
            <a:r>
              <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not </a:t>
            </a:r>
            <a:r>
              <a:rPr lang="cs-CZ" sz="2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specified</a:t>
            </a:r>
            <a:endParaRPr lang="cs-CZ" sz="2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TextovéPole 9">
            <a:extLst>
              <a:ext uri="{FF2B5EF4-FFF2-40B4-BE49-F238E27FC236}">
                <a16:creationId xmlns:a16="http://schemas.microsoft.com/office/drawing/2014/main" id="{927D6BA7-96F5-422F-9576-5AC465E8F6BA}"/>
              </a:ext>
            </a:extLst>
          </p:cNvPr>
          <p:cNvSpPr txBox="1"/>
          <p:nvPr/>
        </p:nvSpPr>
        <p:spPr>
          <a:xfrm>
            <a:off x="206925" y="2922446"/>
            <a:ext cx="6233886" cy="369332"/>
          </a:xfrm>
          <a:prstGeom prst="rect">
            <a:avLst/>
          </a:prstGeom>
          <a:noFill/>
        </p:spPr>
        <p:txBody>
          <a:bodyPr wrap="none" rtlCol="0">
            <a:spAutoFit/>
          </a:bodyPr>
          <a:lstStyle/>
          <a:p>
            <a:r>
              <a:rPr lang="cs-CZ" b="1" dirty="0" err="1"/>
              <a:t>Planned</a:t>
            </a:r>
            <a:r>
              <a:rPr lang="cs-CZ" b="1" dirty="0"/>
              <a:t> </a:t>
            </a:r>
            <a:r>
              <a:rPr lang="cs-CZ" b="1" dirty="0" err="1"/>
              <a:t>Delivery</a:t>
            </a:r>
            <a:r>
              <a:rPr lang="cs-CZ" b="1" dirty="0"/>
              <a:t> </a:t>
            </a:r>
            <a:r>
              <a:rPr lang="cs-CZ" b="1" dirty="0" err="1"/>
              <a:t>Date</a:t>
            </a:r>
            <a:r>
              <a:rPr lang="cs-CZ" b="1" dirty="0"/>
              <a:t> </a:t>
            </a:r>
            <a:r>
              <a:rPr lang="cs-CZ" dirty="0">
                <a:solidFill>
                  <a:srgbClr val="FF0000"/>
                </a:solidFill>
              </a:rPr>
              <a:t>=</a:t>
            </a:r>
            <a:r>
              <a:rPr lang="cs-CZ" dirty="0" err="1">
                <a:solidFill>
                  <a:srgbClr val="FF0000"/>
                </a:solidFill>
              </a:rPr>
              <a:t>Shipping</a:t>
            </a:r>
            <a:r>
              <a:rPr lang="cs-CZ" dirty="0">
                <a:solidFill>
                  <a:srgbClr val="FF0000"/>
                </a:solidFill>
              </a:rPr>
              <a:t> Time + OWHT + </a:t>
            </a:r>
            <a:r>
              <a:rPr lang="cs-CZ" dirty="0" err="1">
                <a:solidFill>
                  <a:srgbClr val="FF0000"/>
                </a:solidFill>
              </a:rPr>
              <a:t>Shipment</a:t>
            </a:r>
            <a:r>
              <a:rPr lang="cs-CZ" dirty="0">
                <a:solidFill>
                  <a:srgbClr val="FF0000"/>
                </a:solidFill>
              </a:rPr>
              <a:t> </a:t>
            </a:r>
            <a:r>
              <a:rPr lang="cs-CZ" dirty="0" err="1">
                <a:solidFill>
                  <a:srgbClr val="FF0000"/>
                </a:solidFill>
              </a:rPr>
              <a:t>date</a:t>
            </a:r>
            <a:endParaRPr lang="en-US" dirty="0">
              <a:solidFill>
                <a:srgbClr val="FF0000"/>
              </a:solidFill>
            </a:endParaRPr>
          </a:p>
        </p:txBody>
      </p:sp>
      <p:cxnSp>
        <p:nvCxnSpPr>
          <p:cNvPr id="12" name="Přímá spojnice se šipkou 11">
            <a:extLst>
              <a:ext uri="{FF2B5EF4-FFF2-40B4-BE49-F238E27FC236}">
                <a16:creationId xmlns:a16="http://schemas.microsoft.com/office/drawing/2014/main" id="{BC200E56-D224-44BA-B59D-85D559C6F6F6}"/>
              </a:ext>
            </a:extLst>
          </p:cNvPr>
          <p:cNvCxnSpPr>
            <a:cxnSpLocks/>
          </p:cNvCxnSpPr>
          <p:nvPr/>
        </p:nvCxnSpPr>
        <p:spPr>
          <a:xfrm>
            <a:off x="2555776" y="2536657"/>
            <a:ext cx="0" cy="411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62CFB28C-AACC-4085-A259-72565FF85174}"/>
              </a:ext>
            </a:extLst>
          </p:cNvPr>
          <p:cNvSpPr txBox="1"/>
          <p:nvPr/>
        </p:nvSpPr>
        <p:spPr>
          <a:xfrm>
            <a:off x="347706" y="5592061"/>
            <a:ext cx="6491970" cy="369332"/>
          </a:xfrm>
          <a:prstGeom prst="rect">
            <a:avLst/>
          </a:prstGeom>
          <a:noFill/>
        </p:spPr>
        <p:txBody>
          <a:bodyPr wrap="none" rtlCol="0">
            <a:spAutoFit/>
          </a:bodyPr>
          <a:lstStyle/>
          <a:p>
            <a:r>
              <a:rPr lang="cs-CZ" b="1" dirty="0" err="1"/>
              <a:t>Requested</a:t>
            </a:r>
            <a:r>
              <a:rPr lang="cs-CZ" b="1" dirty="0"/>
              <a:t> </a:t>
            </a:r>
            <a:r>
              <a:rPr lang="cs-CZ" b="1" dirty="0" err="1"/>
              <a:t>Delivery</a:t>
            </a:r>
            <a:r>
              <a:rPr lang="cs-CZ" b="1" dirty="0"/>
              <a:t> </a:t>
            </a:r>
            <a:r>
              <a:rPr lang="cs-CZ" b="1" dirty="0" err="1"/>
              <a:t>Date</a:t>
            </a:r>
            <a:r>
              <a:rPr lang="cs-CZ" b="1" dirty="0"/>
              <a:t> </a:t>
            </a:r>
            <a:r>
              <a:rPr lang="cs-CZ" dirty="0">
                <a:solidFill>
                  <a:srgbClr val="FF0000"/>
                </a:solidFill>
              </a:rPr>
              <a:t>=</a:t>
            </a:r>
            <a:r>
              <a:rPr lang="cs-CZ" dirty="0" err="1">
                <a:solidFill>
                  <a:srgbClr val="FF0000"/>
                </a:solidFill>
              </a:rPr>
              <a:t>Shipping</a:t>
            </a:r>
            <a:r>
              <a:rPr lang="cs-CZ" dirty="0">
                <a:solidFill>
                  <a:srgbClr val="FF0000"/>
                </a:solidFill>
              </a:rPr>
              <a:t> Time + OWHT + </a:t>
            </a:r>
            <a:r>
              <a:rPr lang="cs-CZ" dirty="0" err="1">
                <a:solidFill>
                  <a:srgbClr val="FF0000"/>
                </a:solidFill>
              </a:rPr>
              <a:t>Shipment</a:t>
            </a:r>
            <a:r>
              <a:rPr lang="cs-CZ" dirty="0">
                <a:solidFill>
                  <a:srgbClr val="FF0000"/>
                </a:solidFill>
              </a:rPr>
              <a:t> </a:t>
            </a:r>
            <a:r>
              <a:rPr lang="cs-CZ" dirty="0" err="1">
                <a:solidFill>
                  <a:srgbClr val="FF0000"/>
                </a:solidFill>
              </a:rPr>
              <a:t>date</a:t>
            </a:r>
            <a:endParaRPr lang="en-US" dirty="0">
              <a:solidFill>
                <a:srgbClr val="FF0000"/>
              </a:solidFill>
            </a:endParaRPr>
          </a:p>
        </p:txBody>
      </p:sp>
      <p:cxnSp>
        <p:nvCxnSpPr>
          <p:cNvPr id="15" name="Přímá spojnice se šipkou 14">
            <a:extLst>
              <a:ext uri="{FF2B5EF4-FFF2-40B4-BE49-F238E27FC236}">
                <a16:creationId xmlns:a16="http://schemas.microsoft.com/office/drawing/2014/main" id="{46651746-A33F-4786-AA86-B4EDD8F51151}"/>
              </a:ext>
            </a:extLst>
          </p:cNvPr>
          <p:cNvCxnSpPr>
            <a:cxnSpLocks/>
          </p:cNvCxnSpPr>
          <p:nvPr/>
        </p:nvCxnSpPr>
        <p:spPr>
          <a:xfrm>
            <a:off x="2555776" y="5172473"/>
            <a:ext cx="0" cy="411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888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036EFE-2E86-4876-AA4F-AFA5399056CA}"/>
              </a:ext>
            </a:extLst>
          </p:cNvPr>
          <p:cNvSpPr>
            <a:spLocks noGrp="1"/>
          </p:cNvSpPr>
          <p:nvPr>
            <p:ph type="title"/>
          </p:nvPr>
        </p:nvSpPr>
        <p:spPr/>
        <p:txBody>
          <a:bodyPr>
            <a:normAutofit/>
          </a:bodyPr>
          <a:lstStyle/>
          <a:p>
            <a:pPr algn="l"/>
            <a:r>
              <a:rPr lang="cs-CZ" sz="3600" dirty="0" err="1">
                <a:solidFill>
                  <a:srgbClr val="0070C0"/>
                </a:solidFill>
              </a:rPr>
              <a:t>Requested</a:t>
            </a:r>
            <a:r>
              <a:rPr lang="cs-CZ" sz="3600" dirty="0">
                <a:solidFill>
                  <a:srgbClr val="0070C0"/>
                </a:solidFill>
              </a:rPr>
              <a:t> </a:t>
            </a:r>
            <a:r>
              <a:rPr lang="cs-CZ" sz="3600" dirty="0" err="1">
                <a:solidFill>
                  <a:srgbClr val="0070C0"/>
                </a:solidFill>
              </a:rPr>
              <a:t>Delivery</a:t>
            </a:r>
            <a:r>
              <a:rPr lang="cs-CZ" sz="3600" dirty="0">
                <a:solidFill>
                  <a:srgbClr val="0070C0"/>
                </a:solidFill>
              </a:rPr>
              <a:t> </a:t>
            </a:r>
            <a:r>
              <a:rPr lang="cs-CZ" sz="3600" dirty="0" err="1">
                <a:solidFill>
                  <a:srgbClr val="0070C0"/>
                </a:solidFill>
              </a:rPr>
              <a:t>Date</a:t>
            </a:r>
            <a:r>
              <a:rPr lang="cs-CZ" sz="3600" dirty="0">
                <a:solidFill>
                  <a:srgbClr val="0070C0"/>
                </a:solidFill>
              </a:rPr>
              <a:t> </a:t>
            </a:r>
            <a:r>
              <a:rPr lang="en-US" sz="3600" dirty="0">
                <a:solidFill>
                  <a:srgbClr val="0070C0"/>
                </a:solidFill>
              </a:rPr>
              <a:t>&amp; </a:t>
            </a:r>
            <a:r>
              <a:rPr lang="cs-CZ" sz="3600" dirty="0">
                <a:solidFill>
                  <a:srgbClr val="0070C0"/>
                </a:solidFill>
              </a:rPr>
              <a:t>ATP-CTP </a:t>
            </a:r>
            <a:endParaRPr lang="en-US" sz="3600" dirty="0">
              <a:solidFill>
                <a:srgbClr val="0070C0"/>
              </a:solidFill>
            </a:endParaRPr>
          </a:p>
        </p:txBody>
      </p:sp>
      <p:sp>
        <p:nvSpPr>
          <p:cNvPr id="3" name="TextovéPole 2">
            <a:extLst>
              <a:ext uri="{FF2B5EF4-FFF2-40B4-BE49-F238E27FC236}">
                <a16:creationId xmlns:a16="http://schemas.microsoft.com/office/drawing/2014/main" id="{79481B1E-4F4E-4505-9D6E-5DD49FE0A56F}"/>
              </a:ext>
            </a:extLst>
          </p:cNvPr>
          <p:cNvSpPr txBox="1"/>
          <p:nvPr/>
        </p:nvSpPr>
        <p:spPr>
          <a:xfrm>
            <a:off x="457200" y="1196752"/>
            <a:ext cx="5495607" cy="646331"/>
          </a:xfrm>
          <a:prstGeom prst="rect">
            <a:avLst/>
          </a:prstGeom>
          <a:noFill/>
        </p:spPr>
        <p:txBody>
          <a:bodyPr wrap="none" rtlCol="0">
            <a:spAutoFit/>
          </a:bodyPr>
          <a:lstStyle/>
          <a:p>
            <a:r>
              <a:rPr lang="cs-CZ" b="1" dirty="0" err="1">
                <a:solidFill>
                  <a:srgbClr val="00B050"/>
                </a:solidFill>
              </a:rPr>
              <a:t>Working</a:t>
            </a:r>
            <a:r>
              <a:rPr lang="cs-CZ" b="1" dirty="0">
                <a:solidFill>
                  <a:srgbClr val="00B050"/>
                </a:solidFill>
              </a:rPr>
              <a:t> </a:t>
            </a:r>
            <a:r>
              <a:rPr lang="cs-CZ" b="1" dirty="0" err="1">
                <a:solidFill>
                  <a:srgbClr val="00B050"/>
                </a:solidFill>
              </a:rPr>
              <a:t>day</a:t>
            </a:r>
            <a:r>
              <a:rPr lang="cs-CZ" b="1" dirty="0">
                <a:solidFill>
                  <a:srgbClr val="00B050"/>
                </a:solidFill>
              </a:rPr>
              <a:t> </a:t>
            </a:r>
            <a:r>
              <a:rPr lang="cs-CZ" b="1" dirty="0" err="1">
                <a:solidFill>
                  <a:srgbClr val="00B050"/>
                </a:solidFill>
              </a:rPr>
              <a:t>will</a:t>
            </a:r>
            <a:r>
              <a:rPr lang="cs-CZ" b="1" dirty="0">
                <a:solidFill>
                  <a:srgbClr val="00B050"/>
                </a:solidFill>
              </a:rPr>
              <a:t> </a:t>
            </a:r>
            <a:r>
              <a:rPr lang="cs-CZ" b="1" dirty="0" err="1">
                <a:solidFill>
                  <a:srgbClr val="00B050"/>
                </a:solidFill>
              </a:rPr>
              <a:t>be</a:t>
            </a:r>
            <a:r>
              <a:rPr lang="cs-CZ" b="1" dirty="0">
                <a:solidFill>
                  <a:srgbClr val="00B050"/>
                </a:solidFill>
              </a:rPr>
              <a:t> set to 3.7.2023 (2023/07/03) </a:t>
            </a:r>
          </a:p>
          <a:p>
            <a:r>
              <a:rPr lang="en-US" b="1" dirty="0">
                <a:solidFill>
                  <a:srgbClr val="00B050"/>
                </a:solidFill>
              </a:rPr>
              <a:t>We will sell all item JB_011 in order to get Inventory=0</a:t>
            </a:r>
            <a:endParaRPr lang="en-US" dirty="0"/>
          </a:p>
        </p:txBody>
      </p:sp>
      <p:sp>
        <p:nvSpPr>
          <p:cNvPr id="10" name="Šipka: dolů 9">
            <a:extLst>
              <a:ext uri="{FF2B5EF4-FFF2-40B4-BE49-F238E27FC236}">
                <a16:creationId xmlns:a16="http://schemas.microsoft.com/office/drawing/2014/main" id="{644B1461-28B2-400B-B987-C357F721E96E}"/>
              </a:ext>
            </a:extLst>
          </p:cNvPr>
          <p:cNvSpPr/>
          <p:nvPr/>
        </p:nvSpPr>
        <p:spPr>
          <a:xfrm>
            <a:off x="312675" y="3934459"/>
            <a:ext cx="280831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pic>
        <p:nvPicPr>
          <p:cNvPr id="12" name="Obrázek 11">
            <a:extLst>
              <a:ext uri="{FF2B5EF4-FFF2-40B4-BE49-F238E27FC236}">
                <a16:creationId xmlns:a16="http://schemas.microsoft.com/office/drawing/2014/main" id="{0F74209D-8BB0-4F46-B6D1-44F857BF5E46}"/>
              </a:ext>
            </a:extLst>
          </p:cNvPr>
          <p:cNvPicPr>
            <a:picLocks noChangeAspect="1"/>
          </p:cNvPicPr>
          <p:nvPr/>
        </p:nvPicPr>
        <p:blipFill>
          <a:blip r:embed="rId2"/>
          <a:stretch>
            <a:fillRect/>
          </a:stretch>
        </p:blipFill>
        <p:spPr>
          <a:xfrm>
            <a:off x="755577" y="4474374"/>
            <a:ext cx="1440160" cy="778623"/>
          </a:xfrm>
          <a:prstGeom prst="rect">
            <a:avLst/>
          </a:prstGeom>
          <a:ln>
            <a:solidFill>
              <a:schemeClr val="accent1">
                <a:shade val="50000"/>
              </a:schemeClr>
            </a:solidFill>
          </a:ln>
        </p:spPr>
      </p:pic>
      <p:pic>
        <p:nvPicPr>
          <p:cNvPr id="14" name="Obrázek 13">
            <a:extLst>
              <a:ext uri="{FF2B5EF4-FFF2-40B4-BE49-F238E27FC236}">
                <a16:creationId xmlns:a16="http://schemas.microsoft.com/office/drawing/2014/main" id="{AD827DEC-598D-40C2-AB48-6723E2E257FD}"/>
              </a:ext>
            </a:extLst>
          </p:cNvPr>
          <p:cNvPicPr>
            <a:picLocks noChangeAspect="1"/>
          </p:cNvPicPr>
          <p:nvPr/>
        </p:nvPicPr>
        <p:blipFill>
          <a:blip r:embed="rId3"/>
          <a:stretch>
            <a:fillRect/>
          </a:stretch>
        </p:blipFill>
        <p:spPr>
          <a:xfrm>
            <a:off x="3179838" y="4625590"/>
            <a:ext cx="3447619" cy="476190"/>
          </a:xfrm>
          <a:prstGeom prst="rect">
            <a:avLst/>
          </a:prstGeom>
          <a:ln>
            <a:solidFill>
              <a:schemeClr val="accent1">
                <a:shade val="50000"/>
              </a:schemeClr>
            </a:solidFill>
          </a:ln>
        </p:spPr>
      </p:pic>
      <p:pic>
        <p:nvPicPr>
          <p:cNvPr id="17" name="Obrázek 16">
            <a:extLst>
              <a:ext uri="{FF2B5EF4-FFF2-40B4-BE49-F238E27FC236}">
                <a16:creationId xmlns:a16="http://schemas.microsoft.com/office/drawing/2014/main" id="{CDC9B25D-987E-4475-A138-F235E6C3F5EB}"/>
              </a:ext>
            </a:extLst>
          </p:cNvPr>
          <p:cNvPicPr>
            <a:picLocks noChangeAspect="1"/>
          </p:cNvPicPr>
          <p:nvPr/>
        </p:nvPicPr>
        <p:blipFill>
          <a:blip r:embed="rId4"/>
          <a:stretch>
            <a:fillRect/>
          </a:stretch>
        </p:blipFill>
        <p:spPr>
          <a:xfrm>
            <a:off x="500924" y="1945489"/>
            <a:ext cx="5553369" cy="727062"/>
          </a:xfrm>
          <a:prstGeom prst="rect">
            <a:avLst/>
          </a:prstGeom>
          <a:ln>
            <a:solidFill>
              <a:schemeClr val="accent1"/>
            </a:solidFill>
          </a:ln>
        </p:spPr>
      </p:pic>
      <p:pic>
        <p:nvPicPr>
          <p:cNvPr id="19" name="Obrázek 18">
            <a:extLst>
              <a:ext uri="{FF2B5EF4-FFF2-40B4-BE49-F238E27FC236}">
                <a16:creationId xmlns:a16="http://schemas.microsoft.com/office/drawing/2014/main" id="{A2B96E83-C1C8-455A-AD33-D9203D94D2E0}"/>
              </a:ext>
            </a:extLst>
          </p:cNvPr>
          <p:cNvPicPr>
            <a:picLocks noChangeAspect="1"/>
          </p:cNvPicPr>
          <p:nvPr/>
        </p:nvPicPr>
        <p:blipFill>
          <a:blip r:embed="rId5"/>
          <a:stretch>
            <a:fillRect/>
          </a:stretch>
        </p:blipFill>
        <p:spPr>
          <a:xfrm>
            <a:off x="457200" y="2672551"/>
            <a:ext cx="6012160" cy="1116610"/>
          </a:xfrm>
          <a:prstGeom prst="rect">
            <a:avLst/>
          </a:prstGeom>
          <a:ln>
            <a:solidFill>
              <a:schemeClr val="accent1">
                <a:shade val="50000"/>
              </a:schemeClr>
            </a:solidFill>
          </a:ln>
        </p:spPr>
      </p:pic>
      <p:cxnSp>
        <p:nvCxnSpPr>
          <p:cNvPr id="20" name="Přímá spojnice se šipkou 19">
            <a:extLst>
              <a:ext uri="{FF2B5EF4-FFF2-40B4-BE49-F238E27FC236}">
                <a16:creationId xmlns:a16="http://schemas.microsoft.com/office/drawing/2014/main" id="{7305FBA4-3A8E-46A3-97D4-394030C27F84}"/>
              </a:ext>
            </a:extLst>
          </p:cNvPr>
          <p:cNvCxnSpPr>
            <a:cxnSpLocks/>
          </p:cNvCxnSpPr>
          <p:nvPr/>
        </p:nvCxnSpPr>
        <p:spPr>
          <a:xfrm>
            <a:off x="2195737" y="4863685"/>
            <a:ext cx="9694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CEB94C4E-7BA8-47E7-B06B-3FF0DE9BBE83}"/>
              </a:ext>
            </a:extLst>
          </p:cNvPr>
          <p:cNvCxnSpPr>
            <a:cxnSpLocks/>
          </p:cNvCxnSpPr>
          <p:nvPr/>
        </p:nvCxnSpPr>
        <p:spPr>
          <a:xfrm>
            <a:off x="4424852" y="2581368"/>
            <a:ext cx="579196" cy="84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03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76D372-9C38-42FE-975A-C6EA2D14FE9A}"/>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1 </a:t>
            </a:r>
            <a:endParaRPr lang="en-US" sz="3600" dirty="0">
              <a:solidFill>
                <a:srgbClr val="0070C0"/>
              </a:solidFill>
            </a:endParaRPr>
          </a:p>
        </p:txBody>
      </p:sp>
      <p:sp>
        <p:nvSpPr>
          <p:cNvPr id="7" name="TextovéPole 6">
            <a:extLst>
              <a:ext uri="{FF2B5EF4-FFF2-40B4-BE49-F238E27FC236}">
                <a16:creationId xmlns:a16="http://schemas.microsoft.com/office/drawing/2014/main" id="{C7826602-FA1A-4B78-83EF-4962E60BF6CF}"/>
              </a:ext>
            </a:extLst>
          </p:cNvPr>
          <p:cNvSpPr txBox="1"/>
          <p:nvPr/>
        </p:nvSpPr>
        <p:spPr>
          <a:xfrm>
            <a:off x="425625" y="4161994"/>
            <a:ext cx="2376264" cy="276999"/>
          </a:xfrm>
          <a:prstGeom prst="rect">
            <a:avLst/>
          </a:prstGeom>
          <a:noFill/>
        </p:spPr>
        <p:txBody>
          <a:bodyPr wrap="square" rtlCol="0">
            <a:spAutoFit/>
          </a:bodyPr>
          <a:lstStyle/>
          <a:p>
            <a:r>
              <a:rPr lang="cs-CZ" sz="1200" dirty="0">
                <a:solidFill>
                  <a:srgbClr val="0070C0"/>
                </a:solidFill>
              </a:rPr>
              <a:t>1st part </a:t>
            </a:r>
            <a:r>
              <a:rPr lang="cs-CZ" sz="1200" dirty="0" err="1">
                <a:solidFill>
                  <a:srgbClr val="0070C0"/>
                </a:solidFill>
              </a:rPr>
              <a:t>of</a:t>
            </a:r>
            <a:r>
              <a:rPr lang="cs-CZ" sz="1200" dirty="0">
                <a:solidFill>
                  <a:srgbClr val="0070C0"/>
                </a:solidFill>
              </a:rPr>
              <a:t> </a:t>
            </a:r>
            <a:r>
              <a:rPr lang="cs-CZ" sz="1200" dirty="0" err="1">
                <a:solidFill>
                  <a:srgbClr val="0070C0"/>
                </a:solidFill>
              </a:rPr>
              <a:t>the</a:t>
            </a:r>
            <a:r>
              <a:rPr lang="cs-CZ" sz="1200" dirty="0">
                <a:solidFill>
                  <a:srgbClr val="0070C0"/>
                </a:solidFill>
              </a:rPr>
              <a:t> Sales Line</a:t>
            </a:r>
            <a:endParaRPr lang="en-US" sz="1200" dirty="0">
              <a:solidFill>
                <a:srgbClr val="0070C0"/>
              </a:solidFill>
            </a:endParaRPr>
          </a:p>
        </p:txBody>
      </p:sp>
      <p:sp>
        <p:nvSpPr>
          <p:cNvPr id="12" name="TextovéPole 11">
            <a:extLst>
              <a:ext uri="{FF2B5EF4-FFF2-40B4-BE49-F238E27FC236}">
                <a16:creationId xmlns:a16="http://schemas.microsoft.com/office/drawing/2014/main" id="{B1BFFBD9-EB6F-453F-8AD0-D7E2BC549BBF}"/>
              </a:ext>
            </a:extLst>
          </p:cNvPr>
          <p:cNvSpPr txBox="1"/>
          <p:nvPr/>
        </p:nvSpPr>
        <p:spPr>
          <a:xfrm>
            <a:off x="345718" y="5099511"/>
            <a:ext cx="2376264" cy="276999"/>
          </a:xfrm>
          <a:prstGeom prst="rect">
            <a:avLst/>
          </a:prstGeom>
          <a:noFill/>
        </p:spPr>
        <p:txBody>
          <a:bodyPr wrap="square" rtlCol="0">
            <a:spAutoFit/>
          </a:bodyPr>
          <a:lstStyle/>
          <a:p>
            <a:r>
              <a:rPr lang="cs-CZ" sz="1200" dirty="0">
                <a:solidFill>
                  <a:srgbClr val="0070C0"/>
                </a:solidFill>
              </a:rPr>
              <a:t>2nd part </a:t>
            </a:r>
            <a:r>
              <a:rPr lang="cs-CZ" sz="1200" dirty="0" err="1">
                <a:solidFill>
                  <a:srgbClr val="0070C0"/>
                </a:solidFill>
              </a:rPr>
              <a:t>of</a:t>
            </a:r>
            <a:r>
              <a:rPr lang="cs-CZ" sz="1200" dirty="0">
                <a:solidFill>
                  <a:srgbClr val="0070C0"/>
                </a:solidFill>
              </a:rPr>
              <a:t> </a:t>
            </a:r>
            <a:r>
              <a:rPr lang="cs-CZ" sz="1200" dirty="0" err="1">
                <a:solidFill>
                  <a:srgbClr val="0070C0"/>
                </a:solidFill>
              </a:rPr>
              <a:t>the</a:t>
            </a:r>
            <a:r>
              <a:rPr lang="cs-CZ" sz="1200" dirty="0">
                <a:solidFill>
                  <a:srgbClr val="0070C0"/>
                </a:solidFill>
              </a:rPr>
              <a:t> Sales Line</a:t>
            </a:r>
            <a:endParaRPr lang="en-US" sz="1200" dirty="0">
              <a:solidFill>
                <a:srgbClr val="0070C0"/>
              </a:solidFill>
            </a:endParaRPr>
          </a:p>
        </p:txBody>
      </p:sp>
      <p:cxnSp>
        <p:nvCxnSpPr>
          <p:cNvPr id="14" name="Přímá spojnice se šipkou 13">
            <a:extLst>
              <a:ext uri="{FF2B5EF4-FFF2-40B4-BE49-F238E27FC236}">
                <a16:creationId xmlns:a16="http://schemas.microsoft.com/office/drawing/2014/main" id="{A6EC36CA-3F83-4950-A941-F8B8BB4C6B69}"/>
              </a:ext>
            </a:extLst>
          </p:cNvPr>
          <p:cNvCxnSpPr/>
          <p:nvPr/>
        </p:nvCxnSpPr>
        <p:spPr>
          <a:xfrm flipH="1">
            <a:off x="6012160" y="6129959"/>
            <a:ext cx="11521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A0D9819B-369F-40C9-A6AF-6D680DB5C5DB}"/>
              </a:ext>
            </a:extLst>
          </p:cNvPr>
          <p:cNvCxnSpPr>
            <a:cxnSpLocks/>
          </p:cNvCxnSpPr>
          <p:nvPr/>
        </p:nvCxnSpPr>
        <p:spPr>
          <a:xfrm flipH="1">
            <a:off x="7164288" y="6322894"/>
            <a:ext cx="7920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B7C5145B-FF49-413B-A41E-AE1A2A5FA3A6}"/>
              </a:ext>
            </a:extLst>
          </p:cNvPr>
          <p:cNvSpPr txBox="1"/>
          <p:nvPr/>
        </p:nvSpPr>
        <p:spPr>
          <a:xfrm>
            <a:off x="6048164" y="6172873"/>
            <a:ext cx="2376264" cy="276999"/>
          </a:xfrm>
          <a:prstGeom prst="rect">
            <a:avLst/>
          </a:prstGeom>
          <a:noFill/>
        </p:spPr>
        <p:txBody>
          <a:bodyPr wrap="square" rtlCol="0">
            <a:spAutoFit/>
          </a:bodyPr>
          <a:lstStyle/>
          <a:p>
            <a:r>
              <a:rPr lang="cs-CZ" sz="1200" dirty="0" err="1">
                <a:solidFill>
                  <a:srgbClr val="0070C0"/>
                </a:solidFill>
              </a:rPr>
              <a:t>Shipment</a:t>
            </a:r>
            <a:r>
              <a:rPr lang="cs-CZ" sz="1200" dirty="0">
                <a:solidFill>
                  <a:srgbClr val="0070C0"/>
                </a:solidFill>
              </a:rPr>
              <a:t> </a:t>
            </a:r>
            <a:r>
              <a:rPr lang="cs-CZ" sz="1200" dirty="0" err="1">
                <a:solidFill>
                  <a:srgbClr val="0070C0"/>
                </a:solidFill>
              </a:rPr>
              <a:t>time</a:t>
            </a:r>
            <a:endParaRPr lang="en-US" sz="1200" dirty="0">
              <a:solidFill>
                <a:srgbClr val="0070C0"/>
              </a:solidFill>
            </a:endParaRPr>
          </a:p>
        </p:txBody>
      </p:sp>
      <p:sp>
        <p:nvSpPr>
          <p:cNvPr id="18" name="TextovéPole 17">
            <a:extLst>
              <a:ext uri="{FF2B5EF4-FFF2-40B4-BE49-F238E27FC236}">
                <a16:creationId xmlns:a16="http://schemas.microsoft.com/office/drawing/2014/main" id="{91A69829-7FAB-466C-B5F6-6A1D6EF7E830}"/>
              </a:ext>
            </a:extLst>
          </p:cNvPr>
          <p:cNvSpPr txBox="1"/>
          <p:nvPr/>
        </p:nvSpPr>
        <p:spPr>
          <a:xfrm>
            <a:off x="7186977" y="6437757"/>
            <a:ext cx="900100" cy="276999"/>
          </a:xfrm>
          <a:prstGeom prst="rect">
            <a:avLst/>
          </a:prstGeom>
          <a:noFill/>
        </p:spPr>
        <p:txBody>
          <a:bodyPr wrap="square" rtlCol="0">
            <a:spAutoFit/>
          </a:bodyPr>
          <a:lstStyle/>
          <a:p>
            <a:r>
              <a:rPr lang="cs-CZ" sz="1200" dirty="0">
                <a:solidFill>
                  <a:srgbClr val="0070C0"/>
                </a:solidFill>
              </a:rPr>
              <a:t>OWHT</a:t>
            </a:r>
            <a:endParaRPr lang="en-US" sz="1200" dirty="0">
              <a:solidFill>
                <a:srgbClr val="0070C0"/>
              </a:solidFill>
            </a:endParaRPr>
          </a:p>
        </p:txBody>
      </p:sp>
      <p:pic>
        <p:nvPicPr>
          <p:cNvPr id="20" name="Obrázek 19">
            <a:extLst>
              <a:ext uri="{FF2B5EF4-FFF2-40B4-BE49-F238E27FC236}">
                <a16:creationId xmlns:a16="http://schemas.microsoft.com/office/drawing/2014/main" id="{683A1F29-D8F0-45B3-94BB-65CC99AFB2F8}"/>
              </a:ext>
            </a:extLst>
          </p:cNvPr>
          <p:cNvPicPr>
            <a:picLocks noChangeAspect="1"/>
          </p:cNvPicPr>
          <p:nvPr/>
        </p:nvPicPr>
        <p:blipFill>
          <a:blip r:embed="rId2"/>
          <a:stretch>
            <a:fillRect/>
          </a:stretch>
        </p:blipFill>
        <p:spPr>
          <a:xfrm>
            <a:off x="457200" y="1179004"/>
            <a:ext cx="6779096" cy="2935108"/>
          </a:xfrm>
          <a:prstGeom prst="rect">
            <a:avLst/>
          </a:prstGeom>
          <a:ln>
            <a:solidFill>
              <a:schemeClr val="accent1">
                <a:shade val="50000"/>
              </a:schemeClr>
            </a:solidFill>
          </a:ln>
        </p:spPr>
      </p:pic>
      <p:pic>
        <p:nvPicPr>
          <p:cNvPr id="22" name="Obrázek 21">
            <a:extLst>
              <a:ext uri="{FF2B5EF4-FFF2-40B4-BE49-F238E27FC236}">
                <a16:creationId xmlns:a16="http://schemas.microsoft.com/office/drawing/2014/main" id="{123BB756-8761-4069-8D83-505846CF48BC}"/>
              </a:ext>
            </a:extLst>
          </p:cNvPr>
          <p:cNvPicPr>
            <a:picLocks noChangeAspect="1"/>
          </p:cNvPicPr>
          <p:nvPr/>
        </p:nvPicPr>
        <p:blipFill>
          <a:blip r:embed="rId3"/>
          <a:stretch>
            <a:fillRect/>
          </a:stretch>
        </p:blipFill>
        <p:spPr>
          <a:xfrm>
            <a:off x="457200" y="4495457"/>
            <a:ext cx="8461922" cy="523021"/>
          </a:xfrm>
          <a:prstGeom prst="rect">
            <a:avLst/>
          </a:prstGeom>
          <a:ln>
            <a:solidFill>
              <a:schemeClr val="accent1">
                <a:shade val="50000"/>
              </a:schemeClr>
            </a:solidFill>
          </a:ln>
        </p:spPr>
      </p:pic>
      <p:pic>
        <p:nvPicPr>
          <p:cNvPr id="24" name="Obrázek 23">
            <a:extLst>
              <a:ext uri="{FF2B5EF4-FFF2-40B4-BE49-F238E27FC236}">
                <a16:creationId xmlns:a16="http://schemas.microsoft.com/office/drawing/2014/main" id="{4C6ABD46-15EC-470D-B580-B436FC198794}"/>
              </a:ext>
            </a:extLst>
          </p:cNvPr>
          <p:cNvPicPr>
            <a:picLocks noChangeAspect="1"/>
          </p:cNvPicPr>
          <p:nvPr/>
        </p:nvPicPr>
        <p:blipFill>
          <a:blip r:embed="rId4"/>
          <a:stretch>
            <a:fillRect/>
          </a:stretch>
        </p:blipFill>
        <p:spPr>
          <a:xfrm>
            <a:off x="520324" y="5344307"/>
            <a:ext cx="7724084" cy="725225"/>
          </a:xfrm>
          <a:prstGeom prst="rect">
            <a:avLst/>
          </a:prstGeom>
          <a:ln>
            <a:solidFill>
              <a:schemeClr val="accent1">
                <a:shade val="50000"/>
              </a:schemeClr>
            </a:solidFill>
          </a:ln>
        </p:spPr>
      </p:pic>
    </p:spTree>
    <p:extLst>
      <p:ext uri="{BB962C8B-B14F-4D97-AF65-F5344CB8AC3E}">
        <p14:creationId xmlns:p14="http://schemas.microsoft.com/office/powerpoint/2010/main" val="4175024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0BAD63-FD52-4A45-BFCB-B6DAA8B1E935}"/>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2 </a:t>
            </a:r>
            <a:r>
              <a:rPr lang="cs-CZ" sz="2700" dirty="0">
                <a:solidFill>
                  <a:srgbClr val="0070C0"/>
                </a:solidFill>
              </a:rPr>
              <a:t>(</a:t>
            </a:r>
            <a:r>
              <a:rPr lang="cs-CZ" sz="2700" dirty="0" err="1">
                <a:solidFill>
                  <a:srgbClr val="0070C0"/>
                </a:solidFill>
              </a:rPr>
              <a:t>Action</a:t>
            </a:r>
            <a:r>
              <a:rPr lang="cs-CZ" sz="2700" dirty="0">
                <a:solidFill>
                  <a:srgbClr val="0070C0"/>
                </a:solidFill>
              </a:rPr>
              <a:t> -&gt; </a:t>
            </a:r>
            <a:r>
              <a:rPr lang="cs-CZ" sz="2700" dirty="0" err="1">
                <a:solidFill>
                  <a:srgbClr val="0070C0"/>
                </a:solidFill>
              </a:rPr>
              <a:t>Plan</a:t>
            </a:r>
            <a:r>
              <a:rPr lang="cs-CZ" sz="2700" dirty="0">
                <a:solidFill>
                  <a:srgbClr val="0070C0"/>
                </a:solidFill>
              </a:rPr>
              <a:t> -&gt; </a:t>
            </a:r>
            <a:r>
              <a:rPr lang="cs-CZ" sz="2700" dirty="0" err="1">
                <a:solidFill>
                  <a:srgbClr val="0070C0"/>
                </a:solidFill>
              </a:rPr>
              <a:t>Order</a:t>
            </a:r>
            <a:r>
              <a:rPr lang="cs-CZ" sz="2700" dirty="0">
                <a:solidFill>
                  <a:srgbClr val="0070C0"/>
                </a:solidFill>
              </a:rPr>
              <a:t> </a:t>
            </a:r>
            <a:r>
              <a:rPr lang="cs-CZ" sz="2700" dirty="0" err="1">
                <a:solidFill>
                  <a:srgbClr val="0070C0"/>
                </a:solidFill>
              </a:rPr>
              <a:t>Promising</a:t>
            </a:r>
            <a:r>
              <a:rPr lang="cs-CZ" sz="2700" dirty="0">
                <a:solidFill>
                  <a:srgbClr val="0070C0"/>
                </a:solidFill>
              </a:rPr>
              <a:t>)</a:t>
            </a:r>
            <a:endParaRPr lang="en-US" sz="2700" dirty="0"/>
          </a:p>
        </p:txBody>
      </p:sp>
      <p:cxnSp>
        <p:nvCxnSpPr>
          <p:cNvPr id="6" name="Přímá spojnice 5">
            <a:extLst>
              <a:ext uri="{FF2B5EF4-FFF2-40B4-BE49-F238E27FC236}">
                <a16:creationId xmlns:a16="http://schemas.microsoft.com/office/drawing/2014/main" id="{6D68F3F1-A093-45E8-AC86-6B612CABB1C1}"/>
              </a:ext>
            </a:extLst>
          </p:cNvPr>
          <p:cNvCxnSpPr/>
          <p:nvPr/>
        </p:nvCxnSpPr>
        <p:spPr>
          <a:xfrm>
            <a:off x="3203848" y="1196752"/>
            <a:ext cx="45365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5BA65006-430A-42B2-9775-34C5C1118AE8}"/>
              </a:ext>
            </a:extLst>
          </p:cNvPr>
          <p:cNvCxnSpPr>
            <a:cxnSpLocks/>
          </p:cNvCxnSpPr>
          <p:nvPr/>
        </p:nvCxnSpPr>
        <p:spPr>
          <a:xfrm>
            <a:off x="5436096" y="1196752"/>
            <a:ext cx="0" cy="4320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0466C61-6CFD-4966-A44C-7AEB537AF09D}"/>
              </a:ext>
            </a:extLst>
          </p:cNvPr>
          <p:cNvPicPr>
            <a:picLocks noChangeAspect="1"/>
          </p:cNvPicPr>
          <p:nvPr/>
        </p:nvPicPr>
        <p:blipFill>
          <a:blip r:embed="rId2"/>
          <a:stretch>
            <a:fillRect/>
          </a:stretch>
        </p:blipFill>
        <p:spPr>
          <a:xfrm>
            <a:off x="683568" y="1675492"/>
            <a:ext cx="7452319" cy="1638916"/>
          </a:xfrm>
          <a:prstGeom prst="rect">
            <a:avLst/>
          </a:prstGeom>
          <a:ln>
            <a:solidFill>
              <a:schemeClr val="accent1">
                <a:shade val="95000"/>
                <a:satMod val="105000"/>
              </a:schemeClr>
            </a:solidFill>
          </a:ln>
        </p:spPr>
      </p:pic>
      <p:sp>
        <p:nvSpPr>
          <p:cNvPr id="15" name="TextovéPole 14">
            <a:extLst>
              <a:ext uri="{FF2B5EF4-FFF2-40B4-BE49-F238E27FC236}">
                <a16:creationId xmlns:a16="http://schemas.microsoft.com/office/drawing/2014/main" id="{F7563136-334C-462E-80ED-DEF680937742}"/>
              </a:ext>
            </a:extLst>
          </p:cNvPr>
          <p:cNvSpPr txBox="1"/>
          <p:nvPr/>
        </p:nvSpPr>
        <p:spPr>
          <a:xfrm>
            <a:off x="558292" y="3645024"/>
            <a:ext cx="7203762" cy="338554"/>
          </a:xfrm>
          <a:prstGeom prst="rect">
            <a:avLst/>
          </a:prstGeom>
          <a:noFill/>
        </p:spPr>
        <p:txBody>
          <a:bodyPr wrap="square">
            <a:spAutoFit/>
          </a:bodyPr>
          <a:lstStyle/>
          <a:p>
            <a:r>
              <a:rPr lang="en-US" sz="1600" dirty="0">
                <a:solidFill>
                  <a:srgbClr val="0070C0"/>
                </a:solidFill>
              </a:rPr>
              <a:t>4D = 3D (Shipment Time)+ 1D (OWHT from Location Blue ) </a:t>
            </a:r>
          </a:p>
        </p:txBody>
      </p:sp>
      <p:cxnSp>
        <p:nvCxnSpPr>
          <p:cNvPr id="16" name="Přímá spojnice se šipkou 15">
            <a:extLst>
              <a:ext uri="{FF2B5EF4-FFF2-40B4-BE49-F238E27FC236}">
                <a16:creationId xmlns:a16="http://schemas.microsoft.com/office/drawing/2014/main" id="{705D87B5-32A0-43DC-B5F4-45B2F01ED50D}"/>
              </a:ext>
            </a:extLst>
          </p:cNvPr>
          <p:cNvCxnSpPr/>
          <p:nvPr/>
        </p:nvCxnSpPr>
        <p:spPr>
          <a:xfrm flipH="1">
            <a:off x="3455876" y="3390848"/>
            <a:ext cx="11521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4946695F-4E61-41BD-9696-D472879F7233}"/>
              </a:ext>
            </a:extLst>
          </p:cNvPr>
          <p:cNvSpPr txBox="1"/>
          <p:nvPr/>
        </p:nvSpPr>
        <p:spPr>
          <a:xfrm>
            <a:off x="3851920" y="3390848"/>
            <a:ext cx="432048" cy="276999"/>
          </a:xfrm>
          <a:prstGeom prst="rect">
            <a:avLst/>
          </a:prstGeom>
          <a:noFill/>
        </p:spPr>
        <p:txBody>
          <a:bodyPr wrap="square" rtlCol="0">
            <a:spAutoFit/>
          </a:bodyPr>
          <a:lstStyle/>
          <a:p>
            <a:r>
              <a:rPr lang="cs-CZ" sz="1200" dirty="0">
                <a:solidFill>
                  <a:srgbClr val="0070C0"/>
                </a:solidFill>
              </a:rPr>
              <a:t>4D</a:t>
            </a:r>
            <a:endParaRPr lang="en-US" sz="1200" dirty="0">
              <a:solidFill>
                <a:srgbClr val="0070C0"/>
              </a:solidFill>
            </a:endParaRPr>
          </a:p>
        </p:txBody>
      </p:sp>
      <p:pic>
        <p:nvPicPr>
          <p:cNvPr id="19" name="Obrázek 18">
            <a:extLst>
              <a:ext uri="{FF2B5EF4-FFF2-40B4-BE49-F238E27FC236}">
                <a16:creationId xmlns:a16="http://schemas.microsoft.com/office/drawing/2014/main" id="{DDA6BC15-87E8-442D-926B-534E1F66939D}"/>
              </a:ext>
            </a:extLst>
          </p:cNvPr>
          <p:cNvPicPr>
            <a:picLocks noChangeAspect="1"/>
          </p:cNvPicPr>
          <p:nvPr/>
        </p:nvPicPr>
        <p:blipFill>
          <a:blip r:embed="rId3"/>
          <a:stretch>
            <a:fillRect/>
          </a:stretch>
        </p:blipFill>
        <p:spPr>
          <a:xfrm>
            <a:off x="592213" y="4426176"/>
            <a:ext cx="8031581" cy="987014"/>
          </a:xfrm>
          <a:prstGeom prst="rect">
            <a:avLst/>
          </a:prstGeom>
          <a:ln>
            <a:solidFill>
              <a:schemeClr val="accent1">
                <a:shade val="95000"/>
                <a:satMod val="105000"/>
              </a:schemeClr>
            </a:solidFill>
          </a:ln>
        </p:spPr>
      </p:pic>
      <p:cxnSp>
        <p:nvCxnSpPr>
          <p:cNvPr id="21" name="Přímá spojnice 20">
            <a:extLst>
              <a:ext uri="{FF2B5EF4-FFF2-40B4-BE49-F238E27FC236}">
                <a16:creationId xmlns:a16="http://schemas.microsoft.com/office/drawing/2014/main" id="{37F48AE9-75B8-4655-ACEF-85DBB37E2234}"/>
              </a:ext>
            </a:extLst>
          </p:cNvPr>
          <p:cNvCxnSpPr>
            <a:cxnSpLocks/>
          </p:cNvCxnSpPr>
          <p:nvPr/>
        </p:nvCxnSpPr>
        <p:spPr>
          <a:xfrm flipH="1">
            <a:off x="3185102" y="2636912"/>
            <a:ext cx="18746" cy="8924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4A1BD1B6-B8FC-42CA-B780-0385D473655E}"/>
              </a:ext>
            </a:extLst>
          </p:cNvPr>
          <p:cNvCxnSpPr/>
          <p:nvPr/>
        </p:nvCxnSpPr>
        <p:spPr>
          <a:xfrm>
            <a:off x="3185102" y="4044650"/>
            <a:ext cx="0" cy="38152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671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1277D4-3784-4B01-86A7-D7BD4DBF9609}"/>
              </a:ext>
            </a:extLst>
          </p:cNvPr>
          <p:cNvSpPr>
            <a:spLocks noGrp="1"/>
          </p:cNvSpPr>
          <p:nvPr>
            <p:ph type="title"/>
          </p:nvPr>
        </p:nvSpPr>
        <p:spPr/>
        <p:txBody>
          <a:bodyPr>
            <a:normAutofit/>
          </a:bodyPr>
          <a:lstStyle/>
          <a:p>
            <a:pPr algn="l"/>
            <a:r>
              <a:rPr lang="cs-CZ" sz="3600" dirty="0" err="1">
                <a:solidFill>
                  <a:srgbClr val="0070C0"/>
                </a:solidFill>
              </a:rPr>
              <a:t>Reserved</a:t>
            </a:r>
            <a:r>
              <a:rPr lang="cs-CZ" sz="3600" dirty="0">
                <a:solidFill>
                  <a:srgbClr val="0070C0"/>
                </a:solidFill>
              </a:rPr>
              <a:t> </a:t>
            </a:r>
            <a:r>
              <a:rPr lang="cs-CZ" sz="3600" dirty="0" err="1">
                <a:solidFill>
                  <a:srgbClr val="0070C0"/>
                </a:solidFill>
              </a:rPr>
              <a:t>quantity</a:t>
            </a:r>
            <a:endParaRPr lang="en-US" sz="3600" dirty="0">
              <a:solidFill>
                <a:srgbClr val="0070C0"/>
              </a:solidFill>
            </a:endParaRPr>
          </a:p>
        </p:txBody>
      </p:sp>
      <p:pic>
        <p:nvPicPr>
          <p:cNvPr id="4" name="Obrázek 3">
            <a:extLst>
              <a:ext uri="{FF2B5EF4-FFF2-40B4-BE49-F238E27FC236}">
                <a16:creationId xmlns:a16="http://schemas.microsoft.com/office/drawing/2014/main" id="{AC41D4EE-ACA9-44A5-90C9-0D81FCA5A054}"/>
              </a:ext>
            </a:extLst>
          </p:cNvPr>
          <p:cNvPicPr>
            <a:picLocks noChangeAspect="1"/>
          </p:cNvPicPr>
          <p:nvPr/>
        </p:nvPicPr>
        <p:blipFill>
          <a:blip r:embed="rId2"/>
          <a:stretch>
            <a:fillRect/>
          </a:stretch>
        </p:blipFill>
        <p:spPr>
          <a:xfrm>
            <a:off x="395536" y="1556792"/>
            <a:ext cx="8229600" cy="609600"/>
          </a:xfrm>
          <a:prstGeom prst="rect">
            <a:avLst/>
          </a:prstGeom>
          <a:ln>
            <a:solidFill>
              <a:schemeClr val="accent1">
                <a:shade val="50000"/>
              </a:schemeClr>
            </a:solidFill>
          </a:ln>
        </p:spPr>
      </p:pic>
      <p:sp>
        <p:nvSpPr>
          <p:cNvPr id="9" name="TextovéPole 8">
            <a:extLst>
              <a:ext uri="{FF2B5EF4-FFF2-40B4-BE49-F238E27FC236}">
                <a16:creationId xmlns:a16="http://schemas.microsoft.com/office/drawing/2014/main" id="{2AA7B088-28C6-4CAC-A76B-9F63851F6B3E}"/>
              </a:ext>
            </a:extLst>
          </p:cNvPr>
          <p:cNvSpPr txBox="1"/>
          <p:nvPr/>
        </p:nvSpPr>
        <p:spPr>
          <a:xfrm>
            <a:off x="457200" y="1210216"/>
            <a:ext cx="2376264" cy="276999"/>
          </a:xfrm>
          <a:prstGeom prst="rect">
            <a:avLst/>
          </a:prstGeom>
          <a:noFill/>
        </p:spPr>
        <p:txBody>
          <a:bodyPr wrap="square" rtlCol="0">
            <a:spAutoFit/>
          </a:bodyPr>
          <a:lstStyle/>
          <a:p>
            <a:r>
              <a:rPr lang="cs-CZ" sz="1200" dirty="0">
                <a:solidFill>
                  <a:srgbClr val="0070C0"/>
                </a:solidFill>
              </a:rPr>
              <a:t>Part </a:t>
            </a:r>
            <a:r>
              <a:rPr lang="cs-CZ" sz="1200" dirty="0" err="1">
                <a:solidFill>
                  <a:srgbClr val="0070C0"/>
                </a:solidFill>
              </a:rPr>
              <a:t>of</a:t>
            </a:r>
            <a:r>
              <a:rPr lang="cs-CZ" sz="1200" dirty="0">
                <a:solidFill>
                  <a:srgbClr val="0070C0"/>
                </a:solidFill>
              </a:rPr>
              <a:t> </a:t>
            </a:r>
            <a:r>
              <a:rPr lang="cs-CZ" sz="1200" dirty="0" err="1">
                <a:solidFill>
                  <a:srgbClr val="0070C0"/>
                </a:solidFill>
              </a:rPr>
              <a:t>the</a:t>
            </a:r>
            <a:r>
              <a:rPr lang="cs-CZ" sz="1200" dirty="0">
                <a:solidFill>
                  <a:srgbClr val="0070C0"/>
                </a:solidFill>
              </a:rPr>
              <a:t> Sales Line</a:t>
            </a:r>
            <a:endParaRPr lang="en-US" sz="1200" dirty="0">
              <a:solidFill>
                <a:srgbClr val="0070C0"/>
              </a:solidFill>
            </a:endParaRPr>
          </a:p>
        </p:txBody>
      </p:sp>
      <p:cxnSp>
        <p:nvCxnSpPr>
          <p:cNvPr id="11" name="Přímá spojnice se šipkou 10">
            <a:extLst>
              <a:ext uri="{FF2B5EF4-FFF2-40B4-BE49-F238E27FC236}">
                <a16:creationId xmlns:a16="http://schemas.microsoft.com/office/drawing/2014/main" id="{4E4AA4B5-180B-4C41-A8D0-EDD09451BB4A}"/>
              </a:ext>
            </a:extLst>
          </p:cNvPr>
          <p:cNvCxnSpPr/>
          <p:nvPr/>
        </p:nvCxnSpPr>
        <p:spPr>
          <a:xfrm>
            <a:off x="7308304" y="2060848"/>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EBE1BBB-4A24-4A63-A3F5-FD68D37AF25C}"/>
              </a:ext>
            </a:extLst>
          </p:cNvPr>
          <p:cNvPicPr>
            <a:picLocks noChangeAspect="1"/>
          </p:cNvPicPr>
          <p:nvPr/>
        </p:nvPicPr>
        <p:blipFill>
          <a:blip r:embed="rId3"/>
          <a:stretch>
            <a:fillRect/>
          </a:stretch>
        </p:blipFill>
        <p:spPr>
          <a:xfrm>
            <a:off x="373623" y="2564904"/>
            <a:ext cx="8313173" cy="1740286"/>
          </a:xfrm>
          <a:prstGeom prst="rect">
            <a:avLst/>
          </a:prstGeom>
          <a:ln>
            <a:solidFill>
              <a:schemeClr val="accent1">
                <a:shade val="95000"/>
                <a:satMod val="105000"/>
              </a:schemeClr>
            </a:solidFill>
          </a:ln>
        </p:spPr>
      </p:pic>
      <p:cxnSp>
        <p:nvCxnSpPr>
          <p:cNvPr id="14" name="Přímá spojnice se šipkou 13">
            <a:extLst>
              <a:ext uri="{FF2B5EF4-FFF2-40B4-BE49-F238E27FC236}">
                <a16:creationId xmlns:a16="http://schemas.microsoft.com/office/drawing/2014/main" id="{30FBDFD5-BEC5-49D1-8641-F911A3FA17A3}"/>
              </a:ext>
            </a:extLst>
          </p:cNvPr>
          <p:cNvCxnSpPr/>
          <p:nvPr/>
        </p:nvCxnSpPr>
        <p:spPr>
          <a:xfrm>
            <a:off x="7524328" y="4221088"/>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6DB2E2BE-B761-44E6-A80A-ACCE53DE0D71}"/>
              </a:ext>
            </a:extLst>
          </p:cNvPr>
          <p:cNvPicPr>
            <a:picLocks noChangeAspect="1"/>
          </p:cNvPicPr>
          <p:nvPr/>
        </p:nvPicPr>
        <p:blipFill>
          <a:blip r:embed="rId4"/>
          <a:stretch>
            <a:fillRect/>
          </a:stretch>
        </p:blipFill>
        <p:spPr>
          <a:xfrm>
            <a:off x="539552" y="4640537"/>
            <a:ext cx="8147245" cy="1692871"/>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777673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4D66B-108F-4215-84C4-5B7D9D9EC88D}"/>
              </a:ext>
            </a:extLst>
          </p:cNvPr>
          <p:cNvSpPr>
            <a:spLocks noGrp="1"/>
          </p:cNvSpPr>
          <p:nvPr>
            <p:ph type="title"/>
          </p:nvPr>
        </p:nvSpPr>
        <p:spPr/>
        <p:txBody>
          <a:bodyPr>
            <a:normAutofit/>
          </a:bodyPr>
          <a:lstStyle/>
          <a:p>
            <a:pPr algn="l"/>
            <a:r>
              <a:rPr lang="cs-CZ" sz="3600" dirty="0" err="1">
                <a:solidFill>
                  <a:srgbClr val="0070C0"/>
                </a:solidFill>
              </a:rPr>
              <a:t>Requsition</a:t>
            </a:r>
            <a:r>
              <a:rPr lang="cs-CZ" sz="3600" dirty="0">
                <a:solidFill>
                  <a:srgbClr val="0070C0"/>
                </a:solidFill>
              </a:rPr>
              <a:t> </a:t>
            </a:r>
            <a:r>
              <a:rPr lang="cs-CZ" sz="3600" dirty="0" err="1">
                <a:solidFill>
                  <a:srgbClr val="0070C0"/>
                </a:solidFill>
              </a:rPr>
              <a:t>Worksheet</a:t>
            </a:r>
            <a:endParaRPr lang="en-US" sz="3600" dirty="0">
              <a:solidFill>
                <a:srgbClr val="0070C0"/>
              </a:solidFill>
            </a:endParaRPr>
          </a:p>
        </p:txBody>
      </p:sp>
      <p:pic>
        <p:nvPicPr>
          <p:cNvPr id="4" name="Obrázek 3">
            <a:extLst>
              <a:ext uri="{FF2B5EF4-FFF2-40B4-BE49-F238E27FC236}">
                <a16:creationId xmlns:a16="http://schemas.microsoft.com/office/drawing/2014/main" id="{F4E01F74-BE98-46FB-8C4B-C1569F3FD68D}"/>
              </a:ext>
            </a:extLst>
          </p:cNvPr>
          <p:cNvPicPr>
            <a:picLocks noChangeAspect="1"/>
          </p:cNvPicPr>
          <p:nvPr/>
        </p:nvPicPr>
        <p:blipFill>
          <a:blip r:embed="rId2"/>
          <a:stretch>
            <a:fillRect/>
          </a:stretch>
        </p:blipFill>
        <p:spPr>
          <a:xfrm>
            <a:off x="611560" y="1398156"/>
            <a:ext cx="7308304" cy="531769"/>
          </a:xfrm>
          <a:prstGeom prst="rect">
            <a:avLst/>
          </a:prstGeom>
          <a:ln>
            <a:solidFill>
              <a:schemeClr val="accent1">
                <a:shade val="95000"/>
                <a:satMod val="105000"/>
              </a:schemeClr>
            </a:solidFill>
          </a:ln>
        </p:spPr>
      </p:pic>
      <p:sp>
        <p:nvSpPr>
          <p:cNvPr id="5" name="TextovéPole 4">
            <a:extLst>
              <a:ext uri="{FF2B5EF4-FFF2-40B4-BE49-F238E27FC236}">
                <a16:creationId xmlns:a16="http://schemas.microsoft.com/office/drawing/2014/main" id="{A224989A-8816-4C55-8FDE-CEC988996E28}"/>
              </a:ext>
            </a:extLst>
          </p:cNvPr>
          <p:cNvSpPr txBox="1"/>
          <p:nvPr/>
        </p:nvSpPr>
        <p:spPr>
          <a:xfrm>
            <a:off x="2555776" y="2276872"/>
            <a:ext cx="2557944" cy="369332"/>
          </a:xfrm>
          <a:prstGeom prst="rect">
            <a:avLst/>
          </a:prstGeom>
          <a:noFill/>
          <a:ln>
            <a:solidFill>
              <a:schemeClr val="accent1">
                <a:shade val="95000"/>
                <a:satMod val="105000"/>
              </a:schemeClr>
            </a:solidFill>
          </a:ln>
        </p:spPr>
        <p:txBody>
          <a:bodyPr wrap="none" rtlCol="0">
            <a:spAutoFit/>
          </a:bodyPr>
          <a:lstStyle/>
          <a:p>
            <a:r>
              <a:rPr lang="cs-CZ" dirty="0">
                <a:solidFill>
                  <a:srgbClr val="0070C0"/>
                </a:solidFill>
              </a:rPr>
              <a:t>Carry out </a:t>
            </a:r>
            <a:r>
              <a:rPr lang="cs-CZ" dirty="0" err="1">
                <a:solidFill>
                  <a:srgbClr val="0070C0"/>
                </a:solidFill>
              </a:rPr>
              <a:t>action</a:t>
            </a:r>
            <a:r>
              <a:rPr lang="cs-CZ" dirty="0">
                <a:solidFill>
                  <a:srgbClr val="0070C0"/>
                </a:solidFill>
              </a:rPr>
              <a:t> </a:t>
            </a:r>
            <a:r>
              <a:rPr lang="cs-CZ" dirty="0" err="1">
                <a:solidFill>
                  <a:srgbClr val="0070C0"/>
                </a:solidFill>
              </a:rPr>
              <a:t>message</a:t>
            </a:r>
            <a:endParaRPr lang="cs-CZ" dirty="0">
              <a:solidFill>
                <a:srgbClr val="0070C0"/>
              </a:solidFill>
            </a:endParaRPr>
          </a:p>
        </p:txBody>
      </p:sp>
      <p:cxnSp>
        <p:nvCxnSpPr>
          <p:cNvPr id="6" name="Přímá spojnice se šipkou 5">
            <a:extLst>
              <a:ext uri="{FF2B5EF4-FFF2-40B4-BE49-F238E27FC236}">
                <a16:creationId xmlns:a16="http://schemas.microsoft.com/office/drawing/2014/main" id="{FF2828FD-45FB-4637-8FFF-604948C5BABC}"/>
              </a:ext>
            </a:extLst>
          </p:cNvPr>
          <p:cNvCxnSpPr/>
          <p:nvPr/>
        </p:nvCxnSpPr>
        <p:spPr>
          <a:xfrm>
            <a:off x="3707904" y="2646204"/>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1BA7653-8FB4-4DD2-AC6C-8067C881327F}"/>
              </a:ext>
            </a:extLst>
          </p:cNvPr>
          <p:cNvSpPr txBox="1"/>
          <p:nvPr/>
        </p:nvSpPr>
        <p:spPr>
          <a:xfrm>
            <a:off x="2863025" y="3244789"/>
            <a:ext cx="1689758" cy="369332"/>
          </a:xfrm>
          <a:prstGeom prst="rect">
            <a:avLst/>
          </a:prstGeom>
          <a:noFill/>
          <a:ln>
            <a:solidFill>
              <a:schemeClr val="accent1">
                <a:shade val="95000"/>
                <a:satMod val="105000"/>
              </a:schemeClr>
            </a:solidFill>
          </a:ln>
        </p:spPr>
        <p:txBody>
          <a:bodyPr wrap="none" rtlCol="0">
            <a:spAutoFit/>
          </a:bodyPr>
          <a:lstStyle/>
          <a:p>
            <a:r>
              <a:rPr lang="cs-CZ" dirty="0" err="1">
                <a:solidFill>
                  <a:srgbClr val="0070C0"/>
                </a:solidFill>
              </a:rPr>
              <a:t>Purchase</a:t>
            </a:r>
            <a:r>
              <a:rPr lang="cs-CZ" dirty="0">
                <a:solidFill>
                  <a:srgbClr val="0070C0"/>
                </a:solidFill>
              </a:rPr>
              <a:t> </a:t>
            </a:r>
            <a:r>
              <a:rPr lang="cs-CZ" dirty="0" err="1">
                <a:solidFill>
                  <a:srgbClr val="0070C0"/>
                </a:solidFill>
              </a:rPr>
              <a:t>Order</a:t>
            </a:r>
            <a:r>
              <a:rPr lang="cs-CZ" dirty="0">
                <a:solidFill>
                  <a:srgbClr val="0070C0"/>
                </a:solidFill>
              </a:rPr>
              <a:t> </a:t>
            </a:r>
          </a:p>
        </p:txBody>
      </p:sp>
      <p:sp>
        <p:nvSpPr>
          <p:cNvPr id="9" name="TextovéPole 8">
            <a:extLst>
              <a:ext uri="{FF2B5EF4-FFF2-40B4-BE49-F238E27FC236}">
                <a16:creationId xmlns:a16="http://schemas.microsoft.com/office/drawing/2014/main" id="{D4E630E1-063F-4980-9A99-069E7A13CE49}"/>
              </a:ext>
            </a:extLst>
          </p:cNvPr>
          <p:cNvSpPr txBox="1"/>
          <p:nvPr/>
        </p:nvSpPr>
        <p:spPr>
          <a:xfrm>
            <a:off x="577024" y="3859937"/>
            <a:ext cx="7739391" cy="923330"/>
          </a:xfrm>
          <a:prstGeom prst="rect">
            <a:avLst/>
          </a:prstGeom>
          <a:noFill/>
        </p:spPr>
        <p:txBody>
          <a:bodyPr wrap="square">
            <a:spAutoFit/>
          </a:bodyPr>
          <a:lstStyle/>
          <a:p>
            <a:r>
              <a:rPr lang="en-US" b="1" dirty="0"/>
              <a:t>Purchase process </a:t>
            </a:r>
            <a:r>
              <a:rPr lang="en-US" dirty="0"/>
              <a:t>(after the CTP calculation) </a:t>
            </a:r>
          </a:p>
          <a:p>
            <a:r>
              <a:rPr lang="en-US" sz="1800" dirty="0"/>
              <a:t>July </a:t>
            </a:r>
            <a:r>
              <a:rPr lang="cs-CZ" sz="1800" dirty="0"/>
              <a:t>7</a:t>
            </a:r>
            <a:r>
              <a:rPr lang="en-US" sz="1800" dirty="0"/>
              <a:t> -&gt; July 1</a:t>
            </a:r>
            <a:r>
              <a:rPr lang="cs-CZ" sz="1800" dirty="0"/>
              <a:t>4</a:t>
            </a:r>
            <a:r>
              <a:rPr lang="en-US" sz="1800" dirty="0"/>
              <a:t> = </a:t>
            </a:r>
            <a:r>
              <a:rPr lang="cs-CZ" sz="1800" dirty="0">
                <a:solidFill>
                  <a:srgbClr val="FF0000"/>
                </a:solidFill>
              </a:rPr>
              <a:t>7D</a:t>
            </a:r>
            <a:r>
              <a:rPr lang="en-US" sz="1800" dirty="0"/>
              <a:t> = </a:t>
            </a:r>
            <a:r>
              <a:rPr lang="en-US" sz="1800" dirty="0">
                <a:solidFill>
                  <a:srgbClr val="00B050"/>
                </a:solidFill>
              </a:rPr>
              <a:t>4D</a:t>
            </a:r>
            <a:r>
              <a:rPr lang="en-US" sz="1800" dirty="0"/>
              <a:t> (Lead Time) + </a:t>
            </a:r>
            <a:r>
              <a:rPr lang="en-US" sz="1800" dirty="0">
                <a:solidFill>
                  <a:srgbClr val="0070C0"/>
                </a:solidFill>
              </a:rPr>
              <a:t>2D</a:t>
            </a:r>
            <a:r>
              <a:rPr lang="en-US" sz="1800" dirty="0"/>
              <a:t> (Safety </a:t>
            </a:r>
            <a:r>
              <a:rPr lang="cs-CZ" sz="1800" dirty="0"/>
              <a:t>Lead </a:t>
            </a:r>
            <a:r>
              <a:rPr lang="en-US" sz="1800" dirty="0"/>
              <a:t>Time)+ </a:t>
            </a:r>
            <a:r>
              <a:rPr lang="en-US" sz="1800" dirty="0">
                <a:solidFill>
                  <a:srgbClr val="0070C0"/>
                </a:solidFill>
              </a:rPr>
              <a:t>1D</a:t>
            </a:r>
            <a:r>
              <a:rPr lang="en-US" sz="1800" dirty="0"/>
              <a:t> (IW</a:t>
            </a:r>
            <a:r>
              <a:rPr lang="cs-CZ" sz="1800" dirty="0"/>
              <a:t>H</a:t>
            </a:r>
            <a:r>
              <a:rPr lang="en-US" sz="1800" dirty="0"/>
              <a:t>T at Location Blue) </a:t>
            </a:r>
            <a:endParaRPr lang="en-US" dirty="0"/>
          </a:p>
        </p:txBody>
      </p:sp>
      <p:pic>
        <p:nvPicPr>
          <p:cNvPr id="11" name="Obrázek 10">
            <a:extLst>
              <a:ext uri="{FF2B5EF4-FFF2-40B4-BE49-F238E27FC236}">
                <a16:creationId xmlns:a16="http://schemas.microsoft.com/office/drawing/2014/main" id="{4CDD5C0A-00EC-40BA-ABF0-4F804773C79E}"/>
              </a:ext>
            </a:extLst>
          </p:cNvPr>
          <p:cNvPicPr>
            <a:picLocks noChangeAspect="1"/>
          </p:cNvPicPr>
          <p:nvPr/>
        </p:nvPicPr>
        <p:blipFill>
          <a:blip r:embed="rId3"/>
          <a:stretch>
            <a:fillRect/>
          </a:stretch>
        </p:blipFill>
        <p:spPr>
          <a:xfrm>
            <a:off x="577024" y="5490692"/>
            <a:ext cx="7560839" cy="1012616"/>
          </a:xfrm>
          <a:prstGeom prst="rect">
            <a:avLst/>
          </a:prstGeom>
          <a:ln>
            <a:solidFill>
              <a:schemeClr val="accent1">
                <a:shade val="95000"/>
                <a:satMod val="105000"/>
              </a:schemeClr>
            </a:solidFill>
          </a:ln>
        </p:spPr>
      </p:pic>
      <p:sp>
        <p:nvSpPr>
          <p:cNvPr id="12" name="TextovéPole 11">
            <a:extLst>
              <a:ext uri="{FF2B5EF4-FFF2-40B4-BE49-F238E27FC236}">
                <a16:creationId xmlns:a16="http://schemas.microsoft.com/office/drawing/2014/main" id="{431D966C-3C84-4611-9E07-04BEAC706B74}"/>
              </a:ext>
            </a:extLst>
          </p:cNvPr>
          <p:cNvSpPr txBox="1"/>
          <p:nvPr/>
        </p:nvSpPr>
        <p:spPr>
          <a:xfrm>
            <a:off x="2206114" y="5492292"/>
            <a:ext cx="1728192" cy="276999"/>
          </a:xfrm>
          <a:prstGeom prst="rect">
            <a:avLst/>
          </a:prstGeom>
          <a:noFill/>
        </p:spPr>
        <p:txBody>
          <a:bodyPr wrap="square" rtlCol="0">
            <a:spAutoFit/>
          </a:bodyPr>
          <a:lstStyle/>
          <a:p>
            <a:r>
              <a:rPr lang="cs-CZ" sz="1200" dirty="0" err="1">
                <a:solidFill>
                  <a:srgbClr val="0070C0"/>
                </a:solidFill>
              </a:rPr>
              <a:t>Purchase</a:t>
            </a:r>
            <a:r>
              <a:rPr lang="cs-CZ" sz="1200" dirty="0">
                <a:solidFill>
                  <a:srgbClr val="0070C0"/>
                </a:solidFill>
              </a:rPr>
              <a:t> line</a:t>
            </a:r>
            <a:endParaRPr lang="en-US" sz="1200" dirty="0">
              <a:solidFill>
                <a:srgbClr val="0070C0"/>
              </a:solidFill>
            </a:endParaRPr>
          </a:p>
        </p:txBody>
      </p:sp>
      <p:sp>
        <p:nvSpPr>
          <p:cNvPr id="13" name="TextovéPole 12">
            <a:extLst>
              <a:ext uri="{FF2B5EF4-FFF2-40B4-BE49-F238E27FC236}">
                <a16:creationId xmlns:a16="http://schemas.microsoft.com/office/drawing/2014/main" id="{87936CBA-071E-4127-A1AF-32B077DDB346}"/>
              </a:ext>
            </a:extLst>
          </p:cNvPr>
          <p:cNvSpPr txBox="1"/>
          <p:nvPr/>
        </p:nvSpPr>
        <p:spPr>
          <a:xfrm>
            <a:off x="577024" y="4854956"/>
            <a:ext cx="6702732" cy="738664"/>
          </a:xfrm>
          <a:prstGeom prst="rect">
            <a:avLst/>
          </a:prstGeom>
          <a:noFill/>
        </p:spPr>
        <p:txBody>
          <a:bodyPr wrap="none" rtlCol="0">
            <a:spAutoFit/>
          </a:bodyPr>
          <a:lstStyle/>
          <a:p>
            <a:pPr algn="l">
              <a:buFont typeface="Arial" panose="020B0604020202020204" pitchFamily="34" charset="0"/>
              <a:buChar char="•"/>
            </a:pPr>
            <a:r>
              <a:rPr lang="en-US" sz="1200" b="0" i="0" dirty="0">
                <a:solidFill>
                  <a:srgbClr val="161616"/>
                </a:solidFill>
                <a:effectLst/>
                <a:latin typeface="Segoe UI" panose="020B0502040204020203" pitchFamily="34" charset="0"/>
              </a:rPr>
              <a:t>order date + lead time calculation = planned receipt date</a:t>
            </a:r>
          </a:p>
          <a:p>
            <a:pPr algn="l">
              <a:buFont typeface="Arial" panose="020B0604020202020204" pitchFamily="34" charset="0"/>
              <a:buChar char="•"/>
            </a:pPr>
            <a:r>
              <a:rPr lang="en-US" sz="1200" b="0" i="0" dirty="0">
                <a:solidFill>
                  <a:srgbClr val="161616"/>
                </a:solidFill>
                <a:effectLst/>
                <a:latin typeface="Segoe UI" panose="020B0502040204020203" pitchFamily="34" charset="0"/>
              </a:rPr>
              <a:t>planned receipt date + inbound </a:t>
            </a:r>
            <a:r>
              <a:rPr lang="en-US" sz="1200" b="0" i="0" dirty="0" err="1">
                <a:solidFill>
                  <a:srgbClr val="161616"/>
                </a:solidFill>
                <a:effectLst/>
                <a:latin typeface="Segoe UI" panose="020B0502040204020203" pitchFamily="34" charset="0"/>
              </a:rPr>
              <a:t>whse</a:t>
            </a:r>
            <a:r>
              <a:rPr lang="en-US" sz="1200" b="0" i="0" dirty="0">
                <a:solidFill>
                  <a:srgbClr val="161616"/>
                </a:solidFill>
                <a:effectLst/>
                <a:latin typeface="Segoe UI" panose="020B0502040204020203" pitchFamily="34" charset="0"/>
              </a:rPr>
              <a:t>. handling time + safety lead time = expected receipt date</a:t>
            </a:r>
          </a:p>
          <a:p>
            <a:endParaRPr lang="en-US" dirty="0"/>
          </a:p>
        </p:txBody>
      </p:sp>
      <p:cxnSp>
        <p:nvCxnSpPr>
          <p:cNvPr id="15" name="Přímá spojnice 14">
            <a:extLst>
              <a:ext uri="{FF2B5EF4-FFF2-40B4-BE49-F238E27FC236}">
                <a16:creationId xmlns:a16="http://schemas.microsoft.com/office/drawing/2014/main" id="{92E0D98B-58F6-4550-BDAC-02E4016AA8C2}"/>
              </a:ext>
            </a:extLst>
          </p:cNvPr>
          <p:cNvCxnSpPr/>
          <p:nvPr/>
        </p:nvCxnSpPr>
        <p:spPr>
          <a:xfrm>
            <a:off x="7164288" y="5157192"/>
            <a:ext cx="75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54FB08C3-E199-4F1A-8568-E8F30B299DFC}"/>
              </a:ext>
            </a:extLst>
          </p:cNvPr>
          <p:cNvCxnSpPr/>
          <p:nvPr/>
        </p:nvCxnSpPr>
        <p:spPr>
          <a:xfrm>
            <a:off x="7938602" y="5166656"/>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ACF24363-ACF3-423D-9907-41118EA2AEEB}"/>
              </a:ext>
            </a:extLst>
          </p:cNvPr>
          <p:cNvSpPr txBox="1"/>
          <p:nvPr/>
        </p:nvSpPr>
        <p:spPr>
          <a:xfrm>
            <a:off x="7915687" y="5121360"/>
            <a:ext cx="444352" cy="369332"/>
          </a:xfrm>
          <a:prstGeom prst="rect">
            <a:avLst/>
          </a:prstGeom>
          <a:noFill/>
        </p:spPr>
        <p:txBody>
          <a:bodyPr wrap="none" rtlCol="0">
            <a:spAutoFit/>
          </a:bodyPr>
          <a:lstStyle/>
          <a:p>
            <a:r>
              <a:rPr lang="cs-CZ" b="1" dirty="0">
                <a:solidFill>
                  <a:srgbClr val="0070C0"/>
                </a:solidFill>
              </a:rPr>
              <a:t>3D</a:t>
            </a:r>
            <a:endParaRPr lang="en-US" b="1" dirty="0">
              <a:solidFill>
                <a:srgbClr val="0070C0"/>
              </a:solidFill>
            </a:endParaRPr>
          </a:p>
        </p:txBody>
      </p:sp>
    </p:spTree>
    <p:extLst>
      <p:ext uri="{BB962C8B-B14F-4D97-AF65-F5344CB8AC3E}">
        <p14:creationId xmlns:p14="http://schemas.microsoft.com/office/powerpoint/2010/main" val="3294911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1EF00-12C7-4951-A9FB-71A19E67C5B9}"/>
              </a:ext>
            </a:extLst>
          </p:cNvPr>
          <p:cNvSpPr>
            <a:spLocks noGrp="1"/>
          </p:cNvSpPr>
          <p:nvPr>
            <p:ph type="title"/>
          </p:nvPr>
        </p:nvSpPr>
        <p:spPr/>
        <p:txBody>
          <a:bodyPr>
            <a:normAutofit fontScale="90000"/>
          </a:bodyPr>
          <a:lstStyle/>
          <a:p>
            <a:pPr algn="l"/>
            <a:r>
              <a:rPr lang="cs-CZ" dirty="0">
                <a:solidFill>
                  <a:srgbClr val="0070C0"/>
                </a:solidFill>
              </a:rPr>
              <a:t> </a:t>
            </a:r>
            <a:r>
              <a:rPr lang="en-US" dirty="0">
                <a:solidFill>
                  <a:srgbClr val="0070C0"/>
                </a:solidFill>
              </a:rPr>
              <a:t>Combination of CTP and reservations</a:t>
            </a:r>
          </a:p>
        </p:txBody>
      </p:sp>
      <p:sp>
        <p:nvSpPr>
          <p:cNvPr id="3" name="TextovéPole 2">
            <a:extLst>
              <a:ext uri="{FF2B5EF4-FFF2-40B4-BE49-F238E27FC236}">
                <a16:creationId xmlns:a16="http://schemas.microsoft.com/office/drawing/2014/main" id="{E4FCC1E0-5188-4762-A015-56BB0D55714A}"/>
              </a:ext>
            </a:extLst>
          </p:cNvPr>
          <p:cNvSpPr txBox="1"/>
          <p:nvPr/>
        </p:nvSpPr>
        <p:spPr>
          <a:xfrm>
            <a:off x="457200" y="1556792"/>
            <a:ext cx="8229600" cy="4647426"/>
          </a:xfrm>
          <a:prstGeom prst="rect">
            <a:avLst/>
          </a:prstGeom>
          <a:noFill/>
        </p:spPr>
        <p:txBody>
          <a:bodyPr wrap="square" rtlCol="0">
            <a:spAutoFit/>
          </a:bodyPr>
          <a:lstStyle/>
          <a:p>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Create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new</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same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parameters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as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stock</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items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already</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(LT=4D, SLT=2D,...) –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03.07.2023</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Purchase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10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pieces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Journal</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Moving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working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into</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future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17.7.2023</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Creating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Purchase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(20 Ks)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understanding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document</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not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charged</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serve as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additional</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source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booking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addition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stock</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r>
              <a:rPr lang="cs-CZ"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3.a -&gt;</a:t>
            </a:r>
            <a:r>
              <a:rPr lang="cs-CZ" sz="16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Working</a:t>
            </a:r>
            <a:r>
              <a:rPr lang="cs-CZ"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date</a:t>
            </a:r>
            <a:r>
              <a:rPr lang="cs-CZ"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31.7.2023  </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 Sales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40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pcs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item</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Reservation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actual</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Item</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ledger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entries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stock</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lines 3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pcs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7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pcs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Reservation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actual</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Purchaser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lines 11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pcs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9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pcs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6. CTP and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accept</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calculations</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7.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field</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reservation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8.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Purchase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dates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9.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Sales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Order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dates</a:t>
            </a:r>
            <a:br>
              <a:rPr lang="cs-CZ" sz="1600"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653225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E5B872-56B2-495F-B002-1B14A06CD55A}"/>
              </a:ext>
            </a:extLst>
          </p:cNvPr>
          <p:cNvSpPr>
            <a:spLocks noGrp="1"/>
          </p:cNvSpPr>
          <p:nvPr>
            <p:ph type="title"/>
          </p:nvPr>
        </p:nvSpPr>
        <p:spPr/>
        <p:txBody>
          <a:bodyPr>
            <a:normAutofit/>
          </a:bodyPr>
          <a:lstStyle/>
          <a:p>
            <a:pPr algn="l"/>
            <a:r>
              <a:rPr lang="cs-CZ" sz="3600" dirty="0" err="1">
                <a:solidFill>
                  <a:srgbClr val="0070C0"/>
                </a:solidFill>
              </a:rPr>
              <a:t>Purchase</a:t>
            </a:r>
            <a:r>
              <a:rPr lang="cs-CZ" sz="3600" dirty="0">
                <a:solidFill>
                  <a:srgbClr val="0070C0"/>
                </a:solidFill>
              </a:rPr>
              <a:t> </a:t>
            </a:r>
            <a:r>
              <a:rPr lang="cs-CZ" sz="3600" dirty="0" err="1">
                <a:solidFill>
                  <a:srgbClr val="0070C0"/>
                </a:solidFill>
              </a:rPr>
              <a:t>order</a:t>
            </a:r>
            <a:r>
              <a:rPr lang="cs-CZ" sz="3600" dirty="0">
                <a:solidFill>
                  <a:srgbClr val="0070C0"/>
                </a:solidFill>
              </a:rPr>
              <a:t> </a:t>
            </a:r>
            <a:endParaRPr lang="en-US" sz="3600" dirty="0">
              <a:solidFill>
                <a:srgbClr val="0070C0"/>
              </a:solidFill>
            </a:endParaRPr>
          </a:p>
        </p:txBody>
      </p:sp>
      <p:pic>
        <p:nvPicPr>
          <p:cNvPr id="4" name="Obrázek 3">
            <a:extLst>
              <a:ext uri="{FF2B5EF4-FFF2-40B4-BE49-F238E27FC236}">
                <a16:creationId xmlns:a16="http://schemas.microsoft.com/office/drawing/2014/main" id="{3246B717-94A7-44D5-BE0F-9E4A8E57EBDF}"/>
              </a:ext>
            </a:extLst>
          </p:cNvPr>
          <p:cNvPicPr>
            <a:picLocks noChangeAspect="1"/>
          </p:cNvPicPr>
          <p:nvPr/>
        </p:nvPicPr>
        <p:blipFill>
          <a:blip r:embed="rId2"/>
          <a:stretch>
            <a:fillRect/>
          </a:stretch>
        </p:blipFill>
        <p:spPr>
          <a:xfrm>
            <a:off x="683568" y="1397169"/>
            <a:ext cx="7236296" cy="2644957"/>
          </a:xfrm>
          <a:prstGeom prst="rect">
            <a:avLst/>
          </a:prstGeom>
          <a:ln>
            <a:solidFill>
              <a:schemeClr val="accent1"/>
            </a:solidFill>
          </a:ln>
        </p:spPr>
      </p:pic>
    </p:spTree>
    <p:extLst>
      <p:ext uri="{BB962C8B-B14F-4D97-AF65-F5344CB8AC3E}">
        <p14:creationId xmlns:p14="http://schemas.microsoft.com/office/powerpoint/2010/main" val="210927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a:solidFill>
                  <a:srgbClr val="0070C0"/>
                </a:solidFill>
              </a:rPr>
              <a:t>Introduction</a:t>
            </a:r>
            <a:r>
              <a:rPr lang="cs-CZ" sz="3600" dirty="0">
                <a:solidFill>
                  <a:srgbClr val="0070C0"/>
                </a:solidFill>
              </a:rPr>
              <a:t> II.</a:t>
            </a:r>
          </a:p>
        </p:txBody>
      </p:sp>
      <p:sp>
        <p:nvSpPr>
          <p:cNvPr id="3" name="Zástupný symbol pro obsah 2"/>
          <p:cNvSpPr>
            <a:spLocks noGrp="1"/>
          </p:cNvSpPr>
          <p:nvPr>
            <p:ph idx="1"/>
          </p:nvPr>
        </p:nvSpPr>
        <p:spPr/>
        <p:txBody>
          <a:bodyPr>
            <a:normAutofit/>
          </a:bodyPr>
          <a:lstStyle/>
          <a:p>
            <a:pPr algn="l"/>
            <a:r>
              <a:rPr lang="cs-CZ" sz="1600" b="0" i="0" dirty="0">
                <a:solidFill>
                  <a:srgbClr val="0070C0"/>
                </a:solidFill>
                <a:effectLst/>
                <a:latin typeface="Segoe UI" panose="020B0502040204020203" pitchFamily="34" charset="0"/>
              </a:rPr>
              <a:t> </a:t>
            </a:r>
            <a:endParaRPr lang="en-US" sz="1600" dirty="0">
              <a:solidFill>
                <a:srgbClr val="0070C0"/>
              </a:solidFill>
              <a:latin typeface="Segoe UI" panose="020B0502040204020203" pitchFamily="34" charset="0"/>
            </a:endParaRPr>
          </a:p>
          <a:p>
            <a:pPr marL="685800" lvl="1" indent="-228600">
              <a:buFont typeface="+mj-lt"/>
              <a:buAutoNum type="arabicPeriod"/>
            </a:pPr>
            <a:r>
              <a:rPr lang="cs-CZ" sz="1600" b="1" i="0" dirty="0">
                <a:solidFill>
                  <a:srgbClr val="161616"/>
                </a:solidFill>
                <a:effectLst/>
                <a:latin typeface="Calibri" panose="020F0502020204030204" pitchFamily="34" charset="0"/>
                <a:cs typeface="Calibri" panose="020F0502020204030204" pitchFamily="34" charset="0"/>
              </a:rPr>
              <a:t>R</a:t>
            </a:r>
            <a:r>
              <a:rPr lang="en-US" sz="1600" b="1" i="0" dirty="0" err="1">
                <a:solidFill>
                  <a:srgbClr val="161616"/>
                </a:solidFill>
                <a:effectLst/>
                <a:latin typeface="Calibri" panose="020F0502020204030204" pitchFamily="34" charset="0"/>
                <a:cs typeface="Calibri" panose="020F0502020204030204" pitchFamily="34" charset="0"/>
              </a:rPr>
              <a:t>equested</a:t>
            </a:r>
            <a:r>
              <a:rPr lang="en-US" sz="1600" b="1" i="0" dirty="0">
                <a:solidFill>
                  <a:srgbClr val="161616"/>
                </a:solidFill>
                <a:effectLst/>
                <a:latin typeface="Calibri" panose="020F0502020204030204" pitchFamily="34" charset="0"/>
                <a:cs typeface="Calibri" panose="020F0502020204030204" pitchFamily="34" charset="0"/>
              </a:rPr>
              <a:t> </a:t>
            </a:r>
            <a:r>
              <a:rPr lang="cs-CZ" sz="1600" b="1" i="0" dirty="0">
                <a:solidFill>
                  <a:srgbClr val="161616"/>
                </a:solidFill>
                <a:effectLst/>
                <a:latin typeface="Calibri" panose="020F0502020204030204" pitchFamily="34" charset="0"/>
                <a:cs typeface="Calibri" panose="020F0502020204030204" pitchFamily="34" charset="0"/>
              </a:rPr>
              <a:t>D</a:t>
            </a:r>
            <a:r>
              <a:rPr lang="en-US" sz="1600" b="1" i="0" dirty="0" err="1">
                <a:solidFill>
                  <a:srgbClr val="161616"/>
                </a:solidFill>
                <a:effectLst/>
                <a:latin typeface="Calibri" panose="020F0502020204030204" pitchFamily="34" charset="0"/>
                <a:cs typeface="Calibri" panose="020F0502020204030204" pitchFamily="34" charset="0"/>
              </a:rPr>
              <a:t>elivery</a:t>
            </a:r>
            <a:r>
              <a:rPr lang="en-US" sz="1600" b="1" i="0" dirty="0">
                <a:solidFill>
                  <a:srgbClr val="161616"/>
                </a:solidFill>
                <a:effectLst/>
                <a:latin typeface="Calibri" panose="020F0502020204030204" pitchFamily="34" charset="0"/>
                <a:cs typeface="Calibri" panose="020F0502020204030204" pitchFamily="34" charset="0"/>
              </a:rPr>
              <a:t> </a:t>
            </a:r>
            <a:r>
              <a:rPr lang="cs-CZ" sz="1600" b="1" i="0" dirty="0">
                <a:solidFill>
                  <a:srgbClr val="161616"/>
                </a:solidFill>
                <a:effectLst/>
                <a:latin typeface="Calibri" panose="020F0502020204030204" pitchFamily="34" charset="0"/>
                <a:cs typeface="Calibri" panose="020F0502020204030204" pitchFamily="34" charset="0"/>
              </a:rPr>
              <a:t>D</a:t>
            </a:r>
            <a:r>
              <a:rPr lang="en-US" sz="1600" b="1" i="0" dirty="0">
                <a:solidFill>
                  <a:srgbClr val="161616"/>
                </a:solidFill>
                <a:effectLst/>
                <a:latin typeface="Calibri" panose="020F0502020204030204" pitchFamily="34" charset="0"/>
                <a:cs typeface="Calibri" panose="020F0502020204030204" pitchFamily="34" charset="0"/>
              </a:rPr>
              <a:t>ate </a:t>
            </a:r>
            <a:r>
              <a:rPr lang="en-US" sz="1600" b="0" i="0" dirty="0">
                <a:solidFill>
                  <a:srgbClr val="161616"/>
                </a:solidFill>
                <a:effectLst/>
                <a:latin typeface="Calibri" panose="020F0502020204030204" pitchFamily="34" charset="0"/>
                <a:cs typeface="Calibri" panose="020F0502020204030204" pitchFamily="34" charset="0"/>
              </a:rPr>
              <a:t>– </a:t>
            </a:r>
            <a:r>
              <a:rPr lang="cs-CZ" sz="1600" b="0" i="0" dirty="0">
                <a:solidFill>
                  <a:srgbClr val="00B050"/>
                </a:solidFill>
                <a:effectLst/>
                <a:latin typeface="Calibri" panose="020F0502020204030204" pitchFamily="34" charset="0"/>
                <a:cs typeface="Calibri" panose="020F0502020204030204" pitchFamily="34" charset="0"/>
              </a:rPr>
              <a:t>S</a:t>
            </a:r>
            <a:r>
              <a:rPr lang="en-US" sz="1600" b="0" i="0" dirty="0">
                <a:solidFill>
                  <a:srgbClr val="00B050"/>
                </a:solidFill>
                <a:effectLst/>
                <a:latin typeface="Calibri" panose="020F0502020204030204" pitchFamily="34" charset="0"/>
                <a:cs typeface="Calibri" panose="020F0502020204030204" pitchFamily="34" charset="0"/>
              </a:rPr>
              <a:t>hippin</a:t>
            </a:r>
            <a:r>
              <a:rPr lang="cs-CZ" sz="1600" b="0" i="0" dirty="0">
                <a:solidFill>
                  <a:srgbClr val="00B050"/>
                </a:solidFill>
                <a:effectLst/>
                <a:latin typeface="Calibri" panose="020F0502020204030204" pitchFamily="34" charset="0"/>
                <a:cs typeface="Calibri" panose="020F0502020204030204" pitchFamily="34" charset="0"/>
              </a:rPr>
              <a:t>g</a:t>
            </a:r>
            <a:r>
              <a:rPr lang="en-US" sz="1600" b="0" i="0" dirty="0">
                <a:solidFill>
                  <a:srgbClr val="00B050"/>
                </a:solidFill>
                <a:effectLst/>
                <a:latin typeface="Calibri" panose="020F0502020204030204" pitchFamily="34" charset="0"/>
                <a:cs typeface="Calibri" panose="020F0502020204030204" pitchFamily="34" charset="0"/>
              </a:rPr>
              <a:t> </a:t>
            </a:r>
            <a:r>
              <a:rPr lang="cs-CZ" sz="1600" b="0" i="0" dirty="0">
                <a:solidFill>
                  <a:srgbClr val="00B050"/>
                </a:solidFill>
                <a:effectLst/>
                <a:latin typeface="Calibri" panose="020F0502020204030204" pitchFamily="34" charset="0"/>
                <a:cs typeface="Calibri" panose="020F0502020204030204" pitchFamily="34" charset="0"/>
              </a:rPr>
              <a:t>T</a:t>
            </a:r>
            <a:r>
              <a:rPr lang="en-US" sz="1600" b="0" i="0" dirty="0" err="1">
                <a:solidFill>
                  <a:srgbClr val="00B050"/>
                </a:solidFill>
                <a:effectLst/>
                <a:latin typeface="Calibri" panose="020F0502020204030204" pitchFamily="34" charset="0"/>
                <a:cs typeface="Calibri" panose="020F0502020204030204" pitchFamily="34" charset="0"/>
              </a:rPr>
              <a:t>ime</a:t>
            </a:r>
            <a:r>
              <a:rPr lang="en-US" sz="1600" b="0" i="0" dirty="0">
                <a:solidFill>
                  <a:srgbClr val="00B050"/>
                </a:solidFill>
                <a:effectLst/>
                <a:latin typeface="Calibri" panose="020F0502020204030204" pitchFamily="34" charset="0"/>
                <a:cs typeface="Calibri" panose="020F0502020204030204" pitchFamily="34" charset="0"/>
              </a:rPr>
              <a:t> </a:t>
            </a:r>
            <a:r>
              <a:rPr lang="en-US" sz="1600" b="0" i="0" dirty="0">
                <a:solidFill>
                  <a:srgbClr val="161616"/>
                </a:solidFill>
                <a:effectLst/>
                <a:latin typeface="Calibri" panose="020F0502020204030204" pitchFamily="34" charset="0"/>
                <a:cs typeface="Calibri" panose="020F0502020204030204" pitchFamily="34" charset="0"/>
              </a:rPr>
              <a:t>= </a:t>
            </a:r>
            <a:r>
              <a:rPr lang="cs-CZ" sz="1600" b="0" i="0" dirty="0">
                <a:solidFill>
                  <a:srgbClr val="FF0000"/>
                </a:solidFill>
                <a:effectLst/>
                <a:latin typeface="Calibri" panose="020F0502020204030204" pitchFamily="34" charset="0"/>
                <a:cs typeface="Calibri" panose="020F0502020204030204" pitchFamily="34" charset="0"/>
              </a:rPr>
              <a:t>P</a:t>
            </a:r>
            <a:r>
              <a:rPr lang="en-US" sz="1600" b="0" i="0" dirty="0" err="1">
                <a:solidFill>
                  <a:srgbClr val="FF0000"/>
                </a:solidFill>
                <a:effectLst/>
                <a:latin typeface="Calibri" panose="020F0502020204030204" pitchFamily="34" charset="0"/>
                <a:cs typeface="Calibri" panose="020F0502020204030204" pitchFamily="34" charset="0"/>
              </a:rPr>
              <a:t>lanned</a:t>
            </a:r>
            <a:r>
              <a:rPr lang="en-US" sz="1600" b="0" i="0" dirty="0">
                <a:solidFill>
                  <a:srgbClr val="FF0000"/>
                </a:solidFill>
                <a:effectLst/>
                <a:latin typeface="Calibri" panose="020F0502020204030204" pitchFamily="34" charset="0"/>
                <a:cs typeface="Calibri" panose="020F0502020204030204" pitchFamily="34" charset="0"/>
              </a:rPr>
              <a:t> </a:t>
            </a:r>
            <a:r>
              <a:rPr lang="cs-CZ" sz="1600" b="0" i="0" dirty="0">
                <a:solidFill>
                  <a:srgbClr val="FF0000"/>
                </a:solidFill>
                <a:effectLst/>
                <a:latin typeface="Calibri" panose="020F0502020204030204" pitchFamily="34" charset="0"/>
                <a:cs typeface="Calibri" panose="020F0502020204030204" pitchFamily="34" charset="0"/>
              </a:rPr>
              <a:t>S</a:t>
            </a:r>
            <a:r>
              <a:rPr lang="en-US" sz="1600" b="0" i="0" dirty="0" err="1">
                <a:solidFill>
                  <a:srgbClr val="FF0000"/>
                </a:solidFill>
                <a:effectLst/>
                <a:latin typeface="Calibri" panose="020F0502020204030204" pitchFamily="34" charset="0"/>
                <a:cs typeface="Calibri" panose="020F0502020204030204" pitchFamily="34" charset="0"/>
              </a:rPr>
              <a:t>hipment</a:t>
            </a:r>
            <a:r>
              <a:rPr lang="en-US" sz="1600" b="0" i="0" dirty="0">
                <a:solidFill>
                  <a:srgbClr val="FF0000"/>
                </a:solidFill>
                <a:effectLst/>
                <a:latin typeface="Calibri" panose="020F0502020204030204" pitchFamily="34" charset="0"/>
                <a:cs typeface="Calibri" panose="020F0502020204030204" pitchFamily="34" charset="0"/>
              </a:rPr>
              <a:t> </a:t>
            </a:r>
            <a:r>
              <a:rPr lang="cs-CZ" sz="1600" b="0" i="0" dirty="0">
                <a:solidFill>
                  <a:srgbClr val="FF0000"/>
                </a:solidFill>
                <a:effectLst/>
                <a:latin typeface="Calibri" panose="020F0502020204030204" pitchFamily="34" charset="0"/>
                <a:cs typeface="Calibri" panose="020F0502020204030204" pitchFamily="34" charset="0"/>
              </a:rPr>
              <a:t>D</a:t>
            </a:r>
            <a:r>
              <a:rPr lang="en-US" sz="1600" b="0" i="0" dirty="0">
                <a:solidFill>
                  <a:srgbClr val="FF0000"/>
                </a:solidFill>
                <a:effectLst/>
                <a:latin typeface="Calibri" panose="020F0502020204030204" pitchFamily="34" charset="0"/>
                <a:cs typeface="Calibri" panose="020F0502020204030204" pitchFamily="34" charset="0"/>
              </a:rPr>
              <a:t>ate</a:t>
            </a:r>
            <a:r>
              <a:rPr lang="cs-CZ" sz="1600" dirty="0">
                <a:solidFill>
                  <a:srgbClr val="FF0000"/>
                </a:solidFill>
                <a:latin typeface="Calibri" panose="020F0502020204030204" pitchFamily="34" charset="0"/>
                <a:cs typeface="Calibri" panose="020F0502020204030204" pitchFamily="34" charset="0"/>
              </a:rPr>
              <a:t> </a:t>
            </a:r>
          </a:p>
          <a:p>
            <a:pPr marL="685800" lvl="1" indent="-228600">
              <a:buFont typeface="+mj-lt"/>
              <a:buAutoNum type="arabicPeriod"/>
            </a:pPr>
            <a:r>
              <a:rPr lang="cs-CZ" sz="1600" b="1" dirty="0" err="1">
                <a:solidFill>
                  <a:srgbClr val="FF0000"/>
                </a:solidFill>
                <a:latin typeface="Calibri" panose="020F0502020204030204" pitchFamily="34" charset="0"/>
                <a:cs typeface="Calibri" panose="020F0502020204030204" pitchFamily="34" charset="0"/>
              </a:rPr>
              <a:t>Pl</a:t>
            </a:r>
            <a:r>
              <a:rPr lang="en-US" sz="1600" b="1" dirty="0" err="1">
                <a:solidFill>
                  <a:srgbClr val="FF0000"/>
                </a:solidFill>
                <a:latin typeface="Calibri" panose="020F0502020204030204" pitchFamily="34" charset="0"/>
                <a:cs typeface="Calibri" panose="020F0502020204030204" pitchFamily="34" charset="0"/>
              </a:rPr>
              <a:t>anned</a:t>
            </a:r>
            <a:r>
              <a:rPr lang="en-US" sz="1600" b="1" dirty="0">
                <a:solidFill>
                  <a:srgbClr val="FF0000"/>
                </a:solidFill>
                <a:latin typeface="Calibri" panose="020F0502020204030204" pitchFamily="34" charset="0"/>
                <a:cs typeface="Calibri" panose="020F0502020204030204" pitchFamily="34" charset="0"/>
              </a:rPr>
              <a:t> </a:t>
            </a:r>
            <a:r>
              <a:rPr lang="cs-CZ" sz="1600" b="1" dirty="0">
                <a:solidFill>
                  <a:srgbClr val="FF0000"/>
                </a:solidFill>
                <a:latin typeface="Calibri" panose="020F0502020204030204" pitchFamily="34" charset="0"/>
                <a:cs typeface="Calibri" panose="020F0502020204030204" pitchFamily="34" charset="0"/>
              </a:rPr>
              <a:t>S</a:t>
            </a:r>
            <a:r>
              <a:rPr lang="en-US" sz="1600" b="1" dirty="0" err="1">
                <a:solidFill>
                  <a:srgbClr val="FF0000"/>
                </a:solidFill>
                <a:latin typeface="Calibri" panose="020F0502020204030204" pitchFamily="34" charset="0"/>
                <a:cs typeface="Calibri" panose="020F0502020204030204" pitchFamily="34" charset="0"/>
              </a:rPr>
              <a:t>hipment</a:t>
            </a:r>
            <a:r>
              <a:rPr lang="en-US" sz="1600" b="1" dirty="0">
                <a:solidFill>
                  <a:srgbClr val="FF0000"/>
                </a:solidFill>
                <a:latin typeface="Calibri" panose="020F0502020204030204" pitchFamily="34" charset="0"/>
                <a:cs typeface="Calibri" panose="020F0502020204030204" pitchFamily="34" charset="0"/>
              </a:rPr>
              <a:t> </a:t>
            </a:r>
            <a:r>
              <a:rPr lang="cs-CZ" sz="1600" b="1" dirty="0">
                <a:solidFill>
                  <a:srgbClr val="FF0000"/>
                </a:solidFill>
                <a:latin typeface="Calibri" panose="020F0502020204030204" pitchFamily="34" charset="0"/>
                <a:cs typeface="Calibri" panose="020F0502020204030204" pitchFamily="34" charset="0"/>
              </a:rPr>
              <a:t>D</a:t>
            </a:r>
            <a:r>
              <a:rPr lang="en-US" sz="1600" b="1" dirty="0">
                <a:solidFill>
                  <a:srgbClr val="FF0000"/>
                </a:solidFill>
                <a:latin typeface="Calibri" panose="020F0502020204030204" pitchFamily="34" charset="0"/>
                <a:cs typeface="Calibri" panose="020F0502020204030204" pitchFamily="34" charset="0"/>
              </a:rPr>
              <a:t>ate </a:t>
            </a:r>
            <a:r>
              <a:rPr lang="en-US" sz="1600" dirty="0">
                <a:solidFill>
                  <a:srgbClr val="161616"/>
                </a:solidFill>
                <a:latin typeface="Calibri" panose="020F0502020204030204" pitchFamily="34" charset="0"/>
                <a:cs typeface="Calibri" panose="020F0502020204030204" pitchFamily="34" charset="0"/>
              </a:rPr>
              <a:t>- </a:t>
            </a:r>
            <a:r>
              <a:rPr lang="cs-CZ" sz="1600" dirty="0">
                <a:solidFill>
                  <a:srgbClr val="161616"/>
                </a:solidFill>
                <a:latin typeface="Calibri" panose="020F0502020204030204" pitchFamily="34" charset="0"/>
                <a:cs typeface="Calibri" panose="020F0502020204030204" pitchFamily="34" charset="0"/>
              </a:rPr>
              <a:t>O</a:t>
            </a:r>
            <a:r>
              <a:rPr lang="en-US" sz="1600" dirty="0" err="1">
                <a:solidFill>
                  <a:srgbClr val="161616"/>
                </a:solidFill>
                <a:latin typeface="Calibri" panose="020F0502020204030204" pitchFamily="34" charset="0"/>
                <a:cs typeface="Calibri" panose="020F0502020204030204" pitchFamily="34" charset="0"/>
              </a:rPr>
              <a:t>utbound</a:t>
            </a:r>
            <a:r>
              <a:rPr lang="en-US" sz="1600" dirty="0">
                <a:solidFill>
                  <a:srgbClr val="161616"/>
                </a:solidFill>
                <a:latin typeface="Calibri" panose="020F0502020204030204" pitchFamily="34" charset="0"/>
                <a:cs typeface="Calibri" panose="020F0502020204030204" pitchFamily="34" charset="0"/>
              </a:rPr>
              <a:t> </a:t>
            </a:r>
            <a:r>
              <a:rPr lang="cs-CZ" sz="1600" dirty="0" err="1">
                <a:solidFill>
                  <a:srgbClr val="161616"/>
                </a:solidFill>
                <a:latin typeface="Calibri" panose="020F0502020204030204" pitchFamily="34" charset="0"/>
                <a:cs typeface="Calibri" panose="020F0502020204030204" pitchFamily="34" charset="0"/>
              </a:rPr>
              <a:t>Warehouse</a:t>
            </a:r>
            <a:r>
              <a:rPr lang="cs-CZ" sz="1600" dirty="0">
                <a:solidFill>
                  <a:srgbClr val="161616"/>
                </a:solidFill>
                <a:latin typeface="Calibri" panose="020F0502020204030204" pitchFamily="34" charset="0"/>
                <a:cs typeface="Calibri" panose="020F0502020204030204" pitchFamily="34" charset="0"/>
              </a:rPr>
              <a:t> H</a:t>
            </a:r>
            <a:r>
              <a:rPr lang="en-US" sz="1600" dirty="0" err="1">
                <a:solidFill>
                  <a:srgbClr val="161616"/>
                </a:solidFill>
                <a:latin typeface="Calibri" panose="020F0502020204030204" pitchFamily="34" charset="0"/>
                <a:cs typeface="Calibri" panose="020F0502020204030204" pitchFamily="34" charset="0"/>
              </a:rPr>
              <a:t>andling</a:t>
            </a:r>
            <a:r>
              <a:rPr lang="en-US" sz="1600" dirty="0">
                <a:solidFill>
                  <a:srgbClr val="161616"/>
                </a:solidFill>
                <a:latin typeface="Calibri" panose="020F0502020204030204" pitchFamily="34" charset="0"/>
                <a:cs typeface="Calibri" panose="020F0502020204030204" pitchFamily="34" charset="0"/>
              </a:rPr>
              <a:t> </a:t>
            </a:r>
            <a:r>
              <a:rPr lang="cs-CZ" sz="1600" dirty="0">
                <a:solidFill>
                  <a:srgbClr val="161616"/>
                </a:solidFill>
                <a:latin typeface="Calibri" panose="020F0502020204030204" pitchFamily="34" charset="0"/>
                <a:cs typeface="Calibri" panose="020F0502020204030204" pitchFamily="34" charset="0"/>
              </a:rPr>
              <a:t>T</a:t>
            </a:r>
            <a:r>
              <a:rPr lang="en-US" sz="1600" dirty="0" err="1">
                <a:solidFill>
                  <a:srgbClr val="161616"/>
                </a:solidFill>
                <a:latin typeface="Calibri" panose="020F0502020204030204" pitchFamily="34" charset="0"/>
                <a:cs typeface="Calibri" panose="020F0502020204030204" pitchFamily="34" charset="0"/>
              </a:rPr>
              <a:t>ime</a:t>
            </a:r>
            <a:r>
              <a:rPr lang="en-US" sz="1600" dirty="0">
                <a:solidFill>
                  <a:srgbClr val="161616"/>
                </a:solidFill>
                <a:latin typeface="Calibri" panose="020F0502020204030204" pitchFamily="34" charset="0"/>
                <a:cs typeface="Calibri" panose="020F0502020204030204" pitchFamily="34" charset="0"/>
              </a:rPr>
              <a:t> = </a:t>
            </a:r>
            <a:r>
              <a:rPr lang="cs-CZ" sz="1600" dirty="0">
                <a:solidFill>
                  <a:srgbClr val="00B050"/>
                </a:solidFill>
                <a:latin typeface="Calibri" panose="020F0502020204030204" pitchFamily="34" charset="0"/>
                <a:cs typeface="Calibri" panose="020F0502020204030204" pitchFamily="34" charset="0"/>
              </a:rPr>
              <a:t>S</a:t>
            </a:r>
            <a:r>
              <a:rPr lang="en-US" sz="1600" dirty="0" err="1">
                <a:solidFill>
                  <a:srgbClr val="00B050"/>
                </a:solidFill>
                <a:latin typeface="Calibri" panose="020F0502020204030204" pitchFamily="34" charset="0"/>
                <a:cs typeface="Calibri" panose="020F0502020204030204" pitchFamily="34" charset="0"/>
              </a:rPr>
              <a:t>hipment</a:t>
            </a:r>
            <a:r>
              <a:rPr lang="en-US" sz="1600" dirty="0">
                <a:solidFill>
                  <a:srgbClr val="00B050"/>
                </a:solidFill>
                <a:latin typeface="Calibri" panose="020F0502020204030204" pitchFamily="34" charset="0"/>
                <a:cs typeface="Calibri" panose="020F0502020204030204" pitchFamily="34" charset="0"/>
              </a:rPr>
              <a:t> </a:t>
            </a:r>
            <a:r>
              <a:rPr lang="cs-CZ" sz="1600" dirty="0">
                <a:solidFill>
                  <a:srgbClr val="00B050"/>
                </a:solidFill>
                <a:latin typeface="Calibri" panose="020F0502020204030204" pitchFamily="34" charset="0"/>
                <a:cs typeface="Calibri" panose="020F0502020204030204" pitchFamily="34" charset="0"/>
              </a:rPr>
              <a:t>D</a:t>
            </a:r>
            <a:r>
              <a:rPr lang="en-US" sz="1600" dirty="0">
                <a:solidFill>
                  <a:srgbClr val="00B050"/>
                </a:solidFill>
                <a:latin typeface="Calibri" panose="020F0502020204030204" pitchFamily="34" charset="0"/>
                <a:cs typeface="Calibri" panose="020F0502020204030204" pitchFamily="34" charset="0"/>
              </a:rPr>
              <a:t>ate</a:t>
            </a:r>
          </a:p>
        </p:txBody>
      </p:sp>
      <p:sp>
        <p:nvSpPr>
          <p:cNvPr id="24" name="Obdélník 23">
            <a:extLst>
              <a:ext uri="{FF2B5EF4-FFF2-40B4-BE49-F238E27FC236}">
                <a16:creationId xmlns:a16="http://schemas.microsoft.com/office/drawing/2014/main" id="{46727388-8B41-4C2A-B712-B55358A474F6}"/>
              </a:ext>
            </a:extLst>
          </p:cNvPr>
          <p:cNvSpPr/>
          <p:nvPr/>
        </p:nvSpPr>
        <p:spPr>
          <a:xfrm>
            <a:off x="133259" y="3056124"/>
            <a:ext cx="144016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00B050"/>
                </a:solidFill>
              </a:rPr>
              <a:t> </a:t>
            </a:r>
            <a:r>
              <a:rPr lang="cs-CZ" sz="1200" b="1" dirty="0" err="1">
                <a:solidFill>
                  <a:srgbClr val="00B050"/>
                </a:solidFill>
              </a:rPr>
              <a:t>Requested</a:t>
            </a:r>
            <a:r>
              <a:rPr lang="cs-CZ" sz="1200" b="1" dirty="0">
                <a:solidFill>
                  <a:srgbClr val="00B050"/>
                </a:solidFill>
              </a:rPr>
              <a:t> </a:t>
            </a:r>
            <a:r>
              <a:rPr lang="cs-CZ" sz="1200" b="1" dirty="0" err="1">
                <a:solidFill>
                  <a:srgbClr val="00B050"/>
                </a:solidFill>
              </a:rPr>
              <a:t>Delivery</a:t>
            </a:r>
            <a:r>
              <a:rPr lang="cs-CZ" sz="1200" b="1" dirty="0">
                <a:solidFill>
                  <a:srgbClr val="00B050"/>
                </a:solidFill>
              </a:rPr>
              <a:t> </a:t>
            </a:r>
            <a:r>
              <a:rPr lang="cs-CZ" sz="1200" b="1" dirty="0" err="1">
                <a:solidFill>
                  <a:srgbClr val="00B050"/>
                </a:solidFill>
              </a:rPr>
              <a:t>Date</a:t>
            </a:r>
            <a:endParaRPr lang="cs-CZ" sz="1200" b="1" dirty="0">
              <a:solidFill>
                <a:srgbClr val="00B050"/>
              </a:solidFill>
            </a:endParaRPr>
          </a:p>
        </p:txBody>
      </p:sp>
      <p:sp>
        <p:nvSpPr>
          <p:cNvPr id="25" name="Obdélník 24">
            <a:extLst>
              <a:ext uri="{FF2B5EF4-FFF2-40B4-BE49-F238E27FC236}">
                <a16:creationId xmlns:a16="http://schemas.microsoft.com/office/drawing/2014/main" id="{1E5213CF-F4C4-488A-8ACE-D4BF6C9FAF31}"/>
              </a:ext>
            </a:extLst>
          </p:cNvPr>
          <p:cNvSpPr/>
          <p:nvPr/>
        </p:nvSpPr>
        <p:spPr>
          <a:xfrm>
            <a:off x="1947310" y="3054385"/>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Shipment</a:t>
            </a:r>
            <a:r>
              <a:rPr lang="cs-CZ" sz="1200" b="1" dirty="0"/>
              <a:t> Time</a:t>
            </a:r>
          </a:p>
        </p:txBody>
      </p:sp>
      <p:sp>
        <p:nvSpPr>
          <p:cNvPr id="27" name="Obdélník 26">
            <a:extLst>
              <a:ext uri="{FF2B5EF4-FFF2-40B4-BE49-F238E27FC236}">
                <a16:creationId xmlns:a16="http://schemas.microsoft.com/office/drawing/2014/main" id="{4FA69FD5-0F18-438F-8791-E5393C5B83A2}"/>
              </a:ext>
            </a:extLst>
          </p:cNvPr>
          <p:cNvSpPr/>
          <p:nvPr/>
        </p:nvSpPr>
        <p:spPr>
          <a:xfrm>
            <a:off x="5666022" y="3878041"/>
            <a:ext cx="10757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t>Outbound</a:t>
            </a:r>
            <a:endParaRPr lang="cs-CZ" sz="1200" b="1" dirty="0"/>
          </a:p>
          <a:p>
            <a:pPr algn="ctr"/>
            <a:r>
              <a:rPr lang="cs-CZ" sz="1200" b="1" dirty="0" err="1"/>
              <a:t>Handling</a:t>
            </a:r>
            <a:endParaRPr lang="cs-CZ" sz="1200" b="1" dirty="0"/>
          </a:p>
        </p:txBody>
      </p:sp>
      <p:sp>
        <p:nvSpPr>
          <p:cNvPr id="29" name="Rovná se 28">
            <a:extLst>
              <a:ext uri="{FF2B5EF4-FFF2-40B4-BE49-F238E27FC236}">
                <a16:creationId xmlns:a16="http://schemas.microsoft.com/office/drawing/2014/main" id="{40DB45B6-5988-4006-AAD1-2A54B38D3D8D}"/>
              </a:ext>
            </a:extLst>
          </p:cNvPr>
          <p:cNvSpPr/>
          <p:nvPr/>
        </p:nvSpPr>
        <p:spPr>
          <a:xfrm>
            <a:off x="3468880" y="3081768"/>
            <a:ext cx="266328" cy="33265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0" name="Obdélník 29">
            <a:extLst>
              <a:ext uri="{FF2B5EF4-FFF2-40B4-BE49-F238E27FC236}">
                <a16:creationId xmlns:a16="http://schemas.microsoft.com/office/drawing/2014/main" id="{57F5E58B-FA63-4FF7-8BD3-FEC791DC1AF1}"/>
              </a:ext>
            </a:extLst>
          </p:cNvPr>
          <p:cNvSpPr/>
          <p:nvPr/>
        </p:nvSpPr>
        <p:spPr>
          <a:xfrm>
            <a:off x="7186382" y="3826974"/>
            <a:ext cx="102851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t>Shipment</a:t>
            </a:r>
            <a:r>
              <a:rPr lang="cs-CZ" sz="1200" b="1" dirty="0"/>
              <a:t> </a:t>
            </a:r>
            <a:r>
              <a:rPr lang="cs-CZ" sz="1200" b="1" dirty="0" err="1"/>
              <a:t>Date</a:t>
            </a:r>
            <a:endParaRPr lang="cs-CZ" sz="1200" b="1" dirty="0"/>
          </a:p>
        </p:txBody>
      </p:sp>
      <p:sp>
        <p:nvSpPr>
          <p:cNvPr id="32" name="Rovná se 31">
            <a:extLst>
              <a:ext uri="{FF2B5EF4-FFF2-40B4-BE49-F238E27FC236}">
                <a16:creationId xmlns:a16="http://schemas.microsoft.com/office/drawing/2014/main" id="{79578E2C-E988-44BA-A783-DEADC3961FD8}"/>
              </a:ext>
            </a:extLst>
          </p:cNvPr>
          <p:cNvSpPr/>
          <p:nvPr/>
        </p:nvSpPr>
        <p:spPr>
          <a:xfrm>
            <a:off x="6793263" y="3878041"/>
            <a:ext cx="266328" cy="33265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3" name="Obdélník 32">
            <a:extLst>
              <a:ext uri="{FF2B5EF4-FFF2-40B4-BE49-F238E27FC236}">
                <a16:creationId xmlns:a16="http://schemas.microsoft.com/office/drawing/2014/main" id="{315BE702-3219-49A2-9585-091671B2E5CF}"/>
              </a:ext>
            </a:extLst>
          </p:cNvPr>
          <p:cNvSpPr/>
          <p:nvPr/>
        </p:nvSpPr>
        <p:spPr>
          <a:xfrm>
            <a:off x="3846524" y="3892048"/>
            <a:ext cx="1440160" cy="3600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solidFill>
                  <a:srgbClr val="FF0000"/>
                </a:solidFill>
              </a:rPr>
              <a:t>Planned</a:t>
            </a:r>
            <a:r>
              <a:rPr lang="cs-CZ" sz="1200" b="1" dirty="0">
                <a:solidFill>
                  <a:srgbClr val="FF0000"/>
                </a:solidFill>
              </a:rPr>
              <a:t> </a:t>
            </a:r>
            <a:r>
              <a:rPr lang="cs-CZ" sz="1200" b="1" dirty="0" err="1">
                <a:solidFill>
                  <a:srgbClr val="FF0000"/>
                </a:solidFill>
              </a:rPr>
              <a:t>Shipment</a:t>
            </a:r>
            <a:r>
              <a:rPr lang="cs-CZ" sz="1200" b="1" dirty="0">
                <a:solidFill>
                  <a:srgbClr val="FF0000"/>
                </a:solidFill>
              </a:rPr>
              <a:t> </a:t>
            </a:r>
            <a:r>
              <a:rPr lang="cs-CZ" sz="1200" b="1" dirty="0" err="1">
                <a:solidFill>
                  <a:srgbClr val="FF0000"/>
                </a:solidFill>
              </a:rPr>
              <a:t>Date</a:t>
            </a:r>
            <a:endParaRPr lang="cs-CZ" sz="1200" b="1" dirty="0">
              <a:solidFill>
                <a:srgbClr val="FF0000"/>
              </a:solidFill>
            </a:endParaRPr>
          </a:p>
        </p:txBody>
      </p:sp>
      <p:sp>
        <p:nvSpPr>
          <p:cNvPr id="34" name="Obdélník 33">
            <a:extLst>
              <a:ext uri="{FF2B5EF4-FFF2-40B4-BE49-F238E27FC236}">
                <a16:creationId xmlns:a16="http://schemas.microsoft.com/office/drawing/2014/main" id="{0EC7DD17-D623-4294-925D-CBFA912C4380}"/>
              </a:ext>
            </a:extLst>
          </p:cNvPr>
          <p:cNvSpPr/>
          <p:nvPr/>
        </p:nvSpPr>
        <p:spPr>
          <a:xfrm>
            <a:off x="3816618" y="3039151"/>
            <a:ext cx="1440160" cy="3600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 </a:t>
            </a:r>
            <a:r>
              <a:rPr lang="cs-CZ" sz="1200" b="1" dirty="0" err="1">
                <a:solidFill>
                  <a:srgbClr val="FF0000"/>
                </a:solidFill>
              </a:rPr>
              <a:t>Planned</a:t>
            </a:r>
            <a:r>
              <a:rPr lang="cs-CZ" sz="1200" b="1" dirty="0">
                <a:solidFill>
                  <a:srgbClr val="FF0000"/>
                </a:solidFill>
              </a:rPr>
              <a:t> </a:t>
            </a:r>
            <a:r>
              <a:rPr lang="cs-CZ" sz="1200" b="1" dirty="0" err="1">
                <a:solidFill>
                  <a:srgbClr val="FF0000"/>
                </a:solidFill>
              </a:rPr>
              <a:t>Shipment</a:t>
            </a:r>
            <a:r>
              <a:rPr lang="cs-CZ" sz="1200" b="1" dirty="0">
                <a:solidFill>
                  <a:srgbClr val="FF0000"/>
                </a:solidFill>
              </a:rPr>
              <a:t> </a:t>
            </a:r>
            <a:r>
              <a:rPr lang="cs-CZ" sz="1200" b="1" dirty="0" err="1">
                <a:solidFill>
                  <a:srgbClr val="FF0000"/>
                </a:solidFill>
              </a:rPr>
              <a:t>Date</a:t>
            </a:r>
            <a:endParaRPr lang="cs-CZ" sz="1200" b="1" dirty="0">
              <a:solidFill>
                <a:srgbClr val="FF0000"/>
              </a:solidFill>
            </a:endParaRPr>
          </a:p>
        </p:txBody>
      </p:sp>
      <p:sp>
        <p:nvSpPr>
          <p:cNvPr id="5" name="Obdélník 4">
            <a:extLst>
              <a:ext uri="{FF2B5EF4-FFF2-40B4-BE49-F238E27FC236}">
                <a16:creationId xmlns:a16="http://schemas.microsoft.com/office/drawing/2014/main" id="{00E93014-2B61-4A66-9F9F-5743C1D7BDD7}"/>
              </a:ext>
            </a:extLst>
          </p:cNvPr>
          <p:cNvSpPr/>
          <p:nvPr/>
        </p:nvSpPr>
        <p:spPr>
          <a:xfrm>
            <a:off x="1575733" y="2757506"/>
            <a:ext cx="371577" cy="923330"/>
          </a:xfrm>
          <a:prstGeom prst="rect">
            <a:avLst/>
          </a:prstGeom>
          <a:noFill/>
        </p:spPr>
        <p:txBody>
          <a:bodyPr wrap="square" lIns="91440" tIns="45720" rIns="91440" bIns="45720">
            <a:spAutoFit/>
          </a:bodyPr>
          <a:lstStyle/>
          <a:p>
            <a:pPr algn="ctr"/>
            <a:r>
              <a:rPr lang="cs-CZ" sz="5400" b="1" cap="none" spc="0" dirty="0">
                <a:ln w="12700">
                  <a:solidFill>
                    <a:schemeClr val="accent1"/>
                  </a:solidFill>
                  <a:prstDash val="solid"/>
                </a:ln>
                <a:solidFill>
                  <a:srgbClr val="0070C0"/>
                </a:solidFill>
                <a:effectLst>
                  <a:outerShdw dist="38100" dir="2640000" algn="bl" rotWithShape="0">
                    <a:schemeClr val="accent1"/>
                  </a:outerShdw>
                </a:effectLst>
              </a:rPr>
              <a:t>-</a:t>
            </a:r>
          </a:p>
        </p:txBody>
      </p:sp>
      <p:cxnSp>
        <p:nvCxnSpPr>
          <p:cNvPr id="20" name="Přímá spojnice se šipkou 19">
            <a:extLst>
              <a:ext uri="{FF2B5EF4-FFF2-40B4-BE49-F238E27FC236}">
                <a16:creationId xmlns:a16="http://schemas.microsoft.com/office/drawing/2014/main" id="{25D2890F-8F6B-4526-BE5A-B73C8D46D6B1}"/>
              </a:ext>
            </a:extLst>
          </p:cNvPr>
          <p:cNvCxnSpPr>
            <a:cxnSpLocks/>
            <a:endCxn id="33" idx="0"/>
          </p:cNvCxnSpPr>
          <p:nvPr/>
        </p:nvCxnSpPr>
        <p:spPr>
          <a:xfrm>
            <a:off x="4553810" y="3365914"/>
            <a:ext cx="12794" cy="526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94122CFB-8624-4A4B-A4D3-63A6ADE4603C}"/>
              </a:ext>
            </a:extLst>
          </p:cNvPr>
          <p:cNvCxnSpPr>
            <a:cxnSpLocks/>
          </p:cNvCxnSpPr>
          <p:nvPr/>
        </p:nvCxnSpPr>
        <p:spPr>
          <a:xfrm flipH="1" flipV="1">
            <a:off x="4566604" y="3386916"/>
            <a:ext cx="29906" cy="492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bdélník 25">
            <a:extLst>
              <a:ext uri="{FF2B5EF4-FFF2-40B4-BE49-F238E27FC236}">
                <a16:creationId xmlns:a16="http://schemas.microsoft.com/office/drawing/2014/main" id="{E62C6265-61BF-4203-9980-198CF9B69F52}"/>
              </a:ext>
            </a:extLst>
          </p:cNvPr>
          <p:cNvSpPr/>
          <p:nvPr/>
        </p:nvSpPr>
        <p:spPr>
          <a:xfrm>
            <a:off x="5297990" y="3596396"/>
            <a:ext cx="348734" cy="923330"/>
          </a:xfrm>
          <a:prstGeom prst="rect">
            <a:avLst/>
          </a:prstGeom>
          <a:noFill/>
        </p:spPr>
        <p:txBody>
          <a:bodyPr wrap="square" lIns="91440" tIns="45720" rIns="91440" bIns="45720">
            <a:spAutoFit/>
          </a:bodyPr>
          <a:lstStyle/>
          <a:p>
            <a:pPr algn="ctr"/>
            <a:r>
              <a:rPr lang="cs-CZ" sz="5400" b="1" cap="none" spc="0" dirty="0">
                <a:ln w="12700">
                  <a:solidFill>
                    <a:schemeClr val="accent1"/>
                  </a:solidFill>
                  <a:prstDash val="solid"/>
                </a:ln>
                <a:solidFill>
                  <a:srgbClr val="0070C0"/>
                </a:solidFill>
                <a:effectLst>
                  <a:outerShdw dist="38100" dir="2640000" algn="bl" rotWithShape="0">
                    <a:schemeClr val="accent1"/>
                  </a:outerShdw>
                </a:effectLst>
              </a:rPr>
              <a:t>-</a:t>
            </a:r>
          </a:p>
        </p:txBody>
      </p:sp>
      <p:sp>
        <p:nvSpPr>
          <p:cNvPr id="4" name="Obdélník: se zakulacenými rohy 3">
            <a:extLst>
              <a:ext uri="{FF2B5EF4-FFF2-40B4-BE49-F238E27FC236}">
                <a16:creationId xmlns:a16="http://schemas.microsoft.com/office/drawing/2014/main" id="{59D59CD7-4891-C7B3-C551-B842F4259556}"/>
              </a:ext>
            </a:extLst>
          </p:cNvPr>
          <p:cNvSpPr/>
          <p:nvPr/>
        </p:nvSpPr>
        <p:spPr>
          <a:xfrm>
            <a:off x="539552" y="5188274"/>
            <a:ext cx="1584176"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err="1"/>
              <a:t>Planned</a:t>
            </a:r>
            <a:r>
              <a:rPr lang="cs-CZ" sz="1400" dirty="0"/>
              <a:t> </a:t>
            </a:r>
            <a:r>
              <a:rPr lang="cs-CZ" sz="1400" dirty="0" err="1"/>
              <a:t>Delivery</a:t>
            </a:r>
            <a:endParaRPr lang="cs-CZ" sz="1400" dirty="0"/>
          </a:p>
          <a:p>
            <a:pPr algn="ctr"/>
            <a:r>
              <a:rPr lang="cs-CZ" sz="1400" dirty="0" err="1"/>
              <a:t>Date</a:t>
            </a:r>
            <a:endParaRPr lang="cs-CZ" sz="1400" dirty="0"/>
          </a:p>
        </p:txBody>
      </p:sp>
      <p:sp>
        <p:nvSpPr>
          <p:cNvPr id="6" name="Obdélník: se zakulacenými rohy 5">
            <a:extLst>
              <a:ext uri="{FF2B5EF4-FFF2-40B4-BE49-F238E27FC236}">
                <a16:creationId xmlns:a16="http://schemas.microsoft.com/office/drawing/2014/main" id="{A838BE92-BA51-2E6C-0519-064E5BEEA315}"/>
              </a:ext>
            </a:extLst>
          </p:cNvPr>
          <p:cNvSpPr/>
          <p:nvPr/>
        </p:nvSpPr>
        <p:spPr>
          <a:xfrm>
            <a:off x="3777215" y="5181496"/>
            <a:ext cx="1578778"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err="1"/>
              <a:t>Planned</a:t>
            </a:r>
            <a:r>
              <a:rPr lang="cs-CZ" sz="1400" dirty="0"/>
              <a:t> </a:t>
            </a:r>
            <a:r>
              <a:rPr lang="cs-CZ" sz="1400" dirty="0" err="1"/>
              <a:t>Shipment</a:t>
            </a:r>
            <a:r>
              <a:rPr lang="cs-CZ" sz="1400" dirty="0"/>
              <a:t> </a:t>
            </a:r>
          </a:p>
          <a:p>
            <a:pPr algn="ctr"/>
            <a:r>
              <a:rPr lang="cs-CZ" sz="1400" dirty="0" err="1"/>
              <a:t>Date</a:t>
            </a:r>
            <a:endParaRPr lang="cs-CZ" sz="1400" dirty="0"/>
          </a:p>
        </p:txBody>
      </p:sp>
      <p:pic>
        <p:nvPicPr>
          <p:cNvPr id="7" name="Picture 13" descr="Artic">
            <a:hlinkClick r:id="rId2"/>
            <a:extLst>
              <a:ext uri="{FF2B5EF4-FFF2-40B4-BE49-F238E27FC236}">
                <a16:creationId xmlns:a16="http://schemas.microsoft.com/office/drawing/2014/main" id="{0FA946CA-543B-F0EB-A73B-15679AFF7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615" y="5954527"/>
            <a:ext cx="1002174" cy="5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Šipka: doleva 7">
            <a:extLst>
              <a:ext uri="{FF2B5EF4-FFF2-40B4-BE49-F238E27FC236}">
                <a16:creationId xmlns:a16="http://schemas.microsoft.com/office/drawing/2014/main" id="{DF7243DC-7DB2-6BAC-018F-D40BE30F7C9D}"/>
              </a:ext>
            </a:extLst>
          </p:cNvPr>
          <p:cNvSpPr/>
          <p:nvPr/>
        </p:nvSpPr>
        <p:spPr>
          <a:xfrm>
            <a:off x="2213538" y="5188274"/>
            <a:ext cx="1440160" cy="576064"/>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Shippment</a:t>
            </a:r>
            <a:r>
              <a:rPr lang="cs-CZ" sz="900" dirty="0">
                <a:solidFill>
                  <a:srgbClr val="FF0000"/>
                </a:solidFill>
              </a:rPr>
              <a:t> Time</a:t>
            </a:r>
          </a:p>
        </p:txBody>
      </p:sp>
      <p:sp>
        <p:nvSpPr>
          <p:cNvPr id="9" name="Šipka: doleva 8">
            <a:extLst>
              <a:ext uri="{FF2B5EF4-FFF2-40B4-BE49-F238E27FC236}">
                <a16:creationId xmlns:a16="http://schemas.microsoft.com/office/drawing/2014/main" id="{ECD68373-9D07-45E3-4D19-33D4781849CB}"/>
              </a:ext>
            </a:extLst>
          </p:cNvPr>
          <p:cNvSpPr/>
          <p:nvPr/>
        </p:nvSpPr>
        <p:spPr>
          <a:xfrm>
            <a:off x="5465902" y="5188274"/>
            <a:ext cx="1075784" cy="576064"/>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OWHT</a:t>
            </a:r>
          </a:p>
        </p:txBody>
      </p:sp>
      <p:sp>
        <p:nvSpPr>
          <p:cNvPr id="11" name="Obdélník: se zakulacenými rohy 10">
            <a:extLst>
              <a:ext uri="{FF2B5EF4-FFF2-40B4-BE49-F238E27FC236}">
                <a16:creationId xmlns:a16="http://schemas.microsoft.com/office/drawing/2014/main" id="{7C7F5689-1618-3ED7-0A69-49B18594078B}"/>
              </a:ext>
            </a:extLst>
          </p:cNvPr>
          <p:cNvSpPr/>
          <p:nvPr/>
        </p:nvSpPr>
        <p:spPr>
          <a:xfrm>
            <a:off x="6708169" y="5181496"/>
            <a:ext cx="1578778" cy="5760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t> </a:t>
            </a:r>
            <a:r>
              <a:rPr lang="cs-CZ" sz="1400" dirty="0" err="1"/>
              <a:t>Shipment</a:t>
            </a:r>
            <a:endParaRPr lang="cs-CZ" sz="1400" dirty="0"/>
          </a:p>
          <a:p>
            <a:pPr algn="ctr"/>
            <a:r>
              <a:rPr lang="cs-CZ" sz="1400" dirty="0" err="1"/>
              <a:t>Date</a:t>
            </a:r>
            <a:endParaRPr lang="cs-CZ" sz="1400" dirty="0"/>
          </a:p>
        </p:txBody>
      </p:sp>
      <p:pic>
        <p:nvPicPr>
          <p:cNvPr id="12" name="Picture 5" descr="reinforced-plastic-inventory">
            <a:hlinkClick r:id="rId4"/>
            <a:extLst>
              <a:ext uri="{FF2B5EF4-FFF2-40B4-BE49-F238E27FC236}">
                <a16:creationId xmlns:a16="http://schemas.microsoft.com/office/drawing/2014/main" id="{902E3593-8950-2B38-46A6-34EB929C9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278" y="5919381"/>
            <a:ext cx="944560" cy="75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25059C20-7243-0097-B847-B468FA320ACB}"/>
              </a:ext>
            </a:extLst>
          </p:cNvPr>
          <p:cNvSpPr txBox="1"/>
          <p:nvPr/>
        </p:nvSpPr>
        <p:spPr>
          <a:xfrm>
            <a:off x="2987824" y="4653136"/>
            <a:ext cx="3700565" cy="369332"/>
          </a:xfrm>
          <a:prstGeom prst="rect">
            <a:avLst/>
          </a:prstGeom>
          <a:noFill/>
        </p:spPr>
        <p:txBody>
          <a:bodyPr wrap="none" rtlCol="0">
            <a:spAutoFit/>
          </a:bodyPr>
          <a:lstStyle/>
          <a:p>
            <a:r>
              <a:rPr lang="cs-CZ" dirty="0"/>
              <a:t> </a:t>
            </a:r>
            <a:r>
              <a:rPr lang="cs-CZ" dirty="0">
                <a:solidFill>
                  <a:srgbClr val="0070C0"/>
                </a:solidFill>
              </a:rPr>
              <a:t>Nebo to může být znázorněno takto </a:t>
            </a:r>
          </a:p>
        </p:txBody>
      </p:sp>
      <p:pic>
        <p:nvPicPr>
          <p:cNvPr id="14" name="Obrázek 13">
            <a:extLst>
              <a:ext uri="{FF2B5EF4-FFF2-40B4-BE49-F238E27FC236}">
                <a16:creationId xmlns:a16="http://schemas.microsoft.com/office/drawing/2014/main" id="{3C851E47-CDB0-4BDF-DBBC-A2E2C6292415}"/>
              </a:ext>
            </a:extLst>
          </p:cNvPr>
          <p:cNvPicPr>
            <a:picLocks noChangeAspect="1"/>
          </p:cNvPicPr>
          <p:nvPr/>
        </p:nvPicPr>
        <p:blipFill>
          <a:blip r:embed="rId6"/>
          <a:stretch>
            <a:fillRect/>
          </a:stretch>
        </p:blipFill>
        <p:spPr>
          <a:xfrm>
            <a:off x="5509009" y="5955912"/>
            <a:ext cx="989570" cy="554159"/>
          </a:xfrm>
          <a:prstGeom prst="rect">
            <a:avLst/>
          </a:prstGeom>
        </p:spPr>
      </p:pic>
    </p:spTree>
    <p:extLst>
      <p:ext uri="{BB962C8B-B14F-4D97-AF65-F5344CB8AC3E}">
        <p14:creationId xmlns:p14="http://schemas.microsoft.com/office/powerpoint/2010/main" val="3593854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0DAC2-7D30-4137-80D2-09B5742C1DA8}"/>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and </a:t>
            </a:r>
            <a:r>
              <a:rPr lang="cs-CZ" sz="3600" dirty="0" err="1">
                <a:solidFill>
                  <a:srgbClr val="0070C0"/>
                </a:solidFill>
              </a:rPr>
              <a:t>reservation</a:t>
            </a:r>
            <a:r>
              <a:rPr lang="cs-CZ" sz="3600" dirty="0">
                <a:solidFill>
                  <a:srgbClr val="0070C0"/>
                </a:solidFill>
              </a:rPr>
              <a:t> </a:t>
            </a:r>
            <a:endParaRPr lang="en-US" sz="3600" dirty="0">
              <a:solidFill>
                <a:srgbClr val="0070C0"/>
              </a:solidFill>
            </a:endParaRPr>
          </a:p>
        </p:txBody>
      </p:sp>
      <p:pic>
        <p:nvPicPr>
          <p:cNvPr id="4" name="Obrázek 3">
            <a:extLst>
              <a:ext uri="{FF2B5EF4-FFF2-40B4-BE49-F238E27FC236}">
                <a16:creationId xmlns:a16="http://schemas.microsoft.com/office/drawing/2014/main" id="{C18A67C3-88E1-4869-96AA-B6AF2C5B6E53}"/>
              </a:ext>
            </a:extLst>
          </p:cNvPr>
          <p:cNvPicPr>
            <a:picLocks noChangeAspect="1"/>
          </p:cNvPicPr>
          <p:nvPr/>
        </p:nvPicPr>
        <p:blipFill>
          <a:blip r:embed="rId2"/>
          <a:stretch>
            <a:fillRect/>
          </a:stretch>
        </p:blipFill>
        <p:spPr>
          <a:xfrm>
            <a:off x="314857" y="1529000"/>
            <a:ext cx="8514286" cy="3800000"/>
          </a:xfrm>
          <a:prstGeom prst="rect">
            <a:avLst/>
          </a:prstGeom>
          <a:ln>
            <a:solidFill>
              <a:schemeClr val="accent1"/>
            </a:solidFill>
          </a:ln>
        </p:spPr>
      </p:pic>
    </p:spTree>
    <p:extLst>
      <p:ext uri="{BB962C8B-B14F-4D97-AF65-F5344CB8AC3E}">
        <p14:creationId xmlns:p14="http://schemas.microsoft.com/office/powerpoint/2010/main" val="3478637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F27EE4-1380-4E08-8CDE-7C981D8E1EC3}"/>
              </a:ext>
            </a:extLst>
          </p:cNvPr>
          <p:cNvSpPr>
            <a:spLocks noGrp="1"/>
          </p:cNvSpPr>
          <p:nvPr>
            <p:ph type="title"/>
          </p:nvPr>
        </p:nvSpPr>
        <p:spPr/>
        <p:txBody>
          <a:bodyPr>
            <a:normAutofit fontScale="90000"/>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line – </a:t>
            </a:r>
            <a:r>
              <a:rPr lang="cs-CZ" sz="3600" dirty="0" err="1">
                <a:solidFill>
                  <a:srgbClr val="0070C0"/>
                </a:solidFill>
              </a:rPr>
              <a:t>important</a:t>
            </a:r>
            <a:r>
              <a:rPr lang="cs-CZ" sz="3600" dirty="0">
                <a:solidFill>
                  <a:srgbClr val="0070C0"/>
                </a:solidFill>
              </a:rPr>
              <a:t> part </a:t>
            </a:r>
            <a:r>
              <a:rPr lang="cs-CZ" sz="3600" dirty="0" err="1">
                <a:solidFill>
                  <a:srgbClr val="0070C0"/>
                </a:solidFill>
              </a:rPr>
              <a:t>for</a:t>
            </a:r>
            <a:r>
              <a:rPr lang="cs-CZ" sz="3600" dirty="0">
                <a:solidFill>
                  <a:srgbClr val="0070C0"/>
                </a:solidFill>
              </a:rPr>
              <a:t> </a:t>
            </a:r>
            <a:r>
              <a:rPr lang="cs-CZ" sz="3600" dirty="0" err="1">
                <a:solidFill>
                  <a:srgbClr val="0070C0"/>
                </a:solidFill>
              </a:rPr>
              <a:t>the</a:t>
            </a:r>
            <a:r>
              <a:rPr lang="cs-CZ" sz="3600" dirty="0">
                <a:solidFill>
                  <a:srgbClr val="0070C0"/>
                </a:solidFill>
              </a:rPr>
              <a:t> model</a:t>
            </a:r>
            <a:endParaRPr lang="en-US" sz="3600" dirty="0">
              <a:solidFill>
                <a:srgbClr val="0070C0"/>
              </a:solidFill>
            </a:endParaRPr>
          </a:p>
        </p:txBody>
      </p:sp>
      <p:pic>
        <p:nvPicPr>
          <p:cNvPr id="4" name="Obrázek 3">
            <a:extLst>
              <a:ext uri="{FF2B5EF4-FFF2-40B4-BE49-F238E27FC236}">
                <a16:creationId xmlns:a16="http://schemas.microsoft.com/office/drawing/2014/main" id="{FB68D9FF-36D1-471D-BCB7-35C6A6ACC024}"/>
              </a:ext>
            </a:extLst>
          </p:cNvPr>
          <p:cNvPicPr>
            <a:picLocks noChangeAspect="1"/>
          </p:cNvPicPr>
          <p:nvPr/>
        </p:nvPicPr>
        <p:blipFill>
          <a:blip r:embed="rId2"/>
          <a:stretch>
            <a:fillRect/>
          </a:stretch>
        </p:blipFill>
        <p:spPr>
          <a:xfrm>
            <a:off x="457199" y="1484784"/>
            <a:ext cx="8145653" cy="1080120"/>
          </a:xfrm>
          <a:prstGeom prst="rect">
            <a:avLst/>
          </a:prstGeom>
          <a:ln>
            <a:solidFill>
              <a:schemeClr val="accent1"/>
            </a:solidFill>
          </a:ln>
        </p:spPr>
      </p:pic>
      <p:sp>
        <p:nvSpPr>
          <p:cNvPr id="5" name="TextovéPole 4">
            <a:extLst>
              <a:ext uri="{FF2B5EF4-FFF2-40B4-BE49-F238E27FC236}">
                <a16:creationId xmlns:a16="http://schemas.microsoft.com/office/drawing/2014/main" id="{E02211D5-362D-4D27-B57C-5660A985B121}"/>
              </a:ext>
            </a:extLst>
          </p:cNvPr>
          <p:cNvSpPr txBox="1"/>
          <p:nvPr/>
        </p:nvSpPr>
        <p:spPr>
          <a:xfrm>
            <a:off x="7004571" y="2564904"/>
            <a:ext cx="1183529" cy="276999"/>
          </a:xfrm>
          <a:prstGeom prst="rect">
            <a:avLst/>
          </a:prstGeom>
          <a:noFill/>
        </p:spPr>
        <p:txBody>
          <a:bodyPr wrap="none" rtlCol="0">
            <a:spAutoFit/>
          </a:bodyPr>
          <a:lstStyle/>
          <a:p>
            <a:r>
              <a:rPr lang="cs-CZ" sz="1200" dirty="0" err="1">
                <a:solidFill>
                  <a:srgbClr val="00B050"/>
                </a:solidFill>
              </a:rPr>
              <a:t>Shippment</a:t>
            </a:r>
            <a:r>
              <a:rPr lang="cs-CZ" sz="1200" dirty="0">
                <a:solidFill>
                  <a:srgbClr val="00B050"/>
                </a:solidFill>
              </a:rPr>
              <a:t> </a:t>
            </a:r>
            <a:r>
              <a:rPr lang="cs-CZ" sz="1200" dirty="0" err="1">
                <a:solidFill>
                  <a:srgbClr val="00B050"/>
                </a:solidFill>
              </a:rPr>
              <a:t>time</a:t>
            </a:r>
            <a:endParaRPr lang="en-US" sz="1200" dirty="0">
              <a:solidFill>
                <a:srgbClr val="00B050"/>
              </a:solidFill>
            </a:endParaRPr>
          </a:p>
        </p:txBody>
      </p:sp>
      <p:sp>
        <p:nvSpPr>
          <p:cNvPr id="6" name="TextovéPole 5">
            <a:extLst>
              <a:ext uri="{FF2B5EF4-FFF2-40B4-BE49-F238E27FC236}">
                <a16:creationId xmlns:a16="http://schemas.microsoft.com/office/drawing/2014/main" id="{F66EFA99-04AC-495A-BBA5-BE3E9CED32A8}"/>
              </a:ext>
            </a:extLst>
          </p:cNvPr>
          <p:cNvSpPr txBox="1"/>
          <p:nvPr/>
        </p:nvSpPr>
        <p:spPr>
          <a:xfrm>
            <a:off x="7835109" y="1416281"/>
            <a:ext cx="593368" cy="276999"/>
          </a:xfrm>
          <a:prstGeom prst="rect">
            <a:avLst/>
          </a:prstGeom>
          <a:noFill/>
        </p:spPr>
        <p:txBody>
          <a:bodyPr wrap="none" rtlCol="0">
            <a:spAutoFit/>
          </a:bodyPr>
          <a:lstStyle/>
          <a:p>
            <a:r>
              <a:rPr lang="cs-CZ" sz="1200" dirty="0">
                <a:solidFill>
                  <a:srgbClr val="FF0000"/>
                </a:solidFill>
              </a:rPr>
              <a:t>OWHT</a:t>
            </a:r>
            <a:endParaRPr lang="en-US" sz="1200" dirty="0">
              <a:solidFill>
                <a:srgbClr val="FF0000"/>
              </a:solidFill>
            </a:endParaRPr>
          </a:p>
        </p:txBody>
      </p:sp>
      <p:cxnSp>
        <p:nvCxnSpPr>
          <p:cNvPr id="8" name="Přímá spojnice se šipkou 7">
            <a:extLst>
              <a:ext uri="{FF2B5EF4-FFF2-40B4-BE49-F238E27FC236}">
                <a16:creationId xmlns:a16="http://schemas.microsoft.com/office/drawing/2014/main" id="{8218B541-A668-4F72-BDB0-AC3547106044}"/>
              </a:ext>
            </a:extLst>
          </p:cNvPr>
          <p:cNvCxnSpPr/>
          <p:nvPr/>
        </p:nvCxnSpPr>
        <p:spPr>
          <a:xfrm>
            <a:off x="1547664" y="2348383"/>
            <a:ext cx="0" cy="781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85F7DF6-899B-4881-8223-C57B6AE0BAC9}"/>
              </a:ext>
            </a:extLst>
          </p:cNvPr>
          <p:cNvPicPr>
            <a:picLocks noChangeAspect="1"/>
          </p:cNvPicPr>
          <p:nvPr/>
        </p:nvPicPr>
        <p:blipFill>
          <a:blip r:embed="rId3"/>
          <a:stretch>
            <a:fillRect/>
          </a:stretch>
        </p:blipFill>
        <p:spPr>
          <a:xfrm>
            <a:off x="431563" y="3195313"/>
            <a:ext cx="8127832" cy="2246406"/>
          </a:xfrm>
          <a:prstGeom prst="rect">
            <a:avLst/>
          </a:prstGeom>
          <a:ln>
            <a:solidFill>
              <a:srgbClr val="FF0000"/>
            </a:solidFill>
          </a:ln>
        </p:spPr>
      </p:pic>
    </p:spTree>
    <p:extLst>
      <p:ext uri="{BB962C8B-B14F-4D97-AF65-F5344CB8AC3E}">
        <p14:creationId xmlns:p14="http://schemas.microsoft.com/office/powerpoint/2010/main" val="3785572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76E9EE-0AB7-4BCA-BCE2-F3C2799AF467}"/>
              </a:ext>
            </a:extLst>
          </p:cNvPr>
          <p:cNvSpPr>
            <a:spLocks noGrp="1"/>
          </p:cNvSpPr>
          <p:nvPr>
            <p:ph type="title"/>
          </p:nvPr>
        </p:nvSpPr>
        <p:spPr/>
        <p:txBody>
          <a:bodyPr>
            <a:normAutofit/>
          </a:bodyPr>
          <a:lstStyle/>
          <a:p>
            <a:pPr algn="l"/>
            <a:r>
              <a:rPr lang="cs-CZ" sz="3600" dirty="0" err="1">
                <a:solidFill>
                  <a:srgbClr val="0070C0"/>
                </a:solidFill>
              </a:rPr>
              <a:t>Requisition</a:t>
            </a:r>
            <a:r>
              <a:rPr lang="cs-CZ" sz="3600" dirty="0">
                <a:solidFill>
                  <a:srgbClr val="0070C0"/>
                </a:solidFill>
              </a:rPr>
              <a:t> </a:t>
            </a:r>
            <a:r>
              <a:rPr lang="cs-CZ" sz="3600" dirty="0" err="1">
                <a:solidFill>
                  <a:srgbClr val="0070C0"/>
                </a:solidFill>
              </a:rPr>
              <a:t>worksheet</a:t>
            </a:r>
            <a:endParaRPr lang="en-US" sz="3600" dirty="0">
              <a:solidFill>
                <a:srgbClr val="0070C0"/>
              </a:solidFill>
            </a:endParaRPr>
          </a:p>
        </p:txBody>
      </p:sp>
      <p:pic>
        <p:nvPicPr>
          <p:cNvPr id="4" name="Obrázek 3">
            <a:extLst>
              <a:ext uri="{FF2B5EF4-FFF2-40B4-BE49-F238E27FC236}">
                <a16:creationId xmlns:a16="http://schemas.microsoft.com/office/drawing/2014/main" id="{44A8FEBD-2FFF-492F-ABC0-9845379B3AC9}"/>
              </a:ext>
            </a:extLst>
          </p:cNvPr>
          <p:cNvPicPr>
            <a:picLocks noChangeAspect="1"/>
          </p:cNvPicPr>
          <p:nvPr/>
        </p:nvPicPr>
        <p:blipFill>
          <a:blip r:embed="rId2"/>
          <a:stretch>
            <a:fillRect/>
          </a:stretch>
        </p:blipFill>
        <p:spPr>
          <a:xfrm>
            <a:off x="539552" y="1396178"/>
            <a:ext cx="7226845" cy="1572807"/>
          </a:xfrm>
          <a:prstGeom prst="rect">
            <a:avLst/>
          </a:prstGeom>
          <a:ln>
            <a:solidFill>
              <a:srgbClr val="FF0000"/>
            </a:solidFill>
          </a:ln>
        </p:spPr>
      </p:pic>
      <p:pic>
        <p:nvPicPr>
          <p:cNvPr id="6" name="Obrázek 5">
            <a:extLst>
              <a:ext uri="{FF2B5EF4-FFF2-40B4-BE49-F238E27FC236}">
                <a16:creationId xmlns:a16="http://schemas.microsoft.com/office/drawing/2014/main" id="{4688A7E7-6E00-4B5F-AEA2-47CD109A62F4}"/>
              </a:ext>
            </a:extLst>
          </p:cNvPr>
          <p:cNvPicPr>
            <a:picLocks noChangeAspect="1"/>
          </p:cNvPicPr>
          <p:nvPr/>
        </p:nvPicPr>
        <p:blipFill>
          <a:blip r:embed="rId3"/>
          <a:stretch>
            <a:fillRect/>
          </a:stretch>
        </p:blipFill>
        <p:spPr>
          <a:xfrm>
            <a:off x="683574" y="3439780"/>
            <a:ext cx="7768490" cy="709299"/>
          </a:xfrm>
          <a:prstGeom prst="rect">
            <a:avLst/>
          </a:prstGeom>
          <a:ln>
            <a:solidFill>
              <a:srgbClr val="FF0000"/>
            </a:solidFill>
          </a:ln>
        </p:spPr>
      </p:pic>
      <p:cxnSp>
        <p:nvCxnSpPr>
          <p:cNvPr id="8" name="Přímá spojnice se šipkou 7">
            <a:extLst>
              <a:ext uri="{FF2B5EF4-FFF2-40B4-BE49-F238E27FC236}">
                <a16:creationId xmlns:a16="http://schemas.microsoft.com/office/drawing/2014/main" id="{941A30B1-13E4-4073-AF22-E2FFA3C7446A}"/>
              </a:ext>
            </a:extLst>
          </p:cNvPr>
          <p:cNvCxnSpPr/>
          <p:nvPr/>
        </p:nvCxnSpPr>
        <p:spPr>
          <a:xfrm>
            <a:off x="3923928" y="3645024"/>
            <a:ext cx="9361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CA246F41-BB02-4627-9639-C5F7156E3355}"/>
              </a:ext>
            </a:extLst>
          </p:cNvPr>
          <p:cNvSpPr txBox="1"/>
          <p:nvPr/>
        </p:nvSpPr>
        <p:spPr>
          <a:xfrm>
            <a:off x="2483768" y="3116561"/>
            <a:ext cx="5243423" cy="369332"/>
          </a:xfrm>
          <a:prstGeom prst="rect">
            <a:avLst/>
          </a:prstGeom>
          <a:noFill/>
        </p:spPr>
        <p:txBody>
          <a:bodyPr wrap="none" rtlCol="0">
            <a:spAutoFit/>
          </a:bodyPr>
          <a:lstStyle/>
          <a:p>
            <a:r>
              <a:rPr lang="cs-CZ" dirty="0">
                <a:solidFill>
                  <a:srgbClr val="0070C0"/>
                </a:solidFill>
              </a:rPr>
              <a:t>7D=4D (Lead Time) + 2D (</a:t>
            </a:r>
            <a:r>
              <a:rPr lang="cs-CZ" dirty="0" err="1">
                <a:solidFill>
                  <a:srgbClr val="0070C0"/>
                </a:solidFill>
              </a:rPr>
              <a:t>Safety</a:t>
            </a:r>
            <a:r>
              <a:rPr lang="cs-CZ" dirty="0">
                <a:solidFill>
                  <a:srgbClr val="0070C0"/>
                </a:solidFill>
              </a:rPr>
              <a:t> Lead Time)+ 1D IWHT</a:t>
            </a:r>
            <a:endParaRPr lang="en-US" dirty="0">
              <a:solidFill>
                <a:srgbClr val="0070C0"/>
              </a:solidFill>
            </a:endParaRPr>
          </a:p>
        </p:txBody>
      </p:sp>
      <p:pic>
        <p:nvPicPr>
          <p:cNvPr id="10" name="Obrázek 9">
            <a:extLst>
              <a:ext uri="{FF2B5EF4-FFF2-40B4-BE49-F238E27FC236}">
                <a16:creationId xmlns:a16="http://schemas.microsoft.com/office/drawing/2014/main" id="{85DC1ACB-1489-4F7C-BB71-2B1068E9775C}"/>
              </a:ext>
            </a:extLst>
          </p:cNvPr>
          <p:cNvPicPr>
            <a:picLocks noChangeAspect="1"/>
          </p:cNvPicPr>
          <p:nvPr/>
        </p:nvPicPr>
        <p:blipFill>
          <a:blip r:embed="rId4"/>
          <a:stretch>
            <a:fillRect/>
          </a:stretch>
        </p:blipFill>
        <p:spPr>
          <a:xfrm>
            <a:off x="439443" y="4472298"/>
            <a:ext cx="8145653" cy="1080120"/>
          </a:xfrm>
          <a:prstGeom prst="rect">
            <a:avLst/>
          </a:prstGeom>
          <a:ln>
            <a:solidFill>
              <a:schemeClr val="accent1"/>
            </a:solidFill>
          </a:ln>
        </p:spPr>
      </p:pic>
      <p:cxnSp>
        <p:nvCxnSpPr>
          <p:cNvPr id="12" name="Přímá spojnice 11">
            <a:extLst>
              <a:ext uri="{FF2B5EF4-FFF2-40B4-BE49-F238E27FC236}">
                <a16:creationId xmlns:a16="http://schemas.microsoft.com/office/drawing/2014/main" id="{2CF74C2A-FC35-4729-B05E-72BA29060A85}"/>
              </a:ext>
            </a:extLst>
          </p:cNvPr>
          <p:cNvCxnSpPr/>
          <p:nvPr/>
        </p:nvCxnSpPr>
        <p:spPr>
          <a:xfrm>
            <a:off x="4152974" y="4090525"/>
            <a:ext cx="0" cy="274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1D20FDF4-8773-4E69-8BF2-A2CB279DA1AC}"/>
              </a:ext>
            </a:extLst>
          </p:cNvPr>
          <p:cNvCxnSpPr>
            <a:cxnSpLocks/>
          </p:cNvCxnSpPr>
          <p:nvPr/>
        </p:nvCxnSpPr>
        <p:spPr>
          <a:xfrm>
            <a:off x="4152974" y="4365104"/>
            <a:ext cx="4275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D235AD3F-97D5-42A9-AD54-48E50EFEB15A}"/>
              </a:ext>
            </a:extLst>
          </p:cNvPr>
          <p:cNvCxnSpPr>
            <a:cxnSpLocks/>
          </p:cNvCxnSpPr>
          <p:nvPr/>
        </p:nvCxnSpPr>
        <p:spPr>
          <a:xfrm>
            <a:off x="8452063" y="4365104"/>
            <a:ext cx="3491"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8316BEA2-EB2F-4467-B129-6C8919DD8013}"/>
              </a:ext>
            </a:extLst>
          </p:cNvPr>
          <p:cNvCxnSpPr>
            <a:cxnSpLocks/>
          </p:cNvCxnSpPr>
          <p:nvPr/>
        </p:nvCxnSpPr>
        <p:spPr>
          <a:xfrm>
            <a:off x="3923928" y="4261106"/>
            <a:ext cx="1584175"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800FE484-990D-4B0E-AE8D-E9003170D4F5}"/>
              </a:ext>
            </a:extLst>
          </p:cNvPr>
          <p:cNvCxnSpPr>
            <a:cxnSpLocks/>
          </p:cNvCxnSpPr>
          <p:nvPr/>
        </p:nvCxnSpPr>
        <p:spPr>
          <a:xfrm>
            <a:off x="4716016" y="4261106"/>
            <a:ext cx="0" cy="1857064"/>
          </a:xfrm>
          <a:prstGeom prst="straightConnector1">
            <a:avLst/>
          </a:prstGeom>
          <a:ln>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4" name="TextovéPole 23">
            <a:extLst>
              <a:ext uri="{FF2B5EF4-FFF2-40B4-BE49-F238E27FC236}">
                <a16:creationId xmlns:a16="http://schemas.microsoft.com/office/drawing/2014/main" id="{3728F0DA-05D4-4BB8-B360-D14EE0D4806C}"/>
              </a:ext>
            </a:extLst>
          </p:cNvPr>
          <p:cNvSpPr txBox="1"/>
          <p:nvPr/>
        </p:nvSpPr>
        <p:spPr>
          <a:xfrm>
            <a:off x="3401687" y="6118170"/>
            <a:ext cx="3781484" cy="369332"/>
          </a:xfrm>
          <a:prstGeom prst="rect">
            <a:avLst/>
          </a:prstGeom>
          <a:noFill/>
        </p:spPr>
        <p:txBody>
          <a:bodyPr wrap="none" rtlCol="0">
            <a:spAutoFit/>
          </a:bodyPr>
          <a:lstStyle/>
          <a:p>
            <a:r>
              <a:rPr lang="cs-CZ" dirty="0">
                <a:solidFill>
                  <a:srgbClr val="00B050"/>
                </a:solidFill>
              </a:rPr>
              <a:t>3D= 2D </a:t>
            </a:r>
            <a:r>
              <a:rPr lang="cs-CZ" dirty="0" err="1">
                <a:solidFill>
                  <a:srgbClr val="00B050"/>
                </a:solidFill>
              </a:rPr>
              <a:t>Safety</a:t>
            </a:r>
            <a:r>
              <a:rPr lang="cs-CZ" dirty="0">
                <a:solidFill>
                  <a:srgbClr val="00B050"/>
                </a:solidFill>
              </a:rPr>
              <a:t> Lead Time + 1D IWHT   </a:t>
            </a:r>
            <a:endParaRPr lang="en-US" dirty="0">
              <a:solidFill>
                <a:srgbClr val="00B050"/>
              </a:solidFill>
            </a:endParaRPr>
          </a:p>
        </p:txBody>
      </p:sp>
      <p:sp>
        <p:nvSpPr>
          <p:cNvPr id="26" name="TextovéPole 25">
            <a:extLst>
              <a:ext uri="{FF2B5EF4-FFF2-40B4-BE49-F238E27FC236}">
                <a16:creationId xmlns:a16="http://schemas.microsoft.com/office/drawing/2014/main" id="{5FAB407D-FC15-44AB-A576-362D9B8CB80E}"/>
              </a:ext>
            </a:extLst>
          </p:cNvPr>
          <p:cNvSpPr txBox="1"/>
          <p:nvPr/>
        </p:nvSpPr>
        <p:spPr>
          <a:xfrm>
            <a:off x="6948264" y="5529659"/>
            <a:ext cx="1183529" cy="276999"/>
          </a:xfrm>
          <a:prstGeom prst="rect">
            <a:avLst/>
          </a:prstGeom>
          <a:noFill/>
        </p:spPr>
        <p:txBody>
          <a:bodyPr wrap="none" rtlCol="0">
            <a:spAutoFit/>
          </a:bodyPr>
          <a:lstStyle/>
          <a:p>
            <a:r>
              <a:rPr lang="cs-CZ" sz="1200" dirty="0" err="1">
                <a:solidFill>
                  <a:srgbClr val="00B050"/>
                </a:solidFill>
              </a:rPr>
              <a:t>Shippment</a:t>
            </a:r>
            <a:r>
              <a:rPr lang="cs-CZ" sz="1200" dirty="0">
                <a:solidFill>
                  <a:srgbClr val="00B050"/>
                </a:solidFill>
              </a:rPr>
              <a:t> </a:t>
            </a:r>
            <a:r>
              <a:rPr lang="cs-CZ" sz="1200" dirty="0" err="1">
                <a:solidFill>
                  <a:srgbClr val="00B050"/>
                </a:solidFill>
              </a:rPr>
              <a:t>time</a:t>
            </a:r>
            <a:endParaRPr lang="en-US" sz="1200" dirty="0">
              <a:solidFill>
                <a:srgbClr val="00B050"/>
              </a:solidFill>
            </a:endParaRPr>
          </a:p>
        </p:txBody>
      </p:sp>
      <p:sp>
        <p:nvSpPr>
          <p:cNvPr id="27" name="TextovéPole 26">
            <a:extLst>
              <a:ext uri="{FF2B5EF4-FFF2-40B4-BE49-F238E27FC236}">
                <a16:creationId xmlns:a16="http://schemas.microsoft.com/office/drawing/2014/main" id="{9160ABDF-7918-4224-BD01-B975864E0E18}"/>
              </a:ext>
            </a:extLst>
          </p:cNvPr>
          <p:cNvSpPr txBox="1"/>
          <p:nvPr/>
        </p:nvSpPr>
        <p:spPr>
          <a:xfrm>
            <a:off x="7726354" y="4423631"/>
            <a:ext cx="593368" cy="276999"/>
          </a:xfrm>
          <a:prstGeom prst="rect">
            <a:avLst/>
          </a:prstGeom>
          <a:noFill/>
        </p:spPr>
        <p:txBody>
          <a:bodyPr wrap="none" rtlCol="0">
            <a:spAutoFit/>
          </a:bodyPr>
          <a:lstStyle/>
          <a:p>
            <a:r>
              <a:rPr lang="cs-CZ" sz="1200" dirty="0">
                <a:solidFill>
                  <a:srgbClr val="FF0000"/>
                </a:solidFill>
              </a:rPr>
              <a:t>OWHT</a:t>
            </a:r>
            <a:endParaRPr lang="en-US" sz="1200" dirty="0">
              <a:solidFill>
                <a:srgbClr val="FF0000"/>
              </a:solidFill>
            </a:endParaRPr>
          </a:p>
        </p:txBody>
      </p:sp>
      <p:sp>
        <p:nvSpPr>
          <p:cNvPr id="29" name="TextovéPole 28">
            <a:extLst>
              <a:ext uri="{FF2B5EF4-FFF2-40B4-BE49-F238E27FC236}">
                <a16:creationId xmlns:a16="http://schemas.microsoft.com/office/drawing/2014/main" id="{6A650DC3-F18B-4CD5-919F-E5D55B44F771}"/>
              </a:ext>
            </a:extLst>
          </p:cNvPr>
          <p:cNvSpPr txBox="1"/>
          <p:nvPr/>
        </p:nvSpPr>
        <p:spPr>
          <a:xfrm>
            <a:off x="2072615" y="4503657"/>
            <a:ext cx="1582869" cy="369332"/>
          </a:xfrm>
          <a:prstGeom prst="rect">
            <a:avLst/>
          </a:prstGeom>
          <a:noFill/>
        </p:spPr>
        <p:txBody>
          <a:bodyPr wrap="none" rtlCol="0">
            <a:spAutoFit/>
          </a:bodyPr>
          <a:lstStyle/>
          <a:p>
            <a:r>
              <a:rPr lang="cs-CZ" dirty="0">
                <a:solidFill>
                  <a:srgbClr val="0070C0"/>
                </a:solidFill>
              </a:rPr>
              <a:t> </a:t>
            </a:r>
            <a:r>
              <a:rPr lang="cs-CZ" sz="1600" dirty="0">
                <a:solidFill>
                  <a:srgbClr val="0070C0"/>
                </a:solidFill>
              </a:rPr>
              <a:t>Sales </a:t>
            </a:r>
            <a:r>
              <a:rPr lang="cs-CZ" sz="1600" dirty="0" err="1">
                <a:solidFill>
                  <a:srgbClr val="0070C0"/>
                </a:solidFill>
              </a:rPr>
              <a:t>Order</a:t>
            </a:r>
            <a:r>
              <a:rPr lang="cs-CZ" sz="1600" dirty="0">
                <a:solidFill>
                  <a:srgbClr val="0070C0"/>
                </a:solidFill>
              </a:rPr>
              <a:t> Line</a:t>
            </a:r>
            <a:endParaRPr lang="en-US" sz="1600" dirty="0">
              <a:solidFill>
                <a:srgbClr val="0070C0"/>
              </a:solidFill>
            </a:endParaRPr>
          </a:p>
        </p:txBody>
      </p:sp>
    </p:spTree>
    <p:extLst>
      <p:ext uri="{BB962C8B-B14F-4D97-AF65-F5344CB8AC3E}">
        <p14:creationId xmlns:p14="http://schemas.microsoft.com/office/powerpoint/2010/main" val="1894143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5BB189-DD40-944A-6F1B-7D3F0D4836BA}"/>
              </a:ext>
            </a:extLst>
          </p:cNvPr>
          <p:cNvSpPr>
            <a:spLocks noGrp="1"/>
          </p:cNvSpPr>
          <p:nvPr>
            <p:ph type="title"/>
          </p:nvPr>
        </p:nvSpPr>
        <p:spPr/>
        <p:txBody>
          <a:bodyPr>
            <a:normAutofit/>
          </a:bodyPr>
          <a:lstStyle/>
          <a:p>
            <a:pPr algn="l"/>
            <a:r>
              <a:rPr lang="en-US" sz="2400" dirty="0">
                <a:solidFill>
                  <a:srgbClr val="0070C0"/>
                </a:solidFill>
              </a:rPr>
              <a:t>A Different Perspective on the Planned delivery date calculation</a:t>
            </a:r>
            <a:endParaRPr lang="cs-CZ" sz="2400" dirty="0">
              <a:solidFill>
                <a:srgbClr val="0070C0"/>
              </a:solidFill>
            </a:endParaRPr>
          </a:p>
        </p:txBody>
      </p:sp>
      <p:sp>
        <p:nvSpPr>
          <p:cNvPr id="5" name="TextovéPole 4">
            <a:extLst>
              <a:ext uri="{FF2B5EF4-FFF2-40B4-BE49-F238E27FC236}">
                <a16:creationId xmlns:a16="http://schemas.microsoft.com/office/drawing/2014/main" id="{68480434-4001-5332-AC3F-59722A1AB1E3}"/>
              </a:ext>
            </a:extLst>
          </p:cNvPr>
          <p:cNvSpPr txBox="1"/>
          <p:nvPr/>
        </p:nvSpPr>
        <p:spPr>
          <a:xfrm>
            <a:off x="611560" y="2700359"/>
            <a:ext cx="651140" cy="369332"/>
          </a:xfrm>
          <a:prstGeom prst="rect">
            <a:avLst/>
          </a:prstGeom>
          <a:noFill/>
        </p:spPr>
        <p:txBody>
          <a:bodyPr wrap="none" rtlCol="0">
            <a:spAutoFit/>
          </a:bodyPr>
          <a:lstStyle/>
          <a:p>
            <a:r>
              <a:rPr lang="cs-CZ" dirty="0"/>
              <a:t>18.7.</a:t>
            </a:r>
          </a:p>
        </p:txBody>
      </p:sp>
      <p:sp>
        <p:nvSpPr>
          <p:cNvPr id="6" name="TextovéPole 5">
            <a:extLst>
              <a:ext uri="{FF2B5EF4-FFF2-40B4-BE49-F238E27FC236}">
                <a16:creationId xmlns:a16="http://schemas.microsoft.com/office/drawing/2014/main" id="{71947B00-8D59-9957-0066-AFB5B50D52DC}"/>
              </a:ext>
            </a:extLst>
          </p:cNvPr>
          <p:cNvSpPr txBox="1"/>
          <p:nvPr/>
        </p:nvSpPr>
        <p:spPr>
          <a:xfrm>
            <a:off x="4932040" y="2698376"/>
            <a:ext cx="939172" cy="369332"/>
          </a:xfrm>
          <a:prstGeom prst="rect">
            <a:avLst/>
          </a:prstGeom>
          <a:noFill/>
        </p:spPr>
        <p:txBody>
          <a:bodyPr wrap="square" rtlCol="0">
            <a:spAutoFit/>
          </a:bodyPr>
          <a:lstStyle/>
          <a:p>
            <a:r>
              <a:rPr lang="cs-CZ" dirty="0"/>
              <a:t>25.7.</a:t>
            </a:r>
          </a:p>
        </p:txBody>
      </p:sp>
      <p:sp>
        <p:nvSpPr>
          <p:cNvPr id="7" name="TextovéPole 6">
            <a:extLst>
              <a:ext uri="{FF2B5EF4-FFF2-40B4-BE49-F238E27FC236}">
                <a16:creationId xmlns:a16="http://schemas.microsoft.com/office/drawing/2014/main" id="{2C4F1690-2983-3EA5-331E-AAC4080A964D}"/>
              </a:ext>
            </a:extLst>
          </p:cNvPr>
          <p:cNvSpPr txBox="1"/>
          <p:nvPr/>
        </p:nvSpPr>
        <p:spPr>
          <a:xfrm>
            <a:off x="2375008" y="2698376"/>
            <a:ext cx="704039" cy="369332"/>
          </a:xfrm>
          <a:prstGeom prst="rect">
            <a:avLst/>
          </a:prstGeom>
          <a:noFill/>
        </p:spPr>
        <p:txBody>
          <a:bodyPr wrap="none" rtlCol="0">
            <a:spAutoFit/>
          </a:bodyPr>
          <a:lstStyle/>
          <a:p>
            <a:r>
              <a:rPr lang="cs-CZ" dirty="0"/>
              <a:t>25.7. </a:t>
            </a:r>
          </a:p>
        </p:txBody>
      </p:sp>
      <p:cxnSp>
        <p:nvCxnSpPr>
          <p:cNvPr id="9" name="Přímá spojnice se šipkou 8">
            <a:extLst>
              <a:ext uri="{FF2B5EF4-FFF2-40B4-BE49-F238E27FC236}">
                <a16:creationId xmlns:a16="http://schemas.microsoft.com/office/drawing/2014/main" id="{86B8982D-3908-847B-C353-3EF269AAF4FC}"/>
              </a:ext>
            </a:extLst>
          </p:cNvPr>
          <p:cNvCxnSpPr>
            <a:cxnSpLocks/>
            <a:endCxn id="7" idx="1"/>
          </p:cNvCxnSpPr>
          <p:nvPr/>
        </p:nvCxnSpPr>
        <p:spPr>
          <a:xfrm>
            <a:off x="1262700" y="2883042"/>
            <a:ext cx="1112308" cy="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53329A8A-7762-6B8C-FEA1-62AC815EBC68}"/>
              </a:ext>
            </a:extLst>
          </p:cNvPr>
          <p:cNvCxnSpPr>
            <a:cxnSpLocks/>
            <a:endCxn id="6" idx="1"/>
          </p:cNvCxnSpPr>
          <p:nvPr/>
        </p:nvCxnSpPr>
        <p:spPr>
          <a:xfrm>
            <a:off x="2987824" y="2883042"/>
            <a:ext cx="1944216" cy="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9EDB090E-E6A1-A9B9-22BD-E3C0219F85F5}"/>
              </a:ext>
            </a:extLst>
          </p:cNvPr>
          <p:cNvSpPr txBox="1"/>
          <p:nvPr/>
        </p:nvSpPr>
        <p:spPr>
          <a:xfrm>
            <a:off x="1186309" y="2508974"/>
            <a:ext cx="1265090" cy="307777"/>
          </a:xfrm>
          <a:prstGeom prst="rect">
            <a:avLst/>
          </a:prstGeom>
          <a:noFill/>
        </p:spPr>
        <p:txBody>
          <a:bodyPr wrap="none" rtlCol="0">
            <a:spAutoFit/>
          </a:bodyPr>
          <a:lstStyle/>
          <a:p>
            <a:r>
              <a:rPr lang="cs-CZ" sz="1400" dirty="0">
                <a:solidFill>
                  <a:srgbClr val="C00000"/>
                </a:solidFill>
              </a:rPr>
              <a:t>4D =Lead Time</a:t>
            </a:r>
          </a:p>
        </p:txBody>
      </p:sp>
      <p:sp>
        <p:nvSpPr>
          <p:cNvPr id="15" name="TextovéPole 14">
            <a:extLst>
              <a:ext uri="{FF2B5EF4-FFF2-40B4-BE49-F238E27FC236}">
                <a16:creationId xmlns:a16="http://schemas.microsoft.com/office/drawing/2014/main" id="{D0E0DEEE-C1B7-8759-9E8F-7D4A6030C320}"/>
              </a:ext>
            </a:extLst>
          </p:cNvPr>
          <p:cNvSpPr txBox="1"/>
          <p:nvPr/>
        </p:nvSpPr>
        <p:spPr>
          <a:xfrm>
            <a:off x="2727027" y="2430296"/>
            <a:ext cx="2985048" cy="307777"/>
          </a:xfrm>
          <a:prstGeom prst="rect">
            <a:avLst/>
          </a:prstGeom>
          <a:noFill/>
        </p:spPr>
        <p:txBody>
          <a:bodyPr wrap="none" rtlCol="0">
            <a:spAutoFit/>
          </a:bodyPr>
          <a:lstStyle/>
          <a:p>
            <a:r>
              <a:rPr lang="cs-CZ" sz="1400" dirty="0">
                <a:solidFill>
                  <a:srgbClr val="0070C0"/>
                </a:solidFill>
              </a:rPr>
              <a:t> </a:t>
            </a:r>
            <a:r>
              <a:rPr lang="cs-CZ" sz="1400" dirty="0">
                <a:solidFill>
                  <a:srgbClr val="00B050"/>
                </a:solidFill>
              </a:rPr>
              <a:t>3D = 2D </a:t>
            </a:r>
            <a:r>
              <a:rPr lang="cs-CZ" sz="1400" dirty="0" err="1">
                <a:solidFill>
                  <a:srgbClr val="00B050"/>
                </a:solidFill>
              </a:rPr>
              <a:t>Safety</a:t>
            </a:r>
            <a:r>
              <a:rPr lang="cs-CZ" sz="1400" dirty="0">
                <a:solidFill>
                  <a:srgbClr val="00B050"/>
                </a:solidFill>
              </a:rPr>
              <a:t> Lead Time + 1D IWHT</a:t>
            </a:r>
          </a:p>
        </p:txBody>
      </p:sp>
      <p:cxnSp>
        <p:nvCxnSpPr>
          <p:cNvPr id="17" name="Přímá spojnice se šipkou 16">
            <a:extLst>
              <a:ext uri="{FF2B5EF4-FFF2-40B4-BE49-F238E27FC236}">
                <a16:creationId xmlns:a16="http://schemas.microsoft.com/office/drawing/2014/main" id="{09E57490-08FB-0BAE-5734-C215B167A8C3}"/>
              </a:ext>
            </a:extLst>
          </p:cNvPr>
          <p:cNvCxnSpPr>
            <a:cxnSpLocks/>
          </p:cNvCxnSpPr>
          <p:nvPr/>
        </p:nvCxnSpPr>
        <p:spPr>
          <a:xfrm>
            <a:off x="1280381" y="2164086"/>
            <a:ext cx="35973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394E9E78-6BB3-4FC2-E144-513ED26808A5}"/>
              </a:ext>
            </a:extLst>
          </p:cNvPr>
          <p:cNvSpPr txBox="1"/>
          <p:nvPr/>
        </p:nvSpPr>
        <p:spPr>
          <a:xfrm>
            <a:off x="2112163" y="1800427"/>
            <a:ext cx="1090363" cy="307777"/>
          </a:xfrm>
          <a:prstGeom prst="rect">
            <a:avLst/>
          </a:prstGeom>
          <a:noFill/>
        </p:spPr>
        <p:txBody>
          <a:bodyPr wrap="none" rtlCol="0">
            <a:spAutoFit/>
          </a:bodyPr>
          <a:lstStyle/>
          <a:p>
            <a:r>
              <a:rPr lang="cs-CZ" sz="1400" dirty="0">
                <a:solidFill>
                  <a:srgbClr val="0070C0"/>
                </a:solidFill>
              </a:rPr>
              <a:t>7D = </a:t>
            </a:r>
            <a:r>
              <a:rPr lang="cs-CZ" sz="1400" dirty="0">
                <a:solidFill>
                  <a:srgbClr val="C00000"/>
                </a:solidFill>
              </a:rPr>
              <a:t>4D</a:t>
            </a:r>
            <a:r>
              <a:rPr lang="cs-CZ" sz="1400" dirty="0">
                <a:solidFill>
                  <a:srgbClr val="0070C0"/>
                </a:solidFill>
              </a:rPr>
              <a:t> +</a:t>
            </a:r>
            <a:r>
              <a:rPr lang="cs-CZ" sz="1400" dirty="0">
                <a:solidFill>
                  <a:srgbClr val="00B050"/>
                </a:solidFill>
              </a:rPr>
              <a:t>3D</a:t>
            </a:r>
          </a:p>
        </p:txBody>
      </p:sp>
      <p:sp>
        <p:nvSpPr>
          <p:cNvPr id="20" name="TextovéPole 19">
            <a:extLst>
              <a:ext uri="{FF2B5EF4-FFF2-40B4-BE49-F238E27FC236}">
                <a16:creationId xmlns:a16="http://schemas.microsoft.com/office/drawing/2014/main" id="{E8B603EA-8874-81A6-8926-EAA50DFFA329}"/>
              </a:ext>
            </a:extLst>
          </p:cNvPr>
          <p:cNvSpPr txBox="1"/>
          <p:nvPr/>
        </p:nvSpPr>
        <p:spPr>
          <a:xfrm>
            <a:off x="4932040" y="3733472"/>
            <a:ext cx="939172" cy="369332"/>
          </a:xfrm>
          <a:prstGeom prst="rect">
            <a:avLst/>
          </a:prstGeom>
          <a:noFill/>
        </p:spPr>
        <p:txBody>
          <a:bodyPr wrap="square" rtlCol="0">
            <a:spAutoFit/>
          </a:bodyPr>
          <a:lstStyle/>
          <a:p>
            <a:r>
              <a:rPr lang="cs-CZ" dirty="0"/>
              <a:t>25.7.</a:t>
            </a:r>
          </a:p>
        </p:txBody>
      </p:sp>
      <p:sp>
        <p:nvSpPr>
          <p:cNvPr id="21" name="TextovéPole 20">
            <a:extLst>
              <a:ext uri="{FF2B5EF4-FFF2-40B4-BE49-F238E27FC236}">
                <a16:creationId xmlns:a16="http://schemas.microsoft.com/office/drawing/2014/main" id="{A22B1ECD-3A77-B862-47EC-2C8F61961F0C}"/>
              </a:ext>
            </a:extLst>
          </p:cNvPr>
          <p:cNvSpPr txBox="1"/>
          <p:nvPr/>
        </p:nvSpPr>
        <p:spPr>
          <a:xfrm>
            <a:off x="6804248" y="3733472"/>
            <a:ext cx="939172" cy="369332"/>
          </a:xfrm>
          <a:prstGeom prst="rect">
            <a:avLst/>
          </a:prstGeom>
          <a:noFill/>
        </p:spPr>
        <p:txBody>
          <a:bodyPr wrap="square" rtlCol="0">
            <a:spAutoFit/>
          </a:bodyPr>
          <a:lstStyle/>
          <a:p>
            <a:r>
              <a:rPr lang="cs-CZ" dirty="0"/>
              <a:t>29.7.</a:t>
            </a:r>
          </a:p>
        </p:txBody>
      </p:sp>
      <p:cxnSp>
        <p:nvCxnSpPr>
          <p:cNvPr id="22" name="Přímá spojnice se šipkou 21">
            <a:extLst>
              <a:ext uri="{FF2B5EF4-FFF2-40B4-BE49-F238E27FC236}">
                <a16:creationId xmlns:a16="http://schemas.microsoft.com/office/drawing/2014/main" id="{6FDFA0E4-2AD5-BB5C-1E64-5F08056D7BF2}"/>
              </a:ext>
            </a:extLst>
          </p:cNvPr>
          <p:cNvCxnSpPr>
            <a:cxnSpLocks/>
            <a:endCxn id="21" idx="1"/>
          </p:cNvCxnSpPr>
          <p:nvPr/>
        </p:nvCxnSpPr>
        <p:spPr>
          <a:xfrm>
            <a:off x="5580112" y="3918138"/>
            <a:ext cx="122413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46A12D9F-E001-CFCA-86D1-16B5467BCDE2}"/>
              </a:ext>
            </a:extLst>
          </p:cNvPr>
          <p:cNvCxnSpPr/>
          <p:nvPr/>
        </p:nvCxnSpPr>
        <p:spPr>
          <a:xfrm>
            <a:off x="5292080" y="3067708"/>
            <a:ext cx="0" cy="665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id="{0E0984FF-EC28-B0BB-86BA-BC0A9874F098}"/>
              </a:ext>
            </a:extLst>
          </p:cNvPr>
          <p:cNvSpPr txBox="1"/>
          <p:nvPr/>
        </p:nvSpPr>
        <p:spPr>
          <a:xfrm>
            <a:off x="5157561" y="4127908"/>
            <a:ext cx="2963888" cy="307777"/>
          </a:xfrm>
          <a:prstGeom prst="rect">
            <a:avLst/>
          </a:prstGeom>
          <a:noFill/>
        </p:spPr>
        <p:txBody>
          <a:bodyPr wrap="none" rtlCol="0">
            <a:spAutoFit/>
          </a:bodyPr>
          <a:lstStyle/>
          <a:p>
            <a:r>
              <a:rPr lang="cs-CZ" sz="1400" dirty="0">
                <a:solidFill>
                  <a:srgbClr val="0070C0"/>
                </a:solidFill>
              </a:rPr>
              <a:t> </a:t>
            </a:r>
            <a:r>
              <a:rPr lang="cs-CZ" sz="1400" dirty="0">
                <a:solidFill>
                  <a:srgbClr val="FF0000"/>
                </a:solidFill>
              </a:rPr>
              <a:t>4D =  3D </a:t>
            </a:r>
            <a:r>
              <a:rPr lang="cs-CZ" sz="1400" dirty="0" err="1">
                <a:solidFill>
                  <a:srgbClr val="FF0000"/>
                </a:solidFill>
              </a:rPr>
              <a:t>Shippment</a:t>
            </a:r>
            <a:r>
              <a:rPr lang="cs-CZ" sz="1400" dirty="0">
                <a:solidFill>
                  <a:srgbClr val="FF0000"/>
                </a:solidFill>
              </a:rPr>
              <a:t> Time + 1D OWHT</a:t>
            </a:r>
          </a:p>
        </p:txBody>
      </p:sp>
    </p:spTree>
    <p:extLst>
      <p:ext uri="{BB962C8B-B14F-4D97-AF65-F5344CB8AC3E}">
        <p14:creationId xmlns:p14="http://schemas.microsoft.com/office/powerpoint/2010/main" val="1792658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CE2496-9A74-42C6-A614-041B939196EA}"/>
              </a:ext>
            </a:extLst>
          </p:cNvPr>
          <p:cNvSpPr>
            <a:spLocks noGrp="1"/>
          </p:cNvSpPr>
          <p:nvPr>
            <p:ph type="title"/>
          </p:nvPr>
        </p:nvSpPr>
        <p:spPr/>
        <p:txBody>
          <a:bodyPr/>
          <a:lstStyle/>
          <a:p>
            <a:pPr algn="l"/>
            <a:r>
              <a:rPr lang="cs-CZ" dirty="0" err="1">
                <a:solidFill>
                  <a:srgbClr val="0070C0"/>
                </a:solidFill>
              </a:rPr>
              <a:t>Availability</a:t>
            </a:r>
            <a:r>
              <a:rPr lang="cs-CZ" dirty="0">
                <a:solidFill>
                  <a:srgbClr val="0070C0"/>
                </a:solidFill>
              </a:rPr>
              <a:t> by period</a:t>
            </a:r>
            <a:endParaRPr lang="en-US" dirty="0">
              <a:solidFill>
                <a:srgbClr val="0070C0"/>
              </a:solidFill>
            </a:endParaRPr>
          </a:p>
        </p:txBody>
      </p:sp>
      <p:pic>
        <p:nvPicPr>
          <p:cNvPr id="4" name="Obrázek 3">
            <a:extLst>
              <a:ext uri="{FF2B5EF4-FFF2-40B4-BE49-F238E27FC236}">
                <a16:creationId xmlns:a16="http://schemas.microsoft.com/office/drawing/2014/main" id="{C2F569B9-4E48-418A-998F-28F85EEE684D}"/>
              </a:ext>
            </a:extLst>
          </p:cNvPr>
          <p:cNvPicPr>
            <a:picLocks noChangeAspect="1"/>
          </p:cNvPicPr>
          <p:nvPr/>
        </p:nvPicPr>
        <p:blipFill>
          <a:blip r:embed="rId2"/>
          <a:stretch>
            <a:fillRect/>
          </a:stretch>
        </p:blipFill>
        <p:spPr>
          <a:xfrm>
            <a:off x="971600" y="1916832"/>
            <a:ext cx="6212041" cy="4052890"/>
          </a:xfrm>
          <a:prstGeom prst="rect">
            <a:avLst/>
          </a:prstGeom>
          <a:ln>
            <a:solidFill>
              <a:srgbClr val="FF0000"/>
            </a:solidFill>
          </a:ln>
        </p:spPr>
      </p:pic>
    </p:spTree>
    <p:extLst>
      <p:ext uri="{BB962C8B-B14F-4D97-AF65-F5344CB8AC3E}">
        <p14:creationId xmlns:p14="http://schemas.microsoft.com/office/powerpoint/2010/main" val="3889360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33F248-9272-689D-EE52-C3D1E20FF57B}"/>
              </a:ext>
            </a:extLst>
          </p:cNvPr>
          <p:cNvSpPr>
            <a:spLocks noGrp="1"/>
          </p:cNvSpPr>
          <p:nvPr>
            <p:ph type="title"/>
          </p:nvPr>
        </p:nvSpPr>
        <p:spPr/>
        <p:txBody>
          <a:bodyPr>
            <a:normAutofit/>
          </a:bodyPr>
          <a:lstStyle/>
          <a:p>
            <a:pPr algn="l"/>
            <a:r>
              <a:rPr lang="cs-CZ" sz="3600" dirty="0" err="1">
                <a:solidFill>
                  <a:srgbClr val="0070C0"/>
                </a:solidFill>
              </a:rPr>
              <a:t>Planning</a:t>
            </a:r>
            <a:r>
              <a:rPr lang="cs-CZ" sz="3600" dirty="0">
                <a:solidFill>
                  <a:srgbClr val="0070C0"/>
                </a:solidFill>
              </a:rPr>
              <a:t> by use </a:t>
            </a:r>
            <a:r>
              <a:rPr lang="cs-CZ" sz="3600" dirty="0" err="1">
                <a:solidFill>
                  <a:srgbClr val="0070C0"/>
                </a:solidFill>
              </a:rPr>
              <a:t>of</a:t>
            </a:r>
            <a:r>
              <a:rPr lang="cs-CZ" sz="3600" dirty="0">
                <a:solidFill>
                  <a:srgbClr val="0070C0"/>
                </a:solidFill>
              </a:rPr>
              <a:t> </a:t>
            </a:r>
            <a:r>
              <a:rPr lang="cs-CZ" sz="3600" dirty="0" err="1">
                <a:solidFill>
                  <a:srgbClr val="0070C0"/>
                </a:solidFill>
              </a:rPr>
              <a:t>Requision</a:t>
            </a:r>
            <a:r>
              <a:rPr lang="cs-CZ" sz="3600" dirty="0">
                <a:solidFill>
                  <a:srgbClr val="0070C0"/>
                </a:solidFill>
              </a:rPr>
              <a:t> </a:t>
            </a:r>
            <a:r>
              <a:rPr lang="cs-CZ" sz="3600" dirty="0" err="1">
                <a:solidFill>
                  <a:srgbClr val="0070C0"/>
                </a:solidFill>
              </a:rPr>
              <a:t>worksheet</a:t>
            </a:r>
            <a:endParaRPr lang="cs-CZ" sz="3600" dirty="0">
              <a:solidFill>
                <a:srgbClr val="0070C0"/>
              </a:solidFill>
            </a:endParaRPr>
          </a:p>
        </p:txBody>
      </p:sp>
      <p:sp>
        <p:nvSpPr>
          <p:cNvPr id="3" name="TextovéPole 2">
            <a:extLst>
              <a:ext uri="{FF2B5EF4-FFF2-40B4-BE49-F238E27FC236}">
                <a16:creationId xmlns:a16="http://schemas.microsoft.com/office/drawing/2014/main" id="{738E6726-E010-E34E-A849-5906E99065F6}"/>
              </a:ext>
            </a:extLst>
          </p:cNvPr>
          <p:cNvSpPr txBox="1"/>
          <p:nvPr/>
        </p:nvSpPr>
        <p:spPr>
          <a:xfrm flipH="1">
            <a:off x="539551" y="1196752"/>
            <a:ext cx="8064896" cy="646331"/>
          </a:xfrm>
          <a:prstGeom prst="rect">
            <a:avLst/>
          </a:prstGeom>
          <a:noFill/>
        </p:spPr>
        <p:txBody>
          <a:bodyPr wrap="square" rtlCol="0">
            <a:spAutoFit/>
          </a:bodyPr>
          <a:lstStyle/>
          <a:p>
            <a:r>
              <a:rPr lang="en-US" dirty="0">
                <a:solidFill>
                  <a:srgbClr val="0070C0"/>
                </a:solidFill>
              </a:rPr>
              <a:t>Completing the relationships between Order </a:t>
            </a:r>
            <a:r>
              <a:rPr lang="cs-CZ" dirty="0">
                <a:solidFill>
                  <a:srgbClr val="0070C0"/>
                </a:solidFill>
              </a:rPr>
              <a:t>D</a:t>
            </a:r>
            <a:r>
              <a:rPr lang="en-US" dirty="0">
                <a:solidFill>
                  <a:srgbClr val="0070C0"/>
                </a:solidFill>
              </a:rPr>
              <a:t>ate, </a:t>
            </a:r>
            <a:r>
              <a:rPr lang="cs-CZ" dirty="0" err="1">
                <a:solidFill>
                  <a:srgbClr val="0070C0"/>
                </a:solidFill>
              </a:rPr>
              <a:t>Planned</a:t>
            </a:r>
            <a:r>
              <a:rPr lang="cs-CZ" dirty="0">
                <a:solidFill>
                  <a:srgbClr val="0070C0"/>
                </a:solidFill>
              </a:rPr>
              <a:t> </a:t>
            </a:r>
            <a:r>
              <a:rPr lang="cs-CZ" dirty="0" err="1">
                <a:solidFill>
                  <a:srgbClr val="0070C0"/>
                </a:solidFill>
              </a:rPr>
              <a:t>Receipt</a:t>
            </a:r>
            <a:r>
              <a:rPr lang="cs-CZ" dirty="0">
                <a:solidFill>
                  <a:srgbClr val="0070C0"/>
                </a:solidFill>
              </a:rPr>
              <a:t>  </a:t>
            </a:r>
            <a:r>
              <a:rPr lang="cs-CZ" dirty="0" err="1">
                <a:solidFill>
                  <a:srgbClr val="0070C0"/>
                </a:solidFill>
              </a:rPr>
              <a:t>Date</a:t>
            </a:r>
            <a:r>
              <a:rPr lang="cs-CZ" dirty="0">
                <a:solidFill>
                  <a:srgbClr val="0070C0"/>
                </a:solidFill>
              </a:rPr>
              <a:t> and </a:t>
            </a:r>
            <a:r>
              <a:rPr lang="en-US" dirty="0">
                <a:solidFill>
                  <a:srgbClr val="0070C0"/>
                </a:solidFill>
              </a:rPr>
              <a:t>Expected </a:t>
            </a:r>
            <a:r>
              <a:rPr lang="cs-CZ" dirty="0" err="1">
                <a:solidFill>
                  <a:srgbClr val="0070C0"/>
                </a:solidFill>
              </a:rPr>
              <a:t>Receipt</a:t>
            </a:r>
            <a:r>
              <a:rPr lang="cs-CZ" dirty="0">
                <a:solidFill>
                  <a:srgbClr val="0070C0"/>
                </a:solidFill>
              </a:rPr>
              <a:t> </a:t>
            </a:r>
            <a:r>
              <a:rPr lang="cs-CZ" dirty="0" err="1">
                <a:solidFill>
                  <a:srgbClr val="0070C0"/>
                </a:solidFill>
              </a:rPr>
              <a:t>Date</a:t>
            </a:r>
            <a:r>
              <a:rPr lang="cs-CZ" dirty="0">
                <a:solidFill>
                  <a:srgbClr val="0070C0"/>
                </a:solidFill>
              </a:rPr>
              <a:t>. ATP-CTP </a:t>
            </a:r>
            <a:r>
              <a:rPr lang="cs-CZ" dirty="0" err="1">
                <a:solidFill>
                  <a:srgbClr val="0070C0"/>
                </a:solidFill>
              </a:rPr>
              <a:t>is</a:t>
            </a:r>
            <a:r>
              <a:rPr lang="cs-CZ" dirty="0">
                <a:solidFill>
                  <a:srgbClr val="0070C0"/>
                </a:solidFill>
              </a:rPr>
              <a:t> not </a:t>
            </a:r>
            <a:r>
              <a:rPr lang="cs-CZ" dirty="0" err="1">
                <a:solidFill>
                  <a:srgbClr val="0070C0"/>
                </a:solidFill>
              </a:rPr>
              <a:t>used</a:t>
            </a:r>
            <a:r>
              <a:rPr lang="cs-CZ" dirty="0">
                <a:solidFill>
                  <a:srgbClr val="0070C0"/>
                </a:solidFill>
              </a:rPr>
              <a:t> in </a:t>
            </a:r>
            <a:r>
              <a:rPr lang="cs-CZ" dirty="0" err="1">
                <a:solidFill>
                  <a:srgbClr val="0070C0"/>
                </a:solidFill>
              </a:rPr>
              <a:t>this</a:t>
            </a:r>
            <a:r>
              <a:rPr lang="cs-CZ" dirty="0">
                <a:solidFill>
                  <a:srgbClr val="0070C0"/>
                </a:solidFill>
              </a:rPr>
              <a:t> model </a:t>
            </a:r>
          </a:p>
        </p:txBody>
      </p:sp>
      <p:pic>
        <p:nvPicPr>
          <p:cNvPr id="6" name="Obrázek 5">
            <a:extLst>
              <a:ext uri="{FF2B5EF4-FFF2-40B4-BE49-F238E27FC236}">
                <a16:creationId xmlns:a16="http://schemas.microsoft.com/office/drawing/2014/main" id="{16FB6E70-16D1-D72A-DB49-52C49C9CCF39}"/>
              </a:ext>
            </a:extLst>
          </p:cNvPr>
          <p:cNvPicPr>
            <a:picLocks noChangeAspect="1"/>
          </p:cNvPicPr>
          <p:nvPr/>
        </p:nvPicPr>
        <p:blipFill>
          <a:blip r:embed="rId2"/>
          <a:stretch>
            <a:fillRect/>
          </a:stretch>
        </p:blipFill>
        <p:spPr>
          <a:xfrm>
            <a:off x="566165" y="2402518"/>
            <a:ext cx="2788485" cy="931884"/>
          </a:xfrm>
          <a:prstGeom prst="rect">
            <a:avLst/>
          </a:prstGeom>
          <a:ln>
            <a:solidFill>
              <a:schemeClr val="accent1"/>
            </a:solidFill>
          </a:ln>
        </p:spPr>
      </p:pic>
      <p:sp>
        <p:nvSpPr>
          <p:cNvPr id="7" name="TextovéPole 6">
            <a:extLst>
              <a:ext uri="{FF2B5EF4-FFF2-40B4-BE49-F238E27FC236}">
                <a16:creationId xmlns:a16="http://schemas.microsoft.com/office/drawing/2014/main" id="{A32FD67D-1C81-CC02-A478-715609DA47A8}"/>
              </a:ext>
            </a:extLst>
          </p:cNvPr>
          <p:cNvSpPr txBox="1"/>
          <p:nvPr/>
        </p:nvSpPr>
        <p:spPr>
          <a:xfrm>
            <a:off x="538552" y="2018611"/>
            <a:ext cx="5196294" cy="307777"/>
          </a:xfrm>
          <a:prstGeom prst="rect">
            <a:avLst/>
          </a:prstGeom>
          <a:noFill/>
        </p:spPr>
        <p:txBody>
          <a:bodyPr wrap="none" rtlCol="0">
            <a:spAutoFit/>
          </a:bodyPr>
          <a:lstStyle/>
          <a:p>
            <a:r>
              <a:rPr lang="cs-CZ" sz="1400" dirty="0">
                <a:solidFill>
                  <a:srgbClr val="C00000"/>
                </a:solidFill>
              </a:rPr>
              <a:t>Part </a:t>
            </a:r>
            <a:r>
              <a:rPr lang="cs-CZ" sz="1400" dirty="0" err="1">
                <a:solidFill>
                  <a:srgbClr val="C00000"/>
                </a:solidFill>
              </a:rPr>
              <a:t>of</a:t>
            </a:r>
            <a:r>
              <a:rPr lang="cs-CZ" sz="1400" dirty="0">
                <a:solidFill>
                  <a:srgbClr val="C00000"/>
                </a:solidFill>
              </a:rPr>
              <a:t> Sales </a:t>
            </a:r>
            <a:r>
              <a:rPr lang="cs-CZ" sz="1400" dirty="0" err="1">
                <a:solidFill>
                  <a:srgbClr val="C00000"/>
                </a:solidFill>
              </a:rPr>
              <a:t>Order</a:t>
            </a:r>
            <a:r>
              <a:rPr lang="cs-CZ" sz="1400" dirty="0">
                <a:solidFill>
                  <a:srgbClr val="C00000"/>
                </a:solidFill>
              </a:rPr>
              <a:t> line (</a:t>
            </a:r>
            <a:r>
              <a:rPr lang="cs-CZ" sz="1400" dirty="0" err="1">
                <a:solidFill>
                  <a:srgbClr val="C00000"/>
                </a:solidFill>
              </a:rPr>
              <a:t>Item</a:t>
            </a:r>
            <a:r>
              <a:rPr lang="cs-CZ" sz="1400" dirty="0">
                <a:solidFill>
                  <a:srgbClr val="C00000"/>
                </a:solidFill>
              </a:rPr>
              <a:t> has </a:t>
            </a:r>
            <a:r>
              <a:rPr lang="cs-CZ" sz="1400" dirty="0" err="1">
                <a:solidFill>
                  <a:srgbClr val="C00000"/>
                </a:solidFill>
              </a:rPr>
              <a:t>the</a:t>
            </a:r>
            <a:r>
              <a:rPr lang="cs-CZ" sz="1400" dirty="0">
                <a:solidFill>
                  <a:srgbClr val="C00000"/>
                </a:solidFill>
              </a:rPr>
              <a:t> </a:t>
            </a:r>
            <a:r>
              <a:rPr lang="cs-CZ" sz="1400" dirty="0" err="1">
                <a:solidFill>
                  <a:srgbClr val="C00000"/>
                </a:solidFill>
              </a:rPr>
              <a:t>same</a:t>
            </a:r>
            <a:r>
              <a:rPr lang="cs-CZ" sz="1400" dirty="0">
                <a:solidFill>
                  <a:srgbClr val="C00000"/>
                </a:solidFill>
              </a:rPr>
              <a:t> </a:t>
            </a:r>
            <a:r>
              <a:rPr lang="cs-CZ" sz="1400" dirty="0" err="1">
                <a:solidFill>
                  <a:srgbClr val="C00000"/>
                </a:solidFill>
              </a:rPr>
              <a:t>parameters</a:t>
            </a:r>
            <a:r>
              <a:rPr lang="cs-CZ" sz="1400" dirty="0">
                <a:solidFill>
                  <a:srgbClr val="C00000"/>
                </a:solidFill>
              </a:rPr>
              <a:t> </a:t>
            </a:r>
            <a:r>
              <a:rPr lang="cs-CZ" sz="1400" dirty="0" err="1">
                <a:solidFill>
                  <a:srgbClr val="C00000"/>
                </a:solidFill>
              </a:rPr>
              <a:t>already</a:t>
            </a:r>
            <a:r>
              <a:rPr lang="cs-CZ" sz="1400" dirty="0">
                <a:solidFill>
                  <a:srgbClr val="C00000"/>
                </a:solidFill>
              </a:rPr>
              <a:t> </a:t>
            </a:r>
            <a:r>
              <a:rPr lang="cs-CZ" sz="1400" dirty="0" err="1">
                <a:solidFill>
                  <a:srgbClr val="C00000"/>
                </a:solidFill>
              </a:rPr>
              <a:t>used</a:t>
            </a:r>
            <a:r>
              <a:rPr lang="cs-CZ" sz="1400" dirty="0">
                <a:solidFill>
                  <a:srgbClr val="C00000"/>
                </a:solidFill>
              </a:rPr>
              <a:t>)</a:t>
            </a:r>
          </a:p>
        </p:txBody>
      </p:sp>
      <p:pic>
        <p:nvPicPr>
          <p:cNvPr id="9" name="Obrázek 8">
            <a:extLst>
              <a:ext uri="{FF2B5EF4-FFF2-40B4-BE49-F238E27FC236}">
                <a16:creationId xmlns:a16="http://schemas.microsoft.com/office/drawing/2014/main" id="{D59AD922-7575-9507-7A1C-D7788CB14FDE}"/>
              </a:ext>
            </a:extLst>
          </p:cNvPr>
          <p:cNvPicPr>
            <a:picLocks noChangeAspect="1"/>
          </p:cNvPicPr>
          <p:nvPr/>
        </p:nvPicPr>
        <p:blipFill>
          <a:blip r:embed="rId3"/>
          <a:stretch>
            <a:fillRect/>
          </a:stretch>
        </p:blipFill>
        <p:spPr>
          <a:xfrm>
            <a:off x="492704" y="3777893"/>
            <a:ext cx="7517907" cy="693672"/>
          </a:xfrm>
          <a:prstGeom prst="rect">
            <a:avLst/>
          </a:prstGeom>
          <a:ln>
            <a:solidFill>
              <a:schemeClr val="accent1"/>
            </a:solidFill>
          </a:ln>
        </p:spPr>
      </p:pic>
      <p:sp>
        <p:nvSpPr>
          <p:cNvPr id="10" name="TextovéPole 9">
            <a:extLst>
              <a:ext uri="{FF2B5EF4-FFF2-40B4-BE49-F238E27FC236}">
                <a16:creationId xmlns:a16="http://schemas.microsoft.com/office/drawing/2014/main" id="{149B22DF-1444-EBAE-68EC-3144F7FDDBE1}"/>
              </a:ext>
            </a:extLst>
          </p:cNvPr>
          <p:cNvSpPr txBox="1"/>
          <p:nvPr/>
        </p:nvSpPr>
        <p:spPr>
          <a:xfrm>
            <a:off x="422670" y="3451465"/>
            <a:ext cx="6120715" cy="307777"/>
          </a:xfrm>
          <a:prstGeom prst="rect">
            <a:avLst/>
          </a:prstGeom>
          <a:noFill/>
        </p:spPr>
        <p:txBody>
          <a:bodyPr wrap="none" rtlCol="0">
            <a:spAutoFit/>
          </a:bodyPr>
          <a:lstStyle/>
          <a:p>
            <a:r>
              <a:rPr lang="cs-CZ" sz="1400" dirty="0">
                <a:solidFill>
                  <a:srgbClr val="C00000"/>
                </a:solidFill>
              </a:rPr>
              <a:t>Part </a:t>
            </a:r>
            <a:r>
              <a:rPr lang="cs-CZ" sz="1400" dirty="0" err="1">
                <a:solidFill>
                  <a:srgbClr val="C00000"/>
                </a:solidFill>
              </a:rPr>
              <a:t>of</a:t>
            </a:r>
            <a:r>
              <a:rPr lang="cs-CZ" sz="1400" dirty="0">
                <a:solidFill>
                  <a:srgbClr val="C00000"/>
                </a:solidFill>
              </a:rPr>
              <a:t> RQWS line (</a:t>
            </a:r>
            <a:r>
              <a:rPr lang="cs-CZ" sz="1400" dirty="0" err="1">
                <a:solidFill>
                  <a:srgbClr val="C00000"/>
                </a:solidFill>
              </a:rPr>
              <a:t>Item</a:t>
            </a:r>
            <a:r>
              <a:rPr lang="cs-CZ" sz="1400" dirty="0">
                <a:solidFill>
                  <a:srgbClr val="C00000"/>
                </a:solidFill>
              </a:rPr>
              <a:t> has </a:t>
            </a:r>
            <a:r>
              <a:rPr lang="cs-CZ" sz="1400" dirty="0" err="1">
                <a:solidFill>
                  <a:srgbClr val="C00000"/>
                </a:solidFill>
              </a:rPr>
              <a:t>the</a:t>
            </a:r>
            <a:r>
              <a:rPr lang="cs-CZ" sz="1400" dirty="0">
                <a:solidFill>
                  <a:srgbClr val="C00000"/>
                </a:solidFill>
              </a:rPr>
              <a:t> </a:t>
            </a:r>
            <a:r>
              <a:rPr lang="cs-CZ" sz="1400" dirty="0" err="1">
                <a:solidFill>
                  <a:srgbClr val="C00000"/>
                </a:solidFill>
              </a:rPr>
              <a:t>same</a:t>
            </a:r>
            <a:r>
              <a:rPr lang="cs-CZ" sz="1400" dirty="0">
                <a:solidFill>
                  <a:srgbClr val="C00000"/>
                </a:solidFill>
              </a:rPr>
              <a:t> </a:t>
            </a:r>
            <a:r>
              <a:rPr lang="cs-CZ" sz="1400" dirty="0" err="1">
                <a:solidFill>
                  <a:srgbClr val="C00000"/>
                </a:solidFill>
              </a:rPr>
              <a:t>parameters</a:t>
            </a:r>
            <a:r>
              <a:rPr lang="cs-CZ" sz="1400" dirty="0">
                <a:solidFill>
                  <a:srgbClr val="C00000"/>
                </a:solidFill>
              </a:rPr>
              <a:t> </a:t>
            </a:r>
            <a:r>
              <a:rPr lang="cs-CZ" sz="1400" dirty="0" err="1">
                <a:solidFill>
                  <a:srgbClr val="C00000"/>
                </a:solidFill>
              </a:rPr>
              <a:t>already</a:t>
            </a:r>
            <a:r>
              <a:rPr lang="cs-CZ" sz="1400" dirty="0">
                <a:solidFill>
                  <a:srgbClr val="C00000"/>
                </a:solidFill>
              </a:rPr>
              <a:t> </a:t>
            </a:r>
            <a:r>
              <a:rPr lang="cs-CZ" sz="1400" dirty="0" err="1">
                <a:solidFill>
                  <a:srgbClr val="C00000"/>
                </a:solidFill>
              </a:rPr>
              <a:t>used</a:t>
            </a:r>
            <a:r>
              <a:rPr lang="cs-CZ" sz="1400" dirty="0">
                <a:solidFill>
                  <a:srgbClr val="C00000"/>
                </a:solidFill>
              </a:rPr>
              <a:t> as </a:t>
            </a:r>
            <a:r>
              <a:rPr lang="cs-CZ" sz="1400" dirty="0" err="1">
                <a:solidFill>
                  <a:srgbClr val="C00000"/>
                </a:solidFill>
              </a:rPr>
              <a:t>well</a:t>
            </a:r>
            <a:r>
              <a:rPr lang="cs-CZ" sz="1400" dirty="0">
                <a:solidFill>
                  <a:srgbClr val="C00000"/>
                </a:solidFill>
              </a:rPr>
              <a:t> as Vendor)</a:t>
            </a:r>
          </a:p>
        </p:txBody>
      </p:sp>
      <p:sp>
        <p:nvSpPr>
          <p:cNvPr id="11" name="TextovéPole 10">
            <a:extLst>
              <a:ext uri="{FF2B5EF4-FFF2-40B4-BE49-F238E27FC236}">
                <a16:creationId xmlns:a16="http://schemas.microsoft.com/office/drawing/2014/main" id="{E217BB12-1440-DECA-090D-1EB849C6E574}"/>
              </a:ext>
            </a:extLst>
          </p:cNvPr>
          <p:cNvSpPr txBox="1"/>
          <p:nvPr/>
        </p:nvSpPr>
        <p:spPr>
          <a:xfrm>
            <a:off x="422670" y="4826210"/>
            <a:ext cx="3632148" cy="307777"/>
          </a:xfrm>
          <a:prstGeom prst="rect">
            <a:avLst/>
          </a:prstGeom>
          <a:noFill/>
        </p:spPr>
        <p:txBody>
          <a:bodyPr wrap="none" rtlCol="0">
            <a:spAutoFit/>
          </a:bodyPr>
          <a:lstStyle/>
          <a:p>
            <a:r>
              <a:rPr lang="cs-CZ" sz="1400" dirty="0">
                <a:solidFill>
                  <a:srgbClr val="C00000"/>
                </a:solidFill>
              </a:rPr>
              <a:t>Part </a:t>
            </a:r>
            <a:r>
              <a:rPr lang="cs-CZ" sz="1400" dirty="0" err="1">
                <a:solidFill>
                  <a:srgbClr val="C00000"/>
                </a:solidFill>
              </a:rPr>
              <a:t>of</a:t>
            </a:r>
            <a:r>
              <a:rPr lang="cs-CZ" sz="1400" dirty="0">
                <a:solidFill>
                  <a:srgbClr val="C00000"/>
                </a:solidFill>
              </a:rPr>
              <a:t> </a:t>
            </a:r>
            <a:r>
              <a:rPr lang="cs-CZ" sz="1400" dirty="0" err="1">
                <a:solidFill>
                  <a:srgbClr val="C00000"/>
                </a:solidFill>
              </a:rPr>
              <a:t>Purchase</a:t>
            </a:r>
            <a:r>
              <a:rPr lang="cs-CZ" sz="1400" dirty="0">
                <a:solidFill>
                  <a:srgbClr val="C00000"/>
                </a:solidFill>
              </a:rPr>
              <a:t> </a:t>
            </a:r>
            <a:r>
              <a:rPr lang="cs-CZ" sz="1400" dirty="0" err="1">
                <a:solidFill>
                  <a:srgbClr val="C00000"/>
                </a:solidFill>
              </a:rPr>
              <a:t>Order</a:t>
            </a:r>
            <a:r>
              <a:rPr lang="cs-CZ" sz="1400" dirty="0">
                <a:solidFill>
                  <a:srgbClr val="C00000"/>
                </a:solidFill>
              </a:rPr>
              <a:t> </a:t>
            </a:r>
            <a:r>
              <a:rPr lang="cs-CZ" sz="1400" dirty="0" err="1">
                <a:solidFill>
                  <a:srgbClr val="C00000"/>
                </a:solidFill>
              </a:rPr>
              <a:t>created</a:t>
            </a:r>
            <a:r>
              <a:rPr lang="cs-CZ" sz="1400" dirty="0">
                <a:solidFill>
                  <a:srgbClr val="C00000"/>
                </a:solidFill>
              </a:rPr>
              <a:t> </a:t>
            </a:r>
            <a:r>
              <a:rPr lang="cs-CZ" sz="1400" dirty="0" err="1">
                <a:solidFill>
                  <a:srgbClr val="C00000"/>
                </a:solidFill>
              </a:rPr>
              <a:t>from</a:t>
            </a:r>
            <a:r>
              <a:rPr lang="cs-CZ" sz="1400" dirty="0">
                <a:solidFill>
                  <a:srgbClr val="C00000"/>
                </a:solidFill>
              </a:rPr>
              <a:t> RQWS line</a:t>
            </a:r>
          </a:p>
        </p:txBody>
      </p:sp>
      <p:cxnSp>
        <p:nvCxnSpPr>
          <p:cNvPr id="13" name="Přímá spojnice 12">
            <a:extLst>
              <a:ext uri="{FF2B5EF4-FFF2-40B4-BE49-F238E27FC236}">
                <a16:creationId xmlns:a16="http://schemas.microsoft.com/office/drawing/2014/main" id="{921A0D1B-ED1D-1AAA-ADE7-EAC66ABB6A01}"/>
              </a:ext>
            </a:extLst>
          </p:cNvPr>
          <p:cNvCxnSpPr>
            <a:stCxn id="6" idx="3"/>
          </p:cNvCxnSpPr>
          <p:nvPr/>
        </p:nvCxnSpPr>
        <p:spPr>
          <a:xfrm>
            <a:off x="3354650" y="2868460"/>
            <a:ext cx="35216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808A78B6-A00C-88A7-DAB0-493EFF2F367A}"/>
              </a:ext>
            </a:extLst>
          </p:cNvPr>
          <p:cNvCxnSpPr/>
          <p:nvPr/>
        </p:nvCxnSpPr>
        <p:spPr>
          <a:xfrm>
            <a:off x="6891060" y="2868460"/>
            <a:ext cx="0" cy="909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CEE0BED-150F-B237-8226-B31AA0C21BC8}"/>
              </a:ext>
            </a:extLst>
          </p:cNvPr>
          <p:cNvCxnSpPr/>
          <p:nvPr/>
        </p:nvCxnSpPr>
        <p:spPr>
          <a:xfrm>
            <a:off x="8356860" y="4201386"/>
            <a:ext cx="0" cy="909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Obrázek 20">
            <a:extLst>
              <a:ext uri="{FF2B5EF4-FFF2-40B4-BE49-F238E27FC236}">
                <a16:creationId xmlns:a16="http://schemas.microsoft.com/office/drawing/2014/main" id="{E76E76BE-FF81-47B0-3CBB-1F8DE90D3FD2}"/>
              </a:ext>
            </a:extLst>
          </p:cNvPr>
          <p:cNvPicPr>
            <a:picLocks noChangeAspect="1"/>
          </p:cNvPicPr>
          <p:nvPr/>
        </p:nvPicPr>
        <p:blipFill>
          <a:blip r:embed="rId4"/>
          <a:stretch>
            <a:fillRect/>
          </a:stretch>
        </p:blipFill>
        <p:spPr>
          <a:xfrm>
            <a:off x="492704" y="5153477"/>
            <a:ext cx="8057143" cy="895238"/>
          </a:xfrm>
          <a:prstGeom prst="rect">
            <a:avLst/>
          </a:prstGeom>
          <a:ln>
            <a:solidFill>
              <a:schemeClr val="accent1"/>
            </a:solidFill>
          </a:ln>
        </p:spPr>
      </p:pic>
      <p:sp>
        <p:nvSpPr>
          <p:cNvPr id="22" name="TextovéPole 21">
            <a:extLst>
              <a:ext uri="{FF2B5EF4-FFF2-40B4-BE49-F238E27FC236}">
                <a16:creationId xmlns:a16="http://schemas.microsoft.com/office/drawing/2014/main" id="{49D919C6-8D4D-FFB4-F5E2-2473F9ED1618}"/>
              </a:ext>
            </a:extLst>
          </p:cNvPr>
          <p:cNvSpPr txBox="1"/>
          <p:nvPr/>
        </p:nvSpPr>
        <p:spPr>
          <a:xfrm flipH="1">
            <a:off x="611560" y="6309320"/>
            <a:ext cx="7776864" cy="523220"/>
          </a:xfrm>
          <a:prstGeom prst="rect">
            <a:avLst/>
          </a:prstGeom>
          <a:noFill/>
        </p:spPr>
        <p:txBody>
          <a:bodyPr wrap="square" rtlCol="0">
            <a:spAutoFit/>
          </a:bodyPr>
          <a:lstStyle/>
          <a:p>
            <a:r>
              <a:rPr lang="cs-CZ" sz="1400" dirty="0" err="1"/>
              <a:t>Order</a:t>
            </a:r>
            <a:r>
              <a:rPr lang="cs-CZ" sz="1400" dirty="0"/>
              <a:t> </a:t>
            </a:r>
            <a:r>
              <a:rPr lang="cs-CZ" sz="1400" dirty="0" err="1"/>
              <a:t>Date</a:t>
            </a:r>
            <a:r>
              <a:rPr lang="cs-CZ" sz="1400" dirty="0"/>
              <a:t> + Lead Time =</a:t>
            </a:r>
            <a:r>
              <a:rPr lang="cs-CZ" sz="1400" dirty="0" err="1">
                <a:solidFill>
                  <a:srgbClr val="00B050"/>
                </a:solidFill>
              </a:rPr>
              <a:t>Planned</a:t>
            </a:r>
            <a:r>
              <a:rPr lang="cs-CZ" sz="1400" dirty="0">
                <a:solidFill>
                  <a:srgbClr val="00B050"/>
                </a:solidFill>
              </a:rPr>
              <a:t> </a:t>
            </a:r>
            <a:r>
              <a:rPr lang="cs-CZ" sz="1400" dirty="0" err="1">
                <a:solidFill>
                  <a:srgbClr val="00B050"/>
                </a:solidFill>
              </a:rPr>
              <a:t>Receip</a:t>
            </a:r>
            <a:r>
              <a:rPr lang="en-US" sz="1400" dirty="0">
                <a:solidFill>
                  <a:srgbClr val="00B050"/>
                </a:solidFill>
              </a:rPr>
              <a:t>t</a:t>
            </a:r>
            <a:r>
              <a:rPr lang="cs-CZ" sz="1400" dirty="0">
                <a:solidFill>
                  <a:srgbClr val="00B050"/>
                </a:solidFill>
              </a:rPr>
              <a:t> </a:t>
            </a:r>
            <a:r>
              <a:rPr lang="cs-CZ" sz="1400" dirty="0" err="1">
                <a:solidFill>
                  <a:srgbClr val="00B050"/>
                </a:solidFill>
              </a:rPr>
              <a:t>Date</a:t>
            </a:r>
            <a:r>
              <a:rPr lang="cs-CZ" sz="1400" dirty="0">
                <a:solidFill>
                  <a:srgbClr val="00B050"/>
                </a:solidFill>
              </a:rPr>
              <a:t> </a:t>
            </a:r>
            <a:r>
              <a:rPr lang="cs-CZ" sz="1400" dirty="0"/>
              <a:t>= 4D </a:t>
            </a:r>
          </a:p>
          <a:p>
            <a:r>
              <a:rPr lang="cs-CZ" sz="1400" dirty="0" err="1">
                <a:solidFill>
                  <a:srgbClr val="00B050"/>
                </a:solidFill>
              </a:rPr>
              <a:t>Planned</a:t>
            </a:r>
            <a:r>
              <a:rPr lang="cs-CZ" sz="1400" dirty="0">
                <a:solidFill>
                  <a:srgbClr val="00B050"/>
                </a:solidFill>
              </a:rPr>
              <a:t> </a:t>
            </a:r>
            <a:r>
              <a:rPr lang="cs-CZ" sz="1400" dirty="0" err="1">
                <a:solidFill>
                  <a:srgbClr val="00B050"/>
                </a:solidFill>
              </a:rPr>
              <a:t>Receip</a:t>
            </a:r>
            <a:r>
              <a:rPr lang="en-US" sz="1400" dirty="0">
                <a:solidFill>
                  <a:srgbClr val="00B050"/>
                </a:solidFill>
              </a:rPr>
              <a:t>t</a:t>
            </a:r>
            <a:r>
              <a:rPr lang="cs-CZ" sz="1400" dirty="0">
                <a:solidFill>
                  <a:srgbClr val="00B050"/>
                </a:solidFill>
              </a:rPr>
              <a:t> </a:t>
            </a:r>
            <a:r>
              <a:rPr lang="cs-CZ" sz="1400" dirty="0" err="1">
                <a:solidFill>
                  <a:srgbClr val="00B050"/>
                </a:solidFill>
              </a:rPr>
              <a:t>Date</a:t>
            </a:r>
            <a:r>
              <a:rPr lang="en-US" sz="1400" dirty="0">
                <a:solidFill>
                  <a:srgbClr val="00B050"/>
                </a:solidFill>
              </a:rPr>
              <a:t> </a:t>
            </a:r>
            <a:r>
              <a:rPr lang="cs-CZ" sz="1400" dirty="0"/>
              <a:t> + S</a:t>
            </a:r>
            <a:r>
              <a:rPr lang="en-US" sz="1400" dirty="0" err="1"/>
              <a:t>afet</a:t>
            </a:r>
            <a:r>
              <a:rPr lang="cs-CZ" sz="1400" dirty="0"/>
              <a:t>y Lead Time +IWHT= </a:t>
            </a:r>
            <a:r>
              <a:rPr lang="cs-CZ" sz="1400" dirty="0" err="1"/>
              <a:t>Expected</a:t>
            </a:r>
            <a:r>
              <a:rPr lang="cs-CZ" sz="1400" dirty="0"/>
              <a:t> </a:t>
            </a:r>
            <a:r>
              <a:rPr lang="cs-CZ" sz="1400" dirty="0" err="1"/>
              <a:t>Receipt</a:t>
            </a:r>
            <a:r>
              <a:rPr lang="cs-CZ" sz="1400" dirty="0"/>
              <a:t> </a:t>
            </a:r>
            <a:r>
              <a:rPr lang="cs-CZ" sz="1400" dirty="0" err="1"/>
              <a:t>Date</a:t>
            </a:r>
            <a:r>
              <a:rPr lang="en-US" sz="1400" dirty="0"/>
              <a:t> </a:t>
            </a:r>
            <a:r>
              <a:rPr lang="cs-CZ" sz="1400" dirty="0"/>
              <a:t> </a:t>
            </a:r>
          </a:p>
        </p:txBody>
      </p:sp>
      <p:cxnSp>
        <p:nvCxnSpPr>
          <p:cNvPr id="23" name="Přímá spojnice 22">
            <a:extLst>
              <a:ext uri="{FF2B5EF4-FFF2-40B4-BE49-F238E27FC236}">
                <a16:creationId xmlns:a16="http://schemas.microsoft.com/office/drawing/2014/main" id="{53219E1D-1B7C-DD5D-018C-C5EC3A992F10}"/>
              </a:ext>
            </a:extLst>
          </p:cNvPr>
          <p:cNvCxnSpPr>
            <a:cxnSpLocks/>
          </p:cNvCxnSpPr>
          <p:nvPr/>
        </p:nvCxnSpPr>
        <p:spPr>
          <a:xfrm>
            <a:off x="8002179" y="4179453"/>
            <a:ext cx="354681" cy="21933"/>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3B6AA217-EAF1-465E-051B-44F8290FF900}"/>
              </a:ext>
            </a:extLst>
          </p:cNvPr>
          <p:cNvSpPr txBox="1"/>
          <p:nvPr/>
        </p:nvSpPr>
        <p:spPr>
          <a:xfrm>
            <a:off x="8010611" y="3913420"/>
            <a:ext cx="764120" cy="276999"/>
          </a:xfrm>
          <a:prstGeom prst="rect">
            <a:avLst/>
          </a:prstGeom>
          <a:noFill/>
        </p:spPr>
        <p:txBody>
          <a:bodyPr wrap="none" rtlCol="0">
            <a:spAutoFit/>
          </a:bodyPr>
          <a:lstStyle/>
          <a:p>
            <a:r>
              <a:rPr lang="cs-CZ" sz="1200" dirty="0"/>
              <a:t>Carry out</a:t>
            </a:r>
          </a:p>
        </p:txBody>
      </p:sp>
      <p:cxnSp>
        <p:nvCxnSpPr>
          <p:cNvPr id="28" name="Spojnice: pravoúhlá 27">
            <a:extLst>
              <a:ext uri="{FF2B5EF4-FFF2-40B4-BE49-F238E27FC236}">
                <a16:creationId xmlns:a16="http://schemas.microsoft.com/office/drawing/2014/main" id="{4235652D-5D03-68F0-F5F7-CADD0F01D020}"/>
              </a:ext>
            </a:extLst>
          </p:cNvPr>
          <p:cNvCxnSpPr/>
          <p:nvPr/>
        </p:nvCxnSpPr>
        <p:spPr>
          <a:xfrm>
            <a:off x="2771800" y="4552755"/>
            <a:ext cx="3960440" cy="133369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C2A837A1-5E9E-CA38-5936-A72B27BC59FD}"/>
              </a:ext>
            </a:extLst>
          </p:cNvPr>
          <p:cNvSpPr txBox="1"/>
          <p:nvPr/>
        </p:nvSpPr>
        <p:spPr>
          <a:xfrm>
            <a:off x="4752020" y="4714217"/>
            <a:ext cx="562911" cy="276999"/>
          </a:xfrm>
          <a:prstGeom prst="rect">
            <a:avLst/>
          </a:prstGeom>
          <a:noFill/>
        </p:spPr>
        <p:txBody>
          <a:bodyPr wrap="none" rtlCol="0">
            <a:spAutoFit/>
          </a:bodyPr>
          <a:lstStyle/>
          <a:p>
            <a:r>
              <a:rPr lang="cs-CZ" sz="1200" dirty="0"/>
              <a:t>LT=4D</a:t>
            </a:r>
          </a:p>
        </p:txBody>
      </p:sp>
      <p:cxnSp>
        <p:nvCxnSpPr>
          <p:cNvPr id="31" name="Přímá spojnice se šipkou 30">
            <a:extLst>
              <a:ext uri="{FF2B5EF4-FFF2-40B4-BE49-F238E27FC236}">
                <a16:creationId xmlns:a16="http://schemas.microsoft.com/office/drawing/2014/main" id="{B834BB4C-4F90-9875-44CC-FE5D18A1604F}"/>
              </a:ext>
            </a:extLst>
          </p:cNvPr>
          <p:cNvCxnSpPr/>
          <p:nvPr/>
        </p:nvCxnSpPr>
        <p:spPr>
          <a:xfrm>
            <a:off x="6876256" y="6147059"/>
            <a:ext cx="14806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178C4E11-44F0-12DC-D55C-2241190B53D5}"/>
              </a:ext>
            </a:extLst>
          </p:cNvPr>
          <p:cNvSpPr txBox="1"/>
          <p:nvPr/>
        </p:nvSpPr>
        <p:spPr>
          <a:xfrm>
            <a:off x="7053647" y="6196849"/>
            <a:ext cx="1091902" cy="276999"/>
          </a:xfrm>
          <a:prstGeom prst="rect">
            <a:avLst/>
          </a:prstGeom>
          <a:noFill/>
        </p:spPr>
        <p:txBody>
          <a:bodyPr wrap="none" rtlCol="0">
            <a:spAutoFit/>
          </a:bodyPr>
          <a:lstStyle/>
          <a:p>
            <a:r>
              <a:rPr lang="cs-CZ" sz="1200" dirty="0"/>
              <a:t>SLT+IWHT =3D</a:t>
            </a:r>
          </a:p>
        </p:txBody>
      </p:sp>
    </p:spTree>
    <p:extLst>
      <p:ext uri="{BB962C8B-B14F-4D97-AF65-F5344CB8AC3E}">
        <p14:creationId xmlns:p14="http://schemas.microsoft.com/office/powerpoint/2010/main" val="1128431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54F741A-82E8-F30D-C13D-DB94874FCC49}"/>
              </a:ext>
            </a:extLst>
          </p:cNvPr>
          <p:cNvPicPr>
            <a:picLocks noChangeAspect="1"/>
          </p:cNvPicPr>
          <p:nvPr/>
        </p:nvPicPr>
        <p:blipFill>
          <a:blip r:embed="rId2"/>
          <a:stretch>
            <a:fillRect/>
          </a:stretch>
        </p:blipFill>
        <p:spPr>
          <a:xfrm>
            <a:off x="523875" y="1995487"/>
            <a:ext cx="8096250" cy="2867025"/>
          </a:xfrm>
          <a:prstGeom prst="rect">
            <a:avLst/>
          </a:prstGeom>
        </p:spPr>
      </p:pic>
    </p:spTree>
    <p:extLst>
      <p:ext uri="{BB962C8B-B14F-4D97-AF65-F5344CB8AC3E}">
        <p14:creationId xmlns:p14="http://schemas.microsoft.com/office/powerpoint/2010/main" val="5691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l" eaLnBrk="1" hangingPunct="1"/>
            <a:r>
              <a:rPr lang="cs-CZ" altLang="cs-CZ" sz="3600" dirty="0">
                <a:solidFill>
                  <a:srgbClr val="0070C0"/>
                </a:solidFill>
              </a:rPr>
              <a:t>ATP-CTP </a:t>
            </a:r>
            <a:endParaRPr lang="en-GB" altLang="cs-CZ" sz="3600" dirty="0">
              <a:solidFill>
                <a:srgbClr val="0070C0"/>
              </a:solidFill>
            </a:endParaRPr>
          </a:p>
        </p:txBody>
      </p:sp>
      <p:sp>
        <p:nvSpPr>
          <p:cNvPr id="40963" name="Rectangle 3"/>
          <p:cNvSpPr>
            <a:spLocks noGrp="1" noChangeArrowheads="1"/>
          </p:cNvSpPr>
          <p:nvPr>
            <p:ph type="body" idx="1"/>
          </p:nvPr>
        </p:nvSpPr>
        <p:spPr/>
        <p:txBody>
          <a:bodyPr>
            <a:normAutofit/>
          </a:bodyPr>
          <a:lstStyle/>
          <a:p>
            <a:pPr eaLnBrk="1" hangingPunct="1">
              <a:lnSpc>
                <a:spcPct val="80000"/>
              </a:lnSpc>
            </a:pPr>
            <a:r>
              <a:rPr lang="cs-CZ" altLang="cs-CZ" sz="1800" b="1" dirty="0" err="1">
                <a:solidFill>
                  <a:srgbClr val="0070C0"/>
                </a:solidFill>
                <a:latin typeface="Calibri" panose="020F0502020204030204" pitchFamily="34" charset="0"/>
              </a:rPr>
              <a:t>Available</a:t>
            </a:r>
            <a:r>
              <a:rPr lang="cs-CZ" altLang="cs-CZ" sz="1800" b="1" dirty="0">
                <a:solidFill>
                  <a:srgbClr val="0070C0"/>
                </a:solidFill>
                <a:latin typeface="Calibri" panose="020F0502020204030204" pitchFamily="34" charset="0"/>
              </a:rPr>
              <a:t>-to-</a:t>
            </a:r>
            <a:r>
              <a:rPr lang="cs-CZ" altLang="cs-CZ" sz="1800" b="1" dirty="0" err="1">
                <a:solidFill>
                  <a:srgbClr val="0070C0"/>
                </a:solidFill>
                <a:latin typeface="Calibri" panose="020F0502020204030204" pitchFamily="34" charset="0"/>
              </a:rPr>
              <a:t>Promise</a:t>
            </a:r>
            <a:r>
              <a:rPr lang="cs-CZ" altLang="cs-CZ" sz="1800" b="1" dirty="0">
                <a:solidFill>
                  <a:srgbClr val="0070C0"/>
                </a:solidFill>
                <a:latin typeface="Calibri" panose="020F0502020204030204" pitchFamily="34" charset="0"/>
              </a:rPr>
              <a:t> </a:t>
            </a:r>
            <a:r>
              <a:rPr lang="cs-CZ" altLang="cs-CZ" sz="1800" dirty="0">
                <a:solidFill>
                  <a:srgbClr val="0070C0"/>
                </a:solidFill>
                <a:latin typeface="Calibri" panose="020F0502020204030204" pitchFamily="34" charset="0"/>
              </a:rPr>
              <a:t> </a:t>
            </a:r>
          </a:p>
          <a:p>
            <a:pPr eaLnBrk="1" hangingPunct="1">
              <a:lnSpc>
                <a:spcPct val="80000"/>
              </a:lnSpc>
            </a:pPr>
            <a:r>
              <a:rPr lang="cs-CZ" altLang="cs-CZ" sz="1800" b="1" dirty="0" err="1">
                <a:solidFill>
                  <a:srgbClr val="0070C0"/>
                </a:solidFill>
                <a:latin typeface="Calibri" panose="020F0502020204030204" pitchFamily="34" charset="0"/>
              </a:rPr>
              <a:t>Capable</a:t>
            </a:r>
            <a:r>
              <a:rPr lang="cs-CZ" altLang="cs-CZ" sz="1800" b="1" dirty="0">
                <a:solidFill>
                  <a:srgbClr val="0070C0"/>
                </a:solidFill>
                <a:latin typeface="Calibri" panose="020F0502020204030204" pitchFamily="34" charset="0"/>
              </a:rPr>
              <a:t>-to-</a:t>
            </a:r>
            <a:r>
              <a:rPr lang="cs-CZ" altLang="cs-CZ" sz="1800" b="1" dirty="0" err="1">
                <a:solidFill>
                  <a:srgbClr val="0070C0"/>
                </a:solidFill>
                <a:latin typeface="Calibri" panose="020F0502020204030204" pitchFamily="34" charset="0"/>
              </a:rPr>
              <a:t>Promise</a:t>
            </a:r>
            <a:r>
              <a:rPr lang="cs-CZ" altLang="cs-CZ" sz="1800" b="1" dirty="0">
                <a:solidFill>
                  <a:srgbClr val="0070C0"/>
                </a:solidFill>
                <a:latin typeface="Calibri" panose="020F0502020204030204" pitchFamily="34" charset="0"/>
              </a:rPr>
              <a:t> </a:t>
            </a:r>
            <a:r>
              <a:rPr lang="cs-CZ" altLang="cs-CZ" sz="1800" dirty="0">
                <a:solidFill>
                  <a:srgbClr val="0070C0"/>
                </a:solidFill>
                <a:latin typeface="Calibri" panose="020F0502020204030204" pitchFamily="34" charset="0"/>
              </a:rPr>
              <a:t>   </a:t>
            </a:r>
          </a:p>
          <a:p>
            <a:pPr eaLnBrk="1" hangingPunct="1">
              <a:lnSpc>
                <a:spcPct val="80000"/>
              </a:lnSpc>
              <a:buFont typeface="Wingdings" panose="05000000000000000000" pitchFamily="2" charset="2"/>
              <a:buNone/>
            </a:pPr>
            <a:endParaRPr lang="cs-CZ" altLang="cs-CZ" sz="1800" dirty="0">
              <a:latin typeface="Calibri" panose="020F0502020204030204" pitchFamily="34" charset="0"/>
            </a:endParaRPr>
          </a:p>
          <a:p>
            <a:pPr eaLnBrk="1" hangingPunct="1">
              <a:lnSpc>
                <a:spcPct val="80000"/>
              </a:lnSpc>
            </a:pPr>
            <a:r>
              <a:rPr lang="cs-CZ" altLang="cs-CZ" sz="1800" b="1" dirty="0">
                <a:latin typeface="Calibri" panose="020F0502020204030204" pitchFamily="34" charset="0"/>
              </a:rPr>
              <a:t>ATP </a:t>
            </a:r>
            <a:r>
              <a:rPr lang="cs-CZ" altLang="cs-CZ" sz="1800" dirty="0">
                <a:latin typeface="Calibri" panose="020F0502020204030204" pitchFamily="34" charset="0"/>
              </a:rPr>
              <a:t>– </a:t>
            </a:r>
            <a:r>
              <a:rPr lang="en-US" altLang="cs-CZ" sz="1800" dirty="0">
                <a:latin typeface="Calibri" panose="020F0502020204030204" pitchFamily="34" charset="0"/>
              </a:rPr>
              <a:t> based on the </a:t>
            </a:r>
            <a:r>
              <a:rPr lang="en-US" altLang="cs-CZ" sz="1800" b="1" dirty="0">
                <a:solidFill>
                  <a:srgbClr val="FF0000"/>
                </a:solidFill>
                <a:latin typeface="Calibri" panose="020F0502020204030204" pitchFamily="34" charset="0"/>
              </a:rPr>
              <a:t>reservation functionality </a:t>
            </a:r>
            <a:r>
              <a:rPr lang="en-US" altLang="cs-CZ" sz="1800" dirty="0">
                <a:latin typeface="Calibri" panose="020F0502020204030204" pitchFamily="34" charset="0"/>
              </a:rPr>
              <a:t>of the system, which checks availabilities (</a:t>
            </a:r>
            <a:r>
              <a:rPr lang="en-US" altLang="cs-CZ" sz="1800" b="1" dirty="0">
                <a:solidFill>
                  <a:srgbClr val="00B0F0"/>
                </a:solidFill>
                <a:latin typeface="Calibri" panose="020F0502020204030204" pitchFamily="34" charset="0"/>
              </a:rPr>
              <a:t>Calculation of </a:t>
            </a:r>
            <a:r>
              <a:rPr lang="cs-CZ" altLang="cs-CZ" sz="1800" b="1" dirty="0">
                <a:solidFill>
                  <a:srgbClr val="00B0F0"/>
                </a:solidFill>
                <a:latin typeface="Calibri" panose="020F0502020204030204" pitchFamily="34" charset="0"/>
              </a:rPr>
              <a:t>D</a:t>
            </a:r>
            <a:r>
              <a:rPr lang="en-US" altLang="cs-CZ" sz="1800" b="1" dirty="0" err="1">
                <a:solidFill>
                  <a:srgbClr val="00B0F0"/>
                </a:solidFill>
                <a:latin typeface="Calibri" panose="020F0502020204030204" pitchFamily="34" charset="0"/>
              </a:rPr>
              <a:t>elivery</a:t>
            </a:r>
            <a:r>
              <a:rPr lang="en-US" altLang="cs-CZ" sz="1800" b="1" dirty="0">
                <a:solidFill>
                  <a:srgbClr val="00B0F0"/>
                </a:solidFill>
                <a:latin typeface="Calibri" panose="020F0502020204030204" pitchFamily="34" charset="0"/>
              </a:rPr>
              <a:t> date</a:t>
            </a:r>
            <a:r>
              <a:rPr lang="en-US" altLang="cs-CZ" sz="1800" dirty="0">
                <a:latin typeface="Calibri" panose="020F0502020204030204" pitchFamily="34" charset="0"/>
              </a:rPr>
              <a:t>)</a:t>
            </a:r>
            <a:r>
              <a:rPr lang="cs-CZ" altLang="cs-CZ" sz="1800" dirty="0">
                <a:latin typeface="Calibri" panose="020F0502020204030204" pitchFamily="34" charset="0"/>
              </a:rPr>
              <a:t> </a:t>
            </a:r>
            <a:endParaRPr lang="cs-CZ" altLang="cs-CZ" sz="1600" dirty="0">
              <a:solidFill>
                <a:srgbClr val="0070C0"/>
              </a:solidFill>
              <a:latin typeface="Calibri" panose="020F0502020204030204" pitchFamily="34" charset="0"/>
            </a:endParaRPr>
          </a:p>
          <a:p>
            <a:pPr eaLnBrk="1" hangingPunct="1">
              <a:lnSpc>
                <a:spcPct val="80000"/>
              </a:lnSpc>
              <a:buFont typeface="Wingdings" panose="05000000000000000000" pitchFamily="2" charset="2"/>
              <a:buNone/>
            </a:pPr>
            <a:endParaRPr lang="cs-CZ" altLang="cs-CZ" sz="1600" dirty="0">
              <a:latin typeface="Calibri" panose="020F0502020204030204" pitchFamily="34" charset="0"/>
            </a:endParaRPr>
          </a:p>
          <a:p>
            <a:pPr eaLnBrk="1" hangingPunct="1">
              <a:lnSpc>
                <a:spcPct val="80000"/>
              </a:lnSpc>
            </a:pPr>
            <a:r>
              <a:rPr lang="cs-CZ" altLang="cs-CZ" sz="1800" b="1" dirty="0">
                <a:latin typeface="Calibri" panose="020F0502020204030204" pitchFamily="34" charset="0"/>
              </a:rPr>
              <a:t>CTP</a:t>
            </a:r>
            <a:r>
              <a:rPr lang="cs-CZ" altLang="cs-CZ" sz="1800" dirty="0">
                <a:latin typeface="Calibri" panose="020F0502020204030204" pitchFamily="34" charset="0"/>
              </a:rPr>
              <a:t> –   </a:t>
            </a:r>
            <a:r>
              <a:rPr lang="en-US" altLang="cs-CZ" sz="1800" dirty="0">
                <a:latin typeface="Calibri" panose="020F0502020204030204" pitchFamily="34" charset="0"/>
              </a:rPr>
              <a:t>based on </a:t>
            </a:r>
            <a:r>
              <a:rPr lang="en-US" altLang="cs-CZ" sz="1800" b="1" dirty="0">
                <a:solidFill>
                  <a:srgbClr val="FF0000"/>
                </a:solidFill>
                <a:latin typeface="Calibri" panose="020F0502020204030204" pitchFamily="34" charset="0"/>
              </a:rPr>
              <a:t>WHAT-IF</a:t>
            </a:r>
            <a:r>
              <a:rPr lang="en-US" altLang="cs-CZ" sz="1800" dirty="0">
                <a:solidFill>
                  <a:srgbClr val="FF0000"/>
                </a:solidFill>
                <a:latin typeface="Calibri" panose="020F0502020204030204" pitchFamily="34" charset="0"/>
              </a:rPr>
              <a:t> </a:t>
            </a:r>
            <a:r>
              <a:rPr lang="en-US" altLang="cs-CZ" sz="1800" dirty="0">
                <a:latin typeface="Calibri" panose="020F0502020204030204" pitchFamily="34" charset="0"/>
              </a:rPr>
              <a:t>scenarios.  That is, calculating the earliest time when the requested item will be available</a:t>
            </a:r>
            <a:r>
              <a:rPr lang="cs-CZ" altLang="cs-CZ" sz="1800" dirty="0">
                <a:latin typeface="Calibri" panose="020F0502020204030204" pitchFamily="34" charset="0"/>
              </a:rPr>
              <a:t>. It </a:t>
            </a:r>
            <a:r>
              <a:rPr lang="cs-CZ" altLang="cs-CZ" sz="1800" dirty="0" err="1">
                <a:latin typeface="Calibri" panose="020F0502020204030204" pitchFamily="34" charset="0"/>
              </a:rPr>
              <a:t>calculates</a:t>
            </a:r>
            <a:r>
              <a:rPr lang="cs-CZ" altLang="cs-CZ" sz="1800" dirty="0">
                <a:latin typeface="Calibri" panose="020F0502020204030204" pitchFamily="34" charset="0"/>
              </a:rPr>
              <a:t> </a:t>
            </a:r>
            <a:r>
              <a:rPr lang="cs-CZ" altLang="cs-CZ" sz="1800" dirty="0" err="1">
                <a:latin typeface="Calibri" panose="020F0502020204030204" pitchFamily="34" charset="0"/>
              </a:rPr>
              <a:t>replenishment</a:t>
            </a:r>
            <a:r>
              <a:rPr lang="cs-CZ" altLang="cs-CZ" sz="1800" dirty="0">
                <a:latin typeface="Calibri" panose="020F0502020204030204" pitchFamily="34" charset="0"/>
              </a:rPr>
              <a:t>.   </a:t>
            </a:r>
          </a:p>
          <a:p>
            <a:pPr eaLnBrk="1" hangingPunct="1">
              <a:lnSpc>
                <a:spcPct val="80000"/>
              </a:lnSpc>
            </a:pPr>
            <a:endParaRPr lang="cs-CZ" altLang="cs-CZ" sz="1800" dirty="0">
              <a:latin typeface="Calibri" panose="020F0502020204030204" pitchFamily="34" charset="0"/>
            </a:endParaRPr>
          </a:p>
          <a:p>
            <a:pPr marL="0" indent="0" eaLnBrk="1" hangingPunct="1">
              <a:lnSpc>
                <a:spcPct val="80000"/>
              </a:lnSpc>
              <a:buNone/>
            </a:pPr>
            <a:endParaRPr lang="cs-CZ" altLang="cs-CZ" sz="1800" dirty="0">
              <a:latin typeface="Calibri" panose="020F0502020204030204" pitchFamily="34" charset="0"/>
            </a:endParaRPr>
          </a:p>
          <a:p>
            <a:pPr eaLnBrk="1" hangingPunct="1">
              <a:lnSpc>
                <a:spcPct val="80000"/>
              </a:lnSpc>
              <a:buFont typeface="Wingdings" panose="05000000000000000000" pitchFamily="2" charset="2"/>
              <a:buNone/>
            </a:pPr>
            <a:r>
              <a:rPr lang="cs-CZ" altLang="cs-CZ" sz="1800" dirty="0">
                <a:solidFill>
                  <a:srgbClr val="0070C0"/>
                </a:solidFill>
                <a:latin typeface="Calibri" panose="020F0502020204030204" pitchFamily="34" charset="0"/>
              </a:rPr>
              <a:t>       </a:t>
            </a:r>
            <a:r>
              <a:rPr lang="en-US" altLang="cs-CZ" sz="1800" dirty="0">
                <a:solidFill>
                  <a:srgbClr val="0070C0"/>
                </a:solidFill>
                <a:latin typeface="Calibri" panose="020F0502020204030204" pitchFamily="34" charset="0"/>
              </a:rPr>
              <a:t>If there are no existing </a:t>
            </a:r>
            <a:r>
              <a:rPr lang="cs-CZ" altLang="cs-CZ" sz="1800" dirty="0">
                <a:solidFill>
                  <a:srgbClr val="0070C0"/>
                </a:solidFill>
                <a:latin typeface="Calibri" panose="020F0502020204030204" pitchFamily="34" charset="0"/>
              </a:rPr>
              <a:t>any </a:t>
            </a:r>
            <a:r>
              <a:rPr lang="cs-CZ" altLang="cs-CZ" sz="1800" b="1" dirty="0">
                <a:solidFill>
                  <a:srgbClr val="0070C0"/>
                </a:solidFill>
                <a:latin typeface="Calibri" panose="020F0502020204030204" pitchFamily="34" charset="0"/>
              </a:rPr>
              <a:t>I</a:t>
            </a:r>
            <a:r>
              <a:rPr lang="en-US" altLang="cs-CZ" sz="1800" b="1" dirty="0" err="1">
                <a:solidFill>
                  <a:srgbClr val="0070C0"/>
                </a:solidFill>
                <a:latin typeface="Calibri" panose="020F0502020204030204" pitchFamily="34" charset="0"/>
              </a:rPr>
              <a:t>tem</a:t>
            </a:r>
            <a:r>
              <a:rPr lang="cs-CZ" altLang="cs-CZ" sz="1800" b="1" dirty="0">
                <a:solidFill>
                  <a:srgbClr val="0070C0"/>
                </a:solidFill>
                <a:latin typeface="Calibri" panose="020F0502020204030204" pitchFamily="34" charset="0"/>
              </a:rPr>
              <a:t> </a:t>
            </a:r>
            <a:r>
              <a:rPr lang="cs-CZ" altLang="cs-CZ" sz="1800" b="1" dirty="0" err="1">
                <a:solidFill>
                  <a:srgbClr val="0070C0"/>
                </a:solidFill>
                <a:latin typeface="Calibri" panose="020F0502020204030204" pitchFamily="34" charset="0"/>
              </a:rPr>
              <a:t>Ledger</a:t>
            </a:r>
            <a:r>
              <a:rPr lang="cs-CZ" altLang="cs-CZ" sz="1800" b="1" dirty="0">
                <a:solidFill>
                  <a:srgbClr val="0070C0"/>
                </a:solidFill>
                <a:latin typeface="Calibri" panose="020F0502020204030204" pitchFamily="34" charset="0"/>
              </a:rPr>
              <a:t> </a:t>
            </a:r>
            <a:r>
              <a:rPr lang="cs-CZ" altLang="cs-CZ" sz="1800" b="1" dirty="0" err="1">
                <a:solidFill>
                  <a:srgbClr val="0070C0"/>
                </a:solidFill>
                <a:latin typeface="Calibri" panose="020F0502020204030204" pitchFamily="34" charset="0"/>
              </a:rPr>
              <a:t>entries</a:t>
            </a:r>
            <a:r>
              <a:rPr lang="en-US" altLang="cs-CZ" sz="1800" dirty="0">
                <a:solidFill>
                  <a:srgbClr val="0070C0"/>
                </a:solidFill>
                <a:latin typeface="Calibri" panose="020F0502020204030204" pitchFamily="34" charset="0"/>
              </a:rPr>
              <a:t>, no incoming orders of the type </a:t>
            </a:r>
            <a:r>
              <a:rPr lang="cs-CZ" altLang="cs-CZ" sz="1800" dirty="0">
                <a:solidFill>
                  <a:srgbClr val="0070C0"/>
                </a:solidFill>
                <a:latin typeface="Calibri" panose="020F0502020204030204" pitchFamily="34" charset="0"/>
              </a:rPr>
              <a:t>P</a:t>
            </a:r>
            <a:r>
              <a:rPr lang="en-US" altLang="cs-CZ" sz="1800" dirty="0" err="1">
                <a:solidFill>
                  <a:srgbClr val="0070C0"/>
                </a:solidFill>
                <a:latin typeface="Calibri" panose="020F0502020204030204" pitchFamily="34" charset="0"/>
              </a:rPr>
              <a:t>urchase</a:t>
            </a:r>
            <a:r>
              <a:rPr lang="en-US" altLang="cs-CZ" sz="1800" dirty="0">
                <a:solidFill>
                  <a:srgbClr val="0070C0"/>
                </a:solidFill>
                <a:latin typeface="Calibri" panose="020F0502020204030204" pitchFamily="34" charset="0"/>
              </a:rPr>
              <a:t>, </a:t>
            </a:r>
            <a:r>
              <a:rPr lang="cs-CZ" altLang="cs-CZ" sz="1800" dirty="0">
                <a:solidFill>
                  <a:srgbClr val="0070C0"/>
                </a:solidFill>
                <a:latin typeface="Calibri" panose="020F0502020204030204" pitchFamily="34" charset="0"/>
              </a:rPr>
              <a:t>T</a:t>
            </a:r>
            <a:r>
              <a:rPr lang="en-US" altLang="cs-CZ" sz="1800" dirty="0" err="1">
                <a:solidFill>
                  <a:srgbClr val="0070C0"/>
                </a:solidFill>
                <a:latin typeface="Calibri" panose="020F0502020204030204" pitchFamily="34" charset="0"/>
              </a:rPr>
              <a:t>ransfer</a:t>
            </a:r>
            <a:r>
              <a:rPr lang="en-US" altLang="cs-CZ" sz="1800" dirty="0">
                <a:solidFill>
                  <a:srgbClr val="0070C0"/>
                </a:solidFill>
                <a:latin typeface="Calibri" panose="020F0502020204030204" pitchFamily="34" charset="0"/>
              </a:rPr>
              <a:t>, </a:t>
            </a:r>
            <a:r>
              <a:rPr lang="cs-CZ" altLang="cs-CZ" sz="1800" dirty="0">
                <a:solidFill>
                  <a:srgbClr val="0070C0"/>
                </a:solidFill>
                <a:latin typeface="Calibri" panose="020F0502020204030204" pitchFamily="34" charset="0"/>
              </a:rPr>
              <a:t>R</a:t>
            </a:r>
            <a:r>
              <a:rPr lang="en-US" altLang="cs-CZ" sz="1800" dirty="0" err="1">
                <a:solidFill>
                  <a:srgbClr val="0070C0"/>
                </a:solidFill>
                <a:latin typeface="Calibri" panose="020F0502020204030204" pitchFamily="34" charset="0"/>
              </a:rPr>
              <a:t>eturn</a:t>
            </a:r>
            <a:r>
              <a:rPr lang="en-US" altLang="cs-CZ" sz="1800" dirty="0">
                <a:solidFill>
                  <a:srgbClr val="0070C0"/>
                </a:solidFill>
                <a:latin typeface="Calibri" panose="020F0502020204030204" pitchFamily="34" charset="0"/>
              </a:rPr>
              <a:t> or </a:t>
            </a:r>
            <a:r>
              <a:rPr lang="cs-CZ" altLang="cs-CZ" sz="1800" dirty="0">
                <a:solidFill>
                  <a:srgbClr val="0070C0"/>
                </a:solidFill>
                <a:latin typeface="Calibri" panose="020F0502020204030204" pitchFamily="34" charset="0"/>
              </a:rPr>
              <a:t>P</a:t>
            </a:r>
            <a:r>
              <a:rPr lang="en-US" altLang="cs-CZ" sz="1800" dirty="0" err="1">
                <a:solidFill>
                  <a:srgbClr val="0070C0"/>
                </a:solidFill>
                <a:latin typeface="Calibri" panose="020F0502020204030204" pitchFamily="34" charset="0"/>
              </a:rPr>
              <a:t>roduction</a:t>
            </a:r>
            <a:r>
              <a:rPr lang="en-US" altLang="cs-CZ" sz="1800" dirty="0">
                <a:solidFill>
                  <a:srgbClr val="0070C0"/>
                </a:solidFill>
                <a:latin typeface="Calibri" panose="020F0502020204030204" pitchFamily="34" charset="0"/>
              </a:rPr>
              <a:t> - then the system calculates the nearest date, creates order lines and </a:t>
            </a:r>
            <a:r>
              <a:rPr lang="en-US" altLang="cs-CZ" sz="1800" b="1" dirty="0">
                <a:solidFill>
                  <a:srgbClr val="0070C0"/>
                </a:solidFill>
                <a:latin typeface="Calibri" panose="020F0502020204030204" pitchFamily="34" charset="0"/>
              </a:rPr>
              <a:t>reserves</a:t>
            </a:r>
            <a:r>
              <a:rPr lang="en-US" altLang="cs-CZ" sz="1800" dirty="0">
                <a:solidFill>
                  <a:srgbClr val="0070C0"/>
                </a:solidFill>
                <a:latin typeface="Calibri" panose="020F0502020204030204" pitchFamily="34" charset="0"/>
              </a:rPr>
              <a:t> stock items. </a:t>
            </a:r>
            <a:r>
              <a:rPr lang="cs-CZ" altLang="cs-CZ" sz="1800" dirty="0">
                <a:solidFill>
                  <a:srgbClr val="0070C0"/>
                </a:solidFill>
                <a:latin typeface="Calibri" panose="020F0502020204030204" pitchFamily="34" charset="0"/>
              </a:rPr>
              <a:t> 	</a:t>
            </a:r>
          </a:p>
          <a:p>
            <a:pPr eaLnBrk="1" hangingPunct="1">
              <a:lnSpc>
                <a:spcPct val="80000"/>
              </a:lnSpc>
              <a:buFont typeface="Wingdings" panose="05000000000000000000" pitchFamily="2" charset="2"/>
              <a:buNone/>
            </a:pPr>
            <a:r>
              <a:rPr lang="cs-CZ" altLang="cs-CZ" sz="1800" dirty="0">
                <a:latin typeface="Calibri" panose="020F0502020204030204" pitchFamily="34" charset="0"/>
              </a:rPr>
              <a:t> 	</a:t>
            </a:r>
          </a:p>
          <a:p>
            <a:pPr eaLnBrk="1" hangingPunct="1">
              <a:lnSpc>
                <a:spcPct val="80000"/>
              </a:lnSpc>
              <a:buFont typeface="Wingdings" panose="05000000000000000000" pitchFamily="2" charset="2"/>
              <a:buNone/>
            </a:pPr>
            <a:r>
              <a:rPr lang="cs-CZ" altLang="cs-CZ" sz="1800" dirty="0">
                <a:latin typeface="Calibri" panose="020F0502020204030204" pitchFamily="34" charset="0"/>
              </a:rPr>
              <a:t> </a:t>
            </a:r>
          </a:p>
          <a:p>
            <a:pPr eaLnBrk="1" hangingPunct="1">
              <a:lnSpc>
                <a:spcPct val="80000"/>
              </a:lnSpc>
              <a:buFont typeface="Wingdings" panose="05000000000000000000" pitchFamily="2" charset="2"/>
              <a:buNone/>
            </a:pPr>
            <a:r>
              <a:rPr lang="cs-CZ" altLang="cs-CZ" sz="1800" dirty="0">
                <a:latin typeface="Calibri" panose="020F0502020204030204" pitchFamily="34" charset="0"/>
              </a:rPr>
              <a:t> </a:t>
            </a:r>
          </a:p>
          <a:p>
            <a:pPr eaLnBrk="1" hangingPunct="1">
              <a:lnSpc>
                <a:spcPct val="80000"/>
              </a:lnSpc>
            </a:pPr>
            <a:endParaRPr lang="en-GB" altLang="cs-CZ" sz="1800" dirty="0">
              <a:latin typeface="Calibri" panose="020F0502020204030204" pitchFamily="34" charset="0"/>
            </a:endParaRPr>
          </a:p>
          <a:p>
            <a:pPr eaLnBrk="1" hangingPunct="1">
              <a:lnSpc>
                <a:spcPct val="80000"/>
              </a:lnSpc>
            </a:pPr>
            <a:endParaRPr lang="en-GB" altLang="cs-CZ" sz="1800" dirty="0">
              <a:latin typeface="Calibri" panose="020F0502020204030204" pitchFamily="34" charset="0"/>
            </a:endParaRPr>
          </a:p>
        </p:txBody>
      </p:sp>
    </p:spTree>
    <p:extLst>
      <p:ext uri="{BB962C8B-B14F-4D97-AF65-F5344CB8AC3E}">
        <p14:creationId xmlns:p14="http://schemas.microsoft.com/office/powerpoint/2010/main" val="414239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7246A0-03A1-496C-AAA8-9D362249DE74}"/>
              </a:ext>
            </a:extLst>
          </p:cNvPr>
          <p:cNvSpPr>
            <a:spLocks noGrp="1"/>
          </p:cNvSpPr>
          <p:nvPr>
            <p:ph type="title"/>
          </p:nvPr>
        </p:nvSpPr>
        <p:spPr/>
        <p:txBody>
          <a:bodyPr>
            <a:normAutofit/>
          </a:bodyPr>
          <a:lstStyle/>
          <a:p>
            <a:pPr algn="l"/>
            <a:r>
              <a:rPr lang="cs-CZ" altLang="cs-CZ" sz="3600" dirty="0">
                <a:solidFill>
                  <a:srgbClr val="00B050"/>
                </a:solidFill>
              </a:rPr>
              <a:t>ATP</a:t>
            </a:r>
            <a:r>
              <a:rPr lang="cs-CZ" altLang="cs-CZ" sz="3600" dirty="0"/>
              <a:t>-</a:t>
            </a:r>
            <a:r>
              <a:rPr lang="cs-CZ" altLang="cs-CZ" sz="3600" dirty="0">
                <a:solidFill>
                  <a:srgbClr val="0070C0"/>
                </a:solidFill>
              </a:rPr>
              <a:t>CTP</a:t>
            </a:r>
            <a:endParaRPr lang="en-US" sz="3600" dirty="0"/>
          </a:p>
        </p:txBody>
      </p:sp>
      <p:sp>
        <p:nvSpPr>
          <p:cNvPr id="3" name="Zástupný obsah 2">
            <a:extLst>
              <a:ext uri="{FF2B5EF4-FFF2-40B4-BE49-F238E27FC236}">
                <a16:creationId xmlns:a16="http://schemas.microsoft.com/office/drawing/2014/main" id="{3ED7CBCF-BCB5-4AC1-9BD2-B7791923207D}"/>
              </a:ext>
            </a:extLst>
          </p:cNvPr>
          <p:cNvSpPr>
            <a:spLocks noGrp="1"/>
          </p:cNvSpPr>
          <p:nvPr>
            <p:ph idx="1"/>
          </p:nvPr>
        </p:nvSpPr>
        <p:spPr>
          <a:xfrm>
            <a:off x="457200" y="1600200"/>
            <a:ext cx="8003232" cy="4525963"/>
          </a:xfrm>
        </p:spPr>
        <p:txBody>
          <a:bodyPr>
            <a:normAutofit/>
          </a:bodyPr>
          <a:lstStyle/>
          <a:p>
            <a:pPr algn="l">
              <a:buFont typeface="Arial" panose="020B0604020202020204" pitchFamily="34" charset="0"/>
              <a:buChar char="•"/>
            </a:pPr>
            <a:r>
              <a:rPr lang="en-US" sz="2000" b="0" i="0" dirty="0">
                <a:solidFill>
                  <a:srgbClr val="00B050"/>
                </a:solidFill>
                <a:effectLst/>
              </a:rPr>
              <a:t>Select </a:t>
            </a:r>
            <a:r>
              <a:rPr lang="en-US" sz="2000" b="1" i="0" dirty="0">
                <a:solidFill>
                  <a:srgbClr val="00B050"/>
                </a:solidFill>
                <a:effectLst/>
              </a:rPr>
              <a:t>Available-to-Promise</a:t>
            </a:r>
            <a:r>
              <a:rPr lang="en-US" sz="2000" b="0" i="0" dirty="0">
                <a:solidFill>
                  <a:srgbClr val="00B050"/>
                </a:solidFill>
                <a:effectLst/>
              </a:rPr>
              <a:t> if you want to calculate the </a:t>
            </a:r>
            <a:r>
              <a:rPr lang="cs-CZ" sz="2000" b="1" i="0" dirty="0">
                <a:solidFill>
                  <a:srgbClr val="00B050"/>
                </a:solidFill>
                <a:effectLst/>
              </a:rPr>
              <a:t>E</a:t>
            </a:r>
            <a:r>
              <a:rPr lang="en-US" sz="2000" b="1" i="0" dirty="0" err="1">
                <a:solidFill>
                  <a:srgbClr val="00B050"/>
                </a:solidFill>
                <a:effectLst/>
              </a:rPr>
              <a:t>arliest</a:t>
            </a:r>
            <a:r>
              <a:rPr lang="en-US" sz="2000" b="1" i="0" dirty="0">
                <a:solidFill>
                  <a:srgbClr val="00B050"/>
                </a:solidFill>
                <a:effectLst/>
              </a:rPr>
              <a:t> date </a:t>
            </a:r>
            <a:r>
              <a:rPr lang="en-US" sz="2000" b="0" i="0" dirty="0">
                <a:solidFill>
                  <a:srgbClr val="00B050"/>
                </a:solidFill>
                <a:effectLst/>
              </a:rPr>
              <a:t>that the item will be available with respect to inventory, scheduled receipts, and</a:t>
            </a:r>
            <a:r>
              <a:rPr lang="cs-CZ" sz="2000" b="0" i="0" dirty="0">
                <a:solidFill>
                  <a:srgbClr val="00B050"/>
                </a:solidFill>
                <a:effectLst/>
              </a:rPr>
              <a:t> </a:t>
            </a:r>
            <a:r>
              <a:rPr lang="en-US" sz="2000" b="0" i="0" dirty="0">
                <a:solidFill>
                  <a:srgbClr val="00B050"/>
                </a:solidFill>
                <a:effectLst/>
              </a:rPr>
              <a:t> </a:t>
            </a:r>
            <a:r>
              <a:rPr lang="cs-CZ" sz="2000" b="1" i="0" dirty="0">
                <a:solidFill>
                  <a:srgbClr val="00B050"/>
                </a:solidFill>
                <a:effectLst/>
              </a:rPr>
              <a:t>G</a:t>
            </a:r>
            <a:r>
              <a:rPr lang="en-US" sz="2000" b="1" i="0" dirty="0">
                <a:solidFill>
                  <a:srgbClr val="00B050"/>
                </a:solidFill>
                <a:effectLst/>
              </a:rPr>
              <a:t>ross</a:t>
            </a:r>
            <a:r>
              <a:rPr lang="cs-CZ" sz="2000" b="1" i="0" dirty="0">
                <a:solidFill>
                  <a:srgbClr val="00B050"/>
                </a:solidFill>
                <a:effectLst/>
              </a:rPr>
              <a:t> R</a:t>
            </a:r>
            <a:r>
              <a:rPr lang="en-US" sz="2000" b="1" i="0" dirty="0" err="1">
                <a:solidFill>
                  <a:srgbClr val="00B050"/>
                </a:solidFill>
                <a:effectLst/>
              </a:rPr>
              <a:t>equirements</a:t>
            </a:r>
            <a:r>
              <a:rPr lang="en-US" sz="2000" b="0" i="0" dirty="0">
                <a:solidFill>
                  <a:srgbClr val="00B050"/>
                </a:solidFill>
                <a:effectLst/>
                <a:latin typeface="Segoe UI" panose="020B0502040204020203" pitchFamily="34" charset="0"/>
              </a:rPr>
              <a:t>.</a:t>
            </a:r>
            <a:endParaRPr lang="cs-CZ" sz="2000" b="0" i="0" dirty="0">
              <a:solidFill>
                <a:srgbClr val="00B050"/>
              </a:solidFill>
              <a:effectLst/>
              <a:latin typeface="Segoe UI" panose="020B0502040204020203" pitchFamily="34" charset="0"/>
            </a:endParaRPr>
          </a:p>
          <a:p>
            <a:pPr algn="l">
              <a:buFont typeface="Arial" panose="020B0604020202020204" pitchFamily="34" charset="0"/>
              <a:buChar char="•"/>
            </a:pPr>
            <a:endParaRPr lang="cs-CZ" sz="1200" dirty="0">
              <a:solidFill>
                <a:srgbClr val="161616"/>
              </a:solidFill>
              <a:latin typeface="Segoe UI" panose="020B0502040204020203" pitchFamily="34" charset="0"/>
            </a:endParaRPr>
          </a:p>
          <a:p>
            <a:pPr algn="l">
              <a:buFont typeface="Arial" panose="020B0604020202020204" pitchFamily="34" charset="0"/>
              <a:buChar char="•"/>
            </a:pPr>
            <a:endParaRPr lang="en-US" sz="1200" b="0" i="0" dirty="0">
              <a:solidFill>
                <a:srgbClr val="161616"/>
              </a:solidFill>
              <a:effectLst/>
              <a:latin typeface="Segoe UI" panose="020B0502040204020203" pitchFamily="34" charset="0"/>
            </a:endParaRPr>
          </a:p>
          <a:p>
            <a:pPr algn="l">
              <a:buFont typeface="Arial" panose="020B0604020202020204" pitchFamily="34" charset="0"/>
              <a:buChar char="•"/>
            </a:pPr>
            <a:r>
              <a:rPr lang="en-US" sz="2000" dirty="0">
                <a:solidFill>
                  <a:srgbClr val="0070C0"/>
                </a:solidFill>
              </a:rPr>
              <a:t>Select </a:t>
            </a:r>
            <a:r>
              <a:rPr lang="cs-CZ" sz="2000" b="1" dirty="0">
                <a:solidFill>
                  <a:srgbClr val="0070C0"/>
                </a:solidFill>
              </a:rPr>
              <a:t>Ca</a:t>
            </a:r>
            <a:r>
              <a:rPr lang="en-US" sz="2000" b="1" dirty="0" err="1">
                <a:solidFill>
                  <a:srgbClr val="0070C0"/>
                </a:solidFill>
              </a:rPr>
              <a:t>pable</a:t>
            </a:r>
            <a:r>
              <a:rPr lang="en-US" sz="2000" b="1" dirty="0">
                <a:solidFill>
                  <a:srgbClr val="0070C0"/>
                </a:solidFill>
              </a:rPr>
              <a:t>-to-Promise</a:t>
            </a:r>
            <a:r>
              <a:rPr lang="en-US" sz="2000" dirty="0">
                <a:solidFill>
                  <a:srgbClr val="0070C0"/>
                </a:solidFill>
              </a:rPr>
              <a:t> if you know that the item is presently out of stock and you want to calculate the </a:t>
            </a:r>
            <a:r>
              <a:rPr lang="en-US" sz="2000" b="1" dirty="0">
                <a:solidFill>
                  <a:srgbClr val="0070C0"/>
                </a:solidFill>
              </a:rPr>
              <a:t>earliest date </a:t>
            </a:r>
            <a:r>
              <a:rPr lang="en-US" sz="2000" dirty="0">
                <a:solidFill>
                  <a:srgbClr val="0070C0"/>
                </a:solidFill>
              </a:rPr>
              <a:t>that the item can be available by issuing new replenishment requisitions.</a:t>
            </a:r>
            <a:endParaRPr lang="cs-CZ" sz="2000" dirty="0">
              <a:solidFill>
                <a:srgbClr val="0070C0"/>
              </a:solidFill>
            </a:endParaRPr>
          </a:p>
          <a:p>
            <a:pPr algn="l">
              <a:buFont typeface="Arial" panose="020B0604020202020204" pitchFamily="34" charset="0"/>
              <a:buChar char="•"/>
            </a:pPr>
            <a:endParaRPr lang="en-US" sz="2000" dirty="0">
              <a:solidFill>
                <a:srgbClr val="0070C0"/>
              </a:solidFill>
            </a:endParaRPr>
          </a:p>
          <a:p>
            <a:r>
              <a:rPr lang="en-US" sz="2000" dirty="0">
                <a:solidFill>
                  <a:srgbClr val="7030A0"/>
                </a:solidFill>
              </a:rPr>
              <a:t>Before an item can be included in the </a:t>
            </a:r>
            <a:r>
              <a:rPr lang="cs-CZ" sz="2000" b="1" dirty="0">
                <a:solidFill>
                  <a:srgbClr val="7030A0"/>
                </a:solidFill>
              </a:rPr>
              <a:t>O</a:t>
            </a:r>
            <a:r>
              <a:rPr lang="en-US" sz="2000" b="1" dirty="0" err="1">
                <a:solidFill>
                  <a:srgbClr val="7030A0"/>
                </a:solidFill>
              </a:rPr>
              <a:t>rder</a:t>
            </a:r>
            <a:r>
              <a:rPr lang="en-US" sz="2000" b="1" dirty="0">
                <a:solidFill>
                  <a:srgbClr val="7030A0"/>
                </a:solidFill>
              </a:rPr>
              <a:t> </a:t>
            </a:r>
            <a:r>
              <a:rPr lang="cs-CZ" sz="2000" b="1" dirty="0">
                <a:solidFill>
                  <a:srgbClr val="7030A0"/>
                </a:solidFill>
              </a:rPr>
              <a:t>P</a:t>
            </a:r>
            <a:r>
              <a:rPr lang="en-US" sz="2000" b="1" dirty="0" err="1">
                <a:solidFill>
                  <a:srgbClr val="7030A0"/>
                </a:solidFill>
              </a:rPr>
              <a:t>romising</a:t>
            </a:r>
            <a:r>
              <a:rPr lang="en-US" sz="2000" b="1" dirty="0">
                <a:solidFill>
                  <a:srgbClr val="7030A0"/>
                </a:solidFill>
              </a:rPr>
              <a:t> calculation</a:t>
            </a:r>
            <a:r>
              <a:rPr lang="en-US" sz="2000" dirty="0">
                <a:solidFill>
                  <a:srgbClr val="7030A0"/>
                </a:solidFill>
              </a:rPr>
              <a:t>, it must be marked as </a:t>
            </a:r>
            <a:r>
              <a:rPr lang="cs-CZ" sz="2000" dirty="0">
                <a:solidFill>
                  <a:srgbClr val="FF0000"/>
                </a:solidFill>
              </a:rPr>
              <a:t>C</a:t>
            </a:r>
            <a:r>
              <a:rPr lang="en-US" sz="2000" dirty="0" err="1">
                <a:solidFill>
                  <a:srgbClr val="FF0000"/>
                </a:solidFill>
              </a:rPr>
              <a:t>ritical</a:t>
            </a:r>
            <a:r>
              <a:rPr lang="en-US" sz="2000" dirty="0">
                <a:solidFill>
                  <a:srgbClr val="7030A0"/>
                </a:solidFill>
              </a:rPr>
              <a:t>. </a:t>
            </a:r>
            <a:endParaRPr lang="cs-CZ" sz="2000" dirty="0">
              <a:solidFill>
                <a:srgbClr val="7030A0"/>
              </a:solidFill>
            </a:endParaRPr>
          </a:p>
          <a:p>
            <a:r>
              <a:rPr lang="en-US" sz="2000" dirty="0">
                <a:solidFill>
                  <a:srgbClr val="7030A0"/>
                </a:solidFill>
              </a:rPr>
              <a:t>This setup ensures that non-critical items do not cause irrelevant order promising calculations.</a:t>
            </a:r>
            <a:r>
              <a:rPr lang="cs-CZ" sz="2000" dirty="0">
                <a:solidFill>
                  <a:srgbClr val="7030A0"/>
                </a:solidFill>
              </a:rPr>
              <a:t> </a:t>
            </a:r>
            <a:endParaRPr lang="en-US" sz="2000" dirty="0">
              <a:solidFill>
                <a:srgbClr val="7030A0"/>
              </a:solidFill>
            </a:endParaRPr>
          </a:p>
        </p:txBody>
      </p:sp>
    </p:spTree>
    <p:extLst>
      <p:ext uri="{BB962C8B-B14F-4D97-AF65-F5344CB8AC3E}">
        <p14:creationId xmlns:p14="http://schemas.microsoft.com/office/powerpoint/2010/main" val="20315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67E8F6-B7FC-44A2-A6D6-5CDF7244CF32}"/>
              </a:ext>
            </a:extLst>
          </p:cNvPr>
          <p:cNvSpPr>
            <a:spLocks noGrp="1"/>
          </p:cNvSpPr>
          <p:nvPr>
            <p:ph type="title"/>
          </p:nvPr>
        </p:nvSpPr>
        <p:spPr/>
        <p:txBody>
          <a:bodyPr>
            <a:normAutofit/>
          </a:bodyPr>
          <a:lstStyle/>
          <a:p>
            <a:pPr algn="l"/>
            <a:r>
              <a:rPr lang="cs-CZ" sz="3600" dirty="0">
                <a:solidFill>
                  <a:srgbClr val="0070C0"/>
                </a:solidFill>
              </a:rPr>
              <a:t>Gross </a:t>
            </a:r>
            <a:r>
              <a:rPr lang="cs-CZ" sz="3600" dirty="0" err="1">
                <a:solidFill>
                  <a:srgbClr val="0070C0"/>
                </a:solidFill>
              </a:rPr>
              <a:t>Requirements-explanation</a:t>
            </a:r>
            <a:r>
              <a:rPr lang="cs-CZ" sz="3600" dirty="0">
                <a:solidFill>
                  <a:srgbClr val="0070C0"/>
                </a:solidFill>
              </a:rPr>
              <a:t> </a:t>
            </a:r>
            <a:endParaRPr lang="en-US" sz="3600" dirty="0">
              <a:solidFill>
                <a:srgbClr val="0070C0"/>
              </a:solidFill>
            </a:endParaRPr>
          </a:p>
        </p:txBody>
      </p:sp>
      <p:sp>
        <p:nvSpPr>
          <p:cNvPr id="3" name="Zástupný obsah 2">
            <a:extLst>
              <a:ext uri="{FF2B5EF4-FFF2-40B4-BE49-F238E27FC236}">
                <a16:creationId xmlns:a16="http://schemas.microsoft.com/office/drawing/2014/main" id="{C6686E11-1EC6-4335-90AE-C1A80657A15A}"/>
              </a:ext>
            </a:extLst>
          </p:cNvPr>
          <p:cNvSpPr>
            <a:spLocks noGrp="1"/>
          </p:cNvSpPr>
          <p:nvPr>
            <p:ph idx="1"/>
          </p:nvPr>
        </p:nvSpPr>
        <p:spPr/>
        <p:txBody>
          <a:bodyPr>
            <a:normAutofit/>
          </a:bodyPr>
          <a:lstStyle/>
          <a:p>
            <a:pPr algn="l"/>
            <a:r>
              <a:rPr lang="en-US" b="1" i="0" dirty="0">
                <a:solidFill>
                  <a:srgbClr val="0070C0"/>
                </a:solidFill>
                <a:effectLst/>
                <a:latin typeface="Söhne"/>
              </a:rPr>
              <a:t>Gross Requirements:</a:t>
            </a:r>
            <a:endParaRPr lang="en-US" b="0" i="0" dirty="0">
              <a:solidFill>
                <a:srgbClr val="0070C0"/>
              </a:solidFill>
              <a:effectLst/>
              <a:latin typeface="Söhne"/>
            </a:endParaRPr>
          </a:p>
          <a:p>
            <a:pPr algn="l">
              <a:buFont typeface="Arial" panose="020B0604020202020204" pitchFamily="34" charset="0"/>
              <a:buChar char="•"/>
            </a:pPr>
            <a:r>
              <a:rPr lang="en-US" sz="2600" b="0" i="0" dirty="0">
                <a:solidFill>
                  <a:srgbClr val="0070C0"/>
                </a:solidFill>
                <a:effectLst/>
                <a:latin typeface="Söhne"/>
              </a:rPr>
              <a:t>Gross requirements represent the total quantity of a product that is needed to satisfy the demand forecast. This includes both the demand from external customers and the demand generated by the production plan for other products within the organization.</a:t>
            </a:r>
          </a:p>
          <a:p>
            <a:pPr algn="l">
              <a:buFont typeface="Arial" panose="020B0604020202020204" pitchFamily="34" charset="0"/>
              <a:buChar char="•"/>
            </a:pPr>
            <a:r>
              <a:rPr lang="en-US" sz="2600" b="0" i="0" dirty="0">
                <a:solidFill>
                  <a:srgbClr val="0070C0"/>
                </a:solidFill>
                <a:effectLst/>
                <a:latin typeface="Söhne"/>
              </a:rPr>
              <a:t>In simple terms, gross requirements are the total demand for a particular item before considering any existing inventory.</a:t>
            </a:r>
          </a:p>
          <a:p>
            <a:endParaRPr lang="en-US" dirty="0"/>
          </a:p>
        </p:txBody>
      </p:sp>
      <p:sp>
        <p:nvSpPr>
          <p:cNvPr id="4" name="TextovéPole 3">
            <a:extLst>
              <a:ext uri="{FF2B5EF4-FFF2-40B4-BE49-F238E27FC236}">
                <a16:creationId xmlns:a16="http://schemas.microsoft.com/office/drawing/2014/main" id="{7FF0B57E-F937-49DE-91B8-6736FE82FD88}"/>
              </a:ext>
            </a:extLst>
          </p:cNvPr>
          <p:cNvSpPr txBox="1"/>
          <p:nvPr/>
        </p:nvSpPr>
        <p:spPr>
          <a:xfrm>
            <a:off x="899592" y="5733256"/>
            <a:ext cx="3778214" cy="369332"/>
          </a:xfrm>
          <a:prstGeom prst="rect">
            <a:avLst/>
          </a:prstGeom>
          <a:noFill/>
        </p:spPr>
        <p:txBody>
          <a:bodyPr wrap="none" rtlCol="0">
            <a:spAutoFit/>
          </a:bodyPr>
          <a:lstStyle/>
          <a:p>
            <a:r>
              <a:rPr lang="cs-CZ" b="1" dirty="0"/>
              <a:t>Gross </a:t>
            </a:r>
            <a:r>
              <a:rPr lang="cs-CZ" b="1" dirty="0" err="1"/>
              <a:t>Requirement</a:t>
            </a:r>
            <a:r>
              <a:rPr lang="cs-CZ" b="1" dirty="0"/>
              <a:t>=Hrubý požadavek</a:t>
            </a:r>
            <a:endParaRPr lang="en-US" b="1" dirty="0"/>
          </a:p>
        </p:txBody>
      </p:sp>
    </p:spTree>
    <p:extLst>
      <p:ext uri="{BB962C8B-B14F-4D97-AF65-F5344CB8AC3E}">
        <p14:creationId xmlns:p14="http://schemas.microsoft.com/office/powerpoint/2010/main" val="242147378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TotalTime>
  <Words>3176</Words>
  <Application>Microsoft Office PowerPoint</Application>
  <PresentationFormat>Předvádění na obrazovce (4:3)</PresentationFormat>
  <Paragraphs>396</Paragraphs>
  <Slides>66</Slides>
  <Notes>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66</vt:i4>
      </vt:variant>
    </vt:vector>
  </HeadingPairs>
  <TitlesOfParts>
    <vt:vector size="73" baseType="lpstr">
      <vt:lpstr>Arial</vt:lpstr>
      <vt:lpstr>Calibri</vt:lpstr>
      <vt:lpstr>Segoe UI</vt:lpstr>
      <vt:lpstr>Söhne</vt:lpstr>
      <vt:lpstr>Tahoma</vt:lpstr>
      <vt:lpstr>Wingdings</vt:lpstr>
      <vt:lpstr>Motiv systému Office</vt:lpstr>
      <vt:lpstr>ATP-CTP  Calculation of Order Promising Dates  MS Dynamics 365 Business Central    </vt:lpstr>
      <vt:lpstr>ATP-CTP (CZ verze  vysvětlení)</vt:lpstr>
      <vt:lpstr>ATP-CTP (Eng version)</vt:lpstr>
      <vt:lpstr>Calculations ATP-CTP</vt:lpstr>
      <vt:lpstr>Introduction I.</vt:lpstr>
      <vt:lpstr>Introduction II.</vt:lpstr>
      <vt:lpstr>ATP-CTP </vt:lpstr>
      <vt:lpstr>ATP-CTP</vt:lpstr>
      <vt:lpstr>Gross Requirements-explanation </vt:lpstr>
      <vt:lpstr>Net Requirements-explanation</vt:lpstr>
      <vt:lpstr>Important equation (relation between GR and NR)</vt:lpstr>
      <vt:lpstr>ATP –CTP   </vt:lpstr>
      <vt:lpstr>ATP –CTP – Order Promising Setup</vt:lpstr>
      <vt:lpstr>Parameters used for ATP-CTP calculations</vt:lpstr>
      <vt:lpstr>Lead time calculations Setups </vt:lpstr>
      <vt:lpstr>Lead time calculations-explanation-CZ version </vt:lpstr>
      <vt:lpstr>Lead time calculations-explanation-ENG version </vt:lpstr>
      <vt:lpstr>Prezentace aplikace PowerPoint</vt:lpstr>
      <vt:lpstr>Simple model (ATP Calculation) I.</vt:lpstr>
      <vt:lpstr>Simple model (ATP Calculation) II.</vt:lpstr>
      <vt:lpstr>Simple model (ATP Calculation) III.</vt:lpstr>
      <vt:lpstr>Purchase of item JB_011 by use of Item Journal </vt:lpstr>
      <vt:lpstr>Items by Locations &amp; Availability</vt:lpstr>
      <vt:lpstr>Items by Locations &amp; Availability by period</vt:lpstr>
      <vt:lpstr>Sales Order (our Customer must have set Shipping time to 3D) </vt:lpstr>
      <vt:lpstr>Sales Order (our Customer must have set Shipping time to 3D) </vt:lpstr>
      <vt:lpstr> Sales Order : Order Promising function </vt:lpstr>
      <vt:lpstr>ATP Calculation</vt:lpstr>
      <vt:lpstr>ATP Calculation</vt:lpstr>
      <vt:lpstr>CTP Caluclation </vt:lpstr>
      <vt:lpstr>Part of Sales Line : CTP calculation Accepted calculation </vt:lpstr>
      <vt:lpstr>Prezentace aplikace PowerPoint</vt:lpstr>
      <vt:lpstr> A realistic model in classroom teaching</vt:lpstr>
      <vt:lpstr>User role settings</vt:lpstr>
      <vt:lpstr>Setup LT and SLT</vt:lpstr>
      <vt:lpstr>Purchase item „kosa ocelová luční“ </vt:lpstr>
      <vt:lpstr>Setup Shipping time (new customer) and Order Promising Setup</vt:lpstr>
      <vt:lpstr>Sales order (line only) </vt:lpstr>
      <vt:lpstr>Action- Plan-Order Promising-CTP</vt:lpstr>
      <vt:lpstr>Action- Plan-Order Promising-CTP</vt:lpstr>
      <vt:lpstr>Reservation</vt:lpstr>
      <vt:lpstr>Purchase order line</vt:lpstr>
      <vt:lpstr>Další varianta pro stejné parametry  (pouze WD=2.12.2027 místo 1.11.2027)</vt:lpstr>
      <vt:lpstr>Varianta příkladu z výuky 20241125</vt:lpstr>
      <vt:lpstr>Prezentace aplikace PowerPoint</vt:lpstr>
      <vt:lpstr>Prezentace aplikace PowerPoint</vt:lpstr>
      <vt:lpstr> Reservations I.    </vt:lpstr>
      <vt:lpstr> Reservations II. </vt:lpstr>
      <vt:lpstr>Purchase Order line </vt:lpstr>
      <vt:lpstr>Calculation purchase</vt:lpstr>
      <vt:lpstr>Unavailability date</vt:lpstr>
      <vt:lpstr>Reqested Delivery date options</vt:lpstr>
      <vt:lpstr>Requested Delivery Date &amp; ATP-CTP </vt:lpstr>
      <vt:lpstr>Sales order 1 </vt:lpstr>
      <vt:lpstr>Sales order 2 (Action -&gt; Plan -&gt; Order Promising)</vt:lpstr>
      <vt:lpstr>Reserved quantity</vt:lpstr>
      <vt:lpstr>Requsition Worksheet</vt:lpstr>
      <vt:lpstr> Combination of CTP and reservations</vt:lpstr>
      <vt:lpstr>Purchase order </vt:lpstr>
      <vt:lpstr>Sales order and reservation </vt:lpstr>
      <vt:lpstr>Sales Order line – important part for the model</vt:lpstr>
      <vt:lpstr>Requisition worksheet</vt:lpstr>
      <vt:lpstr>A Different Perspective on the Planned delivery date calculation</vt:lpstr>
      <vt:lpstr>Availability by period</vt:lpstr>
      <vt:lpstr>Planning by use of Requision worksheet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Miki Skorkovský</cp:lastModifiedBy>
  <cp:revision>338</cp:revision>
  <dcterms:created xsi:type="dcterms:W3CDTF">2014-09-15T11:04:04Z</dcterms:created>
  <dcterms:modified xsi:type="dcterms:W3CDTF">2024-11-25T11:45:49Z</dcterms:modified>
</cp:coreProperties>
</file>