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37"/>
  </p:notesMasterIdLst>
  <p:handoutMasterIdLst>
    <p:handoutMasterId r:id="rId38"/>
  </p:handoutMasterIdLst>
  <p:sldIdLst>
    <p:sldId id="465" r:id="rId3"/>
    <p:sldId id="400" r:id="rId4"/>
    <p:sldId id="484" r:id="rId5"/>
    <p:sldId id="434" r:id="rId6"/>
    <p:sldId id="433" r:id="rId7"/>
    <p:sldId id="478" r:id="rId8"/>
    <p:sldId id="466" r:id="rId9"/>
    <p:sldId id="467" r:id="rId10"/>
    <p:sldId id="479" r:id="rId11"/>
    <p:sldId id="487" r:id="rId12"/>
    <p:sldId id="488" r:id="rId13"/>
    <p:sldId id="468" r:id="rId14"/>
    <p:sldId id="486" r:id="rId15"/>
    <p:sldId id="470" r:id="rId16"/>
    <p:sldId id="489" r:id="rId17"/>
    <p:sldId id="469" r:id="rId18"/>
    <p:sldId id="471" r:id="rId19"/>
    <p:sldId id="472" r:id="rId20"/>
    <p:sldId id="473" r:id="rId21"/>
    <p:sldId id="474" r:id="rId22"/>
    <p:sldId id="475" r:id="rId23"/>
    <p:sldId id="477" r:id="rId24"/>
    <p:sldId id="432" r:id="rId25"/>
    <p:sldId id="431" r:id="rId26"/>
    <p:sldId id="430" r:id="rId27"/>
    <p:sldId id="429" r:id="rId28"/>
    <p:sldId id="480" r:id="rId29"/>
    <p:sldId id="436" r:id="rId30"/>
    <p:sldId id="435" r:id="rId31"/>
    <p:sldId id="481" r:id="rId32"/>
    <p:sldId id="482" r:id="rId33"/>
    <p:sldId id="483" r:id="rId34"/>
    <p:sldId id="485" r:id="rId35"/>
    <p:sldId id="464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163085-91C2-4027-8623-189C31ACBF7B}">
          <p14:sldIdLst>
            <p14:sldId id="465"/>
            <p14:sldId id="400"/>
            <p14:sldId id="484"/>
            <p14:sldId id="434"/>
            <p14:sldId id="433"/>
            <p14:sldId id="478"/>
            <p14:sldId id="466"/>
            <p14:sldId id="467"/>
            <p14:sldId id="479"/>
            <p14:sldId id="487"/>
            <p14:sldId id="488"/>
            <p14:sldId id="468"/>
            <p14:sldId id="486"/>
            <p14:sldId id="470"/>
            <p14:sldId id="489"/>
            <p14:sldId id="469"/>
            <p14:sldId id="471"/>
            <p14:sldId id="472"/>
            <p14:sldId id="473"/>
            <p14:sldId id="474"/>
            <p14:sldId id="475"/>
            <p14:sldId id="477"/>
            <p14:sldId id="432"/>
            <p14:sldId id="431"/>
            <p14:sldId id="430"/>
            <p14:sldId id="429"/>
            <p14:sldId id="480"/>
            <p14:sldId id="436"/>
            <p14:sldId id="435"/>
            <p14:sldId id="481"/>
            <p14:sldId id="482"/>
            <p14:sldId id="483"/>
            <p14:sldId id="485"/>
            <p14:sldId id="464"/>
          </p14:sldIdLst>
        </p14:section>
        <p14:section name="Oddíl bez názvu" id="{B18B128D-0C8B-437C-BCD3-144F8152450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78CB25"/>
    <a:srgbClr val="EC8D2F"/>
    <a:srgbClr val="EFECEB"/>
    <a:srgbClr val="E7E5E5"/>
    <a:srgbClr val="5E5447"/>
    <a:srgbClr val="F6F4F4"/>
    <a:srgbClr val="695C4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7363" autoAdjust="0"/>
  </p:normalViewPr>
  <p:slideViewPr>
    <p:cSldViewPr snapToObjects="1">
      <p:cViewPr varScale="1">
        <p:scale>
          <a:sx n="114" d="100"/>
          <a:sy n="114" d="100"/>
        </p:scale>
        <p:origin x="144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346075"/>
            <a:ext cx="2971800" cy="263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CF341A89-6707-41C0-BFC1-EE08C93F84B8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</a:defRPr>
            </a:lvl1pPr>
          </a:lstStyle>
          <a:p>
            <a:pPr>
              <a:defRPr/>
            </a:pPr>
            <a:fld id="{91F8BDF7-0343-41E4-BE88-7634102B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5" name="Picture 6" descr="Navertic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63525"/>
            <a:ext cx="21383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0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F38DBB-8754-408A-A7FD-1784B59CB836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D74772-F067-4D11-9CC0-8F274440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01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5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01.10.2024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01.10.2024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635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48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01.10.2024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8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01.10.2024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01.10.2024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50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01.10.2024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38200"/>
            <a:ext cx="8499404" cy="579438"/>
          </a:xfrm>
        </p:spPr>
        <p:txBody>
          <a:bodyPr>
            <a:noAutofit/>
          </a:bodyPr>
          <a:lstStyle>
            <a:lvl1pPr algn="l">
              <a:defRPr sz="2800" b="0">
                <a:solidFill>
                  <a:srgbClr val="695C4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1600202"/>
            <a:ext cx="8481404" cy="4525963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buSzPct val="90000"/>
              <a:buFontTx/>
              <a:buBlip>
                <a:blip r:embed="rId2"/>
              </a:buBlip>
              <a:defRPr/>
            </a:lvl2pPr>
            <a:lvl3pPr>
              <a:buSzPct val="80000"/>
              <a:buFontTx/>
              <a:buBlip>
                <a:blip r:embed="rId2"/>
              </a:buBlip>
              <a:defRPr/>
            </a:lvl3pPr>
            <a:lvl4pPr>
              <a:buSzPct val="70000"/>
              <a:buFontTx/>
              <a:buBlip>
                <a:blip r:embed="rId2"/>
              </a:buBlip>
              <a:defRPr/>
            </a:lvl4pPr>
            <a:lvl5pPr>
              <a:buSzPct val="6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0D974-11A3-4140-A9FA-0BBE69964986}" type="datetime1">
              <a:rPr lang="cs-CZ" smtClean="0"/>
              <a:t>01.10.2024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50DC-A6CE-4D32-BD15-ACE49A7143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6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1600202"/>
            <a:ext cx="8730000" cy="45259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CA79-4C5B-4E75-990F-DC85E4820367}" type="datetime1">
              <a:rPr lang="cs-CZ" smtClean="0"/>
              <a:t>01.10.2024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743B-535F-433A-A66F-D792A6BD6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9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29600" y="838202"/>
            <a:ext cx="672000" cy="52879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000" y="838202"/>
            <a:ext cx="8049600" cy="528796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3E47-D4AC-4417-BD50-AD2EFBF48BC8}" type="datetime1">
              <a:rPr lang="cs-CZ" smtClean="0"/>
              <a:t>01.10.2024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B937-D5FA-4E62-A498-3A5962B82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4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6553200" y="0"/>
            <a:ext cx="2590800" cy="533400"/>
          </a:xfrm>
          <a:prstGeom prst="rect">
            <a:avLst/>
          </a:prstGeom>
          <a:gradFill flip="none" rotWithShape="1">
            <a:gsLst>
              <a:gs pos="0">
                <a:srgbClr val="F6F4F4"/>
              </a:gs>
              <a:gs pos="100000">
                <a:srgbClr val="EFECEB"/>
              </a:gs>
            </a:gsLst>
            <a:lin ang="39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 descr="Navertica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117975" y="2514600"/>
            <a:ext cx="9080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81400"/>
            <a:ext cx="7772400" cy="533400"/>
          </a:xfrm>
        </p:spPr>
        <p:txBody>
          <a:bodyPr anchor="t">
            <a:normAutofit/>
          </a:bodyPr>
          <a:lstStyle>
            <a:lvl1pPr algn="ctr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114800"/>
            <a:ext cx="7772400" cy="3683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695C4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147B6-3996-4987-9837-152961494018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600202"/>
            <a:ext cx="4297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279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78F3E-902A-4CF9-959E-29B962B068D5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9B4C-7182-4F15-BEF9-5B90E2A3B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535113"/>
            <a:ext cx="4299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000" y="2174875"/>
            <a:ext cx="4299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282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282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4647-95FB-4340-AB2A-46BE143A8592}" type="datetime1">
              <a:rPr lang="cs-CZ" smtClean="0"/>
              <a:t>01.10.2024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07396-EEC6-4A0F-89DC-D290510A8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FDB60-4603-43DE-B3E9-2F4BCF13E97F}" type="datetime1">
              <a:rPr lang="cs-CZ" smtClean="0"/>
              <a:t>01.10.2024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3178-D2BF-4D8D-81C5-4BD1A9C1AC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04118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29C4-919E-4233-BCFD-527A675957B6}" type="datetime1">
              <a:rPr lang="cs-CZ" smtClean="0"/>
              <a:t>01.10.2024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3959-69BA-44E3-99CE-9BE41BF2B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914400"/>
            <a:ext cx="3285513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914402"/>
            <a:ext cx="53265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435102"/>
            <a:ext cx="3285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4245-45FD-4512-8016-BF96C137B3FD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DC61-96D5-4229-B68D-01F0EAEA7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" y="728662"/>
            <a:ext cx="3096600" cy="1100138"/>
          </a:xfrm>
        </p:spPr>
        <p:txBody>
          <a:bodyPr anchor="b">
            <a:normAutofit/>
          </a:bodyPr>
          <a:lstStyle>
            <a:lvl1pPr algn="l">
              <a:defRPr sz="1800" b="1" i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15200" y="728662"/>
            <a:ext cx="5486400" cy="54435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00" y="1828801"/>
            <a:ext cx="3096600" cy="4343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13600" y="304800"/>
            <a:ext cx="6597038" cy="228600"/>
          </a:xfrm>
          <a:ln>
            <a:noFill/>
          </a:ln>
        </p:spPr>
        <p:txBody>
          <a:bodyPr>
            <a:noAutofit/>
          </a:bodyPr>
          <a:lstStyle>
            <a:lvl1pPr algn="r">
              <a:buNone/>
              <a:defRPr sz="1000" u="none" cap="none" spc="0" normalizeH="0" baseline="0">
                <a:solidFill>
                  <a:srgbClr val="695C4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5D4F7-46B3-4140-8755-3179579086F6}" type="datetime1">
              <a:rPr lang="cs-CZ" smtClean="0"/>
              <a:t>01.10.2024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1F44-5475-4F63-9A1D-931DEDEFC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01.10.2024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75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838200"/>
            <a:ext cx="8472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25" y="1600200"/>
            <a:ext cx="84820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fld id="{5130ED1D-D255-4D27-80F3-AC7B65CBDBFA}" type="datetime1">
              <a:rPr lang="cs-CZ" smtClean="0"/>
              <a:t>01.10.2024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492875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95C4F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7513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DF85C75-F523-426B-B950-CD2ED848D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695C4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695C4F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ountingtools.com/articles/supplier" TargetMode="External"/><Relationship Id="rId2" Type="http://schemas.openxmlformats.org/officeDocument/2006/relationships/hyperlink" Target="https://www.accountingtools.com/articles/cas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accountingtools.com/articles/customer" TargetMode="External"/><Relationship Id="rId4" Type="http://schemas.openxmlformats.org/officeDocument/2006/relationships/hyperlink" Target="https://www.accountingtools.com/articles/invento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supp:49000/help/en/tskCreatePurchaseOrdersForDropShipmentsIndirectly.htm" TargetMode="External"/><Relationship Id="rId2" Type="http://schemas.openxmlformats.org/officeDocument/2006/relationships/hyperlink" Target="http://develsupp:49000/help/en/tskCreatePurchaseOrdersForDropShipmentsDirectl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supp:49000/help/en/N_291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to MS Dynamics 365 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br>
              <a:rPr lang="cs-CZ" sz="4000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Drop </a:t>
            </a:r>
            <a:r>
              <a:rPr lang="cs-CZ" dirty="0" err="1">
                <a:solidFill>
                  <a:srgbClr val="0070C0"/>
                </a:solidFill>
              </a:rPr>
              <a:t>Shipment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/>
              <a:t> </a:t>
            </a:r>
            <a:r>
              <a:rPr lang="cs-CZ" sz="1200" b="0" i="0" dirty="0">
                <a:solidFill>
                  <a:srgbClr val="111111"/>
                </a:solidFill>
                <a:effectLst/>
                <a:latin typeface="-apple-system"/>
              </a:rPr>
              <a:t> 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Ing.J.Skorkovský,CSc</a:t>
            </a:r>
            <a:r>
              <a:rPr lang="cs-CZ" sz="1800" dirty="0">
                <a:solidFill>
                  <a:srgbClr val="0070C0"/>
                </a:solidFill>
              </a:rPr>
              <a:t>.</a:t>
            </a:r>
          </a:p>
          <a:p>
            <a:r>
              <a:rPr lang="cs-CZ" sz="1800" dirty="0">
                <a:solidFill>
                  <a:srgbClr val="0070C0"/>
                </a:solidFill>
              </a:rPr>
              <a:t>Department </a:t>
            </a:r>
            <a:r>
              <a:rPr lang="cs-CZ" sz="1800" dirty="0" err="1">
                <a:solidFill>
                  <a:srgbClr val="0070C0"/>
                </a:solidFill>
              </a:rPr>
              <a:t>of</a:t>
            </a:r>
            <a:r>
              <a:rPr lang="cs-CZ" sz="1800" dirty="0">
                <a:solidFill>
                  <a:srgbClr val="0070C0"/>
                </a:solidFill>
              </a:rPr>
              <a:t> Business Management</a:t>
            </a:r>
          </a:p>
          <a:p>
            <a:r>
              <a:rPr lang="cs-CZ" sz="1800" dirty="0" err="1">
                <a:solidFill>
                  <a:srgbClr val="0070C0"/>
                </a:solidFill>
              </a:rPr>
              <a:t>Faculty</a:t>
            </a:r>
            <a:r>
              <a:rPr lang="cs-CZ" sz="1800" dirty="0">
                <a:solidFill>
                  <a:srgbClr val="0070C0"/>
                </a:solidFill>
              </a:rPr>
              <a:t> </a:t>
            </a:r>
            <a:r>
              <a:rPr lang="cs-CZ" sz="1800" dirty="0" err="1">
                <a:solidFill>
                  <a:srgbClr val="0070C0"/>
                </a:solidFill>
              </a:rPr>
              <a:t>of</a:t>
            </a:r>
            <a:r>
              <a:rPr lang="cs-CZ" sz="1800" dirty="0">
                <a:solidFill>
                  <a:srgbClr val="0070C0"/>
                </a:solidFill>
              </a:rPr>
              <a:t> Business and </a:t>
            </a:r>
            <a:r>
              <a:rPr lang="cs-CZ" sz="1800" dirty="0" err="1">
                <a:solidFill>
                  <a:srgbClr val="0070C0"/>
                </a:solidFill>
              </a:rPr>
              <a:t>Administration</a:t>
            </a:r>
            <a:endParaRPr lang="cs-CZ" sz="1800" dirty="0">
              <a:solidFill>
                <a:srgbClr val="0070C0"/>
              </a:solidFill>
            </a:endParaRPr>
          </a:p>
          <a:p>
            <a:r>
              <a:rPr lang="cs-CZ" sz="1800" dirty="0">
                <a:solidFill>
                  <a:srgbClr val="0070C0"/>
                </a:solidFill>
              </a:rPr>
              <a:t>Masaryk University Brno</a:t>
            </a:r>
          </a:p>
          <a:p>
            <a:r>
              <a:rPr lang="cs-CZ" sz="1800">
                <a:solidFill>
                  <a:srgbClr val="0070C0"/>
                </a:solidFill>
              </a:rPr>
              <a:t>Czech Republic</a:t>
            </a:r>
            <a:endParaRPr lang="en-US" sz="1800" dirty="0">
              <a:solidFill>
                <a:srgbClr val="0070C0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919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8D68B-B1F4-42D9-9B73-B7E4EC6A9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>
                <a:solidFill>
                  <a:srgbClr val="0070C0"/>
                </a:solidFill>
              </a:rPr>
              <a:t>Drop </a:t>
            </a:r>
            <a:r>
              <a:rPr lang="cs-CZ" sz="2000" dirty="0" err="1">
                <a:solidFill>
                  <a:srgbClr val="0070C0"/>
                </a:solidFill>
              </a:rPr>
              <a:t>shipment</a:t>
            </a:r>
            <a:r>
              <a:rPr lang="cs-CZ" sz="2000" dirty="0">
                <a:solidFill>
                  <a:srgbClr val="0070C0"/>
                </a:solidFill>
              </a:rPr>
              <a:t> – </a:t>
            </a:r>
            <a:r>
              <a:rPr lang="cs-CZ" sz="2000" dirty="0" err="1">
                <a:solidFill>
                  <a:srgbClr val="0070C0"/>
                </a:solidFill>
              </a:rPr>
              <a:t>Purchase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Order</a:t>
            </a:r>
            <a:r>
              <a:rPr lang="cs-CZ" sz="2000" dirty="0">
                <a:solidFill>
                  <a:srgbClr val="0070C0"/>
                </a:solidFill>
              </a:rPr>
              <a:t>- transfer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the</a:t>
            </a:r>
            <a:r>
              <a:rPr lang="cs-CZ" sz="2000" dirty="0">
                <a:solidFill>
                  <a:srgbClr val="0070C0"/>
                </a:solidFill>
              </a:rPr>
              <a:t> Sales lines (BC </a:t>
            </a:r>
            <a:r>
              <a:rPr lang="cs-CZ" sz="2000" dirty="0" err="1">
                <a:solidFill>
                  <a:srgbClr val="0070C0"/>
                </a:solidFill>
              </a:rPr>
              <a:t>version</a:t>
            </a:r>
            <a:r>
              <a:rPr lang="cs-CZ" sz="2000" dirty="0">
                <a:solidFill>
                  <a:srgbClr val="0070C0"/>
                </a:solidFill>
              </a:rPr>
              <a:t> 23.5)</a:t>
            </a:r>
            <a:endParaRPr lang="en-US" sz="20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1EA1B5-0251-44F6-AF94-C1285B6E0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7F8583-4817-4D37-A333-4724E975AA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D558AD4-0BE3-49C6-9807-64D69620A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76" y="1732226"/>
            <a:ext cx="7596336" cy="2163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A4767BD-90AE-4933-A9EB-E69E4707C8C7}"/>
              </a:ext>
            </a:extLst>
          </p:cNvPr>
          <p:cNvSpPr txBox="1"/>
          <p:nvPr/>
        </p:nvSpPr>
        <p:spPr>
          <a:xfrm>
            <a:off x="677376" y="4091791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Access to the Drop shipment and </a:t>
            </a:r>
            <a:endParaRPr lang="cs-CZ" dirty="0">
              <a:solidFill>
                <a:srgbClr val="0066FF"/>
              </a:solidFill>
            </a:endParaRPr>
          </a:p>
          <a:p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cs-CZ" dirty="0">
                <a:solidFill>
                  <a:srgbClr val="0066FF"/>
                </a:solidFill>
              </a:rPr>
              <a:t>c</a:t>
            </a:r>
            <a:r>
              <a:rPr lang="en-US" dirty="0">
                <a:solidFill>
                  <a:srgbClr val="0066FF"/>
                </a:solidFill>
              </a:rPr>
              <a:t>on Get Sales Order is essentially the same</a:t>
            </a:r>
          </a:p>
        </p:txBody>
      </p:sp>
    </p:spTree>
    <p:extLst>
      <p:ext uri="{BB962C8B-B14F-4D97-AF65-F5344CB8AC3E}">
        <p14:creationId xmlns:p14="http://schemas.microsoft.com/office/powerpoint/2010/main" val="216296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B94377-73D0-4CC1-BCA6-78D10C4D9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Purchase order line after copy S</a:t>
            </a:r>
            <a:r>
              <a:rPr lang="cs-CZ" dirty="0" err="1">
                <a:solidFill>
                  <a:srgbClr val="0070C0"/>
                </a:solidFill>
              </a:rPr>
              <a:t>ales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O</a:t>
            </a:r>
            <a:r>
              <a:rPr lang="cs-CZ" dirty="0" err="1">
                <a:solidFill>
                  <a:srgbClr val="0070C0"/>
                </a:solidFill>
              </a:rPr>
              <a:t>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line </a:t>
            </a:r>
            <a:br>
              <a:rPr lang="en-GB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F8FDD1-D985-417E-AB2C-D136A496C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78676C-71AC-4542-A0A5-B5A4A1CD8F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D172279-DB22-4DED-8EF3-0E524357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74" y="1426020"/>
            <a:ext cx="8499404" cy="113180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6EA0E80-8538-48F7-81F9-C99202DECD4D}"/>
              </a:ext>
            </a:extLst>
          </p:cNvPr>
          <p:cNvSpPr txBox="1"/>
          <p:nvPr/>
        </p:nvSpPr>
        <p:spPr>
          <a:xfrm>
            <a:off x="1331640" y="3284984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From here you can see the Sales Order,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which is directly linked to the Purchase Order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DE61E7-1552-4876-81DE-2EDADD5F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93" y="4643573"/>
            <a:ext cx="7847856" cy="1359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0360A5D-2868-40C5-859C-D4619C1A91E7}"/>
              </a:ext>
            </a:extLst>
          </p:cNvPr>
          <p:cNvCxnSpPr>
            <a:cxnSpLocks/>
          </p:cNvCxnSpPr>
          <p:nvPr/>
        </p:nvCxnSpPr>
        <p:spPr>
          <a:xfrm>
            <a:off x="1115616" y="2144799"/>
            <a:ext cx="0" cy="2436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845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>
                <a:solidFill>
                  <a:srgbClr val="0070C0"/>
                </a:solidFill>
              </a:rPr>
              <a:t>Purchase order –Drop shipment (</a:t>
            </a:r>
            <a:r>
              <a:rPr lang="en-GB" sz="2000" dirty="0" err="1">
                <a:solidFill>
                  <a:srgbClr val="0070C0"/>
                </a:solidFill>
              </a:rPr>
              <a:t>manu</a:t>
            </a:r>
            <a:r>
              <a:rPr lang="cs-CZ" sz="2000" dirty="0">
                <a:solidFill>
                  <a:srgbClr val="0070C0"/>
                </a:solidFill>
              </a:rPr>
              <a:t>a</a:t>
            </a:r>
            <a:r>
              <a:rPr lang="en-GB" sz="2000" dirty="0">
                <a:solidFill>
                  <a:srgbClr val="0070C0"/>
                </a:solidFill>
              </a:rPr>
              <a:t>l</a:t>
            </a:r>
            <a:r>
              <a:rPr lang="cs-CZ" sz="2000" dirty="0" err="1">
                <a:solidFill>
                  <a:srgbClr val="0070C0"/>
                </a:solidFill>
              </a:rPr>
              <a:t>ly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created</a:t>
            </a:r>
            <a:r>
              <a:rPr lang="cs-CZ" sz="2000" dirty="0">
                <a:solidFill>
                  <a:srgbClr val="0070C0"/>
                </a:solidFill>
              </a:rPr>
              <a:t> – Direct </a:t>
            </a:r>
            <a:r>
              <a:rPr lang="cs-CZ" sz="2000" dirty="0" err="1">
                <a:solidFill>
                  <a:srgbClr val="0070C0"/>
                </a:solidFill>
              </a:rPr>
              <a:t>method</a:t>
            </a:r>
            <a:r>
              <a:rPr lang="cs-CZ" sz="2000" dirty="0">
                <a:solidFill>
                  <a:srgbClr val="0070C0"/>
                </a:solidFill>
              </a:rPr>
              <a:t>)</a:t>
            </a:r>
            <a:r>
              <a:rPr lang="en-GB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6355" y="1606417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Purchase order line after copy S</a:t>
            </a:r>
            <a:r>
              <a:rPr lang="cs-CZ" dirty="0" err="1">
                <a:solidFill>
                  <a:srgbClr val="0070C0"/>
                </a:solidFill>
              </a:rPr>
              <a:t>ales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O</a:t>
            </a:r>
            <a:r>
              <a:rPr lang="cs-CZ" dirty="0" err="1">
                <a:solidFill>
                  <a:srgbClr val="0070C0"/>
                </a:solidFill>
              </a:rPr>
              <a:t>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line 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211960" y="3924848"/>
            <a:ext cx="1937767" cy="14401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56087" y="3176137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Purchase order have to be posted </a:t>
            </a:r>
            <a:r>
              <a:rPr lang="en-GB" b="1" dirty="0">
                <a:solidFill>
                  <a:srgbClr val="FF0000"/>
                </a:solidFill>
              </a:rPr>
              <a:t>(only Receive!!!)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6617" y="4801891"/>
            <a:ext cx="669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line </a:t>
            </a:r>
            <a:r>
              <a:rPr lang="cs-CZ" dirty="0" err="1">
                <a:solidFill>
                  <a:srgbClr val="0070C0"/>
                </a:solidFill>
              </a:rPr>
              <a:t>after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was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posted</a:t>
            </a:r>
            <a:r>
              <a:rPr lang="cs-CZ" dirty="0">
                <a:solidFill>
                  <a:srgbClr val="0070C0"/>
                </a:solidFill>
              </a:rPr>
              <a:t> as </a:t>
            </a:r>
            <a:r>
              <a:rPr lang="cs-CZ" dirty="0" err="1">
                <a:solidFill>
                  <a:srgbClr val="0070C0"/>
                </a:solidFill>
              </a:rPr>
              <a:t>Received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55" y="2099711"/>
            <a:ext cx="7330598" cy="8386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62" y="3577154"/>
            <a:ext cx="4430636" cy="1079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162" y="3577154"/>
            <a:ext cx="1984872" cy="11124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67" y="5371775"/>
            <a:ext cx="4065079" cy="763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165" y="5371775"/>
            <a:ext cx="3839318" cy="780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9" name="Přímá spojnice 18"/>
          <p:cNvCxnSpPr>
            <a:stCxn id="16" idx="3"/>
          </p:cNvCxnSpPr>
          <p:nvPr/>
        </p:nvCxnSpPr>
        <p:spPr>
          <a:xfrm>
            <a:off x="4677746" y="5753767"/>
            <a:ext cx="366419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Šipka: dolů 5">
            <a:extLst>
              <a:ext uri="{FF2B5EF4-FFF2-40B4-BE49-F238E27FC236}">
                <a16:creationId xmlns:a16="http://schemas.microsoft.com/office/drawing/2014/main" id="{FA990FFD-9D91-4635-8632-022C204C9425}"/>
              </a:ext>
            </a:extLst>
          </p:cNvPr>
          <p:cNvSpPr/>
          <p:nvPr/>
        </p:nvSpPr>
        <p:spPr>
          <a:xfrm>
            <a:off x="899592" y="1919715"/>
            <a:ext cx="504056" cy="2309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D4A93-9C27-4224-3E16-EF6B0BE1516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Relations </a:t>
            </a:r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&lt;–&gt; 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614AB1-F851-5CE8-52F7-0250BBDE35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SO-PO link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39FC5C-4A36-BCF0-D767-A6213C2AC8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105D81-66E1-498E-0DF4-F37239A1D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4" y="1769473"/>
            <a:ext cx="7956376" cy="2603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CE09371-E6BC-4EAC-95BC-B913A9DF8EBE}"/>
              </a:ext>
            </a:extLst>
          </p:cNvPr>
          <p:cNvSpPr txBox="1"/>
          <p:nvPr/>
        </p:nvSpPr>
        <p:spPr>
          <a:xfrm>
            <a:off x="1943708" y="4831462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It's already been shown once on one of the preceding slides</a:t>
            </a:r>
            <a:r>
              <a:rPr lang="cs-CZ" b="1" dirty="0">
                <a:solidFill>
                  <a:srgbClr val="0070C0"/>
                </a:solidFill>
              </a:rPr>
              <a:t> (</a:t>
            </a:r>
            <a:r>
              <a:rPr lang="en-US" b="1" dirty="0">
                <a:solidFill>
                  <a:srgbClr val="0070C0"/>
                </a:solidFill>
              </a:rPr>
              <a:t>11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596" y="860493"/>
            <a:ext cx="8499404" cy="579438"/>
          </a:xfrm>
        </p:spPr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Golden Drop shipment rule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Golden Drop shipment rule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You cannot invoice the purchase order before the sales order is invoiced. If you try, you will get warning message 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5616624" cy="26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CA0A40-9943-D5D4-49B3-20DF6BD16DB9}"/>
              </a:ext>
            </a:extLst>
          </p:cNvPr>
          <p:cNvSpPr txBox="1"/>
          <p:nvPr/>
        </p:nvSpPr>
        <p:spPr>
          <a:xfrm>
            <a:off x="1763688" y="5733256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Go to internet to </a:t>
            </a:r>
            <a:r>
              <a:rPr lang="cs-CZ" b="1" dirty="0" err="1">
                <a:solidFill>
                  <a:srgbClr val="0070C0"/>
                </a:solidFill>
              </a:rPr>
              <a:t>see</a:t>
            </a:r>
            <a:r>
              <a:rPr lang="cs-CZ" b="1" dirty="0">
                <a:solidFill>
                  <a:srgbClr val="0070C0"/>
                </a:solidFill>
              </a:rPr>
              <a:t> cash-to-cash </a:t>
            </a:r>
            <a:r>
              <a:rPr lang="cs-CZ" b="1" dirty="0" err="1">
                <a:solidFill>
                  <a:srgbClr val="0070C0"/>
                </a:solidFill>
              </a:rPr>
              <a:t>cycle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oir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next</a:t>
            </a:r>
            <a:r>
              <a:rPr lang="cs-CZ" b="1" dirty="0">
                <a:solidFill>
                  <a:srgbClr val="0070C0"/>
                </a:solidFill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01196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F8AC6-8378-423B-87F6-B54656B6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Cash-to-cash </a:t>
            </a:r>
            <a:r>
              <a:rPr lang="cs-CZ" dirty="0" err="1">
                <a:solidFill>
                  <a:srgbClr val="0070C0"/>
                </a:solidFill>
              </a:rPr>
              <a:t>cycle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FF84360-D0D4-4AEE-92E6-4EAF000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Cash-to-cash </a:t>
            </a:r>
            <a:r>
              <a:rPr lang="cs-CZ" dirty="0" err="1"/>
              <a:t>cycle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78C3F0A-D006-46E1-90B0-C04DE5D63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i="0" dirty="0">
                <a:solidFill>
                  <a:srgbClr val="0070C0"/>
                </a:solidFill>
                <a:effectLst/>
                <a:latin typeface="proxima-nova"/>
              </a:rPr>
              <a:t>The cash to cash cycle is the time period between when a business pays 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proxima-nov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proxima-nova"/>
              </a:rPr>
              <a:t> to its 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proxima-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suppliers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proxima-nova"/>
              </a:rPr>
              <a:t> for 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proxima-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inventory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proxima-nova"/>
              </a:rPr>
              <a:t> and receives cash from its </a:t>
            </a:r>
            <a:r>
              <a:rPr lang="en-US" sz="2000" b="0" i="0" u="none" strike="noStrike" dirty="0">
                <a:solidFill>
                  <a:srgbClr val="0070C0"/>
                </a:solidFill>
                <a:effectLst/>
                <a:latin typeface="proxima-nov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customers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proxima-nova"/>
              </a:rPr>
              <a:t>. The concept is used to determine the amount of cash needed to fund ongoing operations, and is a key factor in estimating financing requirements.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9E97F1-AECB-4838-A0F4-7D7F0FEEAF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EAE506C-8D72-499D-9EE2-2D86A6487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3118096"/>
            <a:ext cx="4609524" cy="303809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81E6225-FFE6-49DA-9A5B-3DE5F6A594C6}"/>
              </a:ext>
            </a:extLst>
          </p:cNvPr>
          <p:cNvSpPr txBox="1"/>
          <p:nvPr/>
        </p:nvSpPr>
        <p:spPr>
          <a:xfrm>
            <a:off x="1619672" y="6123543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Cash </a:t>
            </a:r>
            <a:r>
              <a:rPr lang="cs-CZ" b="1" dirty="0" err="1">
                <a:solidFill>
                  <a:srgbClr val="0070C0"/>
                </a:solidFill>
              </a:rPr>
              <a:t>flow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16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Sales </a:t>
            </a:r>
            <a:r>
              <a:rPr lang="en-GB" dirty="0">
                <a:solidFill>
                  <a:srgbClr val="0070C0"/>
                </a:solidFill>
              </a:rPr>
              <a:t>order –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Invoicing</a:t>
            </a:r>
            <a:r>
              <a:rPr lang="cs-CZ" dirty="0">
                <a:solidFill>
                  <a:srgbClr val="0070C0"/>
                </a:solidFill>
              </a:rPr>
              <a:t> 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9131" y="1353106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line </a:t>
            </a:r>
            <a:r>
              <a:rPr lang="cs-CZ" dirty="0" err="1">
                <a:solidFill>
                  <a:srgbClr val="0070C0"/>
                </a:solidFill>
              </a:rPr>
              <a:t>before</a:t>
            </a:r>
            <a:r>
              <a:rPr lang="en-GB" dirty="0">
                <a:solidFill>
                  <a:srgbClr val="0070C0"/>
                </a:solidFill>
              </a:rPr>
              <a:t> invoicing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81994"/>
            <a:ext cx="1676190" cy="119047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1" y="1767824"/>
            <a:ext cx="4065079" cy="7639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629" y="1885865"/>
            <a:ext cx="3839318" cy="6621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11"/>
          <p:cNvCxnSpPr>
            <a:stCxn id="10" idx="3"/>
          </p:cNvCxnSpPr>
          <p:nvPr/>
        </p:nvCxnSpPr>
        <p:spPr>
          <a:xfrm>
            <a:off x="4494210" y="2149816"/>
            <a:ext cx="366419" cy="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85754" y="4237990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Invoice</a:t>
            </a:r>
            <a:r>
              <a:rPr lang="cs-CZ" dirty="0">
                <a:solidFill>
                  <a:srgbClr val="0070C0"/>
                </a:solidFill>
              </a:rPr>
              <a:t> line </a:t>
            </a:r>
            <a:r>
              <a:rPr lang="cs-CZ" dirty="0" err="1">
                <a:solidFill>
                  <a:srgbClr val="0070C0"/>
                </a:solidFill>
              </a:rPr>
              <a:t>after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invoicing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34" y="4909285"/>
            <a:ext cx="8263696" cy="7011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23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616" y="773329"/>
            <a:ext cx="8499404" cy="579438"/>
          </a:xfrm>
        </p:spPr>
        <p:txBody>
          <a:bodyPr/>
          <a:lstStyle/>
          <a:p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PO (</a:t>
            </a:r>
            <a:r>
              <a:rPr lang="cs-CZ" sz="3600" dirty="0" err="1">
                <a:solidFill>
                  <a:srgbClr val="0070C0"/>
                </a:solidFill>
              </a:rPr>
              <a:t>invoice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only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Shipmnet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97" y="1722973"/>
            <a:ext cx="5472316" cy="954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23528" y="134996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Part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Line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748162"/>
            <a:ext cx="2142857" cy="9047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/>
          <p:cNvCxnSpPr>
            <a:stCxn id="4" idx="3"/>
            <a:endCxn id="8" idx="1"/>
          </p:cNvCxnSpPr>
          <p:nvPr/>
        </p:nvCxnSpPr>
        <p:spPr>
          <a:xfrm>
            <a:off x="5924413" y="2200331"/>
            <a:ext cx="447787" cy="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97" y="2983023"/>
            <a:ext cx="2657143" cy="11333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096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007112" cy="14423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9543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Drop </a:t>
            </a:r>
            <a:r>
              <a:rPr lang="cs-CZ" dirty="0" err="1">
                <a:solidFill>
                  <a:srgbClr val="0070C0"/>
                </a:solidFill>
              </a:rPr>
              <a:t>shipment</a:t>
            </a:r>
            <a:r>
              <a:rPr lang="cs-CZ" dirty="0">
                <a:solidFill>
                  <a:srgbClr val="0070C0"/>
                </a:solidFill>
              </a:rPr>
              <a:t> by use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Requisiton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worksheet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140" y="1417638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line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3" y="1992763"/>
            <a:ext cx="8768553" cy="707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3" y="2993300"/>
            <a:ext cx="2294795" cy="19387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se šipkou 11"/>
          <p:cNvCxnSpPr>
            <a:stCxn id="8" idx="3"/>
          </p:cNvCxnSpPr>
          <p:nvPr/>
        </p:nvCxnSpPr>
        <p:spPr>
          <a:xfrm>
            <a:off x="2483768" y="3962653"/>
            <a:ext cx="2194530" cy="1251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77" y="5225819"/>
            <a:ext cx="8766593" cy="11389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637" y="3786218"/>
            <a:ext cx="3238095" cy="8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Přímá spojnice se šipkou 15"/>
          <p:cNvCxnSpPr/>
          <p:nvPr/>
        </p:nvCxnSpPr>
        <p:spPr>
          <a:xfrm flipV="1">
            <a:off x="4683397" y="4652885"/>
            <a:ext cx="320651" cy="5510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8079925" y="4218784"/>
            <a:ext cx="52452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sz="3600" dirty="0">
                <a:solidFill>
                  <a:srgbClr val="0070C0"/>
                </a:solidFill>
              </a:rPr>
            </a:br>
            <a:r>
              <a:rPr lang="cs-CZ" sz="3600" dirty="0">
                <a:solidFill>
                  <a:srgbClr val="0070C0"/>
                </a:solidFill>
              </a:rPr>
              <a:t>BC  Basic </a:t>
            </a:r>
            <a:r>
              <a:rPr lang="en-US" sz="3600" dirty="0">
                <a:solidFill>
                  <a:srgbClr val="0070C0"/>
                </a:solidFill>
              </a:rPr>
              <a:t>procedures  </a:t>
            </a:r>
            <a:br>
              <a:rPr lang="cs-CZ" sz="3600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/>
              <a:t>Drop Shipment principles 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Drop shipment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Principles</a:t>
            </a:r>
            <a:r>
              <a:rPr lang="cs-CZ" dirty="0">
                <a:solidFill>
                  <a:srgbClr val="0070C0"/>
                </a:solidFill>
              </a:rPr>
              <a:t> -</a:t>
            </a:r>
            <a:r>
              <a:rPr lang="cs-CZ" dirty="0" err="1">
                <a:solidFill>
                  <a:srgbClr val="0070C0"/>
                </a:solidFill>
              </a:rPr>
              <a:t>Reasons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using</a:t>
            </a:r>
            <a:r>
              <a:rPr lang="cs-CZ" dirty="0">
                <a:solidFill>
                  <a:srgbClr val="0070C0"/>
                </a:solidFill>
              </a:rPr>
              <a:t> drop </a:t>
            </a:r>
            <a:r>
              <a:rPr lang="cs-CZ" dirty="0" err="1">
                <a:solidFill>
                  <a:srgbClr val="0070C0"/>
                </a:solidFill>
              </a:rPr>
              <a:t>shipment</a:t>
            </a:r>
            <a:endParaRPr lang="cs-CZ" dirty="0">
              <a:solidFill>
                <a:srgbClr val="0070C0"/>
              </a:solidFill>
            </a:endParaRPr>
          </a:p>
          <a:p>
            <a:pPr lvl="2"/>
            <a:r>
              <a:rPr lang="en-US" dirty="0">
                <a:solidFill>
                  <a:srgbClr val="00B050"/>
                </a:solidFill>
              </a:rPr>
              <a:t>Lower transport costs</a:t>
            </a:r>
            <a:endParaRPr lang="cs-CZ" dirty="0">
              <a:solidFill>
                <a:srgbClr val="00B050"/>
              </a:solidFill>
            </a:endParaRPr>
          </a:p>
          <a:p>
            <a:pPr lvl="2"/>
            <a:r>
              <a:rPr lang="en-US" dirty="0">
                <a:solidFill>
                  <a:srgbClr val="00B050"/>
                </a:solidFill>
              </a:rPr>
              <a:t>Faster delivery </a:t>
            </a:r>
            <a:r>
              <a:rPr lang="cs-CZ" dirty="0">
                <a:solidFill>
                  <a:srgbClr val="00B050"/>
                </a:solidFill>
              </a:rPr>
              <a:t>and </a:t>
            </a:r>
            <a:r>
              <a:rPr lang="en-US" dirty="0">
                <a:solidFill>
                  <a:srgbClr val="00B050"/>
                </a:solidFill>
              </a:rPr>
              <a:t>and thus a shorter due date</a:t>
            </a:r>
            <a:r>
              <a:rPr lang="cs-CZ" dirty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Zero costs for warehouse operations </a:t>
            </a:r>
            <a:endParaRPr lang="cs-CZ" dirty="0">
              <a:solidFill>
                <a:srgbClr val="00B050"/>
              </a:solidFill>
            </a:endParaRPr>
          </a:p>
          <a:p>
            <a:pPr lvl="2"/>
            <a:r>
              <a:rPr lang="cs-CZ" dirty="0" err="1">
                <a:solidFill>
                  <a:srgbClr val="00B050"/>
                </a:solidFill>
              </a:rPr>
              <a:t>Golden</a:t>
            </a:r>
            <a:r>
              <a:rPr lang="cs-CZ" dirty="0">
                <a:solidFill>
                  <a:srgbClr val="00B050"/>
                </a:solidFill>
              </a:rPr>
              <a:t> Drop </a:t>
            </a:r>
            <a:r>
              <a:rPr lang="cs-CZ" dirty="0" err="1">
                <a:solidFill>
                  <a:srgbClr val="00B050"/>
                </a:solidFill>
              </a:rPr>
              <a:t>Shipment</a:t>
            </a:r>
            <a:r>
              <a:rPr lang="cs-CZ" dirty="0">
                <a:solidFill>
                  <a:srgbClr val="00B050"/>
                </a:solidFill>
              </a:rPr>
              <a:t> rule-&gt;</a:t>
            </a:r>
            <a:r>
              <a:rPr lang="cs-CZ" dirty="0" err="1">
                <a:solidFill>
                  <a:srgbClr val="00B050"/>
                </a:solidFill>
              </a:rPr>
              <a:t>shorter</a:t>
            </a:r>
            <a:r>
              <a:rPr lang="cs-CZ" dirty="0">
                <a:solidFill>
                  <a:srgbClr val="00B050"/>
                </a:solidFill>
              </a:rPr>
              <a:t> Cash-to-cash </a:t>
            </a:r>
            <a:r>
              <a:rPr lang="cs-CZ" dirty="0" err="1">
                <a:solidFill>
                  <a:srgbClr val="00B050"/>
                </a:solidFill>
              </a:rPr>
              <a:t>cycle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Setup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Model example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Others 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0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0C0"/>
                </a:solidFill>
              </a:rPr>
              <a:t>Requisition Worksheet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369948" y="1388626"/>
            <a:ext cx="612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en-GB" sz="1400" dirty="0">
                <a:solidFill>
                  <a:srgbClr val="0070C0"/>
                </a:solidFill>
              </a:rPr>
              <a:t>Using option Get S</a:t>
            </a:r>
            <a:r>
              <a:rPr lang="cs-CZ" sz="1400" dirty="0" err="1">
                <a:solidFill>
                  <a:srgbClr val="0070C0"/>
                </a:solidFill>
              </a:rPr>
              <a:t>ales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en-GB" sz="1400" dirty="0">
                <a:solidFill>
                  <a:srgbClr val="0070C0"/>
                </a:solidFill>
              </a:rPr>
              <a:t>O</a:t>
            </a:r>
            <a:r>
              <a:rPr lang="cs-CZ" sz="1400" dirty="0" err="1">
                <a:solidFill>
                  <a:srgbClr val="0070C0"/>
                </a:solidFill>
              </a:rPr>
              <a:t>rder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en-GB" sz="1400" dirty="0">
                <a:solidFill>
                  <a:srgbClr val="0070C0"/>
                </a:solidFill>
              </a:rPr>
              <a:t>you must enter code of </a:t>
            </a:r>
            <a:r>
              <a:rPr lang="cs-CZ" sz="1400" dirty="0" err="1">
                <a:solidFill>
                  <a:srgbClr val="0070C0"/>
                </a:solidFill>
              </a:rPr>
              <a:t>our</a:t>
            </a:r>
            <a:r>
              <a:rPr lang="cs-CZ" sz="1400" dirty="0">
                <a:solidFill>
                  <a:srgbClr val="0070C0"/>
                </a:solidFill>
              </a:rPr>
              <a:t> model </a:t>
            </a:r>
            <a:r>
              <a:rPr lang="en-GB" sz="1400" dirty="0">
                <a:solidFill>
                  <a:srgbClr val="0070C0"/>
                </a:solidFill>
              </a:rPr>
              <a:t>customer.</a:t>
            </a:r>
            <a:endParaRPr lang="cs-CZ" sz="1400" dirty="0">
              <a:solidFill>
                <a:srgbClr val="0070C0"/>
              </a:solidFill>
            </a:endParaRPr>
          </a:p>
          <a:p>
            <a:r>
              <a:rPr lang="cs-CZ" sz="1400" dirty="0">
                <a:solidFill>
                  <a:srgbClr val="0070C0"/>
                </a:solidFill>
              </a:rPr>
              <a:t> </a:t>
            </a:r>
            <a:r>
              <a:rPr lang="en-GB" sz="1400" dirty="0">
                <a:solidFill>
                  <a:srgbClr val="0070C0"/>
                </a:solidFill>
              </a:rPr>
              <a:t>Before on item card we have to enter code of the prime vendor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2101"/>
            <a:ext cx="2259541" cy="22977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49" y="4442162"/>
            <a:ext cx="8024691" cy="968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261" y="5726288"/>
            <a:ext cx="4169163" cy="836881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3" name="Přímá spojnice se šipkou 12"/>
          <p:cNvCxnSpPr/>
          <p:nvPr/>
        </p:nvCxnSpPr>
        <p:spPr>
          <a:xfrm>
            <a:off x="5702637" y="5410199"/>
            <a:ext cx="0" cy="270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4973" y="2175291"/>
            <a:ext cx="4696167" cy="1764802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cxnSp>
        <p:nvCxnSpPr>
          <p:cNvPr id="19" name="Přímá spojnice se šipkou 18"/>
          <p:cNvCxnSpPr>
            <a:cxnSpLocks/>
          </p:cNvCxnSpPr>
          <p:nvPr/>
        </p:nvCxnSpPr>
        <p:spPr>
          <a:xfrm>
            <a:off x="5702637" y="3977161"/>
            <a:ext cx="0" cy="442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78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709" y="838200"/>
            <a:ext cx="8499404" cy="57943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Requisition Worksheet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Shipmnet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1484784"/>
            <a:ext cx="9020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Therefore you create Purchase Order and subsequent operations are same</a:t>
            </a:r>
          </a:p>
          <a:p>
            <a:r>
              <a:rPr lang="en-GB" dirty="0">
                <a:solidFill>
                  <a:srgbClr val="0070C0"/>
                </a:solidFill>
              </a:rPr>
              <a:t>as in manual version (</a:t>
            </a:r>
            <a:r>
              <a:rPr lang="cs-CZ" dirty="0">
                <a:solidFill>
                  <a:srgbClr val="0070C0"/>
                </a:solidFill>
              </a:rPr>
              <a:t>R</a:t>
            </a:r>
            <a:r>
              <a:rPr lang="en-GB" dirty="0" err="1">
                <a:solidFill>
                  <a:srgbClr val="0070C0"/>
                </a:solidFill>
              </a:rPr>
              <a:t>eceiving</a:t>
            </a:r>
            <a:r>
              <a:rPr lang="en-GB" dirty="0">
                <a:solidFill>
                  <a:srgbClr val="0070C0"/>
                </a:solidFill>
              </a:rPr>
              <a:t> P</a:t>
            </a:r>
            <a:r>
              <a:rPr lang="cs-CZ" dirty="0" err="1">
                <a:solidFill>
                  <a:srgbClr val="0070C0"/>
                </a:solidFill>
              </a:rPr>
              <a:t>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O</a:t>
            </a:r>
            <a:r>
              <a:rPr lang="cs-CZ" dirty="0" err="1">
                <a:solidFill>
                  <a:srgbClr val="0070C0"/>
                </a:solidFill>
              </a:rPr>
              <a:t>rder</a:t>
            </a:r>
            <a:r>
              <a:rPr lang="en-GB" dirty="0">
                <a:solidFill>
                  <a:srgbClr val="0070C0"/>
                </a:solidFill>
              </a:rPr>
              <a:t>, Invoicing S</a:t>
            </a:r>
            <a:r>
              <a:rPr lang="cs-CZ" dirty="0" err="1">
                <a:solidFill>
                  <a:srgbClr val="0070C0"/>
                </a:solidFill>
              </a:rPr>
              <a:t>ales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O</a:t>
            </a:r>
            <a:r>
              <a:rPr lang="cs-CZ" dirty="0" err="1">
                <a:solidFill>
                  <a:srgbClr val="0070C0"/>
                </a:solidFill>
              </a:rPr>
              <a:t>rder</a:t>
            </a:r>
            <a:r>
              <a:rPr lang="en-GB" dirty="0">
                <a:solidFill>
                  <a:srgbClr val="0070C0"/>
                </a:solidFill>
              </a:rPr>
              <a:t> and </a:t>
            </a:r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GB" dirty="0" err="1">
                <a:solidFill>
                  <a:srgbClr val="0070C0"/>
                </a:solidFill>
              </a:rPr>
              <a:t>nvoicing</a:t>
            </a:r>
            <a:r>
              <a:rPr lang="en-GB" dirty="0">
                <a:solidFill>
                  <a:srgbClr val="0070C0"/>
                </a:solidFill>
              </a:rPr>
              <a:t> 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cs-CZ" dirty="0" err="1">
                <a:solidFill>
                  <a:srgbClr val="0070C0"/>
                </a:solidFill>
              </a:rPr>
              <a:t>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en-GB" dirty="0">
                <a:solidFill>
                  <a:srgbClr val="0070C0"/>
                </a:solidFill>
              </a:rPr>
              <a:t>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01" y="3001799"/>
            <a:ext cx="7642078" cy="6578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 flipH="1">
            <a:off x="428596" y="2529614"/>
            <a:ext cx="427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Line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46" y="4005064"/>
            <a:ext cx="5914286" cy="16666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863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709" y="2132856"/>
            <a:ext cx="8499404" cy="57943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Next example would be suitable after principle  of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 LOT NUMBERS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will be introduced !!!!!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r>
              <a:rPr lang="cs-CZ" dirty="0"/>
              <a:t> and Lot </a:t>
            </a:r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D7F9EE-E34C-4BE5-A676-B3F9409D2A22}"/>
              </a:ext>
            </a:extLst>
          </p:cNvPr>
          <p:cNvSpPr txBox="1"/>
          <p:nvPr/>
        </p:nvSpPr>
        <p:spPr>
          <a:xfrm>
            <a:off x="838073" y="3442800"/>
            <a:ext cx="7626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will deal with this issue when we discuss the principles of lot numbers </a:t>
            </a:r>
          </a:p>
        </p:txBody>
      </p:sp>
    </p:spTree>
    <p:extLst>
      <p:ext uri="{BB962C8B-B14F-4D97-AF65-F5344CB8AC3E}">
        <p14:creationId xmlns:p14="http://schemas.microsoft.com/office/powerpoint/2010/main" val="139192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709" y="917875"/>
            <a:ext cx="8499404" cy="579438"/>
          </a:xfrm>
        </p:spPr>
        <p:txBody>
          <a:bodyPr/>
          <a:lstStyle/>
          <a:p>
            <a:r>
              <a:rPr lang="cs-CZ" sz="2000" dirty="0" err="1">
                <a:solidFill>
                  <a:srgbClr val="0070C0"/>
                </a:solidFill>
              </a:rPr>
              <a:t>Item</a:t>
            </a:r>
            <a:r>
              <a:rPr lang="cs-CZ" sz="2000" dirty="0">
                <a:solidFill>
                  <a:srgbClr val="0070C0"/>
                </a:solidFill>
              </a:rPr>
              <a:t> and </a:t>
            </a:r>
            <a:r>
              <a:rPr lang="en-GB" sz="2000" dirty="0">
                <a:solidFill>
                  <a:srgbClr val="0070C0"/>
                </a:solidFill>
              </a:rPr>
              <a:t>Sales Order line with Drop Shipment Setup</a:t>
            </a:r>
            <a:r>
              <a:rPr lang="cs-CZ" sz="2000" dirty="0">
                <a:solidFill>
                  <a:srgbClr val="0070C0"/>
                </a:solidFill>
              </a:rPr>
              <a:t> – </a:t>
            </a:r>
            <a:r>
              <a:rPr lang="cs-CZ" sz="2000" dirty="0" err="1">
                <a:solidFill>
                  <a:srgbClr val="0070C0"/>
                </a:solidFill>
              </a:rPr>
              <a:t>with</a:t>
            </a:r>
            <a:r>
              <a:rPr lang="cs-CZ" sz="2000" dirty="0">
                <a:solidFill>
                  <a:srgbClr val="0070C0"/>
                </a:solidFill>
              </a:rPr>
              <a:t> use </a:t>
            </a:r>
            <a:r>
              <a:rPr lang="cs-CZ" sz="2000" dirty="0" err="1">
                <a:solidFill>
                  <a:srgbClr val="0070C0"/>
                </a:solidFill>
              </a:rPr>
              <a:t>of</a:t>
            </a:r>
            <a:r>
              <a:rPr lang="cs-CZ" sz="2000" dirty="0">
                <a:solidFill>
                  <a:srgbClr val="0070C0"/>
                </a:solidFill>
              </a:rPr>
              <a:t> Lot </a:t>
            </a:r>
            <a:r>
              <a:rPr lang="cs-CZ" sz="2000" dirty="0" err="1">
                <a:solidFill>
                  <a:srgbClr val="0070C0"/>
                </a:solidFill>
              </a:rPr>
              <a:t>Numbers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Sales </a:t>
            </a:r>
            <a:r>
              <a:rPr lang="cs-CZ" dirty="0" err="1"/>
              <a:t>Order</a:t>
            </a:r>
            <a:r>
              <a:rPr lang="cs-CZ" dirty="0"/>
              <a:t> line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setup</a:t>
            </a:r>
            <a:r>
              <a:rPr lang="cs-CZ" dirty="0"/>
              <a:t> Drop </a:t>
            </a:r>
            <a:r>
              <a:rPr lang="cs-CZ" dirty="0" err="1"/>
              <a:t>Shipment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Šipka doprava 6"/>
          <p:cNvSpPr/>
          <p:nvPr/>
        </p:nvSpPr>
        <p:spPr>
          <a:xfrm>
            <a:off x="4932040" y="3682642"/>
            <a:ext cx="2808312" cy="8640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slide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394897" y="1660158"/>
            <a:ext cx="755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We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have</a:t>
            </a:r>
            <a:r>
              <a:rPr lang="cs-CZ" dirty="0">
                <a:solidFill>
                  <a:srgbClr val="0070C0"/>
                </a:solidFill>
              </a:rPr>
              <a:t> to use </a:t>
            </a:r>
            <a:r>
              <a:rPr lang="cs-CZ" dirty="0" err="1">
                <a:solidFill>
                  <a:srgbClr val="0070C0"/>
                </a:solidFill>
              </a:rPr>
              <a:t>still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untouched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(no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created</a:t>
            </a:r>
            <a:r>
              <a:rPr lang="cs-CZ" dirty="0">
                <a:solidFill>
                  <a:srgbClr val="0070C0"/>
                </a:solidFill>
              </a:rPr>
              <a:t> so far)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2" y="3555317"/>
            <a:ext cx="3981255" cy="108867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22" y="2160341"/>
            <a:ext cx="7771734" cy="119661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3" y="4969682"/>
            <a:ext cx="7737024" cy="89519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7340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manual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version</a:t>
            </a:r>
            <a:r>
              <a:rPr lang="cs-CZ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89732"/>
            <a:ext cx="4723430" cy="1314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963" y="1589732"/>
            <a:ext cx="2866667" cy="2323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963" y="4221088"/>
            <a:ext cx="1333333" cy="323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/>
          <p:cNvCxnSpPr/>
          <p:nvPr/>
        </p:nvCxnSpPr>
        <p:spPr>
          <a:xfrm>
            <a:off x="6372200" y="3913541"/>
            <a:ext cx="0" cy="3075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27" y="5140480"/>
            <a:ext cx="8218623" cy="880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ovéPole 12"/>
          <p:cNvSpPr txBox="1"/>
          <p:nvPr/>
        </p:nvSpPr>
        <p:spPr>
          <a:xfrm>
            <a:off x="593604" y="464016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line</a:t>
            </a:r>
          </a:p>
        </p:txBody>
      </p:sp>
    </p:spTree>
    <p:extLst>
      <p:ext uri="{BB962C8B-B14F-4D97-AF65-F5344CB8AC3E}">
        <p14:creationId xmlns:p14="http://schemas.microsoft.com/office/powerpoint/2010/main" val="158041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Purchase Order – the list of available Sales Orders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Sales </a:t>
            </a:r>
            <a:r>
              <a:rPr lang="cs-CZ" dirty="0" err="1"/>
              <a:t>Orders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3" y="1722438"/>
            <a:ext cx="5009524" cy="43428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7487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60" y="849648"/>
            <a:ext cx="8499404" cy="579438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Updated Purchase Line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Updated Purchase Lines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Šipka doprava 5"/>
          <p:cNvSpPr/>
          <p:nvPr/>
        </p:nvSpPr>
        <p:spPr>
          <a:xfrm>
            <a:off x="611560" y="3584344"/>
            <a:ext cx="7920879" cy="64807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83610" y="2957210"/>
            <a:ext cx="86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If </a:t>
            </a:r>
            <a:r>
              <a:rPr lang="cs-CZ" dirty="0">
                <a:solidFill>
                  <a:srgbClr val="0070C0"/>
                </a:solidFill>
              </a:rPr>
              <a:t>80002 </a:t>
            </a:r>
            <a:r>
              <a:rPr lang="en-GB" dirty="0">
                <a:solidFill>
                  <a:srgbClr val="0070C0"/>
                </a:solidFill>
              </a:rPr>
              <a:t>item has setup for item tracking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rgbClr val="0070C0"/>
                </a:solidFill>
              </a:rPr>
              <a:t>you have to assign a Lot code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61" y="1671496"/>
            <a:ext cx="8590476" cy="1285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5F3F19B-3CE2-4FDF-8783-D7184B9957D9}"/>
              </a:ext>
            </a:extLst>
          </p:cNvPr>
          <p:cNvSpPr/>
          <p:nvPr/>
        </p:nvSpPr>
        <p:spPr>
          <a:xfrm>
            <a:off x="1971749" y="4427590"/>
            <a:ext cx="4968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One whole </a:t>
            </a:r>
            <a:r>
              <a:rPr lang="cs-CZ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training</a:t>
            </a:r>
            <a:r>
              <a:rPr lang="cs-CZ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session will be devoted </a:t>
            </a:r>
            <a:endParaRPr lang="cs-CZ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to Lot numbers and expiration dates</a:t>
            </a:r>
          </a:p>
        </p:txBody>
      </p:sp>
    </p:spTree>
    <p:extLst>
      <p:ext uri="{BB962C8B-B14F-4D97-AF65-F5344CB8AC3E}">
        <p14:creationId xmlns:p14="http://schemas.microsoft.com/office/powerpoint/2010/main" val="23810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Tracking</a:t>
            </a:r>
            <a:r>
              <a:rPr lang="cs-CZ" dirty="0">
                <a:solidFill>
                  <a:srgbClr val="0070C0"/>
                </a:solidFill>
              </a:rPr>
              <a:t> Lines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/>
              <a:t> lines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44" y="1421582"/>
            <a:ext cx="8585108" cy="2339840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85744" y="400506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After</a:t>
            </a:r>
            <a:r>
              <a:rPr lang="cs-CZ" dirty="0">
                <a:solidFill>
                  <a:srgbClr val="0070C0"/>
                </a:solidFill>
              </a:rPr>
              <a:t> ESC </a:t>
            </a:r>
            <a:r>
              <a:rPr lang="cs-CZ" dirty="0" err="1">
                <a:solidFill>
                  <a:srgbClr val="0070C0"/>
                </a:solidFill>
              </a:rPr>
              <a:t>we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will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get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message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664877"/>
            <a:ext cx="4828571" cy="1514286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5682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Posting</a:t>
            </a:r>
            <a:r>
              <a:rPr lang="cs-CZ" dirty="0"/>
              <a:t>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(</a:t>
            </a:r>
            <a:r>
              <a:rPr lang="cs-CZ" dirty="0" err="1"/>
              <a:t>Receive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Posting</a:t>
            </a:r>
            <a:r>
              <a:rPr lang="cs-CZ" dirty="0"/>
              <a:t>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(</a:t>
            </a:r>
            <a:r>
              <a:rPr lang="cs-CZ" dirty="0" err="1"/>
              <a:t>Receive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Šipka doprava 7"/>
          <p:cNvSpPr/>
          <p:nvPr/>
        </p:nvSpPr>
        <p:spPr>
          <a:xfrm>
            <a:off x="5142652" y="2289906"/>
            <a:ext cx="1316365" cy="4713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ravá složená závorka 8"/>
          <p:cNvSpPr/>
          <p:nvPr/>
        </p:nvSpPr>
        <p:spPr>
          <a:xfrm>
            <a:off x="7648137" y="5032573"/>
            <a:ext cx="467321" cy="1152128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823882" y="373376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     line</a:t>
            </a:r>
          </a:p>
        </p:txBody>
      </p:sp>
      <p:sp>
        <p:nvSpPr>
          <p:cNvPr id="12" name="Pravá složená závorka 11"/>
          <p:cNvSpPr/>
          <p:nvPr/>
        </p:nvSpPr>
        <p:spPr>
          <a:xfrm>
            <a:off x="6277929" y="3533922"/>
            <a:ext cx="467321" cy="1152128"/>
          </a:xfrm>
          <a:prstGeom prst="rightBrace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7992583" y="5334982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  Sales </a:t>
            </a:r>
          </a:p>
          <a:p>
            <a:r>
              <a:rPr lang="cs-CZ" dirty="0">
                <a:solidFill>
                  <a:srgbClr val="0070C0"/>
                </a:solidFill>
              </a:rPr>
              <a:t>     line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4560301" y="5733256"/>
            <a:ext cx="582351" cy="0"/>
          </a:xfrm>
          <a:prstGeom prst="line">
            <a:avLst/>
          </a:prstGeom>
          <a:ln>
            <a:solidFill>
              <a:srgbClr val="0070C0"/>
            </a:solidFill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25131"/>
            <a:ext cx="4516930" cy="6442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852" y="1880542"/>
            <a:ext cx="2228571" cy="11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80" y="3381433"/>
            <a:ext cx="5655572" cy="6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62" y="4265671"/>
            <a:ext cx="3266667" cy="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1" name="Přímá spojnice se šipkou 20"/>
          <p:cNvCxnSpPr/>
          <p:nvPr/>
        </p:nvCxnSpPr>
        <p:spPr>
          <a:xfrm flipH="1">
            <a:off x="3590629" y="4056929"/>
            <a:ext cx="348926" cy="208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308" y="5399909"/>
            <a:ext cx="4247619" cy="6190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1409" y="5348796"/>
            <a:ext cx="2171429" cy="647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325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Golden Drop shipment rule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Golden Drop shipment rule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You cannot invoice the purchase order before the sales order is </a:t>
            </a:r>
            <a:r>
              <a:rPr lang="en-US" dirty="0" err="1">
                <a:solidFill>
                  <a:srgbClr val="0070C0"/>
                </a:solidFill>
              </a:rPr>
              <a:t>invoiced.If</a:t>
            </a:r>
            <a:r>
              <a:rPr lang="en-US" dirty="0">
                <a:solidFill>
                  <a:srgbClr val="0070C0"/>
                </a:solidFill>
              </a:rPr>
              <a:t> you try, you will get message 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5616624" cy="26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13970"/>
            <a:ext cx="3390612" cy="11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081865" y="6049541"/>
            <a:ext cx="325730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9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X1</a:t>
            </a:r>
          </a:p>
        </p:txBody>
      </p:sp>
      <p:sp>
        <p:nvSpPr>
          <p:cNvPr id="7" name="Šipka dolů 6"/>
          <p:cNvSpPr/>
          <p:nvPr/>
        </p:nvSpPr>
        <p:spPr>
          <a:xfrm>
            <a:off x="7524328" y="2204864"/>
            <a:ext cx="288032" cy="34000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11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2DF5EC-8488-4D6F-ACC2-C84D7D2D6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Maps</a:t>
            </a:r>
            <a:r>
              <a:rPr lang="cs-CZ" dirty="0"/>
              <a:t> and </a:t>
            </a:r>
            <a:r>
              <a:rPr lang="cs-CZ" dirty="0" err="1"/>
              <a:t>reasons</a:t>
            </a:r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5F5AA5-B63D-4B40-BF2D-77B7626AB5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FF0917-ECFD-4E1C-BC2D-EA5AAAE23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6597038" cy="5389313"/>
          </a:xfrm>
          <a:prstGeom prst="rect">
            <a:avLst/>
          </a:prstGeom>
        </p:spPr>
      </p:pic>
      <p:sp>
        <p:nvSpPr>
          <p:cNvPr id="2" name="Myšlenková bublina: obláček 1">
            <a:extLst>
              <a:ext uri="{FF2B5EF4-FFF2-40B4-BE49-F238E27FC236}">
                <a16:creationId xmlns:a16="http://schemas.microsoft.com/office/drawing/2014/main" id="{09E66E09-B7A6-4F56-A796-FA78D9874C75}"/>
              </a:ext>
            </a:extLst>
          </p:cNvPr>
          <p:cNvSpPr/>
          <p:nvPr/>
        </p:nvSpPr>
        <p:spPr>
          <a:xfrm>
            <a:off x="5508104" y="1484784"/>
            <a:ext cx="1916518" cy="129614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>
                <a:solidFill>
                  <a:schemeClr val="tx2"/>
                </a:solidFill>
              </a:rPr>
              <a:t>Our</a:t>
            </a:r>
            <a:r>
              <a:rPr lang="cs-CZ" sz="1400" dirty="0">
                <a:solidFill>
                  <a:schemeClr val="tx2"/>
                </a:solidFill>
              </a:rPr>
              <a:t> </a:t>
            </a:r>
            <a:r>
              <a:rPr lang="cs-CZ" sz="1400" dirty="0" err="1">
                <a:solidFill>
                  <a:schemeClr val="tx2"/>
                </a:solidFill>
              </a:rPr>
              <a:t>company</a:t>
            </a:r>
            <a:br>
              <a:rPr lang="cs-CZ" sz="1400" dirty="0">
                <a:solidFill>
                  <a:schemeClr val="tx2"/>
                </a:solidFill>
              </a:rPr>
            </a:br>
            <a:r>
              <a:rPr lang="cs-CZ" sz="1400" dirty="0" err="1">
                <a:solidFill>
                  <a:schemeClr val="tx2"/>
                </a:solidFill>
              </a:rPr>
              <a:t>Wholesaler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9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lines on Sales </a:t>
            </a:r>
            <a:r>
              <a:rPr lang="cs-CZ" dirty="0" err="1"/>
              <a:t>Order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596" y="1710109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We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will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sell</a:t>
            </a:r>
            <a:r>
              <a:rPr lang="cs-CZ" dirty="0">
                <a:solidFill>
                  <a:srgbClr val="0070C0"/>
                </a:solidFill>
              </a:rPr>
              <a:t> 3 </a:t>
            </a:r>
            <a:r>
              <a:rPr lang="cs-CZ" dirty="0" err="1">
                <a:solidFill>
                  <a:srgbClr val="0070C0"/>
                </a:solidFill>
              </a:rPr>
              <a:t>pcs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80002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637" y="928632"/>
            <a:ext cx="1190278" cy="3073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29" y="4294415"/>
            <a:ext cx="8373287" cy="1078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7" y="2371912"/>
            <a:ext cx="2993991" cy="13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8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Post </a:t>
            </a:r>
            <a:r>
              <a:rPr lang="cs-CZ" dirty="0" err="1">
                <a:solidFill>
                  <a:srgbClr val="0070C0"/>
                </a:solidFill>
              </a:rPr>
              <a:t>only</a:t>
            </a:r>
            <a:r>
              <a:rPr lang="cs-CZ" dirty="0">
                <a:solidFill>
                  <a:srgbClr val="0070C0"/>
                </a:solidFill>
              </a:rPr>
              <a:t> as </a:t>
            </a:r>
            <a:r>
              <a:rPr lang="cs-CZ" dirty="0" err="1">
                <a:solidFill>
                  <a:srgbClr val="0070C0"/>
                </a:solidFill>
              </a:rPr>
              <a:t>Invoiced</a:t>
            </a:r>
            <a:r>
              <a:rPr lang="cs-CZ" dirty="0">
                <a:solidFill>
                  <a:srgbClr val="0070C0"/>
                </a:solidFill>
              </a:rPr>
              <a:t> on 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Purchase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08" y="1724578"/>
            <a:ext cx="1657143" cy="12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9" y="3350429"/>
            <a:ext cx="1622512" cy="1158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50" y="1722438"/>
            <a:ext cx="5741028" cy="267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0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Ledger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Entries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92" y="1844824"/>
            <a:ext cx="8281573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906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A336D0-505F-4046-9ED6-311CB5640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1B48EC4-6D64-4FDC-BFCD-477BA6F13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4E4755-C523-47E7-AC60-9D753A2B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910" y="766159"/>
            <a:ext cx="4042180" cy="58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5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Thanks for Your attention and  time </a:t>
            </a:r>
          </a:p>
        </p:txBody>
      </p:sp>
    </p:spTree>
    <p:extLst>
      <p:ext uri="{BB962C8B-B14F-4D97-AF65-F5344CB8AC3E}">
        <p14:creationId xmlns:p14="http://schemas.microsoft.com/office/powerpoint/2010/main" val="18574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0C0"/>
                </a:solidFill>
              </a:rPr>
              <a:t>Drop Shipment principles I.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I.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Specifies whether your </a:t>
            </a:r>
            <a:r>
              <a:rPr lang="cs-CZ" dirty="0">
                <a:solidFill>
                  <a:srgbClr val="0070C0"/>
                </a:solidFill>
              </a:rPr>
              <a:t>V</a:t>
            </a:r>
            <a:r>
              <a:rPr lang="en-US" dirty="0" err="1">
                <a:solidFill>
                  <a:srgbClr val="0070C0"/>
                </a:solidFill>
              </a:rPr>
              <a:t>endor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should</a:t>
            </a:r>
            <a:r>
              <a:rPr lang="en-US" dirty="0">
                <a:solidFill>
                  <a:srgbClr val="0070C0"/>
                </a:solidFill>
              </a:rPr>
              <a:t> ship the items on the line directly to your </a:t>
            </a:r>
            <a:r>
              <a:rPr lang="cs-CZ" dirty="0">
                <a:solidFill>
                  <a:srgbClr val="0070C0"/>
                </a:solidFill>
              </a:rPr>
              <a:t>C</a:t>
            </a:r>
            <a:r>
              <a:rPr lang="en-US" dirty="0" err="1">
                <a:solidFill>
                  <a:srgbClr val="0070C0"/>
                </a:solidFill>
              </a:rPr>
              <a:t>ustomer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</a:rPr>
              <a:t>You use a </a:t>
            </a:r>
            <a:r>
              <a:rPr lang="cs-CZ" dirty="0">
                <a:solidFill>
                  <a:srgbClr val="0070C0"/>
                </a:solidFill>
              </a:rPr>
              <a:t>D</a:t>
            </a:r>
            <a:r>
              <a:rPr lang="en-US" dirty="0" err="1">
                <a:solidFill>
                  <a:srgbClr val="0070C0"/>
                </a:solidFill>
              </a:rPr>
              <a:t>rop</a:t>
            </a:r>
            <a:r>
              <a:rPr lang="en-US" dirty="0">
                <a:solidFill>
                  <a:srgbClr val="0070C0"/>
                </a:solidFill>
              </a:rPr>
              <a:t> shipment when an item or group of items is shipped directly from your </a:t>
            </a:r>
            <a:r>
              <a:rPr lang="cs-CZ" dirty="0">
                <a:solidFill>
                  <a:srgbClr val="0070C0"/>
                </a:solidFill>
              </a:rPr>
              <a:t>V</a:t>
            </a:r>
            <a:r>
              <a:rPr lang="en-US" dirty="0" err="1">
                <a:solidFill>
                  <a:srgbClr val="0070C0"/>
                </a:solidFill>
              </a:rPr>
              <a:t>endor</a:t>
            </a:r>
            <a:r>
              <a:rPr lang="en-US" dirty="0">
                <a:solidFill>
                  <a:srgbClr val="0070C0"/>
                </a:solidFill>
              </a:rPr>
              <a:t> to your </a:t>
            </a:r>
            <a:r>
              <a:rPr lang="cs-CZ" dirty="0">
                <a:solidFill>
                  <a:srgbClr val="0070C0"/>
                </a:solidFill>
              </a:rPr>
              <a:t>C</a:t>
            </a:r>
            <a:r>
              <a:rPr lang="en-US" dirty="0" err="1">
                <a:solidFill>
                  <a:srgbClr val="0070C0"/>
                </a:solidFill>
              </a:rPr>
              <a:t>ustomer</a:t>
            </a:r>
            <a:r>
              <a:rPr lang="en-US" dirty="0">
                <a:solidFill>
                  <a:srgbClr val="0070C0"/>
                </a:solidFill>
              </a:rPr>
              <a:t> and is therefore not registered in inventory.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1166317" y="4552180"/>
            <a:ext cx="1512168" cy="9191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dirty="0" err="1"/>
              <a:t>Wholesaler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80123" y="3861048"/>
            <a:ext cx="1512168" cy="936104"/>
          </a:xfrm>
          <a:prstGeom prst="rect">
            <a:avLst/>
          </a:prstGeom>
          <a:solidFill>
            <a:srgbClr val="78CB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Vendor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80123" y="5408190"/>
            <a:ext cx="1512168" cy="9011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Customer</a:t>
            </a:r>
            <a:endParaRPr lang="cs-CZ" dirty="0"/>
          </a:p>
        </p:txBody>
      </p:sp>
      <p:cxnSp>
        <p:nvCxnSpPr>
          <p:cNvPr id="12" name="Pravoúhlá spojnice 11"/>
          <p:cNvCxnSpPr>
            <a:stCxn id="8" idx="1"/>
          </p:cNvCxnSpPr>
          <p:nvPr/>
        </p:nvCxnSpPr>
        <p:spPr>
          <a:xfrm rot="10800000">
            <a:off x="2699797" y="5301211"/>
            <a:ext cx="1180327" cy="557545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>
            <a:off x="2699792" y="5169448"/>
            <a:ext cx="1180332" cy="477484"/>
          </a:xfrm>
          <a:prstGeom prst="bentConnector3">
            <a:avLst>
              <a:gd name="adj1" fmla="val 63719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7" idx="2"/>
            <a:endCxn id="8" idx="0"/>
          </p:cNvCxnSpPr>
          <p:nvPr/>
        </p:nvCxnSpPr>
        <p:spPr>
          <a:xfrm>
            <a:off x="4636207" y="4797152"/>
            <a:ext cx="0" cy="6110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stCxn id="6" idx="2"/>
          </p:cNvCxnSpPr>
          <p:nvPr/>
        </p:nvCxnSpPr>
        <p:spPr>
          <a:xfrm>
            <a:off x="1922401" y="5471281"/>
            <a:ext cx="0" cy="550007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1943708" y="6021288"/>
            <a:ext cx="19364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/>
          <p:nvPr/>
        </p:nvCxnSpPr>
        <p:spPr>
          <a:xfrm flipV="1">
            <a:off x="2699796" y="3933056"/>
            <a:ext cx="1177297" cy="720080"/>
          </a:xfrm>
          <a:prstGeom prst="bentConnector3">
            <a:avLst>
              <a:gd name="adj1" fmla="val 3705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ravoúhlá spojnice 25"/>
          <p:cNvCxnSpPr/>
          <p:nvPr/>
        </p:nvCxnSpPr>
        <p:spPr>
          <a:xfrm rot="10800000" flipV="1">
            <a:off x="2679147" y="4106018"/>
            <a:ext cx="1180327" cy="723161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619672" y="575066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2941420" y="5369933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B050"/>
                </a:solidFill>
              </a:rPr>
              <a:t>1 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491880" y="5154914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2911915" y="419060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3263062" y="4275181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4650110" y="49367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599892" y="4690680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cxnSp>
        <p:nvCxnSpPr>
          <p:cNvPr id="49" name="Pravoúhlá spojnice 48"/>
          <p:cNvCxnSpPr/>
          <p:nvPr/>
        </p:nvCxnSpPr>
        <p:spPr>
          <a:xfrm rot="10800000" flipV="1">
            <a:off x="2722586" y="4267236"/>
            <a:ext cx="1180327" cy="723161"/>
          </a:xfrm>
          <a:prstGeom prst="bentConnector3">
            <a:avLst>
              <a:gd name="adj1" fmla="val 27404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ulk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83074"/>
              </p:ext>
            </p:extLst>
          </p:nvPr>
        </p:nvGraphicFramePr>
        <p:xfrm>
          <a:off x="5761456" y="4005391"/>
          <a:ext cx="29150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368">
                <a:tc>
                  <a:txBody>
                    <a:bodyPr/>
                    <a:lstStyle/>
                    <a:p>
                      <a:r>
                        <a:rPr lang="cs-CZ" b="0" dirty="0"/>
                        <a:t>1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noProof="0" dirty="0"/>
                        <a:t>Quote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68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Sales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68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Purchase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68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/>
                        <a:t>Delivery list and delivery itself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68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68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Purchase 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1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709" y="662342"/>
            <a:ext cx="8499404" cy="579438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Drop </a:t>
            </a:r>
            <a:r>
              <a:rPr lang="cs-CZ" dirty="0" err="1">
                <a:solidFill>
                  <a:srgbClr val="0070C0"/>
                </a:solidFill>
              </a:rPr>
              <a:t>Shipment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principles</a:t>
            </a:r>
            <a:r>
              <a:rPr lang="cs-CZ" dirty="0">
                <a:solidFill>
                  <a:srgbClr val="0070C0"/>
                </a:solidFill>
              </a:rPr>
              <a:t> – setup (</a:t>
            </a:r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Sales Line) 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r>
              <a:rPr lang="cs-CZ" dirty="0"/>
              <a:t> </a:t>
            </a:r>
            <a:r>
              <a:rPr lang="cs-CZ" dirty="0" err="1"/>
              <a:t>setup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31298" y="1298382"/>
            <a:ext cx="8481404" cy="4525963"/>
          </a:xfrm>
        </p:spPr>
        <p:txBody>
          <a:bodyPr/>
          <a:lstStyle/>
          <a:p>
            <a:r>
              <a:rPr lang="en-GB" sz="2000" dirty="0"/>
              <a:t>First place a check mark in the field</a:t>
            </a:r>
            <a:r>
              <a:rPr lang="cs-CZ" sz="2000" dirty="0"/>
              <a:t> Drop </a:t>
            </a:r>
            <a:r>
              <a:rPr lang="cs-CZ" sz="2000" dirty="0" err="1"/>
              <a:t>Shipment</a:t>
            </a:r>
            <a:r>
              <a:rPr lang="en-GB" sz="2000" dirty="0"/>
              <a:t> to indicate</a:t>
            </a:r>
            <a:r>
              <a:rPr lang="cs-CZ" sz="2000" dirty="0"/>
              <a:t>,</a:t>
            </a:r>
            <a:r>
              <a:rPr lang="en-GB" sz="2000" dirty="0"/>
              <a:t> that the item on the </a:t>
            </a:r>
            <a:r>
              <a:rPr lang="cs-CZ" sz="2000" dirty="0"/>
              <a:t>S</a:t>
            </a:r>
            <a:r>
              <a:rPr lang="en-GB" sz="2000" dirty="0"/>
              <a:t>ales order</a:t>
            </a:r>
            <a:r>
              <a:rPr lang="cs-CZ" sz="2000" dirty="0"/>
              <a:t> line</a:t>
            </a:r>
            <a:r>
              <a:rPr lang="en-GB" sz="2000" dirty="0"/>
              <a:t> is a </a:t>
            </a:r>
            <a:r>
              <a:rPr lang="cs-CZ" sz="2000" b="1" dirty="0"/>
              <a:t>D</a:t>
            </a:r>
            <a:r>
              <a:rPr lang="en-GB" sz="2000" b="1" dirty="0" err="1"/>
              <a:t>rop</a:t>
            </a:r>
            <a:r>
              <a:rPr lang="en-GB" sz="2000" b="1" dirty="0"/>
              <a:t> shipment</a:t>
            </a:r>
            <a:r>
              <a:rPr lang="cs-CZ" sz="2000" b="1" dirty="0"/>
              <a:t> </a:t>
            </a:r>
            <a:r>
              <a:rPr lang="cs-CZ" sz="2000" dirty="0"/>
              <a:t>type</a:t>
            </a:r>
            <a:r>
              <a:rPr lang="en-GB" sz="2000" b="1" dirty="0"/>
              <a:t> </a:t>
            </a:r>
            <a:r>
              <a:rPr lang="en-GB" sz="2000" dirty="0"/>
              <a:t>and in the </a:t>
            </a:r>
            <a:r>
              <a:rPr lang="en-GB" sz="2000" b="1" dirty="0"/>
              <a:t>Purchase code </a:t>
            </a:r>
            <a:r>
              <a:rPr lang="en-GB" sz="2000" dirty="0"/>
              <a:t>field</a:t>
            </a:r>
            <a:r>
              <a:rPr lang="en-GB" sz="2000" b="1" dirty="0"/>
              <a:t>  </a:t>
            </a:r>
            <a:r>
              <a:rPr lang="en-GB" sz="2000" dirty="0"/>
              <a:t>you have to choose </a:t>
            </a:r>
            <a:r>
              <a:rPr lang="en-GB" sz="2000" b="1" dirty="0"/>
              <a:t>Drop Shipment code</a:t>
            </a:r>
            <a:br>
              <a:rPr lang="en-GB" dirty="0"/>
            </a:br>
            <a:endParaRPr lang="en-GB" dirty="0"/>
          </a:p>
          <a:p>
            <a:r>
              <a:rPr lang="en-GB" sz="2000" dirty="0"/>
              <a:t>Then create a </a:t>
            </a:r>
            <a:r>
              <a:rPr lang="cs-CZ" sz="2000" b="1" dirty="0"/>
              <a:t>P</a:t>
            </a:r>
            <a:r>
              <a:rPr lang="en-GB" sz="2000" b="1" dirty="0" err="1"/>
              <a:t>urchase</a:t>
            </a:r>
            <a:r>
              <a:rPr lang="en-GB" sz="2000" b="1" dirty="0"/>
              <a:t> order </a:t>
            </a:r>
            <a:r>
              <a:rPr lang="en-GB" sz="2000" dirty="0"/>
              <a:t>to order the corresponding items from your </a:t>
            </a:r>
            <a:r>
              <a:rPr lang="cs-CZ" sz="2000" dirty="0"/>
              <a:t>V</a:t>
            </a:r>
            <a:r>
              <a:rPr lang="en-GB" sz="2000" dirty="0" err="1"/>
              <a:t>endor</a:t>
            </a:r>
            <a:r>
              <a:rPr lang="en-GB" sz="2000" dirty="0"/>
              <a:t>. You can create the order </a:t>
            </a:r>
            <a:r>
              <a:rPr lang="en-GB" sz="2000" dirty="0">
                <a:solidFill>
                  <a:srgbClr val="FF0000"/>
                </a:solidFill>
                <a:hlinkClick r:id="rId2" action="ppaction://hlinkfile"/>
              </a:rPr>
              <a:t>directly</a:t>
            </a:r>
            <a:r>
              <a:rPr lang="en-GB" sz="2000" dirty="0"/>
              <a:t> from the </a:t>
            </a:r>
            <a:r>
              <a:rPr lang="cs-CZ" sz="2000" dirty="0" err="1"/>
              <a:t>Purchase</a:t>
            </a:r>
            <a:r>
              <a:rPr lang="en-GB" sz="2000" dirty="0"/>
              <a:t> </a:t>
            </a:r>
            <a:r>
              <a:rPr lang="cs-CZ" sz="2000" dirty="0"/>
              <a:t>O</a:t>
            </a:r>
            <a:r>
              <a:rPr lang="en-GB" sz="2000" dirty="0" err="1"/>
              <a:t>rder</a:t>
            </a:r>
            <a:r>
              <a:rPr lang="en-GB" sz="2000" dirty="0"/>
              <a:t> or </a:t>
            </a:r>
            <a:r>
              <a:rPr lang="en-GB" sz="2000" dirty="0">
                <a:hlinkClick r:id="rId3" action="ppaction://hlinkfile"/>
              </a:rPr>
              <a:t>indirectly</a:t>
            </a:r>
            <a:r>
              <a:rPr lang="en-GB" sz="2000" dirty="0"/>
              <a:t> </a:t>
            </a:r>
            <a:r>
              <a:rPr lang="cs-CZ" sz="2000" dirty="0"/>
              <a:t>f</a:t>
            </a:r>
            <a:r>
              <a:rPr lang="en-GB" sz="2000" dirty="0"/>
              <a:t>rom the </a:t>
            </a:r>
            <a:r>
              <a:rPr lang="en-GB" sz="2000" dirty="0">
                <a:hlinkClick r:id="rId4" action="ppaction://hlinkfile"/>
              </a:rPr>
              <a:t>Requisition Worksheet</a:t>
            </a:r>
            <a:r>
              <a:rPr lang="cs-CZ" sz="2000" dirty="0"/>
              <a:t> (</a:t>
            </a:r>
            <a:r>
              <a:rPr lang="cs-CZ" sz="2000" dirty="0">
                <a:solidFill>
                  <a:srgbClr val="00B050"/>
                </a:solidFill>
              </a:rPr>
              <a:t>RQWS</a:t>
            </a:r>
            <a:r>
              <a:rPr lang="cs-CZ" sz="2000" dirty="0"/>
              <a:t>)</a:t>
            </a:r>
            <a:r>
              <a:rPr lang="en-GB" sz="2000" dirty="0"/>
              <a:t>. </a:t>
            </a:r>
            <a:r>
              <a:rPr lang="en-GB" sz="2000" dirty="0">
                <a:solidFill>
                  <a:srgbClr val="FF0000"/>
                </a:solidFill>
              </a:rPr>
              <a:t>In this </a:t>
            </a:r>
            <a:r>
              <a:rPr lang="cs-CZ" sz="2000" dirty="0">
                <a:solidFill>
                  <a:srgbClr val="FF0000"/>
                </a:solidFill>
              </a:rPr>
              <a:t>part </a:t>
            </a:r>
            <a:r>
              <a:rPr lang="cs-CZ" sz="2000" dirty="0" err="1">
                <a:solidFill>
                  <a:srgbClr val="FF0000"/>
                </a:solidFill>
              </a:rPr>
              <a:t>of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model we will use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firstly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00B050"/>
                </a:solidFill>
              </a:rPr>
              <a:t>D</a:t>
            </a:r>
            <a:r>
              <a:rPr lang="en-GB" sz="2000" b="1" dirty="0" err="1">
                <a:solidFill>
                  <a:srgbClr val="00B050"/>
                </a:solidFill>
              </a:rPr>
              <a:t>irect</a:t>
            </a:r>
            <a:r>
              <a:rPr lang="en-GB" sz="2000" b="1" dirty="0">
                <a:solidFill>
                  <a:srgbClr val="00B050"/>
                </a:solidFill>
              </a:rPr>
              <a:t> method</a:t>
            </a:r>
            <a:r>
              <a:rPr lang="cs-CZ" sz="2000" b="1" dirty="0">
                <a:solidFill>
                  <a:srgbClr val="00B050"/>
                </a:solidFill>
              </a:rPr>
              <a:t> </a:t>
            </a:r>
            <a:r>
              <a:rPr lang="cs-CZ" sz="2000" dirty="0">
                <a:solidFill>
                  <a:srgbClr val="FF0000"/>
                </a:solidFill>
              </a:rPr>
              <a:t>and </a:t>
            </a:r>
            <a:r>
              <a:rPr lang="cs-CZ" sz="2000" dirty="0" err="1">
                <a:solidFill>
                  <a:srgbClr val="FF0000"/>
                </a:solidFill>
              </a:rPr>
              <a:t>later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the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one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with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00B050"/>
                </a:solidFill>
              </a:rPr>
              <a:t>RQWS</a:t>
            </a:r>
            <a:r>
              <a:rPr lang="cs-CZ" sz="2000" dirty="0">
                <a:solidFill>
                  <a:srgbClr val="FF0000"/>
                </a:solidFill>
              </a:rPr>
              <a:t>.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/>
              <a:t>When you set up the </a:t>
            </a:r>
            <a:r>
              <a:rPr lang="cs-CZ" sz="2000" b="1" dirty="0"/>
              <a:t>P</a:t>
            </a:r>
            <a:r>
              <a:rPr lang="en-GB" sz="2000" b="1" dirty="0" err="1"/>
              <a:t>urchase</a:t>
            </a:r>
            <a:r>
              <a:rPr lang="en-GB" sz="2000" b="1" dirty="0"/>
              <a:t> </a:t>
            </a:r>
            <a:r>
              <a:rPr lang="cs-CZ" sz="2000" b="1" dirty="0"/>
              <a:t>O</a:t>
            </a:r>
            <a:r>
              <a:rPr lang="en-GB" sz="2000" b="1" dirty="0" err="1"/>
              <a:t>rder</a:t>
            </a:r>
            <a:r>
              <a:rPr lang="en-GB" sz="2000" dirty="0"/>
              <a:t>, use the function </a:t>
            </a:r>
            <a:r>
              <a:rPr lang="en-GB" sz="2000" b="1" dirty="0"/>
              <a:t>Drop Shipment</a:t>
            </a:r>
            <a:r>
              <a:rPr lang="cs-CZ" sz="2000" b="1" dirty="0"/>
              <a:t> </a:t>
            </a:r>
            <a:r>
              <a:rPr lang="cs-CZ" sz="2000" dirty="0"/>
              <a:t>and</a:t>
            </a:r>
            <a:r>
              <a:rPr lang="en-GB" sz="2000" dirty="0"/>
              <a:t> </a:t>
            </a:r>
            <a:r>
              <a:rPr lang="en-GB" sz="2000" b="1" dirty="0"/>
              <a:t>Get Sales Order </a:t>
            </a:r>
            <a:r>
              <a:rPr lang="en-GB" sz="2000" dirty="0"/>
              <a:t>to link to the relevant </a:t>
            </a:r>
            <a:r>
              <a:rPr lang="cs-CZ" sz="2000" dirty="0"/>
              <a:t>S</a:t>
            </a:r>
            <a:r>
              <a:rPr lang="en-GB" sz="2000" dirty="0"/>
              <a:t>ales </a:t>
            </a:r>
            <a:r>
              <a:rPr lang="cs-CZ" sz="2000" dirty="0"/>
              <a:t>O</a:t>
            </a:r>
            <a:r>
              <a:rPr lang="en-GB" sz="2000" dirty="0" err="1"/>
              <a:t>rder</a:t>
            </a:r>
            <a:r>
              <a:rPr lang="en-GB" sz="2000" dirty="0"/>
              <a:t>. The </a:t>
            </a:r>
            <a:r>
              <a:rPr lang="cs-CZ" sz="2000" dirty="0"/>
              <a:t>S</a:t>
            </a:r>
            <a:r>
              <a:rPr lang="en-GB" sz="2000" dirty="0"/>
              <a:t>ales </a:t>
            </a:r>
            <a:r>
              <a:rPr lang="cs-CZ" sz="2000" dirty="0"/>
              <a:t>O</a:t>
            </a:r>
            <a:r>
              <a:rPr lang="en-GB" sz="2000" dirty="0" err="1"/>
              <a:t>rder</a:t>
            </a:r>
            <a:r>
              <a:rPr lang="en-GB" sz="2000" dirty="0"/>
              <a:t> lines will be copied to the newly-created </a:t>
            </a:r>
            <a:r>
              <a:rPr lang="cs-CZ" sz="2000" dirty="0"/>
              <a:t>P</a:t>
            </a:r>
            <a:r>
              <a:rPr lang="en-GB" sz="2000" dirty="0" err="1"/>
              <a:t>urchase</a:t>
            </a:r>
            <a:r>
              <a:rPr lang="en-GB" sz="2000" dirty="0"/>
              <a:t> </a:t>
            </a:r>
            <a:r>
              <a:rPr lang="cs-CZ" sz="2000" dirty="0"/>
              <a:t>O</a:t>
            </a:r>
            <a:r>
              <a:rPr lang="en-GB" sz="2000" dirty="0" err="1"/>
              <a:t>rder</a:t>
            </a:r>
            <a:r>
              <a:rPr lang="en-GB" sz="2000" dirty="0"/>
              <a:t>. </a:t>
            </a:r>
            <a:r>
              <a:rPr lang="en-GB" sz="2000" dirty="0">
                <a:solidFill>
                  <a:srgbClr val="FF0000"/>
                </a:solidFill>
              </a:rPr>
              <a:t>We will not use Item tracking in this model</a:t>
            </a:r>
            <a:r>
              <a:rPr lang="cs-CZ" sz="2000" dirty="0">
                <a:solidFill>
                  <a:srgbClr val="FF0000"/>
                </a:solidFill>
              </a:rPr>
              <a:t> and </a:t>
            </a:r>
            <a:r>
              <a:rPr lang="cs-CZ" sz="2000" dirty="0" err="1">
                <a:solidFill>
                  <a:srgbClr val="FF0000"/>
                </a:solidFill>
              </a:rPr>
              <a:t>if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Yes</a:t>
            </a:r>
            <a:r>
              <a:rPr lang="cs-CZ" sz="2000" dirty="0">
                <a:solidFill>
                  <a:srgbClr val="FF0000"/>
                </a:solidFill>
              </a:rPr>
              <a:t> - &gt; </a:t>
            </a:r>
            <a:r>
              <a:rPr lang="cs-CZ" sz="2000" dirty="0"/>
              <a:t> </a:t>
            </a:r>
            <a:r>
              <a:rPr lang="cs-CZ" sz="2000" dirty="0" err="1">
                <a:solidFill>
                  <a:srgbClr val="0070C0"/>
                </a:solidFill>
              </a:rPr>
              <a:t>see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next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 err="1">
                <a:solidFill>
                  <a:srgbClr val="0070C0"/>
                </a:solidFill>
              </a:rPr>
              <a:t>clause</a:t>
            </a:r>
            <a:r>
              <a:rPr lang="cs-CZ" sz="2000" dirty="0"/>
              <a:t>:</a:t>
            </a:r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You cannot post a </a:t>
            </a:r>
            <a:r>
              <a:rPr lang="cs-CZ" sz="2000" b="1" dirty="0">
                <a:solidFill>
                  <a:srgbClr val="0070C0"/>
                </a:solidFill>
              </a:rPr>
              <a:t>D</a:t>
            </a:r>
            <a:r>
              <a:rPr lang="en-US" sz="2000" b="1" dirty="0" err="1">
                <a:solidFill>
                  <a:srgbClr val="0070C0"/>
                </a:solidFill>
              </a:rPr>
              <a:t>rop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>
                <a:solidFill>
                  <a:srgbClr val="0070C0"/>
                </a:solidFill>
              </a:rPr>
              <a:t>S</a:t>
            </a:r>
            <a:r>
              <a:rPr lang="en-US" sz="2000" b="1" dirty="0" err="1">
                <a:solidFill>
                  <a:srgbClr val="0070C0"/>
                </a:solidFill>
              </a:rPr>
              <a:t>hipment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order that has item tracking unless item tracking is synchronized - </a:t>
            </a:r>
            <a:r>
              <a:rPr lang="cs-CZ" sz="2000" dirty="0">
                <a:solidFill>
                  <a:srgbClr val="0070C0"/>
                </a:solidFill>
              </a:rPr>
              <a:t>S</a:t>
            </a:r>
            <a:r>
              <a:rPr lang="en-US" sz="2000" dirty="0" err="1">
                <a:solidFill>
                  <a:srgbClr val="0070C0"/>
                </a:solidFill>
              </a:rPr>
              <a:t>erial</a:t>
            </a:r>
            <a:r>
              <a:rPr lang="en-US" sz="2000" dirty="0">
                <a:solidFill>
                  <a:srgbClr val="0070C0"/>
                </a:solidFill>
              </a:rPr>
              <a:t> numbers and </a:t>
            </a:r>
            <a:r>
              <a:rPr lang="cs-CZ" sz="2000" dirty="0">
                <a:solidFill>
                  <a:srgbClr val="0070C0"/>
                </a:solidFill>
              </a:rPr>
              <a:t>L</a:t>
            </a:r>
            <a:r>
              <a:rPr lang="en-US" sz="2000" dirty="0" err="1">
                <a:solidFill>
                  <a:srgbClr val="0070C0"/>
                </a:solidFill>
              </a:rPr>
              <a:t>ot</a:t>
            </a:r>
            <a:r>
              <a:rPr lang="en-US" sz="2000" dirty="0">
                <a:solidFill>
                  <a:srgbClr val="0070C0"/>
                </a:solidFill>
              </a:rPr>
              <a:t> numbers must be the same  between the two </a:t>
            </a:r>
            <a:r>
              <a:rPr lang="cs-CZ" sz="2000" dirty="0" err="1">
                <a:solidFill>
                  <a:srgbClr val="0070C0"/>
                </a:solidFill>
              </a:rPr>
              <a:t>connected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orders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B050"/>
                </a:solidFill>
              </a:rPr>
              <a:t>(</a:t>
            </a:r>
            <a:r>
              <a:rPr lang="cs-CZ" sz="2000" dirty="0" err="1">
                <a:solidFill>
                  <a:srgbClr val="00B050"/>
                </a:solidFill>
              </a:rPr>
              <a:t>our</a:t>
            </a:r>
            <a:r>
              <a:rPr lang="cs-CZ" sz="2000" dirty="0">
                <a:solidFill>
                  <a:srgbClr val="00B050"/>
                </a:solidFill>
              </a:rPr>
              <a:t> model </a:t>
            </a:r>
            <a:r>
              <a:rPr lang="cs-CZ" sz="2000" dirty="0" err="1">
                <a:solidFill>
                  <a:srgbClr val="00B050"/>
                </a:solidFill>
              </a:rPr>
              <a:t>uses</a:t>
            </a:r>
            <a:r>
              <a:rPr lang="cs-CZ" sz="2000" dirty="0">
                <a:solidFill>
                  <a:srgbClr val="00B050"/>
                </a:solidFill>
              </a:rPr>
              <a:t> </a:t>
            </a:r>
            <a:r>
              <a:rPr lang="cs-CZ" sz="2000" dirty="0" err="1">
                <a:solidFill>
                  <a:srgbClr val="00B050"/>
                </a:solidFill>
              </a:rPr>
              <a:t>synchronization</a:t>
            </a:r>
            <a:r>
              <a:rPr lang="cs-CZ" sz="2000" dirty="0">
                <a:solidFill>
                  <a:srgbClr val="00B050"/>
                </a:solidFill>
              </a:rPr>
              <a:t>) </a:t>
            </a:r>
            <a:endParaRPr lang="en-US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br>
              <a:rPr lang="en-GB" sz="2000" dirty="0"/>
            </a:br>
            <a:br>
              <a:rPr lang="en-US" sz="2000" dirty="0"/>
            </a:br>
            <a:r>
              <a:rPr lang="cs-CZ" dirty="0"/>
              <a:t> </a:t>
            </a:r>
            <a:endParaRPr lang="en-US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3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70C0"/>
                </a:solidFill>
              </a:rPr>
              <a:t>Personification od the Business Central lines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Setup Sales line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8" y="5301208"/>
            <a:ext cx="7534651" cy="852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50" y="1612958"/>
            <a:ext cx="2071084" cy="15615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161" y="1612958"/>
            <a:ext cx="2790476" cy="485714"/>
          </a:xfrm>
          <a:prstGeom prst="rect">
            <a:avLst/>
          </a:prstGeom>
        </p:spPr>
      </p:pic>
      <p:cxnSp>
        <p:nvCxnSpPr>
          <p:cNvPr id="9" name="Přímá spojnice se šipkou 8"/>
          <p:cNvCxnSpPr>
            <a:endCxn id="7" idx="1"/>
          </p:cNvCxnSpPr>
          <p:nvPr/>
        </p:nvCxnSpPr>
        <p:spPr>
          <a:xfrm>
            <a:off x="2512834" y="1855815"/>
            <a:ext cx="39932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965" y="1472639"/>
            <a:ext cx="1529000" cy="33903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11"/>
          <p:cNvCxnSpPr/>
          <p:nvPr/>
        </p:nvCxnSpPr>
        <p:spPr>
          <a:xfrm>
            <a:off x="6372200" y="4863031"/>
            <a:ext cx="0" cy="438177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7308304" y="4845798"/>
            <a:ext cx="0" cy="438177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19337" y="477729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Line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6F9005-F946-40EF-B804-0E30F7BB353D}"/>
              </a:ext>
            </a:extLst>
          </p:cNvPr>
          <p:cNvSpPr txBox="1"/>
          <p:nvPr/>
        </p:nvSpPr>
        <p:spPr>
          <a:xfrm>
            <a:off x="496209" y="3497289"/>
            <a:ext cx="520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If these fields are not already visible in the sales line</a:t>
            </a:r>
          </a:p>
        </p:txBody>
      </p:sp>
    </p:spTree>
    <p:extLst>
      <p:ext uri="{BB962C8B-B14F-4D97-AF65-F5344CB8AC3E}">
        <p14:creationId xmlns:p14="http://schemas.microsoft.com/office/powerpoint/2010/main" val="4184053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Drop </a:t>
            </a:r>
            <a:r>
              <a:rPr lang="cs-CZ" sz="2400" dirty="0" err="1">
                <a:solidFill>
                  <a:srgbClr val="0070C0"/>
                </a:solidFill>
              </a:rPr>
              <a:t>shipment</a:t>
            </a:r>
            <a:r>
              <a:rPr lang="cs-CZ" sz="2400" dirty="0">
                <a:solidFill>
                  <a:srgbClr val="0070C0"/>
                </a:solidFill>
              </a:rPr>
              <a:t>-&gt; </a:t>
            </a:r>
            <a:r>
              <a:rPr lang="cs-CZ" sz="2400" dirty="0" err="1">
                <a:solidFill>
                  <a:srgbClr val="0070C0"/>
                </a:solidFill>
              </a:rPr>
              <a:t>method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without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using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Requisition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  <a:r>
              <a:rPr lang="cs-CZ" sz="2400" dirty="0" err="1">
                <a:solidFill>
                  <a:srgbClr val="0070C0"/>
                </a:solidFill>
              </a:rPr>
              <a:t>worksheet</a:t>
            </a:r>
            <a:r>
              <a:rPr lang="cs-CZ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23527" y="1417637"/>
            <a:ext cx="7513561" cy="8280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Customer</a:t>
            </a:r>
            <a:r>
              <a:rPr lang="cs-CZ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10000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0795" y="2245729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Sales </a:t>
            </a:r>
            <a:r>
              <a:rPr lang="cs-CZ" dirty="0" err="1">
                <a:solidFill>
                  <a:srgbClr val="0070C0"/>
                </a:solidFill>
              </a:rPr>
              <a:t>Order</a:t>
            </a:r>
            <a:r>
              <a:rPr lang="cs-CZ" dirty="0">
                <a:solidFill>
                  <a:srgbClr val="0070C0"/>
                </a:solidFill>
              </a:rPr>
              <a:t> line </a:t>
            </a:r>
          </a:p>
        </p:txBody>
      </p:sp>
      <p:sp>
        <p:nvSpPr>
          <p:cNvPr id="9" name="Šipka nahoru 8"/>
          <p:cNvSpPr/>
          <p:nvPr/>
        </p:nvSpPr>
        <p:spPr>
          <a:xfrm>
            <a:off x="3563888" y="3767592"/>
            <a:ext cx="1512168" cy="188875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8" y="2744923"/>
            <a:ext cx="7534651" cy="8524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24F7F75-96C2-48D3-B577-560E7D187489}"/>
              </a:ext>
            </a:extLst>
          </p:cNvPr>
          <p:cNvSpPr txBox="1"/>
          <p:nvPr/>
        </p:nvSpPr>
        <p:spPr>
          <a:xfrm>
            <a:off x="8100392" y="1647017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Header</a:t>
            </a:r>
            <a:endParaRPr lang="en-US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B6A907E6-E53D-44C3-A95C-C5F0DFB1385E}"/>
              </a:ext>
            </a:extLst>
          </p:cNvPr>
          <p:cNvSpPr/>
          <p:nvPr/>
        </p:nvSpPr>
        <p:spPr>
          <a:xfrm>
            <a:off x="7956376" y="1417637"/>
            <a:ext cx="144016" cy="828091"/>
          </a:xfrm>
          <a:prstGeom prst="rightBrace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5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P</a:t>
            </a:r>
            <a:r>
              <a:rPr lang="en-GB" sz="3200" dirty="0" err="1">
                <a:solidFill>
                  <a:srgbClr val="0070C0"/>
                </a:solidFill>
              </a:rPr>
              <a:t>urchase</a:t>
            </a:r>
            <a:r>
              <a:rPr lang="en-GB" sz="3200" dirty="0">
                <a:solidFill>
                  <a:srgbClr val="0070C0"/>
                </a:solidFill>
              </a:rPr>
              <a:t> order –Drop shipment (manual version)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Drop </a:t>
            </a:r>
            <a:r>
              <a:rPr lang="cs-CZ" dirty="0" err="1"/>
              <a:t>Shipment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2171" y="1709455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It is necessary to input Customer number on tab </a:t>
            </a:r>
            <a:r>
              <a:rPr lang="cs-CZ" dirty="0" err="1">
                <a:solidFill>
                  <a:srgbClr val="0070C0"/>
                </a:solidFill>
              </a:rPr>
              <a:t>Shipping</a:t>
            </a:r>
            <a:r>
              <a:rPr lang="cs-CZ" dirty="0">
                <a:solidFill>
                  <a:srgbClr val="0070C0"/>
                </a:solidFill>
              </a:rPr>
              <a:t> and </a:t>
            </a:r>
            <a:r>
              <a:rPr lang="cs-CZ" dirty="0" err="1">
                <a:solidFill>
                  <a:srgbClr val="0070C0"/>
                </a:solidFill>
              </a:rPr>
              <a:t>Payment</a:t>
            </a:r>
            <a:r>
              <a:rPr lang="cs-CZ" dirty="0">
                <a:solidFill>
                  <a:srgbClr val="0070C0"/>
                </a:solidFill>
              </a:rPr>
              <a:t>.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0301" y="221945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First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action</a:t>
            </a:r>
            <a:r>
              <a:rPr lang="cs-CZ" dirty="0">
                <a:solidFill>
                  <a:srgbClr val="0070C0"/>
                </a:solidFill>
              </a:rPr>
              <a:t>:  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932561" y="4395966"/>
            <a:ext cx="4968552" cy="8377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>
                <a:highlight>
                  <a:srgbClr val="FFFF00"/>
                </a:highlight>
              </a:rPr>
              <a:t>See</a:t>
            </a:r>
            <a:r>
              <a:rPr lang="cs-CZ" sz="1400" b="1" dirty="0"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highlight>
                  <a:srgbClr val="FFFF00"/>
                </a:highlight>
              </a:rPr>
              <a:t>result</a:t>
            </a:r>
            <a:r>
              <a:rPr lang="cs-CZ" sz="1400" b="1" dirty="0">
                <a:highlight>
                  <a:srgbClr val="FFFF00"/>
                </a:highlight>
              </a:rPr>
              <a:t> on </a:t>
            </a:r>
            <a:r>
              <a:rPr lang="cs-CZ" sz="1400" b="1" dirty="0" err="1">
                <a:highlight>
                  <a:srgbClr val="FFFF00"/>
                </a:highlight>
              </a:rPr>
              <a:t>the</a:t>
            </a:r>
            <a:r>
              <a:rPr lang="cs-CZ" sz="1400" b="1" dirty="0"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highlight>
                  <a:srgbClr val="FFFF00"/>
                </a:highlight>
              </a:rPr>
              <a:t>next</a:t>
            </a:r>
            <a:r>
              <a:rPr lang="cs-CZ" sz="1400" b="1" dirty="0">
                <a:highlight>
                  <a:srgbClr val="FFFF00"/>
                </a:highlight>
              </a:rPr>
              <a:t> </a:t>
            </a:r>
            <a:r>
              <a:rPr lang="cs-CZ" sz="1400" b="1" dirty="0" err="1">
                <a:highlight>
                  <a:srgbClr val="FFFF00"/>
                </a:highlight>
              </a:rPr>
              <a:t>slide</a:t>
            </a:r>
            <a:endParaRPr lang="cs-CZ" sz="1400" b="1" dirty="0">
              <a:highlight>
                <a:srgbClr val="FFFF00"/>
              </a:highligh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1" y="2708921"/>
            <a:ext cx="2267759" cy="1584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163" y="2677748"/>
            <a:ext cx="5990476" cy="1615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7FD285A-2A0A-429F-A994-116756C81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27" y="5251861"/>
            <a:ext cx="7164288" cy="13013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Myšlenková bublina: obláček 6">
            <a:extLst>
              <a:ext uri="{FF2B5EF4-FFF2-40B4-BE49-F238E27FC236}">
                <a16:creationId xmlns:a16="http://schemas.microsoft.com/office/drawing/2014/main" id="{33B9CB94-B927-40A7-8CBF-34A3813A5F6E}"/>
              </a:ext>
            </a:extLst>
          </p:cNvPr>
          <p:cNvSpPr/>
          <p:nvPr/>
        </p:nvSpPr>
        <p:spPr>
          <a:xfrm>
            <a:off x="7440015" y="2219455"/>
            <a:ext cx="1373684" cy="1425569"/>
          </a:xfrm>
          <a:prstGeom prst="cloudCallout">
            <a:avLst>
              <a:gd name="adj1" fmla="val -80681"/>
              <a:gd name="adj2" fmla="val 572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/>
              <a:t>Our</a:t>
            </a:r>
            <a:r>
              <a:rPr lang="cs-CZ" sz="1200" b="1" dirty="0"/>
              <a:t> </a:t>
            </a:r>
            <a:r>
              <a:rPr lang="cs-CZ" sz="1200" b="1" dirty="0" err="1"/>
              <a:t>customer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9001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318" y="838200"/>
            <a:ext cx="8607838" cy="579438"/>
          </a:xfrm>
        </p:spPr>
        <p:txBody>
          <a:bodyPr/>
          <a:lstStyle/>
          <a:p>
            <a:r>
              <a:rPr lang="cs-CZ" sz="1700" dirty="0">
                <a:solidFill>
                  <a:srgbClr val="0070C0"/>
                </a:solidFill>
              </a:rPr>
              <a:t>Drop </a:t>
            </a:r>
            <a:r>
              <a:rPr lang="cs-CZ" sz="1700" dirty="0" err="1">
                <a:solidFill>
                  <a:srgbClr val="0070C0"/>
                </a:solidFill>
              </a:rPr>
              <a:t>shipment</a:t>
            </a:r>
            <a:r>
              <a:rPr lang="cs-CZ" sz="1700" dirty="0">
                <a:solidFill>
                  <a:srgbClr val="0070C0"/>
                </a:solidFill>
              </a:rPr>
              <a:t> – </a:t>
            </a:r>
            <a:r>
              <a:rPr lang="cs-CZ" sz="1700" dirty="0" err="1">
                <a:solidFill>
                  <a:srgbClr val="0070C0"/>
                </a:solidFill>
              </a:rPr>
              <a:t>Purchase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 err="1">
                <a:solidFill>
                  <a:srgbClr val="0070C0"/>
                </a:solidFill>
              </a:rPr>
              <a:t>Order</a:t>
            </a:r>
            <a:r>
              <a:rPr lang="cs-CZ" sz="1700" dirty="0">
                <a:solidFill>
                  <a:srgbClr val="0070C0"/>
                </a:solidFill>
              </a:rPr>
              <a:t>- transfer </a:t>
            </a:r>
            <a:r>
              <a:rPr lang="cs-CZ" sz="1700" dirty="0" err="1">
                <a:solidFill>
                  <a:srgbClr val="0070C0"/>
                </a:solidFill>
              </a:rPr>
              <a:t>of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 err="1">
                <a:solidFill>
                  <a:srgbClr val="0070C0"/>
                </a:solidFill>
              </a:rPr>
              <a:t>the</a:t>
            </a:r>
            <a:r>
              <a:rPr lang="cs-CZ" sz="1700" dirty="0">
                <a:solidFill>
                  <a:srgbClr val="0070C0"/>
                </a:solidFill>
              </a:rPr>
              <a:t> Sales lines (</a:t>
            </a:r>
            <a:r>
              <a:rPr lang="cs-CZ" sz="1700" dirty="0" err="1">
                <a:solidFill>
                  <a:srgbClr val="0070C0"/>
                </a:solidFill>
              </a:rPr>
              <a:t>one</a:t>
            </a:r>
            <a:r>
              <a:rPr lang="cs-CZ" sz="1700" dirty="0">
                <a:solidFill>
                  <a:srgbClr val="0070C0"/>
                </a:solidFill>
              </a:rPr>
              <a:t> </a:t>
            </a:r>
            <a:r>
              <a:rPr lang="cs-CZ" sz="1700" dirty="0" err="1">
                <a:solidFill>
                  <a:srgbClr val="0070C0"/>
                </a:solidFill>
              </a:rPr>
              <a:t>possible</a:t>
            </a:r>
            <a:r>
              <a:rPr lang="cs-CZ" sz="1700" dirty="0">
                <a:solidFill>
                  <a:srgbClr val="0070C0"/>
                </a:solidFill>
              </a:rPr>
              <a:t> variant to </a:t>
            </a:r>
            <a:r>
              <a:rPr lang="cs-CZ" sz="1700" dirty="0" err="1">
                <a:solidFill>
                  <a:srgbClr val="0070C0"/>
                </a:solidFill>
              </a:rPr>
              <a:t>get</a:t>
            </a:r>
            <a:r>
              <a:rPr lang="cs-CZ" sz="1700" dirty="0">
                <a:solidFill>
                  <a:srgbClr val="0070C0"/>
                </a:solidFill>
              </a:rPr>
              <a:t> SO) </a:t>
            </a:r>
            <a:endParaRPr lang="en-US" sz="1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creation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71850DC-A6CE-4D32-BD15-ACE49A71433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9637" y="4184013"/>
            <a:ext cx="8674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Second action (this will  access list od Sales Order and you have to make a choice to copy SO in question) 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699792" y="5655105"/>
            <a:ext cx="4968552" cy="83777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>
                <a:highlight>
                  <a:srgbClr val="FFFF00"/>
                </a:highlight>
              </a:rPr>
              <a:t>See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r>
              <a:rPr lang="cs-CZ" sz="1600" dirty="0" err="1">
                <a:highlight>
                  <a:srgbClr val="FFFF00"/>
                </a:highlight>
              </a:rPr>
              <a:t>result</a:t>
            </a:r>
            <a:r>
              <a:rPr lang="cs-CZ" sz="1600" dirty="0">
                <a:highlight>
                  <a:srgbClr val="FFFF00"/>
                </a:highlight>
              </a:rPr>
              <a:t> on </a:t>
            </a:r>
            <a:r>
              <a:rPr lang="cs-CZ" sz="1600" dirty="0" err="1">
                <a:highlight>
                  <a:srgbClr val="FFFF00"/>
                </a:highlight>
              </a:rPr>
              <a:t>the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r>
              <a:rPr lang="cs-CZ" sz="1600" dirty="0" err="1">
                <a:highlight>
                  <a:srgbClr val="FFFF00"/>
                </a:highlight>
              </a:rPr>
              <a:t>next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r>
              <a:rPr lang="cs-CZ" sz="1600" dirty="0" err="1">
                <a:highlight>
                  <a:srgbClr val="FFFF00"/>
                </a:highlight>
              </a:rPr>
              <a:t>slide</a:t>
            </a:r>
            <a:endParaRPr lang="cs-CZ" sz="1600" dirty="0">
              <a:highlight>
                <a:srgbClr val="FFFF00"/>
              </a:highligh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3" y="1441868"/>
            <a:ext cx="4719374" cy="2513999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556787"/>
            <a:ext cx="1800000" cy="457143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18" y="4549853"/>
            <a:ext cx="2957814" cy="1138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F40481DD-6337-BCBB-B234-F70094ACEED4}"/>
              </a:ext>
            </a:extLst>
          </p:cNvPr>
          <p:cNvCxnSpPr>
            <a:cxnSpLocks/>
          </p:cNvCxnSpPr>
          <p:nvPr/>
        </p:nvCxnSpPr>
        <p:spPr>
          <a:xfrm>
            <a:off x="1547783" y="3832347"/>
            <a:ext cx="40322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17B8C75B-5F8C-4926-9F1F-3BEC46E873A7}"/>
              </a:ext>
            </a:extLst>
          </p:cNvPr>
          <p:cNvSpPr/>
          <p:nvPr/>
        </p:nvSpPr>
        <p:spPr>
          <a:xfrm>
            <a:off x="5580112" y="1628800"/>
            <a:ext cx="3135125" cy="12950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rgbClr val="FFFF00"/>
                </a:solidFill>
              </a:rPr>
              <a:t>Next</a:t>
            </a:r>
            <a:r>
              <a:rPr lang="cs-CZ" dirty="0">
                <a:solidFill>
                  <a:srgbClr val="FFFF00"/>
                </a:solidFill>
              </a:rPr>
              <a:t> slide </a:t>
            </a:r>
            <a:r>
              <a:rPr lang="cs-CZ" dirty="0" err="1">
                <a:solidFill>
                  <a:srgbClr val="FFFF00"/>
                </a:solidFill>
              </a:rPr>
              <a:t>same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operation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different</a:t>
            </a:r>
            <a:r>
              <a:rPr lang="cs-CZ" dirty="0">
                <a:solidFill>
                  <a:srgbClr val="FFFF00"/>
                </a:solidFill>
              </a:rPr>
              <a:t> BC </a:t>
            </a:r>
            <a:r>
              <a:rPr lang="cs-CZ" dirty="0" err="1">
                <a:solidFill>
                  <a:srgbClr val="FFFF00"/>
                </a:solidFill>
              </a:rPr>
              <a:t>version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7C3FBCD-BB32-4E9E-B034-D4F8D0A65D41}"/>
              </a:ext>
            </a:extLst>
          </p:cNvPr>
          <p:cNvSpPr txBox="1"/>
          <p:nvPr/>
        </p:nvSpPr>
        <p:spPr>
          <a:xfrm>
            <a:off x="4132710" y="4692622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66FF"/>
                </a:solidFill>
              </a:rPr>
              <a:t>Access to the Drop shipment and </a:t>
            </a:r>
            <a:endParaRPr lang="cs-CZ" dirty="0">
              <a:solidFill>
                <a:srgbClr val="0066FF"/>
              </a:solidFill>
            </a:endParaRPr>
          </a:p>
          <a:p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cs-CZ" dirty="0">
                <a:solidFill>
                  <a:srgbClr val="0066FF"/>
                </a:solidFill>
              </a:rPr>
              <a:t>c</a:t>
            </a:r>
            <a:r>
              <a:rPr lang="en-US" dirty="0">
                <a:solidFill>
                  <a:srgbClr val="0066FF"/>
                </a:solidFill>
              </a:rPr>
              <a:t>on Get Sales Order is essentially the same</a:t>
            </a:r>
          </a:p>
        </p:txBody>
      </p:sp>
    </p:spTree>
    <p:extLst>
      <p:ext uri="{BB962C8B-B14F-4D97-AF65-F5344CB8AC3E}">
        <p14:creationId xmlns:p14="http://schemas.microsoft.com/office/powerpoint/2010/main" val="3634048016"/>
      </p:ext>
    </p:extLst>
  </p:cSld>
  <p:clrMapOvr>
    <a:masterClrMapping/>
  </p:clrMapOvr>
</p:sld>
</file>

<file path=ppt/theme/theme1.xml><?xml version="1.0" encoding="utf-8"?>
<a:theme xmlns:a="http://schemas.openxmlformats.org/drawingml/2006/main" name="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avertica3">
  <a:themeElements>
    <a:clrScheme name="Vlastní 1">
      <a:dk1>
        <a:srgbClr val="000000"/>
      </a:dk1>
      <a:lt1>
        <a:srgbClr val="000000"/>
      </a:lt1>
      <a:dk2>
        <a:srgbClr val="FFFFFF"/>
      </a:dk2>
      <a:lt2>
        <a:srgbClr val="E7E5E5"/>
      </a:lt2>
      <a:accent1>
        <a:srgbClr val="5E5447"/>
      </a:accent1>
      <a:accent2>
        <a:srgbClr val="E66624"/>
      </a:accent2>
      <a:accent3>
        <a:srgbClr val="2E5A95"/>
      </a:accent3>
      <a:accent4>
        <a:srgbClr val="4A8845"/>
      </a:accent4>
      <a:accent5>
        <a:srgbClr val="800000"/>
      </a:accent5>
      <a:accent6>
        <a:srgbClr val="FFCC66"/>
      </a:accent6>
      <a:hlink>
        <a:srgbClr val="5E5447"/>
      </a:hlink>
      <a:folHlink>
        <a:srgbClr val="5E544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Navertica3</Template>
  <TotalTime>3098</TotalTime>
  <Words>1169</Words>
  <Application>Microsoft Office PowerPoint</Application>
  <PresentationFormat>Předvádění na obrazovce (4:3)</PresentationFormat>
  <Paragraphs>188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-apple-system</vt:lpstr>
      <vt:lpstr>Arial</vt:lpstr>
      <vt:lpstr>Calibri</vt:lpstr>
      <vt:lpstr>proxima-nova</vt:lpstr>
      <vt:lpstr>Navertica3</vt:lpstr>
      <vt:lpstr>1_Navertica3</vt:lpstr>
      <vt:lpstr>Introduction to MS Dynamics 365 Business Central Drop Shipment</vt:lpstr>
      <vt:lpstr> BC  Basic procedures   </vt:lpstr>
      <vt:lpstr>Prezentace aplikace PowerPoint</vt:lpstr>
      <vt:lpstr>Drop Shipment principles I.</vt:lpstr>
      <vt:lpstr>Drop Shipment principles – setup (see Sales Line)  </vt:lpstr>
      <vt:lpstr>Personification od the Business Central lines </vt:lpstr>
      <vt:lpstr>Drop shipment-&gt; method without using Requisition worksheet </vt:lpstr>
      <vt:lpstr>Purchase order –Drop shipment (manual version)</vt:lpstr>
      <vt:lpstr>Drop shipment – Purchase Order- transfer of the Sales lines (one possible variant to get SO) </vt:lpstr>
      <vt:lpstr>Drop shipment – Purchase Order- transfer of the Sales lines (BC version 23.5)</vt:lpstr>
      <vt:lpstr>Purchase order line after copy Sales Order line  </vt:lpstr>
      <vt:lpstr>Purchase order –Drop shipment (manually created – Direct method) </vt:lpstr>
      <vt:lpstr>Relations Purchase order &lt;–&gt; Sales order </vt:lpstr>
      <vt:lpstr>Golden Drop shipment rule </vt:lpstr>
      <vt:lpstr>Cash-to-cash cycle</vt:lpstr>
      <vt:lpstr>Sales order – Invoicing Sales Order  </vt:lpstr>
      <vt:lpstr>Posting PO (invoice only) </vt:lpstr>
      <vt:lpstr>Item Ledger Entries</vt:lpstr>
      <vt:lpstr>Drop shipment by use of Requisiton worksheet </vt:lpstr>
      <vt:lpstr>Requisition Worksheet</vt:lpstr>
      <vt:lpstr>Requisition Worksheet</vt:lpstr>
      <vt:lpstr>Next example would be suitable after principle  of  LOT NUMBERS  will be introduced !!!!!</vt:lpstr>
      <vt:lpstr>Item and Sales Order line with Drop Shipment Setup – with use of Lot Numbers</vt:lpstr>
      <vt:lpstr>Purchase Order (manual version)</vt:lpstr>
      <vt:lpstr>Purchase Order – the list of available Sales Orders</vt:lpstr>
      <vt:lpstr>Updated Purchase Line </vt:lpstr>
      <vt:lpstr>Item Tracking Lines</vt:lpstr>
      <vt:lpstr>Posting Purchase Order (Receive only )</vt:lpstr>
      <vt:lpstr>Golden Drop shipment rule </vt:lpstr>
      <vt:lpstr>Item tracking lines on Sales Order</vt:lpstr>
      <vt:lpstr>Post only as Invoiced on Sales Order and Purchase Order</vt:lpstr>
      <vt:lpstr>Item Ledger Entries</vt:lpstr>
      <vt:lpstr>Prezentace aplikace PowerPoint</vt:lpstr>
      <vt:lpstr>Thanks for Your attention and  time </vt:lpstr>
    </vt:vector>
  </TitlesOfParts>
  <Company>FUTURE Engineering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- šablona</dc:title>
  <dc:creator>Stanislav Matysek</dc:creator>
  <cp:lastModifiedBy>Miki Skorkovský</cp:lastModifiedBy>
  <cp:revision>956</cp:revision>
  <dcterms:created xsi:type="dcterms:W3CDTF">2008-09-16T18:20:53Z</dcterms:created>
  <dcterms:modified xsi:type="dcterms:W3CDTF">2024-10-01T09:28:37Z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0x0101003B131643D246934CA3261B9E2E06B24A</vt:lpwstr>
  </property>
  <property fmtid="{D5CDD505-2E9C-101B-9397-08002B2CF9AE}" pid="3" name="_dlc_DocIdItemGuid">
    <vt:lpwstr>3db8137d-5e15-4c4b-8a9c-ad409189c15e</vt:lpwstr>
  </property>
  <property fmtid="{D5CDD505-2E9C-101B-9397-08002B2CF9AE}" pid="4" name="Order">
    <vt:r8>36100</vt:r8>
  </property>
  <property fmtid="{D5CDD505-2E9C-101B-9397-08002B2CF9AE}" pid="5" name="Vlastnik">
    <vt:lpwstr>11;#Stanislav Matysek</vt:lpwstr>
  </property>
  <property fmtid="{D5CDD505-2E9C-101B-9397-08002B2CF9AE}" pid="6" name="Platné do">
    <vt:lpwstr/>
  </property>
  <property fmtid="{D5CDD505-2E9C-101B-9397-08002B2CF9AE}" pid="7" name="Jazyk">
    <vt:lpwstr>Čeština</vt:lpwstr>
  </property>
  <property fmtid="{D5CDD505-2E9C-101B-9397-08002B2CF9AE}" pid="8" name="Platné od">
    <vt:lpwstr>2009-05-05T00:00:00Z</vt:lpwstr>
  </property>
  <property fmtid="{D5CDD505-2E9C-101B-9397-08002B2CF9AE}" pid="9" name="Schválil">
    <vt:lpwstr/>
  </property>
  <property fmtid="{D5CDD505-2E9C-101B-9397-08002B2CF9AE}" pid="10" name="Poznámka">
    <vt:lpwstr/>
  </property>
  <property fmtid="{D5CDD505-2E9C-101B-9397-08002B2CF9AE}" pid="11" name="Proces">
    <vt:lpwstr>123</vt:lpwstr>
  </property>
  <property fmtid="{D5CDD505-2E9C-101B-9397-08002B2CF9AE}" pid="12" name="Status">
    <vt:lpwstr>Schváleno</vt:lpwstr>
  </property>
  <property fmtid="{D5CDD505-2E9C-101B-9397-08002B2CF9AE}" pid="13" name="Autor0">
    <vt:lpwstr>11;#Stanislav Matysek</vt:lpwstr>
  </property>
  <property fmtid="{D5CDD505-2E9C-101B-9397-08002B2CF9AE}" pid="14" name="Kategorie">
    <vt:lpwstr>Vzory</vt:lpwstr>
  </property>
  <property fmtid="{D5CDD505-2E9C-101B-9397-08002B2CF9AE}" pid="15" name="Číslo">
    <vt:lpwstr/>
  </property>
  <property fmtid="{D5CDD505-2E9C-101B-9397-08002B2CF9AE}" pid="16" name="_dlc_DocId">
    <vt:lpwstr>ESYXQDZSE65U-14-361</vt:lpwstr>
  </property>
  <property fmtid="{D5CDD505-2E9C-101B-9397-08002B2CF9AE}" pid="17" name="_dlc_DocIdUrl">
    <vt:lpwstr>http://qmp/_layouts/DocIdRedir.aspx?ID=ESYXQDZSE65U-14-361, ESYXQDZSE65U-14-361</vt:lpwstr>
  </property>
</Properties>
</file>