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336" r:id="rId3"/>
    <p:sldId id="307" r:id="rId4"/>
    <p:sldId id="293" r:id="rId5"/>
    <p:sldId id="295" r:id="rId6"/>
    <p:sldId id="337" r:id="rId7"/>
    <p:sldId id="338" r:id="rId8"/>
    <p:sldId id="339" r:id="rId9"/>
    <p:sldId id="340" r:id="rId10"/>
    <p:sldId id="320" r:id="rId11"/>
    <p:sldId id="341" r:id="rId12"/>
    <p:sldId id="342" r:id="rId13"/>
    <p:sldId id="322" r:id="rId14"/>
    <p:sldId id="392" r:id="rId15"/>
    <p:sldId id="393" r:id="rId16"/>
    <p:sldId id="395" r:id="rId17"/>
    <p:sldId id="343" r:id="rId18"/>
    <p:sldId id="344" r:id="rId19"/>
    <p:sldId id="396" r:id="rId20"/>
    <p:sldId id="397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4" r:id="rId30"/>
    <p:sldId id="353" r:id="rId31"/>
    <p:sldId id="389" r:id="rId32"/>
    <p:sldId id="355" r:id="rId33"/>
    <p:sldId id="356" r:id="rId34"/>
    <p:sldId id="357" r:id="rId35"/>
    <p:sldId id="358" r:id="rId36"/>
    <p:sldId id="359" r:id="rId37"/>
    <p:sldId id="362" r:id="rId38"/>
    <p:sldId id="363" r:id="rId39"/>
    <p:sldId id="361" r:id="rId40"/>
    <p:sldId id="364" r:id="rId41"/>
    <p:sldId id="366" r:id="rId42"/>
    <p:sldId id="365" r:id="rId43"/>
    <p:sldId id="367" r:id="rId44"/>
    <p:sldId id="335" r:id="rId45"/>
    <p:sldId id="368" r:id="rId46"/>
    <p:sldId id="391" r:id="rId47"/>
    <p:sldId id="372" r:id="rId48"/>
    <p:sldId id="369" r:id="rId49"/>
    <p:sldId id="370" r:id="rId50"/>
    <p:sldId id="371" r:id="rId51"/>
    <p:sldId id="373" r:id="rId52"/>
    <p:sldId id="374" r:id="rId53"/>
    <p:sldId id="375" r:id="rId54"/>
    <p:sldId id="376" r:id="rId55"/>
    <p:sldId id="378" r:id="rId56"/>
    <p:sldId id="377" r:id="rId57"/>
    <p:sldId id="379" r:id="rId58"/>
    <p:sldId id="380" r:id="rId59"/>
    <p:sldId id="381" r:id="rId60"/>
    <p:sldId id="382" r:id="rId61"/>
    <p:sldId id="383" r:id="rId62"/>
    <p:sldId id="384" r:id="rId63"/>
    <p:sldId id="385" r:id="rId64"/>
    <p:sldId id="386" r:id="rId65"/>
    <p:sldId id="387" r:id="rId66"/>
    <p:sldId id="388" r:id="rId67"/>
    <p:sldId id="292" r:id="rId6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i Skorkovský" initials="MS" lastIdx="2" clrIdx="0">
    <p:extLst>
      <p:ext uri="{19B8F6BF-5375-455C-9EA6-DF929625EA0E}">
        <p15:presenceInfo xmlns:p15="http://schemas.microsoft.com/office/powerpoint/2012/main" userId="1f23c04aaccfa5a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21.10.2024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dirty="0" err="1">
                <a:solidFill>
                  <a:srgbClr val="0070C0"/>
                </a:solidFill>
              </a:rPr>
              <a:t>Expected</a:t>
            </a:r>
            <a:r>
              <a:rPr lang="cs-CZ" sz="4000" dirty="0">
                <a:solidFill>
                  <a:srgbClr val="0070C0"/>
                </a:solidFill>
              </a:rPr>
              <a:t> </a:t>
            </a:r>
            <a:r>
              <a:rPr lang="cs-CZ" sz="4000" dirty="0" err="1">
                <a:solidFill>
                  <a:srgbClr val="0070C0"/>
                </a:solidFill>
              </a:rPr>
              <a:t>costs</a:t>
            </a:r>
            <a:r>
              <a:rPr lang="cs-CZ" sz="4000" dirty="0">
                <a:solidFill>
                  <a:srgbClr val="0070C0"/>
                </a:solidFill>
              </a:rPr>
              <a:t> in Business </a:t>
            </a:r>
            <a:r>
              <a:rPr lang="cs-CZ" sz="4000" dirty="0" err="1">
                <a:solidFill>
                  <a:srgbClr val="0070C0"/>
                </a:solidFill>
              </a:rPr>
              <a:t>Central</a:t>
            </a:r>
            <a:br>
              <a:rPr lang="cs-CZ" sz="4000" dirty="0"/>
            </a:br>
            <a:r>
              <a:rPr lang="cs-CZ" sz="4000" dirty="0"/>
              <a:t> 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3212976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cs-CZ" sz="1800" dirty="0" err="1">
                <a:solidFill>
                  <a:schemeClr val="tx2"/>
                </a:solidFill>
              </a:rPr>
              <a:t>Ing.J.Skorkovský,CSc</a:t>
            </a:r>
            <a:r>
              <a:rPr lang="cs-CZ" sz="1800" dirty="0">
                <a:solidFill>
                  <a:schemeClr val="tx2"/>
                </a:solidFill>
              </a:rPr>
              <a:t>.</a:t>
            </a:r>
            <a:r>
              <a:rPr lang="cs-CZ" dirty="0">
                <a:solidFill>
                  <a:schemeClr val="tx2"/>
                </a:solidFill>
              </a:rPr>
              <a:t> </a:t>
            </a:r>
          </a:p>
          <a:p>
            <a:r>
              <a:rPr lang="en-US" sz="1800" dirty="0">
                <a:solidFill>
                  <a:schemeClr val="tx2"/>
                </a:solidFill>
              </a:rPr>
              <a:t>MASARYK UNIVERSITY BRNO,</a:t>
            </a:r>
            <a:r>
              <a:rPr lang="cs-CZ" sz="1800" dirty="0">
                <a:solidFill>
                  <a:schemeClr val="tx2"/>
                </a:solidFill>
              </a:rPr>
              <a:t> </a:t>
            </a:r>
            <a:r>
              <a:rPr lang="en-US" sz="1800" dirty="0">
                <a:solidFill>
                  <a:schemeClr val="tx2"/>
                </a:solidFill>
              </a:rPr>
              <a:t>Czech Republic </a:t>
            </a:r>
          </a:p>
          <a:p>
            <a:r>
              <a:rPr lang="en-US" sz="1800" dirty="0">
                <a:solidFill>
                  <a:schemeClr val="tx2"/>
                </a:solidFill>
              </a:rPr>
              <a:t>Faculty of economics and business administration </a:t>
            </a:r>
          </a:p>
          <a:p>
            <a:r>
              <a:rPr lang="en-US" sz="1800" dirty="0">
                <a:solidFill>
                  <a:schemeClr val="tx2"/>
                </a:solidFill>
              </a:rPr>
              <a:t>Department of </a:t>
            </a:r>
            <a:r>
              <a:rPr lang="cs-CZ" sz="1800" dirty="0">
                <a:solidFill>
                  <a:schemeClr val="tx2"/>
                </a:solidFill>
              </a:rPr>
              <a:t>Business Management </a:t>
            </a:r>
          </a:p>
          <a:p>
            <a:r>
              <a:rPr lang="cs-CZ" sz="1800" dirty="0">
                <a:solidFill>
                  <a:schemeClr val="tx2"/>
                </a:solidFill>
              </a:rPr>
              <a:t> </a:t>
            </a: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Purchase</a:t>
            </a:r>
            <a:r>
              <a:rPr lang="cs-CZ" sz="3600" dirty="0">
                <a:solidFill>
                  <a:srgbClr val="0070C0"/>
                </a:solidFill>
              </a:rPr>
              <a:t> line </a:t>
            </a:r>
            <a:r>
              <a:rPr lang="cs-CZ" sz="3600" dirty="0" err="1">
                <a:solidFill>
                  <a:srgbClr val="0070C0"/>
                </a:solidFill>
              </a:rPr>
              <a:t>after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Receive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posting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only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5" name="AutoShape 2" descr="Nákupčí. Koš, grafické pozadí, komický, doplnit, voják, nakupování,  neposkvrněný, purchases., cartoon:, rozmanitý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Nákupčí. Koš, grafické pozadí, komický, doplnit, voják, nakupování,  neposkvrněný, purchases., cartoon:, rozmanitý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1" y="2893031"/>
            <a:ext cx="2928912" cy="263231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1070D5D-2581-419D-9DD0-0182361F5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60" y="1563746"/>
            <a:ext cx="7765504" cy="8660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27217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DA9507-C114-4ABE-9E01-142001A8F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Item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entries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after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posting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457620-A3E7-4488-A523-D0B7FA73D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87" y="1340768"/>
            <a:ext cx="7775848" cy="1335049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DAFE0A06-1788-4CAA-884A-B3A51AD660A8}"/>
              </a:ext>
            </a:extLst>
          </p:cNvPr>
          <p:cNvSpPr/>
          <p:nvPr/>
        </p:nvSpPr>
        <p:spPr>
          <a:xfrm>
            <a:off x="1115616" y="2996952"/>
            <a:ext cx="11753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Ctrl-F7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F677D1C6-6A97-4D4B-99D2-A80F04C41A68}"/>
              </a:ext>
            </a:extLst>
          </p:cNvPr>
          <p:cNvCxnSpPr/>
          <p:nvPr/>
        </p:nvCxnSpPr>
        <p:spPr>
          <a:xfrm>
            <a:off x="1842090" y="2675817"/>
            <a:ext cx="0" cy="3931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68B40815-360E-4AAD-ADB1-6BD75020A25B}"/>
              </a:ext>
            </a:extLst>
          </p:cNvPr>
          <p:cNvCxnSpPr/>
          <p:nvPr/>
        </p:nvCxnSpPr>
        <p:spPr>
          <a:xfrm>
            <a:off x="1842090" y="3498429"/>
            <a:ext cx="0" cy="3931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>
            <a:extLst>
              <a:ext uri="{FF2B5EF4-FFF2-40B4-BE49-F238E27FC236}">
                <a16:creationId xmlns:a16="http://schemas.microsoft.com/office/drawing/2014/main" id="{6C62DB6E-56E6-4B10-8D91-3B8A63C498FD}"/>
              </a:ext>
            </a:extLst>
          </p:cNvPr>
          <p:cNvSpPr/>
          <p:nvPr/>
        </p:nvSpPr>
        <p:spPr>
          <a:xfrm>
            <a:off x="611560" y="3825646"/>
            <a:ext cx="49284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Value</a:t>
            </a:r>
            <a:r>
              <a:rPr lang="cs-CZ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cs-CZ" sz="28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entries</a:t>
            </a:r>
            <a:r>
              <a:rPr lang="cs-CZ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(položky ocenění) 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A33C6489-038C-45D6-B056-40BF0CB49E19}"/>
              </a:ext>
            </a:extLst>
          </p:cNvPr>
          <p:cNvCxnSpPr/>
          <p:nvPr/>
        </p:nvCxnSpPr>
        <p:spPr>
          <a:xfrm>
            <a:off x="1799683" y="4360128"/>
            <a:ext cx="0" cy="3931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>
            <a:extLst>
              <a:ext uri="{FF2B5EF4-FFF2-40B4-BE49-F238E27FC236}">
                <a16:creationId xmlns:a16="http://schemas.microsoft.com/office/drawing/2014/main" id="{01365030-1C11-4F88-BF6C-9F34BFDC8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87" y="4753271"/>
            <a:ext cx="7919863" cy="106354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7EF89889-41F9-4042-A618-B6171D15F35B}"/>
              </a:ext>
            </a:extLst>
          </p:cNvPr>
          <p:cNvSpPr txBox="1"/>
          <p:nvPr/>
        </p:nvSpPr>
        <p:spPr>
          <a:xfrm>
            <a:off x="471987" y="6011450"/>
            <a:ext cx="6872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 Manual I</a:t>
            </a:r>
            <a:r>
              <a:rPr lang="cs-CZ" dirty="0">
                <a:solidFill>
                  <a:srgbClr val="0070C0"/>
                </a:solidFill>
              </a:rPr>
              <a:t>n</a:t>
            </a:r>
            <a:r>
              <a:rPr lang="en-US" dirty="0" err="1">
                <a:solidFill>
                  <a:srgbClr val="0070C0"/>
                </a:solidFill>
              </a:rPr>
              <a:t>ventory</a:t>
            </a:r>
            <a:r>
              <a:rPr lang="en-US" dirty="0">
                <a:solidFill>
                  <a:srgbClr val="0070C0"/>
                </a:solidFill>
              </a:rPr>
              <a:t> adjustment process is commented on the next slides</a:t>
            </a:r>
          </a:p>
        </p:txBody>
      </p:sp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58E98487-3454-4576-9884-DBDD402505C7}"/>
              </a:ext>
            </a:extLst>
          </p:cNvPr>
          <p:cNvSpPr/>
          <p:nvPr/>
        </p:nvSpPr>
        <p:spPr>
          <a:xfrm>
            <a:off x="7236296" y="5917957"/>
            <a:ext cx="1299570" cy="556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478A558-01B8-4FE8-B8E4-C26F7BC918D4}"/>
              </a:ext>
            </a:extLst>
          </p:cNvPr>
          <p:cNvSpPr txBox="1"/>
          <p:nvPr/>
        </p:nvSpPr>
        <p:spPr>
          <a:xfrm>
            <a:off x="3745560" y="3150317"/>
            <a:ext cx="4419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>
                <a:solidFill>
                  <a:srgbClr val="0070C0"/>
                </a:solidFill>
              </a:rPr>
              <a:t>Only the </a:t>
            </a:r>
            <a:r>
              <a:rPr lang="en-US" sz="1600" dirty="0">
                <a:solidFill>
                  <a:srgbClr val="FF0000"/>
                </a:solidFill>
              </a:rPr>
              <a:t>expected value </a:t>
            </a:r>
            <a:r>
              <a:rPr lang="en-US" sz="1600" b="1" dirty="0">
                <a:solidFill>
                  <a:srgbClr val="0070C0"/>
                </a:solidFill>
              </a:rPr>
              <a:t>is given in the entry.</a:t>
            </a:r>
            <a:endParaRPr lang="cs-CZ" sz="1600" b="1" dirty="0">
              <a:solidFill>
                <a:srgbClr val="0070C0"/>
              </a:solidFill>
            </a:endParaRPr>
          </a:p>
          <a:p>
            <a:r>
              <a:rPr lang="en-US" sz="1600" b="1" dirty="0">
                <a:solidFill>
                  <a:srgbClr val="0070C0"/>
                </a:solidFill>
              </a:rPr>
              <a:t> The </a:t>
            </a:r>
            <a:r>
              <a:rPr lang="en-US" sz="1600" dirty="0">
                <a:solidFill>
                  <a:srgbClr val="FF0000"/>
                </a:solidFill>
              </a:rPr>
              <a:t>actual cost is therefore zero </a:t>
            </a:r>
            <a:r>
              <a:rPr lang="en-US" sz="1600" b="1" dirty="0">
                <a:solidFill>
                  <a:srgbClr val="0070C0"/>
                </a:solidFill>
              </a:rPr>
              <a:t>at that moment</a:t>
            </a:r>
            <a:r>
              <a:rPr lang="cs-CZ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022ADF3E-B8BD-44E4-B08A-A7080A21E575}"/>
              </a:ext>
            </a:extLst>
          </p:cNvPr>
          <p:cNvCxnSpPr>
            <a:cxnSpLocks/>
          </p:cNvCxnSpPr>
          <p:nvPr/>
        </p:nvCxnSpPr>
        <p:spPr>
          <a:xfrm flipV="1">
            <a:off x="5724128" y="2498680"/>
            <a:ext cx="0" cy="498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091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FAEE12-7256-40E9-A617-47D997A97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 </a:t>
            </a:r>
            <a:r>
              <a:rPr lang="en-US" sz="4000" dirty="0">
                <a:solidFill>
                  <a:srgbClr val="0070C0"/>
                </a:solidFill>
              </a:rPr>
              <a:t>After delivery</a:t>
            </a:r>
            <a:r>
              <a:rPr lang="cs-CZ" sz="4000" dirty="0">
                <a:solidFill>
                  <a:srgbClr val="0070C0"/>
                </a:solidFill>
              </a:rPr>
              <a:t> </a:t>
            </a:r>
            <a:r>
              <a:rPr lang="cs-CZ" sz="4000" dirty="0" err="1">
                <a:solidFill>
                  <a:srgbClr val="0070C0"/>
                </a:solidFill>
              </a:rPr>
              <a:t>related</a:t>
            </a:r>
            <a:r>
              <a:rPr lang="cs-CZ" sz="4000" dirty="0">
                <a:solidFill>
                  <a:srgbClr val="0070C0"/>
                </a:solidFill>
              </a:rPr>
              <a:t> to</a:t>
            </a:r>
            <a:r>
              <a:rPr lang="en-US" sz="4000" dirty="0">
                <a:solidFill>
                  <a:srgbClr val="0070C0"/>
                </a:solidFill>
              </a:rPr>
              <a:t> expected </a:t>
            </a:r>
            <a:r>
              <a:rPr lang="cs-CZ" sz="4000" dirty="0" err="1">
                <a:solidFill>
                  <a:srgbClr val="0070C0"/>
                </a:solidFill>
              </a:rPr>
              <a:t>Cost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B2C4BBD-F849-4F24-8110-A5B9A5DE6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68761"/>
            <a:ext cx="3750721" cy="187220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D500B93-81AA-4E2E-8BBC-E007D7CEB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614841"/>
            <a:ext cx="7557179" cy="197439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32E255B9-54AE-4C6A-A592-3CC9E66A4967}"/>
              </a:ext>
            </a:extLst>
          </p:cNvPr>
          <p:cNvCxnSpPr>
            <a:cxnSpLocks/>
          </p:cNvCxnSpPr>
          <p:nvPr/>
        </p:nvCxnSpPr>
        <p:spPr>
          <a:xfrm>
            <a:off x="3779912" y="2463969"/>
            <a:ext cx="0" cy="1150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avá složená závorka 2">
            <a:extLst>
              <a:ext uri="{FF2B5EF4-FFF2-40B4-BE49-F238E27FC236}">
                <a16:creationId xmlns:a16="http://schemas.microsoft.com/office/drawing/2014/main" id="{0619B575-E0F8-4DC1-A78B-262A9A44B1F4}"/>
              </a:ext>
            </a:extLst>
          </p:cNvPr>
          <p:cNvSpPr/>
          <p:nvPr/>
        </p:nvSpPr>
        <p:spPr>
          <a:xfrm>
            <a:off x="4572000" y="1268761"/>
            <a:ext cx="504048" cy="19743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AF57E85-B4F5-4046-AECD-C1CAD567A35C}"/>
              </a:ext>
            </a:extLst>
          </p:cNvPr>
          <p:cNvSpPr txBox="1"/>
          <p:nvPr/>
        </p:nvSpPr>
        <p:spPr>
          <a:xfrm>
            <a:off x="5083254" y="1847277"/>
            <a:ext cx="3390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Part of the item card</a:t>
            </a:r>
            <a:r>
              <a:rPr lang="cs-CZ" dirty="0">
                <a:solidFill>
                  <a:srgbClr val="0070C0"/>
                </a:solidFill>
              </a:rPr>
              <a:t> </a:t>
            </a:r>
          </a:p>
          <a:p>
            <a:r>
              <a:rPr lang="cs-CZ" dirty="0">
                <a:solidFill>
                  <a:srgbClr val="0070C0"/>
                </a:solidFill>
              </a:rPr>
              <a:t>Unit </a:t>
            </a:r>
            <a:r>
              <a:rPr lang="cs-CZ" dirty="0" err="1">
                <a:solidFill>
                  <a:srgbClr val="0070C0"/>
                </a:solidFill>
              </a:rPr>
              <a:t>Cost</a:t>
            </a:r>
            <a:r>
              <a:rPr lang="cs-CZ" dirty="0">
                <a:solidFill>
                  <a:srgbClr val="0070C0"/>
                </a:solidFill>
              </a:rPr>
              <a:t> =0 !. </a:t>
            </a:r>
            <a:r>
              <a:rPr lang="cs-CZ" dirty="0" err="1">
                <a:solidFill>
                  <a:srgbClr val="0070C0"/>
                </a:solidFill>
              </a:rPr>
              <a:t>Before</a:t>
            </a:r>
            <a:r>
              <a:rPr lang="cs-CZ" dirty="0">
                <a:solidFill>
                  <a:srgbClr val="0070C0"/>
                </a:solidFill>
              </a:rPr>
              <a:t> Inventory </a:t>
            </a:r>
            <a:r>
              <a:rPr lang="cs-CZ" dirty="0" err="1">
                <a:solidFill>
                  <a:srgbClr val="0070C0"/>
                </a:solidFill>
              </a:rPr>
              <a:t>Cost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Adjustment</a:t>
            </a:r>
            <a:r>
              <a:rPr lang="cs-CZ" dirty="0">
                <a:solidFill>
                  <a:srgbClr val="0070C0"/>
                </a:solidFill>
              </a:rPr>
              <a:t>  </a:t>
            </a:r>
            <a:r>
              <a:rPr lang="cs-CZ" dirty="0" err="1">
                <a:solidFill>
                  <a:srgbClr val="0070C0"/>
                </a:solidFill>
              </a:rPr>
              <a:t>Process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19F4C38-1381-4980-A90C-B086F416F4F2}"/>
              </a:ext>
            </a:extLst>
          </p:cNvPr>
          <p:cNvSpPr txBox="1"/>
          <p:nvPr/>
        </p:nvSpPr>
        <p:spPr>
          <a:xfrm>
            <a:off x="3027876" y="2463969"/>
            <a:ext cx="63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>
                <a:solidFill>
                  <a:srgbClr val="FF0000"/>
                </a:solidFill>
              </a:rPr>
              <a:t>Click</a:t>
            </a:r>
            <a:r>
              <a:rPr lang="cs-CZ" dirty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28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Inventory </a:t>
            </a:r>
            <a:r>
              <a:rPr lang="cs-CZ" sz="3600" dirty="0" err="1">
                <a:solidFill>
                  <a:srgbClr val="0070C0"/>
                </a:solidFill>
              </a:rPr>
              <a:t>value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2000" dirty="0">
                <a:solidFill>
                  <a:srgbClr val="0070C0"/>
                </a:solidFill>
              </a:rPr>
              <a:t> - </a:t>
            </a:r>
            <a:r>
              <a:rPr lang="cs-CZ" sz="2000" dirty="0" err="1">
                <a:solidFill>
                  <a:srgbClr val="0070C0"/>
                </a:solidFill>
              </a:rPr>
              <a:t>after</a:t>
            </a:r>
            <a:r>
              <a:rPr lang="cs-CZ" sz="2000" dirty="0">
                <a:solidFill>
                  <a:srgbClr val="0070C0"/>
                </a:solidFill>
              </a:rPr>
              <a:t> 1st Inventory </a:t>
            </a:r>
            <a:r>
              <a:rPr lang="cs-CZ" sz="2000" dirty="0" err="1">
                <a:solidFill>
                  <a:srgbClr val="0070C0"/>
                </a:solidFill>
              </a:rPr>
              <a:t>cost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adjustment</a:t>
            </a:r>
            <a:r>
              <a:rPr lang="cs-CZ" sz="2000" dirty="0">
                <a:solidFill>
                  <a:srgbClr val="0070C0"/>
                </a:solidFill>
              </a:rPr>
              <a:t> and </a:t>
            </a:r>
            <a:r>
              <a:rPr lang="cs-CZ" sz="2000" dirty="0" err="1">
                <a:solidFill>
                  <a:srgbClr val="0070C0"/>
                </a:solidFill>
              </a:rPr>
              <a:t>posting</a:t>
            </a:r>
            <a:r>
              <a:rPr lang="cs-CZ" sz="2000" dirty="0">
                <a:solidFill>
                  <a:srgbClr val="0070C0"/>
                </a:solidFill>
              </a:rPr>
              <a:t> Inventory </a:t>
            </a:r>
            <a:r>
              <a:rPr lang="cs-CZ" sz="2000" dirty="0" err="1">
                <a:solidFill>
                  <a:srgbClr val="0070C0"/>
                </a:solidFill>
              </a:rPr>
              <a:t>value</a:t>
            </a:r>
            <a:r>
              <a:rPr lang="cs-CZ" sz="2000" dirty="0">
                <a:solidFill>
                  <a:srgbClr val="0070C0"/>
                </a:solidFill>
              </a:rPr>
              <a:t> to General </a:t>
            </a:r>
            <a:r>
              <a:rPr lang="cs-CZ" sz="2000" dirty="0" err="1">
                <a:solidFill>
                  <a:srgbClr val="0070C0"/>
                </a:solidFill>
              </a:rPr>
              <a:t>Ledger</a:t>
            </a:r>
            <a:r>
              <a:rPr lang="cs-CZ" sz="2000" dirty="0">
                <a:solidFill>
                  <a:srgbClr val="0070C0"/>
                </a:solidFill>
              </a:rPr>
              <a:t> 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1D9AD2C-3516-4910-B074-0EBFFE19C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92" y="1556792"/>
            <a:ext cx="3137571" cy="15903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C4EE42E3-A53B-434E-B0FA-71BD1A204BA5}"/>
              </a:ext>
            </a:extLst>
          </p:cNvPr>
          <p:cNvCxnSpPr>
            <a:stCxn id="10" idx="3"/>
          </p:cNvCxnSpPr>
          <p:nvPr/>
        </p:nvCxnSpPr>
        <p:spPr>
          <a:xfrm>
            <a:off x="3573063" y="2351989"/>
            <a:ext cx="12946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D993D313-73A8-4CD2-A92E-9CDBC659F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898" y="1417638"/>
            <a:ext cx="3137571" cy="217331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EB99CC5-8E36-453A-8C41-FDC5217EA531}"/>
              </a:ext>
            </a:extLst>
          </p:cNvPr>
          <p:cNvSpPr txBox="1"/>
          <p:nvPr/>
        </p:nvSpPr>
        <p:spPr>
          <a:xfrm>
            <a:off x="356752" y="3710815"/>
            <a:ext cx="77273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effectLst/>
                <a:latin typeface="Söhne"/>
              </a:rPr>
              <a:t>In Microsoft Dynamics 365 Business Central, adjusting cost inventory refers </a:t>
            </a:r>
            <a:endParaRPr lang="cs-CZ" i="1" dirty="0">
              <a:solidFill>
                <a:srgbClr val="00B050"/>
              </a:solidFill>
              <a:effectLst/>
              <a:latin typeface="Söhne"/>
            </a:endParaRPr>
          </a:p>
          <a:p>
            <a:r>
              <a:rPr lang="en-US" i="1" dirty="0">
                <a:solidFill>
                  <a:srgbClr val="00B050"/>
                </a:solidFill>
                <a:effectLst/>
                <a:latin typeface="Söhne"/>
              </a:rPr>
              <a:t>to the process of making changes to the recorded cost of inventory items </a:t>
            </a:r>
            <a:endParaRPr lang="cs-CZ" i="1" dirty="0">
              <a:solidFill>
                <a:srgbClr val="00B050"/>
              </a:solidFill>
              <a:effectLst/>
              <a:latin typeface="Söhne"/>
            </a:endParaRPr>
          </a:p>
          <a:p>
            <a:r>
              <a:rPr lang="en-US" i="1" dirty="0">
                <a:solidFill>
                  <a:srgbClr val="00B050"/>
                </a:solidFill>
                <a:effectLst/>
                <a:latin typeface="Söhne"/>
              </a:rPr>
              <a:t>to reflect their actual or adjusted costs accurately. </a:t>
            </a:r>
            <a:endParaRPr lang="cs-CZ" i="1" dirty="0">
              <a:solidFill>
                <a:srgbClr val="00B050"/>
              </a:solidFill>
              <a:effectLst/>
              <a:latin typeface="Söhne"/>
            </a:endParaRPr>
          </a:p>
          <a:p>
            <a:endParaRPr lang="cs-CZ" i="1" dirty="0">
              <a:solidFill>
                <a:srgbClr val="00B050"/>
              </a:solidFill>
              <a:effectLst/>
              <a:latin typeface="Söhne"/>
            </a:endParaRPr>
          </a:p>
          <a:p>
            <a:r>
              <a:rPr lang="en-US" i="1" dirty="0">
                <a:solidFill>
                  <a:srgbClr val="FF0000"/>
                </a:solidFill>
                <a:effectLst/>
                <a:latin typeface="Söhne"/>
              </a:rPr>
              <a:t>This can be necessary for several reasons, such as changes in the purchase price, </a:t>
            </a:r>
            <a:endParaRPr lang="cs-CZ" i="1" dirty="0">
              <a:solidFill>
                <a:srgbClr val="FF0000"/>
              </a:solidFill>
              <a:effectLst/>
              <a:latin typeface="Söhne"/>
            </a:endParaRPr>
          </a:p>
          <a:p>
            <a:r>
              <a:rPr lang="en-US" i="1" dirty="0">
                <a:solidFill>
                  <a:srgbClr val="FF0000"/>
                </a:solidFill>
                <a:effectLst/>
                <a:latin typeface="Söhne"/>
              </a:rPr>
              <a:t>additional costs associated with acquiring or storing inventory, </a:t>
            </a:r>
            <a:endParaRPr lang="cs-CZ" i="1" dirty="0">
              <a:solidFill>
                <a:srgbClr val="FF0000"/>
              </a:solidFill>
              <a:effectLst/>
              <a:latin typeface="Söhne"/>
            </a:endParaRPr>
          </a:p>
          <a:p>
            <a:r>
              <a:rPr lang="en-US" i="1" dirty="0">
                <a:solidFill>
                  <a:srgbClr val="FF0000"/>
                </a:solidFill>
                <a:effectLst/>
                <a:latin typeface="Söhne"/>
              </a:rPr>
              <a:t>or other factors that affect the </a:t>
            </a:r>
            <a:r>
              <a:rPr lang="cs-CZ" i="1" dirty="0">
                <a:solidFill>
                  <a:srgbClr val="FF0000"/>
                </a:solidFill>
                <a:effectLst/>
                <a:latin typeface="Söhne"/>
              </a:rPr>
              <a:t>C</a:t>
            </a:r>
            <a:r>
              <a:rPr lang="en-US" i="1" dirty="0" err="1">
                <a:solidFill>
                  <a:srgbClr val="FF0000"/>
                </a:solidFill>
                <a:effectLst/>
                <a:latin typeface="Söhne"/>
              </a:rPr>
              <a:t>ost</a:t>
            </a:r>
            <a:r>
              <a:rPr lang="en-US" i="1" dirty="0">
                <a:solidFill>
                  <a:srgbClr val="FF0000"/>
                </a:solidFill>
                <a:effectLst/>
                <a:latin typeface="Söhne"/>
              </a:rPr>
              <a:t> of </a:t>
            </a:r>
            <a:r>
              <a:rPr lang="cs-CZ" i="1" dirty="0">
                <a:solidFill>
                  <a:srgbClr val="FF0000"/>
                </a:solidFill>
                <a:effectLst/>
                <a:latin typeface="Söhne"/>
              </a:rPr>
              <a:t>G</a:t>
            </a:r>
            <a:r>
              <a:rPr lang="en-US" i="1" dirty="0" err="1">
                <a:solidFill>
                  <a:srgbClr val="FF0000"/>
                </a:solidFill>
                <a:effectLst/>
                <a:latin typeface="Söhne"/>
              </a:rPr>
              <a:t>oods</a:t>
            </a:r>
            <a:r>
              <a:rPr lang="en-US" i="1" dirty="0">
                <a:solidFill>
                  <a:srgbClr val="FF0000"/>
                </a:solidFill>
                <a:effectLst/>
                <a:latin typeface="Söhne"/>
              </a:rPr>
              <a:t> </a:t>
            </a:r>
            <a:r>
              <a:rPr lang="cs-CZ" i="1" dirty="0">
                <a:solidFill>
                  <a:srgbClr val="FF0000"/>
                </a:solidFill>
                <a:effectLst/>
                <a:latin typeface="Söhne"/>
              </a:rPr>
              <a:t>S</a:t>
            </a:r>
            <a:r>
              <a:rPr lang="en-US" i="1" dirty="0">
                <a:solidFill>
                  <a:srgbClr val="FF0000"/>
                </a:solidFill>
                <a:effectLst/>
                <a:latin typeface="Söhne"/>
              </a:rPr>
              <a:t>old (COGS)</a:t>
            </a:r>
            <a:r>
              <a:rPr lang="cs-CZ" i="1" dirty="0">
                <a:solidFill>
                  <a:srgbClr val="FF0000"/>
                </a:solidFill>
                <a:effectLst/>
                <a:latin typeface="Söhne"/>
              </a:rPr>
              <a:t> </a:t>
            </a:r>
            <a:r>
              <a:rPr lang="cs-CZ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öhne"/>
              </a:rPr>
              <a:t>– NNPZ v češtině</a:t>
            </a:r>
          </a:p>
          <a:p>
            <a:r>
              <a:rPr lang="en-US" i="1" dirty="0">
                <a:solidFill>
                  <a:srgbClr val="FF0000"/>
                </a:solidFill>
                <a:effectLst/>
                <a:latin typeface="Söhne"/>
              </a:rPr>
              <a:t> and the value of inventory on your balance sheet.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0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B18EBC-BDFC-4265-ABD0-49D4A1754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chemeClr val="accent1"/>
                </a:solidFill>
              </a:rPr>
              <a:t>COGS </a:t>
            </a:r>
            <a:r>
              <a:rPr lang="cs-CZ" sz="3200" dirty="0">
                <a:solidFill>
                  <a:srgbClr val="FF0000"/>
                </a:solidFill>
              </a:rPr>
              <a:t>(</a:t>
            </a:r>
            <a:r>
              <a:rPr lang="cs-CZ" sz="3200" dirty="0" err="1">
                <a:solidFill>
                  <a:srgbClr val="FF0000"/>
                </a:solidFill>
              </a:rPr>
              <a:t>home</a:t>
            </a:r>
            <a:r>
              <a:rPr lang="cs-CZ" sz="3200" dirty="0">
                <a:solidFill>
                  <a:srgbClr val="FF0000"/>
                </a:solidFill>
              </a:rPr>
              <a:t> study)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6540FB-E662-4EE8-B8B1-EC8A81C82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chemeClr val="accent1"/>
                </a:solidFill>
                <a:effectLst/>
                <a:latin typeface="SourceSansPro"/>
              </a:rPr>
              <a:t>Cost of goods sold (COGS) includes all of the costs and expenses directly related to the production of goods.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600" b="1" i="0" dirty="0">
                <a:solidFill>
                  <a:schemeClr val="accent1"/>
                </a:solidFill>
                <a:effectLst/>
                <a:latin typeface="SourceSansPro"/>
              </a:rPr>
              <a:t>COGS </a:t>
            </a:r>
            <a:r>
              <a:rPr lang="en-US" sz="2600" b="0" i="0" dirty="0">
                <a:solidFill>
                  <a:schemeClr val="accent1"/>
                </a:solidFill>
                <a:effectLst/>
                <a:latin typeface="SourceSansPro"/>
              </a:rPr>
              <a:t>excludes indirect costs such as overhead and sales and marketing.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600" b="1" i="0" dirty="0">
                <a:solidFill>
                  <a:schemeClr val="accent1"/>
                </a:solidFill>
                <a:effectLst/>
                <a:latin typeface="SourceSansPro"/>
              </a:rPr>
              <a:t>COGS</a:t>
            </a:r>
            <a:r>
              <a:rPr lang="en-US" sz="2600" b="0" i="0" dirty="0">
                <a:solidFill>
                  <a:schemeClr val="accent1"/>
                </a:solidFill>
                <a:effectLst/>
                <a:latin typeface="SourceSansPro"/>
              </a:rPr>
              <a:t> is deducted from revenues (sales) in order to calculate </a:t>
            </a:r>
            <a:r>
              <a:rPr lang="en-US" sz="2600" b="0" i="0" dirty="0">
                <a:solidFill>
                  <a:srgbClr val="FF0000"/>
                </a:solidFill>
                <a:effectLst/>
                <a:latin typeface="SourceSansPro"/>
              </a:rPr>
              <a:t>gross profit </a:t>
            </a:r>
            <a:r>
              <a:rPr lang="en-US" sz="2600" b="0" i="0" dirty="0">
                <a:solidFill>
                  <a:schemeClr val="accent1"/>
                </a:solidFill>
                <a:effectLst/>
                <a:latin typeface="SourceSansPro"/>
              </a:rPr>
              <a:t>and </a:t>
            </a:r>
            <a:r>
              <a:rPr lang="en-US" sz="2600" b="0" i="0" dirty="0">
                <a:solidFill>
                  <a:srgbClr val="FF0000"/>
                </a:solidFill>
                <a:effectLst/>
                <a:latin typeface="SourceSansPro"/>
              </a:rPr>
              <a:t>gross margin</a:t>
            </a:r>
            <a:r>
              <a:rPr lang="en-US" sz="2600" b="0" i="0" dirty="0">
                <a:solidFill>
                  <a:schemeClr val="accent1"/>
                </a:solidFill>
                <a:effectLst/>
                <a:latin typeface="SourceSansPro"/>
              </a:rPr>
              <a:t>. Higher COGS results in lower margins.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chemeClr val="accent1"/>
                </a:solidFill>
                <a:effectLst/>
                <a:latin typeface="SourceSansPro"/>
              </a:rPr>
              <a:t>The value of COGS will change depending on the accounting standards used in the calculation.</a:t>
            </a:r>
          </a:p>
          <a:p>
            <a:pPr marL="0" indent="0" algn="l">
              <a:buNone/>
            </a:pPr>
            <a:r>
              <a:rPr lang="cs-CZ" sz="2600" b="0" i="0" dirty="0">
                <a:solidFill>
                  <a:schemeClr val="accent1"/>
                </a:solidFill>
                <a:effectLst/>
                <a:latin typeface="SourceSansPro"/>
              </a:rPr>
              <a:t> </a:t>
            </a:r>
            <a:endParaRPr lang="en-US" sz="2600" b="0" i="0" dirty="0">
              <a:solidFill>
                <a:schemeClr val="accent1"/>
              </a:solidFill>
              <a:effectLst/>
              <a:latin typeface="SourceSansPro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284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D6E690-F3AF-480D-941D-3F89CAF5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Gross Profit </a:t>
            </a:r>
            <a:r>
              <a:rPr lang="cs-CZ" dirty="0"/>
              <a:t>and Gross </a:t>
            </a:r>
            <a:r>
              <a:rPr lang="cs-CZ" dirty="0" err="1"/>
              <a:t>Margin</a:t>
            </a:r>
            <a:r>
              <a:rPr lang="cs-CZ" dirty="0"/>
              <a:t>  I.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C8DBD2-9D55-412B-9734-ED4D5DE74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Gross Profit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</a:t>
            </a:r>
            <a:r>
              <a:rPr lang="cs-CZ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Gross </a:t>
            </a:r>
            <a:r>
              <a:rPr lang="cs-CZ" sz="16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Margin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are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both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essential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metrics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used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assess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company’s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profitability, but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they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represent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different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aspects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financial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performance:</a:t>
            </a:r>
          </a:p>
          <a:p>
            <a:endParaRPr lang="cs-CZ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cs-CZ" sz="2000" b="1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Gross Profit</a:t>
            </a:r>
            <a:r>
              <a:rPr lang="cs-CZ" sz="20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cs-CZ" sz="20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1200" b="1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Definition</a:t>
            </a:r>
            <a:r>
              <a:rPr lang="cs-CZ" sz="12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Gross profit </a:t>
            </a:r>
            <a:r>
              <a:rPr lang="cs-CZ" sz="1200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</a:t>
            </a:r>
            <a:r>
              <a:rPr lang="cs-CZ" sz="12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</a:t>
            </a:r>
            <a:r>
              <a:rPr lang="cs-CZ" sz="12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total</a:t>
            </a:r>
            <a:r>
              <a:rPr lang="cs-CZ" sz="12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revenue</a:t>
            </a:r>
            <a:r>
              <a:rPr lang="cs-CZ" sz="12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minus </a:t>
            </a:r>
            <a:r>
              <a:rPr lang="cs-CZ" sz="1200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</a:t>
            </a:r>
            <a:r>
              <a:rPr lang="cs-CZ" sz="12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cost</a:t>
            </a:r>
            <a:r>
              <a:rPr lang="cs-CZ" sz="12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</a:t>
            </a:r>
            <a:r>
              <a:rPr lang="cs-CZ" sz="12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goods</a:t>
            </a:r>
            <a:r>
              <a:rPr lang="cs-CZ" sz="12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sold (COGS). It </a:t>
            </a:r>
            <a:r>
              <a:rPr lang="cs-CZ" sz="1200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represents</a:t>
            </a:r>
            <a:r>
              <a:rPr lang="cs-CZ" sz="12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</a:t>
            </a:r>
            <a:r>
              <a:rPr lang="cs-CZ" sz="12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actual</a:t>
            </a:r>
            <a:r>
              <a:rPr lang="cs-CZ" sz="12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profit made </a:t>
            </a:r>
            <a:r>
              <a:rPr lang="cs-CZ" sz="1200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from</a:t>
            </a:r>
            <a:r>
              <a:rPr lang="cs-CZ" sz="12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producing</a:t>
            </a:r>
            <a:r>
              <a:rPr lang="cs-CZ" sz="12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</a:t>
            </a:r>
            <a:r>
              <a:rPr lang="cs-CZ" sz="1200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selling</a:t>
            </a:r>
            <a:r>
              <a:rPr lang="cs-CZ" sz="12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products</a:t>
            </a:r>
            <a:r>
              <a:rPr lang="cs-CZ" sz="12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before</a:t>
            </a:r>
            <a:r>
              <a:rPr lang="cs-CZ" sz="12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deducting</a:t>
            </a:r>
            <a:r>
              <a:rPr lang="cs-CZ" sz="12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any </a:t>
            </a:r>
            <a:r>
              <a:rPr lang="cs-CZ" sz="1200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other</a:t>
            </a:r>
            <a:r>
              <a:rPr lang="cs-CZ" sz="12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expenses</a:t>
            </a:r>
            <a:r>
              <a:rPr lang="cs-CZ" sz="12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cs-CZ" sz="11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1200" b="1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Calculation</a:t>
            </a:r>
            <a:r>
              <a:rPr lang="cs-CZ" sz="12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cs-CZ" sz="11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07000"/>
              </a:lnSpc>
              <a:spcAft>
                <a:spcPts val="800"/>
              </a:spcAft>
            </a:pPr>
            <a:r>
              <a:rPr lang="cs-CZ" sz="12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Gross Profit=</a:t>
            </a:r>
            <a:r>
              <a:rPr lang="cs-CZ" sz="1200" b="1" i="1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Revenue</a:t>
            </a:r>
            <a:r>
              <a:rPr lang="cs-CZ" sz="12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−COGS</a:t>
            </a:r>
            <a:endParaRPr lang="cs-CZ" sz="11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1200" b="1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Example</a:t>
            </a:r>
            <a:r>
              <a:rPr lang="cs-CZ" sz="12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cs-CZ" sz="1200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If</a:t>
            </a:r>
            <a:r>
              <a:rPr lang="cs-CZ" sz="12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cs-CZ" sz="1200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company</a:t>
            </a:r>
            <a:r>
              <a:rPr lang="cs-CZ" sz="12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has $500,000 in </a:t>
            </a:r>
            <a:r>
              <a:rPr lang="cs-CZ" sz="1200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revenue</a:t>
            </a:r>
            <a:r>
              <a:rPr lang="cs-CZ" sz="12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$300,000 in COGS, </a:t>
            </a:r>
            <a:r>
              <a:rPr lang="cs-CZ" sz="1200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</a:t>
            </a:r>
            <a:r>
              <a:rPr lang="cs-CZ" sz="12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gross profit </a:t>
            </a:r>
            <a:r>
              <a:rPr lang="cs-CZ" sz="1200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would</a:t>
            </a:r>
            <a:r>
              <a:rPr lang="cs-CZ" sz="12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</a:t>
            </a:r>
            <a:r>
              <a:rPr lang="cs-CZ" sz="12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$200,000.</a:t>
            </a:r>
            <a:endParaRPr lang="cs-CZ" sz="11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75DF1E7A-B0C9-4716-8B6D-1785D0632C85}"/>
              </a:ext>
            </a:extLst>
          </p:cNvPr>
          <p:cNvSpPr/>
          <p:nvPr/>
        </p:nvSpPr>
        <p:spPr>
          <a:xfrm>
            <a:off x="5796136" y="4725144"/>
            <a:ext cx="244827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err="1"/>
              <a:t>Will</a:t>
            </a:r>
            <a:r>
              <a:rPr lang="cs-CZ" sz="1200" dirty="0"/>
              <a:t> </a:t>
            </a:r>
            <a:r>
              <a:rPr lang="cs-CZ" sz="1200" dirty="0" err="1"/>
              <a:t>be</a:t>
            </a:r>
            <a:r>
              <a:rPr lang="cs-CZ" sz="1200" dirty="0"/>
              <a:t> </a:t>
            </a:r>
            <a:r>
              <a:rPr lang="cs-CZ" sz="1200" dirty="0" err="1"/>
              <a:t>used</a:t>
            </a:r>
            <a:r>
              <a:rPr lang="cs-CZ" sz="1200" dirty="0"/>
              <a:t> in </a:t>
            </a:r>
            <a:r>
              <a:rPr lang="cs-CZ" sz="1200" dirty="0" err="1"/>
              <a:t>next</a:t>
            </a:r>
            <a:r>
              <a:rPr lang="cs-CZ" sz="1200" dirty="0"/>
              <a:t> slide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58230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D6E690-F3AF-480D-941D-3F89CAF5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Gross Profit and </a:t>
            </a:r>
            <a:r>
              <a:rPr lang="cs-CZ" dirty="0">
                <a:solidFill>
                  <a:srgbClr val="FF0000"/>
                </a:solidFill>
              </a:rPr>
              <a:t>Gross </a:t>
            </a:r>
            <a:r>
              <a:rPr lang="cs-CZ" dirty="0" err="1">
                <a:solidFill>
                  <a:srgbClr val="FF0000"/>
                </a:solidFill>
              </a:rPr>
              <a:t>Margin</a:t>
            </a:r>
            <a:r>
              <a:rPr lang="cs-CZ" dirty="0">
                <a:solidFill>
                  <a:srgbClr val="FF0000"/>
                </a:solidFill>
              </a:rPr>
              <a:t>  </a:t>
            </a:r>
            <a:r>
              <a:rPr lang="cs-CZ" dirty="0"/>
              <a:t>II.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C8DBD2-9D55-412B-9734-ED4D5DE74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268760"/>
            <a:ext cx="8229600" cy="4525963"/>
          </a:xfrm>
        </p:spPr>
        <p:txBody>
          <a:bodyPr/>
          <a:lstStyle/>
          <a:p>
            <a:r>
              <a:rPr lang="cs-CZ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Gross Profit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</a:t>
            </a:r>
            <a:r>
              <a:rPr lang="cs-CZ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Gross </a:t>
            </a:r>
            <a:r>
              <a:rPr lang="cs-CZ" sz="16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Margin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are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both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essential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metrics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used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assess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company’s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profitability, but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they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represent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different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aspects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financial</a:t>
            </a:r>
            <a:r>
              <a:rPr lang="cs-CZ" sz="1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performance:</a:t>
            </a:r>
          </a:p>
          <a:p>
            <a:endParaRPr lang="cs-CZ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cs-CZ" sz="2000" b="1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Gross </a:t>
            </a:r>
            <a:r>
              <a:rPr lang="cs-CZ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Margin</a:t>
            </a: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1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Definition</a:t>
            </a:r>
            <a:r>
              <a:rPr lang="cs-CZ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Gross </a:t>
            </a:r>
            <a:r>
              <a:rPr lang="cs-CZ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margin</a:t>
            </a:r>
            <a:r>
              <a:rPr lang="cs-CZ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</a:t>
            </a:r>
            <a:r>
              <a:rPr lang="cs-CZ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</a:t>
            </a:r>
            <a:r>
              <a:rPr lang="cs-CZ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percentage</a:t>
            </a:r>
            <a:r>
              <a:rPr lang="cs-CZ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</a:t>
            </a:r>
            <a:r>
              <a:rPr lang="cs-CZ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revenue</a:t>
            </a:r>
            <a:r>
              <a:rPr lang="cs-CZ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that</a:t>
            </a:r>
            <a:r>
              <a:rPr lang="cs-CZ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exceeds</a:t>
            </a:r>
            <a:r>
              <a:rPr lang="cs-CZ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</a:t>
            </a:r>
            <a:r>
              <a:rPr lang="cs-CZ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COGS. It </a:t>
            </a:r>
            <a:r>
              <a:rPr lang="cs-CZ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shows</a:t>
            </a:r>
            <a:r>
              <a:rPr lang="cs-CZ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</a:t>
            </a:r>
            <a:r>
              <a:rPr lang="cs-CZ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much </a:t>
            </a:r>
            <a:r>
              <a:rPr lang="cs-CZ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</a:t>
            </a:r>
            <a:r>
              <a:rPr lang="cs-CZ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each</a:t>
            </a:r>
            <a:r>
              <a:rPr lang="cs-CZ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dollar</a:t>
            </a:r>
            <a:r>
              <a:rPr lang="cs-CZ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</a:t>
            </a:r>
            <a:r>
              <a:rPr lang="cs-CZ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revenue</a:t>
            </a:r>
            <a:r>
              <a:rPr lang="cs-CZ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</a:t>
            </a:r>
            <a:r>
              <a:rPr lang="cs-CZ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retained</a:t>
            </a:r>
            <a:r>
              <a:rPr lang="cs-CZ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as gross profit.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1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Calculation</a:t>
            </a:r>
            <a:r>
              <a:rPr lang="cs-CZ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07000"/>
              </a:lnSpc>
              <a:spcAft>
                <a:spcPts val="800"/>
              </a:spcAft>
            </a:pPr>
            <a:r>
              <a:rPr lang="cs-CZ" sz="12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Gross </a:t>
            </a:r>
            <a:r>
              <a:rPr lang="cs-CZ" sz="12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Margin</a:t>
            </a:r>
            <a:r>
              <a:rPr lang="cs-CZ" sz="12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=(Gross Profit/</a:t>
            </a:r>
            <a:r>
              <a:rPr lang="cs-CZ" sz="12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Revenue</a:t>
            </a:r>
            <a:r>
              <a:rPr lang="cs-CZ" sz="12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​) × 100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1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Example</a:t>
            </a:r>
            <a:r>
              <a:rPr lang="cs-CZ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cs-CZ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Using</a:t>
            </a:r>
            <a:r>
              <a:rPr lang="cs-CZ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</a:t>
            </a:r>
            <a:r>
              <a:rPr lang="cs-CZ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same</a:t>
            </a:r>
            <a:r>
              <a:rPr lang="cs-CZ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figures</a:t>
            </a:r>
            <a:r>
              <a:rPr lang="cs-CZ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cs-CZ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if</a:t>
            </a:r>
            <a:r>
              <a:rPr lang="cs-CZ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</a:t>
            </a:r>
            <a:r>
              <a:rPr lang="cs-CZ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gross profit </a:t>
            </a:r>
            <a:r>
              <a:rPr lang="cs-CZ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</a:t>
            </a:r>
            <a:r>
              <a:rPr lang="cs-CZ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$200,000 and </a:t>
            </a:r>
            <a:r>
              <a:rPr lang="cs-CZ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</a:t>
            </a:r>
            <a:r>
              <a:rPr lang="cs-CZ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Revenue</a:t>
            </a:r>
            <a:r>
              <a:rPr lang="cs-CZ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</a:t>
            </a:r>
            <a:r>
              <a:rPr lang="cs-CZ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$500,000, </a:t>
            </a:r>
            <a:r>
              <a:rPr lang="cs-CZ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</a:t>
            </a:r>
            <a:r>
              <a:rPr lang="cs-CZ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gross </a:t>
            </a:r>
            <a:r>
              <a:rPr lang="cs-CZ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margin</a:t>
            </a:r>
            <a:r>
              <a:rPr lang="cs-CZ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would</a:t>
            </a:r>
            <a:r>
              <a:rPr lang="cs-CZ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</a:t>
            </a:r>
            <a:r>
              <a:rPr lang="cs-CZ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40%.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100" b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Margin</a:t>
            </a:r>
            <a:r>
              <a:rPr lang="cs-CZ" sz="11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-marže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1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Profit = zisk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1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COGS=NNPN = Náklady na prodané zboží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cs-CZ" sz="11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107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6907E5-3620-4EDD-8C4F-016F92061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Result of </a:t>
            </a:r>
            <a:r>
              <a:rPr lang="cs-CZ" sz="3600" dirty="0" err="1">
                <a:solidFill>
                  <a:srgbClr val="0070C0"/>
                </a:solidFill>
              </a:rPr>
              <a:t>manual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</a:rPr>
              <a:t>inventory cost </a:t>
            </a:r>
            <a:r>
              <a:rPr lang="en-US" sz="3600" dirty="0" err="1">
                <a:solidFill>
                  <a:srgbClr val="0070C0"/>
                </a:solidFill>
              </a:rPr>
              <a:t>adju</a:t>
            </a:r>
            <a:r>
              <a:rPr lang="cs-CZ" sz="3600" dirty="0" err="1">
                <a:solidFill>
                  <a:srgbClr val="0070C0"/>
                </a:solidFill>
              </a:rPr>
              <a:t>stment</a:t>
            </a:r>
            <a:endParaRPr lang="en-US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A0FE261-CB30-4A28-A113-06E3C87F9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17638"/>
            <a:ext cx="3553853" cy="259228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3AC06ED-E73D-4886-9B47-6AB092097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437112"/>
            <a:ext cx="6230236" cy="177501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9972D6FB-F711-4ADB-A712-05132A0E579E}"/>
              </a:ext>
            </a:extLst>
          </p:cNvPr>
          <p:cNvCxnSpPr/>
          <p:nvPr/>
        </p:nvCxnSpPr>
        <p:spPr>
          <a:xfrm>
            <a:off x="3059832" y="4009926"/>
            <a:ext cx="0" cy="427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B93CB8EB-7424-4958-A59C-5C7173BD6BFD}"/>
              </a:ext>
            </a:extLst>
          </p:cNvPr>
          <p:cNvSpPr txBox="1"/>
          <p:nvPr/>
        </p:nvSpPr>
        <p:spPr>
          <a:xfrm>
            <a:off x="4860032" y="1959223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This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change </a:t>
            </a:r>
            <a:r>
              <a:rPr lang="cs-CZ" b="1" dirty="0">
                <a:solidFill>
                  <a:srgbClr val="FF0000"/>
                </a:solidFill>
              </a:rPr>
              <a:t>(Inventory </a:t>
            </a:r>
            <a:r>
              <a:rPr lang="cs-CZ" b="1" dirty="0" err="1">
                <a:solidFill>
                  <a:srgbClr val="FF0000"/>
                </a:solidFill>
              </a:rPr>
              <a:t>Cost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Adjustment</a:t>
            </a:r>
            <a:r>
              <a:rPr lang="cs-CZ" b="1" dirty="0">
                <a:solidFill>
                  <a:srgbClr val="FF0000"/>
                </a:solidFill>
              </a:rPr>
              <a:t>) </a:t>
            </a:r>
          </a:p>
          <a:p>
            <a:r>
              <a:rPr lang="en-US" b="1" dirty="0">
                <a:solidFill>
                  <a:srgbClr val="FF0000"/>
                </a:solidFill>
              </a:rPr>
              <a:t>has not yet been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reflected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in the General Ledger</a:t>
            </a:r>
            <a:r>
              <a:rPr lang="cs-CZ" b="1" dirty="0">
                <a:solidFill>
                  <a:srgbClr val="FF0000"/>
                </a:solidFill>
              </a:rPr>
              <a:t> (</a:t>
            </a:r>
            <a:r>
              <a:rPr lang="cs-CZ" b="1" dirty="0" err="1">
                <a:solidFill>
                  <a:srgbClr val="FF0000"/>
                </a:solidFill>
              </a:rPr>
              <a:t>will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be</a:t>
            </a:r>
            <a:r>
              <a:rPr lang="cs-CZ" b="1" dirty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863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23F30-F90E-45AE-A6C9-8DC8EF4DC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Item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entries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</a:rPr>
              <a:t>&amp;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Value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entries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7B8BED6-9F68-4EA5-8271-A6372623E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00808"/>
            <a:ext cx="6812550" cy="1368152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AEF6D2F-8DF1-423E-BA3F-3FBC31B12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42" y="5013176"/>
            <a:ext cx="8046116" cy="8970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39B6BB9C-C21B-C731-55F8-87419A968DB7}"/>
              </a:ext>
            </a:extLst>
          </p:cNvPr>
          <p:cNvSpPr/>
          <p:nvPr/>
        </p:nvSpPr>
        <p:spPr>
          <a:xfrm>
            <a:off x="1281564" y="3352130"/>
            <a:ext cx="11753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Ctrl-F7</a:t>
            </a: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D266AB5D-E6E9-958B-2E46-F34C6D95BAE1}"/>
              </a:ext>
            </a:extLst>
          </p:cNvPr>
          <p:cNvCxnSpPr/>
          <p:nvPr/>
        </p:nvCxnSpPr>
        <p:spPr>
          <a:xfrm>
            <a:off x="1869225" y="3035857"/>
            <a:ext cx="0" cy="393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7EF2B41A-C07D-6A3E-46D8-515F396EE851}"/>
              </a:ext>
            </a:extLst>
          </p:cNvPr>
          <p:cNvCxnSpPr/>
          <p:nvPr/>
        </p:nvCxnSpPr>
        <p:spPr>
          <a:xfrm>
            <a:off x="1869225" y="3771477"/>
            <a:ext cx="0" cy="393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>
            <a:extLst>
              <a:ext uri="{FF2B5EF4-FFF2-40B4-BE49-F238E27FC236}">
                <a16:creationId xmlns:a16="http://schemas.microsoft.com/office/drawing/2014/main" id="{D11643F3-C7AE-AF9A-956B-CE634976EA5E}"/>
              </a:ext>
            </a:extLst>
          </p:cNvPr>
          <p:cNvSpPr/>
          <p:nvPr/>
        </p:nvSpPr>
        <p:spPr>
          <a:xfrm>
            <a:off x="396692" y="4015946"/>
            <a:ext cx="47360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Value</a:t>
            </a:r>
            <a:r>
              <a:rPr lang="cs-CZ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cs-CZ" sz="28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entries</a:t>
            </a:r>
            <a:r>
              <a:rPr lang="cs-CZ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(</a:t>
            </a:r>
            <a:r>
              <a:rPr lang="cs-CZ" sz="28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pložky</a:t>
            </a:r>
            <a:r>
              <a:rPr lang="cs-CZ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ocenění) 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A15292E0-CB4B-4191-38E5-E50A48A0F890}"/>
              </a:ext>
            </a:extLst>
          </p:cNvPr>
          <p:cNvCxnSpPr/>
          <p:nvPr/>
        </p:nvCxnSpPr>
        <p:spPr>
          <a:xfrm>
            <a:off x="1869225" y="4620033"/>
            <a:ext cx="0" cy="393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20C3C7B3-CCAE-4D8F-AEF8-B22DC4068C64}"/>
              </a:ext>
            </a:extLst>
          </p:cNvPr>
          <p:cNvCxnSpPr/>
          <p:nvPr/>
        </p:nvCxnSpPr>
        <p:spPr>
          <a:xfrm>
            <a:off x="6300192" y="3140968"/>
            <a:ext cx="0" cy="22322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428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274DB3-5D15-40A2-BE08-19CE24C4D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Value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entries</a:t>
            </a:r>
            <a:r>
              <a:rPr lang="cs-CZ" sz="3600" dirty="0">
                <a:solidFill>
                  <a:srgbClr val="0070C0"/>
                </a:solidFill>
              </a:rPr>
              <a:t> –</a:t>
            </a:r>
            <a:r>
              <a:rPr lang="cs-CZ" sz="3600" dirty="0" err="1">
                <a:solidFill>
                  <a:srgbClr val="0070C0"/>
                </a:solidFill>
              </a:rPr>
              <a:t>description</a:t>
            </a:r>
            <a:r>
              <a:rPr lang="cs-CZ" sz="3600" dirty="0">
                <a:solidFill>
                  <a:srgbClr val="0070C0"/>
                </a:solidFill>
              </a:rPr>
              <a:t> I.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3B771A-C6C6-46B0-8896-0CC09D982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000" b="0" i="0" dirty="0">
                <a:solidFill>
                  <a:srgbClr val="0070C0"/>
                </a:solidFill>
                <a:effectLst/>
                <a:latin typeface="-apple-system"/>
              </a:rPr>
              <a:t>In Microsoft Dynamics 365 Business Central, </a:t>
            </a:r>
            <a:r>
              <a:rPr lang="en-US" sz="2000" b="1" i="0" dirty="0">
                <a:solidFill>
                  <a:srgbClr val="0070C0"/>
                </a:solidFill>
                <a:effectLst/>
                <a:latin typeface="-apple-system"/>
              </a:rPr>
              <a:t>value entries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-apple-system"/>
              </a:rPr>
              <a:t> play a crucial role in tracking and managing the financial aspects of inventory transactions. Here are the key functions of value entries:</a:t>
            </a:r>
            <a:endParaRPr lang="cs-CZ" sz="2000" b="0" i="0" dirty="0">
              <a:solidFill>
                <a:srgbClr val="0070C0"/>
              </a:solidFill>
              <a:effectLst/>
              <a:latin typeface="-apple-system"/>
            </a:endParaRPr>
          </a:p>
          <a:p>
            <a:endParaRPr lang="cs-CZ" sz="2000" b="0" i="0" dirty="0">
              <a:solidFill>
                <a:srgbClr val="0070C0"/>
              </a:solidFill>
              <a:effectLst/>
              <a:latin typeface="-apple-system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b="1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Reflect</a:t>
            </a:r>
            <a:r>
              <a:rPr lang="cs-CZ" sz="1800" b="1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r>
              <a:rPr lang="cs-CZ" sz="1800" b="1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Inventory </a:t>
            </a:r>
            <a:r>
              <a:rPr lang="cs-CZ" sz="1800" b="1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cs-CZ" sz="1800" b="1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entries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record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inventory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transactions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such as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purchases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sales,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adjustments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revaluations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entry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affects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inventory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creates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more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entries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b="1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Link to </a:t>
            </a:r>
            <a:r>
              <a:rPr lang="cs-CZ" sz="1800" b="1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Item</a:t>
            </a:r>
            <a:r>
              <a:rPr lang="cs-CZ" sz="1800" b="1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Ledger</a:t>
            </a:r>
            <a:r>
              <a:rPr lang="cs-CZ" sz="1800" b="1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Entries</a:t>
            </a:r>
            <a:r>
              <a:rPr lang="cs-CZ" sz="1800" b="1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entry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associated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item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ledger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entry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records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quantity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inventory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ensures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quantity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aspects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inventory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accurately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tracked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b="1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 </a:t>
            </a:r>
            <a:r>
              <a:rPr lang="cs-CZ" sz="1800" b="1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Costing</a:t>
            </a:r>
            <a:r>
              <a:rPr lang="cs-CZ" sz="1800" b="1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cs-CZ" sz="1800" b="1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entries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support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various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costing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FIFO, LIFO,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by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providing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detailed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inventory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transaction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It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helps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accurate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calculation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COGS. 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418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D1E5FC-9C26-4191-ADD7-68B0801E3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User </a:t>
            </a:r>
            <a:r>
              <a:rPr lang="cs-CZ" sz="3600" dirty="0" err="1">
                <a:solidFill>
                  <a:srgbClr val="0070C0"/>
                </a:solidFill>
              </a:rPr>
              <a:t>settings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14DBE7A-23CD-4350-8232-1420A9DD3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40768"/>
            <a:ext cx="4461578" cy="394591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74046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274DB3-5D15-40A2-BE08-19CE24C4D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Value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entries</a:t>
            </a:r>
            <a:r>
              <a:rPr lang="cs-CZ" sz="3600" dirty="0">
                <a:solidFill>
                  <a:srgbClr val="0070C0"/>
                </a:solidFill>
              </a:rPr>
              <a:t> –</a:t>
            </a:r>
            <a:r>
              <a:rPr lang="cs-CZ" sz="3600" dirty="0" err="1">
                <a:solidFill>
                  <a:srgbClr val="0070C0"/>
                </a:solidFill>
              </a:rPr>
              <a:t>description</a:t>
            </a:r>
            <a:r>
              <a:rPr lang="cs-CZ" sz="3600" dirty="0">
                <a:solidFill>
                  <a:srgbClr val="0070C0"/>
                </a:solidFill>
              </a:rPr>
              <a:t> II.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3B771A-C6C6-46B0-8896-0CC09D982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-apple-system"/>
              </a:rPr>
              <a:t>In Microsoft Dynamics 365 Business Central, value entries play a crucial role in tracking and managing the financial aspects of inventory transactions. Here are the key functions of value entries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-apple-system"/>
              </a:rPr>
              <a:t>:</a:t>
            </a:r>
            <a:r>
              <a:rPr lang="cs-CZ" sz="2000" b="0" i="0" dirty="0">
                <a:solidFill>
                  <a:srgbClr val="0070C0"/>
                </a:solidFill>
                <a:effectLst/>
                <a:latin typeface="-apple-system"/>
              </a:rPr>
              <a:t> </a:t>
            </a:r>
          </a:p>
          <a:p>
            <a:endParaRPr lang="cs-CZ" sz="2000" dirty="0">
              <a:solidFill>
                <a:srgbClr val="0070C0"/>
              </a:solidFill>
              <a:latin typeface="-apple-system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400" b="1" dirty="0" err="1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Enable</a:t>
            </a:r>
            <a:r>
              <a:rPr lang="cs-CZ" sz="1400" b="1" dirty="0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Revaluation</a:t>
            </a:r>
            <a:r>
              <a:rPr lang="cs-CZ" sz="1400" b="1" dirty="0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 err="1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cs-CZ" sz="1400" dirty="0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entries</a:t>
            </a:r>
            <a:r>
              <a:rPr lang="cs-CZ" sz="1400" dirty="0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allow</a:t>
            </a:r>
            <a:r>
              <a:rPr lang="cs-CZ" sz="1400" dirty="0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1400" dirty="0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400" dirty="0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revaluation</a:t>
            </a:r>
            <a:r>
              <a:rPr lang="cs-CZ" sz="1400" dirty="0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400" dirty="0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inventory</a:t>
            </a:r>
            <a:r>
              <a:rPr lang="cs-CZ" sz="1400" dirty="0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items</a:t>
            </a:r>
            <a:r>
              <a:rPr lang="cs-CZ" sz="1400" dirty="0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400" dirty="0" err="1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cs-CZ" sz="1400" dirty="0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400" dirty="0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cs-CZ" sz="1400" dirty="0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cs-CZ" sz="1400" dirty="0" err="1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400" dirty="0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cs-CZ" sz="1400" dirty="0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item</a:t>
            </a:r>
            <a:r>
              <a:rPr lang="cs-CZ" sz="1400" dirty="0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changes</a:t>
            </a:r>
            <a:r>
              <a:rPr lang="cs-CZ" sz="1400" dirty="0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due</a:t>
            </a:r>
            <a:r>
              <a:rPr lang="cs-CZ" sz="1400" dirty="0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to market hase to </a:t>
            </a:r>
            <a:r>
              <a:rPr lang="cs-CZ" sz="1400" dirty="0" err="1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cs-CZ" sz="1400" dirty="0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changed</a:t>
            </a:r>
            <a:r>
              <a:rPr lang="cs-CZ" sz="1400" dirty="0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400" dirty="0" err="1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cs-CZ" sz="1400" dirty="0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cs-CZ" sz="1400" dirty="0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post </a:t>
            </a:r>
            <a:r>
              <a:rPr lang="cs-CZ" sz="1400" dirty="0" err="1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revaluation</a:t>
            </a:r>
            <a:r>
              <a:rPr lang="cs-CZ" sz="1400" dirty="0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entries</a:t>
            </a:r>
            <a:r>
              <a:rPr lang="cs-CZ" sz="1400" dirty="0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to update </a:t>
            </a:r>
            <a:r>
              <a:rPr lang="cs-CZ" sz="1400" dirty="0" err="1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inventory</a:t>
            </a:r>
            <a:r>
              <a:rPr lang="cs-CZ" sz="1400" dirty="0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cs-CZ" sz="1400" dirty="0" err="1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cs-CZ" sz="1400" dirty="0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accordingly</a:t>
            </a:r>
            <a:r>
              <a:rPr lang="cs-CZ" sz="1400" dirty="0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endParaRPr lang="cs-CZ" sz="2000" b="0" i="0" dirty="0">
              <a:solidFill>
                <a:srgbClr val="0070C0"/>
              </a:solidFill>
              <a:effectLst/>
              <a:latin typeface="-apple-system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400" b="1" dirty="0" err="1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Facilitate</a:t>
            </a:r>
            <a:r>
              <a:rPr lang="cs-CZ" sz="1400" b="1" dirty="0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Financial</a:t>
            </a:r>
            <a:r>
              <a:rPr lang="cs-CZ" sz="1400" b="1" dirty="0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Reconciliation</a:t>
            </a:r>
            <a:r>
              <a:rPr lang="cs-CZ" sz="1400" b="1" dirty="0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sz="1400" dirty="0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At </a:t>
            </a:r>
            <a:r>
              <a:rPr lang="cs-CZ" sz="1400" dirty="0" err="1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regular</a:t>
            </a:r>
            <a:r>
              <a:rPr lang="cs-CZ" sz="1400" dirty="0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intervals</a:t>
            </a:r>
            <a:r>
              <a:rPr lang="cs-CZ" sz="1400" dirty="0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400" dirty="0" err="1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cs-CZ" sz="1400" dirty="0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entries</a:t>
            </a:r>
            <a:r>
              <a:rPr lang="cs-CZ" sz="1400" dirty="0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cs-CZ" sz="1400" dirty="0" err="1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posted</a:t>
            </a:r>
            <a:r>
              <a:rPr lang="cs-CZ" sz="1400" dirty="0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1400" dirty="0" err="1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400" dirty="0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general</a:t>
            </a:r>
            <a:r>
              <a:rPr lang="cs-CZ" sz="1400" dirty="0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ledger</a:t>
            </a:r>
            <a:r>
              <a:rPr lang="cs-CZ" sz="1400" dirty="0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1400" dirty="0" err="1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reconcile</a:t>
            </a:r>
            <a:r>
              <a:rPr lang="cs-CZ" sz="1400" dirty="0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inventory</a:t>
            </a:r>
            <a:r>
              <a:rPr lang="cs-CZ" sz="1400" dirty="0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transactions</a:t>
            </a:r>
            <a:r>
              <a:rPr lang="cs-CZ" sz="1400" dirty="0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cs-CZ" sz="1400" dirty="0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financial</a:t>
            </a:r>
            <a:r>
              <a:rPr lang="cs-CZ" sz="1400" dirty="0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accounts</a:t>
            </a:r>
            <a:r>
              <a:rPr lang="cs-CZ" sz="1400" dirty="0">
                <a:solidFill>
                  <a:srgbClr val="11111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  </a:t>
            </a:r>
          </a:p>
          <a:p>
            <a:endParaRPr lang="cs-CZ" sz="1400" dirty="0">
              <a:solidFill>
                <a:srgbClr val="11111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b="1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68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59C9A6-9B8F-4AC5-BEF0-E23936C1F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dirty="0" err="1">
                <a:solidFill>
                  <a:srgbClr val="0070C0"/>
                </a:solidFill>
              </a:rPr>
              <a:t>Posting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inventory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cost</a:t>
            </a:r>
            <a:r>
              <a:rPr lang="cs-CZ" sz="2800" dirty="0">
                <a:solidFill>
                  <a:srgbClr val="0070C0"/>
                </a:solidFill>
              </a:rPr>
              <a:t> to General </a:t>
            </a:r>
            <a:r>
              <a:rPr lang="cs-CZ" sz="2800" dirty="0" err="1">
                <a:solidFill>
                  <a:srgbClr val="0070C0"/>
                </a:solidFill>
              </a:rPr>
              <a:t>Ledger</a:t>
            </a:r>
            <a:r>
              <a:rPr lang="cs-CZ" sz="2800" dirty="0">
                <a:solidFill>
                  <a:srgbClr val="0070C0"/>
                </a:solidFill>
              </a:rPr>
              <a:t>  1st step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11DBDE9-59EF-4EBC-A618-1AF84C12C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68760"/>
            <a:ext cx="3075866" cy="10721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C801FD5D-7DC4-4840-92F2-37FD56033AF1}"/>
              </a:ext>
            </a:extLst>
          </p:cNvPr>
          <p:cNvCxnSpPr>
            <a:cxnSpLocks/>
          </p:cNvCxnSpPr>
          <p:nvPr/>
        </p:nvCxnSpPr>
        <p:spPr>
          <a:xfrm>
            <a:off x="3491880" y="1700808"/>
            <a:ext cx="81187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>
            <a:extLst>
              <a:ext uri="{FF2B5EF4-FFF2-40B4-BE49-F238E27FC236}">
                <a16:creationId xmlns:a16="http://schemas.microsoft.com/office/drawing/2014/main" id="{5571B1A3-2B5A-4698-8B3D-8D3EDF1E3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758" y="1275326"/>
            <a:ext cx="3704836" cy="3201028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1E70C4E7-1D3D-6BFF-2ADD-A88EDBECBFCF}"/>
              </a:ext>
            </a:extLst>
          </p:cNvPr>
          <p:cNvCxnSpPr>
            <a:cxnSpLocks/>
          </p:cNvCxnSpPr>
          <p:nvPr/>
        </p:nvCxnSpPr>
        <p:spPr>
          <a:xfrm flipV="1">
            <a:off x="2529667" y="3284984"/>
            <a:ext cx="3338477" cy="45744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6A85C0B2-5214-7BA5-334F-BC255BC71F35}"/>
              </a:ext>
            </a:extLst>
          </p:cNvPr>
          <p:cNvSpPr txBox="1"/>
          <p:nvPr/>
        </p:nvSpPr>
        <p:spPr>
          <a:xfrm>
            <a:off x="899592" y="478191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20BE8B1-8CC4-4810-9DC2-FADEC063EE7B}"/>
              </a:ext>
            </a:extLst>
          </p:cNvPr>
          <p:cNvSpPr txBox="1"/>
          <p:nvPr/>
        </p:nvSpPr>
        <p:spPr>
          <a:xfrm>
            <a:off x="450294" y="3774644"/>
            <a:ext cx="67860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It must be checked ON,</a:t>
            </a:r>
          </a:p>
          <a:p>
            <a:r>
              <a:rPr lang="en-US" dirty="0">
                <a:solidFill>
                  <a:srgbClr val="FF0000"/>
                </a:solidFill>
              </a:rPr>
              <a:t>otherwise the result of</a:t>
            </a:r>
          </a:p>
          <a:p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cs-CZ" dirty="0" err="1">
                <a:solidFill>
                  <a:srgbClr val="FF0000"/>
                </a:solidFill>
              </a:rPr>
              <a:t>Inventroy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cost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adjustment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will not appear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in the General Ledger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b="1" dirty="0" err="1">
                <a:solidFill>
                  <a:srgbClr val="7030A0"/>
                </a:solidFill>
              </a:rPr>
              <a:t>Here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 err="1">
                <a:solidFill>
                  <a:srgbClr val="7030A0"/>
                </a:solidFill>
              </a:rPr>
              <a:t>it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 err="1">
                <a:solidFill>
                  <a:srgbClr val="7030A0"/>
                </a:solidFill>
              </a:rPr>
              <a:t>is</a:t>
            </a:r>
            <a:r>
              <a:rPr lang="cs-CZ" b="1" dirty="0">
                <a:solidFill>
                  <a:srgbClr val="7030A0"/>
                </a:solidFill>
              </a:rPr>
              <a:t> set to OFF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B8D503D-5A4B-4641-BC34-ECD03246F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758" y="4603218"/>
            <a:ext cx="3704836" cy="9838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32298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94035A-DDE1-494E-AA89-5212B2EC3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dirty="0" err="1">
                <a:solidFill>
                  <a:srgbClr val="0070C0"/>
                </a:solidFill>
              </a:rPr>
              <a:t>Posting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inventory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cost</a:t>
            </a:r>
            <a:r>
              <a:rPr lang="cs-CZ" sz="2800" dirty="0">
                <a:solidFill>
                  <a:srgbClr val="0070C0"/>
                </a:solidFill>
              </a:rPr>
              <a:t> to General </a:t>
            </a:r>
            <a:r>
              <a:rPr lang="cs-CZ" sz="2800" dirty="0" err="1">
                <a:solidFill>
                  <a:srgbClr val="0070C0"/>
                </a:solidFill>
              </a:rPr>
              <a:t>Ledger</a:t>
            </a:r>
            <a:r>
              <a:rPr lang="cs-CZ" sz="2800" dirty="0">
                <a:solidFill>
                  <a:srgbClr val="0070C0"/>
                </a:solidFill>
              </a:rPr>
              <a:t>  2nd step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F33A5A8-A0FD-4548-9386-20E3C831D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6367"/>
            <a:ext cx="7945106" cy="1908797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F5603FD5-BDDA-AF4E-140D-C715F05C2B89}"/>
              </a:ext>
            </a:extLst>
          </p:cNvPr>
          <p:cNvCxnSpPr/>
          <p:nvPr/>
        </p:nvCxnSpPr>
        <p:spPr>
          <a:xfrm flipV="1">
            <a:off x="8100392" y="2996952"/>
            <a:ext cx="0" cy="7200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0A67DA02-2244-4C2D-96DD-D2F441A047B0}"/>
              </a:ext>
            </a:extLst>
          </p:cNvPr>
          <p:cNvSpPr txBox="1"/>
          <p:nvPr/>
        </p:nvSpPr>
        <p:spPr>
          <a:xfrm>
            <a:off x="683568" y="3933056"/>
            <a:ext cx="6336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This </a:t>
            </a:r>
            <a:r>
              <a:rPr lang="cs-CZ" b="1" dirty="0">
                <a:solidFill>
                  <a:srgbClr val="FF0000"/>
                </a:solidFill>
              </a:rPr>
              <a:t>Inventory </a:t>
            </a:r>
            <a:r>
              <a:rPr lang="en-US" b="1" dirty="0">
                <a:solidFill>
                  <a:srgbClr val="FF0000"/>
                </a:solidFill>
              </a:rPr>
              <a:t>value message is displayed automatically 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317A0A6-21A1-48D8-9E0A-158DB375A8C9}"/>
              </a:ext>
            </a:extLst>
          </p:cNvPr>
          <p:cNvSpPr/>
          <p:nvPr/>
        </p:nvSpPr>
        <p:spPr>
          <a:xfrm>
            <a:off x="7484547" y="3543893"/>
            <a:ext cx="1202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1779850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8EA575-8469-4BEB-8B25-C78F912B0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General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entries</a:t>
            </a:r>
            <a:r>
              <a:rPr lang="cs-CZ" sz="3600" dirty="0">
                <a:solidFill>
                  <a:srgbClr val="0070C0"/>
                </a:solidFill>
              </a:rPr>
              <a:t> display 1st part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48E6CB0-60EC-4221-9A63-EF44B1292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02" y="1695134"/>
            <a:ext cx="3177971" cy="19904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216E922-D93E-45D2-BC1E-2E507601E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96379"/>
            <a:ext cx="6673305" cy="17524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FD7BC1FE-350C-4962-920E-BB16C4A7E8E8}"/>
              </a:ext>
            </a:extLst>
          </p:cNvPr>
          <p:cNvCxnSpPr/>
          <p:nvPr/>
        </p:nvCxnSpPr>
        <p:spPr>
          <a:xfrm>
            <a:off x="3419872" y="3691257"/>
            <a:ext cx="0" cy="283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573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775A59-38D2-420C-ACFA-3B2DB90E7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General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entries</a:t>
            </a:r>
            <a:r>
              <a:rPr lang="cs-CZ" sz="3600" dirty="0">
                <a:solidFill>
                  <a:srgbClr val="0070C0"/>
                </a:solidFill>
              </a:rPr>
              <a:t> display 2nd part</a:t>
            </a:r>
            <a:endParaRPr lang="en-US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33E7E5B-254B-4405-B1B1-2A08C84CA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628800"/>
            <a:ext cx="7740352" cy="946466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B9A7632-1940-4F15-B421-B59C25C41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034479"/>
            <a:ext cx="4201159" cy="1085714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1DEEF6EC-A004-4FCC-BC85-2946E25CE594}"/>
              </a:ext>
            </a:extLst>
          </p:cNvPr>
          <p:cNvCxnSpPr>
            <a:cxnSpLocks/>
          </p:cNvCxnSpPr>
          <p:nvPr/>
        </p:nvCxnSpPr>
        <p:spPr>
          <a:xfrm>
            <a:off x="2699792" y="2572902"/>
            <a:ext cx="0" cy="1459213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68F1BD91-F85F-430B-8D46-67012BED8C5A}"/>
              </a:ext>
            </a:extLst>
          </p:cNvPr>
          <p:cNvSpPr txBox="1"/>
          <p:nvPr/>
        </p:nvSpPr>
        <p:spPr>
          <a:xfrm>
            <a:off x="3228507" y="3054934"/>
            <a:ext cx="5458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Account</a:t>
            </a:r>
            <a:r>
              <a:rPr lang="cs-CZ" dirty="0">
                <a:solidFill>
                  <a:srgbClr val="0070C0"/>
                </a:solidFill>
              </a:rPr>
              <a:t> 5510 -&gt; </a:t>
            </a:r>
            <a:r>
              <a:rPr lang="en-US" dirty="0">
                <a:solidFill>
                  <a:srgbClr val="0070C0"/>
                </a:solidFill>
              </a:rPr>
              <a:t>Inv</a:t>
            </a:r>
            <a:r>
              <a:rPr lang="cs-CZ" dirty="0" err="1">
                <a:solidFill>
                  <a:srgbClr val="0070C0"/>
                </a:solidFill>
              </a:rPr>
              <a:t>entory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 Adj</a:t>
            </a:r>
            <a:r>
              <a:rPr lang="cs-CZ" dirty="0" err="1">
                <a:solidFill>
                  <a:srgbClr val="0070C0"/>
                </a:solidFill>
              </a:rPr>
              <a:t>ustment</a:t>
            </a:r>
            <a:r>
              <a:rPr lang="en-US" dirty="0">
                <a:solidFill>
                  <a:srgbClr val="0070C0"/>
                </a:solidFill>
              </a:rPr>
              <a:t> (Interim), Retail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39C8121F-7DD8-435C-A1B4-9E5DA66C8E3D}"/>
              </a:ext>
            </a:extLst>
          </p:cNvPr>
          <p:cNvCxnSpPr>
            <a:cxnSpLocks/>
          </p:cNvCxnSpPr>
          <p:nvPr/>
        </p:nvCxnSpPr>
        <p:spPr>
          <a:xfrm flipH="1">
            <a:off x="3019384" y="3239600"/>
            <a:ext cx="2406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DD4DEEBF-1EC8-4D91-9789-0B5FC555B73D}"/>
              </a:ext>
            </a:extLst>
          </p:cNvPr>
          <p:cNvCxnSpPr>
            <a:cxnSpLocks/>
          </p:cNvCxnSpPr>
          <p:nvPr/>
        </p:nvCxnSpPr>
        <p:spPr>
          <a:xfrm>
            <a:off x="3019384" y="2348880"/>
            <a:ext cx="0" cy="890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9194D4C7-C320-4404-A623-03875EC3D54D}"/>
              </a:ext>
            </a:extLst>
          </p:cNvPr>
          <p:cNvCxnSpPr/>
          <p:nvPr/>
        </p:nvCxnSpPr>
        <p:spPr>
          <a:xfrm flipH="1">
            <a:off x="2815707" y="2348880"/>
            <a:ext cx="2036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14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31A8E6-0F6D-4F84-86F6-EA8B71632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</a:rPr>
              <a:t>Invoicing at the actual price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D296C7-2D39-4654-814B-477D7F2D4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The </a:t>
            </a:r>
            <a:r>
              <a:rPr lang="en-US" sz="1600" b="1" dirty="0">
                <a:solidFill>
                  <a:srgbClr val="0070C0"/>
                </a:solidFill>
              </a:rPr>
              <a:t>purchase price 100 </a:t>
            </a:r>
            <a:r>
              <a:rPr lang="en-US" sz="1600" dirty="0">
                <a:solidFill>
                  <a:srgbClr val="0070C0"/>
                </a:solidFill>
              </a:rPr>
              <a:t>is overwritten in the purchase line to the </a:t>
            </a:r>
            <a:r>
              <a:rPr lang="en-US" sz="1600" b="1" dirty="0">
                <a:solidFill>
                  <a:srgbClr val="0070C0"/>
                </a:solidFill>
              </a:rPr>
              <a:t>new actual price </a:t>
            </a:r>
            <a:r>
              <a:rPr lang="cs-CZ" sz="1600" b="1" dirty="0">
                <a:solidFill>
                  <a:srgbClr val="0070C0"/>
                </a:solidFill>
              </a:rPr>
              <a:t>150 </a:t>
            </a:r>
            <a:r>
              <a:rPr lang="en-US" sz="1600" dirty="0">
                <a:solidFill>
                  <a:srgbClr val="0070C0"/>
                </a:solidFill>
              </a:rPr>
              <a:t>and before modifying purchase line it is necessary to </a:t>
            </a:r>
            <a:r>
              <a:rPr lang="cs-CZ" sz="2400" b="1" dirty="0">
                <a:solidFill>
                  <a:srgbClr val="FF0000"/>
                </a:solidFill>
              </a:rPr>
              <a:t>R</a:t>
            </a:r>
            <a:r>
              <a:rPr lang="en-US" sz="2400" b="1" dirty="0" err="1">
                <a:solidFill>
                  <a:srgbClr val="FF0000"/>
                </a:solidFill>
              </a:rPr>
              <a:t>eopen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purchase order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328D6B0-E95A-402E-B44F-59FAF90DE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7" y="2420888"/>
            <a:ext cx="7720247" cy="3312368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CD0E614-3FAB-4CB3-8992-A0BAF0EBC702}"/>
              </a:ext>
            </a:extLst>
          </p:cNvPr>
          <p:cNvSpPr txBox="1"/>
          <p:nvPr/>
        </p:nvSpPr>
        <p:spPr>
          <a:xfrm>
            <a:off x="3707904" y="595328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  <a:endParaRPr lang="en-US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08EB831-0280-4088-BEA1-94A9945747F9}"/>
              </a:ext>
            </a:extLst>
          </p:cNvPr>
          <p:cNvSpPr/>
          <p:nvPr/>
        </p:nvSpPr>
        <p:spPr>
          <a:xfrm>
            <a:off x="2771800" y="5676285"/>
            <a:ext cx="3318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100  -&gt; 150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6195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03DA18-8FFE-4835-ACC6-D206112EA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Posting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Purchase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order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FF0000"/>
                </a:solidFill>
              </a:rPr>
              <a:t>Only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 err="1">
                <a:solidFill>
                  <a:srgbClr val="FF0000"/>
                </a:solidFill>
              </a:rPr>
              <a:t>Invoice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8463A9F-C04C-440B-B6CB-532624DDC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53207"/>
            <a:ext cx="2381254" cy="967681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E1A527EE-4B5E-4054-BB19-322919C9D357}"/>
              </a:ext>
            </a:extLst>
          </p:cNvPr>
          <p:cNvSpPr/>
          <p:nvPr/>
        </p:nvSpPr>
        <p:spPr>
          <a:xfrm>
            <a:off x="539552" y="2594985"/>
            <a:ext cx="183896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Item</a:t>
            </a:r>
            <a:r>
              <a:rPr lang="cs-CZ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cs-CZ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ledger</a:t>
            </a:r>
            <a:r>
              <a:rPr lang="cs-CZ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cs-CZ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entry</a:t>
            </a:r>
            <a:endParaRPr lang="cs-CZ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06A95C0-0AEC-4D2E-ADD4-3E99A8A98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10" y="3060454"/>
            <a:ext cx="7120634" cy="1163042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083EB95E-FABA-46A9-87B8-D3BCA6DAAFC5}"/>
              </a:ext>
            </a:extLst>
          </p:cNvPr>
          <p:cNvSpPr/>
          <p:nvPr/>
        </p:nvSpPr>
        <p:spPr>
          <a:xfrm>
            <a:off x="527710" y="4416999"/>
            <a:ext cx="208287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Value</a:t>
            </a:r>
            <a:r>
              <a:rPr lang="cs-CZ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cs-CZ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ledger</a:t>
            </a:r>
            <a:r>
              <a:rPr lang="cs-CZ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cs-CZ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entries</a:t>
            </a:r>
            <a:endParaRPr lang="cs-CZ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240A779D-B0CD-4493-98B8-3CC15BED3979}"/>
              </a:ext>
            </a:extLst>
          </p:cNvPr>
          <p:cNvSpPr/>
          <p:nvPr/>
        </p:nvSpPr>
        <p:spPr>
          <a:xfrm>
            <a:off x="4139952" y="4222040"/>
            <a:ext cx="1656184" cy="7577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Ctrl-F7</a:t>
            </a:r>
            <a:endParaRPr lang="en-US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085403EC-1F62-4E99-BFCB-875F595F7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519" y="4996206"/>
            <a:ext cx="7120634" cy="1241106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A9424738-EEAB-228A-4AC5-F05E76795158}"/>
              </a:ext>
            </a:extLst>
          </p:cNvPr>
          <p:cNvSpPr/>
          <p:nvPr/>
        </p:nvSpPr>
        <p:spPr>
          <a:xfrm>
            <a:off x="6372200" y="4786331"/>
            <a:ext cx="648072" cy="1667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9C28AA8-95E0-43F7-B656-430706A0D023}"/>
              </a:ext>
            </a:extLst>
          </p:cNvPr>
          <p:cNvSpPr txBox="1"/>
          <p:nvPr/>
        </p:nvSpPr>
        <p:spPr>
          <a:xfrm>
            <a:off x="3347864" y="1581772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 item have already been received</a:t>
            </a:r>
            <a:r>
              <a:rPr lang="cs-CZ" b="1" dirty="0">
                <a:solidFill>
                  <a:srgbClr val="FF0000"/>
                </a:solidFill>
              </a:rPr>
              <a:t> </a:t>
            </a:r>
          </a:p>
          <a:p>
            <a:r>
              <a:rPr lang="cs-CZ" b="1" dirty="0" err="1">
                <a:solidFill>
                  <a:srgbClr val="0070C0"/>
                </a:solidFill>
              </a:rPr>
              <a:t>Attention</a:t>
            </a:r>
            <a:r>
              <a:rPr lang="cs-CZ" b="1" dirty="0">
                <a:solidFill>
                  <a:srgbClr val="0070C0"/>
                </a:solidFill>
              </a:rPr>
              <a:t>! </a:t>
            </a:r>
            <a:r>
              <a:rPr lang="cs-CZ" b="1" dirty="0" err="1">
                <a:solidFill>
                  <a:srgbClr val="0070C0"/>
                </a:solidFill>
              </a:rPr>
              <a:t>Here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we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have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still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checked</a:t>
            </a:r>
            <a:r>
              <a:rPr lang="cs-CZ" b="1" dirty="0">
                <a:solidFill>
                  <a:srgbClr val="0070C0"/>
                </a:solidFill>
              </a:rPr>
              <a:t> 3rd </a:t>
            </a:r>
            <a:r>
              <a:rPr lang="cs-CZ" b="1" dirty="0" err="1">
                <a:solidFill>
                  <a:srgbClr val="0070C0"/>
                </a:solidFill>
              </a:rPr>
              <a:t>option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Receive</a:t>
            </a:r>
            <a:r>
              <a:rPr lang="cs-CZ" b="1" dirty="0">
                <a:solidFill>
                  <a:srgbClr val="0070C0"/>
                </a:solidFill>
              </a:rPr>
              <a:t> and </a:t>
            </a:r>
            <a:r>
              <a:rPr lang="cs-CZ" b="1" dirty="0" err="1">
                <a:solidFill>
                  <a:srgbClr val="0070C0"/>
                </a:solidFill>
              </a:rPr>
              <a:t>Invoice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2511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2F1823-08DE-4D66-A1CB-4CB650D38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2nd </a:t>
            </a:r>
            <a:r>
              <a:rPr lang="cs-CZ" sz="3600" dirty="0" err="1">
                <a:solidFill>
                  <a:srgbClr val="0070C0"/>
                </a:solidFill>
              </a:rPr>
              <a:t>manual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inventory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cost</a:t>
            </a:r>
            <a:r>
              <a:rPr lang="cs-CZ" sz="3600" dirty="0">
                <a:solidFill>
                  <a:srgbClr val="0070C0"/>
                </a:solidFill>
              </a:rPr>
              <a:t>  </a:t>
            </a:r>
            <a:r>
              <a:rPr lang="cs-CZ" sz="3600" dirty="0" err="1">
                <a:solidFill>
                  <a:srgbClr val="0070C0"/>
                </a:solidFill>
              </a:rPr>
              <a:t>adjustment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664EEBC-24A2-49F6-8B9D-E15444C72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43" y="1638487"/>
            <a:ext cx="3137571" cy="15903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9555E6C-EF10-40AB-9C08-177335E30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576453"/>
            <a:ext cx="3700931" cy="256354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C1C17A87-276F-4470-84A1-7E8B8537E7C7}"/>
              </a:ext>
            </a:extLst>
          </p:cNvPr>
          <p:cNvCxnSpPr/>
          <p:nvPr/>
        </p:nvCxnSpPr>
        <p:spPr>
          <a:xfrm>
            <a:off x="3277314" y="2204864"/>
            <a:ext cx="5746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47429A7A-91CB-4A1E-B595-90617B6DBD6D}"/>
              </a:ext>
            </a:extLst>
          </p:cNvPr>
          <p:cNvSpPr txBox="1"/>
          <p:nvPr/>
        </p:nvSpPr>
        <p:spPr>
          <a:xfrm>
            <a:off x="1403648" y="4542883"/>
            <a:ext cx="7200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Actual cost in Item ledger entry is updated ! </a:t>
            </a:r>
            <a:r>
              <a:rPr lang="cs-CZ" b="1" dirty="0">
                <a:solidFill>
                  <a:srgbClr val="0070C0"/>
                </a:solidFill>
              </a:rPr>
              <a:t> Not </a:t>
            </a:r>
            <a:r>
              <a:rPr lang="cs-CZ" b="1" dirty="0" err="1">
                <a:solidFill>
                  <a:srgbClr val="0070C0"/>
                </a:solidFill>
              </a:rPr>
              <a:t>visible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here</a:t>
            </a:r>
            <a:r>
              <a:rPr lang="cs-CZ" b="1" dirty="0">
                <a:solidFill>
                  <a:srgbClr val="0070C0"/>
                </a:solidFill>
              </a:rPr>
              <a:t>. </a:t>
            </a:r>
          </a:p>
          <a:p>
            <a:endParaRPr lang="cs-CZ" b="1" dirty="0"/>
          </a:p>
          <a:p>
            <a:r>
              <a:rPr lang="en-US" b="1" dirty="0">
                <a:solidFill>
                  <a:srgbClr val="00B050"/>
                </a:solidFill>
              </a:rPr>
              <a:t>Instead of one Value Entry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, another </a:t>
            </a:r>
            <a:r>
              <a:rPr lang="cs-CZ" b="1" dirty="0">
                <a:solidFill>
                  <a:srgbClr val="00B050"/>
                </a:solidFill>
              </a:rPr>
              <a:t>(</a:t>
            </a:r>
            <a:r>
              <a:rPr lang="cs-CZ" b="1" dirty="0" err="1">
                <a:solidFill>
                  <a:srgbClr val="00B050"/>
                </a:solidFill>
              </a:rPr>
              <a:t>additional</a:t>
            </a:r>
            <a:r>
              <a:rPr lang="cs-CZ" b="1" dirty="0">
                <a:solidFill>
                  <a:srgbClr val="00B050"/>
                </a:solidFill>
              </a:rPr>
              <a:t>) </a:t>
            </a:r>
            <a:r>
              <a:rPr lang="en-US" b="1" dirty="0">
                <a:solidFill>
                  <a:srgbClr val="00B050"/>
                </a:solidFill>
              </a:rPr>
              <a:t>Value Entry </a:t>
            </a:r>
            <a:r>
              <a:rPr lang="cs-CZ" b="1" dirty="0" err="1">
                <a:solidFill>
                  <a:srgbClr val="00B050"/>
                </a:solidFill>
              </a:rPr>
              <a:t>was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created.</a:t>
            </a:r>
          </a:p>
        </p:txBody>
      </p:sp>
    </p:spTree>
    <p:extLst>
      <p:ext uri="{BB962C8B-B14F-4D97-AF65-F5344CB8AC3E}">
        <p14:creationId xmlns:p14="http://schemas.microsoft.com/office/powerpoint/2010/main" val="1618567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83641E-A2B3-4E91-A555-91AD2E064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Posting</a:t>
            </a:r>
            <a:r>
              <a:rPr lang="cs-CZ" sz="3600" dirty="0">
                <a:solidFill>
                  <a:srgbClr val="0070C0"/>
                </a:solidFill>
              </a:rPr>
              <a:t> Inventory </a:t>
            </a:r>
            <a:r>
              <a:rPr lang="cs-CZ" sz="3600" dirty="0" err="1">
                <a:solidFill>
                  <a:srgbClr val="0070C0"/>
                </a:solidFill>
              </a:rPr>
              <a:t>Cost</a:t>
            </a:r>
            <a:r>
              <a:rPr lang="cs-CZ" sz="3600" dirty="0">
                <a:solidFill>
                  <a:srgbClr val="0070C0"/>
                </a:solidFill>
              </a:rPr>
              <a:t> to General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602B77C-7D06-4B20-AF49-08C98ED41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00" y="1412803"/>
            <a:ext cx="3279230" cy="1143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7C2640A8-E156-45DD-8ED4-E9340752E7CE}"/>
              </a:ext>
            </a:extLst>
          </p:cNvPr>
          <p:cNvCxnSpPr>
            <a:cxnSpLocks/>
          </p:cNvCxnSpPr>
          <p:nvPr/>
        </p:nvCxnSpPr>
        <p:spPr>
          <a:xfrm>
            <a:off x="4120974" y="1844824"/>
            <a:ext cx="2825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ECF42931-F7F0-4BFC-B981-0F15D7D07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99" y="4102951"/>
            <a:ext cx="7847856" cy="2033087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A3BA49D0-9954-4B7E-9F98-3E0D5C4E3BB2}"/>
              </a:ext>
            </a:extLst>
          </p:cNvPr>
          <p:cNvCxnSpPr>
            <a:cxnSpLocks/>
          </p:cNvCxnSpPr>
          <p:nvPr/>
        </p:nvCxnSpPr>
        <p:spPr>
          <a:xfrm>
            <a:off x="5364088" y="3289856"/>
            <a:ext cx="0" cy="643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ázek 20">
            <a:extLst>
              <a:ext uri="{FF2B5EF4-FFF2-40B4-BE49-F238E27FC236}">
                <a16:creationId xmlns:a16="http://schemas.microsoft.com/office/drawing/2014/main" id="{0A660AAC-EF10-4BD2-B736-A67B305F9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2818" y="1226044"/>
            <a:ext cx="2725499" cy="217396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092B591C-9781-F467-5C43-8A6E9EDF9D26}"/>
              </a:ext>
            </a:extLst>
          </p:cNvPr>
          <p:cNvCxnSpPr/>
          <p:nvPr/>
        </p:nvCxnSpPr>
        <p:spPr>
          <a:xfrm flipV="1">
            <a:off x="8172400" y="5661248"/>
            <a:ext cx="0" cy="5760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>
            <a:extLst>
              <a:ext uri="{FF2B5EF4-FFF2-40B4-BE49-F238E27FC236}">
                <a16:creationId xmlns:a16="http://schemas.microsoft.com/office/drawing/2014/main" id="{A5DB0AF4-BFB7-43D8-81DD-E68071847AA9}"/>
              </a:ext>
            </a:extLst>
          </p:cNvPr>
          <p:cNvSpPr/>
          <p:nvPr/>
        </p:nvSpPr>
        <p:spPr>
          <a:xfrm>
            <a:off x="7906884" y="6155261"/>
            <a:ext cx="6142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No</a:t>
            </a:r>
            <a:endParaRPr lang="cs-CZ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630334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8A866E-66E8-45D4-9EB0-9B5F13998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Results</a:t>
            </a:r>
            <a:r>
              <a:rPr lang="cs-CZ" sz="3600" dirty="0">
                <a:solidFill>
                  <a:srgbClr val="0070C0"/>
                </a:solidFill>
              </a:rPr>
              <a:t> : </a:t>
            </a:r>
            <a:r>
              <a:rPr lang="cs-CZ" sz="3600" dirty="0" err="1">
                <a:solidFill>
                  <a:srgbClr val="0070C0"/>
                </a:solidFill>
              </a:rPr>
              <a:t>Average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Cost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Calculation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overview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FDF3FAE-3FE2-4532-B64A-6657E13B8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68760"/>
            <a:ext cx="3674962" cy="114300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4964BAA-35D9-44EE-B6DE-B505B1C1F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924944"/>
            <a:ext cx="8380952" cy="2104762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92924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Expected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cost</a:t>
            </a:r>
            <a:r>
              <a:rPr lang="cs-CZ" sz="3600" dirty="0">
                <a:solidFill>
                  <a:srgbClr val="0070C0"/>
                </a:solidFill>
              </a:rPr>
              <a:t> setup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It is an estimated cost in the case of a purchase, </a:t>
            </a:r>
            <a:r>
              <a:rPr lang="en-US" sz="1600" b="1" dirty="0">
                <a:solidFill>
                  <a:schemeClr val="tx2"/>
                </a:solidFill>
              </a:rPr>
              <a:t>before</a:t>
            </a:r>
            <a:r>
              <a:rPr lang="en-US" sz="1600" dirty="0">
                <a:solidFill>
                  <a:schemeClr val="tx2"/>
                </a:solidFill>
              </a:rPr>
              <a:t> the actual invoice for the goods purchased is received. </a:t>
            </a:r>
            <a:endParaRPr lang="cs-CZ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You can temporarily post the expected (estimated) cost to both the </a:t>
            </a:r>
            <a:r>
              <a:rPr lang="cs-CZ" sz="1600" b="1" dirty="0">
                <a:solidFill>
                  <a:srgbClr val="FF0000"/>
                </a:solidFill>
              </a:rPr>
              <a:t>S</a:t>
            </a:r>
            <a:r>
              <a:rPr lang="en-US" sz="1600" b="1" dirty="0">
                <a:solidFill>
                  <a:srgbClr val="FF0000"/>
                </a:solidFill>
              </a:rPr>
              <a:t>tock account </a:t>
            </a:r>
            <a:r>
              <a:rPr lang="en-US" sz="1600" dirty="0">
                <a:solidFill>
                  <a:schemeClr val="tx2"/>
                </a:solidFill>
              </a:rPr>
              <a:t>and the </a:t>
            </a:r>
            <a:r>
              <a:rPr lang="cs-CZ" sz="1600" b="1" dirty="0">
                <a:solidFill>
                  <a:srgbClr val="FF0000"/>
                </a:solidFill>
              </a:rPr>
              <a:t>R</a:t>
            </a:r>
            <a:r>
              <a:rPr lang="en-US" sz="1600" b="1" dirty="0" err="1">
                <a:solidFill>
                  <a:srgbClr val="FF0000"/>
                </a:solidFill>
              </a:rPr>
              <a:t>evenue</a:t>
            </a:r>
            <a:r>
              <a:rPr lang="en-US" sz="1600" b="1" dirty="0">
                <a:solidFill>
                  <a:srgbClr val="FF0000"/>
                </a:solidFill>
              </a:rPr>
              <a:t> account </a:t>
            </a:r>
            <a:r>
              <a:rPr lang="en-US" sz="1600" dirty="0">
                <a:solidFill>
                  <a:schemeClr val="tx2"/>
                </a:solidFill>
              </a:rPr>
              <a:t>in the general ledger. </a:t>
            </a:r>
            <a:endParaRPr lang="cs-CZ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After posting, a </a:t>
            </a:r>
            <a:r>
              <a:rPr lang="en-US" sz="1600" b="1" dirty="0">
                <a:solidFill>
                  <a:srgbClr val="00B050"/>
                </a:solidFill>
              </a:rPr>
              <a:t>value entry</a:t>
            </a:r>
            <a:r>
              <a:rPr lang="en-US" sz="1600" dirty="0">
                <a:solidFill>
                  <a:schemeClr val="tx2"/>
                </a:solidFill>
              </a:rPr>
              <a:t> is also created (for goods above the item ledger entry) with the </a:t>
            </a:r>
            <a:r>
              <a:rPr lang="cs-CZ" sz="1600" dirty="0">
                <a:solidFill>
                  <a:srgbClr val="00B050"/>
                </a:solidFill>
              </a:rPr>
              <a:t>E</a:t>
            </a:r>
            <a:r>
              <a:rPr lang="en-US" sz="1600" dirty="0" err="1">
                <a:solidFill>
                  <a:srgbClr val="00B050"/>
                </a:solidFill>
              </a:rPr>
              <a:t>xpected</a:t>
            </a:r>
            <a:r>
              <a:rPr lang="en-US" sz="1600" dirty="0">
                <a:solidFill>
                  <a:srgbClr val="00B050"/>
                </a:solidFill>
              </a:rPr>
              <a:t> value </a:t>
            </a:r>
            <a:endParaRPr lang="cs-CZ" sz="1600" dirty="0">
              <a:solidFill>
                <a:srgbClr val="00B050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This </a:t>
            </a:r>
            <a:r>
              <a:rPr lang="cs-CZ" sz="1600" dirty="0">
                <a:solidFill>
                  <a:srgbClr val="00B050"/>
                </a:solidFill>
              </a:rPr>
              <a:t>E</a:t>
            </a:r>
            <a:r>
              <a:rPr lang="en-US" sz="1600" dirty="0" err="1">
                <a:solidFill>
                  <a:srgbClr val="00B050"/>
                </a:solidFill>
              </a:rPr>
              <a:t>xpected</a:t>
            </a:r>
            <a:r>
              <a:rPr lang="en-US" sz="1600" dirty="0">
                <a:solidFill>
                  <a:srgbClr val="00B050"/>
                </a:solidFill>
              </a:rPr>
              <a:t> value </a:t>
            </a:r>
            <a:r>
              <a:rPr lang="en-US" sz="1600" dirty="0">
                <a:solidFill>
                  <a:schemeClr val="tx2"/>
                </a:solidFill>
              </a:rPr>
              <a:t>will affect the value of the stock but </a:t>
            </a:r>
            <a:r>
              <a:rPr lang="en-US" sz="1600" dirty="0">
                <a:solidFill>
                  <a:srgbClr val="7030A0"/>
                </a:solidFill>
              </a:rPr>
              <a:t>is not posted to the general ledger </a:t>
            </a:r>
            <a:r>
              <a:rPr lang="en-US" sz="1600" dirty="0">
                <a:solidFill>
                  <a:schemeClr val="tx2"/>
                </a:solidFill>
              </a:rPr>
              <a:t>unless you allow the program to do so. See Inventory Setup</a:t>
            </a:r>
            <a:r>
              <a:rPr lang="cs-CZ" sz="1600" dirty="0">
                <a:solidFill>
                  <a:schemeClr val="tx2"/>
                </a:solidFill>
              </a:rPr>
              <a:t> (</a:t>
            </a:r>
            <a:r>
              <a:rPr lang="cs-CZ" sz="1600" i="1" dirty="0" err="1">
                <a:solidFill>
                  <a:schemeClr val="tx2"/>
                </a:solidFill>
              </a:rPr>
              <a:t>Expected</a:t>
            </a:r>
            <a:r>
              <a:rPr lang="cs-CZ" sz="1600" i="1" dirty="0">
                <a:solidFill>
                  <a:schemeClr val="tx2"/>
                </a:solidFill>
              </a:rPr>
              <a:t> </a:t>
            </a:r>
            <a:r>
              <a:rPr lang="cs-CZ" sz="1600" i="1" dirty="0" err="1">
                <a:solidFill>
                  <a:schemeClr val="tx2"/>
                </a:solidFill>
              </a:rPr>
              <a:t>Cost</a:t>
            </a:r>
            <a:r>
              <a:rPr lang="cs-CZ" sz="1600" i="1" dirty="0">
                <a:solidFill>
                  <a:schemeClr val="tx2"/>
                </a:solidFill>
              </a:rPr>
              <a:t> </a:t>
            </a:r>
            <a:r>
              <a:rPr lang="cs-CZ" sz="1600" i="1" dirty="0" err="1">
                <a:solidFill>
                  <a:schemeClr val="tx2"/>
                </a:solidFill>
              </a:rPr>
              <a:t>Posing</a:t>
            </a:r>
            <a:r>
              <a:rPr lang="cs-CZ" sz="1600" i="1" dirty="0">
                <a:solidFill>
                  <a:schemeClr val="tx2"/>
                </a:solidFill>
              </a:rPr>
              <a:t>=</a:t>
            </a:r>
            <a:r>
              <a:rPr lang="cs-CZ" sz="1600" i="1" dirty="0" err="1">
                <a:solidFill>
                  <a:schemeClr val="tx2"/>
                </a:solidFill>
              </a:rPr>
              <a:t>Yes</a:t>
            </a:r>
            <a:r>
              <a:rPr lang="cs-CZ" sz="1600" i="1" dirty="0">
                <a:solidFill>
                  <a:schemeClr val="tx2"/>
                </a:solidFill>
              </a:rPr>
              <a:t>)</a:t>
            </a:r>
            <a:r>
              <a:rPr lang="en-US" sz="1600" i="1" dirty="0">
                <a:solidFill>
                  <a:schemeClr val="tx2"/>
                </a:solidFill>
              </a:rPr>
              <a:t>.</a:t>
            </a:r>
            <a:endParaRPr lang="cs-CZ" sz="1600" i="1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The expected cost is posted to a temporary account. This account must be set up in the system for the appropriate accounting group (see table) </a:t>
            </a:r>
            <a:br>
              <a:rPr lang="en-US" sz="1600" dirty="0"/>
            </a:br>
            <a:br>
              <a:rPr lang="en-US" sz="1100" dirty="0"/>
            </a:br>
            <a:br>
              <a:rPr lang="en-US" sz="1100" dirty="0"/>
            </a:br>
            <a:r>
              <a:rPr lang="cs-CZ" sz="1100" dirty="0"/>
              <a:t> </a:t>
            </a:r>
            <a:endParaRPr lang="en-US" sz="1800" dirty="0"/>
          </a:p>
          <a:p>
            <a:endParaRPr lang="en-US" sz="1800" dirty="0">
              <a:solidFill>
                <a:srgbClr val="FF0000"/>
              </a:solidFill>
            </a:endParaRPr>
          </a:p>
          <a:p>
            <a:endParaRPr lang="en-US" sz="1800" dirty="0"/>
          </a:p>
        </p:txBody>
      </p:sp>
      <p:sp>
        <p:nvSpPr>
          <p:cNvPr id="5" name="Obdélník 4"/>
          <p:cNvSpPr/>
          <p:nvPr/>
        </p:nvSpPr>
        <p:spPr>
          <a:xfrm>
            <a:off x="6139597" y="4653136"/>
            <a:ext cx="2776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6D9EB8B-7763-431D-AC3A-0EE8BF4D277D}"/>
              </a:ext>
            </a:extLst>
          </p:cNvPr>
          <p:cNvSpPr txBox="1"/>
          <p:nvPr/>
        </p:nvSpPr>
        <p:spPr>
          <a:xfrm>
            <a:off x="4544382" y="4696299"/>
            <a:ext cx="413645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In this model we will use </a:t>
            </a:r>
          </a:p>
          <a:p>
            <a:r>
              <a:rPr lang="cs-CZ" dirty="0">
                <a:solidFill>
                  <a:srgbClr val="0070C0"/>
                </a:solidFill>
              </a:rPr>
              <a:t>m</a:t>
            </a:r>
            <a:r>
              <a:rPr lang="en-US" dirty="0" err="1">
                <a:solidFill>
                  <a:srgbClr val="0070C0"/>
                </a:solidFill>
              </a:rPr>
              <a:t>anual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cs-CZ" dirty="0">
                <a:solidFill>
                  <a:srgbClr val="0070C0"/>
                </a:solidFill>
              </a:rPr>
              <a:t>Inventory </a:t>
            </a:r>
            <a:r>
              <a:rPr lang="cs-CZ" dirty="0" err="1">
                <a:solidFill>
                  <a:srgbClr val="0070C0"/>
                </a:solidFill>
              </a:rPr>
              <a:t>Cost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adjustment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process.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>
                <a:solidFill>
                  <a:srgbClr val="0070C0"/>
                </a:solidFill>
              </a:rPr>
              <a:t>U</a:t>
            </a:r>
            <a:r>
              <a:rPr lang="en-US" dirty="0" err="1">
                <a:solidFill>
                  <a:srgbClr val="0070C0"/>
                </a:solidFill>
              </a:rPr>
              <a:t>nlike</a:t>
            </a:r>
            <a:r>
              <a:rPr lang="en-US" dirty="0">
                <a:solidFill>
                  <a:srgbClr val="0070C0"/>
                </a:solidFill>
              </a:rPr>
              <a:t> in some models </a:t>
            </a:r>
            <a:r>
              <a:rPr lang="cs-CZ" dirty="0" err="1">
                <a:solidFill>
                  <a:srgbClr val="0070C0"/>
                </a:solidFill>
              </a:rPr>
              <a:t>provided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last term.</a:t>
            </a:r>
          </a:p>
          <a:p>
            <a:r>
              <a:rPr lang="en-US" dirty="0">
                <a:solidFill>
                  <a:srgbClr val="0070C0"/>
                </a:solidFill>
              </a:rPr>
              <a:t>Therefore, there is no Automatic</a:t>
            </a:r>
          </a:p>
          <a:p>
            <a:r>
              <a:rPr lang="en-US" dirty="0">
                <a:solidFill>
                  <a:srgbClr val="0070C0"/>
                </a:solidFill>
              </a:rPr>
              <a:t>Cost accounting field checked </a:t>
            </a:r>
          </a:p>
          <a:p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9F2B626-FA0C-40FF-AFBA-48A82F367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946" y="4437112"/>
            <a:ext cx="3217938" cy="20455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718964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9EB2CA-C90E-40AC-8744-5ACA2A2C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General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entries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39D3572-29B6-448A-92B7-E3063ADD1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417" y="1242480"/>
            <a:ext cx="2291611" cy="14352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27349CB-9D13-4689-8BF5-E71871CAA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40" y="3725050"/>
            <a:ext cx="7487816" cy="13686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C7C7E9E-AB18-41C5-8124-715B76E50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240" y="5373217"/>
            <a:ext cx="2711648" cy="666478"/>
          </a:xfrm>
          <a:prstGeom prst="rect">
            <a:avLst/>
          </a:prstGeom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9C440FC0-031F-46F9-B34E-A8ED0BBF7740}"/>
              </a:ext>
            </a:extLst>
          </p:cNvPr>
          <p:cNvCxnSpPr/>
          <p:nvPr/>
        </p:nvCxnSpPr>
        <p:spPr>
          <a:xfrm flipV="1">
            <a:off x="3347864" y="5041443"/>
            <a:ext cx="0" cy="331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3B34FB0C-877C-4D6E-AE57-85CC346135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854" y="2909588"/>
            <a:ext cx="2607023" cy="505418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1E48A465-703B-4BB7-8B39-2F85ED8B935A}"/>
              </a:ext>
            </a:extLst>
          </p:cNvPr>
          <p:cNvCxnSpPr>
            <a:cxnSpLocks/>
          </p:cNvCxnSpPr>
          <p:nvPr/>
        </p:nvCxnSpPr>
        <p:spPr>
          <a:xfrm>
            <a:off x="3347864" y="3429000"/>
            <a:ext cx="0" cy="1047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015DFAF8-1F10-A732-B6D2-5D67797A0B5D}"/>
              </a:ext>
            </a:extLst>
          </p:cNvPr>
          <p:cNvCxnSpPr/>
          <p:nvPr/>
        </p:nvCxnSpPr>
        <p:spPr>
          <a:xfrm>
            <a:off x="7380312" y="4476321"/>
            <a:ext cx="0" cy="565122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79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B3796FA3-92B2-4B85-8561-86F5132FD863}"/>
              </a:ext>
            </a:extLst>
          </p:cNvPr>
          <p:cNvSpPr/>
          <p:nvPr/>
        </p:nvSpPr>
        <p:spPr>
          <a:xfrm>
            <a:off x="828795" y="1340768"/>
            <a:ext cx="7486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 first part of our show</a:t>
            </a:r>
            <a:endParaRPr lang="cs-CZ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293F4B3-39AA-4A92-8B40-638409B8C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348880"/>
            <a:ext cx="5654334" cy="379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754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FB5335-0E27-41B6-9859-D8980555F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Selling</a:t>
            </a:r>
            <a:r>
              <a:rPr lang="cs-CZ" sz="3600" dirty="0">
                <a:solidFill>
                  <a:srgbClr val="0070C0"/>
                </a:solidFill>
              </a:rPr>
              <a:t> and </a:t>
            </a:r>
            <a:r>
              <a:rPr lang="cs-CZ" sz="3600" dirty="0" err="1">
                <a:solidFill>
                  <a:srgbClr val="0070C0"/>
                </a:solidFill>
              </a:rPr>
              <a:t>Posting</a:t>
            </a:r>
            <a:r>
              <a:rPr lang="cs-CZ" sz="3600" dirty="0">
                <a:solidFill>
                  <a:srgbClr val="0070C0"/>
                </a:solidFill>
              </a:rPr>
              <a:t> on interim </a:t>
            </a:r>
            <a:r>
              <a:rPr lang="cs-CZ" sz="3600" dirty="0" err="1">
                <a:solidFill>
                  <a:srgbClr val="0070C0"/>
                </a:solidFill>
              </a:rPr>
              <a:t>accounts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55A4452-5DDC-43E7-B9CB-751B0D2F5608}"/>
              </a:ext>
            </a:extLst>
          </p:cNvPr>
          <p:cNvSpPr txBox="1"/>
          <p:nvPr/>
        </p:nvSpPr>
        <p:spPr>
          <a:xfrm>
            <a:off x="827584" y="1484784"/>
            <a:ext cx="698477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It is about accounting for the </a:t>
            </a:r>
            <a:r>
              <a:rPr lang="cs-CZ" sz="2000" dirty="0">
                <a:solidFill>
                  <a:srgbClr val="0070C0"/>
                </a:solidFill>
              </a:rPr>
              <a:t>C</a:t>
            </a:r>
            <a:r>
              <a:rPr lang="en-US" sz="2000" dirty="0" err="1">
                <a:solidFill>
                  <a:srgbClr val="0070C0"/>
                </a:solidFill>
              </a:rPr>
              <a:t>osts</a:t>
            </a:r>
            <a:r>
              <a:rPr lang="en-US" sz="2000" dirty="0">
                <a:solidFill>
                  <a:srgbClr val="0070C0"/>
                </a:solidFill>
              </a:rPr>
              <a:t> of </a:t>
            </a:r>
            <a:r>
              <a:rPr lang="cs-CZ" sz="2000" dirty="0" err="1">
                <a:solidFill>
                  <a:srgbClr val="0070C0"/>
                </a:solidFill>
              </a:rPr>
              <a:t>Good</a:t>
            </a:r>
            <a:r>
              <a:rPr lang="cs-CZ" sz="2000" dirty="0">
                <a:solidFill>
                  <a:srgbClr val="0070C0"/>
                </a:solidFill>
              </a:rPr>
              <a:t> S</a:t>
            </a:r>
            <a:r>
              <a:rPr lang="en-US" sz="2000" dirty="0">
                <a:solidFill>
                  <a:srgbClr val="0070C0"/>
                </a:solidFill>
              </a:rPr>
              <a:t>old</a:t>
            </a:r>
            <a:r>
              <a:rPr lang="cs-CZ" sz="2000" dirty="0">
                <a:solidFill>
                  <a:srgbClr val="0070C0"/>
                </a:solidFill>
              </a:rPr>
              <a:t> (COGS)</a:t>
            </a:r>
            <a:r>
              <a:rPr lang="en-US" sz="2000" dirty="0">
                <a:solidFill>
                  <a:srgbClr val="0070C0"/>
                </a:solidFill>
              </a:rPr>
              <a:t> and 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movements </a:t>
            </a:r>
            <a:r>
              <a:rPr lang="cs-CZ" sz="2000" dirty="0" err="1">
                <a:solidFill>
                  <a:srgbClr val="0070C0"/>
                </a:solidFill>
              </a:rPr>
              <a:t>of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inventory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costs</a:t>
            </a:r>
            <a:r>
              <a:rPr lang="cs-CZ" sz="2000" dirty="0">
                <a:solidFill>
                  <a:srgbClr val="0070C0"/>
                </a:solidFill>
              </a:rPr>
              <a:t> on  i</a:t>
            </a:r>
            <a:r>
              <a:rPr lang="en-US" sz="2000" dirty="0" err="1">
                <a:solidFill>
                  <a:srgbClr val="0070C0"/>
                </a:solidFill>
              </a:rPr>
              <a:t>nterim</a:t>
            </a:r>
            <a:r>
              <a:rPr lang="en-US" sz="2000" dirty="0">
                <a:solidFill>
                  <a:srgbClr val="0070C0"/>
                </a:solidFill>
              </a:rPr>
              <a:t> accounts in the event of a sale </a:t>
            </a:r>
            <a:r>
              <a:rPr lang="en-US" sz="2000" b="1" dirty="0">
                <a:solidFill>
                  <a:srgbClr val="0070C0"/>
                </a:solidFill>
              </a:rPr>
              <a:t>before</a:t>
            </a:r>
            <a:r>
              <a:rPr lang="en-US" sz="2000" dirty="0">
                <a:solidFill>
                  <a:srgbClr val="0070C0"/>
                </a:solidFill>
              </a:rPr>
              <a:t> the actual invoicing </a:t>
            </a:r>
            <a:r>
              <a:rPr lang="cs-CZ" sz="2000" dirty="0" err="1">
                <a:solidFill>
                  <a:srgbClr val="0070C0"/>
                </a:solidFill>
              </a:rPr>
              <a:t>process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takes place. </a:t>
            </a:r>
            <a:endParaRPr lang="cs-CZ" sz="20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It is therefore also a general ledger entry </a:t>
            </a:r>
            <a:r>
              <a:rPr lang="cs-CZ" sz="2000" dirty="0" err="1">
                <a:solidFill>
                  <a:srgbClr val="0070C0"/>
                </a:solidFill>
              </a:rPr>
              <a:t>presented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in this case.</a:t>
            </a:r>
            <a:endParaRPr lang="cs-CZ" sz="20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70C0"/>
                </a:solidFill>
              </a:rPr>
              <a:t>It </a:t>
            </a:r>
            <a:r>
              <a:rPr lang="cs-CZ" sz="2000" dirty="0" err="1">
                <a:solidFill>
                  <a:srgbClr val="0070C0"/>
                </a:solidFill>
              </a:rPr>
              <a:t>might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be</a:t>
            </a:r>
            <a:r>
              <a:rPr lang="cs-CZ" sz="2000" dirty="0">
                <a:solidFill>
                  <a:srgbClr val="0070C0"/>
                </a:solidFill>
              </a:rPr>
              <a:t> a</a:t>
            </a:r>
            <a:r>
              <a:rPr lang="en-US" sz="2000" dirty="0">
                <a:solidFill>
                  <a:srgbClr val="0070C0"/>
                </a:solidFill>
              </a:rPr>
              <a:t>n example of a deferred </a:t>
            </a:r>
            <a:r>
              <a:rPr lang="cs-CZ" sz="2000" dirty="0">
                <a:solidFill>
                  <a:srgbClr val="0070C0"/>
                </a:solidFill>
              </a:rPr>
              <a:t>sales (</a:t>
            </a:r>
            <a:r>
              <a:rPr lang="cs-CZ" sz="2000" b="1" dirty="0">
                <a:solidFill>
                  <a:srgbClr val="00B050"/>
                </a:solidFill>
              </a:rPr>
              <a:t>odložený prodej</a:t>
            </a:r>
            <a:r>
              <a:rPr lang="cs-CZ" sz="2000" dirty="0">
                <a:solidFill>
                  <a:srgbClr val="0070C0"/>
                </a:solidFill>
              </a:rPr>
              <a:t>) 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cs-CZ" sz="2000" dirty="0">
                <a:solidFill>
                  <a:srgbClr val="0070C0"/>
                </a:solidFill>
              </a:rPr>
              <a:t>in case </a:t>
            </a:r>
            <a:r>
              <a:rPr lang="cs-CZ" sz="2000" dirty="0" err="1">
                <a:solidFill>
                  <a:srgbClr val="0070C0"/>
                </a:solidFill>
              </a:rPr>
              <a:t>of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combined deliveries </a:t>
            </a:r>
            <a:r>
              <a:rPr lang="cs-CZ" sz="2000" dirty="0" err="1">
                <a:solidFill>
                  <a:srgbClr val="0070C0"/>
                </a:solidFill>
              </a:rPr>
              <a:t>due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a</a:t>
            </a:r>
            <a:r>
              <a:rPr lang="cs-CZ" sz="2000" dirty="0">
                <a:solidFill>
                  <a:srgbClr val="0070C0"/>
                </a:solidFill>
              </a:rPr>
              <a:t>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unexpected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delay in the invoicing of multiple deliveries. </a:t>
            </a:r>
          </a:p>
        </p:txBody>
      </p:sp>
    </p:spTree>
    <p:extLst>
      <p:ext uri="{BB962C8B-B14F-4D97-AF65-F5344CB8AC3E}">
        <p14:creationId xmlns:p14="http://schemas.microsoft.com/office/powerpoint/2010/main" val="14190795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AC8CCA-DADA-4D8A-871A-9D146D2D2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</a:rPr>
              <a:t>General </a:t>
            </a:r>
            <a:r>
              <a:rPr lang="cs-CZ" sz="3600" dirty="0">
                <a:solidFill>
                  <a:srgbClr val="0070C0"/>
                </a:solidFill>
              </a:rPr>
              <a:t>Business </a:t>
            </a:r>
            <a:r>
              <a:rPr lang="cs-CZ" sz="3600" dirty="0" err="1">
                <a:solidFill>
                  <a:srgbClr val="0070C0"/>
                </a:solidFill>
              </a:rPr>
              <a:t>Posting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Groups</a:t>
            </a:r>
            <a:r>
              <a:rPr lang="cs-CZ" sz="3600" dirty="0">
                <a:solidFill>
                  <a:srgbClr val="0070C0"/>
                </a:solidFill>
              </a:rPr>
              <a:t> setup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6DBCBB3-3E63-4BD4-BC8A-55662DFA8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28800"/>
            <a:ext cx="3798261" cy="21582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C2628CB-2974-4257-A954-0A7FB5B60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4341015"/>
            <a:ext cx="6119664" cy="17763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58000D54-CFB0-4112-B072-7EF1FECA3121}"/>
              </a:ext>
            </a:extLst>
          </p:cNvPr>
          <p:cNvCxnSpPr>
            <a:stCxn id="5" idx="3"/>
          </p:cNvCxnSpPr>
          <p:nvPr/>
        </p:nvCxnSpPr>
        <p:spPr>
          <a:xfrm flipV="1">
            <a:off x="4193797" y="2707902"/>
            <a:ext cx="88225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0120FEAB-8DC8-4074-8872-54EDDFE796F0}"/>
              </a:ext>
            </a:extLst>
          </p:cNvPr>
          <p:cNvCxnSpPr>
            <a:cxnSpLocks/>
          </p:cNvCxnSpPr>
          <p:nvPr/>
        </p:nvCxnSpPr>
        <p:spPr>
          <a:xfrm flipV="1">
            <a:off x="1436072" y="4064009"/>
            <a:ext cx="3639984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25CC194-9824-4FE3-8AC3-04F472C325C6}"/>
              </a:ext>
            </a:extLst>
          </p:cNvPr>
          <p:cNvCxnSpPr>
            <a:cxnSpLocks/>
          </p:cNvCxnSpPr>
          <p:nvPr/>
        </p:nvCxnSpPr>
        <p:spPr>
          <a:xfrm>
            <a:off x="5076056" y="2707902"/>
            <a:ext cx="0" cy="1356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8C6FD110-8C52-4004-8D64-9D78AE8B5754}"/>
              </a:ext>
            </a:extLst>
          </p:cNvPr>
          <p:cNvCxnSpPr>
            <a:cxnSpLocks/>
          </p:cNvCxnSpPr>
          <p:nvPr/>
        </p:nvCxnSpPr>
        <p:spPr>
          <a:xfrm>
            <a:off x="1436072" y="4064009"/>
            <a:ext cx="0" cy="1356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35FA39EF-0851-4121-9908-4A3A9848B4E5}"/>
              </a:ext>
            </a:extLst>
          </p:cNvPr>
          <p:cNvCxnSpPr/>
          <p:nvPr/>
        </p:nvCxnSpPr>
        <p:spPr>
          <a:xfrm>
            <a:off x="1436072" y="5422342"/>
            <a:ext cx="6156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0A9B8E13-A71F-4CC8-9243-B2BD01EFF281}"/>
              </a:ext>
            </a:extLst>
          </p:cNvPr>
          <p:cNvCxnSpPr/>
          <p:nvPr/>
        </p:nvCxnSpPr>
        <p:spPr>
          <a:xfrm>
            <a:off x="6732240" y="3787005"/>
            <a:ext cx="0" cy="108215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899D635-83EE-40B5-8007-377FADFE3AE1}"/>
              </a:ext>
            </a:extLst>
          </p:cNvPr>
          <p:cNvSpPr txBox="1"/>
          <p:nvPr/>
        </p:nvSpPr>
        <p:spPr>
          <a:xfrm>
            <a:off x="5508104" y="3030680"/>
            <a:ext cx="3096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t has already been presented</a:t>
            </a:r>
          </a:p>
        </p:txBody>
      </p:sp>
    </p:spTree>
    <p:extLst>
      <p:ext uri="{BB962C8B-B14F-4D97-AF65-F5344CB8AC3E}">
        <p14:creationId xmlns:p14="http://schemas.microsoft.com/office/powerpoint/2010/main" val="2077621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E4FEAC-0D59-4B48-9C48-EAED688C6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</a:rPr>
              <a:t>Inventory </a:t>
            </a:r>
            <a:r>
              <a:rPr lang="cs-CZ" sz="3600" dirty="0" err="1">
                <a:solidFill>
                  <a:srgbClr val="0070C0"/>
                </a:solidFill>
              </a:rPr>
              <a:t>Posting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Groups</a:t>
            </a:r>
            <a:r>
              <a:rPr lang="cs-CZ" sz="3600" dirty="0">
                <a:solidFill>
                  <a:srgbClr val="0070C0"/>
                </a:solidFill>
              </a:rPr>
              <a:t> setup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0A1FF50-D56D-42BE-BED0-A64080232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11964"/>
            <a:ext cx="2661251" cy="1507306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E87AE0A-A63F-4CF8-8672-884AF819E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771" y="1411964"/>
            <a:ext cx="5150389" cy="340449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4FACEDA1-EF0B-43E2-9C9B-9DCB7831426B}"/>
              </a:ext>
            </a:extLst>
          </p:cNvPr>
          <p:cNvCxnSpPr>
            <a:stCxn id="5" idx="3"/>
          </p:cNvCxnSpPr>
          <p:nvPr/>
        </p:nvCxnSpPr>
        <p:spPr>
          <a:xfrm>
            <a:off x="3272811" y="2165617"/>
            <a:ext cx="3630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08ADEB4D-F91D-4BB8-9B1C-9FB5ED52E264}"/>
              </a:ext>
            </a:extLst>
          </p:cNvPr>
          <p:cNvSpPr txBox="1"/>
          <p:nvPr/>
        </p:nvSpPr>
        <p:spPr>
          <a:xfrm>
            <a:off x="3641820" y="4968255"/>
            <a:ext cx="3096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I</a:t>
            </a:r>
            <a:r>
              <a:rPr lang="en-US" b="1" dirty="0">
                <a:solidFill>
                  <a:srgbClr val="0070C0"/>
                </a:solidFill>
              </a:rPr>
              <a:t>t has already been presented</a:t>
            </a:r>
          </a:p>
        </p:txBody>
      </p:sp>
    </p:spTree>
    <p:extLst>
      <p:ext uri="{BB962C8B-B14F-4D97-AF65-F5344CB8AC3E}">
        <p14:creationId xmlns:p14="http://schemas.microsoft.com/office/powerpoint/2010/main" val="41121822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055E1D-6748-4BF4-B128-E8F35BB6B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  <a:r>
              <a:rPr lang="en-US" sz="3600" dirty="0">
                <a:solidFill>
                  <a:srgbClr val="0070C0"/>
                </a:solidFill>
              </a:rPr>
              <a:t>Sales </a:t>
            </a:r>
            <a:r>
              <a:rPr lang="cs-CZ" sz="3600" dirty="0">
                <a:solidFill>
                  <a:srgbClr val="0070C0"/>
                </a:solidFill>
              </a:rPr>
              <a:t>O</a:t>
            </a:r>
            <a:r>
              <a:rPr lang="en-US" sz="3600" dirty="0" err="1">
                <a:solidFill>
                  <a:srgbClr val="0070C0"/>
                </a:solidFill>
              </a:rPr>
              <a:t>rder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E8D54D-AB38-47DA-B65A-1DBEECE0D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>
                <a:solidFill>
                  <a:srgbClr val="0070C0"/>
                </a:solidFill>
              </a:rPr>
              <a:t>Unit </a:t>
            </a:r>
            <a:r>
              <a:rPr lang="cs-CZ" sz="2000" b="1" dirty="0" err="1">
                <a:solidFill>
                  <a:srgbClr val="0070C0"/>
                </a:solidFill>
              </a:rPr>
              <a:t>Price</a:t>
            </a:r>
            <a:r>
              <a:rPr lang="cs-CZ" sz="2000" b="1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does not play any role here</a:t>
            </a:r>
            <a:r>
              <a:rPr lang="cs-CZ" sz="2000" dirty="0">
                <a:solidFill>
                  <a:srgbClr val="0070C0"/>
                </a:solidFill>
              </a:rPr>
              <a:t>!</a:t>
            </a:r>
          </a:p>
          <a:p>
            <a:r>
              <a:rPr lang="cs-CZ" sz="2000" dirty="0">
                <a:solidFill>
                  <a:srgbClr val="0070C0"/>
                </a:solidFill>
              </a:rPr>
              <a:t>W</a:t>
            </a:r>
            <a:r>
              <a:rPr lang="en-US" sz="2000" dirty="0">
                <a:solidFill>
                  <a:srgbClr val="0070C0"/>
                </a:solidFill>
              </a:rPr>
              <a:t>e track </a:t>
            </a:r>
            <a:r>
              <a:rPr lang="cs-CZ" sz="2000" b="1" dirty="0" err="1">
                <a:solidFill>
                  <a:srgbClr val="0070C0"/>
                </a:solidFill>
              </a:rPr>
              <a:t>only</a:t>
            </a:r>
            <a:r>
              <a:rPr lang="cs-CZ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>
                <a:solidFill>
                  <a:srgbClr val="0070C0"/>
                </a:solidFill>
              </a:rPr>
              <a:t>the </a:t>
            </a:r>
            <a:r>
              <a:rPr lang="cs-CZ" sz="2000" b="1" dirty="0">
                <a:solidFill>
                  <a:srgbClr val="0070C0"/>
                </a:solidFill>
              </a:rPr>
              <a:t>C</a:t>
            </a:r>
            <a:r>
              <a:rPr lang="en-US" sz="2000" b="1" dirty="0" err="1">
                <a:solidFill>
                  <a:srgbClr val="0070C0"/>
                </a:solidFill>
              </a:rPr>
              <a:t>ost</a:t>
            </a:r>
            <a:r>
              <a:rPr lang="en-US" sz="2000" b="1" dirty="0">
                <a:solidFill>
                  <a:srgbClr val="0070C0"/>
                </a:solidFill>
              </a:rPr>
              <a:t> of </a:t>
            </a:r>
            <a:r>
              <a:rPr lang="cs-CZ" sz="2000" b="1" dirty="0" err="1">
                <a:solidFill>
                  <a:srgbClr val="0070C0"/>
                </a:solidFill>
              </a:rPr>
              <a:t>Item</a:t>
            </a:r>
            <a:r>
              <a:rPr lang="cs-CZ" sz="2000" b="1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and </a:t>
            </a:r>
            <a:r>
              <a:rPr lang="cs-CZ" sz="2000" dirty="0" err="1">
                <a:solidFill>
                  <a:srgbClr val="0070C0"/>
                </a:solidFill>
              </a:rPr>
              <a:t>related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movement </a:t>
            </a:r>
            <a:r>
              <a:rPr lang="cs-CZ" sz="2000" dirty="0">
                <a:solidFill>
                  <a:srgbClr val="0070C0"/>
                </a:solidFill>
              </a:rPr>
              <a:t>on</a:t>
            </a:r>
            <a:r>
              <a:rPr lang="en-US" sz="2000" dirty="0">
                <a:solidFill>
                  <a:srgbClr val="0070C0"/>
                </a:solidFill>
              </a:rPr>
              <a:t> the </a:t>
            </a:r>
            <a:r>
              <a:rPr lang="cs-CZ" sz="2000" dirty="0" err="1">
                <a:solidFill>
                  <a:srgbClr val="0070C0"/>
                </a:solidFill>
              </a:rPr>
              <a:t>inventory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accounts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73312C-6418-4D90-9D0C-37BD428BA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564904"/>
            <a:ext cx="4320480" cy="36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098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751BF0-5C8E-4517-B8D1-B706EA193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Sales </a:t>
            </a:r>
            <a:r>
              <a:rPr lang="cs-CZ" sz="3600" dirty="0" err="1">
                <a:solidFill>
                  <a:srgbClr val="0070C0"/>
                </a:solidFill>
              </a:rPr>
              <a:t>Order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before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its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modification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A877EB2-D28B-46DE-B044-895C9D80FF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691977"/>
            <a:ext cx="8229600" cy="3474045"/>
          </a:xfrm>
          <a:ln>
            <a:solidFill>
              <a:srgbClr val="0070C0"/>
            </a:solidFill>
          </a:ln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C62745D0-F155-4691-BC1E-86FC7CF001B3}"/>
              </a:ext>
            </a:extLst>
          </p:cNvPr>
          <p:cNvCxnSpPr/>
          <p:nvPr/>
        </p:nvCxnSpPr>
        <p:spPr>
          <a:xfrm flipV="1">
            <a:off x="7812360" y="5229200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47C9799-1730-441F-AC4A-4E75276EEE3B}"/>
              </a:ext>
            </a:extLst>
          </p:cNvPr>
          <p:cNvSpPr txBox="1"/>
          <p:nvPr/>
        </p:nvSpPr>
        <p:spPr>
          <a:xfrm>
            <a:off x="3609241" y="5805264"/>
            <a:ext cx="5256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Unit cost filed must be additionally displayed with the help of the </a:t>
            </a:r>
            <a:r>
              <a:rPr lang="cs-CZ" b="1" dirty="0">
                <a:solidFill>
                  <a:srgbClr val="0070C0"/>
                </a:solidFill>
              </a:rPr>
              <a:t>S</a:t>
            </a:r>
            <a:r>
              <a:rPr lang="en-US" b="1" dirty="0">
                <a:solidFill>
                  <a:srgbClr val="0070C0"/>
                </a:solidFill>
              </a:rPr>
              <a:t>ales line </a:t>
            </a:r>
            <a:r>
              <a:rPr lang="cs-CZ" b="1" dirty="0" err="1">
                <a:solidFill>
                  <a:srgbClr val="0070C0"/>
                </a:solidFill>
              </a:rPr>
              <a:t>Personalize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feature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D6E3322-19EA-438D-9362-159995DA0B5B}"/>
              </a:ext>
            </a:extLst>
          </p:cNvPr>
          <p:cNvSpPr txBox="1"/>
          <p:nvPr/>
        </p:nvSpPr>
        <p:spPr>
          <a:xfrm>
            <a:off x="5004048" y="4278081"/>
            <a:ext cx="39604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The value Cost = 150 is taken from the earlier example 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D9F1EE68-CA3E-4ABE-9C9F-ECB0FB29C322}"/>
              </a:ext>
            </a:extLst>
          </p:cNvPr>
          <p:cNvCxnSpPr/>
          <p:nvPr/>
        </p:nvCxnSpPr>
        <p:spPr>
          <a:xfrm>
            <a:off x="7668344" y="4509120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0771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ABFF71-9655-4959-9DD9-B5890A34D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>
                <a:solidFill>
                  <a:srgbClr val="0070C0"/>
                </a:solidFill>
              </a:rPr>
              <a:t>Sales </a:t>
            </a:r>
            <a:r>
              <a:rPr lang="cs-CZ" sz="4400" dirty="0" err="1">
                <a:solidFill>
                  <a:srgbClr val="0070C0"/>
                </a:solidFill>
              </a:rPr>
              <a:t>order</a:t>
            </a:r>
            <a:r>
              <a:rPr lang="cs-CZ" sz="4400" dirty="0">
                <a:solidFill>
                  <a:srgbClr val="0070C0"/>
                </a:solidFill>
              </a:rPr>
              <a:t> line </a:t>
            </a:r>
            <a:r>
              <a:rPr lang="cs-CZ" sz="4400" dirty="0" err="1">
                <a:solidFill>
                  <a:srgbClr val="0070C0"/>
                </a:solidFill>
              </a:rPr>
              <a:t>after</a:t>
            </a:r>
            <a:r>
              <a:rPr lang="cs-CZ" sz="4400" dirty="0">
                <a:solidFill>
                  <a:srgbClr val="0070C0"/>
                </a:solidFill>
              </a:rPr>
              <a:t> </a:t>
            </a:r>
            <a:r>
              <a:rPr lang="cs-CZ" sz="4400" dirty="0" err="1">
                <a:solidFill>
                  <a:srgbClr val="0070C0"/>
                </a:solidFill>
              </a:rPr>
              <a:t>modification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8E7714-15FC-4491-8BA1-87B6B7407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832" y="1536467"/>
            <a:ext cx="7596336" cy="965062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4DDFE9D-210E-4E7C-84DD-FFA71723221B}"/>
              </a:ext>
            </a:extLst>
          </p:cNvPr>
          <p:cNvSpPr txBox="1"/>
          <p:nvPr/>
        </p:nvSpPr>
        <p:spPr>
          <a:xfrm>
            <a:off x="6876256" y="2501529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150-&gt;180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E2B0786-B690-4D27-8408-B01121E5E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32" y="2852367"/>
            <a:ext cx="2764809" cy="1080689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A964F21-F534-4E55-8021-DE30DC7C5234}"/>
              </a:ext>
            </a:extLst>
          </p:cNvPr>
          <p:cNvSpPr txBox="1"/>
          <p:nvPr/>
        </p:nvSpPr>
        <p:spPr>
          <a:xfrm>
            <a:off x="615515" y="4356727"/>
            <a:ext cx="82295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In this </a:t>
            </a:r>
            <a:r>
              <a:rPr lang="cs-CZ" dirty="0">
                <a:solidFill>
                  <a:srgbClr val="0070C0"/>
                </a:solidFill>
              </a:rPr>
              <a:t>case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cs-CZ" dirty="0" err="1">
                <a:solidFill>
                  <a:srgbClr val="0070C0"/>
                </a:solidFill>
              </a:rPr>
              <a:t>original</a:t>
            </a:r>
            <a:r>
              <a:rPr lang="cs-CZ" dirty="0">
                <a:solidFill>
                  <a:srgbClr val="0070C0"/>
                </a:solidFill>
              </a:rPr>
              <a:t> Unit </a:t>
            </a:r>
            <a:r>
              <a:rPr lang="cs-CZ" dirty="0" err="1">
                <a:solidFill>
                  <a:srgbClr val="0070C0"/>
                </a:solidFill>
              </a:rPr>
              <a:t>Cost</a:t>
            </a:r>
            <a:r>
              <a:rPr lang="cs-CZ" dirty="0">
                <a:solidFill>
                  <a:srgbClr val="0070C0"/>
                </a:solidFill>
              </a:rPr>
              <a:t> =150 </a:t>
            </a:r>
            <a:r>
              <a:rPr lang="cs-CZ" dirty="0" err="1">
                <a:solidFill>
                  <a:srgbClr val="0070C0"/>
                </a:solidFill>
              </a:rPr>
              <a:t>was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change</a:t>
            </a:r>
            <a:r>
              <a:rPr lang="cs-CZ" dirty="0">
                <a:solidFill>
                  <a:srgbClr val="0070C0"/>
                </a:solidFill>
              </a:rPr>
              <a:t> to </a:t>
            </a:r>
            <a:r>
              <a:rPr lang="cs-CZ" dirty="0" err="1">
                <a:solidFill>
                  <a:srgbClr val="0070C0"/>
                </a:solidFill>
              </a:rPr>
              <a:t>the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new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 expected </a:t>
            </a:r>
            <a:r>
              <a:rPr lang="cs-CZ" dirty="0">
                <a:solidFill>
                  <a:srgbClr val="0070C0"/>
                </a:solidFill>
              </a:rPr>
              <a:t>Unit </a:t>
            </a:r>
            <a:r>
              <a:rPr lang="cs-CZ" dirty="0" err="1">
                <a:solidFill>
                  <a:srgbClr val="0070C0"/>
                </a:solidFill>
              </a:rPr>
              <a:t>Cost</a:t>
            </a:r>
            <a:r>
              <a:rPr lang="cs-CZ" dirty="0">
                <a:solidFill>
                  <a:srgbClr val="0070C0"/>
                </a:solidFill>
              </a:rPr>
              <a:t>=180.</a:t>
            </a:r>
          </a:p>
          <a:p>
            <a:r>
              <a:rPr lang="cs-CZ" dirty="0">
                <a:solidFill>
                  <a:srgbClr val="0070C0"/>
                </a:solidFill>
              </a:rPr>
              <a:t> </a:t>
            </a:r>
          </a:p>
          <a:p>
            <a:r>
              <a:rPr lang="cs-CZ" dirty="0" err="1">
                <a:solidFill>
                  <a:srgbClr val="0070C0"/>
                </a:solidFill>
              </a:rPr>
              <a:t>We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posting</a:t>
            </a:r>
            <a:r>
              <a:rPr lang="cs-CZ" dirty="0">
                <a:solidFill>
                  <a:srgbClr val="0070C0"/>
                </a:solidFill>
              </a:rPr>
              <a:t> Sales </a:t>
            </a:r>
            <a:r>
              <a:rPr lang="cs-CZ" dirty="0" err="1">
                <a:solidFill>
                  <a:srgbClr val="0070C0"/>
                </a:solidFill>
              </a:rPr>
              <a:t>Order</a:t>
            </a:r>
            <a:r>
              <a:rPr lang="cs-CZ" dirty="0">
                <a:solidFill>
                  <a:srgbClr val="0070C0"/>
                </a:solidFill>
              </a:rPr>
              <a:t> as </a:t>
            </a:r>
            <a:r>
              <a:rPr lang="cs-CZ" dirty="0" err="1">
                <a:solidFill>
                  <a:srgbClr val="0070C0"/>
                </a:solidFill>
              </a:rPr>
              <a:t>Shipped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only</a:t>
            </a:r>
            <a:r>
              <a:rPr lang="cs-CZ" dirty="0">
                <a:solidFill>
                  <a:srgbClr val="0070C0"/>
                </a:solidFill>
              </a:rPr>
              <a:t>. 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cs-CZ" dirty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BC81D39-8304-47D9-844A-4B9EE866F656}"/>
              </a:ext>
            </a:extLst>
          </p:cNvPr>
          <p:cNvSpPr/>
          <p:nvPr/>
        </p:nvSpPr>
        <p:spPr>
          <a:xfrm>
            <a:off x="6019226" y="3221699"/>
            <a:ext cx="27867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Manually</a:t>
            </a:r>
            <a:r>
              <a:rPr lang="cs-CZ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cs-CZ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edited</a:t>
            </a:r>
            <a:r>
              <a:rPr lang="cs-CZ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</a:t>
            </a:r>
          </a:p>
        </p:txBody>
      </p:sp>
      <p:sp>
        <p:nvSpPr>
          <p:cNvPr id="4" name="Šipka: nahoru 3">
            <a:extLst>
              <a:ext uri="{FF2B5EF4-FFF2-40B4-BE49-F238E27FC236}">
                <a16:creationId xmlns:a16="http://schemas.microsoft.com/office/drawing/2014/main" id="{1051B62A-2BE6-44ED-A49D-DD1E03A1F341}"/>
              </a:ext>
            </a:extLst>
          </p:cNvPr>
          <p:cNvSpPr/>
          <p:nvPr/>
        </p:nvSpPr>
        <p:spPr>
          <a:xfrm>
            <a:off x="7164288" y="2870861"/>
            <a:ext cx="648072" cy="3291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510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06C0AA-2776-4ED9-9B56-3C8E00EC0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Average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cost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calculation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from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Item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card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457BD33-DC5F-4F21-A438-1D652B119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4" y="1772816"/>
            <a:ext cx="7829551" cy="220626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F4FA11E5-0288-4385-BD8B-BB7D32C683E8}"/>
              </a:ext>
            </a:extLst>
          </p:cNvPr>
          <p:cNvCxnSpPr/>
          <p:nvPr/>
        </p:nvCxnSpPr>
        <p:spPr>
          <a:xfrm flipV="1">
            <a:off x="6372200" y="3573016"/>
            <a:ext cx="0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9C044321-5FDF-45FB-A2A1-DEA7710DD75D}"/>
              </a:ext>
            </a:extLst>
          </p:cNvPr>
          <p:cNvSpPr txBox="1"/>
          <p:nvPr/>
        </p:nvSpPr>
        <p:spPr>
          <a:xfrm>
            <a:off x="5076056" y="479715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Already booked purchase order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94B5160-B51D-4B36-A1C8-AC724DD30E8F}"/>
              </a:ext>
            </a:extLst>
          </p:cNvPr>
          <p:cNvSpPr/>
          <p:nvPr/>
        </p:nvSpPr>
        <p:spPr>
          <a:xfrm>
            <a:off x="7092280" y="3717032"/>
            <a:ext cx="1394494" cy="2620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23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47281A-7317-440B-88A7-45AA0C7B9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Item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entry</a:t>
            </a:r>
            <a:r>
              <a:rPr lang="cs-CZ" sz="3600" dirty="0">
                <a:solidFill>
                  <a:srgbClr val="0070C0"/>
                </a:solidFill>
              </a:rPr>
              <a:t> and </a:t>
            </a:r>
            <a:r>
              <a:rPr lang="cs-CZ" sz="3600" dirty="0" err="1">
                <a:solidFill>
                  <a:srgbClr val="0070C0"/>
                </a:solidFill>
              </a:rPr>
              <a:t>value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entry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after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shipping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8384643-D9DA-4B11-B11C-0B5E41112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5450887" cy="1012146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2F61E8D-9D12-484F-A854-07D6DE587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810648"/>
            <a:ext cx="6660232" cy="1236703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0BB8894A-CEE3-42A9-93FA-EBAD3151D9CC}"/>
              </a:ext>
            </a:extLst>
          </p:cNvPr>
          <p:cNvCxnSpPr/>
          <p:nvPr/>
        </p:nvCxnSpPr>
        <p:spPr>
          <a:xfrm>
            <a:off x="5908087" y="2132856"/>
            <a:ext cx="5361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9A96BDCC-2ECC-47BE-9D16-1A48B92409F4}"/>
              </a:ext>
            </a:extLst>
          </p:cNvPr>
          <p:cNvCxnSpPr>
            <a:cxnSpLocks/>
          </p:cNvCxnSpPr>
          <p:nvPr/>
        </p:nvCxnSpPr>
        <p:spPr>
          <a:xfrm>
            <a:off x="6444208" y="2132856"/>
            <a:ext cx="0" cy="423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88942B3C-F76B-4ACE-8CB2-345D7CDFFBC2}"/>
              </a:ext>
            </a:extLst>
          </p:cNvPr>
          <p:cNvCxnSpPr>
            <a:cxnSpLocks/>
          </p:cNvCxnSpPr>
          <p:nvPr/>
        </p:nvCxnSpPr>
        <p:spPr>
          <a:xfrm flipH="1">
            <a:off x="1043608" y="2534202"/>
            <a:ext cx="5400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C85E61F9-D37A-4C02-8243-AE09888C38C0}"/>
              </a:ext>
            </a:extLst>
          </p:cNvPr>
          <p:cNvCxnSpPr>
            <a:cxnSpLocks/>
          </p:cNvCxnSpPr>
          <p:nvPr/>
        </p:nvCxnSpPr>
        <p:spPr>
          <a:xfrm>
            <a:off x="1078661" y="2556520"/>
            <a:ext cx="0" cy="553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DEDA826A-C110-4ADB-90C6-E9475EECCBCE}"/>
              </a:ext>
            </a:extLst>
          </p:cNvPr>
          <p:cNvCxnSpPr/>
          <p:nvPr/>
        </p:nvCxnSpPr>
        <p:spPr>
          <a:xfrm>
            <a:off x="1083551" y="3110266"/>
            <a:ext cx="5361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Obrázek 25">
            <a:extLst>
              <a:ext uri="{FF2B5EF4-FFF2-40B4-BE49-F238E27FC236}">
                <a16:creationId xmlns:a16="http://schemas.microsoft.com/office/drawing/2014/main" id="{FCDCAB0C-4C61-4C02-A758-8D26FD54F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623414"/>
            <a:ext cx="7837495" cy="1148538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11" name="Šipka: dolů 10">
            <a:extLst>
              <a:ext uri="{FF2B5EF4-FFF2-40B4-BE49-F238E27FC236}">
                <a16:creationId xmlns:a16="http://schemas.microsoft.com/office/drawing/2014/main" id="{A7EB6A04-BA49-47D1-9588-BE8EE667A321}"/>
              </a:ext>
            </a:extLst>
          </p:cNvPr>
          <p:cNvSpPr/>
          <p:nvPr/>
        </p:nvSpPr>
        <p:spPr>
          <a:xfrm>
            <a:off x="4121696" y="4140097"/>
            <a:ext cx="1656184" cy="8730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Ctrl-F7</a:t>
            </a:r>
            <a:endParaRPr lang="en-US" dirty="0"/>
          </a:p>
        </p:txBody>
      </p:sp>
      <p:sp>
        <p:nvSpPr>
          <p:cNvPr id="3" name="Pravá složená závorka 2">
            <a:extLst>
              <a:ext uri="{FF2B5EF4-FFF2-40B4-BE49-F238E27FC236}">
                <a16:creationId xmlns:a16="http://schemas.microsoft.com/office/drawing/2014/main" id="{51BA1037-3E98-4A47-A662-C11ACF6132CA}"/>
              </a:ext>
            </a:extLst>
          </p:cNvPr>
          <p:cNvSpPr/>
          <p:nvPr/>
        </p:nvSpPr>
        <p:spPr>
          <a:xfrm>
            <a:off x="6588224" y="1417638"/>
            <a:ext cx="392102" cy="93123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F4D6E66-BD72-4925-A851-AFA5B87DBFF5}"/>
              </a:ext>
            </a:extLst>
          </p:cNvPr>
          <p:cNvSpPr txBox="1"/>
          <p:nvPr/>
        </p:nvSpPr>
        <p:spPr>
          <a:xfrm>
            <a:off x="6980326" y="1725521"/>
            <a:ext cx="1203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0070C0"/>
                </a:solidFill>
              </a:rPr>
              <a:t>1st part </a:t>
            </a:r>
            <a:r>
              <a:rPr lang="cs-CZ" sz="1400" b="1" dirty="0" err="1">
                <a:solidFill>
                  <a:srgbClr val="0070C0"/>
                </a:solidFill>
              </a:rPr>
              <a:t>of</a:t>
            </a:r>
            <a:r>
              <a:rPr lang="cs-CZ" sz="1400" b="1" dirty="0">
                <a:solidFill>
                  <a:srgbClr val="0070C0"/>
                </a:solidFill>
              </a:rPr>
              <a:t> ILE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76F0686-FA55-4560-9043-DBBEA3407A04}"/>
              </a:ext>
            </a:extLst>
          </p:cNvPr>
          <p:cNvSpPr txBox="1"/>
          <p:nvPr/>
        </p:nvSpPr>
        <p:spPr>
          <a:xfrm>
            <a:off x="145551" y="3227100"/>
            <a:ext cx="1263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0070C0"/>
                </a:solidFill>
              </a:rPr>
              <a:t>2nd part </a:t>
            </a:r>
            <a:r>
              <a:rPr lang="cs-CZ" sz="1400" b="1" dirty="0" err="1">
                <a:solidFill>
                  <a:srgbClr val="0070C0"/>
                </a:solidFill>
              </a:rPr>
              <a:t>of</a:t>
            </a:r>
            <a:r>
              <a:rPr lang="cs-CZ" sz="1400" b="1" dirty="0">
                <a:solidFill>
                  <a:srgbClr val="0070C0"/>
                </a:solidFill>
              </a:rPr>
              <a:t> ILE</a:t>
            </a:r>
            <a:endParaRPr lang="en-US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8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Expected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costs</a:t>
            </a:r>
            <a:r>
              <a:rPr lang="cs-CZ" sz="3600" dirty="0">
                <a:solidFill>
                  <a:srgbClr val="0070C0"/>
                </a:solidFill>
              </a:rPr>
              <a:t> setup 1st part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75556" y="4437112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If the Expected cost posting is checked (ticked), </a:t>
            </a:r>
          </a:p>
          <a:p>
            <a:r>
              <a:rPr lang="en-US" dirty="0">
                <a:solidFill>
                  <a:srgbClr val="0070C0"/>
                </a:solidFill>
              </a:rPr>
              <a:t>then  B</a:t>
            </a:r>
            <a:r>
              <a:rPr lang="cs-CZ" dirty="0" err="1">
                <a:solidFill>
                  <a:srgbClr val="0070C0"/>
                </a:solidFill>
              </a:rPr>
              <a:t>usiness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C</a:t>
            </a:r>
            <a:r>
              <a:rPr lang="cs-CZ" dirty="0" err="1">
                <a:solidFill>
                  <a:srgbClr val="0070C0"/>
                </a:solidFill>
              </a:rPr>
              <a:t>entral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 post the expected costs to a temporary </a:t>
            </a:r>
            <a:r>
              <a:rPr lang="cs-CZ" dirty="0">
                <a:solidFill>
                  <a:srgbClr val="0070C0"/>
                </a:solidFill>
              </a:rPr>
              <a:t>(interim) </a:t>
            </a:r>
            <a:r>
              <a:rPr lang="en-US" dirty="0">
                <a:solidFill>
                  <a:srgbClr val="0070C0"/>
                </a:solidFill>
              </a:rPr>
              <a:t>General ledger account.</a:t>
            </a:r>
            <a:r>
              <a:rPr lang="cs-CZ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F9473CC-B5A6-4BDD-8921-95849FD56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56" y="1202100"/>
            <a:ext cx="4810490" cy="30579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176A20E4-1314-4D37-93EA-E2F4CA135F1D}"/>
              </a:ext>
            </a:extLst>
          </p:cNvPr>
          <p:cNvCxnSpPr>
            <a:cxnSpLocks/>
          </p:cNvCxnSpPr>
          <p:nvPr/>
        </p:nvCxnSpPr>
        <p:spPr>
          <a:xfrm flipH="1">
            <a:off x="2123728" y="2420888"/>
            <a:ext cx="85707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4326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5BA6E0-5CE4-40DB-8180-74AE77F20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Inventory </a:t>
            </a:r>
            <a:r>
              <a:rPr lang="cs-CZ" sz="3600" dirty="0" err="1">
                <a:solidFill>
                  <a:srgbClr val="0070C0"/>
                </a:solidFill>
              </a:rPr>
              <a:t>cost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adjustment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process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DFE890-00F5-4BAF-841E-9CD6D0A37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>
                <a:solidFill>
                  <a:srgbClr val="0070C0"/>
                </a:solidFill>
              </a:rPr>
              <a:t>Step by step, </a:t>
            </a:r>
            <a:r>
              <a:rPr lang="cs-CZ" sz="1800" dirty="0" err="1">
                <a:solidFill>
                  <a:srgbClr val="0070C0"/>
                </a:solidFill>
              </a:rPr>
              <a:t>we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cs-CZ" sz="1800" dirty="0" err="1">
                <a:solidFill>
                  <a:srgbClr val="0070C0"/>
                </a:solidFill>
              </a:rPr>
              <a:t>have</a:t>
            </a:r>
            <a:r>
              <a:rPr lang="cs-CZ" sz="1800" dirty="0">
                <a:solidFill>
                  <a:srgbClr val="0070C0"/>
                </a:solidFill>
              </a:rPr>
              <a:t> to start </a:t>
            </a:r>
            <a:r>
              <a:rPr lang="cs-CZ" sz="1800" dirty="0" err="1">
                <a:solidFill>
                  <a:srgbClr val="0070C0"/>
                </a:solidFill>
              </a:rPr>
              <a:t>inventory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cs-CZ" sz="1800" dirty="0" err="1">
                <a:solidFill>
                  <a:srgbClr val="0070C0"/>
                </a:solidFill>
              </a:rPr>
              <a:t>adjustment</a:t>
            </a:r>
            <a:r>
              <a:rPr lang="cs-CZ" sz="1800" dirty="0">
                <a:solidFill>
                  <a:srgbClr val="0070C0"/>
                </a:solidFill>
              </a:rPr>
              <a:t> and </a:t>
            </a:r>
            <a:r>
              <a:rPr lang="cs-CZ" sz="1800" dirty="0" err="1">
                <a:solidFill>
                  <a:srgbClr val="0070C0"/>
                </a:solidFill>
              </a:rPr>
              <a:t>subsequent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cs-CZ" sz="1800" dirty="0" err="1">
                <a:solidFill>
                  <a:srgbClr val="0070C0"/>
                </a:solidFill>
              </a:rPr>
              <a:t>posting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cs-CZ" sz="1800" dirty="0" err="1">
                <a:solidFill>
                  <a:srgbClr val="0070C0"/>
                </a:solidFill>
              </a:rPr>
              <a:t>costs</a:t>
            </a:r>
            <a:r>
              <a:rPr lang="cs-CZ" sz="1800" dirty="0">
                <a:solidFill>
                  <a:srgbClr val="0070C0"/>
                </a:solidFill>
              </a:rPr>
              <a:t> to </a:t>
            </a:r>
            <a:r>
              <a:rPr lang="cs-CZ" sz="1800" dirty="0" err="1">
                <a:solidFill>
                  <a:srgbClr val="0070C0"/>
                </a:solidFill>
              </a:rPr>
              <a:t>the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cs-CZ" sz="1800" dirty="0" err="1">
                <a:solidFill>
                  <a:srgbClr val="0070C0"/>
                </a:solidFill>
              </a:rPr>
              <a:t>general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cs-CZ" sz="1800" dirty="0" err="1">
                <a:solidFill>
                  <a:srgbClr val="0070C0"/>
                </a:solidFill>
              </a:rPr>
              <a:t>ledger</a:t>
            </a:r>
            <a:r>
              <a:rPr lang="cs-CZ" sz="1800" dirty="0">
                <a:solidFill>
                  <a:srgbClr val="0070C0"/>
                </a:solidFill>
              </a:rPr>
              <a:t>     </a:t>
            </a: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642604-2145-416F-874E-A722E2D7F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272786"/>
            <a:ext cx="3137571" cy="16529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47DF35F-96B2-4179-B95D-806D73EE5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87089"/>
            <a:ext cx="2448271" cy="16457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63A313BA-B3D3-4933-968D-62EA155EB644}"/>
              </a:ext>
            </a:extLst>
          </p:cNvPr>
          <p:cNvCxnSpPr/>
          <p:nvPr/>
        </p:nvCxnSpPr>
        <p:spPr>
          <a:xfrm>
            <a:off x="4037163" y="2852936"/>
            <a:ext cx="4423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>
            <a:extLst>
              <a:ext uri="{FF2B5EF4-FFF2-40B4-BE49-F238E27FC236}">
                <a16:creationId xmlns:a16="http://schemas.microsoft.com/office/drawing/2014/main" id="{4350E8F3-D1EB-4FC2-ADEA-CE267B8DDC11}"/>
              </a:ext>
            </a:extLst>
          </p:cNvPr>
          <p:cNvSpPr/>
          <p:nvPr/>
        </p:nvSpPr>
        <p:spPr>
          <a:xfrm>
            <a:off x="4078483" y="4027884"/>
            <a:ext cx="4010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&amp;</a:t>
            </a:r>
            <a:endParaRPr lang="cs-CZ" sz="2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671C408-92FB-4136-B3A7-2EAAAC5D5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933" y="4527389"/>
            <a:ext cx="3279230" cy="1143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AE6EEC0E-31E4-4439-94C5-FF493EA4A76B}"/>
              </a:ext>
            </a:extLst>
          </p:cNvPr>
          <p:cNvCxnSpPr>
            <a:cxnSpLocks/>
          </p:cNvCxnSpPr>
          <p:nvPr/>
        </p:nvCxnSpPr>
        <p:spPr>
          <a:xfrm>
            <a:off x="3857287" y="4941168"/>
            <a:ext cx="7147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>
            <a:extLst>
              <a:ext uri="{FF2B5EF4-FFF2-40B4-BE49-F238E27FC236}">
                <a16:creationId xmlns:a16="http://schemas.microsoft.com/office/drawing/2014/main" id="{666362C7-A3AF-419A-BB0C-26044F70E5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008" y="4515804"/>
            <a:ext cx="1484583" cy="19101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CB729EEA-77EB-225A-7B74-B6DFDE766C30}"/>
              </a:ext>
            </a:extLst>
          </p:cNvPr>
          <p:cNvCxnSpPr/>
          <p:nvPr/>
        </p:nvCxnSpPr>
        <p:spPr>
          <a:xfrm flipH="1">
            <a:off x="5436096" y="5373216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9063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3C12FF-2C43-485B-9EFC-22568D425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</a:rPr>
              <a:t>Inventory value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C6F5031-4E23-4F1A-9B57-6FF1B3CF3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06" y="1417638"/>
            <a:ext cx="8091012" cy="19573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B55996D-A2DD-4DAA-89BF-35AD40A88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60" y="4365104"/>
            <a:ext cx="2674640" cy="1871631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ECEED02D-4066-4812-BABC-1B796A79DD0B}"/>
              </a:ext>
            </a:extLst>
          </p:cNvPr>
          <p:cNvSpPr txBox="1"/>
          <p:nvPr/>
        </p:nvSpPr>
        <p:spPr>
          <a:xfrm>
            <a:off x="3275856" y="509620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To provide that little bit of extra value to our fabulous company !!!!</a:t>
            </a:r>
            <a:endParaRPr lang="en-GB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03AA4075-F8D6-4E49-B99E-45650B347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3756122"/>
            <a:ext cx="3952381" cy="76190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08E5B9A6-8B18-41AD-AACF-DECA9024B4DB}"/>
              </a:ext>
            </a:extLst>
          </p:cNvPr>
          <p:cNvCxnSpPr/>
          <p:nvPr/>
        </p:nvCxnSpPr>
        <p:spPr>
          <a:xfrm>
            <a:off x="6876256" y="3138817"/>
            <a:ext cx="0" cy="578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2846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69EAA9-E588-4819-9F02-88C13F1E0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</a:rPr>
              <a:t>Item entries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before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invoicing</a:t>
            </a:r>
            <a:r>
              <a:rPr lang="cs-CZ" sz="3600" dirty="0">
                <a:solidFill>
                  <a:srgbClr val="0070C0"/>
                </a:solidFill>
              </a:rPr>
              <a:t> Sales </a:t>
            </a:r>
            <a:r>
              <a:rPr lang="cs-CZ" sz="3600" dirty="0" err="1">
                <a:solidFill>
                  <a:srgbClr val="0070C0"/>
                </a:solidFill>
              </a:rPr>
              <a:t>order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775A589-84AD-4F7C-9D04-677569104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15" y="1988840"/>
            <a:ext cx="7290048" cy="1258534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BDB1A82-D7E6-444D-A49F-A88AAA145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24" y="3789040"/>
            <a:ext cx="7290048" cy="1500202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6" name="Šipka: dolů 5">
            <a:extLst>
              <a:ext uri="{FF2B5EF4-FFF2-40B4-BE49-F238E27FC236}">
                <a16:creationId xmlns:a16="http://schemas.microsoft.com/office/drawing/2014/main" id="{DE4F5E41-4D34-469A-AC49-7483B3A9570A}"/>
              </a:ext>
            </a:extLst>
          </p:cNvPr>
          <p:cNvSpPr/>
          <p:nvPr/>
        </p:nvSpPr>
        <p:spPr>
          <a:xfrm>
            <a:off x="4067944" y="3439678"/>
            <a:ext cx="1656184" cy="7577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Ctrl-F7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94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2C2E78-F1A4-446F-8A62-7B5F5E7D5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2800" dirty="0">
                <a:solidFill>
                  <a:srgbClr val="0070C0"/>
                </a:solidFill>
              </a:rPr>
              <a:t>General </a:t>
            </a:r>
            <a:r>
              <a:rPr lang="cs-CZ" sz="2800" dirty="0" err="1">
                <a:solidFill>
                  <a:srgbClr val="0070C0"/>
                </a:solidFill>
              </a:rPr>
              <a:t>ledger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entries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before</a:t>
            </a:r>
            <a:r>
              <a:rPr lang="cs-CZ" sz="2800" dirty="0">
                <a:solidFill>
                  <a:srgbClr val="0070C0"/>
                </a:solidFill>
              </a:rPr>
              <a:t> Sales </a:t>
            </a:r>
            <a:r>
              <a:rPr lang="cs-CZ" sz="2800" dirty="0" err="1">
                <a:solidFill>
                  <a:srgbClr val="0070C0"/>
                </a:solidFill>
              </a:rPr>
              <a:t>Order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invocing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55C3C91-8377-48B8-A892-20B0EFDED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6792"/>
            <a:ext cx="7992888" cy="1458733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F3F33E6-0FB0-8080-E3AA-67CF13CAFB43}"/>
              </a:ext>
            </a:extLst>
          </p:cNvPr>
          <p:cNvSpPr txBox="1"/>
          <p:nvPr/>
        </p:nvSpPr>
        <p:spPr>
          <a:xfrm>
            <a:off x="457200" y="3429000"/>
            <a:ext cx="72155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It is worth saying here</a:t>
            </a:r>
            <a:r>
              <a:rPr lang="cs-CZ" dirty="0">
                <a:solidFill>
                  <a:srgbClr val="0070C0"/>
                </a:solidFill>
              </a:rPr>
              <a:t>,</a:t>
            </a:r>
            <a:r>
              <a:rPr lang="en-US" dirty="0">
                <a:solidFill>
                  <a:srgbClr val="0070C0"/>
                </a:solidFill>
              </a:rPr>
              <a:t> that we </a:t>
            </a:r>
            <a:r>
              <a:rPr lang="en-US" b="1" dirty="0">
                <a:solidFill>
                  <a:srgbClr val="C00000"/>
                </a:solidFill>
              </a:rPr>
              <a:t>did not adjust </a:t>
            </a:r>
            <a:r>
              <a:rPr lang="en-US" dirty="0">
                <a:solidFill>
                  <a:srgbClr val="0070C0"/>
                </a:solidFill>
              </a:rPr>
              <a:t>the expected purchase price 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of </a:t>
            </a:r>
            <a:r>
              <a:rPr lang="en-US" b="1" dirty="0">
                <a:solidFill>
                  <a:srgbClr val="C00000"/>
                </a:solidFill>
              </a:rPr>
              <a:t>180</a:t>
            </a:r>
            <a:r>
              <a:rPr lang="en-US" dirty="0">
                <a:solidFill>
                  <a:srgbClr val="0070C0"/>
                </a:solidFill>
              </a:rPr>
              <a:t> before posting the Sales Order. </a:t>
            </a:r>
            <a:endParaRPr lang="cs-CZ" dirty="0">
              <a:solidFill>
                <a:srgbClr val="0070C0"/>
              </a:solidFill>
            </a:endParaRPr>
          </a:p>
          <a:p>
            <a:endParaRPr lang="cs-CZ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This cost has remained the same in this model. </a:t>
            </a:r>
            <a:endParaRPr lang="cs-CZ" b="1" dirty="0">
              <a:solidFill>
                <a:srgbClr val="0070C0"/>
              </a:solidFill>
            </a:endParaRPr>
          </a:p>
          <a:p>
            <a:endParaRPr lang="cs-CZ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In the next model we will illustrate a difference procedure. 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228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cs-CZ" sz="2800" dirty="0">
                <a:solidFill>
                  <a:srgbClr val="0070C0"/>
                </a:solidFill>
              </a:rPr>
              <a:t>All </a:t>
            </a:r>
            <a:r>
              <a:rPr lang="cs-CZ" sz="2800" dirty="0" err="1">
                <a:solidFill>
                  <a:srgbClr val="0070C0"/>
                </a:solidFill>
              </a:rPr>
              <a:t>results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after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invoicing</a:t>
            </a:r>
            <a:r>
              <a:rPr lang="cs-CZ" sz="2800" dirty="0">
                <a:solidFill>
                  <a:srgbClr val="0070C0"/>
                </a:solidFill>
              </a:rPr>
              <a:t>  and </a:t>
            </a:r>
            <a:r>
              <a:rPr lang="cs-CZ" sz="2800" dirty="0" err="1">
                <a:solidFill>
                  <a:srgbClr val="0070C0"/>
                </a:solidFill>
              </a:rPr>
              <a:t>inventory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cost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adjustments</a:t>
            </a:r>
            <a:r>
              <a:rPr lang="cs-CZ" sz="2800" dirty="0">
                <a:solidFill>
                  <a:srgbClr val="0070C0"/>
                </a:solidFill>
              </a:rPr>
              <a:t> 1st part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2C48F56-3BC2-4DC6-8D49-A1EFFBE11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15618"/>
            <a:ext cx="8229600" cy="191338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064941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176AB4-1EDB-42F6-A355-7C311347D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dirty="0">
                <a:solidFill>
                  <a:srgbClr val="0070C0"/>
                </a:solidFill>
              </a:rPr>
              <a:t>All </a:t>
            </a:r>
            <a:r>
              <a:rPr lang="cs-CZ" sz="2800" dirty="0" err="1">
                <a:solidFill>
                  <a:srgbClr val="0070C0"/>
                </a:solidFill>
              </a:rPr>
              <a:t>results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before</a:t>
            </a:r>
            <a:r>
              <a:rPr lang="cs-CZ" sz="2800" dirty="0">
                <a:solidFill>
                  <a:srgbClr val="0070C0"/>
                </a:solidFill>
              </a:rPr>
              <a:t> and </a:t>
            </a:r>
            <a:r>
              <a:rPr lang="cs-CZ" sz="2800" dirty="0" err="1">
                <a:solidFill>
                  <a:srgbClr val="0070C0"/>
                </a:solidFill>
              </a:rPr>
              <a:t>after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invoicing</a:t>
            </a:r>
            <a:r>
              <a:rPr lang="cs-CZ" sz="2800" dirty="0">
                <a:solidFill>
                  <a:srgbClr val="0070C0"/>
                </a:solidFill>
              </a:rPr>
              <a:t>  and </a:t>
            </a:r>
            <a:r>
              <a:rPr lang="cs-CZ" sz="2800" dirty="0" err="1">
                <a:solidFill>
                  <a:srgbClr val="0070C0"/>
                </a:solidFill>
              </a:rPr>
              <a:t>inventory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cost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adjustments</a:t>
            </a:r>
            <a:r>
              <a:rPr lang="cs-CZ" sz="2800" dirty="0">
                <a:solidFill>
                  <a:srgbClr val="0070C0"/>
                </a:solidFill>
              </a:rPr>
              <a:t> 2nd part</a:t>
            </a:r>
            <a:endParaRPr lang="en-US" sz="2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9CE6168-FD9B-40A8-A17C-182E7D56C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440375"/>
            <a:ext cx="7848872" cy="1530742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B294C59-F3C1-4E72-87CE-0F2184B72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52" y="2203826"/>
            <a:ext cx="7992888" cy="1458733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BBA3D42F-EEDF-4BD4-AF50-6BA4AED11D5B}"/>
              </a:ext>
            </a:extLst>
          </p:cNvPr>
          <p:cNvSpPr/>
          <p:nvPr/>
        </p:nvSpPr>
        <p:spPr>
          <a:xfrm>
            <a:off x="6137391" y="2147351"/>
            <a:ext cx="89094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Before</a:t>
            </a:r>
            <a:endParaRPr lang="cs-CZ" sz="2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0CBA8D3-7F92-4652-AB7A-CB70528C8AA4}"/>
              </a:ext>
            </a:extLst>
          </p:cNvPr>
          <p:cNvSpPr/>
          <p:nvPr/>
        </p:nvSpPr>
        <p:spPr>
          <a:xfrm>
            <a:off x="6300192" y="4408075"/>
            <a:ext cx="72814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After</a:t>
            </a:r>
            <a:endParaRPr lang="cs-CZ" sz="2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9AB26A3-DB81-00C3-48CA-FF8DFC0579E7}"/>
              </a:ext>
            </a:extLst>
          </p:cNvPr>
          <p:cNvSpPr/>
          <p:nvPr/>
        </p:nvSpPr>
        <p:spPr>
          <a:xfrm>
            <a:off x="1907704" y="5060272"/>
            <a:ext cx="6336704" cy="3129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4525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D00CE77B-9671-4134-AE4F-A6D446EB6A7A}"/>
              </a:ext>
            </a:extLst>
          </p:cNvPr>
          <p:cNvSpPr/>
          <p:nvPr/>
        </p:nvSpPr>
        <p:spPr>
          <a:xfrm>
            <a:off x="682313" y="908720"/>
            <a:ext cx="7779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End of the second part of the show</a:t>
            </a:r>
            <a:endParaRPr lang="cs-CZ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F32BBD8-0138-4A56-B5A0-8EFF16ABE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132856"/>
            <a:ext cx="5470586" cy="351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905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CB426C81-4CB0-23A7-1121-E45A4152252C}"/>
              </a:ext>
            </a:extLst>
          </p:cNvPr>
          <p:cNvSpPr/>
          <p:nvPr/>
        </p:nvSpPr>
        <p:spPr>
          <a:xfrm>
            <a:off x="755576" y="1412776"/>
            <a:ext cx="78815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Second model - sale with expected price</a:t>
            </a:r>
            <a:endParaRPr lang="cs-CZ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6B3C2E2-381B-4BCC-A3B7-019A3EB3F69E}"/>
              </a:ext>
            </a:extLst>
          </p:cNvPr>
          <p:cNvSpPr txBox="1"/>
          <p:nvPr/>
        </p:nvSpPr>
        <p:spPr>
          <a:xfrm>
            <a:off x="907118" y="2228671"/>
            <a:ext cx="73297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This second part is suggested for the home study 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and will not be reviewed in the classes </a:t>
            </a:r>
            <a:endParaRPr lang="cs-CZ" b="1" dirty="0">
              <a:solidFill>
                <a:srgbClr val="FF0000"/>
              </a:solidFill>
            </a:endParaRPr>
          </a:p>
          <a:p>
            <a:endParaRPr lang="cs-CZ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It is only a completion of all the options associated with the expected costs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0D54311-B12A-4EA2-842A-37BCB3E70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3714239"/>
            <a:ext cx="2619375" cy="174307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05A4D99D-3EEB-4F99-8D7A-78C66E970490}"/>
              </a:ext>
            </a:extLst>
          </p:cNvPr>
          <p:cNvSpPr/>
          <p:nvPr/>
        </p:nvSpPr>
        <p:spPr>
          <a:xfrm>
            <a:off x="1043950" y="5589240"/>
            <a:ext cx="70560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 third part of the show is called homework</a:t>
            </a:r>
            <a:endParaRPr lang="cs-CZ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22314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CCA647-43C7-3428-7EC8-06EA63644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 </a:t>
            </a:r>
            <a:r>
              <a:rPr lang="en-US" sz="3100" dirty="0">
                <a:solidFill>
                  <a:srgbClr val="0070C0"/>
                </a:solidFill>
              </a:rPr>
              <a:t>Second sales model with expected acquisition price </a:t>
            </a:r>
            <a:endParaRPr lang="cs-CZ" sz="3100" dirty="0">
              <a:solidFill>
                <a:srgbClr val="0070C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6036952-35F9-89C3-ED41-29361C1D85BE}"/>
              </a:ext>
            </a:extLst>
          </p:cNvPr>
          <p:cNvSpPr txBox="1"/>
          <p:nvPr/>
        </p:nvSpPr>
        <p:spPr>
          <a:xfrm>
            <a:off x="899592" y="1417638"/>
            <a:ext cx="2024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New </a:t>
            </a:r>
            <a:r>
              <a:rPr lang="cs-CZ" dirty="0" err="1">
                <a:solidFill>
                  <a:srgbClr val="0070C0"/>
                </a:solidFill>
              </a:rPr>
              <a:t>item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creation</a:t>
            </a:r>
            <a:r>
              <a:rPr lang="cs-CZ" dirty="0">
                <a:solidFill>
                  <a:srgbClr val="0070C0"/>
                </a:solidFill>
              </a:rPr>
              <a:t> 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321E79C-E3A7-2D27-2BE9-091CD38F2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1885274"/>
            <a:ext cx="2808312" cy="9361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Pravá složená závorka 6">
            <a:extLst>
              <a:ext uri="{FF2B5EF4-FFF2-40B4-BE49-F238E27FC236}">
                <a16:creationId xmlns:a16="http://schemas.microsoft.com/office/drawing/2014/main" id="{64E59405-0B86-EEF5-FF3F-DA33073A9C7B}"/>
              </a:ext>
            </a:extLst>
          </p:cNvPr>
          <p:cNvSpPr/>
          <p:nvPr/>
        </p:nvSpPr>
        <p:spPr>
          <a:xfrm>
            <a:off x="4090486" y="1916832"/>
            <a:ext cx="216024" cy="9045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672F924-BC19-36A8-EC92-B3656D62D619}"/>
              </a:ext>
            </a:extLst>
          </p:cNvPr>
          <p:cNvSpPr txBox="1"/>
          <p:nvPr/>
        </p:nvSpPr>
        <p:spPr>
          <a:xfrm>
            <a:off x="4306510" y="2168660"/>
            <a:ext cx="2810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User </a:t>
            </a:r>
            <a:r>
              <a:rPr lang="cs-CZ" b="1" dirty="0" err="1">
                <a:solidFill>
                  <a:srgbClr val="0070C0"/>
                </a:solidFill>
              </a:rPr>
              <a:t>settings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for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this</a:t>
            </a:r>
            <a:r>
              <a:rPr lang="cs-CZ" b="1" dirty="0">
                <a:solidFill>
                  <a:srgbClr val="0070C0"/>
                </a:solidFill>
              </a:rPr>
              <a:t> model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0610CC6-C150-DC5A-7698-2E9F73055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46" y="3430235"/>
            <a:ext cx="3486193" cy="17989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FFFCE4B-5B06-FDB8-B342-BA8C60790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826" y="3429000"/>
            <a:ext cx="3042857" cy="27380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223979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4C82ED-2051-9503-274C-2EC9FA500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</a:rPr>
              <a:t>Purchase items with the Item journal 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41EB68F-4C37-8A3B-EF3B-48BFCA576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7638"/>
            <a:ext cx="8285714" cy="28285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Šipka: dolů 5">
            <a:extLst>
              <a:ext uri="{FF2B5EF4-FFF2-40B4-BE49-F238E27FC236}">
                <a16:creationId xmlns:a16="http://schemas.microsoft.com/office/drawing/2014/main" id="{B9C6BD4A-9E9D-1CDC-6C27-FFAD4ADC7DEA}"/>
              </a:ext>
            </a:extLst>
          </p:cNvPr>
          <p:cNvSpPr/>
          <p:nvPr/>
        </p:nvSpPr>
        <p:spPr>
          <a:xfrm>
            <a:off x="3134237" y="4149080"/>
            <a:ext cx="2664296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F9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1F23149-7E20-52EA-FBD2-267E9A616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5272291"/>
            <a:ext cx="3111715" cy="102185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ED9FFEF-F629-43B8-17CE-851A5D8A5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4867" y="5440362"/>
            <a:ext cx="3142857" cy="68571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A3FC2C4B-6E7D-914B-5AFF-C792DCDE33EB}"/>
              </a:ext>
            </a:extLst>
          </p:cNvPr>
          <p:cNvCxnSpPr/>
          <p:nvPr/>
        </p:nvCxnSpPr>
        <p:spPr>
          <a:xfrm>
            <a:off x="5019419" y="5661248"/>
            <a:ext cx="5606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A6754386-C623-411D-BB2B-F403F2102999}"/>
              </a:ext>
            </a:extLst>
          </p:cNvPr>
          <p:cNvSpPr txBox="1"/>
          <p:nvPr/>
        </p:nvSpPr>
        <p:spPr>
          <a:xfrm>
            <a:off x="3134237" y="1482153"/>
            <a:ext cx="3036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0070C0"/>
                </a:solidFill>
              </a:rPr>
              <a:t>No </a:t>
            </a:r>
            <a:r>
              <a:rPr lang="cs-CZ" sz="1400" dirty="0" err="1">
                <a:solidFill>
                  <a:srgbClr val="0070C0"/>
                </a:solidFill>
              </a:rPr>
              <a:t>expected</a:t>
            </a:r>
            <a:r>
              <a:rPr lang="cs-CZ" sz="1400" dirty="0">
                <a:solidFill>
                  <a:srgbClr val="0070C0"/>
                </a:solidFill>
              </a:rPr>
              <a:t> </a:t>
            </a:r>
            <a:r>
              <a:rPr lang="cs-CZ" sz="1400" dirty="0" err="1">
                <a:solidFill>
                  <a:srgbClr val="0070C0"/>
                </a:solidFill>
              </a:rPr>
              <a:t>cost</a:t>
            </a:r>
            <a:r>
              <a:rPr lang="cs-CZ" sz="1400" dirty="0">
                <a:solidFill>
                  <a:srgbClr val="0070C0"/>
                </a:solidFill>
              </a:rPr>
              <a:t> </a:t>
            </a:r>
            <a:r>
              <a:rPr lang="cs-CZ" sz="1400" dirty="0" err="1">
                <a:solidFill>
                  <a:srgbClr val="0070C0"/>
                </a:solidFill>
              </a:rPr>
              <a:t>is</a:t>
            </a:r>
            <a:r>
              <a:rPr lang="cs-CZ" sz="1400" dirty="0">
                <a:solidFill>
                  <a:srgbClr val="0070C0"/>
                </a:solidFill>
              </a:rPr>
              <a:t> </a:t>
            </a:r>
            <a:r>
              <a:rPr lang="cs-CZ" sz="1400" dirty="0" err="1">
                <a:solidFill>
                  <a:srgbClr val="0070C0"/>
                </a:solidFill>
              </a:rPr>
              <a:t>taken</a:t>
            </a:r>
            <a:r>
              <a:rPr lang="cs-CZ" sz="1400" dirty="0">
                <a:solidFill>
                  <a:srgbClr val="0070C0"/>
                </a:solidFill>
              </a:rPr>
              <a:t> </a:t>
            </a:r>
            <a:r>
              <a:rPr lang="cs-CZ" sz="1400" dirty="0" err="1">
                <a:solidFill>
                  <a:srgbClr val="0070C0"/>
                </a:solidFill>
              </a:rPr>
              <a:t>into</a:t>
            </a:r>
            <a:r>
              <a:rPr lang="cs-CZ" sz="1400" dirty="0">
                <a:solidFill>
                  <a:srgbClr val="0070C0"/>
                </a:solidFill>
              </a:rPr>
              <a:t> </a:t>
            </a:r>
            <a:r>
              <a:rPr lang="cs-CZ" sz="1400" dirty="0" err="1">
                <a:solidFill>
                  <a:srgbClr val="0070C0"/>
                </a:solidFill>
              </a:rPr>
              <a:t>account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10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Expected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costs</a:t>
            </a:r>
            <a:r>
              <a:rPr lang="cs-CZ" sz="3600" dirty="0">
                <a:solidFill>
                  <a:srgbClr val="0070C0"/>
                </a:solidFill>
              </a:rPr>
              <a:t> setup 2nd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97AA04A-AD15-49D6-932F-54048F144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92242"/>
            <a:ext cx="1859850" cy="17972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EB834B6-B353-435C-8B22-95B3DACB6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182" y="1417637"/>
            <a:ext cx="5472608" cy="17718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0BD96C93-882A-466F-BFFF-597B12AF205F}"/>
              </a:ext>
            </a:extLst>
          </p:cNvPr>
          <p:cNvCxnSpPr>
            <a:stCxn id="7" idx="3"/>
          </p:cNvCxnSpPr>
          <p:nvPr/>
        </p:nvCxnSpPr>
        <p:spPr>
          <a:xfrm flipV="1">
            <a:off x="2039362" y="2290856"/>
            <a:ext cx="51641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6188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6A6CE5-C441-465A-CEB3-511211069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Item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Entry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</a:rPr>
              <a:t>&amp; Av</a:t>
            </a:r>
            <a:r>
              <a:rPr lang="cs-CZ" sz="3600" dirty="0">
                <a:solidFill>
                  <a:srgbClr val="0070C0"/>
                </a:solidFill>
              </a:rPr>
              <a:t>e</a:t>
            </a:r>
            <a:r>
              <a:rPr lang="en-US" sz="3600" dirty="0">
                <a:solidFill>
                  <a:srgbClr val="0070C0"/>
                </a:solidFill>
              </a:rPr>
              <a:t>r</a:t>
            </a:r>
            <a:r>
              <a:rPr lang="cs-CZ" sz="3600" dirty="0">
                <a:solidFill>
                  <a:srgbClr val="0070C0"/>
                </a:solidFill>
              </a:rPr>
              <a:t>a</a:t>
            </a:r>
            <a:r>
              <a:rPr lang="en-US" sz="3600" dirty="0">
                <a:solidFill>
                  <a:srgbClr val="0070C0"/>
                </a:solidFill>
              </a:rPr>
              <a:t>g</a:t>
            </a:r>
            <a:r>
              <a:rPr lang="cs-CZ" sz="3600" dirty="0">
                <a:solidFill>
                  <a:srgbClr val="0070C0"/>
                </a:solidFill>
              </a:rPr>
              <a:t>e </a:t>
            </a:r>
            <a:r>
              <a:rPr lang="en-US" sz="3600" dirty="0">
                <a:solidFill>
                  <a:srgbClr val="0070C0"/>
                </a:solidFill>
              </a:rPr>
              <a:t>Cost Calculation 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2B1D648-FFF6-291D-50A9-80B429469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08022"/>
            <a:ext cx="6948264" cy="899429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9578D11-0A9C-15CB-799E-2CF4CBA4E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138256"/>
            <a:ext cx="8028384" cy="675929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CE11744A-4462-263D-F80C-672522196956}"/>
              </a:ext>
            </a:extLst>
          </p:cNvPr>
          <p:cNvSpPr/>
          <p:nvPr/>
        </p:nvSpPr>
        <p:spPr>
          <a:xfrm>
            <a:off x="6228184" y="3140967"/>
            <a:ext cx="1008112" cy="6732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0F2044F3-9187-8B3A-DC92-128036BFA42B}"/>
              </a:ext>
            </a:extLst>
          </p:cNvPr>
          <p:cNvCxnSpPr>
            <a:cxnSpLocks/>
          </p:cNvCxnSpPr>
          <p:nvPr/>
        </p:nvCxnSpPr>
        <p:spPr>
          <a:xfrm>
            <a:off x="7415339" y="2032017"/>
            <a:ext cx="7570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A304D169-2C59-BA23-E6D8-9147C8B6DAAB}"/>
              </a:ext>
            </a:extLst>
          </p:cNvPr>
          <p:cNvCxnSpPr>
            <a:cxnSpLocks/>
          </p:cNvCxnSpPr>
          <p:nvPr/>
        </p:nvCxnSpPr>
        <p:spPr>
          <a:xfrm>
            <a:off x="539552" y="2564904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DF5A66BA-80E4-42E6-9647-CCE6EECC00C8}"/>
              </a:ext>
            </a:extLst>
          </p:cNvPr>
          <p:cNvCxnSpPr>
            <a:cxnSpLocks/>
          </p:cNvCxnSpPr>
          <p:nvPr/>
        </p:nvCxnSpPr>
        <p:spPr>
          <a:xfrm>
            <a:off x="8172400" y="2032017"/>
            <a:ext cx="0" cy="532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8A34487-FD8A-2457-2E07-073946DCBC9C}"/>
              </a:ext>
            </a:extLst>
          </p:cNvPr>
          <p:cNvCxnSpPr>
            <a:cxnSpLocks/>
          </p:cNvCxnSpPr>
          <p:nvPr/>
        </p:nvCxnSpPr>
        <p:spPr>
          <a:xfrm>
            <a:off x="539552" y="2564904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8BF8AAF8-C300-3AA3-D690-764CDB3AE38D}"/>
              </a:ext>
            </a:extLst>
          </p:cNvPr>
          <p:cNvCxnSpPr>
            <a:cxnSpLocks/>
          </p:cNvCxnSpPr>
          <p:nvPr/>
        </p:nvCxnSpPr>
        <p:spPr>
          <a:xfrm>
            <a:off x="539552" y="3284984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Obrázek 22">
            <a:extLst>
              <a:ext uri="{FF2B5EF4-FFF2-40B4-BE49-F238E27FC236}">
                <a16:creationId xmlns:a16="http://schemas.microsoft.com/office/drawing/2014/main" id="{9CC35F7A-B374-8362-AA4A-7C48E2826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24" y="4149080"/>
            <a:ext cx="3427865" cy="2210806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89111AEC-5D73-E218-C159-2FED829A5B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4110" y="4735949"/>
            <a:ext cx="4148268" cy="1037067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2CAE8792-BD4F-EC2A-F530-DCFC9B616F4D}"/>
              </a:ext>
            </a:extLst>
          </p:cNvPr>
          <p:cNvCxnSpPr>
            <a:cxnSpLocks/>
          </p:cNvCxnSpPr>
          <p:nvPr/>
        </p:nvCxnSpPr>
        <p:spPr>
          <a:xfrm>
            <a:off x="4230789" y="5157192"/>
            <a:ext cx="4633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Šipka: doleva 2">
            <a:extLst>
              <a:ext uri="{FF2B5EF4-FFF2-40B4-BE49-F238E27FC236}">
                <a16:creationId xmlns:a16="http://schemas.microsoft.com/office/drawing/2014/main" id="{3D698D50-9934-40BC-8901-51FDEC033C88}"/>
              </a:ext>
            </a:extLst>
          </p:cNvPr>
          <p:cNvSpPr/>
          <p:nvPr/>
        </p:nvSpPr>
        <p:spPr>
          <a:xfrm>
            <a:off x="2843808" y="5877272"/>
            <a:ext cx="792088" cy="4106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3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08F2C0-F0DF-319C-1B19-76E4E502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Inventory </a:t>
            </a:r>
            <a:r>
              <a:rPr lang="cs-CZ" sz="3600" dirty="0" err="1">
                <a:solidFill>
                  <a:srgbClr val="0070C0"/>
                </a:solidFill>
              </a:rPr>
              <a:t>cost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adjustment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C805A29-4D77-C56B-8818-52AC5506D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19862"/>
            <a:ext cx="2828960" cy="157709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5A10B11-6246-0CB0-3063-3F3AF134A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1417638"/>
            <a:ext cx="3651748" cy="3383143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8CE37C9-308B-B23D-A5D8-D335E16A8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06" y="5174767"/>
            <a:ext cx="6976491" cy="1538027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591B6DDD-3912-A697-0429-F22AE8E693C1}"/>
              </a:ext>
            </a:extLst>
          </p:cNvPr>
          <p:cNvCxnSpPr/>
          <p:nvPr/>
        </p:nvCxnSpPr>
        <p:spPr>
          <a:xfrm>
            <a:off x="4932040" y="4581128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8702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49BD0C-4D5F-6DC9-4B91-E6E04191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General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entry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809C69B-04C8-BD9B-CAE2-3E9EBA6B5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780928"/>
            <a:ext cx="7588424" cy="736167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83BFA1A-2AF5-0EEF-BCE6-65B81F38F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572" y="4474700"/>
            <a:ext cx="3800000" cy="100000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03EA698-6B6F-8BCF-0749-2D61455D5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1546177"/>
            <a:ext cx="3647619" cy="866667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DD1AA0E8-7A60-D386-5508-DFA67F7D04C9}"/>
              </a:ext>
            </a:extLst>
          </p:cNvPr>
          <p:cNvCxnSpPr/>
          <p:nvPr/>
        </p:nvCxnSpPr>
        <p:spPr>
          <a:xfrm>
            <a:off x="3048163" y="2412844"/>
            <a:ext cx="0" cy="872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69E2F6CB-0FA8-04BC-067F-199CA4BAEAFE}"/>
              </a:ext>
            </a:extLst>
          </p:cNvPr>
          <p:cNvCxnSpPr>
            <a:cxnSpLocks/>
          </p:cNvCxnSpPr>
          <p:nvPr/>
        </p:nvCxnSpPr>
        <p:spPr>
          <a:xfrm flipV="1">
            <a:off x="3048163" y="3429000"/>
            <a:ext cx="0" cy="1055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7969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C45A52-0186-B514-2EE1-F630C7943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84" y="274638"/>
            <a:ext cx="8214815" cy="994122"/>
          </a:xfrm>
        </p:spPr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Sales </a:t>
            </a:r>
            <a:r>
              <a:rPr lang="cs-CZ" sz="3600" dirty="0" err="1">
                <a:solidFill>
                  <a:srgbClr val="0070C0"/>
                </a:solidFill>
              </a:rPr>
              <a:t>Order</a:t>
            </a:r>
            <a:r>
              <a:rPr lang="cs-CZ" sz="3600" dirty="0">
                <a:solidFill>
                  <a:srgbClr val="0070C0"/>
                </a:solidFill>
              </a:rPr>
              <a:t> model </a:t>
            </a:r>
            <a:r>
              <a:rPr lang="cs-CZ" sz="3600" dirty="0" err="1">
                <a:solidFill>
                  <a:srgbClr val="0070C0"/>
                </a:solidFill>
              </a:rPr>
              <a:t>concept</a:t>
            </a:r>
            <a:r>
              <a:rPr lang="cs-CZ" sz="3600" dirty="0">
                <a:solidFill>
                  <a:srgbClr val="0070C0"/>
                </a:solidFill>
              </a:rPr>
              <a:t> 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19DA6AD6-F3D1-A3BA-1F0D-22F696B4CFB1}"/>
              </a:ext>
            </a:extLst>
          </p:cNvPr>
          <p:cNvSpPr/>
          <p:nvPr/>
        </p:nvSpPr>
        <p:spPr>
          <a:xfrm>
            <a:off x="611560" y="1690935"/>
            <a:ext cx="6624736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Unit </a:t>
            </a:r>
            <a:r>
              <a:rPr lang="cs-CZ" dirty="0" err="1">
                <a:solidFill>
                  <a:schemeClr val="tx1"/>
                </a:solidFill>
              </a:rPr>
              <a:t>Cost</a:t>
            </a:r>
            <a:r>
              <a:rPr lang="cs-CZ" dirty="0">
                <a:solidFill>
                  <a:schemeClr val="tx1"/>
                </a:solidFill>
              </a:rPr>
              <a:t> =</a:t>
            </a:r>
            <a:r>
              <a:rPr lang="cs-CZ" b="1" dirty="0">
                <a:solidFill>
                  <a:schemeClr val="tx1"/>
                </a:solidFill>
              </a:rPr>
              <a:t>150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dirty="0" err="1">
                <a:solidFill>
                  <a:schemeClr val="tx1"/>
                </a:solidFill>
              </a:rPr>
              <a:t>actual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cost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5166EF0-9560-3AFF-AB9F-232C4A78F61C}"/>
              </a:ext>
            </a:extLst>
          </p:cNvPr>
          <p:cNvSpPr txBox="1"/>
          <p:nvPr/>
        </p:nvSpPr>
        <p:spPr>
          <a:xfrm>
            <a:off x="545736" y="1186816"/>
            <a:ext cx="3354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Sales line </a:t>
            </a:r>
            <a:r>
              <a:rPr lang="cs-CZ" b="1" dirty="0" err="1">
                <a:solidFill>
                  <a:srgbClr val="00B050"/>
                </a:solidFill>
              </a:rPr>
              <a:t>before</a:t>
            </a:r>
            <a:r>
              <a:rPr lang="cs-CZ" b="1" dirty="0">
                <a:solidFill>
                  <a:srgbClr val="00B050"/>
                </a:solidFill>
              </a:rPr>
              <a:t> 1st </a:t>
            </a:r>
            <a:r>
              <a:rPr lang="cs-CZ" b="1" dirty="0" err="1">
                <a:solidFill>
                  <a:srgbClr val="00B050"/>
                </a:solidFill>
              </a:rPr>
              <a:t>modification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B79B58C4-477C-5C15-B53F-5B4CA560D752}"/>
              </a:ext>
            </a:extLst>
          </p:cNvPr>
          <p:cNvSpPr/>
          <p:nvPr/>
        </p:nvSpPr>
        <p:spPr>
          <a:xfrm>
            <a:off x="587876" y="2603558"/>
            <a:ext cx="6624736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Unit </a:t>
            </a:r>
            <a:r>
              <a:rPr lang="cs-CZ" dirty="0" err="1">
                <a:solidFill>
                  <a:schemeClr val="tx1"/>
                </a:solidFill>
              </a:rPr>
              <a:t>Cost</a:t>
            </a:r>
            <a:r>
              <a:rPr lang="cs-CZ" dirty="0">
                <a:solidFill>
                  <a:schemeClr val="tx1"/>
                </a:solidFill>
              </a:rPr>
              <a:t> =</a:t>
            </a:r>
            <a:r>
              <a:rPr lang="cs-CZ" dirty="0">
                <a:solidFill>
                  <a:srgbClr val="FF0000"/>
                </a:solidFill>
              </a:rPr>
              <a:t>180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dirty="0" err="1">
                <a:solidFill>
                  <a:srgbClr val="FF0000"/>
                </a:solidFill>
              </a:rPr>
              <a:t>expected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cost</a:t>
            </a:r>
            <a:r>
              <a:rPr lang="cs-CZ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3047BB8-2052-9C85-17C6-ACA59993F117}"/>
              </a:ext>
            </a:extLst>
          </p:cNvPr>
          <p:cNvSpPr txBox="1"/>
          <p:nvPr/>
        </p:nvSpPr>
        <p:spPr>
          <a:xfrm>
            <a:off x="471985" y="2199750"/>
            <a:ext cx="598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Sales line </a:t>
            </a:r>
            <a:r>
              <a:rPr lang="cs-CZ" b="1" dirty="0" err="1">
                <a:solidFill>
                  <a:srgbClr val="00B050"/>
                </a:solidFill>
              </a:rPr>
              <a:t>after</a:t>
            </a:r>
            <a:r>
              <a:rPr lang="cs-CZ" b="1" dirty="0">
                <a:solidFill>
                  <a:srgbClr val="00B050"/>
                </a:solidFill>
              </a:rPr>
              <a:t> 1st </a:t>
            </a:r>
            <a:r>
              <a:rPr lang="cs-CZ" b="1" dirty="0" err="1">
                <a:solidFill>
                  <a:srgbClr val="00B050"/>
                </a:solidFill>
              </a:rPr>
              <a:t>manual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err="1">
                <a:solidFill>
                  <a:srgbClr val="00B050"/>
                </a:solidFill>
              </a:rPr>
              <a:t>modification</a:t>
            </a:r>
            <a:r>
              <a:rPr lang="cs-CZ" b="1" dirty="0">
                <a:solidFill>
                  <a:srgbClr val="00B050"/>
                </a:solidFill>
              </a:rPr>
              <a:t> (150-&gt;180 </a:t>
            </a:r>
            <a:r>
              <a:rPr lang="cs-CZ" b="1" dirty="0" err="1">
                <a:solidFill>
                  <a:srgbClr val="00B050"/>
                </a:solidFill>
              </a:rPr>
              <a:t>manually</a:t>
            </a:r>
            <a:r>
              <a:rPr lang="cs-CZ" b="1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269DA1F7-5383-831B-5D3C-31A7A6477A41}"/>
              </a:ext>
            </a:extLst>
          </p:cNvPr>
          <p:cNvSpPr/>
          <p:nvPr/>
        </p:nvSpPr>
        <p:spPr>
          <a:xfrm>
            <a:off x="2987824" y="3109938"/>
            <a:ext cx="2232248" cy="686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Ship</a:t>
            </a:r>
            <a:r>
              <a:rPr lang="cs-CZ" dirty="0"/>
              <a:t> </a:t>
            </a:r>
            <a:r>
              <a:rPr lang="cs-CZ" dirty="0" err="1"/>
              <a:t>only</a:t>
            </a:r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25B20C8-105F-BA55-BD23-768D24C63FE9}"/>
              </a:ext>
            </a:extLst>
          </p:cNvPr>
          <p:cNvSpPr/>
          <p:nvPr/>
        </p:nvSpPr>
        <p:spPr>
          <a:xfrm>
            <a:off x="1337776" y="3854209"/>
            <a:ext cx="5256584" cy="43204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Inventory </a:t>
            </a:r>
            <a:r>
              <a:rPr lang="cs-CZ" sz="1600" dirty="0" err="1">
                <a:solidFill>
                  <a:schemeClr val="tx1"/>
                </a:solidFill>
              </a:rPr>
              <a:t>Cost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Adjustment</a:t>
            </a:r>
            <a:r>
              <a:rPr lang="cs-CZ" sz="1600" dirty="0">
                <a:solidFill>
                  <a:schemeClr val="tx1"/>
                </a:solidFill>
              </a:rPr>
              <a:t> and Post Inventory </a:t>
            </a:r>
            <a:r>
              <a:rPr lang="cs-CZ" sz="1600" dirty="0" err="1">
                <a:solidFill>
                  <a:schemeClr val="tx1"/>
                </a:solidFill>
              </a:rPr>
              <a:t>Costs</a:t>
            </a:r>
            <a:r>
              <a:rPr lang="cs-CZ" sz="1600" dirty="0">
                <a:solidFill>
                  <a:schemeClr val="tx1"/>
                </a:solidFill>
              </a:rPr>
              <a:t> to G/L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1CEE0D4-FEAD-6276-B3C7-703F62BA1BEA}"/>
              </a:ext>
            </a:extLst>
          </p:cNvPr>
          <p:cNvSpPr txBox="1"/>
          <p:nvPr/>
        </p:nvSpPr>
        <p:spPr>
          <a:xfrm>
            <a:off x="323528" y="4398746"/>
            <a:ext cx="635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Sales line </a:t>
            </a:r>
            <a:r>
              <a:rPr lang="cs-CZ" b="1" dirty="0" err="1">
                <a:solidFill>
                  <a:srgbClr val="00B050"/>
                </a:solidFill>
              </a:rPr>
              <a:t>after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>
                <a:solidFill>
                  <a:srgbClr val="FF0000"/>
                </a:solidFill>
              </a:rPr>
              <a:t>2nd </a:t>
            </a:r>
            <a:r>
              <a:rPr lang="cs-CZ" b="1" dirty="0" err="1">
                <a:solidFill>
                  <a:srgbClr val="FF0000"/>
                </a:solidFill>
              </a:rPr>
              <a:t>modification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>
                <a:solidFill>
                  <a:srgbClr val="00B050"/>
                </a:solidFill>
              </a:rPr>
              <a:t>(</a:t>
            </a:r>
            <a:r>
              <a:rPr lang="cs-CZ" b="1" dirty="0" err="1">
                <a:solidFill>
                  <a:srgbClr val="00B050"/>
                </a:solidFill>
              </a:rPr>
              <a:t>after</a:t>
            </a:r>
            <a:r>
              <a:rPr lang="cs-CZ" b="1" dirty="0">
                <a:solidFill>
                  <a:srgbClr val="00B050"/>
                </a:solidFill>
              </a:rPr>
              <a:t> Sales </a:t>
            </a:r>
            <a:r>
              <a:rPr lang="cs-CZ" b="1" dirty="0" err="1">
                <a:solidFill>
                  <a:srgbClr val="00B050"/>
                </a:solidFill>
              </a:rPr>
              <a:t>Order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err="1">
                <a:solidFill>
                  <a:srgbClr val="00B050"/>
                </a:solidFill>
              </a:rPr>
              <a:t>was</a:t>
            </a:r>
            <a:r>
              <a:rPr lang="cs-CZ" b="1" dirty="0">
                <a:solidFill>
                  <a:srgbClr val="00B050"/>
                </a:solidFill>
              </a:rPr>
              <a:t> re-open )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035A918-28A8-892F-6A30-68A6ED1D0A06}"/>
              </a:ext>
            </a:extLst>
          </p:cNvPr>
          <p:cNvSpPr/>
          <p:nvPr/>
        </p:nvSpPr>
        <p:spPr>
          <a:xfrm>
            <a:off x="587876" y="4888837"/>
            <a:ext cx="6624736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Unit </a:t>
            </a:r>
            <a:r>
              <a:rPr lang="cs-CZ" dirty="0" err="1">
                <a:solidFill>
                  <a:schemeClr val="tx1"/>
                </a:solidFill>
              </a:rPr>
              <a:t>Cost</a:t>
            </a:r>
            <a:r>
              <a:rPr lang="cs-CZ" dirty="0">
                <a:solidFill>
                  <a:schemeClr val="tx1"/>
                </a:solidFill>
              </a:rPr>
              <a:t> =111 (</a:t>
            </a:r>
            <a:r>
              <a:rPr lang="cs-CZ" dirty="0" err="1">
                <a:solidFill>
                  <a:schemeClr val="tx1"/>
                </a:solidFill>
              </a:rPr>
              <a:t>new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actual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cost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instead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added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manually</a:t>
            </a:r>
            <a:r>
              <a:rPr lang="cs-CZ" dirty="0">
                <a:solidFill>
                  <a:schemeClr val="tx1"/>
                </a:solidFill>
              </a:rPr>
              <a:t> )</a:t>
            </a:r>
          </a:p>
        </p:txBody>
      </p:sp>
      <p:sp>
        <p:nvSpPr>
          <p:cNvPr id="12" name="Šipka: dolů 11">
            <a:extLst>
              <a:ext uri="{FF2B5EF4-FFF2-40B4-BE49-F238E27FC236}">
                <a16:creationId xmlns:a16="http://schemas.microsoft.com/office/drawing/2014/main" id="{2C81D751-90C5-C182-F466-04FB0B223A7B}"/>
              </a:ext>
            </a:extLst>
          </p:cNvPr>
          <p:cNvSpPr/>
          <p:nvPr/>
        </p:nvSpPr>
        <p:spPr>
          <a:xfrm>
            <a:off x="2987824" y="5377632"/>
            <a:ext cx="2232248" cy="607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Invoice</a:t>
            </a:r>
            <a:r>
              <a:rPr lang="cs-CZ" sz="1400" dirty="0"/>
              <a:t> </a:t>
            </a:r>
            <a:r>
              <a:rPr lang="cs-CZ" sz="1400" dirty="0" err="1"/>
              <a:t>only</a:t>
            </a:r>
            <a:endParaRPr lang="cs-CZ" sz="1400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1322ABA6-1060-DBD2-1D4B-171A41AD74D3}"/>
              </a:ext>
            </a:extLst>
          </p:cNvPr>
          <p:cNvSpPr/>
          <p:nvPr/>
        </p:nvSpPr>
        <p:spPr>
          <a:xfrm>
            <a:off x="1337776" y="6042231"/>
            <a:ext cx="5256584" cy="43204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Inventory </a:t>
            </a:r>
            <a:r>
              <a:rPr lang="cs-CZ" sz="1600" dirty="0" err="1">
                <a:solidFill>
                  <a:schemeClr val="tx1"/>
                </a:solidFill>
              </a:rPr>
              <a:t>Cost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Adjustment</a:t>
            </a:r>
            <a:r>
              <a:rPr lang="cs-CZ" sz="1600" dirty="0">
                <a:solidFill>
                  <a:schemeClr val="tx1"/>
                </a:solidFill>
              </a:rPr>
              <a:t> and Post Inventory </a:t>
            </a:r>
            <a:r>
              <a:rPr lang="cs-CZ" sz="1600" dirty="0" err="1">
                <a:solidFill>
                  <a:schemeClr val="tx1"/>
                </a:solidFill>
              </a:rPr>
              <a:t>Costs</a:t>
            </a:r>
            <a:r>
              <a:rPr lang="cs-CZ" sz="1600" dirty="0">
                <a:solidFill>
                  <a:schemeClr val="tx1"/>
                </a:solidFill>
              </a:rPr>
              <a:t> to G/L</a:t>
            </a:r>
          </a:p>
        </p:txBody>
      </p:sp>
    </p:spTree>
    <p:extLst>
      <p:ext uri="{BB962C8B-B14F-4D97-AF65-F5344CB8AC3E}">
        <p14:creationId xmlns:p14="http://schemas.microsoft.com/office/powerpoint/2010/main" val="5740472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55EFED-F21F-2799-CCAD-7EF90134F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Sales </a:t>
            </a:r>
            <a:r>
              <a:rPr lang="cs-CZ" sz="3600" dirty="0" err="1">
                <a:solidFill>
                  <a:srgbClr val="0070C0"/>
                </a:solidFill>
              </a:rPr>
              <a:t>Order</a:t>
            </a:r>
            <a:r>
              <a:rPr lang="cs-CZ" sz="3600" dirty="0">
                <a:solidFill>
                  <a:srgbClr val="0070C0"/>
                </a:solidFill>
              </a:rPr>
              <a:t> line and </a:t>
            </a:r>
            <a:r>
              <a:rPr lang="cs-CZ" sz="3600" dirty="0" err="1">
                <a:solidFill>
                  <a:srgbClr val="0070C0"/>
                </a:solidFill>
              </a:rPr>
              <a:t>Ship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posting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DB96E0A-492C-0207-847C-CBB254E36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41" y="1416897"/>
            <a:ext cx="7921792" cy="109262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6433B18-11A0-A6A9-DA19-07D14CA38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4035557"/>
            <a:ext cx="2785588" cy="109262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Šipka: dolů 7">
            <a:extLst>
              <a:ext uri="{FF2B5EF4-FFF2-40B4-BE49-F238E27FC236}">
                <a16:creationId xmlns:a16="http://schemas.microsoft.com/office/drawing/2014/main" id="{1FFD79ED-28AD-5203-32F7-38190BC92B1B}"/>
              </a:ext>
            </a:extLst>
          </p:cNvPr>
          <p:cNvSpPr/>
          <p:nvPr/>
        </p:nvSpPr>
        <p:spPr>
          <a:xfrm>
            <a:off x="3563888" y="5302690"/>
            <a:ext cx="129614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F9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C3A4B1A3-813B-A967-57FA-1B0D9866D597}"/>
              </a:ext>
            </a:extLst>
          </p:cNvPr>
          <p:cNvCxnSpPr>
            <a:cxnSpLocks/>
          </p:cNvCxnSpPr>
          <p:nvPr/>
        </p:nvCxnSpPr>
        <p:spPr>
          <a:xfrm>
            <a:off x="7668344" y="2132856"/>
            <a:ext cx="0" cy="776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>
            <a:extLst>
              <a:ext uri="{FF2B5EF4-FFF2-40B4-BE49-F238E27FC236}">
                <a16:creationId xmlns:a16="http://schemas.microsoft.com/office/drawing/2014/main" id="{949312B6-3D4C-51DD-3F83-3C4F377BBBB7}"/>
              </a:ext>
            </a:extLst>
          </p:cNvPr>
          <p:cNvSpPr/>
          <p:nvPr/>
        </p:nvSpPr>
        <p:spPr>
          <a:xfrm>
            <a:off x="1691680" y="6053264"/>
            <a:ext cx="5256584" cy="43204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Inventory </a:t>
            </a:r>
            <a:r>
              <a:rPr lang="cs-CZ" sz="1600" dirty="0" err="1">
                <a:solidFill>
                  <a:schemeClr val="tx1"/>
                </a:solidFill>
              </a:rPr>
              <a:t>Cost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Adjustment</a:t>
            </a:r>
            <a:r>
              <a:rPr lang="cs-CZ" sz="1600" dirty="0">
                <a:solidFill>
                  <a:schemeClr val="tx1"/>
                </a:solidFill>
              </a:rPr>
              <a:t> and Post Inventory </a:t>
            </a:r>
            <a:r>
              <a:rPr lang="cs-CZ" sz="1600" dirty="0" err="1">
                <a:solidFill>
                  <a:schemeClr val="tx1"/>
                </a:solidFill>
              </a:rPr>
              <a:t>Costs</a:t>
            </a:r>
            <a:r>
              <a:rPr lang="cs-CZ" sz="1600" dirty="0">
                <a:solidFill>
                  <a:schemeClr val="tx1"/>
                </a:solidFill>
              </a:rPr>
              <a:t> to G/L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AE81E985-E06D-FC0F-3BB0-D743E63B6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41" y="2909697"/>
            <a:ext cx="7921792" cy="103860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220608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A01A2D-6CF8-B46F-BDB6-F4B1EA2B9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400" dirty="0">
                <a:solidFill>
                  <a:srgbClr val="0070C0"/>
                </a:solidFill>
              </a:rPr>
              <a:t>Sales line </a:t>
            </a:r>
            <a:r>
              <a:rPr lang="cs-CZ" sz="2400" dirty="0" err="1">
                <a:solidFill>
                  <a:srgbClr val="0070C0"/>
                </a:solidFill>
              </a:rPr>
              <a:t>after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posting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shipping</a:t>
            </a:r>
            <a:r>
              <a:rPr lang="cs-CZ" sz="2400" dirty="0">
                <a:solidFill>
                  <a:srgbClr val="0070C0"/>
                </a:solidFill>
              </a:rPr>
              <a:t> (1st and 2nd part </a:t>
            </a:r>
            <a:r>
              <a:rPr lang="cs-CZ" sz="2400" dirty="0" err="1">
                <a:solidFill>
                  <a:srgbClr val="0070C0"/>
                </a:solidFill>
              </a:rPr>
              <a:t>of</a:t>
            </a:r>
            <a:r>
              <a:rPr lang="cs-CZ" sz="2400" dirty="0">
                <a:solidFill>
                  <a:srgbClr val="0070C0"/>
                </a:solidFill>
              </a:rPr>
              <a:t> ILE)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1C30381-9EA9-2AEB-50B8-CCA446212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0808"/>
            <a:ext cx="8100392" cy="1186457"/>
          </a:xfrm>
          <a:prstGeom prst="rect">
            <a:avLst/>
          </a:prstGeom>
          <a:ln>
            <a:solidFill>
              <a:schemeClr val="accent5">
                <a:shade val="50000"/>
              </a:schemeClr>
            </a:solidFill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15F2C90-57F5-5EC0-92C0-E6F9A9A47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06" y="3573016"/>
            <a:ext cx="8100391" cy="1971429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8A7DE5BA-1F77-2038-C41D-2D6FB000B049}"/>
              </a:ext>
            </a:extLst>
          </p:cNvPr>
          <p:cNvCxnSpPr/>
          <p:nvPr/>
        </p:nvCxnSpPr>
        <p:spPr>
          <a:xfrm flipH="1">
            <a:off x="3203848" y="2887265"/>
            <a:ext cx="3744416" cy="541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8163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8B7416-6091-2CBA-3AEA-9305AFB37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Item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entries</a:t>
            </a:r>
            <a:r>
              <a:rPr lang="cs-CZ" sz="3600" dirty="0">
                <a:solidFill>
                  <a:srgbClr val="0070C0"/>
                </a:solidFill>
              </a:rPr>
              <a:t> and </a:t>
            </a:r>
            <a:r>
              <a:rPr lang="cs-CZ" sz="3600" dirty="0" err="1">
                <a:solidFill>
                  <a:srgbClr val="0070C0"/>
                </a:solidFill>
              </a:rPr>
              <a:t>value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entry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6F8E48C-F361-69B8-8173-7209EF2AE05F}"/>
              </a:ext>
            </a:extLst>
          </p:cNvPr>
          <p:cNvSpPr/>
          <p:nvPr/>
        </p:nvSpPr>
        <p:spPr>
          <a:xfrm>
            <a:off x="605951" y="1209519"/>
            <a:ext cx="774506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After</a:t>
            </a:r>
            <a:r>
              <a:rPr lang="cs-CZ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cs-CZ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inventory</a:t>
            </a:r>
            <a:r>
              <a:rPr lang="cs-CZ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cs-CZ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cost</a:t>
            </a:r>
            <a:r>
              <a:rPr lang="cs-CZ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cs-CZ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adjustment</a:t>
            </a:r>
            <a:r>
              <a:rPr lang="cs-CZ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and </a:t>
            </a:r>
            <a:r>
              <a:rPr lang="cs-CZ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Posting</a:t>
            </a:r>
            <a:r>
              <a:rPr lang="cs-CZ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cs-CZ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Invnetory</a:t>
            </a:r>
            <a:r>
              <a:rPr lang="cs-CZ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cs-CZ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Costs</a:t>
            </a:r>
            <a:r>
              <a:rPr lang="cs-CZ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to General </a:t>
            </a:r>
            <a:r>
              <a:rPr lang="cs-CZ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Ledger</a:t>
            </a:r>
            <a:endParaRPr lang="cs-CZ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E255644-B418-6BC7-FC38-3A3A13AF154C}"/>
              </a:ext>
            </a:extLst>
          </p:cNvPr>
          <p:cNvSpPr txBox="1"/>
          <p:nvPr/>
        </p:nvSpPr>
        <p:spPr>
          <a:xfrm>
            <a:off x="482838" y="1729641"/>
            <a:ext cx="8409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en-US" sz="1400" dirty="0">
                <a:solidFill>
                  <a:srgbClr val="0070C0"/>
                </a:solidFill>
              </a:rPr>
              <a:t>The procedure for adjusting and booking costs is the same</a:t>
            </a:r>
            <a:r>
              <a:rPr lang="cs-CZ" sz="1400" dirty="0">
                <a:solidFill>
                  <a:srgbClr val="0070C0"/>
                </a:solidFill>
              </a:rPr>
              <a:t> </a:t>
            </a:r>
            <a:r>
              <a:rPr lang="en-US" sz="1400" dirty="0">
                <a:solidFill>
                  <a:srgbClr val="0070C0"/>
                </a:solidFill>
              </a:rPr>
              <a:t> as in the previous examples, so it is not shown here </a:t>
            </a:r>
            <a:endParaRPr lang="cs-CZ" sz="1400" dirty="0">
              <a:solidFill>
                <a:srgbClr val="0070C0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703F150-B74C-7296-5D9E-8C847D388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86" y="2389529"/>
            <a:ext cx="7538850" cy="2263607"/>
          </a:xfrm>
          <a:prstGeom prst="rect">
            <a:avLst/>
          </a:prstGeom>
          <a:ln>
            <a:solidFill>
              <a:schemeClr val="accent5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637828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8B7416-6091-2CBA-3AEA-9305AFB37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Item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entries</a:t>
            </a:r>
            <a:r>
              <a:rPr lang="cs-CZ" sz="3600" dirty="0">
                <a:solidFill>
                  <a:srgbClr val="0070C0"/>
                </a:solidFill>
              </a:rPr>
              <a:t> and </a:t>
            </a:r>
            <a:r>
              <a:rPr lang="cs-CZ" sz="3600" dirty="0" err="1">
                <a:solidFill>
                  <a:srgbClr val="0070C0"/>
                </a:solidFill>
              </a:rPr>
              <a:t>value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entry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6F8E48C-F361-69B8-8173-7209EF2AE05F}"/>
              </a:ext>
            </a:extLst>
          </p:cNvPr>
          <p:cNvSpPr/>
          <p:nvPr/>
        </p:nvSpPr>
        <p:spPr>
          <a:xfrm>
            <a:off x="451416" y="1195588"/>
            <a:ext cx="764459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After</a:t>
            </a:r>
            <a:r>
              <a:rPr lang="cs-CZ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cs-CZ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inventory</a:t>
            </a:r>
            <a:r>
              <a:rPr lang="cs-CZ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cs-CZ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cost</a:t>
            </a:r>
            <a:r>
              <a:rPr lang="cs-CZ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cs-CZ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adjustment</a:t>
            </a:r>
            <a:r>
              <a:rPr lang="cs-CZ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and </a:t>
            </a:r>
            <a:r>
              <a:rPr lang="cs-CZ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posting</a:t>
            </a:r>
            <a:r>
              <a:rPr lang="cs-CZ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cs-CZ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invnetory</a:t>
            </a:r>
            <a:r>
              <a:rPr lang="cs-CZ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cs-CZ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costs</a:t>
            </a:r>
            <a:r>
              <a:rPr lang="cs-CZ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to General </a:t>
            </a:r>
            <a:r>
              <a:rPr lang="cs-CZ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Ledger</a:t>
            </a:r>
            <a:endParaRPr lang="cs-CZ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E255644-B418-6BC7-FC38-3A3A13AF154C}"/>
              </a:ext>
            </a:extLst>
          </p:cNvPr>
          <p:cNvSpPr txBox="1"/>
          <p:nvPr/>
        </p:nvSpPr>
        <p:spPr>
          <a:xfrm>
            <a:off x="482838" y="1729641"/>
            <a:ext cx="4479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en-US" sz="1400" dirty="0">
                <a:solidFill>
                  <a:srgbClr val="0070C0"/>
                </a:solidFill>
              </a:rPr>
              <a:t>The procedure for adjusting and booking costs is the same</a:t>
            </a:r>
            <a:endParaRPr lang="cs-CZ" sz="1400" dirty="0">
              <a:solidFill>
                <a:srgbClr val="0070C0"/>
              </a:solidFill>
            </a:endParaRPr>
          </a:p>
          <a:p>
            <a:r>
              <a:rPr lang="en-US" sz="1400" dirty="0">
                <a:solidFill>
                  <a:srgbClr val="0070C0"/>
                </a:solidFill>
              </a:rPr>
              <a:t> as in the previous examples, so it is not shown here </a:t>
            </a:r>
            <a:endParaRPr lang="cs-CZ" sz="1400" dirty="0">
              <a:solidFill>
                <a:srgbClr val="0070C0"/>
              </a:solidFill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60070F1-2149-59C2-1690-6F4B7D806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479137"/>
            <a:ext cx="2160240" cy="529608"/>
          </a:xfrm>
          <a:prstGeom prst="rect">
            <a:avLst/>
          </a:prstGeom>
          <a:ln>
            <a:solidFill>
              <a:schemeClr val="accent5">
                <a:shade val="50000"/>
              </a:schemeClr>
            </a:solidFill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2CA99D1-52A8-055C-7017-C6D24E5E1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448231"/>
            <a:ext cx="6845614" cy="1086731"/>
          </a:xfrm>
          <a:prstGeom prst="rect">
            <a:avLst/>
          </a:prstGeom>
          <a:ln>
            <a:solidFill>
              <a:schemeClr val="accent5">
                <a:shade val="50000"/>
              </a:schemeClr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C4ED4F1-9A5F-319B-72FD-D87D61184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271" y="4854672"/>
            <a:ext cx="6901881" cy="1267692"/>
          </a:xfrm>
          <a:prstGeom prst="rect">
            <a:avLst/>
          </a:prstGeom>
          <a:ln>
            <a:solidFill>
              <a:schemeClr val="accent5">
                <a:shade val="50000"/>
              </a:schemeClr>
            </a:solidFill>
          </a:ln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8BBCBFC6-2DD2-8E95-EC94-0538E65ACA5F}"/>
              </a:ext>
            </a:extLst>
          </p:cNvPr>
          <p:cNvCxnSpPr/>
          <p:nvPr/>
        </p:nvCxnSpPr>
        <p:spPr>
          <a:xfrm>
            <a:off x="5292080" y="4534962"/>
            <a:ext cx="0" cy="478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04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4E2B05-C7D4-9765-D40A-E6CCE6A4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General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entries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82C3CD4-5B2F-4041-B08C-98BDDDE9A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780928"/>
            <a:ext cx="7668344" cy="1296144"/>
          </a:xfrm>
          <a:prstGeom prst="rect">
            <a:avLst/>
          </a:prstGeom>
          <a:ln>
            <a:solidFill>
              <a:schemeClr val="accent5">
                <a:shade val="50000"/>
              </a:schemeClr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510DC03-7ECF-E4D2-38DB-1356DFC73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869160"/>
            <a:ext cx="3723809" cy="809524"/>
          </a:xfrm>
          <a:prstGeom prst="rect">
            <a:avLst/>
          </a:prstGeom>
          <a:ln>
            <a:solidFill>
              <a:schemeClr val="accent5">
                <a:shade val="50000"/>
              </a:schemeClr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1A50E16-CDE5-22CB-84E3-5E8CE702F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645" y="1694521"/>
            <a:ext cx="3723809" cy="809524"/>
          </a:xfrm>
          <a:prstGeom prst="rect">
            <a:avLst/>
          </a:prstGeom>
          <a:ln>
            <a:solidFill>
              <a:schemeClr val="accent5">
                <a:shade val="50000"/>
              </a:schemeClr>
            </a:solidFill>
          </a:ln>
        </p:spPr>
      </p:pic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25BBDD4B-E359-C7EC-F078-24F93A68DAD7}"/>
              </a:ext>
            </a:extLst>
          </p:cNvPr>
          <p:cNvCxnSpPr>
            <a:cxnSpLocks/>
          </p:cNvCxnSpPr>
          <p:nvPr/>
        </p:nvCxnSpPr>
        <p:spPr>
          <a:xfrm flipV="1">
            <a:off x="2699792" y="3933056"/>
            <a:ext cx="0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49042BA3-F455-9E1C-7A09-4EBFD308F17D}"/>
              </a:ext>
            </a:extLst>
          </p:cNvPr>
          <p:cNvCxnSpPr>
            <a:cxnSpLocks/>
          </p:cNvCxnSpPr>
          <p:nvPr/>
        </p:nvCxnSpPr>
        <p:spPr>
          <a:xfrm>
            <a:off x="2771800" y="2090565"/>
            <a:ext cx="0" cy="1266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9228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6979F2-CB31-9441-31AD-F28B7DA62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dirty="0">
                <a:solidFill>
                  <a:srgbClr val="0070C0"/>
                </a:solidFill>
              </a:rPr>
              <a:t>2nd Sales line  </a:t>
            </a:r>
            <a:r>
              <a:rPr lang="cs-CZ" sz="2800" dirty="0" err="1">
                <a:solidFill>
                  <a:srgbClr val="0070C0"/>
                </a:solidFill>
              </a:rPr>
              <a:t>Modification</a:t>
            </a:r>
            <a:r>
              <a:rPr lang="cs-CZ" sz="2800" dirty="0">
                <a:solidFill>
                  <a:srgbClr val="0070C0"/>
                </a:solidFill>
              </a:rPr>
              <a:t> – </a:t>
            </a:r>
            <a:r>
              <a:rPr lang="cs-CZ" sz="2800" dirty="0" err="1">
                <a:solidFill>
                  <a:srgbClr val="0070C0"/>
                </a:solidFill>
              </a:rPr>
              <a:t>new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solidFill>
                  <a:srgbClr val="0070C0"/>
                </a:solidFill>
              </a:rPr>
              <a:t>actual</a:t>
            </a:r>
            <a:r>
              <a:rPr lang="cs-CZ" sz="2800" dirty="0">
                <a:solidFill>
                  <a:srgbClr val="0070C0"/>
                </a:solidFill>
              </a:rPr>
              <a:t> unit </a:t>
            </a:r>
            <a:r>
              <a:rPr lang="cs-CZ" sz="2800" dirty="0" err="1">
                <a:solidFill>
                  <a:srgbClr val="0070C0"/>
                </a:solidFill>
              </a:rPr>
              <a:t>cost</a:t>
            </a: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0DCBB05-435A-F4D4-E69E-9753899F5E88}"/>
              </a:ext>
            </a:extLst>
          </p:cNvPr>
          <p:cNvSpPr txBox="1"/>
          <p:nvPr/>
        </p:nvSpPr>
        <p:spPr>
          <a:xfrm>
            <a:off x="611560" y="1340768"/>
            <a:ext cx="6014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Before modification it is required to Re</a:t>
            </a:r>
            <a:r>
              <a:rPr lang="cs-CZ" dirty="0">
                <a:solidFill>
                  <a:srgbClr val="FF0000"/>
                </a:solidFill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open the Sales Order 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3EA8885-1059-6E91-CF91-D01AD7833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916831"/>
            <a:ext cx="2232248" cy="1392393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A8A08F7-F116-B361-99FD-E7CB1FAA7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29" y="3645024"/>
            <a:ext cx="7622946" cy="1199614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D09CB29-5010-FA15-E8AE-B7A6F3C48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11" y="5180438"/>
            <a:ext cx="3394985" cy="1297447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D3E222A4-0C2E-BDBB-7296-10490DFE6629}"/>
              </a:ext>
            </a:extLst>
          </p:cNvPr>
          <p:cNvCxnSpPr/>
          <p:nvPr/>
        </p:nvCxnSpPr>
        <p:spPr>
          <a:xfrm>
            <a:off x="2843808" y="4725144"/>
            <a:ext cx="0" cy="45529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0DF531EB-728D-466C-B013-78C3092E7C67}"/>
              </a:ext>
            </a:extLst>
          </p:cNvPr>
          <p:cNvSpPr txBox="1"/>
          <p:nvPr/>
        </p:nvSpPr>
        <p:spPr>
          <a:xfrm>
            <a:off x="3059831" y="2335707"/>
            <a:ext cx="5161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A</a:t>
            </a:r>
            <a:r>
              <a:rPr lang="en-US" dirty="0" err="1">
                <a:solidFill>
                  <a:srgbClr val="FF0000"/>
                </a:solidFill>
              </a:rPr>
              <a:t>nother</a:t>
            </a:r>
            <a:r>
              <a:rPr lang="en-US" dirty="0">
                <a:solidFill>
                  <a:srgbClr val="FF0000"/>
                </a:solidFill>
              </a:rPr>
              <a:t> change after delivery and before posting</a:t>
            </a:r>
          </a:p>
        </p:txBody>
      </p:sp>
    </p:spTree>
    <p:extLst>
      <p:ext uri="{BB962C8B-B14F-4D97-AF65-F5344CB8AC3E}">
        <p14:creationId xmlns:p14="http://schemas.microsoft.com/office/powerpoint/2010/main" val="789532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AC8CCA-DADA-4D8A-871A-9D146D2D2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</a:rPr>
              <a:t>General </a:t>
            </a:r>
            <a:r>
              <a:rPr lang="cs-CZ" sz="3600" dirty="0">
                <a:solidFill>
                  <a:srgbClr val="0070C0"/>
                </a:solidFill>
              </a:rPr>
              <a:t>Business </a:t>
            </a:r>
            <a:r>
              <a:rPr lang="cs-CZ" sz="3600" dirty="0" err="1">
                <a:solidFill>
                  <a:srgbClr val="0070C0"/>
                </a:solidFill>
              </a:rPr>
              <a:t>Posting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Groups</a:t>
            </a:r>
            <a:r>
              <a:rPr lang="cs-CZ" sz="3600" dirty="0">
                <a:solidFill>
                  <a:srgbClr val="0070C0"/>
                </a:solidFill>
              </a:rPr>
              <a:t> setup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6DBCBB3-3E63-4BD4-BC8A-55662DFA8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28800"/>
            <a:ext cx="3798261" cy="21582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C2628CB-2974-4257-A954-0A7FB5B60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4341015"/>
            <a:ext cx="6119664" cy="17763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58000D54-CFB0-4112-B072-7EF1FECA3121}"/>
              </a:ext>
            </a:extLst>
          </p:cNvPr>
          <p:cNvCxnSpPr>
            <a:stCxn id="5" idx="3"/>
          </p:cNvCxnSpPr>
          <p:nvPr/>
        </p:nvCxnSpPr>
        <p:spPr>
          <a:xfrm flipV="1">
            <a:off x="4193797" y="2707902"/>
            <a:ext cx="88225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0120FEAB-8DC8-4074-8872-54EDDFE796F0}"/>
              </a:ext>
            </a:extLst>
          </p:cNvPr>
          <p:cNvCxnSpPr>
            <a:cxnSpLocks/>
          </p:cNvCxnSpPr>
          <p:nvPr/>
        </p:nvCxnSpPr>
        <p:spPr>
          <a:xfrm flipV="1">
            <a:off x="1436072" y="4064009"/>
            <a:ext cx="3639984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25CC194-9824-4FE3-8AC3-04F472C325C6}"/>
              </a:ext>
            </a:extLst>
          </p:cNvPr>
          <p:cNvCxnSpPr>
            <a:cxnSpLocks/>
          </p:cNvCxnSpPr>
          <p:nvPr/>
        </p:nvCxnSpPr>
        <p:spPr>
          <a:xfrm>
            <a:off x="5076056" y="2707902"/>
            <a:ext cx="0" cy="1356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8C6FD110-8C52-4004-8D64-9D78AE8B5754}"/>
              </a:ext>
            </a:extLst>
          </p:cNvPr>
          <p:cNvCxnSpPr>
            <a:cxnSpLocks/>
          </p:cNvCxnSpPr>
          <p:nvPr/>
        </p:nvCxnSpPr>
        <p:spPr>
          <a:xfrm>
            <a:off x="1436072" y="4064009"/>
            <a:ext cx="0" cy="1356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35FA39EF-0851-4121-9908-4A3A9848B4E5}"/>
              </a:ext>
            </a:extLst>
          </p:cNvPr>
          <p:cNvCxnSpPr/>
          <p:nvPr/>
        </p:nvCxnSpPr>
        <p:spPr>
          <a:xfrm>
            <a:off x="1436072" y="5422342"/>
            <a:ext cx="6156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494F47D-F82B-44DF-816C-2FC71ED42C3D}"/>
              </a:ext>
            </a:extLst>
          </p:cNvPr>
          <p:cNvSpPr txBox="1"/>
          <p:nvPr/>
        </p:nvSpPr>
        <p:spPr>
          <a:xfrm>
            <a:off x="5976156" y="3225824"/>
            <a:ext cx="25912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Interim = </a:t>
            </a:r>
            <a:r>
              <a:rPr lang="en-US" dirty="0" err="1">
                <a:solidFill>
                  <a:srgbClr val="FF0000"/>
                </a:solidFill>
              </a:rPr>
              <a:t>Prozatímní</a:t>
            </a:r>
            <a:r>
              <a:rPr lang="cs-CZ" dirty="0">
                <a:solidFill>
                  <a:srgbClr val="FF0000"/>
                </a:solidFill>
              </a:rPr>
              <a:t> účty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E4701065-06E9-4B7D-B46D-39600B34DF3D}"/>
              </a:ext>
            </a:extLst>
          </p:cNvPr>
          <p:cNvSpPr/>
          <p:nvPr/>
        </p:nvSpPr>
        <p:spPr>
          <a:xfrm>
            <a:off x="6444208" y="3733659"/>
            <a:ext cx="1655167" cy="43401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537678D-3A20-481A-B7A7-43BB04E71EDA}"/>
              </a:ext>
            </a:extLst>
          </p:cNvPr>
          <p:cNvSpPr txBox="1"/>
          <p:nvPr/>
        </p:nvSpPr>
        <p:spPr>
          <a:xfrm>
            <a:off x="4427984" y="1556141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If you don't have a combination of Domestic and RESALE, use the NEW icon and Suggest Accounts</a:t>
            </a:r>
          </a:p>
        </p:txBody>
      </p:sp>
    </p:spTree>
    <p:extLst>
      <p:ext uri="{BB962C8B-B14F-4D97-AF65-F5344CB8AC3E}">
        <p14:creationId xmlns:p14="http://schemas.microsoft.com/office/powerpoint/2010/main" val="18645647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86B1EB-8F0E-98EB-9EF8-9F194524C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Final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results</a:t>
            </a:r>
            <a:r>
              <a:rPr lang="cs-CZ" sz="3600" dirty="0">
                <a:solidFill>
                  <a:srgbClr val="0070C0"/>
                </a:solidFill>
              </a:rPr>
              <a:t> 1st part 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C8FBA8C-28E1-8FD3-1675-C5DA1B921A18}"/>
              </a:ext>
            </a:extLst>
          </p:cNvPr>
          <p:cNvSpPr/>
          <p:nvPr/>
        </p:nvSpPr>
        <p:spPr>
          <a:xfrm>
            <a:off x="429003" y="1111883"/>
            <a:ext cx="787542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After</a:t>
            </a:r>
            <a:r>
              <a:rPr lang="cs-CZ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cs-CZ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inventory</a:t>
            </a:r>
            <a:r>
              <a:rPr lang="cs-CZ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cs-CZ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cost</a:t>
            </a:r>
            <a:r>
              <a:rPr lang="cs-CZ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cs-CZ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adjustment</a:t>
            </a:r>
            <a:r>
              <a:rPr lang="cs-CZ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and </a:t>
            </a:r>
            <a:r>
              <a:rPr lang="cs-CZ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posting</a:t>
            </a:r>
            <a:r>
              <a:rPr lang="cs-CZ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cs-CZ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invnetory</a:t>
            </a:r>
            <a:r>
              <a:rPr lang="cs-CZ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cs-CZ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Costs</a:t>
            </a:r>
            <a:r>
              <a:rPr lang="cs-CZ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to General </a:t>
            </a:r>
            <a:r>
              <a:rPr lang="cs-CZ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Ledger</a:t>
            </a:r>
            <a:endParaRPr lang="cs-CZ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AEABED4-0584-5542-8D44-9B0144750CEC}"/>
              </a:ext>
            </a:extLst>
          </p:cNvPr>
          <p:cNvSpPr txBox="1"/>
          <p:nvPr/>
        </p:nvSpPr>
        <p:spPr>
          <a:xfrm>
            <a:off x="611560" y="1624248"/>
            <a:ext cx="68407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The procedure for adjusting and booking costs is the same</a:t>
            </a:r>
            <a:endParaRPr lang="cs-CZ" sz="1800" dirty="0">
              <a:solidFill>
                <a:srgbClr val="0070C0"/>
              </a:solidFill>
            </a:endParaRPr>
          </a:p>
          <a:p>
            <a:r>
              <a:rPr lang="en-US" sz="1800" dirty="0">
                <a:solidFill>
                  <a:srgbClr val="0070C0"/>
                </a:solidFill>
              </a:rPr>
              <a:t> as in the previous examples, so it is not shown here </a:t>
            </a:r>
            <a:endParaRPr lang="cs-CZ" sz="1800" dirty="0">
              <a:solidFill>
                <a:srgbClr val="0070C0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2F03137-EEC1-8738-BBF3-92777BE05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56645"/>
            <a:ext cx="7837512" cy="226912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9EDE2848-EC68-7068-2000-B541ED0479F8}"/>
              </a:ext>
            </a:extLst>
          </p:cNvPr>
          <p:cNvSpPr txBox="1"/>
          <p:nvPr/>
        </p:nvSpPr>
        <p:spPr>
          <a:xfrm>
            <a:off x="6987944" y="4875616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150-39=111</a:t>
            </a:r>
          </a:p>
        </p:txBody>
      </p:sp>
    </p:spTree>
    <p:extLst>
      <p:ext uri="{BB962C8B-B14F-4D97-AF65-F5344CB8AC3E}">
        <p14:creationId xmlns:p14="http://schemas.microsoft.com/office/powerpoint/2010/main" val="7199875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30AC61F3-7654-8F6A-A2EA-E3ACCA17C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Final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results</a:t>
            </a:r>
            <a:r>
              <a:rPr lang="cs-CZ" sz="3600" dirty="0">
                <a:solidFill>
                  <a:srgbClr val="0070C0"/>
                </a:solidFill>
              </a:rPr>
              <a:t> 2nd part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D8FA0BD-11EC-B288-9969-916DC219C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844" y="1417638"/>
            <a:ext cx="7380312" cy="1421943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745CBDA-A7BD-BB82-A75D-6BCF76095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458650"/>
            <a:ext cx="7380312" cy="1119539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971874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9020FAF5-1C7A-F3AA-B2BE-469C8D368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Final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results</a:t>
            </a:r>
            <a:r>
              <a:rPr lang="cs-CZ" sz="3600" dirty="0">
                <a:solidFill>
                  <a:srgbClr val="0070C0"/>
                </a:solidFill>
              </a:rPr>
              <a:t> 3rd part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D9855AC-7201-667D-44E4-64C2A5985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14" y="1628800"/>
            <a:ext cx="8008318" cy="144016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57093E6-D0B8-81D8-505B-A10A129AE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573016"/>
            <a:ext cx="2699542" cy="616431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F3B0C65-5824-5B3A-F3FB-F53E22486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632" y="4394113"/>
            <a:ext cx="2699542" cy="65943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E34364E-BB7E-8F81-84DC-1201266326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632" y="5229200"/>
            <a:ext cx="2699542" cy="659429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8B695D90-8E9A-1AD1-DF95-36D1A8F5D1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692" y="6031990"/>
            <a:ext cx="2699543" cy="58987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766A8DBC-CDB6-34E5-0A25-12DFB472FF1E}"/>
              </a:ext>
            </a:extLst>
          </p:cNvPr>
          <p:cNvCxnSpPr/>
          <p:nvPr/>
        </p:nvCxnSpPr>
        <p:spPr>
          <a:xfrm>
            <a:off x="4283968" y="3621807"/>
            <a:ext cx="0" cy="616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F719CEB7-63CD-CCBF-609E-B5D979EB4149}"/>
              </a:ext>
            </a:extLst>
          </p:cNvPr>
          <p:cNvCxnSpPr/>
          <p:nvPr/>
        </p:nvCxnSpPr>
        <p:spPr>
          <a:xfrm>
            <a:off x="5868144" y="3573015"/>
            <a:ext cx="0" cy="616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A11EFEAC-987C-0871-B961-B75D96CF44CC}"/>
              </a:ext>
            </a:extLst>
          </p:cNvPr>
          <p:cNvCxnSpPr/>
          <p:nvPr/>
        </p:nvCxnSpPr>
        <p:spPr>
          <a:xfrm>
            <a:off x="7092280" y="3602362"/>
            <a:ext cx="0" cy="616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7A720DB3-8CC0-65DA-9A76-626291FF253C}"/>
              </a:ext>
            </a:extLst>
          </p:cNvPr>
          <p:cNvCxnSpPr/>
          <p:nvPr/>
        </p:nvCxnSpPr>
        <p:spPr>
          <a:xfrm>
            <a:off x="8236031" y="3565335"/>
            <a:ext cx="0" cy="616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D7334DB1-0ACD-0FC3-038B-D55297355D32}"/>
              </a:ext>
            </a:extLst>
          </p:cNvPr>
          <p:cNvCxnSpPr>
            <a:cxnSpLocks/>
          </p:cNvCxnSpPr>
          <p:nvPr/>
        </p:nvCxnSpPr>
        <p:spPr>
          <a:xfrm>
            <a:off x="3928120" y="3621807"/>
            <a:ext cx="7116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073FA6ED-8F8B-1581-5E0B-C66E51DFE6BA}"/>
              </a:ext>
            </a:extLst>
          </p:cNvPr>
          <p:cNvCxnSpPr>
            <a:cxnSpLocks/>
          </p:cNvCxnSpPr>
          <p:nvPr/>
        </p:nvCxnSpPr>
        <p:spPr>
          <a:xfrm>
            <a:off x="5512296" y="3565335"/>
            <a:ext cx="7116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AAC07254-FB33-E385-6DF1-485441CC2286}"/>
              </a:ext>
            </a:extLst>
          </p:cNvPr>
          <p:cNvCxnSpPr>
            <a:cxnSpLocks/>
          </p:cNvCxnSpPr>
          <p:nvPr/>
        </p:nvCxnSpPr>
        <p:spPr>
          <a:xfrm>
            <a:off x="6736432" y="3596865"/>
            <a:ext cx="7116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7AA4E9D0-C012-74F6-CE6B-185C0A8362BA}"/>
              </a:ext>
            </a:extLst>
          </p:cNvPr>
          <p:cNvCxnSpPr>
            <a:cxnSpLocks/>
          </p:cNvCxnSpPr>
          <p:nvPr/>
        </p:nvCxnSpPr>
        <p:spPr>
          <a:xfrm>
            <a:off x="7880184" y="3554449"/>
            <a:ext cx="7116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3CFC2C6D-DDEC-F632-8156-2C260ECD14AD}"/>
              </a:ext>
            </a:extLst>
          </p:cNvPr>
          <p:cNvSpPr txBox="1"/>
          <p:nvPr/>
        </p:nvSpPr>
        <p:spPr>
          <a:xfrm>
            <a:off x="5578042" y="3258311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2111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0F0D2BA1-EBDB-1DD2-F951-F6FCDFE73E97}"/>
              </a:ext>
            </a:extLst>
          </p:cNvPr>
          <p:cNvSpPr txBox="1"/>
          <p:nvPr/>
        </p:nvSpPr>
        <p:spPr>
          <a:xfrm>
            <a:off x="3983244" y="3283252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2110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74A6DCBC-3EA8-ED15-43B6-5BD042694062}"/>
              </a:ext>
            </a:extLst>
          </p:cNvPr>
          <p:cNvSpPr txBox="1"/>
          <p:nvPr/>
        </p:nvSpPr>
        <p:spPr>
          <a:xfrm>
            <a:off x="6791556" y="3215895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2112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42827E5F-2330-E956-5DD4-EF152E1A2689}"/>
              </a:ext>
            </a:extLst>
          </p:cNvPr>
          <p:cNvSpPr txBox="1"/>
          <p:nvPr/>
        </p:nvSpPr>
        <p:spPr>
          <a:xfrm>
            <a:off x="7935308" y="3191939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7190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905A06AF-3D1C-E384-8B4B-1A16622BD8F8}"/>
              </a:ext>
            </a:extLst>
          </p:cNvPr>
          <p:cNvSpPr txBox="1"/>
          <p:nvPr/>
        </p:nvSpPr>
        <p:spPr>
          <a:xfrm>
            <a:off x="4311496" y="3644313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B050"/>
                </a:solidFill>
              </a:rPr>
              <a:t>39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0A46D58D-50D4-1845-22B7-69E593E5E656}"/>
              </a:ext>
            </a:extLst>
          </p:cNvPr>
          <p:cNvSpPr txBox="1"/>
          <p:nvPr/>
        </p:nvSpPr>
        <p:spPr>
          <a:xfrm>
            <a:off x="4275940" y="3865869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B050"/>
                </a:solidFill>
              </a:rPr>
              <a:t>111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A7081FBE-D657-DD29-283B-3D001B99D08B}"/>
              </a:ext>
            </a:extLst>
          </p:cNvPr>
          <p:cNvSpPr txBox="1"/>
          <p:nvPr/>
        </p:nvSpPr>
        <p:spPr>
          <a:xfrm>
            <a:off x="5362864" y="3666822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</a:rPr>
              <a:t>150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55C79041-FA15-7E70-1608-718142059CB6}"/>
              </a:ext>
            </a:extLst>
          </p:cNvPr>
          <p:cNvSpPr txBox="1"/>
          <p:nvPr/>
        </p:nvSpPr>
        <p:spPr>
          <a:xfrm>
            <a:off x="7100817" y="3626490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</a:rPr>
              <a:t>150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C697473A-F721-5C66-4791-24922D67F0FB}"/>
              </a:ext>
            </a:extLst>
          </p:cNvPr>
          <p:cNvSpPr txBox="1"/>
          <p:nvPr/>
        </p:nvSpPr>
        <p:spPr>
          <a:xfrm>
            <a:off x="7806933" y="355679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B050"/>
                </a:solidFill>
              </a:rPr>
              <a:t>39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1BB397CB-4A79-BE8D-281D-4684F01F0DB0}"/>
              </a:ext>
            </a:extLst>
          </p:cNvPr>
          <p:cNvSpPr txBox="1"/>
          <p:nvPr/>
        </p:nvSpPr>
        <p:spPr>
          <a:xfrm>
            <a:off x="7771377" y="3778348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B050"/>
                </a:solidFill>
              </a:rPr>
              <a:t>111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1054B1FB-184D-7EB4-B8A3-0340C1511FC1}"/>
              </a:ext>
            </a:extLst>
          </p:cNvPr>
          <p:cNvSpPr txBox="1"/>
          <p:nvPr/>
        </p:nvSpPr>
        <p:spPr>
          <a:xfrm>
            <a:off x="5707530" y="4607046"/>
            <a:ext cx="1545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</a:rPr>
              <a:t>Interim </a:t>
            </a:r>
            <a:r>
              <a:rPr lang="cs-CZ" sz="1600" dirty="0" err="1">
                <a:solidFill>
                  <a:srgbClr val="FF0000"/>
                </a:solidFill>
              </a:rPr>
              <a:t>account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51A7B5B-D6E6-4F0C-AD80-3CE34E16D4F3}"/>
              </a:ext>
            </a:extLst>
          </p:cNvPr>
          <p:cNvSpPr txBox="1"/>
          <p:nvPr/>
        </p:nvSpPr>
        <p:spPr>
          <a:xfrm>
            <a:off x="3896174" y="4606419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39+111=150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8EC4E4BF-DDC1-4856-8F40-4C63F4C64387}"/>
              </a:ext>
            </a:extLst>
          </p:cNvPr>
          <p:cNvSpPr txBox="1"/>
          <p:nvPr/>
        </p:nvSpPr>
        <p:spPr>
          <a:xfrm>
            <a:off x="7560205" y="4576046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39+111=150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75D16A86-4217-4617-872D-92AEAB9B4273}"/>
              </a:ext>
            </a:extLst>
          </p:cNvPr>
          <p:cNvCxnSpPr/>
          <p:nvPr/>
        </p:nvCxnSpPr>
        <p:spPr>
          <a:xfrm>
            <a:off x="5611490" y="4394113"/>
            <a:ext cx="1737953" cy="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8330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7AA339-A10B-BCCE-AECB-D96345DAA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Average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Cost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Calculation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Overview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6DF79B9-DF47-8487-FE5F-7BB5B8AF2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15" y="1772817"/>
            <a:ext cx="2791041" cy="169929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94CF0D3-DF5B-F237-44A3-C3DB5F168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15" y="3694490"/>
            <a:ext cx="6391441" cy="19765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14996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957C06-A118-D8EF-D41B-B76D4DF8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Statistics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posted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invoice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with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different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new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actual</a:t>
            </a:r>
            <a:r>
              <a:rPr lang="cs-CZ" sz="3600" dirty="0">
                <a:solidFill>
                  <a:srgbClr val="0070C0"/>
                </a:solidFill>
              </a:rPr>
              <a:t> unit </a:t>
            </a:r>
            <a:r>
              <a:rPr lang="cs-CZ" sz="3600" dirty="0" err="1">
                <a:solidFill>
                  <a:srgbClr val="0070C0"/>
                </a:solidFill>
              </a:rPr>
              <a:t>cost</a:t>
            </a:r>
            <a:r>
              <a:rPr lang="cs-CZ" sz="3600" dirty="0">
                <a:solidFill>
                  <a:srgbClr val="0070C0"/>
                </a:solidFill>
              </a:rPr>
              <a:t>  (111)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869EB56-D297-6F1A-6968-5BA100471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589046"/>
            <a:ext cx="6960693" cy="367990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791213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73A17C-CF27-B702-AB37-30EF5682C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4400" dirty="0" err="1">
                <a:solidFill>
                  <a:srgbClr val="0070C0"/>
                </a:solidFill>
              </a:rPr>
              <a:t>Statistics</a:t>
            </a:r>
            <a:r>
              <a:rPr lang="cs-CZ" sz="4400" dirty="0">
                <a:solidFill>
                  <a:srgbClr val="0070C0"/>
                </a:solidFill>
              </a:rPr>
              <a:t> </a:t>
            </a:r>
            <a:r>
              <a:rPr lang="cs-CZ" sz="4400" dirty="0" err="1">
                <a:solidFill>
                  <a:srgbClr val="0070C0"/>
                </a:solidFill>
              </a:rPr>
              <a:t>of</a:t>
            </a:r>
            <a:r>
              <a:rPr lang="cs-CZ" sz="4400" dirty="0">
                <a:solidFill>
                  <a:srgbClr val="0070C0"/>
                </a:solidFill>
              </a:rPr>
              <a:t> </a:t>
            </a:r>
            <a:r>
              <a:rPr lang="cs-CZ" sz="4400" dirty="0" err="1">
                <a:solidFill>
                  <a:srgbClr val="0070C0"/>
                </a:solidFill>
              </a:rPr>
              <a:t>posted</a:t>
            </a:r>
            <a:r>
              <a:rPr lang="cs-CZ" sz="4400" dirty="0">
                <a:solidFill>
                  <a:srgbClr val="0070C0"/>
                </a:solidFill>
              </a:rPr>
              <a:t> </a:t>
            </a:r>
            <a:r>
              <a:rPr lang="cs-CZ" sz="4400" dirty="0" err="1">
                <a:solidFill>
                  <a:srgbClr val="0070C0"/>
                </a:solidFill>
              </a:rPr>
              <a:t>invoice</a:t>
            </a:r>
            <a:r>
              <a:rPr lang="cs-CZ" sz="4400" dirty="0">
                <a:solidFill>
                  <a:srgbClr val="0070C0"/>
                </a:solidFill>
              </a:rPr>
              <a:t> </a:t>
            </a:r>
            <a:r>
              <a:rPr lang="cs-CZ" sz="4400" dirty="0" err="1">
                <a:solidFill>
                  <a:srgbClr val="0070C0"/>
                </a:solidFill>
              </a:rPr>
              <a:t>with</a:t>
            </a:r>
            <a:r>
              <a:rPr lang="cs-CZ" sz="4400" dirty="0">
                <a:solidFill>
                  <a:srgbClr val="0070C0"/>
                </a:solidFill>
              </a:rPr>
              <a:t> </a:t>
            </a:r>
            <a:r>
              <a:rPr lang="cs-CZ" sz="4400" dirty="0" err="1">
                <a:solidFill>
                  <a:srgbClr val="0070C0"/>
                </a:solidFill>
              </a:rPr>
              <a:t>former</a:t>
            </a:r>
            <a:r>
              <a:rPr lang="cs-CZ" sz="4400" dirty="0">
                <a:solidFill>
                  <a:srgbClr val="0070C0"/>
                </a:solidFill>
              </a:rPr>
              <a:t>  </a:t>
            </a:r>
            <a:r>
              <a:rPr lang="cs-CZ" sz="4400" dirty="0" err="1">
                <a:solidFill>
                  <a:srgbClr val="0070C0"/>
                </a:solidFill>
              </a:rPr>
              <a:t>actual</a:t>
            </a:r>
            <a:r>
              <a:rPr lang="cs-CZ" sz="4400" dirty="0">
                <a:solidFill>
                  <a:srgbClr val="0070C0"/>
                </a:solidFill>
              </a:rPr>
              <a:t> unit </a:t>
            </a:r>
            <a:r>
              <a:rPr lang="cs-CZ" sz="4400" dirty="0" err="1">
                <a:solidFill>
                  <a:srgbClr val="0070C0"/>
                </a:solidFill>
              </a:rPr>
              <a:t>cost</a:t>
            </a:r>
            <a:r>
              <a:rPr lang="cs-CZ" sz="4400" dirty="0">
                <a:solidFill>
                  <a:srgbClr val="0070C0"/>
                </a:solidFill>
              </a:rPr>
              <a:t> </a:t>
            </a:r>
            <a:r>
              <a:rPr lang="cs-CZ" sz="4400" dirty="0" err="1">
                <a:solidFill>
                  <a:srgbClr val="0070C0"/>
                </a:solidFill>
              </a:rPr>
              <a:t>from</a:t>
            </a:r>
            <a:r>
              <a:rPr lang="cs-CZ" sz="4400" dirty="0">
                <a:solidFill>
                  <a:srgbClr val="0070C0"/>
                </a:solidFill>
              </a:rPr>
              <a:t> </a:t>
            </a:r>
            <a:r>
              <a:rPr lang="cs-CZ" sz="4400" dirty="0" err="1">
                <a:solidFill>
                  <a:srgbClr val="0070C0"/>
                </a:solidFill>
              </a:rPr>
              <a:t>item</a:t>
            </a:r>
            <a:r>
              <a:rPr lang="cs-CZ" sz="4400" dirty="0">
                <a:solidFill>
                  <a:srgbClr val="0070C0"/>
                </a:solidFill>
              </a:rPr>
              <a:t> </a:t>
            </a:r>
            <a:r>
              <a:rPr lang="cs-CZ" sz="4400" dirty="0" err="1">
                <a:solidFill>
                  <a:srgbClr val="0070C0"/>
                </a:solidFill>
              </a:rPr>
              <a:t>card</a:t>
            </a:r>
            <a:r>
              <a:rPr lang="cs-CZ" sz="4400" dirty="0">
                <a:solidFill>
                  <a:srgbClr val="0070C0"/>
                </a:solidFill>
              </a:rPr>
              <a:t> (150)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10F7A7E-44DD-3550-BDA4-EDD44F4DC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916832"/>
            <a:ext cx="7005680" cy="431423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739079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E45CBE-51FD-F2D0-C937-A8CAB95EA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Conclusion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7F3AE2-686E-2E25-BFC3-5897DE120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Before the model, the same procedure was done for the same item but with a different number and the unit cost was not modified and remained at 150. </a:t>
            </a:r>
          </a:p>
          <a:p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Meaning</a:t>
            </a:r>
            <a:r>
              <a:rPr lang="cs-CZ" sz="2800" dirty="0">
                <a:solidFill>
                  <a:srgbClr val="FF0000"/>
                </a:solidFill>
              </a:rPr>
              <a:t>,</a:t>
            </a:r>
            <a:r>
              <a:rPr lang="en-US" sz="2800" dirty="0">
                <a:solidFill>
                  <a:srgbClr val="FF0000"/>
                </a:solidFill>
              </a:rPr>
              <a:t> that the modification of the unit cost affected the profit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b="1" dirty="0" err="1">
                <a:solidFill>
                  <a:srgbClr val="00B050"/>
                </a:solidFill>
              </a:rPr>
              <a:t>before</a:t>
            </a:r>
            <a:r>
              <a:rPr lang="cs-CZ" sz="2800" b="1" dirty="0">
                <a:solidFill>
                  <a:srgbClr val="00B050"/>
                </a:solidFill>
              </a:rPr>
              <a:t> </a:t>
            </a:r>
            <a:r>
              <a:rPr lang="cs-CZ" sz="2800" b="1" dirty="0" err="1">
                <a:solidFill>
                  <a:srgbClr val="00B050"/>
                </a:solidFill>
              </a:rPr>
              <a:t>cost</a:t>
            </a:r>
            <a:r>
              <a:rPr lang="cs-CZ" sz="2800" b="1" dirty="0">
                <a:solidFill>
                  <a:srgbClr val="00B050"/>
                </a:solidFill>
              </a:rPr>
              <a:t> </a:t>
            </a:r>
            <a:r>
              <a:rPr lang="cs-CZ" sz="2800" b="1" dirty="0" err="1">
                <a:solidFill>
                  <a:srgbClr val="00B050"/>
                </a:solidFill>
              </a:rPr>
              <a:t>adjustment</a:t>
            </a:r>
            <a:r>
              <a:rPr lang="cs-CZ" sz="2800" b="1" dirty="0">
                <a:solidFill>
                  <a:srgbClr val="00B050"/>
                </a:solidFill>
              </a:rPr>
              <a:t> </a:t>
            </a:r>
            <a:r>
              <a:rPr lang="cs-CZ" sz="2800" b="1" dirty="0" err="1">
                <a:solidFill>
                  <a:srgbClr val="00B050"/>
                </a:solidFill>
              </a:rPr>
              <a:t>only</a:t>
            </a:r>
            <a:r>
              <a:rPr lang="cs-CZ" sz="2800" b="1" dirty="0">
                <a:solidFill>
                  <a:srgbClr val="00B050"/>
                </a:solidFill>
              </a:rPr>
              <a:t> </a:t>
            </a:r>
            <a:r>
              <a:rPr lang="cs-CZ" sz="2800" dirty="0">
                <a:solidFill>
                  <a:srgbClr val="FF0000"/>
                </a:solidFill>
              </a:rPr>
              <a:t>and </a:t>
            </a:r>
            <a:r>
              <a:rPr lang="cs-CZ" sz="2800" dirty="0" err="1">
                <a:solidFill>
                  <a:srgbClr val="FF0000"/>
                </a:solidFill>
              </a:rPr>
              <a:t>it</a:t>
            </a:r>
            <a:r>
              <a:rPr lang="en-US" sz="2800" dirty="0">
                <a:solidFill>
                  <a:srgbClr val="FF0000"/>
                </a:solidFill>
              </a:rPr>
              <a:t> did not affect the unit cost on the item card </a:t>
            </a:r>
            <a:endParaRPr lang="cs-CZ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2140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>
                <a:solidFill>
                  <a:srgbClr val="0070C0"/>
                </a:solidFill>
              </a:rPr>
            </a:br>
            <a:r>
              <a:rPr lang="cs-CZ" dirty="0">
                <a:solidFill>
                  <a:srgbClr val="0070C0"/>
                </a:solidFill>
              </a:rPr>
              <a:t>End </a:t>
            </a:r>
            <a:r>
              <a:rPr lang="cs-CZ" dirty="0" err="1">
                <a:solidFill>
                  <a:srgbClr val="0070C0"/>
                </a:solidFill>
              </a:rPr>
              <a:t>of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the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section</a:t>
            </a:r>
            <a:r>
              <a:rPr lang="cs-CZ" dirty="0">
                <a:solidFill>
                  <a:srgbClr val="0070C0"/>
                </a:solidFill>
              </a:rPr>
              <a:t> </a:t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sz="2700" dirty="0" err="1">
                <a:solidFill>
                  <a:srgbClr val="0070C0"/>
                </a:solidFill>
              </a:rPr>
              <a:t>Expected</a:t>
            </a:r>
            <a:r>
              <a:rPr lang="cs-CZ" sz="2700" dirty="0">
                <a:solidFill>
                  <a:srgbClr val="0070C0"/>
                </a:solidFill>
              </a:rPr>
              <a:t> </a:t>
            </a:r>
            <a:r>
              <a:rPr lang="cs-CZ" sz="2700" dirty="0" err="1">
                <a:solidFill>
                  <a:srgbClr val="0070C0"/>
                </a:solidFill>
              </a:rPr>
              <a:t>costs</a:t>
            </a:r>
            <a:endParaRPr lang="cs-CZ" sz="2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80828"/>
            <a:ext cx="309634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E4FEAC-0D59-4B48-9C48-EAED688C6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</a:rPr>
              <a:t>Inventory </a:t>
            </a:r>
            <a:r>
              <a:rPr lang="cs-CZ" sz="3600" dirty="0" err="1">
                <a:solidFill>
                  <a:srgbClr val="0070C0"/>
                </a:solidFill>
              </a:rPr>
              <a:t>Posting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Groups</a:t>
            </a:r>
            <a:r>
              <a:rPr lang="cs-CZ" sz="3600" dirty="0">
                <a:solidFill>
                  <a:srgbClr val="0070C0"/>
                </a:solidFill>
              </a:rPr>
              <a:t> setup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0A1FF50-D56D-42BE-BED0-A64080232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11964"/>
            <a:ext cx="2661251" cy="1507306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E87AE0A-A63F-4CF8-8672-884AF819E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771" y="1411964"/>
            <a:ext cx="5150389" cy="340449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4FACEDA1-EF0B-43E2-9C9B-9DCB7831426B}"/>
              </a:ext>
            </a:extLst>
          </p:cNvPr>
          <p:cNvCxnSpPr>
            <a:stCxn id="5" idx="3"/>
          </p:cNvCxnSpPr>
          <p:nvPr/>
        </p:nvCxnSpPr>
        <p:spPr>
          <a:xfrm>
            <a:off x="3272811" y="2165617"/>
            <a:ext cx="3630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3A7ACDAE-04F6-4799-9FF5-95235851427C}"/>
              </a:ext>
            </a:extLst>
          </p:cNvPr>
          <p:cNvSpPr txBox="1"/>
          <p:nvPr/>
        </p:nvSpPr>
        <p:spPr>
          <a:xfrm>
            <a:off x="6670581" y="5247451"/>
            <a:ext cx="2088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Interim = </a:t>
            </a:r>
            <a:r>
              <a:rPr lang="en-US" dirty="0" err="1">
                <a:solidFill>
                  <a:srgbClr val="FF0000"/>
                </a:solidFill>
              </a:rPr>
              <a:t>Prozatímní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Šipka: nahoru 2">
            <a:extLst>
              <a:ext uri="{FF2B5EF4-FFF2-40B4-BE49-F238E27FC236}">
                <a16:creationId xmlns:a16="http://schemas.microsoft.com/office/drawing/2014/main" id="{0D99E680-4985-4A74-ACA1-9CE40128FFD2}"/>
              </a:ext>
            </a:extLst>
          </p:cNvPr>
          <p:cNvSpPr/>
          <p:nvPr/>
        </p:nvSpPr>
        <p:spPr>
          <a:xfrm>
            <a:off x="7380312" y="4941168"/>
            <a:ext cx="1080120" cy="3062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F534ED1-05F3-4802-B247-79FB6D5AC951}"/>
              </a:ext>
            </a:extLst>
          </p:cNvPr>
          <p:cNvSpPr txBox="1"/>
          <p:nvPr/>
        </p:nvSpPr>
        <p:spPr>
          <a:xfrm>
            <a:off x="385191" y="5195106"/>
            <a:ext cx="58585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Relations Inventory posting Group and Location</a:t>
            </a:r>
          </a:p>
        </p:txBody>
      </p:sp>
    </p:spTree>
    <p:extLst>
      <p:ext uri="{BB962C8B-B14F-4D97-AF65-F5344CB8AC3E}">
        <p14:creationId xmlns:p14="http://schemas.microsoft.com/office/powerpoint/2010/main" val="3953562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28BA7D-4F5F-4DF2-887D-BAD91F7CA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New </a:t>
            </a:r>
            <a:r>
              <a:rPr lang="cs-CZ" sz="3600" dirty="0" err="1">
                <a:solidFill>
                  <a:srgbClr val="0070C0"/>
                </a:solidFill>
              </a:rPr>
              <a:t>item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creation</a:t>
            </a:r>
            <a:r>
              <a:rPr lang="cs-CZ" sz="3600" dirty="0">
                <a:solidFill>
                  <a:srgbClr val="0070C0"/>
                </a:solidFill>
              </a:rPr>
              <a:t> (use </a:t>
            </a:r>
            <a:r>
              <a:rPr lang="cs-CZ" sz="3600" dirty="0" err="1">
                <a:solidFill>
                  <a:srgbClr val="0070C0"/>
                </a:solidFill>
              </a:rPr>
              <a:t>predefined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template</a:t>
            </a:r>
            <a:r>
              <a:rPr lang="cs-CZ" sz="3600" dirty="0">
                <a:solidFill>
                  <a:srgbClr val="0070C0"/>
                </a:solidFill>
              </a:rPr>
              <a:t>) 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1F3C7AD-2FFA-4E1F-84B0-E8C9C7375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51" y="1268760"/>
            <a:ext cx="4622047" cy="2826706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F53436F-D8E1-44EB-8825-52B271487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2348880"/>
            <a:ext cx="2996952" cy="299695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84D0DA8-D326-48B1-8095-A64D4318E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4437112"/>
            <a:ext cx="4603449" cy="1728192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63239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43D64E-044A-4EDA-8801-E27EAD0F5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</a:rPr>
              <a:t>Purchase order – </a:t>
            </a:r>
            <a:r>
              <a:rPr lang="cs-CZ" sz="2400" dirty="0" err="1">
                <a:solidFill>
                  <a:srgbClr val="0070C0"/>
                </a:solidFill>
              </a:rPr>
              <a:t>Expected</a:t>
            </a:r>
            <a:r>
              <a:rPr lang="cs-CZ" sz="2400" dirty="0">
                <a:solidFill>
                  <a:srgbClr val="0070C0"/>
                </a:solidFill>
              </a:rPr>
              <a:t> P</a:t>
            </a:r>
            <a:r>
              <a:rPr lang="en-US" sz="2400" dirty="0" err="1">
                <a:solidFill>
                  <a:srgbClr val="0070C0"/>
                </a:solidFill>
              </a:rPr>
              <a:t>urchase</a:t>
            </a:r>
            <a:r>
              <a:rPr lang="en-US" sz="2400" dirty="0">
                <a:solidFill>
                  <a:srgbClr val="0070C0"/>
                </a:solidFill>
              </a:rPr>
              <a:t> price is 100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0863043-4FA8-4B89-8508-24FC8F809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28800"/>
            <a:ext cx="7668344" cy="289048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E0C7DF7-8EF2-4FD9-8243-3E882C70AA6F}"/>
              </a:ext>
            </a:extLst>
          </p:cNvPr>
          <p:cNvSpPr txBox="1"/>
          <p:nvPr/>
        </p:nvSpPr>
        <p:spPr>
          <a:xfrm>
            <a:off x="3553544" y="5358829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We don't know the actual purchase price yet</a:t>
            </a:r>
          </a:p>
          <a:p>
            <a:r>
              <a:rPr lang="en-US" dirty="0">
                <a:solidFill>
                  <a:srgbClr val="0070C0"/>
                </a:solidFill>
              </a:rPr>
              <a:t> So expected cost could be </a:t>
            </a:r>
            <a:r>
              <a:rPr lang="en-US" b="1" dirty="0">
                <a:solidFill>
                  <a:srgbClr val="0070C0"/>
                </a:solidFill>
              </a:rPr>
              <a:t>100</a:t>
            </a:r>
            <a:r>
              <a:rPr lang="en-US" dirty="0">
                <a:solidFill>
                  <a:srgbClr val="0070C0"/>
                </a:solidFill>
              </a:rPr>
              <a:t>,</a:t>
            </a:r>
          </a:p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but who knows for sure that !!!!</a:t>
            </a:r>
          </a:p>
        </p:txBody>
      </p:sp>
      <p:sp>
        <p:nvSpPr>
          <p:cNvPr id="12" name="Šipka: dolů 11">
            <a:extLst>
              <a:ext uri="{FF2B5EF4-FFF2-40B4-BE49-F238E27FC236}">
                <a16:creationId xmlns:a16="http://schemas.microsoft.com/office/drawing/2014/main" id="{C5D5C971-F39F-4D71-97D0-E7CE5562C0C1}"/>
              </a:ext>
            </a:extLst>
          </p:cNvPr>
          <p:cNvSpPr/>
          <p:nvPr/>
        </p:nvSpPr>
        <p:spPr>
          <a:xfrm>
            <a:off x="1547664" y="4581128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128DBA0B-7AEC-4EB6-866A-987658512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63" y="5248197"/>
            <a:ext cx="2353757" cy="114459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EF9D4065-5D1D-4A83-B540-D7074BAF6006}"/>
              </a:ext>
            </a:extLst>
          </p:cNvPr>
          <p:cNvCxnSpPr/>
          <p:nvPr/>
        </p:nvCxnSpPr>
        <p:spPr>
          <a:xfrm flipV="1">
            <a:off x="7164288" y="4581128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délník 2">
            <a:extLst>
              <a:ext uri="{FF2B5EF4-FFF2-40B4-BE49-F238E27FC236}">
                <a16:creationId xmlns:a16="http://schemas.microsoft.com/office/drawing/2014/main" id="{BA87883F-DC4E-458A-BF28-E26B266F508B}"/>
              </a:ext>
            </a:extLst>
          </p:cNvPr>
          <p:cNvSpPr/>
          <p:nvPr/>
        </p:nvSpPr>
        <p:spPr>
          <a:xfrm>
            <a:off x="1546323" y="4562131"/>
            <a:ext cx="28272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Only</a:t>
            </a:r>
            <a:r>
              <a:rPr lang="cs-CZ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Post </a:t>
            </a:r>
            <a:r>
              <a:rPr lang="cs-CZ" sz="28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Receive</a:t>
            </a:r>
            <a:endParaRPr lang="cs-CZ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05002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3480</TotalTime>
  <Words>2181</Words>
  <Application>Microsoft Office PowerPoint</Application>
  <PresentationFormat>On-screen Show (4:3)</PresentationFormat>
  <Paragraphs>263</Paragraphs>
  <Slides>67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4" baseType="lpstr">
      <vt:lpstr>-apple-system</vt:lpstr>
      <vt:lpstr>Arial</vt:lpstr>
      <vt:lpstr>Calibri</vt:lpstr>
      <vt:lpstr>Courier New</vt:lpstr>
      <vt:lpstr>Söhne</vt:lpstr>
      <vt:lpstr>SourceSansPro</vt:lpstr>
      <vt:lpstr>Motiv systému Office</vt:lpstr>
      <vt:lpstr>Expected costs in Business Central  </vt:lpstr>
      <vt:lpstr>User settings</vt:lpstr>
      <vt:lpstr>Expected cost setup</vt:lpstr>
      <vt:lpstr>Expected costs setup 1st part</vt:lpstr>
      <vt:lpstr>Expected costs setup 2nd</vt:lpstr>
      <vt:lpstr>General Business Posting Groups setup</vt:lpstr>
      <vt:lpstr>Inventory Posting Groups setup</vt:lpstr>
      <vt:lpstr>New item creation (use predefined template)  </vt:lpstr>
      <vt:lpstr>Purchase order – Expected Purchase price is 100 </vt:lpstr>
      <vt:lpstr>Purchase line after Receive posting only</vt:lpstr>
      <vt:lpstr>Item ledger entries after posting </vt:lpstr>
      <vt:lpstr> After delivery related to expected Cost</vt:lpstr>
      <vt:lpstr>Inventory value  - after 1st Inventory cost adjustment and posting Inventory value to General Ledger  </vt:lpstr>
      <vt:lpstr>COGS (home study)</vt:lpstr>
      <vt:lpstr>Gross Profit and Gross Margin  I.</vt:lpstr>
      <vt:lpstr>Gross Profit and Gross Margin  II.</vt:lpstr>
      <vt:lpstr>Result of manual inventory cost adjustment</vt:lpstr>
      <vt:lpstr>Item ledger entries &amp; Value entries</vt:lpstr>
      <vt:lpstr>Value entries –description I.</vt:lpstr>
      <vt:lpstr>Value entries –description II.</vt:lpstr>
      <vt:lpstr>Posting inventory cost to General Ledger  1st step</vt:lpstr>
      <vt:lpstr>Posting inventory cost to General Ledger  2nd step</vt:lpstr>
      <vt:lpstr>General Ledger entries display 1st part</vt:lpstr>
      <vt:lpstr>General Ledger entries display 2nd part</vt:lpstr>
      <vt:lpstr>Invoicing at the actual price</vt:lpstr>
      <vt:lpstr>Posting Purchase order Only Invoice</vt:lpstr>
      <vt:lpstr>2nd manual inventory cost  adjustment </vt:lpstr>
      <vt:lpstr>Posting Inventory Cost to General Ledger </vt:lpstr>
      <vt:lpstr>Results : Average Cost Calculation overview</vt:lpstr>
      <vt:lpstr>General Ledger entries</vt:lpstr>
      <vt:lpstr>PowerPoint Presentation</vt:lpstr>
      <vt:lpstr>Selling and Posting on interim accounts</vt:lpstr>
      <vt:lpstr>General Business Posting Groups setup</vt:lpstr>
      <vt:lpstr>Inventory Posting Groups setup</vt:lpstr>
      <vt:lpstr> Sales Order  </vt:lpstr>
      <vt:lpstr>Sales Order before its modification</vt:lpstr>
      <vt:lpstr>Sales order line after modification</vt:lpstr>
      <vt:lpstr>Average cost calculation from Item card </vt:lpstr>
      <vt:lpstr>Item ledger entry and value entry after shipping </vt:lpstr>
      <vt:lpstr>Inventory cost adjustment process</vt:lpstr>
      <vt:lpstr>Inventory value</vt:lpstr>
      <vt:lpstr>Item entries before invoicing Sales order</vt:lpstr>
      <vt:lpstr>General ledger entries before Sales Order invocing</vt:lpstr>
      <vt:lpstr>All results after invoicing  and inventory cost adjustments 1st part</vt:lpstr>
      <vt:lpstr>All results before and after invoicing  and inventory cost adjustments 2nd part</vt:lpstr>
      <vt:lpstr>PowerPoint Presentation</vt:lpstr>
      <vt:lpstr>PowerPoint Presentation</vt:lpstr>
      <vt:lpstr> Second sales model with expected acquisition price </vt:lpstr>
      <vt:lpstr>Purchase items with the Item journal  </vt:lpstr>
      <vt:lpstr>Item Ledger Entry &amp; Average Cost Calculation </vt:lpstr>
      <vt:lpstr>Inventory cost adjustment </vt:lpstr>
      <vt:lpstr>General Ledger entry</vt:lpstr>
      <vt:lpstr>Sales Order model concept  </vt:lpstr>
      <vt:lpstr>Sales Order line and Ship posting</vt:lpstr>
      <vt:lpstr>Sales line after posting shipping (1st and 2nd part of ILE)</vt:lpstr>
      <vt:lpstr>Item ledger entries and value entry</vt:lpstr>
      <vt:lpstr>Item ledger entries and value entry</vt:lpstr>
      <vt:lpstr>General Ledger entries</vt:lpstr>
      <vt:lpstr>2nd Sales line  Modification – new actual unit cost</vt:lpstr>
      <vt:lpstr>Final results 1st part </vt:lpstr>
      <vt:lpstr>Final results 2nd part </vt:lpstr>
      <vt:lpstr>Final results 3rd part </vt:lpstr>
      <vt:lpstr>Average Cost Calculation Overview</vt:lpstr>
      <vt:lpstr>Statistics of posted invoice with different new actual unit cost  (111)</vt:lpstr>
      <vt:lpstr>Statistics of posted invoice with former  actual unit cost from item card (150)</vt:lpstr>
      <vt:lpstr>Conclusion</vt:lpstr>
      <vt:lpstr> End of the section  Expected costs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Jaromír Skorkovský</cp:lastModifiedBy>
  <cp:revision>214</cp:revision>
  <dcterms:created xsi:type="dcterms:W3CDTF">2014-09-15T11:04:04Z</dcterms:created>
  <dcterms:modified xsi:type="dcterms:W3CDTF">2024-10-21T09:48:13Z</dcterms:modified>
</cp:coreProperties>
</file>