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C6EFD-79EE-4C32-B160-3B9F1B316A5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4839C-6643-47C9-A783-9CF6F0388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79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3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7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4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6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8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97229-4EEF-46D0-9F72-59F29E9BAAF1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5688632"/>
          </a:xfrm>
        </p:spPr>
        <p:txBody>
          <a:bodyPr>
            <a:normAutofit fontScale="92500"/>
          </a:bodyPr>
          <a:lstStyle/>
          <a:p>
            <a:r>
              <a:rPr lang="es-DO" sz="2400" b="1" u="sng" dirty="0">
                <a:solidFill>
                  <a:srgbClr val="0070C0"/>
                </a:solidFill>
              </a:rPr>
              <a:t>Oraciones condicionales</a:t>
            </a:r>
          </a:p>
          <a:p>
            <a:pPr marL="514350" indent="-514350" algn="just">
              <a:buAutoNum type="arabicParenR"/>
            </a:pPr>
            <a:r>
              <a:rPr lang="es-DO" sz="2400" dirty="0">
                <a:solidFill>
                  <a:schemeClr val="tx1"/>
                </a:solidFill>
              </a:rPr>
              <a:t>Condiciones posibles de cumplir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tienes tiempo</a:t>
            </a:r>
            <a:r>
              <a:rPr lang="es-DO" sz="2400" dirty="0">
                <a:solidFill>
                  <a:schemeClr val="tx1"/>
                </a:solidFill>
              </a:rPr>
              <a:t>, ven a mi casa.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vienes a mi casa</a:t>
            </a:r>
            <a:r>
              <a:rPr lang="es-DO" sz="2400" dirty="0">
                <a:solidFill>
                  <a:schemeClr val="tx1"/>
                </a:solidFill>
              </a:rPr>
              <a:t>, te invitaré a café.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podemos</a:t>
            </a:r>
            <a:r>
              <a:rPr lang="es-DO" sz="2400" dirty="0">
                <a:solidFill>
                  <a:schemeClr val="tx1"/>
                </a:solidFill>
              </a:rPr>
              <a:t>, vamos al cine.</a:t>
            </a:r>
          </a:p>
          <a:p>
            <a:pPr algn="just"/>
            <a:endParaRPr lang="es-DO" sz="2400" dirty="0">
              <a:solidFill>
                <a:schemeClr val="tx1"/>
              </a:solidFill>
            </a:endParaRP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2)Condición poco probable o imposible.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tuviera tiempo</a:t>
            </a:r>
            <a:r>
              <a:rPr lang="es-DO" sz="2400" dirty="0">
                <a:solidFill>
                  <a:schemeClr val="tx1"/>
                </a:solidFill>
              </a:rPr>
              <a:t>, iría a tu casa.</a:t>
            </a:r>
          </a:p>
          <a:p>
            <a:pPr algn="just"/>
            <a:endParaRPr lang="es-DO" sz="2400" dirty="0">
              <a:solidFill>
                <a:schemeClr val="tx1"/>
              </a:solidFill>
            </a:endParaRP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3) Condición que no se cumplió en el pasado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hubiera tenido tiempo</a:t>
            </a:r>
            <a:r>
              <a:rPr lang="es-DO" sz="2400" dirty="0">
                <a:solidFill>
                  <a:schemeClr val="tx1"/>
                </a:solidFill>
              </a:rPr>
              <a:t>, habría ido/ hubiera ido a tu casa.</a:t>
            </a:r>
          </a:p>
          <a:p>
            <a:pPr algn="just"/>
            <a:r>
              <a:rPr lang="es-DO" sz="2400" dirty="0">
                <a:solidFill>
                  <a:schemeClr val="tx1"/>
                </a:solidFill>
              </a:rPr>
              <a:t>4) Condición que no se cumplió en el pasado y que tiene repercusión en el presente.</a:t>
            </a:r>
          </a:p>
          <a:p>
            <a:pPr algn="just"/>
            <a:r>
              <a:rPr lang="es-DO" sz="2400" dirty="0">
                <a:solidFill>
                  <a:srgbClr val="FF0000"/>
                </a:solidFill>
              </a:rPr>
              <a:t>Si hubiera ahorrado lo suficiente</a:t>
            </a:r>
            <a:r>
              <a:rPr lang="es-DO" sz="2400" dirty="0">
                <a:solidFill>
                  <a:schemeClr val="tx1"/>
                </a:solidFill>
              </a:rPr>
              <a:t>, no tendría que pedir un préstamo.</a:t>
            </a:r>
          </a:p>
        </p:txBody>
      </p:sp>
    </p:spTree>
    <p:extLst>
      <p:ext uri="{BB962C8B-B14F-4D97-AF65-F5344CB8AC3E}">
        <p14:creationId xmlns:p14="http://schemas.microsoft.com/office/powerpoint/2010/main" val="26961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DO" sz="2400" dirty="0"/>
              <a:t>2. </a:t>
            </a:r>
            <a:r>
              <a:rPr lang="es-DO" sz="2400" b="1" dirty="0"/>
              <a:t>A no ser que, </a:t>
            </a:r>
            <a:r>
              <a:rPr lang="cs-CZ" sz="2400" b="1" dirty="0"/>
              <a:t>con</a:t>
            </a:r>
            <a:r>
              <a:rPr lang="es-DO" sz="2400" b="1" dirty="0"/>
              <a:t> tal de que, siempre que, como, en caso de que </a:t>
            </a:r>
            <a:r>
              <a:rPr lang="es-DO" sz="2400" dirty="0"/>
              <a:t>+ </a:t>
            </a:r>
            <a:r>
              <a:rPr lang="es-DO" sz="2400" dirty="0">
                <a:solidFill>
                  <a:srgbClr val="FF0000"/>
                </a:solidFill>
              </a:rPr>
              <a:t>SUBJUNTIVO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>
                <a:solidFill>
                  <a:srgbClr val="FF0000"/>
                </a:solidFill>
              </a:rPr>
              <a:t>En caso de que </a:t>
            </a:r>
            <a:r>
              <a:rPr lang="es-DO" sz="2400" dirty="0"/>
              <a:t>me </a:t>
            </a:r>
            <a:r>
              <a:rPr lang="es-DO" sz="2400" dirty="0">
                <a:solidFill>
                  <a:srgbClr val="FF0000"/>
                </a:solidFill>
              </a:rPr>
              <a:t>necesites</a:t>
            </a:r>
            <a:r>
              <a:rPr lang="es-DO" sz="2400" dirty="0"/>
              <a:t>, llámame.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>
                <a:solidFill>
                  <a:srgbClr val="0070C0"/>
                </a:solidFill>
              </a:rPr>
              <a:t>Notas</a:t>
            </a:r>
          </a:p>
          <a:p>
            <a:pPr marL="0" indent="0">
              <a:buNone/>
            </a:pPr>
            <a:r>
              <a:rPr lang="es-DO" sz="2400" dirty="0"/>
              <a:t>a)</a:t>
            </a:r>
            <a:r>
              <a:rPr lang="cs-CZ" sz="2400" dirty="0">
                <a:solidFill>
                  <a:srgbClr val="FF0000"/>
                </a:solidFill>
              </a:rPr>
              <a:t>Con</a:t>
            </a:r>
            <a:r>
              <a:rPr lang="es-DO" sz="2400" dirty="0">
                <a:solidFill>
                  <a:srgbClr val="FF0000"/>
                </a:solidFill>
              </a:rPr>
              <a:t> tal de que + siempre que </a:t>
            </a:r>
            <a:r>
              <a:rPr lang="es-DO" sz="2400" dirty="0"/>
              <a:t>introducen oraciones que expresan que el cumplimiento de la condición es indispensable para que se</a:t>
            </a:r>
            <a:r>
              <a:rPr lang="cs-CZ" sz="2400" dirty="0"/>
              <a:t> </a:t>
            </a:r>
            <a:r>
              <a:rPr lang="es-DO" sz="2400" dirty="0"/>
              <a:t>realice algo</a:t>
            </a:r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/>
              <a:t>Te prestaré mi coche </a:t>
            </a:r>
            <a:r>
              <a:rPr lang="es-DO" sz="2400" dirty="0">
                <a:solidFill>
                  <a:srgbClr val="FF0000"/>
                </a:solidFill>
              </a:rPr>
              <a:t>siempre que </a:t>
            </a:r>
            <a:r>
              <a:rPr lang="es-DO" sz="2400" dirty="0"/>
              <a:t>me lo devuelvas antes del lunes.</a:t>
            </a:r>
            <a:endParaRPr lang="cs-CZ" sz="2400" dirty="0"/>
          </a:p>
          <a:p>
            <a:pPr marL="0" indent="0">
              <a:buNone/>
            </a:pPr>
            <a:endParaRPr lang="es-DO" sz="2400" dirty="0"/>
          </a:p>
          <a:p>
            <a:pPr marL="0" indent="0">
              <a:buNone/>
            </a:pPr>
            <a:r>
              <a:rPr lang="es-DO" sz="2400" dirty="0"/>
              <a:t>b)Las oraciones que llevan </a:t>
            </a:r>
            <a:r>
              <a:rPr lang="es-DO" sz="2400" dirty="0">
                <a:solidFill>
                  <a:srgbClr val="FF0000"/>
                </a:solidFill>
              </a:rPr>
              <a:t>como</a:t>
            </a:r>
            <a:r>
              <a:rPr lang="es-DO" sz="2400" dirty="0"/>
              <a:t> tienen un matiz de advertencia, amenaza</a:t>
            </a:r>
          </a:p>
          <a:p>
            <a:pPr marL="0" indent="0">
              <a:buNone/>
            </a:pPr>
            <a:r>
              <a:rPr lang="es-DO" sz="2400" dirty="0">
                <a:solidFill>
                  <a:srgbClr val="FF0000"/>
                </a:solidFill>
              </a:rPr>
              <a:t>Como</a:t>
            </a:r>
            <a:r>
              <a:rPr lang="es-DO" sz="2400" dirty="0"/>
              <a:t> no vengas a mi boda, me enfadaré contigo.</a:t>
            </a:r>
          </a:p>
        </p:txBody>
      </p:sp>
    </p:spTree>
    <p:extLst>
      <p:ext uri="{BB962C8B-B14F-4D97-AF65-F5344CB8AC3E}">
        <p14:creationId xmlns:p14="http://schemas.microsoft.com/office/powerpoint/2010/main" val="106936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00B0F0"/>
                </a:solidFill>
              </a:rPr>
              <a:t>Pretérito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 err="1">
                <a:solidFill>
                  <a:srgbClr val="00B0F0"/>
                </a:solidFill>
              </a:rPr>
              <a:t>Pluscuamperfecto</a:t>
            </a:r>
            <a:r>
              <a:rPr lang="cs-CZ" b="1" dirty="0">
                <a:solidFill>
                  <a:srgbClr val="00B0F0"/>
                </a:solidFill>
              </a:rPr>
              <a:t> (</a:t>
            </a:r>
            <a:r>
              <a:rPr lang="cs-CZ" b="1" dirty="0" err="1">
                <a:solidFill>
                  <a:srgbClr val="00B0F0"/>
                </a:solidFill>
              </a:rPr>
              <a:t>subjuntivo</a:t>
            </a:r>
            <a:r>
              <a:rPr lang="cs-CZ" b="1" dirty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000" dirty="0" err="1"/>
              <a:t>Pretérito</a:t>
            </a:r>
            <a:r>
              <a:rPr lang="cs-CZ" sz="2000" dirty="0"/>
              <a:t> </a:t>
            </a:r>
            <a:r>
              <a:rPr lang="cs-CZ" sz="2000" dirty="0" err="1"/>
              <a:t>Imperfecto</a:t>
            </a:r>
            <a:r>
              <a:rPr lang="cs-CZ" sz="2000" dirty="0"/>
              <a:t> de HABER (</a:t>
            </a:r>
            <a:r>
              <a:rPr lang="cs-CZ" sz="2000" dirty="0" err="1"/>
              <a:t>subjuntivo</a:t>
            </a:r>
            <a:r>
              <a:rPr lang="cs-CZ" sz="2000" dirty="0"/>
              <a:t>) + </a:t>
            </a:r>
            <a:r>
              <a:rPr lang="cs-CZ" sz="2000" dirty="0" err="1"/>
              <a:t>Participio</a:t>
            </a:r>
            <a:r>
              <a:rPr lang="cs-CZ" sz="2000" dirty="0"/>
              <a:t> </a:t>
            </a:r>
            <a:r>
              <a:rPr lang="cs-CZ" sz="2000" dirty="0" err="1"/>
              <a:t>Pasado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yo</a:t>
            </a:r>
            <a:r>
              <a:rPr lang="cs-CZ" sz="1400" dirty="0"/>
              <a:t>)                  </a:t>
            </a:r>
            <a:r>
              <a:rPr lang="cs-CZ" sz="1400" b="1" dirty="0" err="1"/>
              <a:t>hubiera</a:t>
            </a:r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tú</a:t>
            </a:r>
            <a:r>
              <a:rPr lang="cs-CZ" sz="1400" dirty="0"/>
              <a:t>)                   </a:t>
            </a:r>
            <a:r>
              <a:rPr lang="cs-CZ" sz="1400" b="1" dirty="0" err="1"/>
              <a:t>hubieras</a:t>
            </a:r>
            <a:r>
              <a:rPr lang="cs-CZ" sz="1400" dirty="0"/>
              <a:t>                               </a:t>
            </a:r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él</a:t>
            </a:r>
            <a:r>
              <a:rPr lang="cs-CZ" sz="1400" dirty="0"/>
              <a:t>/</a:t>
            </a:r>
            <a:r>
              <a:rPr lang="cs-CZ" sz="1400" dirty="0" err="1"/>
              <a:t>ella</a:t>
            </a:r>
            <a:r>
              <a:rPr lang="cs-CZ" sz="1400" dirty="0"/>
              <a:t>/</a:t>
            </a:r>
            <a:r>
              <a:rPr lang="cs-CZ" sz="1400" dirty="0" err="1"/>
              <a:t>Vd</a:t>
            </a:r>
            <a:r>
              <a:rPr lang="cs-CZ" sz="1400" dirty="0"/>
              <a:t>.)    </a:t>
            </a:r>
            <a:r>
              <a:rPr lang="cs-CZ" sz="1400" b="1" dirty="0" err="1"/>
              <a:t>hubiera</a:t>
            </a:r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nosotros</a:t>
            </a:r>
            <a:r>
              <a:rPr lang="cs-CZ" sz="1400" dirty="0"/>
              <a:t>)       </a:t>
            </a:r>
            <a:r>
              <a:rPr lang="cs-CZ" sz="1400" b="1" dirty="0" err="1"/>
              <a:t>hubiéramos</a:t>
            </a:r>
            <a:r>
              <a:rPr lang="cs-CZ" sz="1400" b="1" dirty="0"/>
              <a:t> </a:t>
            </a:r>
            <a:r>
              <a:rPr lang="cs-CZ" sz="1400" dirty="0"/>
              <a:t>                         </a:t>
            </a:r>
            <a:r>
              <a:rPr lang="cs-CZ" sz="1400" b="1" i="1" dirty="0" err="1"/>
              <a:t>hablado</a:t>
            </a:r>
            <a:r>
              <a:rPr lang="cs-CZ" sz="1400" b="1" i="1" dirty="0"/>
              <a:t>/</a:t>
            </a:r>
            <a:r>
              <a:rPr lang="cs-CZ" sz="1400" b="1" i="1" dirty="0" err="1"/>
              <a:t>bebido</a:t>
            </a:r>
            <a:r>
              <a:rPr lang="cs-CZ" sz="1400" b="1" i="1" dirty="0"/>
              <a:t>/</a:t>
            </a:r>
            <a:r>
              <a:rPr lang="cs-CZ" sz="1400" b="1" i="1" dirty="0" err="1"/>
              <a:t>escrito</a:t>
            </a:r>
            <a:endParaRPr lang="cs-CZ" sz="1400" b="1" i="1" dirty="0"/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vosotros</a:t>
            </a:r>
            <a:r>
              <a:rPr lang="cs-CZ" sz="1400" dirty="0"/>
              <a:t>)       </a:t>
            </a:r>
            <a:r>
              <a:rPr lang="cs-CZ" sz="1400" b="1" dirty="0" err="1"/>
              <a:t>hubiérais</a:t>
            </a:r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cs-CZ" sz="1400" dirty="0" err="1"/>
              <a:t>ellos</a:t>
            </a:r>
            <a:r>
              <a:rPr lang="cs-CZ" sz="1400" dirty="0"/>
              <a:t>/</a:t>
            </a:r>
            <a:r>
              <a:rPr lang="cs-CZ" sz="1400" dirty="0" err="1"/>
              <a:t>Vds</a:t>
            </a:r>
            <a:r>
              <a:rPr lang="cs-CZ" sz="1400" dirty="0"/>
              <a:t>.)     </a:t>
            </a:r>
            <a:r>
              <a:rPr lang="cs-CZ" sz="1400" b="1" dirty="0" err="1"/>
              <a:t>hubieran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410543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00B0F0"/>
                </a:solidFill>
              </a:rPr>
              <a:t>Condicional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 err="1">
                <a:solidFill>
                  <a:srgbClr val="00B0F0"/>
                </a:solidFill>
              </a:rPr>
              <a:t>compuesto</a:t>
            </a:r>
            <a:endParaRPr lang="cs-CZ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000" b="1" dirty="0" err="1"/>
              <a:t>Condicional</a:t>
            </a:r>
            <a:r>
              <a:rPr lang="cs-CZ" sz="2000" b="1" dirty="0"/>
              <a:t> </a:t>
            </a:r>
            <a:r>
              <a:rPr lang="cs-CZ" sz="2000" b="1" dirty="0" err="1"/>
              <a:t>simple</a:t>
            </a:r>
            <a:r>
              <a:rPr lang="cs-CZ" sz="2000" b="1" dirty="0"/>
              <a:t> de HABER (</a:t>
            </a:r>
            <a:r>
              <a:rPr lang="cs-CZ" sz="2000" b="1" dirty="0" err="1"/>
              <a:t>subjuntivo</a:t>
            </a:r>
            <a:r>
              <a:rPr lang="cs-CZ" sz="2000" b="1" dirty="0"/>
              <a:t>)              </a:t>
            </a:r>
            <a:r>
              <a:rPr lang="cs-CZ" sz="2000" b="1" dirty="0" err="1"/>
              <a:t>participio</a:t>
            </a:r>
            <a:r>
              <a:rPr lang="cs-CZ" sz="2000" b="1" dirty="0"/>
              <a:t> </a:t>
            </a:r>
            <a:r>
              <a:rPr lang="cs-CZ" sz="2000" b="1" dirty="0" err="1"/>
              <a:t>pasado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yo</a:t>
            </a:r>
            <a:r>
              <a:rPr lang="cs-CZ" sz="2000" dirty="0"/>
              <a:t>)                  </a:t>
            </a:r>
            <a:r>
              <a:rPr lang="cs-CZ" sz="2000" b="1" dirty="0" err="1"/>
              <a:t>habría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tú</a:t>
            </a:r>
            <a:r>
              <a:rPr lang="cs-CZ" sz="2000" dirty="0"/>
              <a:t>)                   </a:t>
            </a:r>
            <a:r>
              <a:rPr lang="cs-CZ" sz="2000" b="1" dirty="0" err="1"/>
              <a:t>habrías</a:t>
            </a:r>
            <a:r>
              <a:rPr lang="cs-CZ" sz="2000" dirty="0"/>
              <a:t>                              </a:t>
            </a:r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él</a:t>
            </a:r>
            <a:r>
              <a:rPr lang="cs-CZ" sz="2000" dirty="0"/>
              <a:t>/</a:t>
            </a:r>
            <a:r>
              <a:rPr lang="cs-CZ" sz="2000" dirty="0" err="1"/>
              <a:t>ella</a:t>
            </a:r>
            <a:r>
              <a:rPr lang="cs-CZ" sz="2000" dirty="0"/>
              <a:t>/</a:t>
            </a:r>
            <a:r>
              <a:rPr lang="cs-CZ" sz="2000" dirty="0" err="1"/>
              <a:t>Vd</a:t>
            </a:r>
            <a:r>
              <a:rPr lang="cs-CZ" sz="2000" dirty="0"/>
              <a:t>.)    </a:t>
            </a:r>
            <a:r>
              <a:rPr lang="cs-CZ" sz="2000" b="1" dirty="0" err="1"/>
              <a:t>habría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nosotros</a:t>
            </a:r>
            <a:r>
              <a:rPr lang="cs-CZ" sz="2000" dirty="0"/>
              <a:t>)       </a:t>
            </a:r>
            <a:r>
              <a:rPr lang="cs-CZ" sz="2000" b="1" dirty="0" err="1"/>
              <a:t>habríamos</a:t>
            </a:r>
            <a:r>
              <a:rPr lang="cs-CZ" sz="2000" b="1" dirty="0"/>
              <a:t> </a:t>
            </a:r>
            <a:r>
              <a:rPr lang="cs-CZ" sz="2000" dirty="0"/>
              <a:t>                         </a:t>
            </a:r>
            <a:r>
              <a:rPr lang="cs-CZ" sz="2000" b="1" i="1" dirty="0" err="1"/>
              <a:t>hablado</a:t>
            </a:r>
            <a:r>
              <a:rPr lang="cs-CZ" sz="2000" b="1" i="1" dirty="0"/>
              <a:t>/</a:t>
            </a:r>
            <a:r>
              <a:rPr lang="cs-CZ" sz="2000" b="1" i="1" dirty="0" err="1"/>
              <a:t>bebido</a:t>
            </a:r>
            <a:r>
              <a:rPr lang="cs-CZ" sz="2000" b="1" i="1" dirty="0"/>
              <a:t>/</a:t>
            </a:r>
            <a:r>
              <a:rPr lang="cs-CZ" sz="2000" b="1" i="1" dirty="0" err="1"/>
              <a:t>escrito</a:t>
            </a:r>
            <a:endParaRPr lang="cs-CZ" sz="2000" b="1" i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vosotros</a:t>
            </a:r>
            <a:r>
              <a:rPr lang="cs-CZ" sz="2000" dirty="0"/>
              <a:t>)       </a:t>
            </a:r>
            <a:r>
              <a:rPr lang="cs-CZ" sz="2000" b="1" dirty="0" err="1"/>
              <a:t>habríais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ellos</a:t>
            </a:r>
            <a:r>
              <a:rPr lang="cs-CZ" sz="2000" dirty="0"/>
              <a:t>/</a:t>
            </a:r>
            <a:r>
              <a:rPr lang="cs-CZ" sz="2000" dirty="0" err="1"/>
              <a:t>Vds</a:t>
            </a:r>
            <a:r>
              <a:rPr lang="cs-CZ" sz="2000" dirty="0"/>
              <a:t>.)     </a:t>
            </a:r>
            <a:r>
              <a:rPr lang="cs-CZ" sz="2000" b="1" dirty="0" err="1"/>
              <a:t>habrían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2052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298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 Azevedo</dc:creator>
  <cp:lastModifiedBy>Veronika De Azevedo Camacho</cp:lastModifiedBy>
  <cp:revision>3</cp:revision>
  <cp:lastPrinted>2018-11-19T07:47:48Z</cp:lastPrinted>
  <dcterms:created xsi:type="dcterms:W3CDTF">2018-11-19T07:37:18Z</dcterms:created>
  <dcterms:modified xsi:type="dcterms:W3CDTF">2024-11-13T08:13:48Z</dcterms:modified>
</cp:coreProperties>
</file>