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8"/>
  </p:notesMasterIdLst>
  <p:handoutMasterIdLst>
    <p:handoutMasterId r:id="rId9"/>
  </p:handoutMasterIdLst>
  <p:sldIdLst>
    <p:sldId id="503" r:id="rId2"/>
    <p:sldId id="702" r:id="rId3"/>
    <p:sldId id="703" r:id="rId4"/>
    <p:sldId id="711" r:id="rId5"/>
    <p:sldId id="713" r:id="rId6"/>
    <p:sldId id="414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dislav Šiška" initials="LŠ" lastIdx="1" clrIdx="0">
    <p:extLst>
      <p:ext uri="{19B8F6BF-5375-455C-9EA6-DF929625EA0E}">
        <p15:presenceInfo xmlns:p15="http://schemas.microsoft.com/office/powerpoint/2012/main" userId="Ladislav Šiš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654" autoAdjust="0"/>
    <p:restoredTop sz="93026" autoAdjust="0"/>
  </p:normalViewPr>
  <p:slideViewPr>
    <p:cSldViewPr>
      <p:cViewPr varScale="1">
        <p:scale>
          <a:sx n="88" d="100"/>
          <a:sy n="88" d="100"/>
        </p:scale>
        <p:origin x="78" y="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F66480F-C066-43BB-83E7-B1B9EE68B0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072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72E4640-0626-4FC5-A848-E090006296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854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29" tIns="47414" rIns="94829" bIns="47414" anchor="b"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36576A3-8996-4827-8819-2375EF6FC547}" type="slidenum">
              <a:rPr lang="cs-CZ" sz="1200"/>
              <a:pPr algn="r" eaLnBrk="1" hangingPunct="1"/>
              <a:t>1</a:t>
            </a:fld>
            <a:endParaRPr lang="cs-CZ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829" tIns="47414" rIns="94829" bIns="47414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99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4911" indent="-290351" defTabSz="96299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1402" indent="-232280" defTabSz="96299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5963" indent="-232280" defTabSz="96299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0524" indent="-232280" defTabSz="96299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5085" indent="-232280" defTabSz="9629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9646" indent="-232280" defTabSz="9629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4207" indent="-232280" defTabSz="9629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8768" indent="-232280" defTabSz="9629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0C3C3F-2329-4412-9E5E-8DF12D38D18C}" type="slidenum">
              <a:rPr lang="cs-CZ" smtClean="0"/>
              <a:pPr eaLnBrk="1" hangingPunct="1"/>
              <a:t>4</a:t>
            </a:fld>
            <a:endParaRPr lang="cs-CZ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895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99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4911" indent="-290351" defTabSz="96299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1402" indent="-232280" defTabSz="96299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5963" indent="-232280" defTabSz="96299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0524" indent="-232280" defTabSz="96299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5085" indent="-232280" defTabSz="9629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9646" indent="-232280" defTabSz="9629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4207" indent="-232280" defTabSz="9629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8768" indent="-232280" defTabSz="9629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307C0A-36B1-4D97-8C94-4E6807846337}" type="slidenum">
              <a:rPr lang="cs-CZ" smtClean="0"/>
              <a:pPr eaLnBrk="1" hangingPunct="1"/>
              <a:t>6</a:t>
            </a:fld>
            <a:endParaRPr lang="cs-CZ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1905000" y="2819400"/>
            <a:ext cx="6629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>
                <a:solidFill>
                  <a:schemeClr val="tx1"/>
                </a:solidFill>
              </a:defRPr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7F4EB-7416-4D1C-86B4-1F2ADF27307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8861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F603A-4690-4DE0-8E5B-F5B0CE0E9FB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98598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A44E2-3D83-4A1E-9613-4B1BCA76F90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2614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A1A8D-F981-4C15-B129-A4C777FD462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994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CB464-383A-43AB-AB47-4ADCE0A04D0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5549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AFA49-26E7-49B8-A950-5B81018C838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9215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F7EAB-5AD0-4AF6-9B8B-BB590E4A385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7120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17E2A-6915-4C9C-B66C-1DFEA3ECDFE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9088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2F091-1EDD-4AA7-891D-07AF4680488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0649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2D0A5-C56C-4C1A-80E1-2B7135994BE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8547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29374-DC0F-422E-BD8D-D2BEF12668D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4309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123E57AD-10AE-4EA8-A122-E191D2535AE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dislav.siska@econ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stax.org/details/books/principles-managerial-accountin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3568" y="232512"/>
            <a:ext cx="6248400" cy="2590800"/>
          </a:xfrm>
        </p:spPr>
        <p:txBody>
          <a:bodyPr/>
          <a:lstStyle/>
          <a:p>
            <a:pPr algn="ctr" eaLnBrk="1" hangingPunct="1"/>
            <a:r>
              <a:rPr lang="cs-CZ" sz="4000"/>
              <a:t>Podmínky absolvování </a:t>
            </a:r>
            <a:r>
              <a:rPr lang="cs-CZ" sz="4000" b="0"/>
              <a:t>předmětu</a:t>
            </a:r>
            <a:br>
              <a:rPr lang="cs-CZ" sz="4000"/>
            </a:br>
            <a:r>
              <a:rPr lang="cs-CZ" sz="4000"/>
              <a:t>Manažerské účetnictví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DC253F-9558-4FA8-B952-26DEF7EF2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4038601"/>
            <a:ext cx="6248400" cy="2362200"/>
          </a:xfrm>
        </p:spPr>
        <p:txBody>
          <a:bodyPr/>
          <a:lstStyle/>
          <a:p>
            <a:pPr algn="ctr" eaLnBrk="1" hangingPunct="1"/>
            <a:r>
              <a:rPr lang="cs-CZ" sz="2400"/>
              <a:t>Ladislav Šiška</a:t>
            </a:r>
          </a:p>
          <a:p>
            <a:pPr algn="ctr" eaLnBrk="1" hangingPunct="1"/>
            <a:r>
              <a:rPr lang="cs-CZ" sz="2400">
                <a:hlinkClick r:id="rId3"/>
              </a:rPr>
              <a:t>ladislav.siska@econ.muni.cz</a:t>
            </a:r>
            <a:endParaRPr lang="cs-CZ" sz="2400"/>
          </a:p>
          <a:p>
            <a:pPr algn="ctr" eaLnBrk="1" hangingPunct="1"/>
            <a:r>
              <a:rPr lang="cs-CZ" sz="2000"/>
              <a:t>konzultační hodiny  </a:t>
            </a:r>
          </a:p>
          <a:p>
            <a:pPr algn="ctr" eaLnBrk="1" hangingPunct="1"/>
            <a:r>
              <a:rPr lang="cs-CZ" sz="2000"/>
              <a:t>dle dohody e-mailem</a:t>
            </a:r>
            <a:endParaRPr lang="cs-CZ" sz="2400"/>
          </a:p>
          <a:p>
            <a:endParaRPr lang="cs-CZ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BKH_MAUC</a:t>
            </a:r>
            <a:r>
              <a:rPr lang="cs-CZ" dirty="0"/>
              <a:t> </a:t>
            </a:r>
            <a:r>
              <a:rPr lang="cs-CZ" b="0" dirty="0">
                <a:solidFill>
                  <a:srgbClr val="0070C0"/>
                </a:solidFill>
              </a:rPr>
              <a:t>+</a:t>
            </a:r>
            <a:r>
              <a:rPr lang="cs-CZ" b="0" dirty="0"/>
              <a:t> </a:t>
            </a:r>
            <a:r>
              <a:rPr lang="cs-CZ" b="0" dirty="0">
                <a:solidFill>
                  <a:srgbClr val="0070C0"/>
                </a:solidFill>
              </a:rPr>
              <a:t>MKH_MAUC</a:t>
            </a:r>
            <a:br>
              <a:rPr lang="cs-CZ" dirty="0"/>
            </a:br>
            <a:r>
              <a:rPr lang="cs-CZ" dirty="0"/>
              <a:t>Manažerské účetnictví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47800"/>
            <a:ext cx="8712968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b="1" dirty="0"/>
              <a:t>Cíl:</a:t>
            </a:r>
            <a:r>
              <a:rPr lang="cs-CZ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Na konci tohoto kurzu bude student schopen porozumět a vysvětlit význam manažerského účetnictví pro řízení podniku; přiřadit náklady výrobkům, službám a podnikovým činnostem; sestavit rozpočty</a:t>
            </a:r>
            <a:r>
              <a:rPr lang="cs-CZ" sz="1800" dirty="0">
                <a:solidFill>
                  <a:srgbClr val="0070C0"/>
                </a:solidFill>
              </a:rPr>
              <a:t>; zaúčtovat typické transakce v nákladovém účetnictví; navrhnout jednoduchý systém měření výkonnosti a interpretovat data jím shromážděná.</a:t>
            </a:r>
          </a:p>
          <a:p>
            <a:pPr lvl="1">
              <a:lnSpc>
                <a:spcPct val="90000"/>
              </a:lnSpc>
            </a:pPr>
            <a:endParaRPr lang="cs-CZ" sz="800" dirty="0"/>
          </a:p>
          <a:p>
            <a:pPr>
              <a:lnSpc>
                <a:spcPct val="90000"/>
              </a:lnSpc>
            </a:pPr>
            <a:r>
              <a:rPr lang="cs-CZ" sz="2400" b="1" dirty="0"/>
              <a:t>ECTS dotace = 6 kreditů, </a:t>
            </a:r>
            <a:r>
              <a:rPr lang="cs-CZ" sz="1800" dirty="0"/>
              <a:t>tj</a:t>
            </a:r>
            <a:r>
              <a:rPr lang="cs-CZ" sz="1600" dirty="0"/>
              <a:t>.</a:t>
            </a:r>
            <a:r>
              <a:rPr lang="cs-CZ" sz="1800" dirty="0"/>
              <a:t>(*25 až *30)= </a:t>
            </a:r>
            <a:r>
              <a:rPr lang="cs-CZ" sz="1800" b="1" u="sng" dirty="0"/>
              <a:t>150 až 180 hod./sem. !!!</a:t>
            </a:r>
            <a:br>
              <a:rPr lang="cs-CZ" sz="1800" b="1" u="sng" dirty="0"/>
            </a:br>
            <a:r>
              <a:rPr lang="cs-CZ" sz="2400" b="1" dirty="0">
                <a:solidFill>
                  <a:srgbClr val="0070C0"/>
                </a:solidFill>
              </a:rPr>
              <a:t>ECTS dotace = 8 kreditů, </a:t>
            </a:r>
            <a:r>
              <a:rPr lang="cs-CZ" sz="1800" dirty="0">
                <a:solidFill>
                  <a:srgbClr val="0070C0"/>
                </a:solidFill>
              </a:rPr>
              <a:t>tj</a:t>
            </a:r>
            <a:r>
              <a:rPr lang="cs-CZ" sz="1600" dirty="0">
                <a:solidFill>
                  <a:srgbClr val="0070C0"/>
                </a:solidFill>
              </a:rPr>
              <a:t>.</a:t>
            </a:r>
            <a:r>
              <a:rPr lang="cs-CZ" sz="1800" dirty="0">
                <a:solidFill>
                  <a:srgbClr val="0070C0"/>
                </a:solidFill>
              </a:rPr>
              <a:t>(*25 až *30)= </a:t>
            </a:r>
            <a:r>
              <a:rPr lang="cs-CZ" sz="1800" b="1" u="sng" dirty="0">
                <a:solidFill>
                  <a:srgbClr val="0070C0"/>
                </a:solidFill>
              </a:rPr>
              <a:t>200 až 240 hod./sem. !!!</a:t>
            </a:r>
            <a:endParaRPr lang="cs-CZ" sz="2400" b="1" u="sng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b="1" dirty="0"/>
              <a:t>Literatura</a:t>
            </a:r>
            <a:r>
              <a:rPr lang="cs-CZ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cs-CZ" sz="2000" b="1" dirty="0"/>
              <a:t>Studijní materiály a prezentace </a:t>
            </a:r>
            <a:r>
              <a:rPr lang="cs-CZ" sz="2000" dirty="0"/>
              <a:t>z přednášek (obojí průběžně zveřejňovány v </a:t>
            </a:r>
            <a:r>
              <a:rPr lang="cs-CZ" sz="2000" i="1" dirty="0"/>
              <a:t>Učebních materiálech</a:t>
            </a:r>
            <a:r>
              <a:rPr lang="cs-CZ" sz="2000" dirty="0"/>
              <a:t> předmětu v IS MU)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DRURY, Colin a Mike TAYLES. </a:t>
            </a:r>
            <a:r>
              <a:rPr lang="en-US" sz="1400" i="1" dirty="0"/>
              <a:t>Management and cost accounting</a:t>
            </a:r>
            <a:r>
              <a:rPr lang="en-US" sz="1400" dirty="0"/>
              <a:t>. 12th Edition. Hampshire: Cengage Learning, EMEA, 2023. ISBN-13: 978-1-4737-9124-4</a:t>
            </a:r>
            <a:endParaRPr lang="cs-CZ" sz="1400" dirty="0"/>
          </a:p>
          <a:p>
            <a:pPr lvl="1">
              <a:lnSpc>
                <a:spcPct val="90000"/>
              </a:lnSpc>
            </a:pPr>
            <a:r>
              <a:rPr lang="cs-CZ" sz="1400" dirty="0"/>
              <a:t>ATKINSON, Anthony A., Robert S. KAPLAN, Ella </a:t>
            </a:r>
            <a:r>
              <a:rPr lang="cs-CZ" sz="1400" dirty="0" err="1"/>
              <a:t>Mae</a:t>
            </a:r>
            <a:r>
              <a:rPr lang="cs-CZ" sz="1400" dirty="0"/>
              <a:t> MATSUMURA a S. Mark YOUNG. </a:t>
            </a:r>
            <a:r>
              <a:rPr lang="cs-CZ" sz="1400" i="1" dirty="0"/>
              <a:t>Management </a:t>
            </a:r>
            <a:r>
              <a:rPr lang="cs-CZ" sz="1400" i="1" dirty="0" err="1"/>
              <a:t>accounting</a:t>
            </a:r>
            <a:r>
              <a:rPr lang="cs-CZ" sz="1400" i="1" dirty="0"/>
              <a:t> : </a:t>
            </a:r>
            <a:r>
              <a:rPr lang="cs-CZ" sz="1400" i="1" dirty="0" err="1"/>
              <a:t>information</a:t>
            </a:r>
            <a:r>
              <a:rPr lang="cs-CZ" sz="1400" i="1" dirty="0"/>
              <a:t> </a:t>
            </a:r>
            <a:r>
              <a:rPr lang="cs-CZ" sz="1400" i="1" dirty="0" err="1"/>
              <a:t>for</a:t>
            </a:r>
            <a:r>
              <a:rPr lang="cs-CZ" sz="1400" i="1" dirty="0"/>
              <a:t> </a:t>
            </a:r>
            <a:r>
              <a:rPr lang="cs-CZ" sz="1400" i="1" dirty="0" err="1"/>
              <a:t>decision-making</a:t>
            </a:r>
            <a:r>
              <a:rPr lang="cs-CZ" sz="1400" i="1" dirty="0"/>
              <a:t> and </a:t>
            </a:r>
            <a:r>
              <a:rPr lang="cs-CZ" sz="1400" i="1" dirty="0" err="1"/>
              <a:t>strategy</a:t>
            </a:r>
            <a:r>
              <a:rPr lang="cs-CZ" sz="1400" i="1" dirty="0"/>
              <a:t> </a:t>
            </a:r>
            <a:r>
              <a:rPr lang="cs-CZ" sz="1400" i="1" dirty="0" err="1"/>
              <a:t>execution</a:t>
            </a:r>
            <a:r>
              <a:rPr lang="cs-CZ" sz="1400" i="1" dirty="0"/>
              <a:t>.</a:t>
            </a:r>
            <a:r>
              <a:rPr lang="cs-CZ" sz="1400" dirty="0"/>
              <a:t> 7th </a:t>
            </a:r>
            <a:r>
              <a:rPr lang="cs-CZ" sz="1400" dirty="0" err="1"/>
              <a:t>ed</a:t>
            </a:r>
            <a:r>
              <a:rPr lang="cs-CZ" sz="1400" dirty="0"/>
              <a:t>. Boston: </a:t>
            </a:r>
            <a:r>
              <a:rPr lang="cs-CZ" sz="1400" dirty="0" err="1"/>
              <a:t>Pearson</a:t>
            </a:r>
            <a:r>
              <a:rPr lang="cs-CZ" sz="1400" dirty="0"/>
              <a:t>, 2020. ISBN 978-1-61853-351-7.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FRANKLIN, Mitchell, Patty GRAYBEAL a Dixon COOPER. </a:t>
            </a:r>
            <a:r>
              <a:rPr lang="en-US" sz="1400" i="1" dirty="0"/>
              <a:t>Principles of Accounting, Volume 2: Managerial Accounting.</a:t>
            </a:r>
            <a:r>
              <a:rPr lang="en-US" sz="1400" dirty="0"/>
              <a:t> Houston (Texas): Rice University, OpenStax, 2019. ISBN 978-1-947172-60-9.</a:t>
            </a:r>
            <a:r>
              <a:rPr lang="cs-CZ" sz="1400" dirty="0"/>
              <a:t> </a:t>
            </a:r>
            <a:r>
              <a:rPr lang="cs-CZ" sz="1400" dirty="0">
                <a:hlinkClick r:id="rId2"/>
              </a:rPr>
              <a:t>https://openstax.org/details/books/principles-managerial-accounting/</a:t>
            </a:r>
            <a:r>
              <a:rPr lang="cs-CZ" sz="1400" dirty="0"/>
              <a:t>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36987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BKH_MAUC </a:t>
            </a:r>
            <a:r>
              <a:rPr lang="cs-CZ" b="0" dirty="0">
                <a:solidFill>
                  <a:srgbClr val="0070C0"/>
                </a:solidFill>
              </a:rPr>
              <a:t>+</a:t>
            </a:r>
            <a:r>
              <a:rPr lang="cs-CZ" b="0" dirty="0"/>
              <a:t> </a:t>
            </a:r>
            <a:r>
              <a:rPr lang="cs-CZ" b="0" dirty="0">
                <a:solidFill>
                  <a:srgbClr val="0070C0"/>
                </a:solidFill>
              </a:rPr>
              <a:t>MKH_MAUC</a:t>
            </a:r>
            <a:br>
              <a:rPr lang="cs-CZ" dirty="0"/>
            </a:br>
            <a:r>
              <a:rPr lang="cs-CZ" dirty="0"/>
              <a:t>Podmínky absolvování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08683"/>
            <a:ext cx="8229600" cy="2092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600" dirty="0"/>
              <a:t>do hodnocení </a:t>
            </a:r>
            <a:r>
              <a:rPr lang="cs-CZ" sz="2600" b="1" dirty="0"/>
              <a:t>(100 b.)</a:t>
            </a:r>
            <a:r>
              <a:rPr lang="cs-CZ" sz="2600" dirty="0"/>
              <a:t> vstupuje:</a:t>
            </a:r>
          </a:p>
          <a:p>
            <a:pPr lvl="1">
              <a:lnSpc>
                <a:spcPct val="90000"/>
              </a:lnSpc>
            </a:pPr>
            <a:r>
              <a:rPr lang="cs-CZ" sz="2200" b="1" dirty="0"/>
              <a:t>48 b. </a:t>
            </a:r>
            <a:r>
              <a:rPr lang="cs-CZ" sz="2200" b="1" dirty="0" err="1"/>
              <a:t>celosemestrální</a:t>
            </a:r>
            <a:r>
              <a:rPr lang="cs-CZ" sz="2200" b="1" dirty="0"/>
              <a:t> práce</a:t>
            </a:r>
            <a:endParaRPr lang="cs-CZ" sz="2200" b="1" u="sng" dirty="0"/>
          </a:p>
          <a:p>
            <a:pPr lvl="2">
              <a:lnSpc>
                <a:spcPct val="90000"/>
              </a:lnSpc>
            </a:pPr>
            <a:r>
              <a:rPr lang="cs-CZ" sz="1900" b="1" dirty="0"/>
              <a:t>příklady </a:t>
            </a:r>
            <a:r>
              <a:rPr lang="cs-CZ" sz="1900" dirty="0"/>
              <a:t>(</a:t>
            </a:r>
            <a:r>
              <a:rPr lang="cs-CZ" sz="1900" b="1" dirty="0"/>
              <a:t>6 x 8 b</a:t>
            </a:r>
            <a:r>
              <a:rPr lang="cs-CZ" sz="1900" dirty="0"/>
              <a:t>., </a:t>
            </a:r>
            <a:r>
              <a:rPr lang="cs-CZ" sz="1900" dirty="0">
                <a:solidFill>
                  <a:srgbClr val="0070C0"/>
                </a:solidFill>
              </a:rPr>
              <a:t>resp. </a:t>
            </a:r>
            <a:r>
              <a:rPr lang="cs-CZ" sz="1900" b="1" dirty="0">
                <a:solidFill>
                  <a:srgbClr val="0070C0"/>
                </a:solidFill>
              </a:rPr>
              <a:t>8 x 6 b.</a:t>
            </a:r>
            <a:r>
              <a:rPr lang="cs-CZ" sz="1900" dirty="0"/>
              <a:t>)</a:t>
            </a:r>
          </a:p>
          <a:p>
            <a:pPr lvl="3">
              <a:lnSpc>
                <a:spcPct val="90000"/>
              </a:lnSpc>
            </a:pPr>
            <a:r>
              <a:rPr lang="cs-CZ" sz="1700" dirty="0"/>
              <a:t>odevzdání nejpozději </a:t>
            </a:r>
            <a:r>
              <a:rPr lang="cs-CZ" sz="1700" b="1" dirty="0"/>
              <a:t>DEN PŘED ZKOUŠKOU</a:t>
            </a:r>
          </a:p>
          <a:p>
            <a:pPr lvl="3">
              <a:lnSpc>
                <a:spcPct val="90000"/>
              </a:lnSpc>
            </a:pPr>
            <a:r>
              <a:rPr lang="cs-CZ" sz="1700" b="1" dirty="0"/>
              <a:t>OPAKOVANĚ lze </a:t>
            </a:r>
            <a:r>
              <a:rPr lang="cs-CZ" sz="1700" dirty="0"/>
              <a:t>zadávat výsledky</a:t>
            </a:r>
            <a:endParaRPr lang="cs-CZ" sz="1600" dirty="0"/>
          </a:p>
          <a:p>
            <a:pPr lvl="1">
              <a:lnSpc>
                <a:spcPct val="90000"/>
              </a:lnSpc>
            </a:pPr>
            <a:r>
              <a:rPr lang="cs-CZ" sz="2200" b="1" dirty="0"/>
              <a:t>52 b. zkouškový test</a:t>
            </a:r>
            <a:endParaRPr lang="cs-CZ" sz="2200" b="1" u="sng" dirty="0"/>
          </a:p>
          <a:p>
            <a:pPr lvl="2">
              <a:lnSpc>
                <a:spcPct val="90000"/>
              </a:lnSpc>
            </a:pPr>
            <a:r>
              <a:rPr lang="cs-CZ" sz="1900" dirty="0"/>
              <a:t>Komplexní příklad (ukázka v IS) + teoretické otázky </a:t>
            </a:r>
            <a:r>
              <a:rPr lang="cs-CZ" sz="1900" dirty="0" err="1"/>
              <a:t>abcd</a:t>
            </a:r>
            <a:endParaRPr lang="cs-CZ" sz="1900" dirty="0"/>
          </a:p>
          <a:p>
            <a:pPr>
              <a:lnSpc>
                <a:spcPct val="90000"/>
              </a:lnSpc>
            </a:pPr>
            <a:r>
              <a:rPr lang="cs-CZ" sz="2200" b="1" dirty="0"/>
              <a:t>hodnocení součet</a:t>
            </a:r>
            <a:r>
              <a:rPr lang="cs-CZ" sz="2200" dirty="0"/>
              <a:t>:</a:t>
            </a:r>
            <a:br>
              <a:rPr lang="cs-CZ" sz="2200" dirty="0"/>
            </a:br>
            <a:endParaRPr lang="cs-CZ" sz="2200" dirty="0"/>
          </a:p>
          <a:p>
            <a:pPr marL="0" indent="0">
              <a:lnSpc>
                <a:spcPct val="90000"/>
              </a:lnSpc>
              <a:buNone/>
            </a:pPr>
            <a:endParaRPr lang="cs-CZ" sz="2200" dirty="0"/>
          </a:p>
        </p:txBody>
      </p:sp>
      <p:graphicFrame>
        <p:nvGraphicFramePr>
          <p:cNvPr id="10752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630800"/>
              </p:ext>
            </p:extLst>
          </p:nvPr>
        </p:nvGraphicFramePr>
        <p:xfrm>
          <a:off x="3491880" y="4221088"/>
          <a:ext cx="5041157" cy="2011824"/>
        </p:xfrm>
        <a:graphic>
          <a:graphicData uri="http://schemas.openxmlformats.org/drawingml/2006/table">
            <a:tbl>
              <a:tblPr/>
              <a:tblGrid>
                <a:gridCol w="1058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2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Stupeň</a:t>
                      </a:r>
                    </a:p>
                  </a:txBody>
                  <a:tcPr marT="45732" marB="4573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Minimální body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 b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 b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 b. 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 b.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 b.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7FF1A63D-D049-43D4-83F6-4F53C500E718}"/>
              </a:ext>
            </a:extLst>
          </p:cNvPr>
          <p:cNvSpPr txBox="1"/>
          <p:nvPr/>
        </p:nvSpPr>
        <p:spPr>
          <a:xfrm>
            <a:off x="7452320" y="1844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41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0" dirty="0"/>
              <a:t>BKH_MAUC </a:t>
            </a:r>
            <a:r>
              <a:rPr lang="cs-CZ" b="0" dirty="0">
                <a:solidFill>
                  <a:srgbClr val="0070C0"/>
                </a:solidFill>
              </a:rPr>
              <a:t>+</a:t>
            </a:r>
            <a:r>
              <a:rPr lang="cs-CZ" b="0" dirty="0"/>
              <a:t> </a:t>
            </a:r>
            <a:r>
              <a:rPr lang="cs-CZ" b="0" dirty="0">
                <a:solidFill>
                  <a:srgbClr val="0070C0"/>
                </a:solidFill>
              </a:rPr>
              <a:t>MKH_MAUC</a:t>
            </a:r>
            <a:br>
              <a:rPr lang="cs-CZ" dirty="0"/>
            </a:br>
            <a:r>
              <a:rPr lang="cs-CZ" dirty="0"/>
              <a:t>Průběžná semestrální práce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051" y="1412775"/>
            <a:ext cx="8507288" cy="4608512"/>
          </a:xfrm>
        </p:spPr>
        <p:txBody>
          <a:bodyPr/>
          <a:lstStyle/>
          <a:p>
            <a:pPr eaLnBrk="1" hangingPunct="1"/>
            <a:r>
              <a:rPr lang="cs-CZ" b="1" u="sng" dirty="0"/>
              <a:t>účast na tutoriálech nepovinná</a:t>
            </a:r>
            <a:endParaRPr lang="cs-CZ" b="1" dirty="0">
              <a:solidFill>
                <a:srgbClr val="FF0000"/>
              </a:solidFill>
            </a:endParaRPr>
          </a:p>
          <a:p>
            <a:pPr lvl="1" eaLnBrk="1" hangingPunct="1"/>
            <a:r>
              <a:rPr lang="cs-CZ" dirty="0"/>
              <a:t>lze sledovat i z domova </a:t>
            </a:r>
            <a:r>
              <a:rPr lang="cs-CZ" dirty="0" err="1"/>
              <a:t>offline</a:t>
            </a:r>
            <a:endParaRPr lang="cs-CZ" dirty="0"/>
          </a:p>
          <a:p>
            <a:pPr eaLnBrk="1" hangingPunct="1"/>
            <a:r>
              <a:rPr lang="cs-CZ" b="1" u="sng" dirty="0"/>
              <a:t>Příklady</a:t>
            </a:r>
            <a:r>
              <a:rPr lang="cs-CZ" b="1" dirty="0"/>
              <a:t> (max 8 b., </a:t>
            </a:r>
            <a:r>
              <a:rPr lang="cs-CZ" b="1" dirty="0">
                <a:solidFill>
                  <a:srgbClr val="0070C0"/>
                </a:solidFill>
              </a:rPr>
              <a:t>resp. 6 b. </a:t>
            </a:r>
            <a:r>
              <a:rPr lang="cs-CZ" b="1" dirty="0"/>
              <a:t>za 1 příklad)</a:t>
            </a:r>
            <a:endParaRPr lang="cs-CZ" sz="2400" b="1" dirty="0"/>
          </a:p>
          <a:p>
            <a:pPr marL="1096962" lvl="2" indent="-457200" eaLnBrk="1" hangingPunct="1">
              <a:buFont typeface="+mj-lt"/>
              <a:buAutoNum type="arabicPeriod"/>
            </a:pPr>
            <a:r>
              <a:rPr lang="cs-CZ" sz="2000" u="sng" dirty="0"/>
              <a:t>zadání </a:t>
            </a:r>
            <a:r>
              <a:rPr lang="cs-CZ" sz="2000" dirty="0"/>
              <a:t>si vylosujeme spuštěním </a:t>
            </a:r>
            <a:r>
              <a:rPr lang="cs-CZ" sz="2000" dirty="0" err="1"/>
              <a:t>odpovědníku</a:t>
            </a:r>
            <a:r>
              <a:rPr lang="cs-CZ" sz="2000" dirty="0"/>
              <a:t> </a:t>
            </a:r>
            <a:r>
              <a:rPr lang="cs-CZ" sz="2000" u="sng" dirty="0"/>
              <a:t>z IS MU</a:t>
            </a:r>
          </a:p>
          <a:p>
            <a:pPr marL="1096962" lvl="2" indent="-457200" eaLnBrk="1" hangingPunct="1">
              <a:buFont typeface="+mj-lt"/>
              <a:buAutoNum type="arabicPeriod"/>
            </a:pPr>
            <a:r>
              <a:rPr lang="cs-CZ" sz="2000" u="sng" dirty="0"/>
              <a:t>stáhnout „šablonu“</a:t>
            </a:r>
            <a:r>
              <a:rPr lang="cs-CZ" sz="2000" dirty="0"/>
              <a:t> řešení vylosovaného čísla</a:t>
            </a:r>
          </a:p>
          <a:p>
            <a:pPr marL="1096962" lvl="2" indent="-457200" eaLnBrk="1" hangingPunct="1">
              <a:buFont typeface="+mj-lt"/>
              <a:buAutoNum type="arabicPeriod"/>
            </a:pPr>
            <a:r>
              <a:rPr lang="cs-CZ" sz="2000" u="sng" dirty="0"/>
              <a:t>vyřešit</a:t>
            </a:r>
            <a:r>
              <a:rPr lang="cs-CZ" sz="2000" dirty="0"/>
              <a:t> nejprve řešený úkol (na posledním listu výsledky), poté samostatné úkoly</a:t>
            </a:r>
            <a:endParaRPr lang="cs-CZ" sz="2000" u="sng" dirty="0"/>
          </a:p>
          <a:p>
            <a:pPr marL="1096962" lvl="2" indent="-457200" eaLnBrk="1" hangingPunct="1">
              <a:buFont typeface="+mj-lt"/>
              <a:buAutoNum type="arabicPeriod"/>
            </a:pPr>
            <a:r>
              <a:rPr lang="cs-CZ" sz="2000" u="sng" dirty="0"/>
              <a:t>výsledky</a:t>
            </a:r>
            <a:r>
              <a:rPr lang="cs-CZ" sz="2000" dirty="0"/>
              <a:t> samostatných úkolů </a:t>
            </a:r>
            <a:r>
              <a:rPr lang="cs-CZ" sz="2000" u="sng" dirty="0"/>
              <a:t>do IS MU</a:t>
            </a:r>
          </a:p>
          <a:p>
            <a:pPr marL="1096962" lvl="2" indent="-457200" eaLnBrk="1" hangingPunct="1">
              <a:buFont typeface="+mj-lt"/>
              <a:buAutoNum type="arabicPeriod"/>
            </a:pPr>
            <a:r>
              <a:rPr lang="cs-CZ" sz="2000" u="sng" dirty="0"/>
              <a:t>body</a:t>
            </a:r>
            <a:r>
              <a:rPr lang="cs-CZ" sz="2000" dirty="0"/>
              <a:t> získané z příkladu (i desetiny) průběžně </a:t>
            </a:r>
            <a:br>
              <a:rPr lang="cs-CZ" sz="2000" dirty="0"/>
            </a:br>
            <a:r>
              <a:rPr lang="cs-CZ" sz="2000" u="sng" dirty="0"/>
              <a:t>v poznámkových blocích </a:t>
            </a:r>
            <a:r>
              <a:rPr lang="cs-CZ" sz="2000" dirty="0"/>
              <a:t>v IS MU</a:t>
            </a:r>
            <a:endParaRPr lang="cs-CZ" sz="2100" dirty="0"/>
          </a:p>
          <a:p>
            <a:pPr eaLnBrk="1" hangingPunct="1"/>
            <a:r>
              <a:rPr lang="cs-CZ" sz="2800" dirty="0"/>
              <a:t>Kumulace bodů v </a:t>
            </a:r>
            <a:r>
              <a:rPr lang="cs-CZ" sz="2800" b="1" dirty="0" err="1"/>
              <a:t>autosum</a:t>
            </a:r>
            <a:r>
              <a:rPr lang="cs-CZ" sz="2800" dirty="0" err="1"/>
              <a:t>.bloku</a:t>
            </a:r>
            <a:r>
              <a:rPr lang="cs-CZ" sz="2800" dirty="0"/>
              <a:t> </a:t>
            </a:r>
            <a:r>
              <a:rPr lang="cs-CZ" sz="2800" b="1" dirty="0" err="1"/>
              <a:t>Body_CELKEM</a:t>
            </a:r>
            <a:br>
              <a:rPr lang="cs-CZ" sz="2800" dirty="0"/>
            </a:br>
            <a:endParaRPr lang="cs-CZ" dirty="0"/>
          </a:p>
        </p:txBody>
      </p:sp>
      <p:sp>
        <p:nvSpPr>
          <p:cNvPr id="3" name="Šipka: ve tvaru U 2">
            <a:extLst>
              <a:ext uri="{FF2B5EF4-FFF2-40B4-BE49-F238E27FC236}">
                <a16:creationId xmlns:a16="http://schemas.microsoft.com/office/drawing/2014/main" id="{90752D60-376A-4A81-A709-2747BBD9118F}"/>
              </a:ext>
            </a:extLst>
          </p:cNvPr>
          <p:cNvSpPr/>
          <p:nvPr/>
        </p:nvSpPr>
        <p:spPr>
          <a:xfrm rot="16200000">
            <a:off x="-180528" y="3861047"/>
            <a:ext cx="1800201" cy="1080122"/>
          </a:xfrm>
          <a:prstGeom prst="uturnArrow">
            <a:avLst>
              <a:gd name="adj1" fmla="val 25000"/>
              <a:gd name="adj2" fmla="val 25000"/>
              <a:gd name="adj3" fmla="val 39686"/>
              <a:gd name="adj4" fmla="val 60314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solidFill>
                <a:schemeClr val="tx1"/>
              </a:solidFill>
            </a:endParaRPr>
          </a:p>
          <a:p>
            <a:pPr algn="ctr"/>
            <a:endParaRPr lang="cs-CZ" sz="400" b="1">
              <a:solidFill>
                <a:schemeClr val="tx1"/>
              </a:solidFill>
            </a:endParaRPr>
          </a:p>
          <a:p>
            <a:pPr algn="ctr"/>
            <a:r>
              <a:rPr lang="cs-CZ" b="1">
                <a:solidFill>
                  <a:schemeClr val="tx1"/>
                </a:solidFill>
              </a:rPr>
              <a:t>opakovat</a:t>
            </a:r>
          </a:p>
          <a:p>
            <a:pPr algn="ctr"/>
            <a:endParaRPr lang="cs-CZ" b="1">
              <a:solidFill>
                <a:schemeClr val="tx1"/>
              </a:solidFill>
            </a:endParaRPr>
          </a:p>
          <a:p>
            <a:pPr algn="ctr"/>
            <a:endParaRPr lang="cs-CZ" b="1">
              <a:solidFill>
                <a:schemeClr val="tx1"/>
              </a:solidFill>
            </a:endParaRPr>
          </a:p>
          <a:p>
            <a:pPr algn="ctr"/>
            <a:endParaRPr lang="cs-CZ" b="1">
              <a:solidFill>
                <a:schemeClr val="tx1"/>
              </a:solidFill>
            </a:endParaRPr>
          </a:p>
          <a:p>
            <a:pPr algn="ctr"/>
            <a:endParaRPr lang="cs-CZ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341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BKH_MAUC </a:t>
            </a:r>
            <a:r>
              <a:rPr lang="cs-CZ" b="0" dirty="0">
                <a:solidFill>
                  <a:srgbClr val="0070C0"/>
                </a:solidFill>
              </a:rPr>
              <a:t>+</a:t>
            </a:r>
            <a:r>
              <a:rPr lang="cs-CZ" b="0" dirty="0"/>
              <a:t> </a:t>
            </a:r>
            <a:r>
              <a:rPr lang="cs-CZ" b="0" dirty="0">
                <a:solidFill>
                  <a:srgbClr val="0070C0"/>
                </a:solidFill>
              </a:rPr>
              <a:t>MKH_MAUC</a:t>
            </a:r>
            <a:br>
              <a:rPr lang="cs-CZ" dirty="0"/>
            </a:br>
            <a:r>
              <a:rPr lang="cs-CZ" dirty="0"/>
              <a:t>Organizace zkoušky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2092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600" b="1" dirty="0"/>
              <a:t>zkouškový test </a:t>
            </a:r>
            <a:r>
              <a:rPr lang="cs-CZ" sz="2000" dirty="0"/>
              <a:t>(až 52 b., nemá minimum pro absolvování)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cs-CZ" sz="2200" b="1" dirty="0"/>
              <a:t>písemný, </a:t>
            </a:r>
            <a:r>
              <a:rPr lang="cs-CZ" sz="2200" dirty="0"/>
              <a:t>80 minut</a:t>
            </a:r>
          </a:p>
          <a:p>
            <a:pPr lvl="1">
              <a:lnSpc>
                <a:spcPct val="90000"/>
              </a:lnSpc>
            </a:pPr>
            <a:r>
              <a:rPr lang="cs-CZ" sz="2200" b="1" dirty="0"/>
              <a:t>ukázka příkladové části testu </a:t>
            </a:r>
            <a:r>
              <a:rPr lang="cs-CZ" sz="2200" dirty="0"/>
              <a:t>v IS MU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teoretická část analogická </a:t>
            </a:r>
            <a:r>
              <a:rPr lang="cs-CZ" sz="2200" dirty="0" err="1"/>
              <a:t>autokorekčním</a:t>
            </a:r>
            <a:r>
              <a:rPr lang="cs-CZ" sz="2200" dirty="0"/>
              <a:t> teoretickým testům </a:t>
            </a:r>
          </a:p>
          <a:p>
            <a:pPr>
              <a:lnSpc>
                <a:spcPct val="90000"/>
              </a:lnSpc>
            </a:pPr>
            <a:r>
              <a:rPr lang="cs-CZ" sz="2600" b="1" u="sng" dirty="0"/>
              <a:t>přihlašování</a:t>
            </a:r>
            <a:r>
              <a:rPr lang="cs-CZ" sz="2600" b="1" dirty="0"/>
              <a:t> </a:t>
            </a:r>
            <a:r>
              <a:rPr lang="cs-CZ" sz="2600" dirty="0"/>
              <a:t>na termíny vypsané v IS MU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termíny budou vypsány </a:t>
            </a:r>
            <a:r>
              <a:rPr lang="cs-CZ" sz="2200" u="sng" dirty="0"/>
              <a:t>nejpozději 2 týdny před koncem přednáškového období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termíny v průběhu </a:t>
            </a:r>
            <a:r>
              <a:rPr lang="cs-CZ" sz="2200" u="sng" dirty="0"/>
              <a:t>celého</a:t>
            </a:r>
            <a:r>
              <a:rPr lang="cs-CZ" sz="2200" dirty="0"/>
              <a:t> zkouškového </a:t>
            </a:r>
            <a:r>
              <a:rPr lang="cs-CZ" sz="2200" u="sng" dirty="0"/>
              <a:t>vč. sobot</a:t>
            </a:r>
            <a:endParaRPr lang="cs-CZ" sz="1900" dirty="0"/>
          </a:p>
          <a:p>
            <a:pPr>
              <a:lnSpc>
                <a:spcPct val="90000"/>
              </a:lnSpc>
            </a:pPr>
            <a:r>
              <a:rPr lang="cs-CZ" sz="2400" b="1" dirty="0"/>
              <a:t>hodnocení</a:t>
            </a:r>
            <a:r>
              <a:rPr lang="cs-CZ" sz="2400" dirty="0"/>
              <a:t> viz výše</a:t>
            </a:r>
            <a:r>
              <a:rPr lang="cs-CZ" sz="2400" b="1" dirty="0"/>
              <a:t> </a:t>
            </a:r>
            <a:r>
              <a:rPr lang="cs-CZ" sz="2400" dirty="0"/>
              <a:t>– zahrnuje body ze semestru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výsledek</a:t>
            </a:r>
            <a:r>
              <a:rPr lang="cs-CZ" sz="2400" dirty="0"/>
              <a:t> testu v poznámkovém bloku v IS MU 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do 3 dnů po konání zkoušky nejpozději</a:t>
            </a:r>
            <a:endParaRPr lang="cs-CZ" sz="18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FF1A63D-D049-43D4-83F6-4F53C500E718}"/>
              </a:ext>
            </a:extLst>
          </p:cNvPr>
          <p:cNvSpPr txBox="1"/>
          <p:nvPr/>
        </p:nvSpPr>
        <p:spPr>
          <a:xfrm>
            <a:off x="7452320" y="1844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910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3429000" y="37338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>
                <a:latin typeface="Tahoma" pitchFamily="34" charset="0"/>
              </a:rPr>
              <a:t>Děkuji za pozornost!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6512</TotalTime>
  <Words>538</Words>
  <Application>Microsoft Office PowerPoint</Application>
  <PresentationFormat>On-screen Show (4:3)</PresentationFormat>
  <Paragraphs>66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Síť</vt:lpstr>
      <vt:lpstr>Podmínky absolvování předmětu Manažerské účetnictví</vt:lpstr>
      <vt:lpstr>BKH_MAUC + MKH_MAUC Manažerské účetnictví</vt:lpstr>
      <vt:lpstr>BKH_MAUC + MKH_MAUC Podmínky absolvování</vt:lpstr>
      <vt:lpstr>BKH_MAUC + MKH_MAUC Průběžná semestrální práce</vt:lpstr>
      <vt:lpstr>BKH_MAUC + MKH_MAUC Organizace zkoušky</vt:lpstr>
      <vt:lpstr>PowerPoint Presentation</vt:lpstr>
    </vt:vector>
  </TitlesOfParts>
  <Company>ESF -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114747</dc:creator>
  <cp:lastModifiedBy>Siska Ladislav</cp:lastModifiedBy>
  <cp:revision>171</cp:revision>
  <dcterms:created xsi:type="dcterms:W3CDTF">2006-11-02T16:52:33Z</dcterms:created>
  <dcterms:modified xsi:type="dcterms:W3CDTF">2024-09-22T23:58:04Z</dcterms:modified>
</cp:coreProperties>
</file>