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63" r:id="rId20"/>
    <p:sldId id="457" r:id="rId21"/>
    <p:sldId id="467" r:id="rId22"/>
    <p:sldId id="474" r:id="rId23"/>
    <p:sldId id="458" r:id="rId24"/>
    <p:sldId id="468" r:id="rId25"/>
    <p:sldId id="476" r:id="rId26"/>
    <p:sldId id="459" r:id="rId27"/>
    <p:sldId id="460" r:id="rId28"/>
    <p:sldId id="488" r:id="rId29"/>
    <p:sldId id="482" r:id="rId30"/>
    <p:sldId id="481" r:id="rId31"/>
    <p:sldId id="506" r:id="rId32"/>
    <p:sldId id="387" r:id="rId33"/>
    <p:sldId id="293" r:id="rId34"/>
    <p:sldId id="516" r:id="rId35"/>
    <p:sldId id="354" r:id="rId36"/>
    <p:sldId id="508" r:id="rId37"/>
    <p:sldId id="489" r:id="rId38"/>
    <p:sldId id="490" r:id="rId39"/>
    <p:sldId id="492" r:id="rId40"/>
    <p:sldId id="493" r:id="rId41"/>
    <p:sldId id="529" r:id="rId42"/>
    <p:sldId id="530" r:id="rId43"/>
    <p:sldId id="523" r:id="rId44"/>
    <p:sldId id="524" r:id="rId45"/>
    <p:sldId id="525" r:id="rId46"/>
    <p:sldId id="526" r:id="rId47"/>
    <p:sldId id="527" r:id="rId48"/>
    <p:sldId id="528" r:id="rId49"/>
    <p:sldId id="531" r:id="rId50"/>
    <p:sldId id="305" r:id="rId51"/>
    <p:sldId id="306" r:id="rId52"/>
    <p:sldId id="309" r:id="rId53"/>
    <p:sldId id="312" r:id="rId54"/>
    <p:sldId id="313" r:id="rId55"/>
    <p:sldId id="308" r:id="rId56"/>
    <p:sldId id="310" r:id="rId57"/>
    <p:sldId id="311" r:id="rId58"/>
    <p:sldId id="295" r:id="rId59"/>
    <p:sldId id="294" r:id="rId60"/>
    <p:sldId id="299" r:id="rId61"/>
    <p:sldId id="532" r:id="rId62"/>
    <p:sldId id="533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CDD67-5210-4462-A852-BD0F873B49D0}" type="datetimeFigureOut">
              <a:rPr lang="cs-CZ" smtClean="0"/>
              <a:t>30.10.2024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91708-B0EE-4A65-B223-6CD820EA58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8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5E915929-141D-2864-C03F-2EA75000F1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44F561-EC36-4D4B-A25E-811548CE6C7C}" type="slidenum">
              <a:rPr lang="en-US" altLang="cs-CZ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cs-CZ">
              <a:latin typeface="Arial" panose="020B0604020202020204" pitchFamily="34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F098C091-A8F6-BF2E-A51E-B06974CA83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67A8A894-8808-0E59-EF99-AD2250DE00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8E881-05DB-4031-BD3A-25B4E37D5849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573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8E881-05DB-4031-BD3A-25B4E37D5849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42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369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98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3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552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158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78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025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34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246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73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97842-2815-42EE-96AD-F5D780EFCC7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68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97842-2815-42EE-96AD-F5D780EFCC76}" type="datetimeFigureOut">
              <a:rPr lang="en-GB" smtClean="0"/>
              <a:t>30/10/2024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25DFC-1B27-4749-A7D9-0852A60A9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36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FF1FA3-7351-1F8A-841A-B7D654017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6. PENZIJNÍ SYSTÉMY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9453B03-1526-C5CF-D6FA-6FDCF492C0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39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E086BD-FF7D-4E81-898E-687E5C44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Dopad populačního stárnutí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6A65CA-F143-4BB0-945B-A3EED2FCE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Případ 1</a:t>
            </a:r>
            <a:r>
              <a:rPr lang="cs-CZ" dirty="0"/>
              <a:t>: Spotřeba klesá</a:t>
            </a:r>
          </a:p>
          <a:p>
            <a:pPr marL="0" indent="0">
              <a:buNone/>
            </a:pPr>
            <a:r>
              <a:rPr lang="cs-CZ" b="1" dirty="0"/>
              <a:t>Případ 2</a:t>
            </a:r>
            <a:r>
              <a:rPr lang="cs-CZ" dirty="0"/>
              <a:t>: Spotřeba klesá</a:t>
            </a:r>
          </a:p>
          <a:p>
            <a:pPr marL="0" indent="0">
              <a:buNone/>
            </a:pPr>
            <a:r>
              <a:rPr lang="cs-CZ" b="1" dirty="0"/>
              <a:t>Případ 3</a:t>
            </a:r>
            <a:r>
              <a:rPr lang="cs-CZ" dirty="0"/>
              <a:t>: Spotřeba nemusí klesnout</a:t>
            </a:r>
          </a:p>
        </p:txBody>
      </p:sp>
    </p:spTree>
    <p:extLst>
      <p:ext uri="{BB962C8B-B14F-4D97-AF65-F5344CB8AC3E}">
        <p14:creationId xmlns:p14="http://schemas.microsoft.com/office/powerpoint/2010/main" val="3352694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2E0C0D-FC5E-42F6-ADCD-A8047FCAB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Zpátky k ekonomii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C876DE-2CE3-42B3-94FD-849573F52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</a:t>
            </a:r>
            <a:r>
              <a:rPr lang="cs-CZ" b="1" dirty="0"/>
              <a:t>jednotlivce</a:t>
            </a:r>
            <a:r>
              <a:rPr lang="cs-CZ" dirty="0"/>
              <a:t> je smyslem důchodů posunout spotřebu v čase</a:t>
            </a:r>
          </a:p>
          <a:p>
            <a:r>
              <a:rPr lang="cs-CZ" dirty="0"/>
              <a:t>Z </a:t>
            </a:r>
            <a:r>
              <a:rPr lang="cs-CZ" b="1" dirty="0"/>
              <a:t>agregátního </a:t>
            </a:r>
            <a:r>
              <a:rPr lang="cs-CZ" dirty="0"/>
              <a:t>pohledu je ekonomickou funkcí penzí rozdělit současnou produkci mezi pracovníky a důchodce </a:t>
            </a:r>
          </a:p>
        </p:txBody>
      </p:sp>
    </p:spTree>
    <p:extLst>
      <p:ext uri="{BB962C8B-B14F-4D97-AF65-F5344CB8AC3E}">
        <p14:creationId xmlns:p14="http://schemas.microsoft.com/office/powerpoint/2010/main" val="2865291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9C68D2-1E4F-4F51-98C4-C76ADB753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Čtyři řešení (v uzavřené ekonomice)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4A7FBB-22F0-40FE-B703-7D7CBF97B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Nižší </a:t>
            </a:r>
            <a:r>
              <a:rPr lang="cs-CZ" dirty="0"/>
              <a:t>průměrná </a:t>
            </a:r>
            <a:r>
              <a:rPr lang="cs-CZ" b="1" dirty="0"/>
              <a:t>penze</a:t>
            </a:r>
          </a:p>
          <a:p>
            <a:r>
              <a:rPr lang="cs-CZ" dirty="0"/>
              <a:t>Penze začínající v </a:t>
            </a:r>
            <a:r>
              <a:rPr lang="cs-CZ" b="1" dirty="0"/>
              <a:t>pozdějším věku</a:t>
            </a:r>
          </a:p>
          <a:p>
            <a:r>
              <a:rPr lang="cs-CZ" b="1" dirty="0"/>
              <a:t>Vyšší příspěvky </a:t>
            </a:r>
            <a:r>
              <a:rPr lang="cs-CZ" dirty="0"/>
              <a:t>pracovníků nebo vyšší daně</a:t>
            </a:r>
          </a:p>
          <a:p>
            <a:r>
              <a:rPr lang="cs-CZ" b="1" dirty="0"/>
              <a:t>Vyšší </a:t>
            </a:r>
            <a:r>
              <a:rPr lang="cs-CZ" dirty="0"/>
              <a:t>národní </a:t>
            </a:r>
            <a:r>
              <a:rPr lang="cs-CZ" b="1" dirty="0"/>
              <a:t>produkt</a:t>
            </a:r>
          </a:p>
        </p:txBody>
      </p:sp>
    </p:spTree>
    <p:extLst>
      <p:ext uri="{BB962C8B-B14F-4D97-AF65-F5344CB8AC3E}">
        <p14:creationId xmlns:p14="http://schemas.microsoft.com/office/powerpoint/2010/main" val="3329555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1AFD6-C662-DA32-8656-A41BD61E6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Design penzijních systémů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37F3D8-E56F-F4EB-D7E5-F1BD95BF2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PAYG </a:t>
            </a:r>
            <a:r>
              <a:rPr lang="cs-CZ" dirty="0"/>
              <a:t>→ při populačním stárnutí musí při nezměněném produktu, buď pracovníci nebo důchodci spotřebovávat méně</a:t>
            </a:r>
          </a:p>
          <a:p>
            <a:r>
              <a:rPr lang="cs-CZ" b="1" dirty="0"/>
              <a:t>Fondy </a:t>
            </a:r>
            <a:r>
              <a:rPr lang="cs-CZ" dirty="0"/>
              <a:t>→ záleží, zda dodatečné úspory jsou/nejsou transformovány na produktivní investice</a:t>
            </a:r>
          </a:p>
          <a:p>
            <a:endParaRPr lang="cs-CZ" dirty="0"/>
          </a:p>
          <a:p>
            <a:r>
              <a:rPr lang="cs-CZ" dirty="0"/>
              <a:t>V </a:t>
            </a:r>
            <a:r>
              <a:rPr lang="cs-CZ" b="1" dirty="0"/>
              <a:t>otevřené</a:t>
            </a:r>
            <a:r>
              <a:rPr lang="cs-CZ" dirty="0"/>
              <a:t> ekonomice přichází v úvahu ještě migrace zahraničních (mladých) pracovníků</a:t>
            </a:r>
          </a:p>
        </p:txBody>
      </p:sp>
    </p:spTree>
    <p:extLst>
      <p:ext uri="{BB962C8B-B14F-4D97-AF65-F5344CB8AC3E}">
        <p14:creationId xmlns:p14="http://schemas.microsoft.com/office/powerpoint/2010/main" val="2539853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C33CAA-F4B4-9A4F-6923-087911DAE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Strategické růstové politiky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830905-BB7B-75BB-05B8-61DAE3239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cs-CZ" dirty="0"/>
              <a:t>Zvýšení kvantity a kvality </a:t>
            </a:r>
            <a:r>
              <a:rPr lang="cs-CZ" b="1" dirty="0"/>
              <a:t>fyzického kapitálu </a:t>
            </a:r>
            <a:r>
              <a:rPr lang="cs-CZ" dirty="0"/>
              <a:t>a zlepšení jeho alokace</a:t>
            </a:r>
          </a:p>
          <a:p>
            <a:pPr marL="514350" indent="-514350">
              <a:buAutoNum type="arabicPeriod"/>
            </a:pPr>
            <a:r>
              <a:rPr lang="cs-CZ" dirty="0"/>
              <a:t>Zvýšení kvantity a kvality </a:t>
            </a:r>
            <a:r>
              <a:rPr lang="cs-CZ" b="1" dirty="0"/>
              <a:t>lidského kapitálu </a:t>
            </a:r>
            <a:r>
              <a:rPr lang="cs-CZ" dirty="0"/>
              <a:t>a flexibilní trh práce</a:t>
            </a:r>
          </a:p>
          <a:p>
            <a:pPr marL="514350" indent="-514350">
              <a:buAutoNum type="arabicPeriod"/>
            </a:pPr>
            <a:r>
              <a:rPr lang="cs-CZ" dirty="0"/>
              <a:t>Zvýšení míry </a:t>
            </a:r>
            <a:r>
              <a:rPr lang="cs-CZ" b="1" dirty="0"/>
              <a:t>pracovní participace</a:t>
            </a:r>
          </a:p>
          <a:p>
            <a:pPr marL="514350" indent="-514350">
              <a:buAutoNum type="arabicPeriod"/>
            </a:pPr>
            <a:r>
              <a:rPr lang="cs-CZ" dirty="0"/>
              <a:t>Zvýšení </a:t>
            </a:r>
            <a:r>
              <a:rPr lang="cs-CZ" b="1" dirty="0"/>
              <a:t>věku odchodu </a:t>
            </a:r>
            <a:r>
              <a:rPr lang="cs-CZ" dirty="0"/>
              <a:t>do důchodu</a:t>
            </a:r>
          </a:p>
          <a:p>
            <a:pPr marL="514350" indent="-514350">
              <a:buAutoNum type="arabicPeriod"/>
            </a:pPr>
            <a:r>
              <a:rPr lang="cs-CZ" b="1" dirty="0"/>
              <a:t>Import pracovní </a:t>
            </a:r>
            <a:r>
              <a:rPr lang="cs-CZ" dirty="0"/>
              <a:t>síly ze zahraničí</a:t>
            </a:r>
          </a:p>
          <a:p>
            <a:pPr marL="514350" indent="-514350">
              <a:buAutoNum type="arabicPeriod"/>
            </a:pPr>
            <a:r>
              <a:rPr lang="cs-CZ" dirty="0"/>
              <a:t>Nepřímý import práce pomocí </a:t>
            </a:r>
            <a:r>
              <a:rPr lang="cs-CZ" b="1" dirty="0"/>
              <a:t>vývozu kapitálu </a:t>
            </a:r>
            <a:r>
              <a:rPr lang="cs-CZ" dirty="0"/>
              <a:t>do zemí z mladší populací</a:t>
            </a:r>
          </a:p>
        </p:txBody>
      </p:sp>
    </p:spTree>
    <p:extLst>
      <p:ext uri="{BB962C8B-B14F-4D97-AF65-F5344CB8AC3E}">
        <p14:creationId xmlns:p14="http://schemas.microsoft.com/office/powerpoint/2010/main" val="1720227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FA8F09-5F0D-5B8E-3AAE-B8ED0752B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spolehlivá je reciprocita?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C4667F-6F4A-351D-4099-967D23936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všech designech penzijního systému je implicitně přítomna </a:t>
            </a:r>
            <a:r>
              <a:rPr lang="cs-CZ" b="1" dirty="0"/>
              <a:t>reciprocita</a:t>
            </a:r>
            <a:r>
              <a:rPr lang="cs-CZ" dirty="0"/>
              <a:t> (dary, směna, přímý podíl na produkci)</a:t>
            </a:r>
          </a:p>
          <a:p>
            <a:r>
              <a:rPr lang="cs-CZ" dirty="0"/>
              <a:t>Klíčovou otázkou, jak spolehlivé a trvalé jsou </a:t>
            </a:r>
            <a:r>
              <a:rPr lang="cs-CZ" b="1" dirty="0"/>
              <a:t>mezigenerační</a:t>
            </a:r>
            <a:r>
              <a:rPr lang="cs-CZ" dirty="0"/>
              <a:t> implicitní </a:t>
            </a:r>
            <a:r>
              <a:rPr lang="cs-CZ" b="1" dirty="0"/>
              <a:t>dohody</a:t>
            </a:r>
            <a:r>
              <a:rPr lang="cs-CZ" dirty="0"/>
              <a:t> ohledně péče ve stáří?</a:t>
            </a:r>
          </a:p>
        </p:txBody>
      </p:sp>
    </p:spTree>
    <p:extLst>
      <p:ext uri="{BB962C8B-B14F-4D97-AF65-F5344CB8AC3E}">
        <p14:creationId xmlns:p14="http://schemas.microsoft.com/office/powerpoint/2010/main" val="4270743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E8E7E-7955-C23F-9442-F8C5F6D0E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Zvyšují úspory produkt?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63F744-20D7-91A3-39DC-6961D7FD6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Zvýší povinné penzijní úspory celkovou míru </a:t>
            </a:r>
            <a:r>
              <a:rPr lang="cs-CZ" b="1" dirty="0"/>
              <a:t>úspor</a:t>
            </a:r>
            <a:r>
              <a:rPr lang="cs-CZ" dirty="0"/>
              <a:t>?</a:t>
            </a:r>
          </a:p>
          <a:p>
            <a:r>
              <a:rPr lang="cs-CZ" dirty="0"/>
              <a:t>Povedou vyšší úspory na vyšší míru </a:t>
            </a:r>
            <a:r>
              <a:rPr lang="cs-CZ" b="1" dirty="0"/>
              <a:t>investic</a:t>
            </a:r>
            <a:r>
              <a:rPr lang="cs-CZ" dirty="0"/>
              <a:t>?</a:t>
            </a:r>
          </a:p>
          <a:p>
            <a:r>
              <a:rPr lang="cs-CZ" dirty="0"/>
              <a:t>Jsou tyto investice </a:t>
            </a:r>
            <a:r>
              <a:rPr lang="cs-CZ" b="1" dirty="0"/>
              <a:t>efektivní</a:t>
            </a:r>
            <a:r>
              <a:rPr lang="cs-CZ" dirty="0"/>
              <a:t> a zvyšují dlouhodobý ekonomický růst?</a:t>
            </a:r>
          </a:p>
          <a:p>
            <a:r>
              <a:rPr lang="cs-CZ" dirty="0"/>
              <a:t>Jaká je </a:t>
            </a:r>
            <a:r>
              <a:rPr lang="cs-CZ" b="1" dirty="0"/>
              <a:t>optimální míra úspor </a:t>
            </a:r>
            <a:r>
              <a:rPr lang="cs-CZ" dirty="0"/>
              <a:t>v dlouhém období? </a:t>
            </a:r>
          </a:p>
        </p:txBody>
      </p:sp>
    </p:spTree>
    <p:extLst>
      <p:ext uri="{BB962C8B-B14F-4D97-AF65-F5344CB8AC3E}">
        <p14:creationId xmlns:p14="http://schemas.microsoft.com/office/powerpoint/2010/main" val="332877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15FA61-D18D-0CDA-8E70-245E36AD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Fungují PAYG systémy jako letadlo?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A83C8C-82F4-2AE1-9B4B-C15EE4945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Přizpůsobením </a:t>
            </a:r>
            <a:r>
              <a:rPr lang="cs-CZ" dirty="0"/>
              <a:t>parametrů lze vyrovnat PAYG systém při jakémkoliv demografickém či ekonomické vývoji</a:t>
            </a:r>
          </a:p>
          <a:p>
            <a:r>
              <a:rPr lang="cs-CZ" dirty="0"/>
              <a:t>Problémem je </a:t>
            </a:r>
            <a:r>
              <a:rPr lang="cs-CZ" b="1" dirty="0"/>
              <a:t>neochota/neschopnost </a:t>
            </a:r>
            <a:r>
              <a:rPr lang="cs-CZ" dirty="0"/>
              <a:t>přizpůsobit nastavení PAYG penzijního systému aktuálnímu vývoji</a:t>
            </a:r>
          </a:p>
          <a:p>
            <a:r>
              <a:rPr lang="cs-CZ" dirty="0"/>
              <a:t>Dalším problémem jsou </a:t>
            </a:r>
            <a:r>
              <a:rPr lang="cs-CZ" b="1" dirty="0"/>
              <a:t>fixní očekávání </a:t>
            </a:r>
            <a:r>
              <a:rPr lang="cs-CZ" dirty="0"/>
              <a:t>pracovníků (ohledně důchodového věku a výše penzí)</a:t>
            </a:r>
          </a:p>
          <a:p>
            <a:r>
              <a:rPr lang="cs-CZ" dirty="0"/>
              <a:t>Funkčnost systému tak závisí spíše na </a:t>
            </a:r>
            <a:r>
              <a:rPr lang="cs-CZ" b="1" dirty="0"/>
              <a:t>kvalitě vládnutí</a:t>
            </a:r>
            <a:r>
              <a:rPr lang="cs-CZ" dirty="0"/>
              <a:t> a institucí a na </a:t>
            </a:r>
            <a:r>
              <a:rPr lang="cs-CZ" b="1" dirty="0"/>
              <a:t>ekonomickém růstu </a:t>
            </a:r>
            <a:r>
              <a:rPr lang="cs-CZ" dirty="0"/>
              <a:t>než na demografii. </a:t>
            </a:r>
          </a:p>
        </p:txBody>
      </p:sp>
    </p:spTree>
    <p:extLst>
      <p:ext uri="{BB962C8B-B14F-4D97-AF65-F5344CB8AC3E}">
        <p14:creationId xmlns:p14="http://schemas.microsoft.com/office/powerpoint/2010/main" val="1612815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1050AE-AFF9-4814-A074-8B0213D7A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 debaty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C109E2-8095-FA1D-6D61-2CEEE3BF9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Individuálním</a:t>
            </a:r>
            <a:r>
              <a:rPr lang="cs-CZ" dirty="0"/>
              <a:t> smyslem penzí je vyhladit spotřeby v průběhu životního cyklu</a:t>
            </a:r>
          </a:p>
          <a:p>
            <a:r>
              <a:rPr lang="cs-CZ" b="1" dirty="0"/>
              <a:t>Společenským</a:t>
            </a:r>
            <a:r>
              <a:rPr lang="cs-CZ" dirty="0"/>
              <a:t> cílem penzí je rozdělit produkci mezi mladé a staré</a:t>
            </a:r>
          </a:p>
          <a:p>
            <a:r>
              <a:rPr lang="cs-CZ" dirty="0"/>
              <a:t>Klíčovou otázkou je tak otázka </a:t>
            </a:r>
            <a:r>
              <a:rPr lang="cs-CZ" b="1" dirty="0"/>
              <a:t>reciprocity</a:t>
            </a:r>
            <a:r>
              <a:rPr lang="cs-CZ" dirty="0"/>
              <a:t>, protože staří konzumují to, vytvořili mladí a mladí využívají kapitálovou akumulaci, kterou provedli staří</a:t>
            </a:r>
          </a:p>
        </p:txBody>
      </p:sp>
    </p:spTree>
    <p:extLst>
      <p:ext uri="{BB962C8B-B14F-4D97-AF65-F5344CB8AC3E}">
        <p14:creationId xmlns:p14="http://schemas.microsoft.com/office/powerpoint/2010/main" val="1211700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D8C169AB-DE3C-60E7-4B6B-45ECD1BDAC2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en-US" sz="4000" b="1" dirty="0"/>
              <a:t>Důchodové pojištění a důchodové reformy</a:t>
            </a: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id="{83D615ED-D917-7DF9-2BD1-92A9EA4F01B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553D80-53E1-4710-83B2-B024E4FF3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Barr</a:t>
            </a:r>
            <a:r>
              <a:rPr lang="cs-CZ" dirty="0"/>
              <a:t> (2021): Pension Design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Failed</a:t>
            </a:r>
            <a:r>
              <a:rPr lang="cs-CZ" dirty="0"/>
              <a:t> </a:t>
            </a:r>
            <a:r>
              <a:rPr lang="cs-CZ" dirty="0" err="1"/>
              <a:t>Economics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Squirrels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D7EB02-1537-4B61-A7EE-CB6BD4105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Zkoumání </a:t>
            </a:r>
            <a:r>
              <a:rPr lang="cs-CZ" b="1" dirty="0"/>
              <a:t>reciprocity</a:t>
            </a:r>
            <a:r>
              <a:rPr lang="cs-CZ" dirty="0"/>
              <a:t> (solidarity?) mezi pracovníky a důchodci</a:t>
            </a:r>
          </a:p>
          <a:p>
            <a:r>
              <a:rPr lang="cs-CZ" dirty="0"/>
              <a:t>Co </a:t>
            </a:r>
            <a:r>
              <a:rPr lang="cs-CZ" b="1" dirty="0"/>
              <a:t>důchodci</a:t>
            </a:r>
            <a:r>
              <a:rPr lang="cs-CZ" dirty="0"/>
              <a:t> spotřebují, je většinou vytvořeno mladšími → určitá forma reciprocity je nevyhnutelná</a:t>
            </a:r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8E0E29A-E479-6423-76F3-B9FABF056947}"/>
              </a:ext>
            </a:extLst>
          </p:cNvPr>
          <p:cNvSpPr txBox="1"/>
          <p:nvPr/>
        </p:nvSpPr>
        <p:spPr>
          <a:xfrm>
            <a:off x="1043608" y="5450756"/>
            <a:ext cx="76431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dirty="0"/>
              <a:t>Zdroj: </a:t>
            </a:r>
            <a:r>
              <a:rPr lang="en-US" sz="2400" dirty="0"/>
              <a:t>Barr, N. (2021). Pension design and the failed economics of squirrels. </a:t>
            </a:r>
            <a:r>
              <a:rPr lang="en-US" sz="2400" i="1" dirty="0"/>
              <a:t>LSE Public Policy Review</a:t>
            </a:r>
            <a:r>
              <a:rPr lang="en-US" sz="2400" dirty="0"/>
              <a:t>, </a:t>
            </a:r>
            <a:r>
              <a:rPr lang="en-US" sz="2400" i="1" dirty="0"/>
              <a:t>2</a:t>
            </a:r>
            <a:r>
              <a:rPr lang="en-US" sz="2400" dirty="0"/>
              <a:t>(1).</a:t>
            </a:r>
          </a:p>
        </p:txBody>
      </p:sp>
    </p:spTree>
    <p:extLst>
      <p:ext uri="{BB962C8B-B14F-4D97-AF65-F5344CB8AC3E}">
        <p14:creationId xmlns:p14="http://schemas.microsoft.com/office/powerpoint/2010/main" val="1348380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1">
            <a:extLst>
              <a:ext uri="{FF2B5EF4-FFF2-40B4-BE49-F238E27FC236}">
                <a16:creationId xmlns:a16="http://schemas.microsoft.com/office/drawing/2014/main" id="{206DDCF3-6103-D91F-5F85-7DBF2A6C84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Vyhlazování spotřeby</a:t>
            </a:r>
            <a:endParaRPr lang="en-US" altLang="cs-CZ" dirty="0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4C5983EA-351C-0C36-4D35-BEA032366E6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73063" y="2249488"/>
            <a:ext cx="2211387" cy="3344862"/>
          </a:xfrm>
          <a:solidFill>
            <a:srgbClr val="FFFFCC"/>
          </a:solidFill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Hypotéza životního cyklu implikuje, že úspory systematicky oscilují v průběhu životního cyklu</a:t>
            </a:r>
            <a:endParaRPr lang="en-US" altLang="cs-CZ" sz="2400"/>
          </a:p>
        </p:txBody>
      </p:sp>
      <p:grpSp>
        <p:nvGrpSpPr>
          <p:cNvPr id="92164" name="Group 4">
            <a:extLst>
              <a:ext uri="{FF2B5EF4-FFF2-40B4-BE49-F238E27FC236}">
                <a16:creationId xmlns:a16="http://schemas.microsoft.com/office/drawing/2014/main" id="{3B4FEE7C-9FDE-612F-009B-AB42833A3925}"/>
              </a:ext>
            </a:extLst>
          </p:cNvPr>
          <p:cNvGrpSpPr>
            <a:grpSpLocks/>
          </p:cNvGrpSpPr>
          <p:nvPr/>
        </p:nvGrpSpPr>
        <p:grpSpPr bwMode="auto">
          <a:xfrm>
            <a:off x="2852738" y="4130675"/>
            <a:ext cx="3673475" cy="449263"/>
            <a:chOff x="1749" y="2650"/>
            <a:chExt cx="2314" cy="283"/>
          </a:xfrm>
        </p:grpSpPr>
        <p:sp>
          <p:nvSpPr>
            <p:cNvPr id="20510" name="Rectangle 5">
              <a:extLst>
                <a:ext uri="{FF2B5EF4-FFF2-40B4-BE49-F238E27FC236}">
                  <a16:creationId xmlns:a16="http://schemas.microsoft.com/office/drawing/2014/main" id="{68D1DA81-C19E-DA76-E3C7-FA344288D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9" y="2650"/>
              <a:ext cx="2314" cy="283"/>
            </a:xfrm>
            <a:prstGeom prst="rect">
              <a:avLst/>
            </a:prstGeom>
            <a:solidFill>
              <a:srgbClr val="B3D492"/>
            </a:solidFill>
            <a:ln w="25400">
              <a:solidFill>
                <a:srgbClr val="B3D492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20511" name="Rectangle 6">
              <a:extLst>
                <a:ext uri="{FF2B5EF4-FFF2-40B4-BE49-F238E27FC236}">
                  <a16:creationId xmlns:a16="http://schemas.microsoft.com/office/drawing/2014/main" id="{F96565F6-A3B5-0676-8081-D680E93D9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668"/>
              <a:ext cx="54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3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Úspory</a:t>
              </a:r>
              <a:endParaRPr lang="en-US" altLang="cs-CZ" sz="23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2167" name="Group 7">
            <a:extLst>
              <a:ext uri="{FF2B5EF4-FFF2-40B4-BE49-F238E27FC236}">
                <a16:creationId xmlns:a16="http://schemas.microsoft.com/office/drawing/2014/main" id="{BA11D291-A085-AD71-C3D3-94241B8F084D}"/>
              </a:ext>
            </a:extLst>
          </p:cNvPr>
          <p:cNvGrpSpPr>
            <a:grpSpLocks/>
          </p:cNvGrpSpPr>
          <p:nvPr/>
        </p:nvGrpSpPr>
        <p:grpSpPr bwMode="auto">
          <a:xfrm>
            <a:off x="6505575" y="4529138"/>
            <a:ext cx="1773238" cy="874712"/>
            <a:chOff x="4079" y="2949"/>
            <a:chExt cx="1117" cy="551"/>
          </a:xfrm>
        </p:grpSpPr>
        <p:sp>
          <p:nvSpPr>
            <p:cNvPr id="20508" name="Rectangle 8">
              <a:extLst>
                <a:ext uri="{FF2B5EF4-FFF2-40B4-BE49-F238E27FC236}">
                  <a16:creationId xmlns:a16="http://schemas.microsoft.com/office/drawing/2014/main" id="{50361499-41D5-4992-D021-5C11A6531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" y="2949"/>
              <a:ext cx="1117" cy="551"/>
            </a:xfrm>
            <a:prstGeom prst="rect">
              <a:avLst/>
            </a:prstGeom>
            <a:solidFill>
              <a:srgbClr val="FED99A"/>
            </a:solidFill>
            <a:ln w="25400">
              <a:solidFill>
                <a:srgbClr val="FED99A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  <p:sp>
          <p:nvSpPr>
            <p:cNvPr id="20509" name="Rectangle 9">
              <a:extLst>
                <a:ext uri="{FF2B5EF4-FFF2-40B4-BE49-F238E27FC236}">
                  <a16:creationId xmlns:a16="http://schemas.microsoft.com/office/drawing/2014/main" id="{67574D54-D8AC-A194-D1CF-B15BAF5D5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4" y="3109"/>
              <a:ext cx="82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Rozpouštění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úspor</a:t>
              </a:r>
              <a:endParaRPr lang="en-US" altLang="cs-CZ" sz="2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2170" name="Group 10">
            <a:extLst>
              <a:ext uri="{FF2B5EF4-FFF2-40B4-BE49-F238E27FC236}">
                <a16:creationId xmlns:a16="http://schemas.microsoft.com/office/drawing/2014/main" id="{2AD01ED6-E942-7935-90D0-8E895B7C8815}"/>
              </a:ext>
            </a:extLst>
          </p:cNvPr>
          <p:cNvGrpSpPr>
            <a:grpSpLocks/>
          </p:cNvGrpSpPr>
          <p:nvPr/>
        </p:nvGrpSpPr>
        <p:grpSpPr bwMode="auto">
          <a:xfrm>
            <a:off x="5862638" y="5492750"/>
            <a:ext cx="1458912" cy="420688"/>
            <a:chOff x="3693" y="3460"/>
            <a:chExt cx="919" cy="265"/>
          </a:xfrm>
        </p:grpSpPr>
        <p:sp>
          <p:nvSpPr>
            <p:cNvPr id="20506" name="Rectangle 11">
              <a:extLst>
                <a:ext uri="{FF2B5EF4-FFF2-40B4-BE49-F238E27FC236}">
                  <a16:creationId xmlns:a16="http://schemas.microsoft.com/office/drawing/2014/main" id="{B41E5860-123C-CAD7-D2FF-11C7CB70F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3552"/>
              <a:ext cx="91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i="1">
                  <a:latin typeface="Times New Roman" panose="02020603050405020304" pitchFamily="18" charset="0"/>
                </a:rPr>
                <a:t>Počátek penze</a:t>
              </a:r>
              <a:endParaRPr lang="en-US" altLang="cs-CZ" sz="2000" i="1">
                <a:latin typeface="Times New Roman" panose="02020603050405020304" pitchFamily="18" charset="0"/>
              </a:endParaRPr>
            </a:p>
          </p:txBody>
        </p:sp>
        <p:sp>
          <p:nvSpPr>
            <p:cNvPr id="20507" name="Line 12">
              <a:extLst>
                <a:ext uri="{FF2B5EF4-FFF2-40B4-BE49-F238E27FC236}">
                  <a16:creationId xmlns:a16="http://schemas.microsoft.com/office/drawing/2014/main" id="{962712E0-4033-CBC3-990E-CCB678752E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4" y="3460"/>
              <a:ext cx="0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2173" name="Group 13">
            <a:extLst>
              <a:ext uri="{FF2B5EF4-FFF2-40B4-BE49-F238E27FC236}">
                <a16:creationId xmlns:a16="http://schemas.microsoft.com/office/drawing/2014/main" id="{1D45C32C-392B-F714-31AD-473A041BE62C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5492750"/>
            <a:ext cx="838200" cy="749300"/>
            <a:chOff x="4944" y="3508"/>
            <a:chExt cx="528" cy="472"/>
          </a:xfrm>
        </p:grpSpPr>
        <p:sp>
          <p:nvSpPr>
            <p:cNvPr id="20504" name="Rectangle 14">
              <a:extLst>
                <a:ext uri="{FF2B5EF4-FFF2-40B4-BE49-F238E27FC236}">
                  <a16:creationId xmlns:a16="http://schemas.microsoft.com/office/drawing/2014/main" id="{B742F6DB-5B4F-50EF-979C-F38A6C4AE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3634"/>
              <a:ext cx="52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 i="1">
                  <a:latin typeface="Times New Roman" panose="02020603050405020304" pitchFamily="18" charset="0"/>
                </a:rPr>
                <a:t>Konec života</a:t>
              </a:r>
              <a:endParaRPr lang="en-US" altLang="cs-CZ" sz="2000" i="1">
                <a:latin typeface="Times New Roman" panose="02020603050405020304" pitchFamily="18" charset="0"/>
              </a:endParaRPr>
            </a:p>
          </p:txBody>
        </p:sp>
        <p:sp>
          <p:nvSpPr>
            <p:cNvPr id="20505" name="Line 15">
              <a:extLst>
                <a:ext uri="{FF2B5EF4-FFF2-40B4-BE49-F238E27FC236}">
                  <a16:creationId xmlns:a16="http://schemas.microsoft.com/office/drawing/2014/main" id="{CF576812-79E3-9778-6CCF-C6AD492261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4" y="3508"/>
              <a:ext cx="1" cy="1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2176" name="Group 16">
            <a:extLst>
              <a:ext uri="{FF2B5EF4-FFF2-40B4-BE49-F238E27FC236}">
                <a16:creationId xmlns:a16="http://schemas.microsoft.com/office/drawing/2014/main" id="{1720E5BE-71EA-DE62-0A1E-3A65782A2F06}"/>
              </a:ext>
            </a:extLst>
          </p:cNvPr>
          <p:cNvGrpSpPr>
            <a:grpSpLocks/>
          </p:cNvGrpSpPr>
          <p:nvPr/>
        </p:nvGrpSpPr>
        <p:grpSpPr bwMode="auto">
          <a:xfrm>
            <a:off x="2840038" y="4568825"/>
            <a:ext cx="5497512" cy="536575"/>
            <a:chOff x="1741" y="2926"/>
            <a:chExt cx="3463" cy="338"/>
          </a:xfrm>
        </p:grpSpPr>
        <p:sp>
          <p:nvSpPr>
            <p:cNvPr id="20501" name="Rectangle 17">
              <a:extLst>
                <a:ext uri="{FF2B5EF4-FFF2-40B4-BE49-F238E27FC236}">
                  <a16:creationId xmlns:a16="http://schemas.microsoft.com/office/drawing/2014/main" id="{B1693DF6-58D8-740D-03CA-AE0D2C911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" y="3043"/>
              <a:ext cx="66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3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Spotřeba</a:t>
              </a:r>
              <a:endParaRPr lang="en-US" altLang="cs-CZ" sz="2300">
                <a:latin typeface="Times New Roman" panose="02020603050405020304" pitchFamily="18" charset="0"/>
              </a:endParaRPr>
            </a:p>
          </p:txBody>
        </p:sp>
        <p:sp>
          <p:nvSpPr>
            <p:cNvPr id="20502" name="Line 18">
              <a:extLst>
                <a:ext uri="{FF2B5EF4-FFF2-40B4-BE49-F238E27FC236}">
                  <a16:creationId xmlns:a16="http://schemas.microsoft.com/office/drawing/2014/main" id="{A5359B77-AC69-A55D-1D81-5C4A118503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26" y="2941"/>
              <a:ext cx="110" cy="12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3" name="Rectangle 19">
              <a:extLst>
                <a:ext uri="{FF2B5EF4-FFF2-40B4-BE49-F238E27FC236}">
                  <a16:creationId xmlns:a16="http://schemas.microsoft.com/office/drawing/2014/main" id="{A45863C1-93CC-A9BE-00FD-B0D1C9F32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1" y="2926"/>
              <a:ext cx="3463" cy="15"/>
            </a:xfrm>
            <a:prstGeom prst="rect">
              <a:avLst/>
            </a:prstGeom>
            <a:solidFill>
              <a:srgbClr val="FEB341"/>
            </a:solidFill>
            <a:ln w="25400">
              <a:solidFill>
                <a:srgbClr val="FEB34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1800"/>
            </a:p>
          </p:txBody>
        </p:sp>
      </p:grpSp>
      <p:grpSp>
        <p:nvGrpSpPr>
          <p:cNvPr id="92180" name="Group 20">
            <a:extLst>
              <a:ext uri="{FF2B5EF4-FFF2-40B4-BE49-F238E27FC236}">
                <a16:creationId xmlns:a16="http://schemas.microsoft.com/office/drawing/2014/main" id="{C3E2BE94-6EDB-F785-9FF9-002BB41E4276}"/>
              </a:ext>
            </a:extLst>
          </p:cNvPr>
          <p:cNvGrpSpPr>
            <a:grpSpLocks/>
          </p:cNvGrpSpPr>
          <p:nvPr/>
        </p:nvGrpSpPr>
        <p:grpSpPr bwMode="auto">
          <a:xfrm>
            <a:off x="2840038" y="3535363"/>
            <a:ext cx="5497512" cy="1931987"/>
            <a:chOff x="1741" y="2275"/>
            <a:chExt cx="3463" cy="1217"/>
          </a:xfrm>
        </p:grpSpPr>
        <p:sp>
          <p:nvSpPr>
            <p:cNvPr id="20498" name="Rectangle 21">
              <a:extLst>
                <a:ext uri="{FF2B5EF4-FFF2-40B4-BE49-F238E27FC236}">
                  <a16:creationId xmlns:a16="http://schemas.microsoft.com/office/drawing/2014/main" id="{8ABEC9D0-C793-1BF0-0521-93D973113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2275"/>
              <a:ext cx="58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3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Důchod</a:t>
              </a:r>
              <a:endParaRPr lang="en-US" altLang="cs-CZ" sz="2300">
                <a:latin typeface="Times New Roman" panose="02020603050405020304" pitchFamily="18" charset="0"/>
              </a:endParaRPr>
            </a:p>
          </p:txBody>
        </p:sp>
        <p:sp>
          <p:nvSpPr>
            <p:cNvPr id="20499" name="Line 22">
              <a:extLst>
                <a:ext uri="{FF2B5EF4-FFF2-40B4-BE49-F238E27FC236}">
                  <a16:creationId xmlns:a16="http://schemas.microsoft.com/office/drawing/2014/main" id="{B35D6908-1FF5-4AE3-9EB7-6FDEC9E1AC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5" y="2501"/>
              <a:ext cx="1" cy="14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0" name="Freeform 23">
              <a:extLst>
                <a:ext uri="{FF2B5EF4-FFF2-40B4-BE49-F238E27FC236}">
                  <a16:creationId xmlns:a16="http://schemas.microsoft.com/office/drawing/2014/main" id="{A7DC9399-505D-3995-1887-6DCC045C9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" y="2627"/>
              <a:ext cx="3463" cy="865"/>
            </a:xfrm>
            <a:custGeom>
              <a:avLst/>
              <a:gdLst>
                <a:gd name="T0" fmla="*/ 2330 w 3463"/>
                <a:gd name="T1" fmla="*/ 849 h 865"/>
                <a:gd name="T2" fmla="*/ 2330 w 3463"/>
                <a:gd name="T3" fmla="*/ 15 h 865"/>
                <a:gd name="T4" fmla="*/ 2330 w 3463"/>
                <a:gd name="T5" fmla="*/ 0 h 865"/>
                <a:gd name="T6" fmla="*/ 2330 w 3463"/>
                <a:gd name="T7" fmla="*/ 0 h 865"/>
                <a:gd name="T8" fmla="*/ 0 w 3463"/>
                <a:gd name="T9" fmla="*/ 0 h 865"/>
                <a:gd name="T10" fmla="*/ 0 w 3463"/>
                <a:gd name="T11" fmla="*/ 31 h 865"/>
                <a:gd name="T12" fmla="*/ 2314 w 3463"/>
                <a:gd name="T13" fmla="*/ 31 h 865"/>
                <a:gd name="T14" fmla="*/ 2314 w 3463"/>
                <a:gd name="T15" fmla="*/ 865 h 865"/>
                <a:gd name="T16" fmla="*/ 2314 w 3463"/>
                <a:gd name="T17" fmla="*/ 865 h 865"/>
                <a:gd name="T18" fmla="*/ 2330 w 3463"/>
                <a:gd name="T19" fmla="*/ 865 h 865"/>
                <a:gd name="T20" fmla="*/ 3463 w 3463"/>
                <a:gd name="T21" fmla="*/ 865 h 865"/>
                <a:gd name="T22" fmla="*/ 3463 w 3463"/>
                <a:gd name="T23" fmla="*/ 849 h 865"/>
                <a:gd name="T24" fmla="*/ 2330 w 3463"/>
                <a:gd name="T25" fmla="*/ 849 h 8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63" h="865">
                  <a:moveTo>
                    <a:pt x="2330" y="849"/>
                  </a:moveTo>
                  <a:lnTo>
                    <a:pt x="2330" y="15"/>
                  </a:lnTo>
                  <a:lnTo>
                    <a:pt x="2330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2314" y="31"/>
                  </a:lnTo>
                  <a:lnTo>
                    <a:pt x="2314" y="865"/>
                  </a:lnTo>
                  <a:lnTo>
                    <a:pt x="2330" y="865"/>
                  </a:lnTo>
                  <a:lnTo>
                    <a:pt x="3463" y="865"/>
                  </a:lnTo>
                  <a:lnTo>
                    <a:pt x="3463" y="849"/>
                  </a:lnTo>
                  <a:lnTo>
                    <a:pt x="2330" y="849"/>
                  </a:lnTo>
                  <a:close/>
                </a:path>
              </a:pathLst>
            </a:custGeom>
            <a:solidFill>
              <a:srgbClr val="66A842"/>
            </a:solidFill>
            <a:ln w="25400">
              <a:solidFill>
                <a:srgbClr val="66A84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2184" name="Group 24">
            <a:extLst>
              <a:ext uri="{FF2B5EF4-FFF2-40B4-BE49-F238E27FC236}">
                <a16:creationId xmlns:a16="http://schemas.microsoft.com/office/drawing/2014/main" id="{CF3A0857-BE00-770E-BD3B-AA4816D76392}"/>
              </a:ext>
            </a:extLst>
          </p:cNvPr>
          <p:cNvGrpSpPr>
            <a:grpSpLocks/>
          </p:cNvGrpSpPr>
          <p:nvPr/>
        </p:nvGrpSpPr>
        <p:grpSpPr bwMode="auto">
          <a:xfrm>
            <a:off x="2600325" y="1241425"/>
            <a:ext cx="6070600" cy="4221163"/>
            <a:chOff x="1600" y="849"/>
            <a:chExt cx="3824" cy="2659"/>
          </a:xfrm>
        </p:grpSpPr>
        <p:sp>
          <p:nvSpPr>
            <p:cNvPr id="20496" name="Rectangle 25">
              <a:extLst>
                <a:ext uri="{FF2B5EF4-FFF2-40B4-BE49-F238E27FC236}">
                  <a16:creationId xmlns:a16="http://schemas.microsoft.com/office/drawing/2014/main" id="{ACC25F9A-16B2-9AAD-3E9D-E8C4EC018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" y="849"/>
              <a:ext cx="215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300">
                  <a:solidFill>
                    <a:srgbClr val="000000"/>
                  </a:solidFill>
                  <a:latin typeface="Times New Roman" panose="02020603050405020304" pitchFamily="18" charset="0"/>
                </a:rPr>
                <a:t>Kč</a:t>
              </a:r>
              <a:endParaRPr lang="en-US" altLang="cs-CZ" sz="2300">
                <a:latin typeface="Times New Roman" panose="02020603050405020304" pitchFamily="18" charset="0"/>
              </a:endParaRPr>
            </a:p>
          </p:txBody>
        </p:sp>
        <p:sp>
          <p:nvSpPr>
            <p:cNvPr id="20497" name="Freeform 26">
              <a:extLst>
                <a:ext uri="{FF2B5EF4-FFF2-40B4-BE49-F238E27FC236}">
                  <a16:creationId xmlns:a16="http://schemas.microsoft.com/office/drawing/2014/main" id="{54821832-35ED-3F27-7F05-AECCC37F7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911"/>
              <a:ext cx="3698" cy="2597"/>
            </a:xfrm>
            <a:custGeom>
              <a:avLst/>
              <a:gdLst>
                <a:gd name="T0" fmla="*/ 0 w 3698"/>
                <a:gd name="T1" fmla="*/ 0 h 2597"/>
                <a:gd name="T2" fmla="*/ 0 w 3698"/>
                <a:gd name="T3" fmla="*/ 2597 h 2597"/>
                <a:gd name="T4" fmla="*/ 3698 w 3698"/>
                <a:gd name="T5" fmla="*/ 2597 h 259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98" h="2597">
                  <a:moveTo>
                    <a:pt x="0" y="0"/>
                  </a:moveTo>
                  <a:lnTo>
                    <a:pt x="0" y="2597"/>
                  </a:lnTo>
                  <a:lnTo>
                    <a:pt x="3698" y="2597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92187" name="Group 27">
            <a:extLst>
              <a:ext uri="{FF2B5EF4-FFF2-40B4-BE49-F238E27FC236}">
                <a16:creationId xmlns:a16="http://schemas.microsoft.com/office/drawing/2014/main" id="{D6BA3162-B4EE-879D-2707-E30E5AF5B469}"/>
              </a:ext>
            </a:extLst>
          </p:cNvPr>
          <p:cNvGrpSpPr>
            <a:grpSpLocks/>
          </p:cNvGrpSpPr>
          <p:nvPr/>
        </p:nvGrpSpPr>
        <p:grpSpPr bwMode="auto">
          <a:xfrm>
            <a:off x="2770188" y="1951038"/>
            <a:ext cx="5521325" cy="3511550"/>
            <a:chOff x="1726" y="990"/>
            <a:chExt cx="3478" cy="2518"/>
          </a:xfrm>
        </p:grpSpPr>
        <p:sp>
          <p:nvSpPr>
            <p:cNvPr id="20493" name="Rectangle 28">
              <a:extLst>
                <a:ext uri="{FF2B5EF4-FFF2-40B4-BE49-F238E27FC236}">
                  <a16:creationId xmlns:a16="http://schemas.microsoft.com/office/drawing/2014/main" id="{4D919A95-8194-F952-7EE1-56E3040CA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296"/>
              <a:ext cx="69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3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Bohatství</a:t>
              </a:r>
              <a:endParaRPr lang="en-US" altLang="cs-CZ" sz="2300">
                <a:latin typeface="Times New Roman" panose="02020603050405020304" pitchFamily="18" charset="0"/>
              </a:endParaRPr>
            </a:p>
          </p:txBody>
        </p:sp>
        <p:sp>
          <p:nvSpPr>
            <p:cNvPr id="20494" name="Freeform 29">
              <a:extLst>
                <a:ext uri="{FF2B5EF4-FFF2-40B4-BE49-F238E27FC236}">
                  <a16:creationId xmlns:a16="http://schemas.microsoft.com/office/drawing/2014/main" id="{6757F64C-4753-3658-1F9B-525EA3CC6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6" y="990"/>
              <a:ext cx="3478" cy="2518"/>
            </a:xfrm>
            <a:custGeom>
              <a:avLst/>
              <a:gdLst>
                <a:gd name="T0" fmla="*/ 0 w 3478"/>
                <a:gd name="T1" fmla="*/ 2518 h 2518"/>
                <a:gd name="T2" fmla="*/ 31 w 3478"/>
                <a:gd name="T3" fmla="*/ 2518 h 2518"/>
                <a:gd name="T4" fmla="*/ 2345 w 3478"/>
                <a:gd name="T5" fmla="*/ 31 h 2518"/>
                <a:gd name="T6" fmla="*/ 2329 w 3478"/>
                <a:gd name="T7" fmla="*/ 16 h 2518"/>
                <a:gd name="T8" fmla="*/ 3446 w 3478"/>
                <a:gd name="T9" fmla="*/ 2518 h 2518"/>
                <a:gd name="T10" fmla="*/ 3478 w 3478"/>
                <a:gd name="T11" fmla="*/ 2518 h 2518"/>
                <a:gd name="T12" fmla="*/ 2345 w 3478"/>
                <a:gd name="T13" fmla="*/ 16 h 2518"/>
                <a:gd name="T14" fmla="*/ 2345 w 3478"/>
                <a:gd name="T15" fmla="*/ 0 h 2518"/>
                <a:gd name="T16" fmla="*/ 2329 w 3478"/>
                <a:gd name="T17" fmla="*/ 0 h 2518"/>
                <a:gd name="T18" fmla="*/ 0 w 3478"/>
                <a:gd name="T19" fmla="*/ 2502 h 2518"/>
                <a:gd name="T20" fmla="*/ 0 w 3478"/>
                <a:gd name="T21" fmla="*/ 2518 h 25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78" h="2518">
                  <a:moveTo>
                    <a:pt x="0" y="2518"/>
                  </a:moveTo>
                  <a:lnTo>
                    <a:pt x="31" y="2518"/>
                  </a:lnTo>
                  <a:lnTo>
                    <a:pt x="2345" y="31"/>
                  </a:lnTo>
                  <a:lnTo>
                    <a:pt x="2329" y="16"/>
                  </a:lnTo>
                  <a:lnTo>
                    <a:pt x="3446" y="2518"/>
                  </a:lnTo>
                  <a:lnTo>
                    <a:pt x="3478" y="2518"/>
                  </a:lnTo>
                  <a:lnTo>
                    <a:pt x="2345" y="16"/>
                  </a:lnTo>
                  <a:lnTo>
                    <a:pt x="2345" y="0"/>
                  </a:lnTo>
                  <a:lnTo>
                    <a:pt x="2329" y="0"/>
                  </a:lnTo>
                  <a:lnTo>
                    <a:pt x="0" y="2502"/>
                  </a:lnTo>
                  <a:lnTo>
                    <a:pt x="0" y="2518"/>
                  </a:lnTo>
                  <a:close/>
                </a:path>
              </a:pathLst>
            </a:custGeom>
            <a:solidFill>
              <a:srgbClr val="395AA7"/>
            </a:solidFill>
            <a:ln w="25400">
              <a:solidFill>
                <a:srgbClr val="395AA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0495" name="Line 30">
              <a:extLst>
                <a:ext uri="{FF2B5EF4-FFF2-40B4-BE49-F238E27FC236}">
                  <a16:creationId xmlns:a16="http://schemas.microsoft.com/office/drawing/2014/main" id="{664FEC2C-C72A-395B-E7B9-7FDCBB21F2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42" y="1493"/>
              <a:ext cx="236" cy="20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492" name="TextovéPole 1">
            <a:extLst>
              <a:ext uri="{FF2B5EF4-FFF2-40B4-BE49-F238E27FC236}">
                <a16:creationId xmlns:a16="http://schemas.microsoft.com/office/drawing/2014/main" id="{D7295364-BB4B-ED01-526A-FA65C98C0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638" y="6242050"/>
            <a:ext cx="3078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/>
              <a:t>Zdroj: Mankiw (2008)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5EC3823-3BAE-34D6-2BE0-69F3FBE693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sz="3800"/>
              <a:t> Vyhlazování spotřeby: Věkový profil</a:t>
            </a:r>
            <a:br>
              <a:rPr lang="cs-CZ" altLang="en-US" sz="3800"/>
            </a:br>
            <a:r>
              <a:rPr lang="cs-CZ" altLang="en-US" sz="3800"/>
              <a:t>       </a:t>
            </a:r>
            <a:r>
              <a:rPr lang="cs-CZ" altLang="en-US" sz="2400"/>
              <a:t>Mezd                                                 Spotřeby</a:t>
            </a:r>
            <a:r>
              <a:rPr lang="cs-CZ" altLang="en-US" sz="3800"/>
              <a:t> </a:t>
            </a:r>
          </a:p>
        </p:txBody>
      </p:sp>
      <p:pic>
        <p:nvPicPr>
          <p:cNvPr id="25603" name="Picture 4">
            <a:extLst>
              <a:ext uri="{FF2B5EF4-FFF2-40B4-BE49-F238E27FC236}">
                <a16:creationId xmlns:a16="http://schemas.microsoft.com/office/drawing/2014/main" id="{A3095C40-FD21-7607-C6AB-12CB9E0B5B3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28775"/>
            <a:ext cx="4498975" cy="4530725"/>
          </a:xfrm>
          <a:noFill/>
        </p:spPr>
      </p:pic>
      <p:sp>
        <p:nvSpPr>
          <p:cNvPr id="25604" name="Text Box 5">
            <a:extLst>
              <a:ext uri="{FF2B5EF4-FFF2-40B4-BE49-F238E27FC236}">
                <a16:creationId xmlns:a16="http://schemas.microsoft.com/office/drawing/2014/main" id="{CA814BB9-4F4F-1159-98FD-F567CC9A9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288"/>
            <a:ext cx="882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en-US" sz="1800"/>
              <a:t>Zdroj: Lee-Lee-Mason (2006): Charting The Economic Life Cycle NBER WP 12379</a:t>
            </a:r>
          </a:p>
        </p:txBody>
      </p:sp>
      <p:pic>
        <p:nvPicPr>
          <p:cNvPr id="25605" name="Picture 6">
            <a:extLst>
              <a:ext uri="{FF2B5EF4-FFF2-40B4-BE49-F238E27FC236}">
                <a16:creationId xmlns:a16="http://schemas.microsoft.com/office/drawing/2014/main" id="{880CA819-6296-2096-CB92-725137C73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28775"/>
            <a:ext cx="4392612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075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91B3142-5557-0401-FF63-659C8F08EA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106" y="207962"/>
            <a:ext cx="8713788" cy="1371600"/>
          </a:xfrm>
        </p:spPr>
        <p:txBody>
          <a:bodyPr/>
          <a:lstStyle/>
          <a:p>
            <a:r>
              <a:rPr lang="cs-CZ" altLang="cs-CZ" sz="4000" dirty="0"/>
              <a:t>Co je cílem důchodového systému?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E42F3E3-8E1E-52D7-5A4E-083CB11E43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3000" u="sng" dirty="0"/>
              <a:t>1. </a:t>
            </a:r>
            <a:r>
              <a:rPr lang="cs-CZ" altLang="cs-CZ" sz="3000" b="1" u="sng" dirty="0"/>
              <a:t>Individuální</a:t>
            </a:r>
            <a:r>
              <a:rPr lang="cs-CZ" altLang="cs-CZ" sz="3000" u="sng" dirty="0"/>
              <a:t> cíle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3000" dirty="0"/>
              <a:t>a) Vyhlazování spotřeby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3000" dirty="0"/>
              <a:t>b) Pojištění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3000" u="sng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3000" u="sng" dirty="0"/>
              <a:t>2. </a:t>
            </a:r>
            <a:r>
              <a:rPr lang="cs-CZ" altLang="cs-CZ" sz="3000" b="1" u="sng" dirty="0"/>
              <a:t>Kolektivní</a:t>
            </a:r>
            <a:r>
              <a:rPr lang="cs-CZ" altLang="cs-CZ" sz="3000" u="sng" dirty="0"/>
              <a:t> cíle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3000" dirty="0"/>
              <a:t>a) Snižování chudoby ve stáří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3000" dirty="0"/>
              <a:t>b) Přerozdělování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800" dirty="0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A7BDB6CF-C513-79B8-85BE-C2DB12FC7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949950"/>
            <a:ext cx="603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800"/>
              <a:t>Zdroj: N. Barr – P. Diamond (2008): Reforming Pensions.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995F924A-CF10-7459-9626-22E858D2C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Důchodové pojištění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0E54E554-3E39-11DC-FD81-28AC40E55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altLang="en-US" dirty="0"/>
              <a:t>pojištění proti riziku, že budu </a:t>
            </a:r>
            <a:r>
              <a:rPr lang="cs-CZ" altLang="en-US" b="1" dirty="0"/>
              <a:t>starý a bez příjmu</a:t>
            </a:r>
          </a:p>
          <a:p>
            <a:pPr>
              <a:defRPr/>
            </a:pPr>
            <a:r>
              <a:rPr lang="cs-CZ" altLang="en-US" b="1" dirty="0"/>
              <a:t>alternativně:</a:t>
            </a:r>
            <a:r>
              <a:rPr lang="cs-CZ" altLang="en-US" dirty="0"/>
              <a:t> pojištění proti riziku, že umřu příliš pozdě   </a:t>
            </a:r>
            <a:endParaRPr lang="cs-CZ" altLang="en-US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cs-CZ" altLang="en-US" b="1" dirty="0">
                <a:sym typeface="Wingdings" panose="05000000000000000000" pitchFamily="2" charset="2"/>
              </a:rPr>
              <a:t>vliv nejistoty </a:t>
            </a:r>
            <a:r>
              <a:rPr lang="cs-CZ" altLang="en-US" dirty="0">
                <a:sym typeface="Wingdings" panose="05000000000000000000" pitchFamily="2" charset="2"/>
              </a:rPr>
              <a:t>při odhadu celoživotních příjmů a data (vlastního) úmrtí </a:t>
            </a:r>
          </a:p>
          <a:p>
            <a:pPr>
              <a:defRPr/>
            </a:pPr>
            <a:endParaRPr lang="cs-CZ" altLang="en-US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898CACD-15F0-4592-429F-5DD76A584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4779" y="273472"/>
            <a:ext cx="8229600" cy="936526"/>
          </a:xfrm>
        </p:spPr>
        <p:txBody>
          <a:bodyPr/>
          <a:lstStyle/>
          <a:p>
            <a:r>
              <a:rPr lang="cs-CZ" altLang="en-US" dirty="0"/>
              <a:t>Pojištění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9BC247D-3BBD-8FC2-91BA-E402D9FBD2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416844"/>
            <a:ext cx="8291513" cy="54411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cs-CZ" altLang="en-US" sz="2800" dirty="0"/>
              <a:t>Ve světě </a:t>
            </a:r>
            <a:r>
              <a:rPr lang="cs-CZ" altLang="en-US" sz="2800" b="1" dirty="0"/>
              <a:t>dokonalých informací </a:t>
            </a:r>
            <a:r>
              <a:rPr lang="cs-CZ" altLang="en-US" sz="2800" dirty="0"/>
              <a:t>by </a:t>
            </a:r>
            <a:r>
              <a:rPr lang="cs-CZ" altLang="en-US" sz="2800" b="1" dirty="0"/>
              <a:t>racionální jednotlivci </a:t>
            </a:r>
            <a:r>
              <a:rPr lang="cs-CZ" altLang="en-US" sz="2800" dirty="0"/>
              <a:t>během svého produktivního věku uspořili na dokonale fungujících kapitálových trzích právě tolik, kolik by chtěli utratit ve stáří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800" dirty="0"/>
              <a:t>V </a:t>
            </a:r>
            <a:r>
              <a:rPr lang="cs-CZ" altLang="en-US" sz="2800" b="1" dirty="0"/>
              <a:t>reálném světě </a:t>
            </a:r>
            <a:r>
              <a:rPr lang="cs-CZ" altLang="en-US" sz="2800" dirty="0"/>
              <a:t>jednotlivci nemají dokonalé informace, především nevědí, jak dlouho budou žít </a:t>
            </a:r>
            <a:r>
              <a:rPr lang="cs-CZ" altLang="en-US" sz="2800" dirty="0">
                <a:cs typeface="Arial" panose="020B0604020202020204" pitchFamily="34" charset="0"/>
              </a:rPr>
              <a:t>→ měli by se pojistit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800" b="1" dirty="0">
                <a:cs typeface="Arial" panose="020B0604020202020204" pitchFamily="34" charset="0"/>
              </a:rPr>
              <a:t>Jak</a:t>
            </a:r>
            <a:r>
              <a:rPr lang="cs-CZ" altLang="en-US" sz="28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cs-CZ" altLang="en-US" sz="2800" dirty="0">
                <a:cs typeface="Arial" panose="020B0604020202020204" pitchFamily="34" charset="0"/>
              </a:rPr>
              <a:t>by měl ale takový pojistný systém vypadat?</a:t>
            </a:r>
          </a:p>
        </p:txBody>
      </p:sp>
      <p:sp>
        <p:nvSpPr>
          <p:cNvPr id="26628" name="Text Box 4">
            <a:extLst>
              <a:ext uri="{FF2B5EF4-FFF2-40B4-BE49-F238E27FC236}">
                <a16:creationId xmlns:a16="http://schemas.microsoft.com/office/drawing/2014/main" id="{6FF2225E-7EBE-7B41-03D3-8E559052E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237288"/>
            <a:ext cx="8064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en-US" sz="1800"/>
              <a:t>Zdroj: N. Barr – P. Diamond (2008): Reforming Pensions. </a:t>
            </a:r>
          </a:p>
        </p:txBody>
      </p:sp>
    </p:spTree>
    <p:extLst>
      <p:ext uri="{BB962C8B-B14F-4D97-AF65-F5344CB8AC3E}">
        <p14:creationId xmlns:p14="http://schemas.microsoft.com/office/powerpoint/2010/main" val="2776366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1B16A312-4689-97BB-5988-60095D945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Mezigenerační přerozdělování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7E687200-F707-79D4-A042-C32772E41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en-US" dirty="0"/>
              <a:t>K dosahování kolektivních cílů je potřeba státní systém (</a:t>
            </a:r>
            <a:r>
              <a:rPr lang="cs-CZ" altLang="en-US" b="1" dirty="0"/>
              <a:t>možnost donucení</a:t>
            </a:r>
            <a:r>
              <a:rPr lang="cs-CZ" altLang="en-US" dirty="0"/>
              <a:t>) a společenský konsenzus pro mezigenerační přerozdělování (</a:t>
            </a:r>
            <a:r>
              <a:rPr lang="cs-CZ" altLang="en-US" b="1" dirty="0"/>
              <a:t>legitimita systému</a:t>
            </a:r>
            <a:r>
              <a:rPr lang="cs-CZ" altLang="en-US" dirty="0"/>
              <a:t>)</a:t>
            </a:r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E726F17-1BEE-FBAB-9AE4-90B3EB3157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PAYG x Fondový systém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9EE6982-7A9B-32A2-88DE-458A2BB4EA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b="1" dirty="0"/>
              <a:t>PAYG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→ systém financování, kdy důchody současných penzistů jsou financovány z daní (pojištění) současných zaměstnaných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b="1" dirty="0"/>
              <a:t>Fondový</a:t>
            </a:r>
            <a:r>
              <a:rPr lang="cs-CZ" altLang="cs-CZ" dirty="0"/>
              <a:t> → odvedené pojištění se akumuluje ve fondu, z kterého jsou potom vypláceny důchody</a:t>
            </a:r>
          </a:p>
        </p:txBody>
      </p:sp>
    </p:spTree>
    <p:extLst>
      <p:ext uri="{BB962C8B-B14F-4D97-AF65-F5344CB8AC3E}">
        <p14:creationId xmlns:p14="http://schemas.microsoft.com/office/powerpoint/2010/main" val="104806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B48142DA-8C1E-8587-5994-8AA01602D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Státní x soukromý</a:t>
            </a:r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D110BABA-3B84-2711-2E33-60A2DEF9E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b="1" dirty="0"/>
              <a:t>Státní </a:t>
            </a:r>
            <a:r>
              <a:rPr lang="cs-CZ" altLang="en-US" dirty="0"/>
              <a:t>systém může být jak PAYG, tak fondový. </a:t>
            </a:r>
          </a:p>
          <a:p>
            <a:r>
              <a:rPr lang="cs-CZ" altLang="en-US" b="1" dirty="0"/>
              <a:t>Soukromý</a:t>
            </a:r>
            <a:r>
              <a:rPr lang="cs-CZ" altLang="en-US" dirty="0"/>
              <a:t> systém může být fondový. Soukromý PAYG systém = letadlo.</a:t>
            </a:r>
          </a:p>
          <a:p>
            <a:r>
              <a:rPr lang="cs-CZ" altLang="en-US" dirty="0"/>
              <a:t>Je </a:t>
            </a:r>
            <a:r>
              <a:rPr lang="cs-CZ" altLang="en-US" b="1" dirty="0"/>
              <a:t>efektivnější</a:t>
            </a:r>
            <a:r>
              <a:rPr lang="cs-CZ" altLang="en-US" dirty="0"/>
              <a:t> státní nebo soukromý důchodový systém?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34162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04AB249-E266-EFE8-578B-DCD4DF3B7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Penzijní „hrozba“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D95A3D8-7D25-3796-B1D3-BE822BC15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en-US" b="1" dirty="0"/>
              <a:t>Populace stárnou </a:t>
            </a:r>
            <a:r>
              <a:rPr lang="cs-CZ" altLang="en-US" dirty="0">
                <a:cs typeface="Arial" panose="020B0604020202020204" pitchFamily="34" charset="0"/>
              </a:rPr>
              <a:t>→ je to vážný ekonomický problém → průběžný důchodový systém se dostane do velkých problémů → jeho dlouhodobé financování je neudržitelné → řešením je </a:t>
            </a:r>
            <a:r>
              <a:rPr lang="cs-CZ" altLang="en-US" b="1" dirty="0">
                <a:cs typeface="Arial" panose="020B0604020202020204" pitchFamily="34" charset="0"/>
              </a:rPr>
              <a:t>podpora soukromého </a:t>
            </a:r>
            <a:r>
              <a:rPr lang="cs-CZ" altLang="en-US" dirty="0">
                <a:cs typeface="Arial" panose="020B0604020202020204" pitchFamily="34" charset="0"/>
              </a:rPr>
              <a:t>fondového důchodového pojištění.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086E31F-401C-1697-5193-A29A46A64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04" y="332656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cs-CZ" altLang="en-US" sz="3800" dirty="0"/>
              <a:t>Účetní rovnováha PAYG důchodového systému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DFF3407-BA50-388C-6110-1DBF9A43E0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ko-KR" dirty="0">
                <a:latin typeface="+mj-lt"/>
              </a:rPr>
              <a:t>     PŘÍJMY   =  VÝDAJE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ko-KR" b="1" dirty="0">
                <a:latin typeface="+mj-lt"/>
              </a:rPr>
              <a:t>t x </a:t>
            </a:r>
            <a:r>
              <a:rPr lang="cs-CZ" altLang="ko-KR" b="1" dirty="0" err="1">
                <a:latin typeface="+mj-lt"/>
              </a:rPr>
              <a:t>Nw</a:t>
            </a:r>
            <a:r>
              <a:rPr lang="cs-CZ" altLang="ko-KR" b="1" dirty="0">
                <a:latin typeface="+mj-lt"/>
              </a:rPr>
              <a:t> x w = </a:t>
            </a:r>
            <a:r>
              <a:rPr lang="cs-CZ" altLang="ko-KR" b="1" dirty="0" err="1">
                <a:latin typeface="+mj-lt"/>
              </a:rPr>
              <a:t>Nb</a:t>
            </a:r>
            <a:r>
              <a:rPr lang="cs-CZ" altLang="ko-KR" b="1" dirty="0">
                <a:latin typeface="+mj-lt"/>
              </a:rPr>
              <a:t> x B</a:t>
            </a:r>
            <a:r>
              <a:rPr lang="cs-CZ" altLang="ko-KR" b="1" i="1" dirty="0">
                <a:latin typeface="+mj-lt"/>
              </a:rPr>
              <a:t> </a:t>
            </a:r>
            <a:r>
              <a:rPr lang="cs-CZ" altLang="ko-KR" i="1" dirty="0">
                <a:latin typeface="+mj-lt"/>
              </a:rPr>
              <a:t> </a:t>
            </a:r>
            <a:r>
              <a:rPr lang="cs-CZ" altLang="ko-KR" sz="3600" i="1" dirty="0">
                <a:latin typeface="+mj-lt"/>
              </a:rPr>
              <a:t>                                            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ko-KR" sz="2800" i="1" dirty="0">
              <a:latin typeface="+mj-l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ko-KR" sz="2800" dirty="0">
                <a:latin typeface="+mj-lt"/>
                <a:ea typeface="Gulim" panose="020B0600000101010101" pitchFamily="34" charset="-127"/>
              </a:rPr>
              <a:t>t = </a:t>
            </a:r>
            <a:r>
              <a:rPr lang="cs-CZ" altLang="ko-KR" sz="2800" dirty="0">
                <a:latin typeface="+mj-lt"/>
                <a:ea typeface="Gulim" panose="020B0600000101010101" pitchFamily="34" charset="-127"/>
              </a:rPr>
              <a:t> sazba důchodového pojištění</a:t>
            </a:r>
            <a:endParaRPr lang="en-GB" altLang="ko-KR" sz="2800" dirty="0">
              <a:latin typeface="+mj-lt"/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ko-KR" sz="2800" dirty="0" err="1">
                <a:latin typeface="+mj-lt"/>
                <a:ea typeface="Gulim" panose="020B0600000101010101" pitchFamily="34" charset="-127"/>
              </a:rPr>
              <a:t>Nw</a:t>
            </a:r>
            <a:r>
              <a:rPr lang="en-GB" altLang="ko-KR" sz="2800" dirty="0">
                <a:latin typeface="+mj-lt"/>
                <a:ea typeface="Gulim" panose="020B0600000101010101" pitchFamily="34" charset="-127"/>
              </a:rPr>
              <a:t> = </a:t>
            </a:r>
            <a:r>
              <a:rPr lang="en-GB" altLang="ko-KR" sz="2800" dirty="0" err="1">
                <a:latin typeface="+mj-lt"/>
                <a:ea typeface="Gulim" panose="020B0600000101010101" pitchFamily="34" charset="-127"/>
              </a:rPr>
              <a:t>počet</a:t>
            </a:r>
            <a:r>
              <a:rPr lang="cs-CZ" altLang="ko-KR" sz="2800" dirty="0">
                <a:latin typeface="+mj-lt"/>
                <a:ea typeface="Gulim" panose="020B0600000101010101" pitchFamily="34" charset="-127"/>
              </a:rPr>
              <a:t> plátců pojištění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ko-KR" sz="2800" dirty="0">
                <a:latin typeface="+mj-lt"/>
                <a:ea typeface="Gulim" panose="020B0600000101010101" pitchFamily="34" charset="-127"/>
              </a:rPr>
              <a:t>w = </a:t>
            </a:r>
            <a:r>
              <a:rPr lang="en-GB" altLang="ko-KR" sz="2800" dirty="0" err="1">
                <a:latin typeface="+mj-lt"/>
                <a:ea typeface="Gulim" panose="020B0600000101010101" pitchFamily="34" charset="-127"/>
              </a:rPr>
              <a:t>průměrná</a:t>
            </a:r>
            <a:r>
              <a:rPr lang="en-GB" altLang="ko-KR" sz="2800" dirty="0">
                <a:latin typeface="+mj-lt"/>
                <a:ea typeface="Gulim" panose="020B0600000101010101" pitchFamily="34" charset="-127"/>
              </a:rPr>
              <a:t> </a:t>
            </a:r>
            <a:r>
              <a:rPr lang="en-GB" altLang="ko-KR" sz="2800" dirty="0" err="1">
                <a:latin typeface="+mj-lt"/>
                <a:ea typeface="Gulim" panose="020B0600000101010101" pitchFamily="34" charset="-127"/>
              </a:rPr>
              <a:t>mzda</a:t>
            </a:r>
            <a:r>
              <a:rPr lang="en-GB" altLang="ko-KR" sz="2800" dirty="0">
                <a:latin typeface="+mj-lt"/>
                <a:ea typeface="Gulim" panose="020B0600000101010101" pitchFamily="34" charset="-127"/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ko-KR" sz="2800" dirty="0">
              <a:latin typeface="+mj-lt"/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ko-KR" sz="2800" dirty="0">
                <a:latin typeface="+mj-lt"/>
                <a:ea typeface="Gulim" panose="020B0600000101010101" pitchFamily="34" charset="-127"/>
              </a:rPr>
              <a:t>N</a:t>
            </a:r>
            <a:r>
              <a:rPr lang="cs-CZ" altLang="ko-KR" sz="2800" dirty="0">
                <a:latin typeface="+mj-lt"/>
              </a:rPr>
              <a:t>b</a:t>
            </a:r>
            <a:r>
              <a:rPr lang="en-GB" altLang="ko-KR" sz="2800" dirty="0">
                <a:latin typeface="+mj-lt"/>
                <a:ea typeface="Gulim" panose="020B0600000101010101" pitchFamily="34" charset="-127"/>
              </a:rPr>
              <a:t> =</a:t>
            </a:r>
            <a:r>
              <a:rPr lang="en-GB" altLang="ko-KR" sz="2800" dirty="0" err="1">
                <a:latin typeface="+mj-lt"/>
                <a:ea typeface="Gulim" panose="020B0600000101010101" pitchFamily="34" charset="-127"/>
              </a:rPr>
              <a:t>počet</a:t>
            </a:r>
            <a:r>
              <a:rPr lang="en-GB" altLang="ko-KR" sz="2800" dirty="0">
                <a:latin typeface="+mj-lt"/>
                <a:ea typeface="Gulim" panose="020B0600000101010101" pitchFamily="34" charset="-127"/>
              </a:rPr>
              <a:t> </a:t>
            </a:r>
            <a:r>
              <a:rPr lang="en-GB" altLang="ko-KR" sz="2800" dirty="0" err="1">
                <a:latin typeface="+mj-lt"/>
                <a:ea typeface="Gulim" panose="020B0600000101010101" pitchFamily="34" charset="-127"/>
              </a:rPr>
              <a:t>důchodců</a:t>
            </a:r>
            <a:r>
              <a:rPr lang="en-GB" altLang="ko-KR" sz="2800" dirty="0">
                <a:latin typeface="+mj-lt"/>
                <a:ea typeface="Gulim" panose="020B0600000101010101" pitchFamily="34" charset="-127"/>
              </a:rPr>
              <a:t> </a:t>
            </a:r>
            <a:endParaRPr lang="cs-CZ" altLang="ko-KR" sz="2800" dirty="0">
              <a:latin typeface="+mj-lt"/>
              <a:ea typeface="Gulim" panose="020B0600000101010101" pitchFamily="34" charset="-127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ko-KR" sz="2800" dirty="0">
                <a:latin typeface="+mj-lt"/>
                <a:ea typeface="Gulim" panose="020B0600000101010101" pitchFamily="34" charset="-127"/>
              </a:rPr>
              <a:t>B = </a:t>
            </a:r>
            <a:r>
              <a:rPr lang="en-GB" altLang="ko-KR" sz="2800" dirty="0" err="1">
                <a:latin typeface="+mj-lt"/>
                <a:ea typeface="Gulim" panose="020B0600000101010101" pitchFamily="34" charset="-127"/>
              </a:rPr>
              <a:t>průměrný</a:t>
            </a:r>
            <a:r>
              <a:rPr lang="en-GB" altLang="ko-KR" sz="2800" dirty="0">
                <a:latin typeface="+mj-lt"/>
                <a:ea typeface="Gulim" panose="020B0600000101010101" pitchFamily="34" charset="-127"/>
              </a:rPr>
              <a:t> </a:t>
            </a:r>
            <a:r>
              <a:rPr lang="en-GB" altLang="ko-KR" sz="2800" dirty="0" err="1">
                <a:latin typeface="+mj-lt"/>
                <a:ea typeface="Gulim" panose="020B0600000101010101" pitchFamily="34" charset="-127"/>
              </a:rPr>
              <a:t>důchod</a:t>
            </a:r>
            <a:r>
              <a:rPr lang="en-GB" altLang="ko-KR" sz="2800" dirty="0">
                <a:latin typeface="+mj-lt"/>
                <a:ea typeface="Gulim" panose="020B0600000101010101" pitchFamily="34" charset="-127"/>
              </a:rPr>
              <a:t> </a:t>
            </a:r>
            <a:endParaRPr lang="cs-CZ" altLang="ko-KR" sz="2800" dirty="0">
              <a:latin typeface="+mj-l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ko-KR" sz="2800" i="1" dirty="0">
              <a:latin typeface="+mj-lt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GB" altLang="ko-KR" sz="2800" b="1" dirty="0">
                <a:latin typeface="+mj-lt"/>
                <a:ea typeface="Gulim" panose="020B0600000101010101" pitchFamily="34" charset="-127"/>
              </a:rPr>
              <a:t>t = (Nb/</a:t>
            </a:r>
            <a:r>
              <a:rPr lang="en-GB" altLang="ko-KR" sz="2800" b="1" dirty="0" err="1">
                <a:latin typeface="+mj-lt"/>
                <a:ea typeface="Gulim" panose="020B0600000101010101" pitchFamily="34" charset="-127"/>
              </a:rPr>
              <a:t>Nw</a:t>
            </a:r>
            <a:r>
              <a:rPr lang="en-GB" altLang="ko-KR" sz="2800" b="1" dirty="0">
                <a:latin typeface="+mj-lt"/>
                <a:ea typeface="Gulim" panose="020B0600000101010101" pitchFamily="34" charset="-127"/>
              </a:rPr>
              <a:t>) </a:t>
            </a:r>
            <a:r>
              <a:rPr lang="cs-CZ" altLang="ko-KR" sz="2800" b="1" i="1" dirty="0">
                <a:latin typeface="+mj-lt"/>
                <a:ea typeface="Gulim" panose="020B0600000101010101" pitchFamily="34" charset="-127"/>
              </a:rPr>
              <a:t>x</a:t>
            </a:r>
            <a:r>
              <a:rPr lang="cs-CZ" altLang="ko-KR" sz="2800" b="1" i="1" dirty="0">
                <a:latin typeface="+mj-lt"/>
              </a:rPr>
              <a:t> </a:t>
            </a:r>
            <a:r>
              <a:rPr lang="cs-CZ" altLang="ko-KR" sz="2800" b="1" dirty="0">
                <a:latin typeface="+mj-lt"/>
              </a:rPr>
              <a:t>(B/w)</a:t>
            </a:r>
            <a:endParaRPr lang="cs-CZ" altLang="en-US" sz="2800" b="1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23D660-3EA2-4D03-8F18-0613344D2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penzijních systémů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C4C52E-85DB-4C08-8D1A-833022A82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Německo (1889)</a:t>
            </a:r>
            <a:r>
              <a:rPr lang="cs-CZ" dirty="0"/>
              <a:t> – sociální pojištění; Bismarck; snaha o přebrání agendy marxistům v tehdejší politice</a:t>
            </a:r>
          </a:p>
          <a:p>
            <a:r>
              <a:rPr lang="cs-CZ" b="1" dirty="0"/>
              <a:t>Nový </a:t>
            </a:r>
            <a:r>
              <a:rPr lang="cs-CZ" b="1" dirty="0" err="1"/>
              <a:t>Zeland</a:t>
            </a:r>
            <a:r>
              <a:rPr lang="cs-CZ" b="1" dirty="0"/>
              <a:t> (1898) </a:t>
            </a:r>
            <a:r>
              <a:rPr lang="cs-CZ" dirty="0"/>
              <a:t>– daňově financovaný, nepříspěvkový systém; účelem bylo povzbudit starší pracovníky uvolnit místo mladším v továrnách a na farmách za účelem zvýšení produktivity</a:t>
            </a:r>
          </a:p>
          <a:p>
            <a:r>
              <a:rPr lang="cs-CZ" b="1" dirty="0"/>
              <a:t>ČSR (1924)</a:t>
            </a:r>
            <a:r>
              <a:rPr lang="cs-CZ" dirty="0"/>
              <a:t> – univerzální pojištění pro případ stáří a invalidity; věk odchodu do důchodu 65 let (Hrdý, 2021)</a:t>
            </a:r>
          </a:p>
        </p:txBody>
      </p:sp>
    </p:spTree>
    <p:extLst>
      <p:ext uri="{BB962C8B-B14F-4D97-AF65-F5344CB8AC3E}">
        <p14:creationId xmlns:p14="http://schemas.microsoft.com/office/powerpoint/2010/main" val="3168526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C62A96C-4EA2-831A-3D74-0435C7DA4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Možnosti PAYG reforem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9961CBC-0875-09A7-78D3-F6FDCCFE0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cs-CZ" altLang="en-US" sz="2800" b="1" dirty="0" err="1"/>
              <a:t>Nb</a:t>
            </a:r>
            <a:r>
              <a:rPr lang="cs-CZ" altLang="en-US" sz="2800" dirty="0"/>
              <a:t> </a:t>
            </a:r>
            <a:r>
              <a:rPr lang="cs-CZ" altLang="en-US" sz="2800" dirty="0">
                <a:cs typeface="Arial" panose="020B0604020202020204" pitchFamily="34" charset="0"/>
              </a:rPr>
              <a:t>→ zvyšování věku odchodu do důchodu; zpřísňování předčasných/invalidních důchodů</a:t>
            </a:r>
          </a:p>
          <a:p>
            <a:r>
              <a:rPr lang="cs-CZ" altLang="en-US" sz="2800" b="1" dirty="0" err="1">
                <a:cs typeface="Arial" panose="020B0604020202020204" pitchFamily="34" charset="0"/>
              </a:rPr>
              <a:t>Nw</a:t>
            </a:r>
            <a:r>
              <a:rPr lang="cs-CZ" altLang="en-US" sz="2800" dirty="0">
                <a:cs typeface="Arial" panose="020B0604020202020204" pitchFamily="34" charset="0"/>
              </a:rPr>
              <a:t> → zvyšování míry zaměstnanosti; v kterých věkových skupinách? Věk odchodu do důchodu; </a:t>
            </a:r>
            <a:r>
              <a:rPr lang="cs-CZ" altLang="en-US" sz="2800" dirty="0" err="1">
                <a:cs typeface="Arial" panose="020B0604020202020204" pitchFamily="34" charset="0"/>
              </a:rPr>
              <a:t>pronatalitní</a:t>
            </a:r>
            <a:r>
              <a:rPr lang="cs-CZ" altLang="en-US" sz="2800" dirty="0">
                <a:cs typeface="Arial" panose="020B0604020202020204" pitchFamily="34" charset="0"/>
              </a:rPr>
              <a:t> politika? </a:t>
            </a:r>
          </a:p>
          <a:p>
            <a:r>
              <a:rPr lang="cs-CZ" altLang="en-US" sz="2800" b="1" dirty="0">
                <a:cs typeface="Arial" panose="020B0604020202020204" pitchFamily="34" charset="0"/>
              </a:rPr>
              <a:t>w </a:t>
            </a:r>
            <a:r>
              <a:rPr lang="cs-CZ" altLang="en-US" sz="2800" dirty="0">
                <a:cs typeface="Arial" panose="020B0604020202020204" pitchFamily="34" charset="0"/>
              </a:rPr>
              <a:t>→ co determinuje výši mezd v ekonomice?  Jak zvýšit dlouhodobý hospodářský růst</a:t>
            </a:r>
          </a:p>
          <a:p>
            <a:r>
              <a:rPr lang="cs-CZ" altLang="en-US" sz="2800" b="1" dirty="0">
                <a:cs typeface="Arial" panose="020B0604020202020204" pitchFamily="34" charset="0"/>
              </a:rPr>
              <a:t>B</a:t>
            </a:r>
            <a:r>
              <a:rPr lang="cs-CZ" altLang="en-US" sz="2800" dirty="0">
                <a:cs typeface="Arial" panose="020B0604020202020204" pitchFamily="34" charset="0"/>
              </a:rPr>
              <a:t> → jak nastavit výši důchodů k výši mez? výpočet  náhradového poměru → valorizační vzorec</a:t>
            </a:r>
          </a:p>
          <a:p>
            <a:r>
              <a:rPr lang="cs-CZ" altLang="en-US" sz="2800" b="1" dirty="0">
                <a:cs typeface="Arial" panose="020B0604020202020204" pitchFamily="34" charset="0"/>
              </a:rPr>
              <a:t>t</a:t>
            </a:r>
            <a:r>
              <a:rPr lang="cs-CZ" altLang="en-US" sz="2800" dirty="0">
                <a:cs typeface="Arial" panose="020B0604020202020204" pitchFamily="34" charset="0"/>
              </a:rPr>
              <a:t> → jsou ve stárnoucí společnosti akceptovatelné vyšší daně/příspěvky na SZ?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4" descr="Obsah obrázku text, spotřebič, automat, kuchyňské spotřebiče&#10;&#10;Popis byl vytvořen automaticky">
            <a:extLst>
              <a:ext uri="{FF2B5EF4-FFF2-40B4-BE49-F238E27FC236}">
                <a16:creationId xmlns:a16="http://schemas.microsoft.com/office/drawing/2014/main" id="{C0373273-0120-E22D-BD26-F645BCC66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908150"/>
            <a:ext cx="8963025" cy="5041700"/>
          </a:xfrm>
          <a:noFill/>
        </p:spPr>
      </p:pic>
    </p:spTree>
    <p:extLst>
      <p:ext uri="{BB962C8B-B14F-4D97-AF65-F5344CB8AC3E}">
        <p14:creationId xmlns:p14="http://schemas.microsoft.com/office/powerpoint/2010/main" val="2953369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8879DB51-107C-5273-0807-3905E11D5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Průběžné a fondové systémy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E1A02E2D-F032-6CF4-6DB8-4F25DEC41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800" dirty="0"/>
              <a:t>..… pokud již byl někde PAYG zaveden, první generace dostala </a:t>
            </a:r>
            <a:r>
              <a:rPr lang="cs-CZ" altLang="cs-CZ" sz="2800" b="1" dirty="0"/>
              <a:t>oběd zdarma </a:t>
            </a:r>
            <a:r>
              <a:rPr lang="cs-CZ" altLang="cs-CZ" sz="2800" dirty="0"/>
              <a:t>(získala dávky, neodváděla pojistné). Poslední generace tento oběd zdarma zaplatí (odvede pojistné, nedostane dávky)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800" dirty="0"/>
              <a:t>Pokud se některá generace rozhodne změnit PAYG systém na fondový stává se </a:t>
            </a:r>
            <a:r>
              <a:rPr lang="cs-CZ" altLang="cs-CZ" sz="2800" b="1" dirty="0"/>
              <a:t>poslední generací PAYG</a:t>
            </a:r>
            <a:r>
              <a:rPr lang="cs-CZ" altLang="cs-CZ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78903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E8D06288-903E-57D6-361E-09553D985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/>
              <a:t>Fixní x pružná délka odchodu do důchodu. 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3873F09-8A98-8D4C-C541-C7394152DF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„</a:t>
            </a:r>
            <a:r>
              <a:rPr lang="cs-CZ" altLang="cs-CZ" b="1" dirty="0"/>
              <a:t>Problém</a:t>
            </a:r>
            <a:r>
              <a:rPr lang="cs-CZ" altLang="cs-CZ" dirty="0"/>
              <a:t>“ stárnutí populace vzniká v situaci, kdy se neustále posouvá hranice průměrného věku dožití, ale hranice pro definici stáří (65 let) se nemění.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V souvislosti s penzijním systémem pak problém nastává, pokud na prodlužující se délku dožití adekvátně </a:t>
            </a:r>
            <a:r>
              <a:rPr lang="cs-CZ" altLang="cs-CZ" b="1" dirty="0"/>
              <a:t>nereaguje</a:t>
            </a:r>
            <a:r>
              <a:rPr lang="cs-CZ" altLang="cs-CZ" dirty="0"/>
              <a:t> věk odchodu do důchodu. </a:t>
            </a:r>
          </a:p>
        </p:txBody>
      </p:sp>
    </p:spTree>
    <p:extLst>
      <p:ext uri="{BB962C8B-B14F-4D97-AF65-F5344CB8AC3E}">
        <p14:creationId xmlns:p14="http://schemas.microsoft.com/office/powerpoint/2010/main" val="3848556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C89E89CA-E144-6459-3B8F-82FAB3D5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908150"/>
            <a:ext cx="8963025" cy="5041700"/>
          </a:xfrm>
          <a:noFill/>
        </p:spPr>
      </p:pic>
    </p:spTree>
    <p:extLst>
      <p:ext uri="{BB962C8B-B14F-4D97-AF65-F5344CB8AC3E}">
        <p14:creationId xmlns:p14="http://schemas.microsoft.com/office/powerpoint/2010/main" val="3841984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620CE14-7140-11FE-132E-D219840C65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552" y="228600"/>
            <a:ext cx="8229600" cy="1184176"/>
          </a:xfrm>
        </p:spPr>
        <p:txBody>
          <a:bodyPr/>
          <a:lstStyle/>
          <a:p>
            <a:r>
              <a:rPr lang="cs-CZ" altLang="cs-CZ" dirty="0"/>
              <a:t>Principy důchodové politiky ČR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10277C2E-7C01-DC52-7FDC-D04D0C83DB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600" dirty="0"/>
              <a:t>1) </a:t>
            </a:r>
            <a:r>
              <a:rPr lang="cs-CZ" altLang="cs-CZ" sz="2600" b="1" u="sng" dirty="0"/>
              <a:t>Univerzální</a:t>
            </a:r>
            <a:r>
              <a:rPr lang="cs-CZ" altLang="cs-CZ" sz="2600" dirty="0"/>
              <a:t> (pokrývá celou populaci v široké škále sociálních rizik)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600" dirty="0"/>
              <a:t>2) </a:t>
            </a:r>
            <a:r>
              <a:rPr lang="cs-CZ" altLang="cs-CZ" sz="2600" b="1" u="sng" dirty="0"/>
              <a:t>Rovnostářská</a:t>
            </a:r>
            <a:r>
              <a:rPr lang="cs-CZ" altLang="cs-CZ" sz="2600" dirty="0"/>
              <a:t> (dávky jsou nivelizovány s malým zohledněním odvedeného pojistného či daní)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600" dirty="0">
              <a:cs typeface="Arial" panose="020B0604020202020204" pitchFamily="34" charset="0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600" b="1" u="sng" dirty="0">
                <a:cs typeface="Arial" panose="020B0604020202020204" pitchFamily="34" charset="0"/>
              </a:rPr>
              <a:t>Důsledky:</a:t>
            </a:r>
          </a:p>
          <a:p>
            <a:pPr marL="571500" indent="-571500">
              <a:lnSpc>
                <a:spcPct val="90000"/>
              </a:lnSpc>
              <a:buFontTx/>
              <a:buChar char="o"/>
            </a:pPr>
            <a:r>
              <a:rPr lang="cs-CZ" altLang="cs-CZ" sz="2600" dirty="0">
                <a:cs typeface="Arial" panose="020B0604020202020204" pitchFamily="34" charset="0"/>
              </a:rPr>
              <a:t>Je relativně </a:t>
            </a:r>
            <a:r>
              <a:rPr lang="cs-CZ" altLang="cs-CZ" sz="2600" b="1" dirty="0">
                <a:cs typeface="Arial" panose="020B0604020202020204" pitchFamily="34" charset="0"/>
              </a:rPr>
              <a:t>efektivní</a:t>
            </a:r>
            <a:r>
              <a:rPr lang="cs-CZ" altLang="cs-CZ" sz="2600" dirty="0">
                <a:cs typeface="Arial" panose="020B0604020202020204" pitchFamily="34" charset="0"/>
              </a:rPr>
              <a:t> (v sociálním významu – velmi nízký podíl lidí ohrožených chudobou)</a:t>
            </a:r>
          </a:p>
          <a:p>
            <a:pPr marL="571500" indent="-571500">
              <a:lnSpc>
                <a:spcPct val="90000"/>
              </a:lnSpc>
              <a:buFontTx/>
              <a:buChar char="o"/>
            </a:pPr>
            <a:r>
              <a:rPr lang="cs-CZ" altLang="cs-CZ" sz="2600" dirty="0">
                <a:cs typeface="Arial" panose="020B0604020202020204" pitchFamily="34" charset="0"/>
              </a:rPr>
              <a:t>Je relativně </a:t>
            </a:r>
            <a:r>
              <a:rPr lang="cs-CZ" altLang="cs-CZ" sz="2600" b="1" dirty="0">
                <a:cs typeface="Arial" panose="020B0604020202020204" pitchFamily="34" charset="0"/>
              </a:rPr>
              <a:t>levná</a:t>
            </a:r>
            <a:r>
              <a:rPr lang="cs-CZ" altLang="cs-CZ" sz="2600" dirty="0">
                <a:cs typeface="Arial" panose="020B0604020202020204" pitchFamily="34" charset="0"/>
              </a:rPr>
              <a:t> (nízký podíl sociálních výdajů na HDP v mezinárodním srovnání)</a:t>
            </a:r>
          </a:p>
          <a:p>
            <a:pPr marL="571500" indent="-571500">
              <a:lnSpc>
                <a:spcPct val="90000"/>
              </a:lnSpc>
              <a:buFontTx/>
              <a:buChar char="o"/>
            </a:pPr>
            <a:r>
              <a:rPr lang="cs-CZ" altLang="cs-CZ" sz="2600" dirty="0">
                <a:cs typeface="Arial" panose="020B0604020202020204" pitchFamily="34" charset="0"/>
              </a:rPr>
              <a:t>Je silně </a:t>
            </a:r>
            <a:r>
              <a:rPr lang="cs-CZ" altLang="cs-CZ" sz="2600" b="1" dirty="0">
                <a:cs typeface="Arial" panose="020B0604020202020204" pitchFamily="34" charset="0"/>
              </a:rPr>
              <a:t>nezásluhová</a:t>
            </a:r>
            <a:r>
              <a:rPr lang="cs-CZ" altLang="cs-CZ" sz="2600" dirty="0">
                <a:cs typeface="Arial" panose="020B0604020202020204" pitchFamily="34" charset="0"/>
              </a:rPr>
              <a:t> (velmi slabá vazba mezi příspěvky a dávkami)</a:t>
            </a:r>
          </a:p>
        </p:txBody>
      </p:sp>
    </p:spTree>
    <p:extLst>
      <p:ext uri="{BB962C8B-B14F-4D97-AF65-F5344CB8AC3E}">
        <p14:creationId xmlns:p14="http://schemas.microsoft.com/office/powerpoint/2010/main" val="1919486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9F4747D-BC4F-2850-54A4-9C69091CA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908150"/>
            <a:ext cx="8963025" cy="5041700"/>
          </a:xfrm>
          <a:noFill/>
        </p:spPr>
      </p:pic>
    </p:spTree>
    <p:extLst>
      <p:ext uri="{BB962C8B-B14F-4D97-AF65-F5344CB8AC3E}">
        <p14:creationId xmlns:p14="http://schemas.microsoft.com/office/powerpoint/2010/main" val="315865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F2C0C8D-5E55-3696-BD83-4ED282EAA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017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>
                <a:effectLst/>
                <a:latin typeface="Times New Roman" panose="02020603050405020304" pitchFamily="18" charset="0"/>
              </a:rPr>
              <a:t>Odchody do důchodu </a:t>
            </a:r>
            <a:r>
              <a:rPr lang="cs-CZ" dirty="0">
                <a:effectLst/>
                <a:latin typeface="Times New Roman" panose="02020603050405020304" pitchFamily="18" charset="0"/>
              </a:rPr>
              <a:t>v Česku:</a:t>
            </a:r>
            <a:br>
              <a:rPr lang="cs-CZ" dirty="0"/>
            </a:br>
            <a:r>
              <a:rPr lang="cs-CZ" dirty="0">
                <a:effectLst/>
                <a:latin typeface="Times New Roman" panose="02020603050405020304" pitchFamily="18" charset="0"/>
              </a:rPr>
              <a:t>role očekávání a zdravotního stavu</a:t>
            </a:r>
            <a:br>
              <a:rPr lang="cs-CZ" dirty="0"/>
            </a:br>
            <a:r>
              <a:rPr lang="cs-CZ" dirty="0">
                <a:effectLst/>
                <a:latin typeface="Times New Roman" panose="02020603050405020304" pitchFamily="18" charset="0"/>
              </a:rPr>
              <a:t>v mezinárodním srovnání</a:t>
            </a:r>
            <a:br>
              <a:rPr lang="cs-CZ" dirty="0">
                <a:effectLst/>
                <a:latin typeface="Times New Roman" panose="02020603050405020304" pitchFamily="18" charset="0"/>
              </a:rPr>
            </a:br>
            <a:br>
              <a:rPr lang="cs-CZ" dirty="0">
                <a:effectLst/>
                <a:latin typeface="Times New Roman" panose="02020603050405020304" pitchFamily="18" charset="0"/>
              </a:rPr>
            </a:br>
            <a:r>
              <a:rPr lang="cs-CZ" sz="3100" dirty="0">
                <a:effectLst/>
                <a:latin typeface="Times New Roman" panose="02020603050405020304" pitchFamily="18" charset="0"/>
              </a:rPr>
              <a:t>Studie IDEA</a:t>
            </a:r>
            <a:endParaRPr lang="cs-CZ" sz="31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015D76-9300-EEC3-3610-70F9690602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br>
              <a:rPr lang="cs-CZ" dirty="0"/>
            </a:br>
            <a:r>
              <a:rPr lang="cs-CZ" sz="2600" dirty="0">
                <a:effectLst/>
                <a:latin typeface="Times New Roman" panose="02020603050405020304" pitchFamily="18" charset="0"/>
              </a:rPr>
              <a:t>ZÁŘÍ 2020</a:t>
            </a:r>
            <a:br>
              <a:rPr lang="cs-CZ" sz="2600" dirty="0"/>
            </a:br>
            <a:r>
              <a:rPr lang="cs-CZ" sz="2600" dirty="0">
                <a:effectLst/>
                <a:latin typeface="Times New Roman" panose="02020603050405020304" pitchFamily="18" charset="0"/>
              </a:rPr>
              <a:t>FILIP PERTOLD, MIROSLAVA FEDERIČOVÁ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4237537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AD5765-5478-EE16-AC78-1EAD39F76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Odchody do důchodu  a pracovní síla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2DFED2-C27B-FB0F-4319-753772593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3345235"/>
          </a:xfrm>
        </p:spPr>
        <p:txBody>
          <a:bodyPr>
            <a:normAutofit fontScale="92500" lnSpcReduction="20000"/>
          </a:bodyPr>
          <a:lstStyle/>
          <a:p>
            <a:r>
              <a:rPr lang="cs-CZ" sz="3000" dirty="0"/>
              <a:t>Česko stárne, což bude mít dlouhodobé dopady na ekonomiku a společnost. Jeden ze zásadních problémů je riziko budoucího </a:t>
            </a:r>
            <a:r>
              <a:rPr lang="cs-CZ" sz="3000" b="1" dirty="0"/>
              <a:t>ubývání</a:t>
            </a:r>
            <a:r>
              <a:rPr lang="cs-CZ" sz="3000" dirty="0"/>
              <a:t> celkového množství </a:t>
            </a:r>
            <a:r>
              <a:rPr lang="cs-CZ" sz="3000" b="1" dirty="0"/>
              <a:t>pracovní síly</a:t>
            </a:r>
            <a:r>
              <a:rPr lang="cs-CZ" sz="3000" dirty="0"/>
              <a:t>. </a:t>
            </a:r>
          </a:p>
          <a:p>
            <a:r>
              <a:rPr lang="cs-CZ" sz="3000" dirty="0">
                <a:effectLst/>
              </a:rPr>
              <a:t>Naprostá většina starších pracujících odchází do důchodu </a:t>
            </a:r>
            <a:r>
              <a:rPr lang="cs-CZ" sz="3000" b="1" dirty="0">
                <a:effectLst/>
              </a:rPr>
              <a:t>v momentě vzniku nároku </a:t>
            </a:r>
            <a:r>
              <a:rPr lang="cs-CZ" sz="3000" dirty="0">
                <a:effectLst/>
              </a:rPr>
              <a:t>na starobní důchod, ať už na předčasný nebo standardní. </a:t>
            </a:r>
          </a:p>
          <a:p>
            <a:r>
              <a:rPr lang="cs-CZ" sz="3000" dirty="0">
                <a:effectLst/>
              </a:rPr>
              <a:t>Pouze velmi </a:t>
            </a:r>
            <a:r>
              <a:rPr lang="cs-CZ" sz="3000" b="1" dirty="0">
                <a:effectLst/>
              </a:rPr>
              <a:t>malé procento </a:t>
            </a:r>
            <a:r>
              <a:rPr lang="cs-CZ" sz="3000" dirty="0">
                <a:effectLst/>
              </a:rPr>
              <a:t>pracujících odchází až po vzniku nároku na důchod.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880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29A3DD-18EC-78CA-D9FD-BFE23ECEC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Ochota pracovat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BC5CA2-EEA2-B7E1-8590-BAAFA12D9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1722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effectLst/>
                <a:latin typeface="Times New Roman" panose="02020603050405020304" pitchFamily="18" charset="0"/>
              </a:rPr>
              <a:t>Ve </a:t>
            </a:r>
            <a:r>
              <a:rPr lang="cs-CZ" b="1" dirty="0">
                <a:effectLst/>
                <a:latin typeface="Times New Roman" panose="02020603050405020304" pitchFamily="18" charset="0"/>
              </a:rPr>
              <a:t>věku 50-61 </a:t>
            </a:r>
            <a:r>
              <a:rPr lang="cs-CZ" dirty="0">
                <a:effectLst/>
                <a:latin typeface="Times New Roman" panose="02020603050405020304" pitchFamily="18" charset="0"/>
              </a:rPr>
              <a:t>let deklaruje vysokou pravděpodobnost pracovat po dosažení věku 63 let až polovina pracujících mužů a čtvrtina žen. Tyto hodnoty jsou velmi podobné jako v Německu, ale nižší než ve Skandinávii</a:t>
            </a:r>
            <a:endParaRPr lang="cs-CZ" dirty="0"/>
          </a:p>
          <a:p>
            <a:r>
              <a:rPr lang="cs-CZ" dirty="0">
                <a:effectLst/>
                <a:latin typeface="Times New Roman" panose="02020603050405020304" pitchFamily="18" charset="0"/>
              </a:rPr>
              <a:t>V Česku dokumentujeme vysoký podíl těch, kteří i přes dřívější očekávání pracovat poté ve věku 63 let </a:t>
            </a:r>
            <a:r>
              <a:rPr lang="cs-CZ" b="1" dirty="0">
                <a:effectLst/>
                <a:latin typeface="Times New Roman" panose="02020603050405020304" pitchFamily="18" charset="0"/>
              </a:rPr>
              <a:t>nepracují</a:t>
            </a:r>
            <a:r>
              <a:rPr lang="cs-CZ" dirty="0">
                <a:effectLst/>
                <a:latin typeface="Times New Roman" panose="02020603050405020304" pitchFamily="18" charset="0"/>
              </a:rPr>
              <a:t>. Pracujících s deklarovaným vysokým očekáváním pracovat je tedy přibližně jenom jedna třetina. Tato neochota pracovat navzdory dřívějším očekáváním se zdá být v Evropě ojedinělá. Situace v </a:t>
            </a:r>
            <a:r>
              <a:rPr lang="cs-CZ" b="1" dirty="0">
                <a:effectLst/>
                <a:latin typeface="Times New Roman" panose="02020603050405020304" pitchFamily="18" charset="0"/>
              </a:rPr>
              <a:t>Německu</a:t>
            </a:r>
            <a:r>
              <a:rPr lang="cs-CZ" dirty="0">
                <a:effectLst/>
                <a:latin typeface="Times New Roman" panose="02020603050405020304" pitchFamily="18" charset="0"/>
              </a:rPr>
              <a:t> a </a:t>
            </a:r>
            <a:r>
              <a:rPr lang="cs-CZ" b="1" dirty="0">
                <a:effectLst/>
                <a:latin typeface="Times New Roman" panose="02020603050405020304" pitchFamily="18" charset="0"/>
              </a:rPr>
              <a:t>Skandinávii </a:t>
            </a:r>
            <a:r>
              <a:rPr lang="cs-CZ" dirty="0">
                <a:effectLst/>
                <a:latin typeface="Times New Roman" panose="02020603050405020304" pitchFamily="18" charset="0"/>
              </a:rPr>
              <a:t>ukazuje přibližně až 75 procent pracujících starších 63 let s dřívější deklarovanou ochotou pracovat.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420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B94CC-0C6A-44A8-BDFC-C722B1567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A9103B-DD30-43A6-B61A-670F908BE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Lidé </a:t>
            </a:r>
            <a:r>
              <a:rPr lang="cs-CZ" b="1" dirty="0"/>
              <a:t>žijí déle </a:t>
            </a:r>
            <a:r>
              <a:rPr lang="cs-CZ" dirty="0"/>
              <a:t>a jsou déle zdraví → mohli by odcházet do důchodu později</a:t>
            </a:r>
          </a:p>
          <a:p>
            <a:r>
              <a:rPr lang="cs-CZ" dirty="0"/>
              <a:t>Společnost je </a:t>
            </a:r>
            <a:r>
              <a:rPr lang="cs-CZ" b="1" dirty="0"/>
              <a:t>bohatší</a:t>
            </a:r>
            <a:r>
              <a:rPr lang="cs-CZ" dirty="0"/>
              <a:t> → může si dovolit lidem dopřát delší období volného času na konci jejich pracovního života</a:t>
            </a:r>
          </a:p>
          <a:p>
            <a:r>
              <a:rPr lang="cs-CZ" b="1" dirty="0"/>
              <a:t>Cílem penzí </a:t>
            </a:r>
            <a:r>
              <a:rPr lang="cs-CZ" dirty="0"/>
              <a:t>již tak není eliminovat neproduktivní pracovníky, ale plní také sociální funkci dělby dospělého života na roky práce a roky volného času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7303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48A606-DF24-F8C8-C660-74D0CFB6E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Pobídky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843CAC-F5D6-AFB9-15D7-FBE559C30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517232"/>
          </a:xfrm>
        </p:spPr>
        <p:txBody>
          <a:bodyPr>
            <a:normAutofit fontScale="85000" lnSpcReduction="10000"/>
          </a:bodyPr>
          <a:lstStyle/>
          <a:p>
            <a:r>
              <a:rPr lang="cs-CZ" dirty="0">
                <a:effectLst/>
                <a:latin typeface="Times New Roman" panose="02020603050405020304" pitchFamily="18" charset="0"/>
              </a:rPr>
              <a:t>Především varující je, že i vysoce kvalifikované profese a </a:t>
            </a:r>
            <a:r>
              <a:rPr lang="cs-CZ" b="1" dirty="0">
                <a:effectLst/>
                <a:latin typeface="Times New Roman" panose="02020603050405020304" pitchFamily="18" charset="0"/>
              </a:rPr>
              <a:t>vysokoškoláci</a:t>
            </a:r>
            <a:r>
              <a:rPr lang="cs-CZ" dirty="0">
                <a:effectLst/>
                <a:latin typeface="Times New Roman" panose="02020603050405020304" pitchFamily="18" charset="0"/>
              </a:rPr>
              <a:t> odcházejí v průměru z trhu práce výrazně dříve, než původně plánovali. Pouze 40 procent z 63 letých vysokoškoláků pracuje, ačkoli ve věku 55 let plánovali, že pracovat budou.</a:t>
            </a:r>
          </a:p>
          <a:p>
            <a:r>
              <a:rPr lang="cs-CZ" dirty="0">
                <a:effectLst/>
                <a:latin typeface="Times New Roman" panose="02020603050405020304" pitchFamily="18" charset="0"/>
              </a:rPr>
              <a:t>Podíl pracujících ve věku 50 až 61 let, kteří subjektivně pociťují </a:t>
            </a:r>
            <a:r>
              <a:rPr lang="cs-CZ" b="1" dirty="0">
                <a:effectLst/>
                <a:latin typeface="Times New Roman" panose="02020603050405020304" pitchFamily="18" charset="0"/>
              </a:rPr>
              <a:t>zdravotní problémy</a:t>
            </a:r>
            <a:r>
              <a:rPr lang="cs-CZ" dirty="0">
                <a:effectLst/>
                <a:latin typeface="Times New Roman" panose="02020603050405020304" pitchFamily="18" charset="0"/>
              </a:rPr>
              <a:t>, je přibližně 25 procent s tím, že existují výrazné rozdíly mezi skupinami s různou úrovní vzdělání, případně s různým zaměstnáním.</a:t>
            </a:r>
          </a:p>
          <a:p>
            <a:r>
              <a:rPr lang="cs-CZ" dirty="0">
                <a:effectLst/>
                <a:latin typeface="Times New Roman" panose="02020603050405020304" pitchFamily="18" charset="0"/>
              </a:rPr>
              <a:t>V Česku dokumentovaný výrazně vyšší podíl předčasných odchodů z trhu práce není ovlivněn vzdělanostní ani zaměstnaneckou strukturou společnosti, ani subjektivním zdravotním stavem, ale </a:t>
            </a:r>
            <a:r>
              <a:rPr lang="cs-CZ" b="1" dirty="0">
                <a:effectLst/>
                <a:latin typeface="Times New Roman" panose="02020603050405020304" pitchFamily="18" charset="0"/>
              </a:rPr>
              <a:t>možností pobírání </a:t>
            </a:r>
            <a:r>
              <a:rPr lang="cs-CZ" dirty="0">
                <a:effectLst/>
                <a:latin typeface="Times New Roman" panose="02020603050405020304" pitchFamily="18" charset="0"/>
              </a:rPr>
              <a:t>starobního důchodu v dřívějším věku.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637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998DC4-0993-1B1F-6086-357BE5A9A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247126"/>
            <a:ext cx="8963025" cy="6363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03127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AC28ACA-2984-4941-3251-9426F9EC7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392776"/>
            <a:ext cx="8963025" cy="607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90543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06F6B4-E948-35B5-2304-0F96D6455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 anchor="ctr">
            <a:normAutofit/>
          </a:bodyPr>
          <a:lstStyle/>
          <a:p>
            <a:r>
              <a:rPr lang="cs-CZ" dirty="0"/>
              <a:t>OECD (2021): </a:t>
            </a:r>
            <a:r>
              <a:rPr lang="cs-CZ" dirty="0" err="1"/>
              <a:t>Pensions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glance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8676B7D-A569-2AB0-614B-C9B0F768F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3" y="1508700"/>
            <a:ext cx="6480720" cy="5168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19468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6F876841-CC01-5AAC-28F6-96E4AE3B1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79" y="68263"/>
            <a:ext cx="8147242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88463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56FDF2-887B-4B3E-B413-57DE59F8EB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4052"/>
          <a:stretch/>
        </p:blipFill>
        <p:spPr>
          <a:xfrm>
            <a:off x="90488" y="68263"/>
            <a:ext cx="896302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565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EE1C137-6735-6F9C-3D78-4C9B959893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4542"/>
          <a:stretch/>
        </p:blipFill>
        <p:spPr>
          <a:xfrm>
            <a:off x="90488" y="68263"/>
            <a:ext cx="896302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19819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9352417-AEFC-F128-25FA-02BDADBBD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18" y="68263"/>
            <a:ext cx="8098164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87576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8AB721F-9D06-67D3-EE6C-21D970CC61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8827"/>
          <a:stretch/>
        </p:blipFill>
        <p:spPr>
          <a:xfrm>
            <a:off x="90488" y="68263"/>
            <a:ext cx="896302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7463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4BFEB5-CEB0-CDFD-8A2E-98CB6BE443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Senioři a důchody ČR (2023)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23477EFA-03C8-1209-99F7-32EDBF5A44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90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680B6F-E0CE-4D49-9177-33380A3B4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Souvislosti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663279-647F-432B-9478-1E1451E56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Penzijní systém </a:t>
            </a:r>
            <a:r>
              <a:rPr lang="cs-CZ" dirty="0"/>
              <a:t>tak tvoří důležitou součást sociálního a ekonomického systému</a:t>
            </a:r>
          </a:p>
          <a:p>
            <a:r>
              <a:rPr lang="cs-CZ" dirty="0"/>
              <a:t>Klíčová je otázka </a:t>
            </a:r>
            <a:r>
              <a:rPr lang="cs-CZ" b="1" dirty="0"/>
              <a:t>robustnosti </a:t>
            </a:r>
            <a:r>
              <a:rPr lang="cs-CZ" dirty="0"/>
              <a:t>jednotlivých forem reciprocity</a:t>
            </a:r>
          </a:p>
          <a:p>
            <a:r>
              <a:rPr lang="cs-CZ" dirty="0"/>
              <a:t>Diskuse ohledně penzí může být zavádějící, pokud se koncentruje pouze na její finanční aspekty; větší smysl dává zaměřit se na tvorbu </a:t>
            </a:r>
            <a:r>
              <a:rPr lang="cs-CZ" b="1" dirty="0"/>
              <a:t>výstupu</a:t>
            </a:r>
            <a:r>
              <a:rPr lang="cs-CZ" dirty="0"/>
              <a:t> a jeho distribuci</a:t>
            </a:r>
          </a:p>
        </p:txBody>
      </p:sp>
    </p:spTree>
    <p:extLst>
      <p:ext uri="{BB962C8B-B14F-4D97-AF65-F5344CB8AC3E}">
        <p14:creationId xmlns:p14="http://schemas.microsoft.com/office/powerpoint/2010/main" val="28017169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A3049F0-4D19-3104-8503-243016D0A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488" y="314349"/>
            <a:ext cx="8963025" cy="6229302"/>
          </a:xfrm>
          <a:noFill/>
        </p:spPr>
      </p:pic>
    </p:spTree>
    <p:extLst>
      <p:ext uri="{BB962C8B-B14F-4D97-AF65-F5344CB8AC3E}">
        <p14:creationId xmlns:p14="http://schemas.microsoft.com/office/powerpoint/2010/main" val="31990625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C79E8FD-A6AC-7A19-7DFA-2382FA125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8" y="123885"/>
            <a:ext cx="8963025" cy="6610230"/>
          </a:xfrm>
          <a:noFill/>
        </p:spPr>
      </p:pic>
    </p:spTree>
    <p:extLst>
      <p:ext uri="{BB962C8B-B14F-4D97-AF65-F5344CB8AC3E}">
        <p14:creationId xmlns:p14="http://schemas.microsoft.com/office/powerpoint/2010/main" val="40649905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60AD558-E943-52A3-F870-D2BF8DDCE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8" y="952965"/>
            <a:ext cx="8963025" cy="4952071"/>
          </a:xfrm>
          <a:noFill/>
        </p:spPr>
      </p:pic>
    </p:spTree>
    <p:extLst>
      <p:ext uri="{BB962C8B-B14F-4D97-AF65-F5344CB8AC3E}">
        <p14:creationId xmlns:p14="http://schemas.microsoft.com/office/powerpoint/2010/main" val="42615366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0356E03-55DE-17E6-236D-0E14F3B80D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8" y="347960"/>
            <a:ext cx="8963025" cy="6162080"/>
          </a:xfrm>
          <a:noFill/>
        </p:spPr>
      </p:pic>
    </p:spTree>
    <p:extLst>
      <p:ext uri="{BB962C8B-B14F-4D97-AF65-F5344CB8AC3E}">
        <p14:creationId xmlns:p14="http://schemas.microsoft.com/office/powerpoint/2010/main" val="22928965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A60B67D-92D4-C3D8-5646-AEFC4BAD3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8" y="605648"/>
            <a:ext cx="8963025" cy="5646705"/>
          </a:xfrm>
          <a:noFill/>
        </p:spPr>
      </p:pic>
    </p:spTree>
    <p:extLst>
      <p:ext uri="{BB962C8B-B14F-4D97-AF65-F5344CB8AC3E}">
        <p14:creationId xmlns:p14="http://schemas.microsoft.com/office/powerpoint/2010/main" val="23988749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E207AE4-95FD-C8EE-364C-F0BD2BBC0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63" y="68263"/>
            <a:ext cx="8617275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33739419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E0D8732-C42C-49DB-E786-3D2BBC973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8" y="908150"/>
            <a:ext cx="8963025" cy="5041700"/>
          </a:xfrm>
          <a:noFill/>
        </p:spPr>
      </p:pic>
    </p:spTree>
    <p:extLst>
      <p:ext uri="{BB962C8B-B14F-4D97-AF65-F5344CB8AC3E}">
        <p14:creationId xmlns:p14="http://schemas.microsoft.com/office/powerpoint/2010/main" val="1608028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AD33013-78B9-D83F-E03E-25297D8A9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8" y="359165"/>
            <a:ext cx="8963025" cy="6139671"/>
          </a:xfrm>
          <a:noFill/>
        </p:spPr>
      </p:pic>
    </p:spTree>
    <p:extLst>
      <p:ext uri="{BB962C8B-B14F-4D97-AF65-F5344CB8AC3E}">
        <p14:creationId xmlns:p14="http://schemas.microsoft.com/office/powerpoint/2010/main" val="3441172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7F138567-E0C0-B984-8064-F8A7AF385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863335"/>
            <a:ext cx="8963025" cy="5131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86904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A36A210-170D-C5F8-FEE8-AE20EDA51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5182"/>
            <a:ext cx="9144000" cy="51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0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A6BAD-18AE-467A-8785-01C116820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Zombie </a:t>
            </a:r>
            <a:r>
              <a:rPr lang="cs-CZ" dirty="0" err="1"/>
              <a:t>economics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0B4F0E-5450-40D4-B1F0-0D5A5269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PAYG</a:t>
            </a:r>
            <a:r>
              <a:rPr lang="cs-CZ" dirty="0"/>
              <a:t> důchodové systémy (které platí penze dnešních důchodců z příspěvků dnešních zaměstnanců) jsou finanční letadla</a:t>
            </a:r>
          </a:p>
          <a:p>
            <a:r>
              <a:rPr lang="cs-CZ" b="1" dirty="0"/>
              <a:t>Fondové</a:t>
            </a:r>
            <a:r>
              <a:rPr lang="cs-CZ" dirty="0"/>
              <a:t> důchodové systémy (které platí penze z fondů naakumulovaných v dřívějších letech) dělají důchodce nezávislé na státu a na populačním stárnutí</a:t>
            </a:r>
          </a:p>
        </p:txBody>
      </p:sp>
    </p:spTree>
    <p:extLst>
      <p:ext uri="{BB962C8B-B14F-4D97-AF65-F5344CB8AC3E}">
        <p14:creationId xmlns:p14="http://schemas.microsoft.com/office/powerpoint/2010/main" val="24036116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CF1C5F3-4E18-BBE7-0897-920588706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594444"/>
            <a:ext cx="8963025" cy="5669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09601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diagram, snímek obrazovky, Paralelní&#10;&#10;Popis byl vytvořen automaticky">
            <a:extLst>
              <a:ext uri="{FF2B5EF4-FFF2-40B4-BE49-F238E27FC236}">
                <a16:creationId xmlns:a16="http://schemas.microsoft.com/office/drawing/2014/main" id="{EA6457CA-B409-4545-8BE1-50132F3EC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316" y="68263"/>
            <a:ext cx="4419369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36352018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diagram, snímek obrazovky, Vykreslený graf&#10;&#10;Popis byl vytvořen automaticky">
            <a:extLst>
              <a:ext uri="{FF2B5EF4-FFF2-40B4-BE49-F238E27FC236}">
                <a16:creationId xmlns:a16="http://schemas.microsoft.com/office/drawing/2014/main" id="{7AAC3974-A557-4D35-B49B-14D615C849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8" y="188640"/>
            <a:ext cx="8963025" cy="6624736"/>
          </a:xfrm>
          <a:noFill/>
        </p:spPr>
      </p:pic>
    </p:spTree>
    <p:extLst>
      <p:ext uri="{BB962C8B-B14F-4D97-AF65-F5344CB8AC3E}">
        <p14:creationId xmlns:p14="http://schemas.microsoft.com/office/powerpoint/2010/main" val="3106989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71886B-F8AE-4181-9F32-76F70BF0E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Economics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squirrels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0E1EB4-7289-422E-9E47-5479F6047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cs-CZ" dirty="0"/>
              <a:t>Klíčový </a:t>
            </a:r>
            <a:r>
              <a:rPr lang="cs-CZ" b="1" dirty="0"/>
              <a:t>problém</a:t>
            </a:r>
            <a:r>
              <a:rPr lang="cs-CZ" dirty="0"/>
              <a:t> důchodců je, jak si zabezpečit nárok na produkci v jejich pozdních letech života</a:t>
            </a:r>
          </a:p>
          <a:p>
            <a:r>
              <a:rPr lang="cs-CZ" dirty="0"/>
              <a:t>Jsou dvě (a pouze dvě) možnosti:</a:t>
            </a:r>
          </a:p>
          <a:p>
            <a:pPr marL="914400" lvl="1" indent="-514350">
              <a:buAutoNum type="alphaLcParenR"/>
            </a:pPr>
            <a:r>
              <a:rPr lang="cs-CZ" sz="3200" b="1" dirty="0"/>
              <a:t>Skladovat</a:t>
            </a:r>
            <a:r>
              <a:rPr lang="cs-CZ" sz="3200" dirty="0"/>
              <a:t> produkci během produktivních let</a:t>
            </a:r>
          </a:p>
          <a:p>
            <a:pPr marL="914400" lvl="1" indent="-514350">
              <a:buAutoNum type="alphaLcParenR"/>
            </a:pPr>
            <a:r>
              <a:rPr lang="cs-CZ" sz="3200" b="1" dirty="0"/>
              <a:t>Vytvořit si nárok </a:t>
            </a:r>
            <a:r>
              <a:rPr lang="cs-CZ" sz="3200" dirty="0"/>
              <a:t>na budoucí produkci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60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85E009-7EBA-474F-846F-6973E759F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Nároky na budoucí produkci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CDC256-D9A3-4936-A5D1-D76F07A1B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Skladování</a:t>
            </a:r>
            <a:r>
              <a:rPr lang="cs-CZ" dirty="0"/>
              <a:t> současné produkce u lidí je na rozdíl od veverek </a:t>
            </a:r>
            <a:r>
              <a:rPr lang="cs-CZ" b="1" dirty="0"/>
              <a:t>nepraktické</a:t>
            </a:r>
            <a:r>
              <a:rPr lang="cs-CZ" dirty="0"/>
              <a:t> (náklady, nejistota, služby)</a:t>
            </a:r>
          </a:p>
          <a:p>
            <a:r>
              <a:rPr lang="cs-CZ" dirty="0"/>
              <a:t>Klíčové je tedy zajistit si </a:t>
            </a:r>
            <a:r>
              <a:rPr lang="cs-CZ" b="1" dirty="0"/>
              <a:t>nárok</a:t>
            </a:r>
            <a:r>
              <a:rPr lang="cs-CZ" dirty="0"/>
              <a:t> na budoucí produkci. Jsou dvě metody:</a:t>
            </a:r>
          </a:p>
          <a:p>
            <a:pPr marL="914400" lvl="1" indent="-514350">
              <a:buAutoNum type="alphaLcParenR"/>
            </a:pPr>
            <a:r>
              <a:rPr lang="cs-CZ" sz="3200" dirty="0"/>
              <a:t>Shromáždit kupu peněz (</a:t>
            </a:r>
            <a:r>
              <a:rPr lang="cs-CZ" sz="3200" b="1" dirty="0"/>
              <a:t>fondový</a:t>
            </a:r>
            <a:r>
              <a:rPr lang="cs-CZ" sz="3200" dirty="0"/>
              <a:t>)</a:t>
            </a:r>
          </a:p>
          <a:p>
            <a:pPr marL="914400" lvl="1" indent="-514350">
              <a:buAutoNum type="alphaLcParenR"/>
            </a:pPr>
            <a:r>
              <a:rPr lang="cs-CZ" sz="3200" dirty="0"/>
              <a:t>Získat slib (od dětí, vlády)   (</a:t>
            </a:r>
            <a:r>
              <a:rPr lang="cs-CZ" sz="3200" b="1" dirty="0"/>
              <a:t>PAYG</a:t>
            </a:r>
            <a:r>
              <a:rPr lang="cs-CZ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106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918BF1-D3B8-4572-9CA2-5FDA6F198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funguje reciprocita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ED37EF-111B-48EA-BDA8-DD1C42E48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Case study: </a:t>
            </a:r>
            <a:r>
              <a:rPr lang="cs-CZ" dirty="0"/>
              <a:t>ostrovní ekonomika</a:t>
            </a:r>
          </a:p>
          <a:p>
            <a:pPr marL="0" indent="0">
              <a:buNone/>
            </a:pPr>
            <a:r>
              <a:rPr lang="cs-CZ" b="1" dirty="0"/>
              <a:t>Případ 1: </a:t>
            </a:r>
            <a:r>
              <a:rPr lang="cs-CZ" dirty="0"/>
              <a:t>Ekonomika pouze s jednou komoditou ovoce, které roste na stromě</a:t>
            </a:r>
          </a:p>
          <a:p>
            <a:pPr marL="0" indent="0">
              <a:buNone/>
            </a:pPr>
            <a:r>
              <a:rPr lang="cs-CZ" b="1" dirty="0"/>
              <a:t>Případ 2:</a:t>
            </a:r>
            <a:r>
              <a:rPr lang="cs-CZ" dirty="0"/>
              <a:t> Ekonomika s dvěma komoditami: ovoce a skořápky z mušlí</a:t>
            </a:r>
          </a:p>
          <a:p>
            <a:pPr marL="0" indent="0">
              <a:buNone/>
            </a:pPr>
            <a:r>
              <a:rPr lang="cs-CZ" b="1" dirty="0"/>
              <a:t>Případ 3:</a:t>
            </a:r>
            <a:r>
              <a:rPr lang="cs-CZ" dirty="0"/>
              <a:t> Jídlo a žebříky</a:t>
            </a:r>
          </a:p>
        </p:txBody>
      </p:sp>
    </p:spTree>
    <p:extLst>
      <p:ext uri="{BB962C8B-B14F-4D97-AF65-F5344CB8AC3E}">
        <p14:creationId xmlns:p14="http://schemas.microsoft.com/office/powerpoint/2010/main" val="39985870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1760</Words>
  <Application>Microsoft Office PowerPoint</Application>
  <PresentationFormat>Předvádění na obrazovce (4:3)</PresentationFormat>
  <Paragraphs>170</Paragraphs>
  <Slides>62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7" baseType="lpstr">
      <vt:lpstr>Arial</vt:lpstr>
      <vt:lpstr>Calibri</vt:lpstr>
      <vt:lpstr>Times New Roman</vt:lpstr>
      <vt:lpstr>Wingdings</vt:lpstr>
      <vt:lpstr>Motiv systému Office</vt:lpstr>
      <vt:lpstr>6. PENZIJNÍ SYSTÉMY</vt:lpstr>
      <vt:lpstr>Barr (2021): Pension Design and the Failed Economics of Squirrels</vt:lpstr>
      <vt:lpstr>Historie penzijních systémů</vt:lpstr>
      <vt:lpstr>Současnost</vt:lpstr>
      <vt:lpstr>Souvislosti</vt:lpstr>
      <vt:lpstr>Zombie economics</vt:lpstr>
      <vt:lpstr>Economics of squirrels</vt:lpstr>
      <vt:lpstr>Nároky na budoucí produkci</vt:lpstr>
      <vt:lpstr>Jak funguje reciprocita</vt:lpstr>
      <vt:lpstr>Dopad populačního stárnutí</vt:lpstr>
      <vt:lpstr>Zpátky k ekonomii</vt:lpstr>
      <vt:lpstr>Čtyři řešení (v uzavřené ekonomice)</vt:lpstr>
      <vt:lpstr>Design penzijních systémů</vt:lpstr>
      <vt:lpstr>Strategické růstové politiky</vt:lpstr>
      <vt:lpstr>Jak spolehlivá je reciprocita?</vt:lpstr>
      <vt:lpstr>Zvyšují úspory produkt?</vt:lpstr>
      <vt:lpstr>Fungují PAYG systémy jako letadlo?</vt:lpstr>
      <vt:lpstr>Shrnutí debaty</vt:lpstr>
      <vt:lpstr>Důchodové pojištění a důchodové reformy</vt:lpstr>
      <vt:lpstr>Vyhlazování spotřeby</vt:lpstr>
      <vt:lpstr> Vyhlazování spotřeby: Věkový profil        Mezd                                                 Spotřeby </vt:lpstr>
      <vt:lpstr>Co je cílem důchodového systému?</vt:lpstr>
      <vt:lpstr>Důchodové pojištění</vt:lpstr>
      <vt:lpstr>Pojištění</vt:lpstr>
      <vt:lpstr>Mezigenerační přerozdělování</vt:lpstr>
      <vt:lpstr>PAYG x Fondový systém</vt:lpstr>
      <vt:lpstr>Státní x soukromý</vt:lpstr>
      <vt:lpstr>Penzijní „hrozba“ </vt:lpstr>
      <vt:lpstr>Účetní rovnováha PAYG důchodového systému</vt:lpstr>
      <vt:lpstr>Možnosti PAYG reforem</vt:lpstr>
      <vt:lpstr>Prezentace aplikace PowerPoint</vt:lpstr>
      <vt:lpstr>Průběžné a fondové systémy</vt:lpstr>
      <vt:lpstr>Fixní x pružná délka odchodu do důchodu. </vt:lpstr>
      <vt:lpstr>Prezentace aplikace PowerPoint</vt:lpstr>
      <vt:lpstr>Principy důchodové politiky ČR</vt:lpstr>
      <vt:lpstr>Prezentace aplikace PowerPoint</vt:lpstr>
      <vt:lpstr>Odchody do důchodu v Česku: role očekávání a zdravotního stavu v mezinárodním srovnání  Studie IDEA</vt:lpstr>
      <vt:lpstr>Odchody do důchodu  a pracovní síla  </vt:lpstr>
      <vt:lpstr>Ochota pracovat</vt:lpstr>
      <vt:lpstr>Pobídky</vt:lpstr>
      <vt:lpstr>Prezentace aplikace PowerPoint</vt:lpstr>
      <vt:lpstr>Prezentace aplikace PowerPoint</vt:lpstr>
      <vt:lpstr>OECD (2021): Pensions at glance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Senioři a důchody ČR (2023)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Ekonomicko-správní fakulta Masarykovy univerzity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Readings for Lecture 13</dc:title>
  <dc:creator>Tomes Zdenek</dc:creator>
  <cp:lastModifiedBy>Zdeněk Tomeš</cp:lastModifiedBy>
  <cp:revision>38</cp:revision>
  <dcterms:created xsi:type="dcterms:W3CDTF">2018-01-04T07:01:40Z</dcterms:created>
  <dcterms:modified xsi:type="dcterms:W3CDTF">2024-10-30T10:45:32Z</dcterms:modified>
</cp:coreProperties>
</file>