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88" r:id="rId6"/>
    <p:sldId id="289" r:id="rId7"/>
    <p:sldId id="290" r:id="rId8"/>
    <p:sldId id="281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13" r:id="rId20"/>
    <p:sldId id="283" r:id="rId21"/>
    <p:sldId id="326" r:id="rId22"/>
    <p:sldId id="284" r:id="rId23"/>
    <p:sldId id="268" r:id="rId24"/>
    <p:sldId id="285" r:id="rId25"/>
    <p:sldId id="329" r:id="rId26"/>
    <p:sldId id="310" r:id="rId27"/>
    <p:sldId id="330" r:id="rId28"/>
    <p:sldId id="301" r:id="rId29"/>
    <p:sldId id="314" r:id="rId30"/>
    <p:sldId id="317" r:id="rId31"/>
    <p:sldId id="318" r:id="rId32"/>
    <p:sldId id="315" r:id="rId33"/>
    <p:sldId id="319" r:id="rId34"/>
    <p:sldId id="320" r:id="rId35"/>
    <p:sldId id="321" r:id="rId36"/>
    <p:sldId id="322" r:id="rId37"/>
    <p:sldId id="323" r:id="rId38"/>
    <p:sldId id="324" r:id="rId39"/>
    <p:sldId id="302" r:id="rId40"/>
    <p:sldId id="270" r:id="rId41"/>
    <p:sldId id="271" r:id="rId42"/>
    <p:sldId id="272" r:id="rId43"/>
    <p:sldId id="273" r:id="rId44"/>
    <p:sldId id="274" r:id="rId45"/>
    <p:sldId id="325" r:id="rId46"/>
    <p:sldId id="258" r:id="rId47"/>
    <p:sldId id="259" r:id="rId48"/>
    <p:sldId id="261" r:id="rId49"/>
    <p:sldId id="263" r:id="rId50"/>
    <p:sldId id="264" r:id="rId51"/>
    <p:sldId id="304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93" autoAdjust="0"/>
  </p:normalViewPr>
  <p:slideViewPr>
    <p:cSldViewPr>
      <p:cViewPr varScale="1">
        <p:scale>
          <a:sx n="56" d="100"/>
          <a:sy n="56" d="100"/>
        </p:scale>
        <p:origin x="15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8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3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5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158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02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4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4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68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7842-2815-42EE-96AD-F5D780EFCC76}" type="datetimeFigureOut">
              <a:rPr lang="en-GB" smtClean="0"/>
              <a:t>14/08/2023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5DFC-1B27-4749-A7D9-0852A60A9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C995116-A134-B390-E315-AF477F852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7. Rodinná politika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E3977D9-FA5B-5E1F-E6D7-65EB0AA28F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Olivetti, C., &amp; </a:t>
            </a:r>
            <a:r>
              <a:rPr lang="en-US" dirty="0" err="1"/>
              <a:t>Petrongolo</a:t>
            </a:r>
            <a:r>
              <a:rPr lang="en-US" dirty="0"/>
              <a:t>, B. (2017). The economic consequences of family policies: lessons from a century of legislation in high-income countries. </a:t>
            </a:r>
            <a:r>
              <a:rPr lang="en-US" i="1" dirty="0"/>
              <a:t>Journal of Economic Perspectives</a:t>
            </a:r>
            <a:r>
              <a:rPr lang="en-US" dirty="0"/>
              <a:t>, </a:t>
            </a:r>
            <a:r>
              <a:rPr lang="en-US" i="1" dirty="0"/>
              <a:t>31</a:t>
            </a:r>
            <a:r>
              <a:rPr lang="en-US" dirty="0"/>
              <a:t>(1), 205-230.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24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EFFD4-8970-BBEB-65A7-F7E01CC9B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9EFD8-6C3A-0FFA-5DE5-5E140E468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Zavádění rodičovské dovolené a výdajů na rodinnou politiku bylo obvykle doprovázeno změnami v sociálních </a:t>
            </a:r>
            <a:r>
              <a:rPr lang="cs-CZ" b="1" dirty="0"/>
              <a:t>normách a postojích </a:t>
            </a:r>
            <a:r>
              <a:rPr lang="cs-CZ" dirty="0"/>
              <a:t>k genderovým rolím jak doma, tak v zaměstnání</a:t>
            </a:r>
          </a:p>
          <a:p>
            <a:r>
              <a:rPr lang="cs-CZ" dirty="0"/>
              <a:t>Podobné formy rodinné politiky, tak mohou být motivovány překvapivě odlišnými </a:t>
            </a:r>
            <a:r>
              <a:rPr lang="cs-CZ" b="1" dirty="0"/>
              <a:t>motivy</a:t>
            </a:r>
          </a:p>
          <a:p>
            <a:r>
              <a:rPr lang="cs-CZ" b="1" dirty="0"/>
              <a:t>Dánsko a Itálie </a:t>
            </a:r>
            <a:r>
              <a:rPr lang="cs-CZ" dirty="0"/>
              <a:t>→ 50 týdnů mateřské s téměř identickými náhradovými poměry. Ovšem v Itálii zavedeno v 50. letech jako paternalistická ochrana „slabších“. V Dánsku pak zavedeno po roce 1960 jako nástroj genderové rovnosti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6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C3E91-1F9D-6CBE-CBB8-045BBBA8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2881F-56C6-3BD1-6B2B-D7230002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err="1"/>
              <a:t>European</a:t>
            </a:r>
            <a:r>
              <a:rPr lang="cs-CZ" sz="3000" dirty="0"/>
              <a:t> </a:t>
            </a:r>
            <a:r>
              <a:rPr lang="cs-CZ" sz="3000" dirty="0" err="1"/>
              <a:t>Value</a:t>
            </a:r>
            <a:r>
              <a:rPr lang="cs-CZ" sz="3000" dirty="0"/>
              <a:t> </a:t>
            </a:r>
            <a:r>
              <a:rPr lang="cs-CZ" sz="3000" dirty="0" err="1"/>
              <a:t>Survey</a:t>
            </a:r>
            <a:r>
              <a:rPr lang="cs-CZ" sz="3000" dirty="0"/>
              <a:t>: </a:t>
            </a:r>
            <a:r>
              <a:rPr lang="cs-CZ" sz="3000" i="1" dirty="0"/>
              <a:t>Souhlasíte s názorem, že </a:t>
            </a:r>
            <a:r>
              <a:rPr lang="cs-CZ" sz="3000" b="1" i="1" dirty="0"/>
              <a:t>předškolní děti trpí</a:t>
            </a:r>
            <a:r>
              <a:rPr lang="cs-CZ" sz="3000" i="1" dirty="0"/>
              <a:t>, pokud jejich matka pracuje?  </a:t>
            </a:r>
            <a:r>
              <a:rPr lang="cs-CZ" sz="3000" dirty="0"/>
              <a:t>Itálie – souhlasí 70%; Dánsko – 10%</a:t>
            </a:r>
          </a:p>
          <a:p>
            <a:r>
              <a:rPr lang="cs-CZ" sz="3000" dirty="0"/>
              <a:t>Škodí tříletým, dvouletým, jednoletým dětem </a:t>
            </a:r>
            <a:r>
              <a:rPr lang="cs-CZ" sz="3000" b="1" dirty="0"/>
              <a:t>nástup do školky</a:t>
            </a:r>
            <a:r>
              <a:rPr lang="cs-CZ" sz="3000" dirty="0"/>
              <a:t>? </a:t>
            </a:r>
          </a:p>
          <a:p>
            <a:r>
              <a:rPr lang="cs-CZ" sz="3000" dirty="0"/>
              <a:t>Země s více </a:t>
            </a:r>
            <a:r>
              <a:rPr lang="cs-CZ" sz="3000" b="1" dirty="0"/>
              <a:t>konzervativním názory </a:t>
            </a:r>
            <a:r>
              <a:rPr lang="cs-CZ" sz="3000" dirty="0"/>
              <a:t>na genderové role ve společnosti obvykle vynakládají méně zdrojů na předškolní zařízení a mají méně flexibilní pracovní úvazky </a:t>
            </a:r>
          </a:p>
        </p:txBody>
      </p:sp>
    </p:spTree>
    <p:extLst>
      <p:ext uri="{BB962C8B-B14F-4D97-AF65-F5344CB8AC3E}">
        <p14:creationId xmlns:p14="http://schemas.microsoft.com/office/powerpoint/2010/main" val="2184582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3CDB2-9DD6-421C-4828-24CDC536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Zacílení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77204F-BAAC-F73C-72DE-89B89CC7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Cílem většiny opatření rodinné politiky je </a:t>
            </a:r>
            <a:r>
              <a:rPr lang="cs-CZ" b="1" dirty="0"/>
              <a:t>zvýšit nabídku práce žen</a:t>
            </a:r>
          </a:p>
          <a:p>
            <a:r>
              <a:rPr lang="cs-CZ" dirty="0"/>
              <a:t>Dotovaná </a:t>
            </a:r>
            <a:r>
              <a:rPr lang="cs-CZ" b="1" dirty="0"/>
              <a:t>předškolní </a:t>
            </a:r>
            <a:r>
              <a:rPr lang="cs-CZ" dirty="0"/>
              <a:t>zařízení, </a:t>
            </a:r>
            <a:r>
              <a:rPr lang="cs-CZ" b="1" dirty="0"/>
              <a:t>flexibilní </a:t>
            </a:r>
            <a:r>
              <a:rPr lang="cs-CZ" dirty="0"/>
              <a:t>pracovní úvazky → snaha umožnit kombinaci mateřství a kariéry</a:t>
            </a:r>
          </a:p>
          <a:p>
            <a:r>
              <a:rPr lang="cs-CZ" b="1" dirty="0"/>
              <a:t>ALE</a:t>
            </a:r>
            <a:r>
              <a:rPr lang="cs-CZ" dirty="0"/>
              <a:t>, prodloužené období mateřské dovolené může mít </a:t>
            </a:r>
            <a:r>
              <a:rPr lang="cs-CZ" b="1" dirty="0"/>
              <a:t>negativní dopad </a:t>
            </a:r>
            <a:r>
              <a:rPr lang="cs-CZ" dirty="0"/>
              <a:t>na nabídku práce žen, protože je motivuje k dlouhým obdobím mimo práci, což má negativní dopady na jejich schopnost vracet se na stejnou úroveň kariéry</a:t>
            </a:r>
          </a:p>
        </p:txBody>
      </p:sp>
    </p:spTree>
    <p:extLst>
      <p:ext uri="{BB962C8B-B14F-4D97-AF65-F5344CB8AC3E}">
        <p14:creationId xmlns:p14="http://schemas.microsoft.com/office/powerpoint/2010/main" val="2306988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D2B69-F301-84C8-E6BC-EB9536F1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 s diskriminací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9533A-9BCC-70B0-9FB1-992D92868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Pokud ženy odcházejí na dlouhou dobu na mateřskou, potom může být negativně ovlivněna i </a:t>
            </a:r>
            <a:r>
              <a:rPr lang="cs-CZ" b="1" dirty="0"/>
              <a:t>poptávka zaměstnavatelů </a:t>
            </a:r>
            <a:r>
              <a:rPr lang="cs-CZ" dirty="0"/>
              <a:t>po práci žen ve věku okolo mateřství</a:t>
            </a:r>
          </a:p>
          <a:p>
            <a:r>
              <a:rPr lang="cs-CZ" dirty="0"/>
              <a:t>Pokud se ovšem ženy </a:t>
            </a:r>
            <a:r>
              <a:rPr lang="cs-CZ" b="1" dirty="0"/>
              <a:t>rychle vrací </a:t>
            </a:r>
            <a:r>
              <a:rPr lang="cs-CZ" dirty="0"/>
              <a:t>a mateřství nepředstavuje výraznější bariéru pro jejich dlouhodobou kariéru, potom tato statistická diskriminace (pokud vůbec probíhá) bude výrazně snížena  </a:t>
            </a:r>
          </a:p>
          <a:p>
            <a:r>
              <a:rPr lang="cs-CZ" dirty="0"/>
              <a:t>Pokud mají státy v platnosti zákony o </a:t>
            </a:r>
            <a:r>
              <a:rPr lang="cs-CZ" b="1" dirty="0"/>
              <a:t>rovné/minimální mzdě</a:t>
            </a:r>
            <a:r>
              <a:rPr lang="cs-CZ" dirty="0"/>
              <a:t>, potom zabránění poklesu mezd žen může vést k poklesu jejich zaměstnanosti při rovných mzdách</a:t>
            </a:r>
          </a:p>
        </p:txBody>
      </p:sp>
    </p:spTree>
    <p:extLst>
      <p:ext uri="{BB962C8B-B14F-4D97-AF65-F5344CB8AC3E}">
        <p14:creationId xmlns:p14="http://schemas.microsoft.com/office/powerpoint/2010/main" val="2954759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B89C9-7B18-AB77-7DA9-E1C493AC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Mzdová elasticita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7E0008-DC96-3F60-8B0F-E1C248C35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Na </a:t>
            </a:r>
            <a:r>
              <a:rPr lang="cs-CZ" sz="3000" b="1" dirty="0"/>
              <a:t>nedokonale konkurenčních trzích práce </a:t>
            </a:r>
            <a:r>
              <a:rPr lang="cs-CZ" sz="3000" dirty="0"/>
              <a:t>(frikce při hledání práce; omezená pracovní mobilita), jsou politiky, které usnadňují </a:t>
            </a:r>
            <a:r>
              <a:rPr lang="cs-CZ" sz="3000" b="1" dirty="0"/>
              <a:t>kontinuitu zaměstnání </a:t>
            </a:r>
            <a:r>
              <a:rPr lang="cs-CZ" sz="3000" dirty="0"/>
              <a:t>obzvláště prospěšné pro zaměstnanost žen</a:t>
            </a:r>
          </a:p>
          <a:p>
            <a:r>
              <a:rPr lang="cs-CZ" sz="3000" dirty="0"/>
              <a:t>Ženy s malými dětmi jsou méně flexibilní co se týče času dojíždění, pracovních hodin a dalších aktivit, proto jejich nabídka práce může být méně </a:t>
            </a:r>
            <a:r>
              <a:rPr lang="cs-CZ" sz="3000" b="1" dirty="0"/>
              <a:t>mzdově elastická </a:t>
            </a:r>
            <a:r>
              <a:rPr lang="cs-CZ" sz="3000" dirty="0"/>
              <a:t>než u mužů</a:t>
            </a:r>
          </a:p>
        </p:txBody>
      </p:sp>
    </p:spTree>
    <p:extLst>
      <p:ext uri="{BB962C8B-B14F-4D97-AF65-F5344CB8AC3E}">
        <p14:creationId xmlns:p14="http://schemas.microsoft.com/office/powerpoint/2010/main" val="895765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5C137-6694-F391-BA46-D00A0810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DAE927-42E7-8D8A-64FF-A526B225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Zavedení rodinných politik může vést ke </a:t>
            </a:r>
            <a:r>
              <a:rPr lang="cs-CZ" b="1" dirty="0"/>
              <a:t>zvýšení zaměstnanosti </a:t>
            </a:r>
            <a:r>
              <a:rPr lang="cs-CZ" dirty="0"/>
              <a:t>žen a možná také k </a:t>
            </a:r>
            <a:r>
              <a:rPr lang="cs-CZ" b="1" dirty="0"/>
              <a:t>poklesu jejich relativních mezd </a:t>
            </a:r>
            <a:r>
              <a:rPr lang="cs-CZ" dirty="0"/>
              <a:t>v závislosti na mzdové elasticitě nabídky a poptávky po práci</a:t>
            </a:r>
          </a:p>
          <a:p>
            <a:r>
              <a:rPr lang="cs-CZ" dirty="0"/>
              <a:t>Tyto </a:t>
            </a:r>
            <a:r>
              <a:rPr lang="cs-CZ" b="1" dirty="0"/>
              <a:t>elasticity</a:t>
            </a:r>
            <a:r>
              <a:rPr lang="cs-CZ" dirty="0"/>
              <a:t> s liší v závislosti na věku, schopnostech a složení rodin, proto budou mít rodinné politiky odlišné dopady na odlišné typy žen/domácností</a:t>
            </a:r>
          </a:p>
          <a:p>
            <a:r>
              <a:rPr lang="cs-CZ" dirty="0"/>
              <a:t>Ovšem, rodinné politiky mohou také </a:t>
            </a:r>
            <a:r>
              <a:rPr lang="cs-CZ" b="1" dirty="0"/>
              <a:t>selhávat</a:t>
            </a:r>
            <a:r>
              <a:rPr lang="cs-CZ" dirty="0"/>
              <a:t>, pokud jejich nevhodné nastavení začne podporovat pocity zaměstnavatelů, že komparativní výhoda žen spočívá ve výchově dětí a práci v domácnosti</a:t>
            </a:r>
          </a:p>
        </p:txBody>
      </p:sp>
    </p:spTree>
    <p:extLst>
      <p:ext uri="{BB962C8B-B14F-4D97-AF65-F5344CB8AC3E}">
        <p14:creationId xmlns:p14="http://schemas.microsoft.com/office/powerpoint/2010/main" val="1459765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08C4B-F3D9-D2CB-6242-93E7F1F1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srovnání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8B49F5-8CA6-ECF0-3DA1-76B5B3B36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Ruhm</a:t>
            </a:r>
            <a:r>
              <a:rPr lang="cs-CZ" dirty="0"/>
              <a:t> (1998): vliv rodičovské na zaměstnanost a mzdy žen v západní Evropě; 1969-1993:</a:t>
            </a:r>
          </a:p>
          <a:p>
            <a:r>
              <a:rPr lang="cs-CZ" b="1" dirty="0"/>
              <a:t>Krátká</a:t>
            </a:r>
            <a:r>
              <a:rPr lang="cs-CZ" dirty="0"/>
              <a:t> období placené rodičovské (3 měsíce) vedou ke zvýšení míry zaměstnanosti žen o 3-4% bez dopadu na jejich mzdy</a:t>
            </a:r>
          </a:p>
          <a:p>
            <a:r>
              <a:rPr lang="cs-CZ" b="1" dirty="0"/>
              <a:t>Delší </a:t>
            </a:r>
            <a:r>
              <a:rPr lang="cs-CZ" dirty="0"/>
              <a:t>období placené rodičovské (více než 9 měsíců) nemají zásadnější dopad na zaměstnanost, vedou ale k poklesu mezd žen o 3%</a:t>
            </a:r>
          </a:p>
        </p:txBody>
      </p:sp>
    </p:spTree>
    <p:extLst>
      <p:ext uri="{BB962C8B-B14F-4D97-AF65-F5344CB8AC3E}">
        <p14:creationId xmlns:p14="http://schemas.microsoft.com/office/powerpoint/2010/main" val="3245247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4A87E63-50C3-8A2C-3270-D61C55D25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403980"/>
            <a:ext cx="8963025" cy="60500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2150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A7EAFC-13F2-CD4F-3740-4CE4852F6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zaměstnanosti žen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980FCC-FD8E-7873-A02E-909FAC08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Co sledovat</a:t>
            </a:r>
            <a:r>
              <a:rPr lang="cs-CZ" dirty="0"/>
              <a:t>? Míru zaměstnanosti nebo míru nezaměstnanosti?</a:t>
            </a:r>
          </a:p>
          <a:p>
            <a:r>
              <a:rPr lang="cs-CZ" dirty="0"/>
              <a:t>Velká </a:t>
            </a:r>
            <a:r>
              <a:rPr lang="cs-CZ" b="1" dirty="0"/>
              <a:t>variabilita</a:t>
            </a:r>
            <a:r>
              <a:rPr lang="cs-CZ" dirty="0"/>
              <a:t> v mírách zaměstnanosti (2010): Turecko 28%; Irsko 79%</a:t>
            </a:r>
          </a:p>
          <a:p>
            <a:r>
              <a:rPr lang="cs-CZ" b="1" dirty="0"/>
              <a:t>Nejvyšší </a:t>
            </a:r>
            <a:r>
              <a:rPr lang="cs-CZ" dirty="0"/>
              <a:t>míry zaměstnanosti žen ve Skandinávii, potom v anglicky mluvících zemí, nejnižší v jihoevropských a rozvojových zemích</a:t>
            </a:r>
          </a:p>
          <a:p>
            <a:r>
              <a:rPr lang="cs-CZ" dirty="0"/>
              <a:t>Nezdá se, že by docházelo k dlouhodobému </a:t>
            </a:r>
            <a:r>
              <a:rPr lang="cs-CZ" b="1" dirty="0"/>
              <a:t>snižování rozdílu </a:t>
            </a:r>
            <a:r>
              <a:rPr lang="cs-CZ" dirty="0"/>
              <a:t>mezi zeměmi</a:t>
            </a:r>
          </a:p>
        </p:txBody>
      </p:sp>
    </p:spTree>
    <p:extLst>
      <p:ext uri="{BB962C8B-B14F-4D97-AF65-F5344CB8AC3E}">
        <p14:creationId xmlns:p14="http://schemas.microsoft.com/office/powerpoint/2010/main" val="3454319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067EB-8176-A7FB-2CBA-A1E879548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88C721B-2845-3DC7-A3A2-2F37A339C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" y="0"/>
            <a:ext cx="91313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89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D6525-752A-4CB4-A5C6-DD65077A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6A255D-6961-4D2B-B200-6F5DA0A55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Mezi nejvýznamnější změny na trhu práce ve vyspělých zemí v posledních sto letech patří růst </a:t>
            </a:r>
            <a:r>
              <a:rPr lang="cs-CZ" b="1" dirty="0"/>
              <a:t>míry zaměstnanosti žen</a:t>
            </a:r>
            <a:r>
              <a:rPr lang="cs-CZ" dirty="0"/>
              <a:t> a snižování </a:t>
            </a:r>
            <a:r>
              <a:rPr lang="cs-CZ" b="1" dirty="0"/>
              <a:t>genderových rozdílů</a:t>
            </a:r>
            <a:r>
              <a:rPr lang="cs-CZ" dirty="0"/>
              <a:t> ve vzdělání a platech</a:t>
            </a:r>
          </a:p>
          <a:p>
            <a:r>
              <a:rPr lang="cs-CZ" b="1" dirty="0"/>
              <a:t>Legislativa</a:t>
            </a:r>
            <a:r>
              <a:rPr lang="cs-CZ" dirty="0"/>
              <a:t> v této oblasti následovala sociální a politické změny (industrializace v 19. století, emancipace v 60. – 70. letech)</a:t>
            </a:r>
          </a:p>
          <a:p>
            <a:r>
              <a:rPr lang="cs-CZ" dirty="0"/>
              <a:t>Klesající </a:t>
            </a:r>
            <a:r>
              <a:rPr lang="cs-CZ" b="1" dirty="0"/>
              <a:t>porodnost</a:t>
            </a:r>
            <a:r>
              <a:rPr lang="cs-CZ" dirty="0"/>
              <a:t> byla dalším impulsem pro rozvoj těchto politik →  snaha zvýšit počty narozených dětí</a:t>
            </a:r>
          </a:p>
          <a:p>
            <a:r>
              <a:rPr lang="cs-CZ" dirty="0"/>
              <a:t>V </a:t>
            </a:r>
            <a:r>
              <a:rPr lang="cs-CZ" b="1" dirty="0"/>
              <a:t>21. století </a:t>
            </a:r>
            <a:r>
              <a:rPr lang="cs-CZ" dirty="0"/>
              <a:t>mají téměř všechny vyspělé země v platnosti košatý systém štědrých a genderově neutrálních rodinných politik, s vzájemně propojenými cíli genderové rovnosti, vyšší porodnosti a rozvoje dětí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28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17BB5-CC86-569A-AC4F-FCD0BECD9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F0DFEBE-0636-8FCF-6967-FE4F89CFC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43" y="271857"/>
            <a:ext cx="8885714" cy="6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46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1B8AF-71AE-751B-2DCF-A8BF642D6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3F53EC-51EC-C207-742D-E4F46C16D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47" y="0"/>
            <a:ext cx="86281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31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54486-23C3-28CB-9791-8C6D0537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 -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48A12D-AC69-D596-EEB8-D3FF0BFA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Dosud jsme se zabývali </a:t>
            </a:r>
            <a:r>
              <a:rPr lang="cs-CZ" b="1" dirty="0"/>
              <a:t>makro </a:t>
            </a:r>
            <a:r>
              <a:rPr lang="cs-CZ" dirty="0"/>
              <a:t>- pohledem → komparace rodinných politik v různých zemích v dlouhém časovém období</a:t>
            </a:r>
          </a:p>
          <a:p>
            <a:r>
              <a:rPr lang="cs-CZ" dirty="0"/>
              <a:t>Alternativou je zaměřit se na reformu v konkrétní zemi v konkrétním roce a sledovat důsledky (</a:t>
            </a:r>
            <a:r>
              <a:rPr lang="cs-CZ" b="1" dirty="0"/>
              <a:t>mikro</a:t>
            </a:r>
            <a:r>
              <a:rPr lang="cs-CZ" dirty="0"/>
              <a:t> pohled)</a:t>
            </a:r>
          </a:p>
          <a:p>
            <a:r>
              <a:rPr lang="cs-CZ" dirty="0"/>
              <a:t>K takovým studiím jsou obvykle bohatá </a:t>
            </a:r>
            <a:r>
              <a:rPr lang="cs-CZ" b="1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011017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B87CE-86DD-46FE-A79E-ED1DCDB3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Mikro-studie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B8B441-727E-4BC5-9C35-DBFF775F2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Jaký dopad má </a:t>
            </a:r>
            <a:r>
              <a:rPr lang="cs-CZ" b="1" dirty="0"/>
              <a:t>prodloužení</a:t>
            </a:r>
            <a:r>
              <a:rPr lang="cs-CZ" dirty="0"/>
              <a:t> rodičovské dovolené? (Rakousko, Německo, Norsko, ČR)</a:t>
            </a:r>
          </a:p>
          <a:p>
            <a:r>
              <a:rPr lang="cs-CZ" dirty="0"/>
              <a:t>Jaké jsou dopady zavedení dotované </a:t>
            </a:r>
            <a:r>
              <a:rPr lang="cs-CZ" b="1" dirty="0"/>
              <a:t>předškolní</a:t>
            </a:r>
            <a:r>
              <a:rPr lang="cs-CZ" dirty="0"/>
              <a:t> péče? (Oklahoma, </a:t>
            </a:r>
            <a:r>
              <a:rPr lang="cs-CZ" dirty="0" err="1"/>
              <a:t>Quebec</a:t>
            </a:r>
            <a:r>
              <a:rPr lang="cs-CZ" dirty="0"/>
              <a:t>)</a:t>
            </a:r>
          </a:p>
          <a:p>
            <a:r>
              <a:rPr lang="cs-CZ" dirty="0"/>
              <a:t>Vliv zavedení </a:t>
            </a:r>
            <a:r>
              <a:rPr lang="cs-CZ" b="1" dirty="0"/>
              <a:t>daňových úlev </a:t>
            </a:r>
            <a:r>
              <a:rPr lang="cs-CZ" dirty="0"/>
              <a:t>na děti; porodné, přídavky na děti</a:t>
            </a:r>
          </a:p>
          <a:p>
            <a:r>
              <a:rPr lang="cs-CZ" dirty="0"/>
              <a:t>Jak korektně sladit </a:t>
            </a:r>
            <a:r>
              <a:rPr lang="cs-CZ" b="1" dirty="0"/>
              <a:t>interpretaci </a:t>
            </a:r>
            <a:r>
              <a:rPr lang="cs-CZ" dirty="0"/>
              <a:t>mikro a makro studií? → makro studie obvykle identifikují </a:t>
            </a:r>
            <a:r>
              <a:rPr lang="cs-CZ" b="1" dirty="0"/>
              <a:t>silnější </a:t>
            </a:r>
            <a:r>
              <a:rPr lang="cs-CZ" dirty="0"/>
              <a:t>efekty než mikro studie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5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F795E-D2F7-3AC5-892A-140555E0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E210D-EB01-BA5C-2415-7A4253361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Vývoj rodinných politik ve vyspělých zemí je </a:t>
            </a:r>
            <a:r>
              <a:rPr lang="cs-CZ" b="1" dirty="0"/>
              <a:t>komplexním příběhem</a:t>
            </a:r>
            <a:r>
              <a:rPr lang="cs-CZ" dirty="0"/>
              <a:t>, který formovaly měnící se ekonomické, kulturní a politické faktory. </a:t>
            </a:r>
          </a:p>
          <a:p>
            <a:r>
              <a:rPr lang="cs-CZ" dirty="0"/>
              <a:t>Studie identifikovaly spíše pozitivní dopad na zaměstnanost žen u </a:t>
            </a:r>
            <a:r>
              <a:rPr lang="cs-CZ" b="1" dirty="0"/>
              <a:t>krátkých</a:t>
            </a:r>
            <a:r>
              <a:rPr lang="cs-CZ" dirty="0"/>
              <a:t> rodičovských a spíše negativní u </a:t>
            </a:r>
            <a:r>
              <a:rPr lang="cs-CZ" b="1" dirty="0"/>
              <a:t>dlouhých</a:t>
            </a:r>
            <a:r>
              <a:rPr lang="cs-CZ" dirty="0"/>
              <a:t> rodičovských</a:t>
            </a:r>
          </a:p>
          <a:p>
            <a:r>
              <a:rPr lang="cs-CZ" dirty="0"/>
              <a:t>Dopad na nezaměstnanost a mzdy je pozitivní spíše pro </a:t>
            </a:r>
            <a:r>
              <a:rPr lang="cs-CZ" b="1" dirty="0"/>
              <a:t>méně vzdělané </a:t>
            </a:r>
            <a:r>
              <a:rPr lang="cs-CZ" dirty="0"/>
              <a:t>ženy, pro více vzdělané to může být opačně. </a:t>
            </a:r>
          </a:p>
          <a:p>
            <a:r>
              <a:rPr lang="cs-CZ" dirty="0"/>
              <a:t>Efektivnější je spíše podpora </a:t>
            </a:r>
            <a:r>
              <a:rPr lang="cs-CZ" b="1" dirty="0"/>
              <a:t>předškolních zařízení </a:t>
            </a:r>
            <a:r>
              <a:rPr lang="cs-CZ" dirty="0"/>
              <a:t>než prodlužování délky rodičovské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895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7732DD8-3436-4AD3-B959-ABCBB57A3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48" y="2492897"/>
            <a:ext cx="7196336" cy="122413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Od mateřství k nezaměstnanosti: Postavení žen s malými dětmi na trhu práce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sz="3600" dirty="0"/>
              <a:t>ALENA BIČÁKOVÁ, KLÁRA KALÍŠKOVÁ </a:t>
            </a:r>
            <a:br>
              <a:rPr lang="cs-CZ" sz="3600" dirty="0"/>
            </a:br>
            <a:br>
              <a:rPr lang="cs-CZ" sz="3600" dirty="0"/>
            </a:br>
            <a:r>
              <a:rPr lang="cs-CZ" sz="3600" dirty="0"/>
              <a:t>Studie IDEA 8/2015</a:t>
            </a:r>
          </a:p>
        </p:txBody>
      </p:sp>
    </p:spTree>
    <p:extLst>
      <p:ext uri="{BB962C8B-B14F-4D97-AF65-F5344CB8AC3E}">
        <p14:creationId xmlns:p14="http://schemas.microsoft.com/office/powerpoint/2010/main" val="732483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FC0A5-81CC-F5CE-6BAD-D4F8445E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42693-1181-EB72-BEEB-B27482CF9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Nezaměstnanost je pro společnost i pro jedince velmi </a:t>
            </a:r>
            <a:r>
              <a:rPr lang="cs-CZ" b="1" dirty="0"/>
              <a:t>nákladný jev</a:t>
            </a:r>
            <a:r>
              <a:rPr lang="cs-CZ" dirty="0"/>
              <a:t>. </a:t>
            </a:r>
          </a:p>
          <a:p>
            <a:r>
              <a:rPr lang="cs-CZ" dirty="0"/>
              <a:t>Pro </a:t>
            </a:r>
            <a:r>
              <a:rPr lang="cs-CZ" b="1" dirty="0"/>
              <a:t>společnost</a:t>
            </a:r>
            <a:r>
              <a:rPr lang="cs-CZ" dirty="0"/>
              <a:t> představuje plýtvání lidskými zdroji a náklady spojené s podporou v nezaměstnanosti.</a:t>
            </a:r>
          </a:p>
          <a:p>
            <a:r>
              <a:rPr lang="cs-CZ" dirty="0"/>
              <a:t>Pro </a:t>
            </a:r>
            <a:r>
              <a:rPr lang="cs-CZ" b="1" dirty="0"/>
              <a:t>jednotlivce</a:t>
            </a:r>
            <a:r>
              <a:rPr lang="cs-CZ" dirty="0"/>
              <a:t> pak ztrátu pracovních znalostí a návyků, psychickou újmu či potenciální stigma v životopise při hledání práce.</a:t>
            </a:r>
          </a:p>
        </p:txBody>
      </p:sp>
    </p:spTree>
    <p:extLst>
      <p:ext uri="{BB962C8B-B14F-4D97-AF65-F5344CB8AC3E}">
        <p14:creationId xmlns:p14="http://schemas.microsoft.com/office/powerpoint/2010/main" val="363444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CB13C-4DA5-96BE-C3E9-26BD4B08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Genderové rozdíly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209BD-0003-9402-7FDC-5B2F453D3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ČR (2014): Míra nezaměstnanosti mužů: 5,1%; žen: 7,4%. </a:t>
            </a:r>
            <a:r>
              <a:rPr lang="cs-CZ" b="1" dirty="0"/>
              <a:t>Rozdíl</a:t>
            </a:r>
            <a:r>
              <a:rPr lang="cs-CZ" dirty="0"/>
              <a:t> 2,3 </a:t>
            </a:r>
            <a:r>
              <a:rPr lang="cs-CZ" dirty="0" err="1"/>
              <a:t>p.b</a:t>
            </a:r>
            <a:r>
              <a:rPr lang="cs-CZ" dirty="0"/>
              <a:t>. je druhý nejvyšší v Evropě </a:t>
            </a:r>
          </a:p>
          <a:p>
            <a:r>
              <a:rPr lang="cs-CZ" b="1" dirty="0"/>
              <a:t>Proč </a:t>
            </a:r>
            <a:r>
              <a:rPr lang="cs-CZ" dirty="0"/>
              <a:t>je u žen riziko nezaměstnanosti o tolik větší než u mužů?</a:t>
            </a:r>
          </a:p>
          <a:p>
            <a:r>
              <a:rPr lang="cs-CZ" dirty="0"/>
              <a:t>Hlavní </a:t>
            </a:r>
            <a:r>
              <a:rPr lang="cs-CZ" b="1" dirty="0"/>
              <a:t>příčinou</a:t>
            </a:r>
            <a:r>
              <a:rPr lang="cs-CZ" dirty="0"/>
              <a:t> vyšší míry nezaměstnanosti u žen je rodina. </a:t>
            </a:r>
          </a:p>
          <a:p>
            <a:r>
              <a:rPr lang="cs-CZ" b="1" dirty="0"/>
              <a:t>Konkrétně:</a:t>
            </a:r>
            <a:r>
              <a:rPr lang="cs-CZ" dirty="0"/>
              <a:t> zatímco genderový rozdíl u jedinců bez dětí do 15 let je pouhý 1 </a:t>
            </a:r>
            <a:r>
              <a:rPr lang="cs-CZ" dirty="0" err="1"/>
              <a:t>p.b</a:t>
            </a:r>
            <a:r>
              <a:rPr lang="cs-CZ" dirty="0"/>
              <a:t>., u jedinců z dětmi tento rozdíl dosahuje 6,7 </a:t>
            </a:r>
            <a:r>
              <a:rPr lang="cs-CZ" dirty="0" err="1"/>
              <a:t>p.b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8330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71A37-8C9D-E85F-99B9-86ACBD1B3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Ženy na trhu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CABB2-577A-CD92-2F9D-A63EBD305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Chování českých žen na trhu práce je v rámci EU ve dvou (protichůdných) ohledech relativně </a:t>
            </a:r>
            <a:r>
              <a:rPr lang="cs-CZ" b="1" dirty="0"/>
              <a:t>výjimečné</a:t>
            </a:r>
            <a:r>
              <a:rPr lang="cs-CZ" dirty="0"/>
              <a:t>. </a:t>
            </a:r>
          </a:p>
          <a:p>
            <a:r>
              <a:rPr lang="cs-CZ" dirty="0"/>
              <a:t>Na jednu stranu je velmi vysoké procento českých žen bez dětí a s odrostlými dětmi zapojeno do trhu práce (míra zaměstnanosti žen s dětmi nad 11 let věku je v České republice </a:t>
            </a:r>
            <a:r>
              <a:rPr lang="cs-CZ" b="1" dirty="0"/>
              <a:t>nejvyšší v EU</a:t>
            </a:r>
            <a:r>
              <a:rPr lang="cs-CZ" dirty="0"/>
              <a:t>). </a:t>
            </a:r>
          </a:p>
          <a:p>
            <a:r>
              <a:rPr lang="cs-CZ" dirty="0"/>
              <a:t>Na druhou stranu většina těchto žen plně využívá v případě mateřství jednu z nejdelších rodičovských dovolených v EU a zůstává s dětmi nejméně </a:t>
            </a:r>
            <a:r>
              <a:rPr lang="cs-CZ" b="1" dirty="0"/>
              <a:t>tři roky doma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3715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A3DC0D5-5BFA-6ACE-DF49-CB0529C6F8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623" y="332656"/>
            <a:ext cx="8387177" cy="6081539"/>
          </a:xfrm>
        </p:spPr>
      </p:pic>
    </p:spTree>
    <p:extLst>
      <p:ext uri="{BB962C8B-B14F-4D97-AF65-F5344CB8AC3E}">
        <p14:creationId xmlns:p14="http://schemas.microsoft.com/office/powerpoint/2010/main" val="16336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BA146-4FBC-423F-B4DC-501DF71E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Fungují rodinné politiky?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3B612-2892-4198-8F09-42D81903C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cs-CZ" sz="3000" b="1" u="sng" dirty="0"/>
              <a:t>Obhájci:</a:t>
            </a:r>
            <a:r>
              <a:rPr lang="cs-CZ" sz="3000" dirty="0"/>
              <a:t> zdůrazňují dopady na genderovou rovnost a rozvoj dětí; umožnění kombinace kariery a mateřství; změna sociálních norem v oblasti genderových rolí</a:t>
            </a:r>
          </a:p>
          <a:p>
            <a:r>
              <a:rPr lang="cs-CZ" sz="3000" b="1" u="sng" dirty="0"/>
              <a:t>Odpůrci:</a:t>
            </a:r>
            <a:r>
              <a:rPr lang="cs-CZ" sz="3000" dirty="0"/>
              <a:t> rodinné politiky se mohou stát bariérou pro rozvoj karier žen díky ztrátě pracovních zkušeností a vyšším nákladům zaměstnavatelů, kteří najímají ženy ve věku mateřství </a:t>
            </a:r>
          </a:p>
          <a:p>
            <a:r>
              <a:rPr lang="cs-CZ" sz="3000" b="1" u="sng" dirty="0"/>
              <a:t>Co platí</a:t>
            </a:r>
            <a:r>
              <a:rPr lang="cs-CZ" sz="3000" dirty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629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6650D-F235-7872-68F1-02598DBB7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824092-21FE-A534-F272-79EC63B9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Délka</a:t>
            </a:r>
            <a:r>
              <a:rPr lang="cs-CZ" dirty="0"/>
              <a:t> placené rodičovské dovolené se v zemích EU velmi liší: Španělsko (4 měsíce); ČR (3 roky)</a:t>
            </a:r>
          </a:p>
          <a:p>
            <a:r>
              <a:rPr lang="cs-CZ" dirty="0"/>
              <a:t> Přestože v ČR existuje také dvouletá varianta, převážná většina žen zůstává s dítětem doma nejméně do </a:t>
            </a:r>
            <a:r>
              <a:rPr lang="cs-CZ" b="1" dirty="0"/>
              <a:t>jeho tří let</a:t>
            </a:r>
            <a:r>
              <a:rPr lang="cs-CZ" dirty="0"/>
              <a:t>.</a:t>
            </a:r>
          </a:p>
          <a:p>
            <a:r>
              <a:rPr lang="cs-CZ" dirty="0"/>
              <a:t>Kromě </a:t>
            </a:r>
            <a:r>
              <a:rPr lang="cs-CZ" b="1" dirty="0"/>
              <a:t>společenské normy</a:t>
            </a:r>
            <a:r>
              <a:rPr lang="cs-CZ" dirty="0"/>
              <a:t>, která zdůrazňuje význam přítomnosti matky pro vývoj malých dětí, k tomuto jevu také přispívá zásadní </a:t>
            </a:r>
            <a:r>
              <a:rPr lang="cs-CZ" b="1" dirty="0"/>
              <a:t>nedostatek dostupné péče </a:t>
            </a:r>
            <a:r>
              <a:rPr lang="cs-CZ" dirty="0"/>
              <a:t>o děti mladší tří let. </a:t>
            </a:r>
          </a:p>
        </p:txBody>
      </p:sp>
    </p:spTree>
    <p:extLst>
      <p:ext uri="{BB962C8B-B14F-4D97-AF65-F5344CB8AC3E}">
        <p14:creationId xmlns:p14="http://schemas.microsoft.com/office/powerpoint/2010/main" val="37200308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173E9-2E35-E0C8-9F94-9780BEBF5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dlouhé rodičovské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3E316-A008-911D-CB20-05263A067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Dlouhodobé přerušení zaměstnanosti snižuje produktivitu ženy při návratu na trh práce: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Žena v průběhu mateřské a rodičovské dovolené nezvyšuje (nebo dokonce i ztrácí) svůj </a:t>
            </a:r>
            <a:r>
              <a:rPr lang="cs-CZ" b="1" dirty="0"/>
              <a:t>lidský kapitál 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V průběhu ženiny nepřítomnosti se může </a:t>
            </a:r>
            <a:r>
              <a:rPr lang="cs-CZ" b="1" dirty="0"/>
              <a:t>měnit obsah </a:t>
            </a:r>
            <a:r>
              <a:rPr lang="cs-CZ" dirty="0"/>
              <a:t>jejího zaměstnání, například kvůli technologickému vývoji. 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214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63C47-8591-9BD8-099D-6985A31C5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Další důsledky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31ACA0-950A-F9FC-C5C9-BC9B4F6FD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4259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Nezávisle na délce rodičovské dovolené, přítomnost malých dětí a jejich častá </a:t>
            </a:r>
            <a:r>
              <a:rPr lang="cs-CZ" b="1" dirty="0"/>
              <a:t>nemocnost</a:t>
            </a:r>
            <a:r>
              <a:rPr lang="cs-CZ" dirty="0"/>
              <a:t> zvyšuje u žen pravděpodobnost absence v zaměstnání a může omezovat jejich pracovní nasazení. </a:t>
            </a:r>
          </a:p>
          <a:p>
            <a:r>
              <a:rPr lang="cs-CZ" b="1" dirty="0"/>
              <a:t>Nižší produktivita </a:t>
            </a:r>
            <a:r>
              <a:rPr lang="cs-CZ" dirty="0"/>
              <a:t>ženy po návratu na trh práce může proto vést k vyššímu riziku nezaměstnanosti. </a:t>
            </a:r>
          </a:p>
          <a:p>
            <a:r>
              <a:rPr lang="cs-CZ" dirty="0"/>
              <a:t>V případě, že se žena vrací do předchozího zaměstnání, </a:t>
            </a:r>
            <a:r>
              <a:rPr lang="cs-CZ" b="1" dirty="0"/>
              <a:t>hrozí,</a:t>
            </a:r>
            <a:r>
              <a:rPr lang="cs-CZ" dirty="0"/>
              <a:t> že svou práci brzy ztratí. </a:t>
            </a:r>
          </a:p>
          <a:p>
            <a:r>
              <a:rPr lang="cs-CZ" dirty="0"/>
              <a:t>V případě, že žena překročí tříleté období, vrací se po uplynutí rodičovské dovolené na trh práce rovnou jako nezaměstnaná. </a:t>
            </a:r>
          </a:p>
          <a:p>
            <a:r>
              <a:rPr lang="cs-CZ" dirty="0"/>
              <a:t>Nižší produktivita i přítomnost dětí pak </a:t>
            </a:r>
            <a:r>
              <a:rPr lang="cs-CZ" b="1" dirty="0"/>
              <a:t>hledání práce </a:t>
            </a:r>
            <a:r>
              <a:rPr lang="cs-CZ" dirty="0"/>
              <a:t>matkám výrazně ztěžují</a:t>
            </a:r>
          </a:p>
        </p:txBody>
      </p:sp>
    </p:spTree>
    <p:extLst>
      <p:ext uri="{BB962C8B-B14F-4D97-AF65-F5344CB8AC3E}">
        <p14:creationId xmlns:p14="http://schemas.microsoft.com/office/powerpoint/2010/main" val="1221534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DC41C-E00D-0808-6076-F47AB4E0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Dlouhodobé efekty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984802-6B56-BE7D-350E-FF8C99B8D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Dlouhodobá rodičovská </a:t>
            </a:r>
            <a:r>
              <a:rPr lang="cs-CZ" dirty="0"/>
              <a:t>dovolená tedy může zvyšovat jak riziko následné nezaměstnanosti, tak prodlužovat její trvání. </a:t>
            </a:r>
          </a:p>
          <a:p>
            <a:r>
              <a:rPr lang="cs-CZ" dirty="0"/>
              <a:t>Tím se </a:t>
            </a:r>
            <a:r>
              <a:rPr lang="cs-CZ" b="1" dirty="0"/>
              <a:t>celkové období</a:t>
            </a:r>
            <a:r>
              <a:rPr lang="cs-CZ" dirty="0"/>
              <a:t>, které matka stráví mimo pracovní proces, ještě prodlužuje, riziko ztráty lidského kapitálu a pracovních návyků je ještě vyšší a šance na osobní profesní postup prudce klesá. </a:t>
            </a:r>
          </a:p>
        </p:txBody>
      </p:sp>
    </p:spTree>
    <p:extLst>
      <p:ext uri="{BB962C8B-B14F-4D97-AF65-F5344CB8AC3E}">
        <p14:creationId xmlns:p14="http://schemas.microsoft.com/office/powerpoint/2010/main" val="3487118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4506C-4269-20B0-DF0C-6730E595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47319-DBA6-F1F7-AFFC-632BACE0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Proč</a:t>
            </a:r>
            <a:r>
              <a:rPr lang="cs-CZ" dirty="0"/>
              <a:t> si ženy volbou delší rodičovské dovolené zvyšují riziko následné ztráty zaměstnání a nezaměstnanosti? </a:t>
            </a:r>
          </a:p>
          <a:p>
            <a:r>
              <a:rPr lang="cs-CZ" b="1" dirty="0"/>
              <a:t>Proč</a:t>
            </a:r>
            <a:r>
              <a:rPr lang="cs-CZ" dirty="0"/>
              <a:t> české ženy volí rodinu před kariérou? </a:t>
            </a:r>
          </a:p>
          <a:p>
            <a:r>
              <a:rPr lang="cs-CZ" dirty="0"/>
              <a:t>V České republice chybějí instituty, které by ženám usnadňovaly </a:t>
            </a:r>
            <a:r>
              <a:rPr lang="cs-CZ" b="1" dirty="0"/>
              <a:t>sladit práci a rodinu</a:t>
            </a:r>
            <a:r>
              <a:rPr lang="cs-CZ" dirty="0"/>
              <a:t>. Konkrétně se jedná o velmi omezené možnosti práce na částečný úvazek, zaměstnání s flexibilní pracovní dobou či možnost práce z domova. </a:t>
            </a:r>
          </a:p>
          <a:p>
            <a:r>
              <a:rPr lang="cs-CZ" dirty="0"/>
              <a:t>K rozhodnutí žen s malými dětmi zůstávat doma přispívá také nedostatek finančně dostupných </a:t>
            </a:r>
            <a:r>
              <a:rPr lang="cs-CZ" b="1" dirty="0"/>
              <a:t>zařízení</a:t>
            </a:r>
            <a:r>
              <a:rPr lang="cs-CZ" dirty="0"/>
              <a:t> péče o děti mladší tří let.</a:t>
            </a:r>
          </a:p>
        </p:txBody>
      </p:sp>
    </p:spTree>
    <p:extLst>
      <p:ext uri="{BB962C8B-B14F-4D97-AF65-F5344CB8AC3E}">
        <p14:creationId xmlns:p14="http://schemas.microsoft.com/office/powerpoint/2010/main" val="1701143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FD01B-8FB3-CB6D-C414-B09D745F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0E80A-50DC-73D6-85C4-BF72FCBA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Dlouhé rodičovské dovolené tak mohou být do jisté míry </a:t>
            </a:r>
            <a:r>
              <a:rPr lang="cs-CZ" b="1" dirty="0"/>
              <a:t>nedobrovolné</a:t>
            </a:r>
            <a:r>
              <a:rPr lang="cs-CZ" dirty="0"/>
              <a:t> a představují velmi významné plýtvání lidskými zdroji. </a:t>
            </a:r>
          </a:p>
          <a:p>
            <a:r>
              <a:rPr lang="cs-CZ" dirty="0"/>
              <a:t>České ženy dosahují dnes </a:t>
            </a:r>
            <a:r>
              <a:rPr lang="cs-CZ" b="1" dirty="0"/>
              <a:t>vyššího vzdělání </a:t>
            </a:r>
            <a:r>
              <a:rPr lang="cs-CZ" dirty="0"/>
              <a:t>než muži a v počátcích své kariéry jsou často stejně úspěšné.</a:t>
            </a:r>
          </a:p>
          <a:p>
            <a:r>
              <a:rPr lang="cs-CZ" b="1" dirty="0"/>
              <a:t>Dlouhodobé přerušení kariéry </a:t>
            </a:r>
            <a:r>
              <a:rPr lang="cs-CZ" dirty="0"/>
              <a:t>z důvodu péče o děti ale vede ke ztrátě kvalifikace a zastarávání lidského kapitálu žen, což znamená významné ekonomické ztráty ve formě nižších příjmů domácnosti, odvedených daní a pojistného, ale také dlouhodobého snížení produktivity a pravděpodobnosti kariérního postupu žen</a:t>
            </a:r>
          </a:p>
        </p:txBody>
      </p:sp>
    </p:spTree>
    <p:extLst>
      <p:ext uri="{BB962C8B-B14F-4D97-AF65-F5344CB8AC3E}">
        <p14:creationId xmlns:p14="http://schemas.microsoft.com/office/powerpoint/2010/main" val="1700239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F0E29-6986-423A-86EF-F184C967D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9A5CF6-2AF1-4D3F-ABFC-12050A70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sz="4000" dirty="0"/>
              <a:t>Dlouhé rodičovské dovolené  → vyšší </a:t>
            </a:r>
            <a:r>
              <a:rPr lang="cs-CZ" sz="4000" b="1" dirty="0"/>
              <a:t>riziko nezaměstnanosti </a:t>
            </a:r>
            <a:r>
              <a:rPr lang="cs-CZ" sz="4000" dirty="0"/>
              <a:t> </a:t>
            </a:r>
          </a:p>
          <a:p>
            <a:r>
              <a:rPr lang="cs-CZ" sz="4000" dirty="0"/>
              <a:t>Ženy se stávají nezaměstnanými často </a:t>
            </a:r>
            <a:r>
              <a:rPr lang="cs-CZ" sz="4000" b="1" dirty="0"/>
              <a:t>ihned po návratu </a:t>
            </a:r>
            <a:r>
              <a:rPr lang="cs-CZ" sz="4000" dirty="0"/>
              <a:t>na trh práce. Téměř 30 % žen s dvouletými a 60 % žen s tříletými dětmi se stává nezaměstnanými bezprostředně po ukončení rodičovské dovolené. </a:t>
            </a:r>
          </a:p>
          <a:p>
            <a:r>
              <a:rPr lang="cs-CZ" sz="4000" dirty="0"/>
              <a:t>U žen s tříletým dítětem je vznik nezaměstnanosti pravděpodobně způsoben </a:t>
            </a:r>
            <a:r>
              <a:rPr lang="cs-CZ" sz="4000" b="1" dirty="0"/>
              <a:t>ztrátou nároku</a:t>
            </a:r>
            <a:r>
              <a:rPr lang="cs-CZ" sz="4000" dirty="0"/>
              <a:t> na návrat do předchozího zaměstnání. </a:t>
            </a:r>
          </a:p>
          <a:p>
            <a:r>
              <a:rPr lang="cs-CZ" sz="4000" dirty="0"/>
              <a:t>U žen s dětmi mladšími ale vysoký podíl žen nezaměstnaných ihned po rodičovské dovolené zpochybňuje faktickou </a:t>
            </a:r>
            <a:r>
              <a:rPr lang="cs-CZ" sz="4000" b="1" dirty="0"/>
              <a:t>funkčnost ochranné doby </a:t>
            </a:r>
            <a:r>
              <a:rPr lang="cs-CZ" sz="4000" dirty="0"/>
              <a:t>pro návrat do předchozího zaměstnání. </a:t>
            </a:r>
          </a:p>
          <a:p>
            <a:endParaRPr lang="cs-CZ" sz="4000" dirty="0"/>
          </a:p>
          <a:p>
            <a:pPr marL="0" indent="0">
              <a:buNone/>
            </a:pPr>
            <a:endParaRPr lang="cs-CZ" sz="4000" dirty="0"/>
          </a:p>
          <a:p>
            <a:endParaRPr lang="cs-CZ" sz="4000" dirty="0"/>
          </a:p>
          <a:p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3429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07484-F9AB-2269-E5DB-EBD67E63B3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Nechtěné plody prorodinných politik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2E6734-7C0A-1224-8223-B481E886B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ALENA BIČÁKOVÁ, KLÁRA KALÍŠKOVÁ, LUCIE ZAPLETALOVÁ</a:t>
            </a:r>
          </a:p>
          <a:p>
            <a:pPr marL="0" indent="0" algn="ctr">
              <a:buNone/>
            </a:pPr>
            <a:endParaRPr lang="cs-CZ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Studie IDEA 12/2020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25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093F8-ECCF-61C9-EDE7-24FB1B4AA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Dobrovolná a nedobrovolná nezaměstnanost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E7039C-A0C9-2B12-70D7-A46E49125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+mj-lt"/>
              </a:rPr>
              <a:t>Naše výzkumná zjištění poukazují na důležitost </a:t>
            </a:r>
            <a:r>
              <a:rPr lang="cs-CZ" b="1" dirty="0">
                <a:effectLst/>
                <a:latin typeface="+mj-lt"/>
              </a:rPr>
              <a:t>širšího pohledu </a:t>
            </a:r>
            <a:r>
              <a:rPr lang="cs-CZ" dirty="0">
                <a:effectLst/>
                <a:latin typeface="+mj-lt"/>
              </a:rPr>
              <a:t>při uvažování o rodinné politice.</a:t>
            </a:r>
          </a:p>
          <a:p>
            <a:r>
              <a:rPr lang="cs-CZ" dirty="0">
                <a:effectLst/>
                <a:latin typeface="+mj-lt"/>
              </a:rPr>
              <a:t>Konkrétně je třeba sledovat nejen vliv na délku pobírání rodičovského příspěvku, ale i na </a:t>
            </a:r>
            <a:r>
              <a:rPr lang="cs-CZ" b="1" dirty="0">
                <a:effectLst/>
                <a:latin typeface="+mj-lt"/>
              </a:rPr>
              <a:t>celkovou dobu absence </a:t>
            </a:r>
            <a:r>
              <a:rPr lang="cs-CZ" dirty="0">
                <a:effectLst/>
                <a:latin typeface="+mj-lt"/>
              </a:rPr>
              <a:t>žen s malými dětmi na trhu práce. </a:t>
            </a:r>
          </a:p>
          <a:p>
            <a:r>
              <a:rPr lang="cs-CZ" dirty="0">
                <a:effectLst/>
                <a:latin typeface="+mj-lt"/>
              </a:rPr>
              <a:t>Zejména je důležité to, jakou část celkového dopadu na zaměstnanost žen vysvětluje záměrná změna v délce rodičovské dovolené a jaká část je způsobena následnou </a:t>
            </a:r>
            <a:r>
              <a:rPr lang="cs-CZ" b="1" dirty="0">
                <a:effectLst/>
                <a:latin typeface="+mj-lt"/>
              </a:rPr>
              <a:t>nedobrovolnou </a:t>
            </a:r>
            <a:r>
              <a:rPr lang="cs-CZ" dirty="0">
                <a:effectLst/>
                <a:latin typeface="+mj-lt"/>
              </a:rPr>
              <a:t>nezaměstnaností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48426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C7382-2F8F-2CF9-01D3-679B09DC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B9092-9219-8F0E-A867-FAD485625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  <a:latin typeface="+mj-lt"/>
              </a:rPr>
              <a:t>Reformy rodinné politiky vedoucí k delší absenci rodičů na trhu práce by měly být doprovázeny efektivní </a:t>
            </a:r>
            <a:r>
              <a:rPr lang="cs-CZ" b="1" dirty="0">
                <a:effectLst/>
                <a:latin typeface="+mj-lt"/>
              </a:rPr>
              <a:t>garancí zachování </a:t>
            </a:r>
            <a:r>
              <a:rPr lang="cs-CZ" dirty="0">
                <a:effectLst/>
                <a:latin typeface="+mj-lt"/>
              </a:rPr>
              <a:t>jejich pracovních míst. </a:t>
            </a:r>
          </a:p>
          <a:p>
            <a:r>
              <a:rPr lang="cs-CZ" dirty="0">
                <a:effectLst/>
                <a:latin typeface="+mj-lt"/>
              </a:rPr>
              <a:t>Potřeba jsou také </a:t>
            </a:r>
            <a:r>
              <a:rPr lang="cs-CZ" b="1" dirty="0">
                <a:effectLst/>
                <a:latin typeface="+mj-lt"/>
              </a:rPr>
              <a:t>další opatření </a:t>
            </a:r>
            <a:r>
              <a:rPr lang="cs-CZ" dirty="0">
                <a:effectLst/>
                <a:latin typeface="+mj-lt"/>
              </a:rPr>
              <a:t>umožňující ženám: (i) zachovat si svůj lidský kapitál, tedy profesní znalosti a dovednosti a (</a:t>
            </a:r>
            <a:r>
              <a:rPr lang="cs-CZ" dirty="0" err="1">
                <a:effectLst/>
                <a:latin typeface="+mj-lt"/>
              </a:rPr>
              <a:t>ii</a:t>
            </a:r>
            <a:r>
              <a:rPr lang="cs-CZ" dirty="0">
                <a:effectLst/>
                <a:latin typeface="+mj-lt"/>
              </a:rPr>
              <a:t>) usnadňující jejich návrat do zaměstnání. </a:t>
            </a:r>
          </a:p>
          <a:p>
            <a:r>
              <a:rPr lang="cs-CZ" dirty="0">
                <a:effectLst/>
                <a:latin typeface="+mj-lt"/>
              </a:rPr>
              <a:t>Prvního lze dosahovat například dostupnější nabídkou kvalitního školení, rekvalifikací či dalšího </a:t>
            </a:r>
            <a:r>
              <a:rPr lang="cs-CZ" b="1" dirty="0">
                <a:effectLst/>
                <a:latin typeface="+mj-lt"/>
              </a:rPr>
              <a:t>vzdělávání</a:t>
            </a:r>
            <a:r>
              <a:rPr lang="cs-CZ" dirty="0">
                <a:effectLst/>
                <a:latin typeface="+mj-lt"/>
              </a:rPr>
              <a:t>.</a:t>
            </a:r>
          </a:p>
          <a:p>
            <a:r>
              <a:rPr lang="cs-CZ" dirty="0">
                <a:effectLst/>
                <a:latin typeface="+mj-lt"/>
              </a:rPr>
              <a:t>Druhého lze dosahovat podporou </a:t>
            </a:r>
            <a:r>
              <a:rPr lang="cs-CZ" b="1" dirty="0">
                <a:effectLst/>
                <a:latin typeface="+mj-lt"/>
              </a:rPr>
              <a:t>flexibilních</a:t>
            </a:r>
            <a:r>
              <a:rPr lang="cs-CZ" dirty="0">
                <a:effectLst/>
                <a:latin typeface="+mj-lt"/>
              </a:rPr>
              <a:t> pracovních úvazků a kvalitní, místně a finančně dostupnou, </a:t>
            </a:r>
            <a:r>
              <a:rPr lang="cs-CZ" b="1" dirty="0">
                <a:effectLst/>
                <a:latin typeface="+mj-lt"/>
              </a:rPr>
              <a:t>institucionalizovanou péčí </a:t>
            </a:r>
            <a:r>
              <a:rPr lang="cs-CZ" dirty="0">
                <a:effectLst/>
                <a:latin typeface="+mj-lt"/>
              </a:rPr>
              <a:t>o děti předškolního věku s nástupem možným i v průběhu školního roku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452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020E9-0456-4028-962D-24D2EAC81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Vyhodnocení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1F743-B97C-403D-8B3B-5AF7D3980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Hodnotit účinnost rodinných politik je složité, protože:</a:t>
            </a:r>
          </a:p>
          <a:p>
            <a:pPr marL="514350" indent="-514350">
              <a:buAutoNum type="arabicParenR"/>
            </a:pPr>
            <a:r>
              <a:rPr lang="cs-CZ" b="1" dirty="0"/>
              <a:t>Struktura </a:t>
            </a:r>
            <a:r>
              <a:rPr lang="cs-CZ" dirty="0"/>
              <a:t>rodinných politik je </a:t>
            </a:r>
            <a:r>
              <a:rPr lang="cs-CZ" b="1" dirty="0"/>
              <a:t>složitá</a:t>
            </a:r>
            <a:r>
              <a:rPr lang="cs-CZ" dirty="0"/>
              <a:t> a provázaná (rozdíly v délce, pokrytí, podpoře a dostupnosti)</a:t>
            </a:r>
          </a:p>
          <a:p>
            <a:pPr marL="514350" indent="-514350">
              <a:buAutoNum type="arabicParenR"/>
            </a:pPr>
            <a:r>
              <a:rPr lang="cs-CZ" dirty="0"/>
              <a:t>Není jednoduché určit </a:t>
            </a:r>
            <a:r>
              <a:rPr lang="cs-CZ" b="1" dirty="0"/>
              <a:t>příčinu a následek </a:t>
            </a:r>
            <a:r>
              <a:rPr lang="cs-CZ" dirty="0"/>
              <a:t>(co bylo dříve – norma nebo legislativa?)</a:t>
            </a:r>
          </a:p>
          <a:p>
            <a:pPr marL="0" indent="0">
              <a:buNone/>
            </a:pPr>
            <a:r>
              <a:rPr lang="cs-CZ" dirty="0"/>
              <a:t>Co se </a:t>
            </a:r>
            <a:r>
              <a:rPr lang="cs-CZ" b="1" dirty="0"/>
              <a:t>sleduje</a:t>
            </a:r>
            <a:r>
              <a:rPr lang="cs-CZ" dirty="0"/>
              <a:t>: zaměstnanost žen, genderové rozdíly, porodnost</a:t>
            </a:r>
          </a:p>
          <a:p>
            <a:pPr marL="0" indent="0">
              <a:buNone/>
            </a:pPr>
            <a:r>
              <a:rPr lang="cs-CZ" b="1" dirty="0"/>
              <a:t>Jak</a:t>
            </a:r>
            <a:r>
              <a:rPr lang="cs-CZ" dirty="0"/>
              <a:t> se sleduje: komparativní studie zemí; mikro-studie</a:t>
            </a:r>
          </a:p>
          <a:p>
            <a:pPr marL="0" indent="0">
              <a:buNone/>
            </a:pPr>
            <a:r>
              <a:rPr lang="cs-CZ" b="1" dirty="0"/>
              <a:t>Spoiler: </a:t>
            </a:r>
            <a:r>
              <a:rPr lang="cs-CZ" dirty="0"/>
              <a:t>výsledky naznačují malé až zanedbatelné účinky rodinných politik na genderové rozdíly. Větší (pozitivní) dopad lze identifikovat u vlivu na předškolní vzdělávání a péči o děti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9027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C33A9-AC67-40A5-7540-9AF05BED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789F1BE-E59D-961F-7F36-AC2BF2DA9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68451" y="0"/>
            <a:ext cx="9280453" cy="6857999"/>
          </a:xfrm>
        </p:spPr>
      </p:pic>
    </p:spTree>
    <p:extLst>
      <p:ext uri="{BB962C8B-B14F-4D97-AF65-F5344CB8AC3E}">
        <p14:creationId xmlns:p14="http://schemas.microsoft.com/office/powerpoint/2010/main" val="14880280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038B3-7EFB-2AAF-A121-0FDAC6B2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03103-85F6-C08F-17A2-5278D8214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6DC3D0E-C3A5-62E4-8CBB-9C4F25434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69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582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879B8-395D-2ECF-5104-60A411691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AC6C7-A6B3-72B1-9AD3-73ED5BC62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0EBA8B-BB71-FD3F-48E8-26DC73900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14" y="0"/>
            <a:ext cx="8581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923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FA5E8-9A45-B237-E6B8-E08039404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r>
              <a:rPr lang="cs-CZ" dirty="0"/>
              <a:t>Maminka nebo školka?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C3890-2EF3-4B53-1499-6F6AC5C6D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175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effectLst/>
                <a:latin typeface="Times New Roman" panose="02020603050405020304" pitchFamily="18" charset="0"/>
              </a:rPr>
              <a:t>SRPEN 2021</a:t>
            </a:r>
            <a:br>
              <a:rPr lang="cs-CZ" dirty="0"/>
            </a:br>
            <a:r>
              <a:rPr lang="cs-CZ" dirty="0">
                <a:effectLst/>
                <a:latin typeface="Times New Roman" panose="02020603050405020304" pitchFamily="18" charset="0"/>
              </a:rPr>
              <a:t>ALENA BIČÁKOVÁ, KLÁRA KALÍŠKOVÁ, LUCIE ZAPLETALOVÁ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</a:rPr>
              <a:t>IDEA 8/2021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3FBECC5-DD6E-8773-5030-4336B6F26823}"/>
              </a:ext>
            </a:extLst>
          </p:cNvPr>
          <p:cNvSpPr txBox="1"/>
          <p:nvPr/>
        </p:nvSpPr>
        <p:spPr>
          <a:xfrm>
            <a:off x="611560" y="2233136"/>
            <a:ext cx="792088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cs-CZ" dirty="0"/>
            </a:br>
            <a:r>
              <a:rPr lang="cs-CZ" sz="2400" dirty="0">
                <a:effectLst/>
                <a:latin typeface="Times New Roman" panose="02020603050405020304" pitchFamily="18" charset="0"/>
              </a:rPr>
              <a:t>Dopady prodloužení čerpání</a:t>
            </a:r>
            <a:br>
              <a:rPr lang="cs-CZ" sz="2400" dirty="0"/>
            </a:br>
            <a:r>
              <a:rPr lang="cs-CZ" sz="2400" dirty="0">
                <a:effectLst/>
                <a:latin typeface="Times New Roman" panose="02020603050405020304" pitchFamily="18" charset="0"/>
              </a:rPr>
              <a:t>rodičovského příspěvku na budoucí</a:t>
            </a:r>
            <a:br>
              <a:rPr lang="cs-CZ" sz="2400" dirty="0"/>
            </a:br>
            <a:r>
              <a:rPr lang="cs-CZ" sz="2400" dirty="0">
                <a:effectLst/>
                <a:latin typeface="Times New Roman" panose="02020603050405020304" pitchFamily="18" charset="0"/>
              </a:rPr>
              <a:t>vzdělání a pracovní uplatnění dětí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5768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0050B-C553-F997-87F9-6DFD900A0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Prodloužení rodičovské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BC906A-F064-97A2-5128-0AD1EC742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  <a:latin typeface="+mj-lt"/>
              </a:rPr>
              <a:t>Ve studii kvantifikujeme dopady doby pobírání rodičovského příspěvku na </a:t>
            </a:r>
            <a:r>
              <a:rPr lang="cs-CZ" b="1" dirty="0">
                <a:effectLst/>
                <a:latin typeface="+mj-lt"/>
              </a:rPr>
              <a:t>dosažené vzdělání </a:t>
            </a:r>
            <a:r>
              <a:rPr lang="cs-CZ" dirty="0">
                <a:effectLst/>
                <a:latin typeface="+mj-lt"/>
              </a:rPr>
              <a:t>a budoucí uplatnění na trhu práce dotčených dětí ve věku 21–22 let.</a:t>
            </a:r>
          </a:p>
          <a:p>
            <a:r>
              <a:rPr lang="cs-CZ" dirty="0">
                <a:effectLst/>
                <a:latin typeface="+mj-lt"/>
              </a:rPr>
              <a:t>Reforma rodičovského příspěvku z roku 1995 v Česku prodloužila možnou dobu čerpání </a:t>
            </a:r>
            <a:r>
              <a:rPr lang="cs-CZ" b="1" dirty="0">
                <a:effectLst/>
                <a:latin typeface="+mj-lt"/>
              </a:rPr>
              <a:t>ze 3 na 4 roky. </a:t>
            </a:r>
          </a:p>
          <a:p>
            <a:r>
              <a:rPr lang="cs-CZ" dirty="0">
                <a:effectLst/>
                <a:latin typeface="+mj-lt"/>
              </a:rPr>
              <a:t>Prodloužení pobírání příspěvku </a:t>
            </a:r>
            <a:r>
              <a:rPr lang="cs-CZ" b="1" dirty="0">
                <a:effectLst/>
                <a:latin typeface="+mj-lt"/>
              </a:rPr>
              <a:t>však nedoprovázelo prodloužení doby garance </a:t>
            </a:r>
            <a:r>
              <a:rPr lang="cs-CZ" dirty="0">
                <a:effectLst/>
                <a:latin typeface="+mj-lt"/>
              </a:rPr>
              <a:t>původního pracovního místa</a:t>
            </a:r>
          </a:p>
          <a:p>
            <a:r>
              <a:rPr lang="cs-CZ" dirty="0">
                <a:effectLst/>
                <a:latin typeface="+mj-lt"/>
              </a:rPr>
              <a:t>Reforma </a:t>
            </a:r>
            <a:r>
              <a:rPr lang="cs-CZ" dirty="0">
                <a:latin typeface="+mj-lt"/>
              </a:rPr>
              <a:t>způsobila</a:t>
            </a:r>
            <a:r>
              <a:rPr lang="cs-CZ" dirty="0">
                <a:effectLst/>
                <a:latin typeface="+mj-lt"/>
              </a:rPr>
              <a:t>, </a:t>
            </a:r>
            <a:r>
              <a:rPr lang="cs-CZ" b="1" dirty="0">
                <a:effectLst/>
                <a:latin typeface="+mj-lt"/>
              </a:rPr>
              <a:t>že dodatečných 38 % matek </a:t>
            </a:r>
            <a:r>
              <a:rPr lang="cs-CZ" dirty="0">
                <a:effectLst/>
                <a:latin typeface="+mj-lt"/>
              </a:rPr>
              <a:t>tříletých dětí zůstalo s dětmi doma. Výlučná celodenní péče a výchova matkou ve většině případů nahradila tu ve státem dotovaných mateřských školách (MŠ). </a:t>
            </a:r>
          </a:p>
          <a:p>
            <a:r>
              <a:rPr lang="cs-CZ" dirty="0">
                <a:effectLst/>
                <a:latin typeface="+mj-lt"/>
              </a:rPr>
              <a:t>U většiny dotčených dětí tedy došlo k </a:t>
            </a:r>
            <a:r>
              <a:rPr lang="cs-CZ" b="1" dirty="0">
                <a:effectLst/>
                <a:latin typeface="+mj-lt"/>
              </a:rPr>
              <a:t>odložení nástupu </a:t>
            </a:r>
            <a:r>
              <a:rPr lang="cs-CZ" dirty="0">
                <a:effectLst/>
                <a:latin typeface="+mj-lt"/>
              </a:rPr>
              <a:t>do školky minimálně o jeden rok.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9536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D405C-6BDC-D4F8-DB78-1603BA6DF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Negativní dopady?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C5981-F809-2962-6A19-FDC9C6232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>
                <a:effectLst/>
                <a:latin typeface="Times New Roman" panose="02020603050405020304" pitchFamily="18" charset="0"/>
              </a:rPr>
              <a:t>Zjištění studie ukazují, že dodatečný rok výlučné domácí péče, místo docházky dítěte do mateřské školy, měl </a:t>
            </a:r>
            <a:r>
              <a:rPr lang="cs-CZ" sz="3300" b="1" dirty="0">
                <a:effectLst/>
                <a:latin typeface="Times New Roman" panose="02020603050405020304" pitchFamily="18" charset="0"/>
              </a:rPr>
              <a:t>negativní dopad </a:t>
            </a:r>
            <a:r>
              <a:rPr lang="cs-CZ" sz="3300" dirty="0">
                <a:effectLst/>
                <a:latin typeface="Times New Roman" panose="02020603050405020304" pitchFamily="18" charset="0"/>
              </a:rPr>
              <a:t>na budoucí vzdělávací výsledky dětí a jejich uplatnění na trhu práce. </a:t>
            </a:r>
          </a:p>
          <a:p>
            <a:r>
              <a:rPr lang="cs-CZ" sz="3300" dirty="0">
                <a:effectLst/>
                <a:latin typeface="Times New Roman" panose="02020603050405020304" pitchFamily="18" charset="0"/>
              </a:rPr>
              <a:t>Reformou dotčené děti vykazují o 4 procentní body (p. b.) vyšší pravděpodobnost, že ve věku 21–22 let </a:t>
            </a:r>
            <a:r>
              <a:rPr lang="cs-CZ" sz="3300" b="1" dirty="0">
                <a:effectLst/>
                <a:latin typeface="Times New Roman" panose="02020603050405020304" pitchFamily="18" charset="0"/>
              </a:rPr>
              <a:t>nestudují ani nepracují</a:t>
            </a:r>
            <a:r>
              <a:rPr lang="cs-CZ" sz="3300" dirty="0">
                <a:effectLst/>
                <a:latin typeface="Times New Roman" panose="02020603050405020304" pitchFamily="18" charset="0"/>
              </a:rPr>
              <a:t>, a o 6 p. b. nižší pravděpodobnost, že studují vysokou školu. </a:t>
            </a:r>
          </a:p>
          <a:p>
            <a:r>
              <a:rPr lang="cs-CZ" sz="3300" dirty="0">
                <a:effectLst/>
                <a:latin typeface="Times New Roman" panose="02020603050405020304" pitchFamily="18" charset="0"/>
              </a:rPr>
              <a:t>V případě dětí </a:t>
            </a:r>
            <a:r>
              <a:rPr lang="cs-CZ" sz="3300" b="1" dirty="0">
                <a:effectLst/>
                <a:latin typeface="Times New Roman" panose="02020603050405020304" pitchFamily="18" charset="0"/>
              </a:rPr>
              <a:t>matek bez maturity</a:t>
            </a:r>
            <a:r>
              <a:rPr lang="cs-CZ" sz="3300" dirty="0">
                <a:effectLst/>
                <a:latin typeface="Times New Roman" panose="02020603050405020304" pitchFamily="18" charset="0"/>
              </a:rPr>
              <a:t>, které ve věku 21–22 let žijí s matkou ve společné domácnosti, jsou pravděpodobnosti ještě vyšší. </a:t>
            </a:r>
          </a:p>
          <a:p>
            <a:r>
              <a:rPr lang="cs-CZ" sz="3300" dirty="0">
                <a:effectLst/>
                <a:latin typeface="Times New Roman" panose="02020603050405020304" pitchFamily="18" charset="0"/>
              </a:rPr>
              <a:t>U dívek se pak zvýšila pravděpodobnost, že ve věku 21–22 nebudou pracovat a budou se věnovat práci v </a:t>
            </a:r>
            <a:r>
              <a:rPr lang="cs-CZ" sz="3300" b="1" dirty="0">
                <a:effectLst/>
                <a:latin typeface="Times New Roman" panose="02020603050405020304" pitchFamily="18" charset="0"/>
              </a:rPr>
              <a:t>domácnosti</a:t>
            </a:r>
            <a:endParaRPr lang="cs-CZ" sz="3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6279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320DA-2F32-4CCA-8063-B957B252F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Školka nebo maminka?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8175E-8312-272E-F133-CBB028AC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7400"/>
            <a:ext cx="8229600" cy="557200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effectLst/>
                <a:latin typeface="+mj-lt"/>
              </a:rPr>
              <a:t>Děti, které v důsledku reformy zůstaly déle v celodenní rodinné péči, by jinak s velkou pravděpodobností </a:t>
            </a:r>
            <a:r>
              <a:rPr lang="cs-CZ" b="1" dirty="0">
                <a:effectLst/>
                <a:latin typeface="+mj-lt"/>
              </a:rPr>
              <a:t>chodily do veřejných mateřských škol</a:t>
            </a:r>
            <a:r>
              <a:rPr lang="cs-CZ" dirty="0">
                <a:latin typeface="+mj-lt"/>
              </a:rPr>
              <a:t>. </a:t>
            </a:r>
            <a:endParaRPr lang="cs-CZ" dirty="0">
              <a:effectLst/>
              <a:latin typeface="+mj-lt"/>
            </a:endParaRPr>
          </a:p>
          <a:p>
            <a:r>
              <a:rPr lang="cs-CZ" dirty="0">
                <a:effectLst/>
                <a:latin typeface="+mj-lt"/>
              </a:rPr>
              <a:t>Naše odhady tedy vyjadřují přínos docházky do školky oproti přínosům celodenní výchovy v rodině ve věku 3 až 4 let. Zjištění jsou v souladu s většinou zahraničních výzkumů </a:t>
            </a:r>
            <a:r>
              <a:rPr lang="cs-CZ" b="1" dirty="0">
                <a:effectLst/>
                <a:latin typeface="+mj-lt"/>
              </a:rPr>
              <a:t>pozitivního vlivu školek </a:t>
            </a:r>
            <a:r>
              <a:rPr lang="cs-CZ" dirty="0">
                <a:effectLst/>
                <a:latin typeface="+mj-lt"/>
              </a:rPr>
              <a:t>na vývoj dítěte. </a:t>
            </a:r>
          </a:p>
          <a:p>
            <a:r>
              <a:rPr lang="cs-CZ" dirty="0">
                <a:effectLst/>
                <a:latin typeface="+mj-lt"/>
              </a:rPr>
              <a:t>Ty zdůrazňují velký význam sociálních a intelektuálních </a:t>
            </a:r>
            <a:r>
              <a:rPr lang="cs-CZ" b="1" dirty="0">
                <a:effectLst/>
                <a:latin typeface="+mj-lt"/>
              </a:rPr>
              <a:t>stimulů</a:t>
            </a:r>
            <a:r>
              <a:rPr lang="cs-CZ" dirty="0">
                <a:effectLst/>
                <a:latin typeface="+mj-lt"/>
              </a:rPr>
              <a:t> v mateřské škole pro dlouhodobý rozvoj kognitivních a nekognitivních dovedností, a to zejména u dětí se socio-ekonomicky </a:t>
            </a:r>
            <a:r>
              <a:rPr lang="cs-CZ" b="1" dirty="0">
                <a:effectLst/>
                <a:latin typeface="+mj-lt"/>
              </a:rPr>
              <a:t>slabším </a:t>
            </a:r>
            <a:r>
              <a:rPr lang="cs-CZ" dirty="0">
                <a:effectLst/>
                <a:latin typeface="+mj-lt"/>
              </a:rPr>
              <a:t>rodinným zázemím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50966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3DF08-AD7E-9227-39DC-AB5D91FD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Genderové role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DA5656-946B-871D-EFE4-7BAF774CE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Autofit/>
          </a:bodyPr>
          <a:lstStyle/>
          <a:p>
            <a:r>
              <a:rPr lang="cs-CZ" sz="2800" dirty="0">
                <a:effectLst/>
                <a:latin typeface="Times New Roman" panose="02020603050405020304" pitchFamily="18" charset="0"/>
              </a:rPr>
              <a:t>Naše zjištění, obzvlášť ta týkající se dívek, by mohl také vysvětlit možný posun k tzv. tradičním rodinným hodnotám a změna postojů matek a rodin k genderovým rolím, což mohlo snížit i </a:t>
            </a:r>
            <a:r>
              <a:rPr lang="cs-CZ" sz="2800" b="1" dirty="0">
                <a:effectLst/>
                <a:latin typeface="Times New Roman" panose="02020603050405020304" pitchFamily="18" charset="0"/>
              </a:rPr>
              <a:t>kariérní ambice </a:t>
            </a:r>
            <a:r>
              <a:rPr lang="cs-CZ" sz="2800" dirty="0">
                <a:effectLst/>
                <a:latin typeface="Times New Roman" panose="02020603050405020304" pitchFamily="18" charset="0"/>
              </a:rPr>
              <a:t>dcer.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</a:rPr>
              <a:t>Též je možné, že delší </a:t>
            </a:r>
            <a:r>
              <a:rPr lang="cs-CZ" sz="2800" b="1" dirty="0">
                <a:effectLst/>
                <a:latin typeface="Times New Roman" panose="02020603050405020304" pitchFamily="18" charset="0"/>
              </a:rPr>
              <a:t>přerušení zaměstnání </a:t>
            </a:r>
            <a:r>
              <a:rPr lang="cs-CZ" sz="2800" dirty="0">
                <a:effectLst/>
                <a:latin typeface="Times New Roman" panose="02020603050405020304" pitchFamily="18" charset="0"/>
              </a:rPr>
              <a:t>matek mělo negativní dopad na jejich budoucí výdělky a postavení na trhu práce, což mohlo následně omezit vzdělávací a pracovní možnosti jejich dětí. </a:t>
            </a:r>
          </a:p>
          <a:p>
            <a:r>
              <a:rPr lang="cs-CZ" sz="2800" dirty="0">
                <a:effectLst/>
                <a:latin typeface="Times New Roman" panose="02020603050405020304" pitchFamily="18" charset="0"/>
              </a:rPr>
              <a:t>Žádné indicie přítomnosti těchto efektů jsme však </a:t>
            </a:r>
            <a:r>
              <a:rPr lang="cs-CZ" sz="2800" b="1" dirty="0">
                <a:effectLst/>
                <a:latin typeface="Times New Roman" panose="02020603050405020304" pitchFamily="18" charset="0"/>
              </a:rPr>
              <a:t>nenašli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645281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EE74A97-D56A-4CAD-9A23-FD51BCABC978}"/>
              </a:ext>
            </a:extLst>
          </p:cNvPr>
          <p:cNvSpPr/>
          <p:nvPr/>
        </p:nvSpPr>
        <p:spPr>
          <a:xfrm>
            <a:off x="395536" y="404664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rgbClr val="000000"/>
                </a:solidFill>
                <a:latin typeface="Georgia" panose="02040502050405020303" pitchFamily="18" charset="0"/>
              </a:rPr>
              <a:t>Studie 18 / 2016 </a:t>
            </a:r>
            <a:endParaRPr lang="cs-CZ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Daňový systém snižuje motivaci matek s menšími dětmi k práci: 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Doporučení a jeho vyhodnocení</a:t>
            </a:r>
            <a:r>
              <a:rPr lang="cs-CZ" b="1" dirty="0">
                <a:solidFill>
                  <a:srgbClr val="000000"/>
                </a:solidFill>
                <a:latin typeface="Georgia" panose="02040502050405020303" pitchFamily="18" charset="0"/>
              </a:rPr>
              <a:t>1 </a:t>
            </a:r>
            <a:endParaRPr lang="cs-CZ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PROSINEC 2016 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Jiří Šatava </a:t>
            </a: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63DC7A4-0888-6E79-BCFE-4BC98ABC85D5}"/>
              </a:ext>
            </a:extLst>
          </p:cNvPr>
          <p:cNvSpPr/>
          <p:nvPr/>
        </p:nvSpPr>
        <p:spPr>
          <a:xfrm>
            <a:off x="380688" y="2413338"/>
            <a:ext cx="3255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rgbClr val="000000"/>
                </a:solidFill>
                <a:latin typeface="Georgia" panose="02040502050405020303" pitchFamily="18" charset="0"/>
              </a:rPr>
              <a:t>Studie 9 /2016 </a:t>
            </a:r>
            <a:endParaRPr lang="cs-CZ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Rozvody a příjmy žen v České republice: první zjištění v České republice na základě individuálních dat 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ČERVEN 2016 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PETR JANSKÝ, FILIP PERTOLD, JIŘÍ ŠATAVA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877EBC6-ED11-7E20-62B6-EAECA312B9C7}"/>
              </a:ext>
            </a:extLst>
          </p:cNvPr>
          <p:cNvSpPr/>
          <p:nvPr/>
        </p:nvSpPr>
        <p:spPr>
          <a:xfrm>
            <a:off x="380688" y="5105508"/>
            <a:ext cx="2483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>
                <a:solidFill>
                  <a:srgbClr val="000000"/>
                </a:solidFill>
                <a:latin typeface="Georgia" panose="02040502050405020303" pitchFamily="18" charset="0"/>
              </a:rPr>
              <a:t>Studie 13 /2016 </a:t>
            </a:r>
            <a:endParaRPr lang="cs-CZ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dirty="0">
                <a:latin typeface="Georgia" panose="02040502050405020303" pitchFamily="18" charset="0"/>
              </a:rPr>
              <a:t>Vliv mateřství na výši starobního důchodu </a:t>
            </a:r>
          </a:p>
          <a:p>
            <a:r>
              <a:rPr lang="cs-CZ" dirty="0">
                <a:latin typeface="Georgia" panose="02040502050405020303" pitchFamily="18" charset="0"/>
              </a:rPr>
              <a:t>SRPEN 2016 </a:t>
            </a:r>
          </a:p>
          <a:p>
            <a:r>
              <a:rPr lang="cs-CZ" dirty="0">
                <a:latin typeface="Georgia" panose="02040502050405020303" pitchFamily="18" charset="0"/>
              </a:rPr>
              <a:t>JIŘÍ ŠATAVA 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DCBC26A-4C23-CE11-EBEE-FE704FEA9BE1}"/>
              </a:ext>
            </a:extLst>
          </p:cNvPr>
          <p:cNvSpPr/>
          <p:nvPr/>
        </p:nvSpPr>
        <p:spPr>
          <a:xfrm>
            <a:off x="4442832" y="133612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i="1" dirty="0">
                <a:solidFill>
                  <a:srgbClr val="000000"/>
                </a:solidFill>
                <a:latin typeface="Georgia" panose="02040502050405020303" pitchFamily="18" charset="0"/>
              </a:rPr>
              <a:t>Studie 1 /2017 </a:t>
            </a:r>
            <a:endParaRPr lang="cs-CZ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Proč ženy v Evropě nechtějí mít více dětí1 </a:t>
            </a: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ÚNOR 2017 </a:t>
            </a: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Matthias </a:t>
            </a:r>
            <a:r>
              <a:rPr lang="cs-CZ" sz="1600" dirty="0" err="1">
                <a:solidFill>
                  <a:srgbClr val="000000"/>
                </a:solidFill>
                <a:latin typeface="Georgia" panose="02040502050405020303" pitchFamily="18" charset="0"/>
              </a:rPr>
              <a:t>Doepke</a:t>
            </a:r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, Fabian </a:t>
            </a:r>
            <a:r>
              <a:rPr lang="cs-CZ" sz="1600" dirty="0" err="1">
                <a:solidFill>
                  <a:srgbClr val="000000"/>
                </a:solidFill>
                <a:latin typeface="Georgia" panose="02040502050405020303" pitchFamily="18" charset="0"/>
              </a:rPr>
              <a:t>Kindermann</a:t>
            </a:r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24BA95E-CF86-8507-AE7D-471B98A3FCC8}"/>
              </a:ext>
            </a:extLst>
          </p:cNvPr>
          <p:cNvSpPr/>
          <p:nvPr/>
        </p:nvSpPr>
        <p:spPr>
          <a:xfrm>
            <a:off x="4313614" y="306896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i="1" dirty="0">
                <a:solidFill>
                  <a:srgbClr val="000000"/>
                </a:solidFill>
                <a:latin typeface="Georgia" panose="02040502050405020303" pitchFamily="18" charset="0"/>
              </a:rPr>
              <a:t>Studie 3 /2017 </a:t>
            </a:r>
            <a:endParaRPr lang="cs-CZ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Ženy a muži v českém výzkumu: publikační výkon, produktivita, spoluautorství a trendy1 </a:t>
            </a: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BŘEZEN 2017 </a:t>
            </a: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ŠTĚPÁN JURAJDA2), STANISLAV KOZUBEK3), DANIEL MÜNICH2), SAMUEL ŠKODA2)</a:t>
            </a:r>
            <a:r>
              <a:rPr lang="cs-CZ" sz="1600" dirty="0">
                <a:solidFill>
                  <a:srgbClr val="FFFFFF"/>
                </a:solidFill>
                <a:latin typeface="Georgia" panose="02040502050405020303" pitchFamily="18" charset="0"/>
              </a:rPr>
              <a:t>23 </a:t>
            </a:r>
            <a:endParaRPr lang="cs-CZ" sz="16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D060B1F-184C-6346-178D-F395D9B65482}"/>
              </a:ext>
            </a:extLst>
          </p:cNvPr>
          <p:cNvSpPr txBox="1"/>
          <p:nvPr/>
        </p:nvSpPr>
        <p:spPr>
          <a:xfrm>
            <a:off x="4287336" y="5105508"/>
            <a:ext cx="34735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rgbClr val="000000"/>
                </a:solidFill>
                <a:latin typeface="Georgia" panose="02040502050405020303" pitchFamily="18" charset="0"/>
              </a:rPr>
              <a:t>Studie 11 / 2017 </a:t>
            </a:r>
            <a:endParaRPr lang="cs-CZ" sz="16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Vrána k vráně sedá aneb důležitost oboru studia při výběru partnera </a:t>
            </a:r>
          </a:p>
          <a:p>
            <a:r>
              <a:rPr lang="cs-CZ" sz="1600" dirty="0">
                <a:solidFill>
                  <a:srgbClr val="000000"/>
                </a:solidFill>
                <a:latin typeface="Georgia" panose="02040502050405020303" pitchFamily="18" charset="0"/>
              </a:rPr>
              <a:t>ČERVENEC 2017 </a:t>
            </a:r>
          </a:p>
          <a:p>
            <a:r>
              <a:rPr lang="es-ES" sz="1600" dirty="0">
                <a:solidFill>
                  <a:srgbClr val="000000"/>
                </a:solidFill>
                <a:latin typeface="Georgia" panose="02040502050405020303" pitchFamily="18" charset="0"/>
              </a:rPr>
              <a:t>ALENA BIČÁKOVÁ, ŠTĚPÁN JURAJDA, LUCIE ZAPLETALOVÁ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8B3FA4C-DA46-AE15-EF25-7E45BDAED7F7}"/>
              </a:ext>
            </a:extLst>
          </p:cNvPr>
          <p:cNvSpPr txBox="1"/>
          <p:nvPr/>
        </p:nvSpPr>
        <p:spPr>
          <a:xfrm>
            <a:off x="4442832" y="205732"/>
            <a:ext cx="4305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Další studie</a:t>
            </a:r>
          </a:p>
        </p:txBody>
      </p:sp>
    </p:spTree>
    <p:extLst>
      <p:ext uri="{BB962C8B-B14F-4D97-AF65-F5344CB8AC3E}">
        <p14:creationId xmlns:p14="http://schemas.microsoft.com/office/powerpoint/2010/main" val="168704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98045-8691-A7C2-2814-44CFEDC3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rodinných politik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BCEEC-7A72-17D2-F0C0-0D7B2028F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Industrializace</a:t>
            </a:r>
            <a:r>
              <a:rPr lang="cs-CZ" dirty="0"/>
              <a:t> → regulace práce žen; později zavedení (neplacené) mateřské dovolené → ochrana fyzicky slabších pracovnic</a:t>
            </a:r>
          </a:p>
          <a:p>
            <a:r>
              <a:rPr lang="cs-CZ" b="1" dirty="0"/>
              <a:t>ILO</a:t>
            </a:r>
            <a:r>
              <a:rPr lang="cs-CZ" dirty="0"/>
              <a:t> (1919) – požadavek na 12 týdenní mateřskou + ochrana pracovního místa + částečná příjmová podpora (realizováno až v průběhu 20. století)</a:t>
            </a:r>
          </a:p>
          <a:p>
            <a:r>
              <a:rPr lang="cs-CZ" dirty="0"/>
              <a:t>1950 – vyspělé země po válce → návrat k „</a:t>
            </a:r>
            <a:r>
              <a:rPr lang="cs-CZ" b="1" dirty="0"/>
              <a:t>tradiční</a:t>
            </a:r>
            <a:r>
              <a:rPr lang="cs-CZ" dirty="0"/>
              <a:t>“ rodinné politice?</a:t>
            </a:r>
          </a:p>
          <a:p>
            <a:r>
              <a:rPr lang="cs-CZ" dirty="0"/>
              <a:t>1965 – 1979 – základy </a:t>
            </a:r>
            <a:r>
              <a:rPr lang="cs-CZ" b="1" dirty="0"/>
              <a:t>moderní</a:t>
            </a:r>
            <a:r>
              <a:rPr lang="cs-CZ" dirty="0"/>
              <a:t> rodinné politiky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299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A85AE-AD53-D3D5-7573-374F2189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rodinná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863B80-D559-AA5F-3B8D-23CE60928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61176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Pracovní participace žen v druhé polovině 20. století vzrostla, což vytváří poptávku po mateřské a předškolních zařízeních → jak skloubit </a:t>
            </a:r>
            <a:r>
              <a:rPr lang="cs-CZ" b="1" dirty="0"/>
              <a:t>mateřství a kariéru</a:t>
            </a:r>
            <a:r>
              <a:rPr lang="cs-CZ" dirty="0"/>
              <a:t>?</a:t>
            </a:r>
          </a:p>
          <a:p>
            <a:r>
              <a:rPr lang="cs-CZ" dirty="0"/>
              <a:t>V evropských zemích došlo k prodloužení a zvýšení podpory na mateřské; zavedla je i Kanada a Austrálie. Významným outlierem je </a:t>
            </a:r>
            <a:r>
              <a:rPr lang="cs-CZ" b="1" dirty="0"/>
              <a:t>USA</a:t>
            </a:r>
            <a:r>
              <a:rPr lang="cs-CZ" dirty="0"/>
              <a:t>, kde mateřská není placená</a:t>
            </a:r>
          </a:p>
          <a:p>
            <a:r>
              <a:rPr lang="cs-CZ" dirty="0"/>
              <a:t>Podpora mateřské byla doprovázena rozvojem dalších </a:t>
            </a:r>
            <a:r>
              <a:rPr lang="cs-CZ" b="1" dirty="0" err="1"/>
              <a:t>family-friendly</a:t>
            </a:r>
            <a:r>
              <a:rPr lang="cs-CZ" dirty="0"/>
              <a:t> politik, jako jsou dotované předškolní zařízení, flexibilní pracovní úvazky, podpora skloubení práce a mateřství</a:t>
            </a:r>
          </a:p>
          <a:p>
            <a:r>
              <a:rPr lang="cs-CZ" b="1" dirty="0"/>
              <a:t>Motivací</a:t>
            </a:r>
            <a:r>
              <a:rPr lang="cs-CZ" dirty="0"/>
              <a:t> těchto opatření bylo často podpořit porodnost při současném omezení negativních dopadů na pracovní kariéry žen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78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99AA995-C77D-D776-6C5E-36F7EAA8B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2" y="357571"/>
            <a:ext cx="9038095" cy="6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3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52713-27AF-8D7D-B972-A9A12F6A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Mateřská dovolená/maternity </a:t>
            </a:r>
            <a:r>
              <a:rPr lang="cs-CZ" dirty="0" err="1"/>
              <a:t>leave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3F28D-8484-9A8E-5EBC-5B2D3C3B7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Mateřská dovolená </a:t>
            </a:r>
            <a:r>
              <a:rPr lang="cs-CZ" sz="3000" dirty="0"/>
              <a:t>→ mediánová délka je 60 týdnů s velkou variabilitou (</a:t>
            </a:r>
            <a:r>
              <a:rPr lang="cs-CZ" sz="3000" dirty="0" err="1"/>
              <a:t>s.d</a:t>
            </a:r>
            <a:r>
              <a:rPr lang="cs-CZ" sz="3000" dirty="0"/>
              <a:t>. 1 rok)</a:t>
            </a:r>
          </a:p>
          <a:p>
            <a:r>
              <a:rPr lang="cs-CZ" sz="3000" b="1" dirty="0"/>
              <a:t>Německo</a:t>
            </a:r>
            <a:r>
              <a:rPr lang="cs-CZ" sz="3000" dirty="0"/>
              <a:t>, Francie, Španělsko, Finsko → 3 roky; Norsko, </a:t>
            </a:r>
            <a:r>
              <a:rPr lang="cs-CZ" sz="3000" b="1" dirty="0"/>
              <a:t>Švédsko</a:t>
            </a:r>
            <a:r>
              <a:rPr lang="cs-CZ" sz="3000" dirty="0"/>
              <a:t> → 20 měsíců; </a:t>
            </a:r>
            <a:r>
              <a:rPr lang="cs-CZ" sz="3000" b="1" dirty="0"/>
              <a:t>USA</a:t>
            </a:r>
            <a:r>
              <a:rPr lang="cs-CZ" sz="3000" dirty="0"/>
              <a:t> → 12 týdnů</a:t>
            </a:r>
          </a:p>
          <a:p>
            <a:r>
              <a:rPr lang="cs-CZ" sz="3000" b="1" dirty="0"/>
              <a:t>Variabilita</a:t>
            </a:r>
            <a:r>
              <a:rPr lang="cs-CZ" sz="3000" dirty="0"/>
              <a:t> v délce mateřské je výrazně vyšší než u ostatních nástrojů rodinné politiky.</a:t>
            </a:r>
          </a:p>
          <a:p>
            <a:r>
              <a:rPr lang="cs-CZ" sz="3000" b="1" dirty="0"/>
              <a:t>Proč?</a:t>
            </a:r>
          </a:p>
        </p:txBody>
      </p:sp>
    </p:spTree>
    <p:extLst>
      <p:ext uri="{BB962C8B-B14F-4D97-AF65-F5344CB8AC3E}">
        <p14:creationId xmlns:p14="http://schemas.microsoft.com/office/powerpoint/2010/main" val="129030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89A3E-139B-5B55-22D6-A4147619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DD01B-959A-F3C8-B39F-028211D2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Placená mateřská </a:t>
            </a:r>
            <a:r>
              <a:rPr lang="cs-CZ" sz="3000" dirty="0"/>
              <a:t>trvá obvykle 14-22 týdnů, zhruba třetina je vyplácena před narozením (tlak na ne-práci v pozdním těhotenství). Průměrný náhradový poměr je 32%</a:t>
            </a:r>
          </a:p>
          <a:p>
            <a:r>
              <a:rPr lang="cs-CZ" sz="3000" dirty="0"/>
              <a:t>Veřejné výdaje na </a:t>
            </a:r>
            <a:r>
              <a:rPr lang="cs-CZ" sz="3000" b="1" dirty="0"/>
              <a:t>předškolní zařízení </a:t>
            </a:r>
            <a:r>
              <a:rPr lang="cs-CZ" sz="3000" dirty="0"/>
              <a:t>jsou vyšší ve Skandinávii, Británii a Francii. Nižší pak v jižní Evropě a severní Americe. </a:t>
            </a:r>
          </a:p>
          <a:p>
            <a:r>
              <a:rPr lang="cs-CZ" sz="3000" b="1" dirty="0"/>
              <a:t>Flexibilita </a:t>
            </a:r>
            <a:r>
              <a:rPr lang="cs-CZ" sz="3000" dirty="0"/>
              <a:t>pracovních úvazku je pak nejvyšší ve Skandinávii a nejnižší v jižní Evropě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720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C5A19BA6DA5D499EEE29CFCE67FF7F" ma:contentTypeVersion="12" ma:contentTypeDescription="Vytvoří nový dokument" ma:contentTypeScope="" ma:versionID="8a5a0979008678c0956c4892af77c0e9">
  <xsd:schema xmlns:xsd="http://www.w3.org/2001/XMLSchema" xmlns:xs="http://www.w3.org/2001/XMLSchema" xmlns:p="http://schemas.microsoft.com/office/2006/metadata/properties" xmlns:ns3="32576f79-2bb5-4632-b062-2850cf480ecb" xmlns:ns4="96052680-783a-4629-bfdf-dda92a2fa835" targetNamespace="http://schemas.microsoft.com/office/2006/metadata/properties" ma:root="true" ma:fieldsID="d6e9fd3133b85aae42466f2dcca40861" ns3:_="" ns4:_="">
    <xsd:import namespace="32576f79-2bb5-4632-b062-2850cf480ecb"/>
    <xsd:import namespace="96052680-783a-4629-bfdf-dda92a2fa8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576f79-2bb5-4632-b062-2850cf48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52680-783a-4629-bfdf-dda92a2fa83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8BA977-7E71-477D-BDFC-EC86711728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56E240-A0EB-44F0-B6FB-F1113F8A7D99}">
  <ds:schemaRefs>
    <ds:schemaRef ds:uri="http://purl.org/dc/dcmitype/"/>
    <ds:schemaRef ds:uri="32576f79-2bb5-4632-b062-2850cf480ecb"/>
    <ds:schemaRef ds:uri="http://purl.org/dc/terms/"/>
    <ds:schemaRef ds:uri="http://schemas.microsoft.com/office/2006/documentManagement/types"/>
    <ds:schemaRef ds:uri="96052680-783a-4629-bfdf-dda92a2fa835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A73D61-CA4A-4ECF-974E-D0A2617367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576f79-2bb5-4632-b062-2850cf480ecb"/>
    <ds:schemaRef ds:uri="96052680-783a-4629-bfdf-dda92a2fa8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2846</Words>
  <Application>Microsoft Office PowerPoint</Application>
  <PresentationFormat>Předvádění na obrazovce (4:3)</PresentationFormat>
  <Paragraphs>193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3" baseType="lpstr">
      <vt:lpstr>Arial</vt:lpstr>
      <vt:lpstr>Calibri</vt:lpstr>
      <vt:lpstr>Georgia</vt:lpstr>
      <vt:lpstr>Times New Roman</vt:lpstr>
      <vt:lpstr>Motiv systému Office</vt:lpstr>
      <vt:lpstr>7. Rodinná politika</vt:lpstr>
      <vt:lpstr>Úvod</vt:lpstr>
      <vt:lpstr>Fungují rodinné politiky?</vt:lpstr>
      <vt:lpstr>Vyhodnocení</vt:lpstr>
      <vt:lpstr>Historie rodinných politik</vt:lpstr>
      <vt:lpstr>Současná rodinná politika</vt:lpstr>
      <vt:lpstr>Prezentace aplikace PowerPoint</vt:lpstr>
      <vt:lpstr>Mateřská dovolená/maternity leave</vt:lpstr>
      <vt:lpstr>Struktura</vt:lpstr>
      <vt:lpstr>Hodnoty</vt:lpstr>
      <vt:lpstr>Školka</vt:lpstr>
      <vt:lpstr>Zacílení</vt:lpstr>
      <vt:lpstr>Souvislost s diskriminací</vt:lpstr>
      <vt:lpstr>Mzdová elasticita</vt:lpstr>
      <vt:lpstr>Shrnutí</vt:lpstr>
      <vt:lpstr>Mezinárodní srovnání</vt:lpstr>
      <vt:lpstr>Prezentace aplikace PowerPoint</vt:lpstr>
      <vt:lpstr>Míry zaměstnanosti žen</vt:lpstr>
      <vt:lpstr>Prezentace aplikace PowerPoint</vt:lpstr>
      <vt:lpstr>Prezentace aplikace PowerPoint</vt:lpstr>
      <vt:lpstr>Prezentace aplikace PowerPoint</vt:lpstr>
      <vt:lpstr>Mikro - studie</vt:lpstr>
      <vt:lpstr>Mikro-studie</vt:lpstr>
      <vt:lpstr>Závěr</vt:lpstr>
      <vt:lpstr> Od mateřství k nezaměstnanosti: Postavení žen s malými dětmi na trhu práce   ALENA BIČÁKOVÁ, KLÁRA KALÍŠKOVÁ   Studie IDEA 8/2015</vt:lpstr>
      <vt:lpstr>Nezaměstnanost</vt:lpstr>
      <vt:lpstr>Genderové rozdíly</vt:lpstr>
      <vt:lpstr>Ženy na trhu práce</vt:lpstr>
      <vt:lpstr>Prezentace aplikace PowerPoint</vt:lpstr>
      <vt:lpstr>Rodičovská v ČR</vt:lpstr>
      <vt:lpstr>Důsledky dlouhé rodičovské</vt:lpstr>
      <vt:lpstr>Další důsledky</vt:lpstr>
      <vt:lpstr>Dlouhodobé efekty</vt:lpstr>
      <vt:lpstr>Diskuse (1)</vt:lpstr>
      <vt:lpstr>Diskuse (2)</vt:lpstr>
      <vt:lpstr>Shrnutí </vt:lpstr>
      <vt:lpstr>Nechtěné plody prorodinných politik</vt:lpstr>
      <vt:lpstr>Dobrovolná a nedobrovolná nezaměstnanost</vt:lpstr>
      <vt:lpstr>Rodinná politika</vt:lpstr>
      <vt:lpstr>Prezentace aplikace PowerPoint</vt:lpstr>
      <vt:lpstr>Prezentace aplikace PowerPoint</vt:lpstr>
      <vt:lpstr>Prezentace aplikace PowerPoint</vt:lpstr>
      <vt:lpstr>Maminka nebo školka?</vt:lpstr>
      <vt:lpstr>Prodloužení rodičovské</vt:lpstr>
      <vt:lpstr>Negativní dopady?</vt:lpstr>
      <vt:lpstr>Školka nebo maminka?</vt:lpstr>
      <vt:lpstr>Genderové role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for Lecture 13</dc:title>
  <dc:creator>Tomes Zdenek</dc:creator>
  <cp:lastModifiedBy>Zdeněk Tomeš</cp:lastModifiedBy>
  <cp:revision>36</cp:revision>
  <dcterms:created xsi:type="dcterms:W3CDTF">2018-01-04T07:01:40Z</dcterms:created>
  <dcterms:modified xsi:type="dcterms:W3CDTF">2023-08-14T12:26:25Z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0x01010053C5A19BA6DA5D499EEE29CFCE67FF7F</vt:lpwstr>
  </property>
</Properties>
</file>