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4" r:id="rId4"/>
    <p:sldId id="265" r:id="rId5"/>
    <p:sldId id="309" r:id="rId6"/>
    <p:sldId id="310" r:id="rId7"/>
    <p:sldId id="311" r:id="rId8"/>
    <p:sldId id="351" r:id="rId9"/>
    <p:sldId id="350" r:id="rId10"/>
    <p:sldId id="313" r:id="rId11"/>
    <p:sldId id="314" r:id="rId12"/>
    <p:sldId id="315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324" r:id="rId21"/>
    <p:sldId id="325" r:id="rId22"/>
    <p:sldId id="326" r:id="rId23"/>
    <p:sldId id="327" r:id="rId24"/>
    <p:sldId id="347" r:id="rId25"/>
    <p:sldId id="328" r:id="rId26"/>
    <p:sldId id="329" r:id="rId27"/>
    <p:sldId id="330" r:id="rId28"/>
    <p:sldId id="331" r:id="rId29"/>
    <p:sldId id="332" r:id="rId30"/>
    <p:sldId id="333" r:id="rId31"/>
    <p:sldId id="334" r:id="rId32"/>
    <p:sldId id="335" r:id="rId33"/>
    <p:sldId id="336" r:id="rId34"/>
    <p:sldId id="337" r:id="rId35"/>
    <p:sldId id="338" r:id="rId36"/>
    <p:sldId id="285" r:id="rId37"/>
    <p:sldId id="339" r:id="rId38"/>
    <p:sldId id="340" r:id="rId39"/>
    <p:sldId id="272" r:id="rId40"/>
    <p:sldId id="286" r:id="rId41"/>
    <p:sldId id="282" r:id="rId42"/>
    <p:sldId id="341" r:id="rId43"/>
    <p:sldId id="342" r:id="rId44"/>
    <p:sldId id="343" r:id="rId45"/>
    <p:sldId id="345" r:id="rId46"/>
    <p:sldId id="346" r:id="rId47"/>
    <p:sldId id="263" r:id="rId48"/>
    <p:sldId id="344" r:id="rId49"/>
    <p:sldId id="348" r:id="rId50"/>
    <p:sldId id="349" r:id="rId51"/>
    <p:sldId id="352" r:id="rId52"/>
    <p:sldId id="353" r:id="rId53"/>
    <p:sldId id="354" r:id="rId54"/>
    <p:sldId id="355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46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7842-2815-42EE-96AD-F5D780EFCC76}" type="datetimeFigureOut">
              <a:rPr lang="en-GB" smtClean="0"/>
              <a:t>14/08/2023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5DFC-1B27-4749-A7D9-0852A60A9D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369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7842-2815-42EE-96AD-F5D780EFCC76}" type="datetimeFigureOut">
              <a:rPr lang="en-GB" smtClean="0"/>
              <a:t>14/08/2023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5DFC-1B27-4749-A7D9-0852A60A9D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987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7842-2815-42EE-96AD-F5D780EFCC76}" type="datetimeFigureOut">
              <a:rPr lang="en-GB" smtClean="0"/>
              <a:t>14/08/2023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5DFC-1B27-4749-A7D9-0852A60A9D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132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7842-2815-42EE-96AD-F5D780EFCC76}" type="datetimeFigureOut">
              <a:rPr lang="en-GB" smtClean="0"/>
              <a:t>14/08/2023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5DFC-1B27-4749-A7D9-0852A60A9D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552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7842-2815-42EE-96AD-F5D780EFCC76}" type="datetimeFigureOut">
              <a:rPr lang="en-GB" smtClean="0"/>
              <a:t>14/08/2023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5DFC-1B27-4749-A7D9-0852A60A9D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158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7842-2815-42EE-96AD-F5D780EFCC76}" type="datetimeFigureOut">
              <a:rPr lang="en-GB" smtClean="0"/>
              <a:t>14/08/2023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5DFC-1B27-4749-A7D9-0852A60A9D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784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7842-2815-42EE-96AD-F5D780EFCC76}" type="datetimeFigureOut">
              <a:rPr lang="en-GB" smtClean="0"/>
              <a:t>14/08/2023</a:t>
            </a:fld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5DFC-1B27-4749-A7D9-0852A60A9D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025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7842-2815-42EE-96AD-F5D780EFCC76}" type="datetimeFigureOut">
              <a:rPr lang="en-GB" smtClean="0"/>
              <a:t>14/08/2023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5DFC-1B27-4749-A7D9-0852A60A9D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341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7842-2815-42EE-96AD-F5D780EFCC76}" type="datetimeFigureOut">
              <a:rPr lang="en-GB" smtClean="0"/>
              <a:t>14/08/2023</a:t>
            </a:fld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5DFC-1B27-4749-A7D9-0852A60A9D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246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7842-2815-42EE-96AD-F5D780EFCC76}" type="datetimeFigureOut">
              <a:rPr lang="en-GB" smtClean="0"/>
              <a:t>14/08/2023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5DFC-1B27-4749-A7D9-0852A60A9D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731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7842-2815-42EE-96AD-F5D780EFCC76}" type="datetimeFigureOut">
              <a:rPr lang="en-GB" smtClean="0"/>
              <a:t>14/08/2023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5DFC-1B27-4749-A7D9-0852A60A9D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683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97842-2815-42EE-96AD-F5D780EFCC76}" type="datetimeFigureOut">
              <a:rPr lang="en-GB" smtClean="0"/>
              <a:t>14/08/2023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25DFC-1B27-4749-A7D9-0852A60A9D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368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61A91D77-A48C-7C42-80D9-57554072CF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11. RŮSTOVÁ POLITIKA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F9664B9F-0ABC-D25D-A5E6-D9CC9FBDBD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Bénassy-Quéré</a:t>
            </a:r>
            <a:r>
              <a:rPr lang="cs-CZ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A., </a:t>
            </a:r>
            <a:r>
              <a:rPr lang="cs-CZ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Coeuré</a:t>
            </a:r>
            <a:r>
              <a:rPr lang="cs-CZ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B., </a:t>
            </a:r>
            <a:r>
              <a:rPr lang="cs-CZ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Jacquet</a:t>
            </a:r>
            <a:r>
              <a:rPr lang="cs-CZ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P., &amp; </a:t>
            </a:r>
            <a:r>
              <a:rPr lang="cs-CZ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Pisani</a:t>
            </a:r>
            <a:r>
              <a:rPr lang="cs-CZ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-Ferry, J. (2018). </a:t>
            </a:r>
            <a:r>
              <a:rPr lang="cs-CZ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Economic</a:t>
            </a:r>
            <a:r>
              <a:rPr lang="cs-CZ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policy</a:t>
            </a:r>
            <a:r>
              <a:rPr lang="cs-CZ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Theory</a:t>
            </a:r>
            <a:r>
              <a:rPr lang="cs-CZ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practice</a:t>
            </a:r>
            <a:r>
              <a:rPr lang="cs-CZ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Chapter</a:t>
            </a:r>
            <a:r>
              <a:rPr lang="cs-CZ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9: </a:t>
            </a:r>
            <a:r>
              <a:rPr lang="cs-CZ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Growth</a:t>
            </a:r>
            <a:r>
              <a:rPr lang="cs-CZ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Policies</a:t>
            </a:r>
            <a:endParaRPr lang="cs-CZ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1776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3BF549-E170-E7C7-1355-85179BF9B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Počet odpracovaných hodin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8120D9-B142-A753-B608-FFEE0A37C8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Rozdíly v počtu odpracovaných hodin mohou částečně odrážet rozdíly v </a:t>
            </a:r>
            <a:r>
              <a:rPr lang="cs-CZ" b="1" dirty="0"/>
              <a:t>preferencích</a:t>
            </a:r>
            <a:r>
              <a:rPr lang="cs-CZ" dirty="0"/>
              <a:t> (práce/volný čas)</a:t>
            </a:r>
          </a:p>
          <a:p>
            <a:r>
              <a:rPr lang="cs-CZ" dirty="0"/>
              <a:t>Ovšem jejich značná část může být také připsána nedobrovolným důsledkům </a:t>
            </a:r>
            <a:r>
              <a:rPr lang="cs-CZ" b="1" dirty="0"/>
              <a:t>hospodářských politik </a:t>
            </a:r>
            <a:r>
              <a:rPr lang="cs-CZ" dirty="0"/>
              <a:t>(</a:t>
            </a:r>
            <a:r>
              <a:rPr lang="cs-CZ" b="1" dirty="0"/>
              <a:t>ženy</a:t>
            </a:r>
            <a:r>
              <a:rPr lang="cs-CZ" dirty="0"/>
              <a:t> a návrat po mateřské; </a:t>
            </a:r>
            <a:r>
              <a:rPr lang="cs-CZ" b="1" dirty="0"/>
              <a:t>studenti</a:t>
            </a:r>
            <a:r>
              <a:rPr lang="cs-CZ" dirty="0"/>
              <a:t> a práce na částečný úvazek; </a:t>
            </a:r>
            <a:r>
              <a:rPr lang="cs-CZ" b="1" dirty="0"/>
              <a:t>starší </a:t>
            </a:r>
            <a:r>
              <a:rPr lang="cs-CZ" dirty="0"/>
              <a:t>pracovníci a penzijní pobídky)</a:t>
            </a:r>
          </a:p>
          <a:p>
            <a:r>
              <a:rPr lang="cs-CZ" dirty="0"/>
              <a:t>Existuje tak prostor pro vylepšení veřejných politik, aby lépe stimulovaly nabídku práce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0866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1FC873-7D21-CF08-4023-61F30FBDB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Rozvojové a vyspělé ekonomiky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C06EEA-5C00-82C2-B456-CC2056300F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/>
              <a:t>Rozvojové</a:t>
            </a:r>
            <a:r>
              <a:rPr lang="cs-CZ" dirty="0"/>
              <a:t> ekonomiky → v rozvojových ekonomikách je důležité zvýšit nabídku práce ve formálním sektoru ekonomiky na úkor neformálního (nízká produktivita, neplacení daní, žádná sociální ochrana)</a:t>
            </a:r>
          </a:p>
          <a:p>
            <a:r>
              <a:rPr lang="cs-CZ" b="1" dirty="0"/>
              <a:t>Vyspělé</a:t>
            </a:r>
            <a:r>
              <a:rPr lang="cs-CZ" dirty="0"/>
              <a:t> ekonomiky → populace v produktivním věku stárne a zmenšuje se. Vyšší nabídka práce by měla pomoci vyrovnat se s důsledky populačního stárnutí a stimulovat pobídky k růstu (penzijní reformy a reformy na trhu práce)</a:t>
            </a:r>
          </a:p>
        </p:txBody>
      </p:sp>
    </p:spTree>
    <p:extLst>
      <p:ext uri="{BB962C8B-B14F-4D97-AF65-F5344CB8AC3E}">
        <p14:creationId xmlns:p14="http://schemas.microsoft.com/office/powerpoint/2010/main" val="3105141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AA58E3-01AD-13DB-4254-9C28D74E5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Dlouhodobé zvýšení nabídky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2BE73A-6441-A363-56C8-8C9C96A466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Růst </a:t>
            </a:r>
            <a:r>
              <a:rPr lang="cs-CZ" b="1" dirty="0"/>
              <a:t>porodnosti</a:t>
            </a:r>
            <a:r>
              <a:rPr lang="cs-CZ" dirty="0"/>
              <a:t>? → Měl by být růst porodnosti podporován jako opatření na dlouhodobou podporu nabídky práce v ekonomice? Jakým způsobem? (finanční pobídky x podpora předškolních zařízení) </a:t>
            </a:r>
          </a:p>
          <a:p>
            <a:r>
              <a:rPr lang="cs-CZ" dirty="0"/>
              <a:t>Růst </a:t>
            </a:r>
            <a:r>
              <a:rPr lang="cs-CZ" b="1" dirty="0"/>
              <a:t>imigrace</a:t>
            </a:r>
            <a:r>
              <a:rPr lang="cs-CZ" dirty="0"/>
              <a:t>? → Měla by být imigrace podporována jako způsob růstu nabídky práce? Jaký typ pracovní migrace? Jak se vyrovnat s politickými důsledky migrace? </a:t>
            </a:r>
          </a:p>
        </p:txBody>
      </p:sp>
    </p:spTree>
    <p:extLst>
      <p:ext uri="{BB962C8B-B14F-4D97-AF65-F5344CB8AC3E}">
        <p14:creationId xmlns:p14="http://schemas.microsoft.com/office/powerpoint/2010/main" val="2475364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1D724C-F14C-E631-402D-BAC520B5E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2) Rozvoj a regulace finančních trhů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307379-E76A-3D5D-D550-91F4814C14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Dobře fungující </a:t>
            </a:r>
            <a:r>
              <a:rPr lang="cs-CZ" dirty="0"/>
              <a:t>finanční trhy mají významný dopad na růst, protože efektivně přeměňují úspory domácností na produktivní investice firem. Převodními mechanismy jsou:</a:t>
            </a:r>
          </a:p>
          <a:p>
            <a:pPr marL="514350" indent="-514350">
              <a:buAutoNum type="arabicParenR"/>
            </a:pPr>
            <a:r>
              <a:rPr lang="cs-CZ" dirty="0"/>
              <a:t>Snížení nákladu kapitálu</a:t>
            </a:r>
          </a:p>
          <a:p>
            <a:pPr marL="514350" indent="-514350">
              <a:buAutoNum type="arabicParenR"/>
            </a:pPr>
            <a:r>
              <a:rPr lang="cs-CZ" dirty="0"/>
              <a:t>Stimulace úspor</a:t>
            </a:r>
          </a:p>
          <a:p>
            <a:pPr marL="514350" indent="-514350">
              <a:buAutoNum type="arabicParenR"/>
            </a:pPr>
            <a:r>
              <a:rPr lang="cs-CZ" dirty="0"/>
              <a:t>Lepší alokace kapitálu</a:t>
            </a:r>
          </a:p>
        </p:txBody>
      </p:sp>
    </p:spTree>
    <p:extLst>
      <p:ext uri="{BB962C8B-B14F-4D97-AF65-F5344CB8AC3E}">
        <p14:creationId xmlns:p14="http://schemas.microsoft.com/office/powerpoint/2010/main" val="3508915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BECFFD-F178-AB2C-6DB0-C3FBEA711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2.1 Snižování nákladů kapitálu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54A9C0-B7D1-49EC-65DD-94C8B1DD19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Investiční</a:t>
            </a:r>
            <a:r>
              <a:rPr lang="cs-CZ" dirty="0"/>
              <a:t> rozhodování firem závisí na rozdílu mezi mezní produktivitou kapitálu a jeho náklady</a:t>
            </a:r>
          </a:p>
          <a:p>
            <a:r>
              <a:rPr lang="cs-CZ" b="1" dirty="0"/>
              <a:t>Náklady kapitálu </a:t>
            </a:r>
            <a:r>
              <a:rPr lang="cs-CZ" dirty="0"/>
              <a:t>= úroková míra + míra depreciace kapitálu</a:t>
            </a:r>
          </a:p>
          <a:p>
            <a:r>
              <a:rPr lang="cs-CZ" b="1" dirty="0"/>
              <a:t>Monetární politika </a:t>
            </a:r>
            <a:r>
              <a:rPr lang="cs-CZ" dirty="0"/>
              <a:t>→ úroková míra</a:t>
            </a:r>
          </a:p>
          <a:p>
            <a:r>
              <a:rPr lang="cs-CZ" b="1" dirty="0"/>
              <a:t>Regulace</a:t>
            </a:r>
            <a:r>
              <a:rPr lang="cs-CZ" dirty="0"/>
              <a:t> bank a finančních trhů → vliv na náklady kapitálu</a:t>
            </a:r>
          </a:p>
          <a:p>
            <a:r>
              <a:rPr lang="cs-CZ" b="1" dirty="0"/>
              <a:t>Daně</a:t>
            </a:r>
            <a:r>
              <a:rPr lang="cs-CZ" dirty="0"/>
              <a:t> → ovlivňují výnosy různých typů úspor </a:t>
            </a:r>
          </a:p>
        </p:txBody>
      </p:sp>
    </p:spTree>
    <p:extLst>
      <p:ext uri="{BB962C8B-B14F-4D97-AF65-F5344CB8AC3E}">
        <p14:creationId xmlns:p14="http://schemas.microsoft.com/office/powerpoint/2010/main" val="1688694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FBF210-0F15-4CD8-DA68-5E85BA34E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2.2 Stimulace úspor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00E7B1-222E-1213-EDA2-D1AA92DBC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V </a:t>
            </a:r>
            <a:r>
              <a:rPr lang="cs-CZ" b="1" dirty="0" err="1"/>
              <a:t>Solowově</a:t>
            </a:r>
            <a:r>
              <a:rPr lang="cs-CZ" dirty="0"/>
              <a:t> modelu závisí GDP na hlavu ve stálém stavu pozitivně na míře úspor</a:t>
            </a:r>
          </a:p>
          <a:p>
            <a:r>
              <a:rPr lang="cs-CZ" dirty="0"/>
              <a:t>Pokud se </a:t>
            </a:r>
            <a:r>
              <a:rPr lang="cs-CZ" b="1" dirty="0"/>
              <a:t>kapitál</a:t>
            </a:r>
            <a:r>
              <a:rPr lang="cs-CZ" dirty="0"/>
              <a:t> pohybuje </a:t>
            </a:r>
            <a:r>
              <a:rPr lang="cs-CZ" b="1" dirty="0"/>
              <a:t>volně</a:t>
            </a:r>
            <a:r>
              <a:rPr lang="cs-CZ" dirty="0"/>
              <a:t> mezi zeměmi, potom domácí investice nejsou omezeny domácími úsporami</a:t>
            </a:r>
          </a:p>
          <a:p>
            <a:r>
              <a:rPr lang="cs-CZ" dirty="0"/>
              <a:t>Ovšem </a:t>
            </a:r>
            <a:r>
              <a:rPr lang="cs-CZ" b="1" dirty="0"/>
              <a:t>empirie</a:t>
            </a:r>
            <a:r>
              <a:rPr lang="cs-CZ" dirty="0"/>
              <a:t> ukazuje, že domácí úspory a investice jsou korelovány (volný pohyb kapitálu není dokonalý?)</a:t>
            </a:r>
          </a:p>
          <a:p>
            <a:r>
              <a:rPr lang="cs-CZ" dirty="0"/>
              <a:t>Vzniká tak prostor pro vlády </a:t>
            </a:r>
            <a:r>
              <a:rPr lang="cs-CZ" b="1" dirty="0"/>
              <a:t>ovlivňovat </a:t>
            </a:r>
            <a:r>
              <a:rPr lang="cs-CZ" dirty="0"/>
              <a:t>domácí míru úspor</a:t>
            </a:r>
          </a:p>
          <a:p>
            <a:r>
              <a:rPr lang="cs-CZ" dirty="0"/>
              <a:t>Penzijní reforma → přechod na </a:t>
            </a:r>
            <a:r>
              <a:rPr lang="cs-CZ" b="1" dirty="0"/>
              <a:t>fondový penzijní </a:t>
            </a:r>
            <a:r>
              <a:rPr lang="cs-CZ" dirty="0"/>
              <a:t>systém je způsob, jak vynuceně zvýšit míru úspor; může vést k přehnaným úsporám a investicím, pokud jsou již před tím vysoké</a:t>
            </a:r>
          </a:p>
        </p:txBody>
      </p:sp>
    </p:spTree>
    <p:extLst>
      <p:ext uri="{BB962C8B-B14F-4D97-AF65-F5344CB8AC3E}">
        <p14:creationId xmlns:p14="http://schemas.microsoft.com/office/powerpoint/2010/main" val="2986216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AEFDEA-DBA4-C064-2B70-6702DB3FB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Měla by vláda stimulovat míru úspor?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6C7B8B-756A-7D50-4255-A1CCC2262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lnSpcReduction="10000"/>
          </a:bodyPr>
          <a:lstStyle/>
          <a:p>
            <a:r>
              <a:rPr lang="cs-CZ" dirty="0"/>
              <a:t>Netrpěliví </a:t>
            </a:r>
            <a:r>
              <a:rPr lang="cs-CZ" b="1" dirty="0"/>
              <a:t>politici</a:t>
            </a:r>
            <a:r>
              <a:rPr lang="cs-CZ" dirty="0"/>
              <a:t> preferují spotřebu před úsporami, hloupí politici preferují obojí současně</a:t>
            </a:r>
          </a:p>
          <a:p>
            <a:r>
              <a:rPr lang="cs-CZ" dirty="0"/>
              <a:t>Jak určit optimální míru </a:t>
            </a:r>
            <a:r>
              <a:rPr lang="cs-CZ" b="1" dirty="0"/>
              <a:t>úspor</a:t>
            </a:r>
            <a:r>
              <a:rPr lang="cs-CZ" dirty="0"/>
              <a:t> ekonomice? Máme v ČR míru úspor moc nízkou nebo moc vysokou? </a:t>
            </a:r>
          </a:p>
          <a:p>
            <a:r>
              <a:rPr lang="cs-CZ" b="1" dirty="0"/>
              <a:t>Finanční inovace</a:t>
            </a:r>
            <a:r>
              <a:rPr lang="cs-CZ" dirty="0"/>
              <a:t> a míra úspor → snižuje rozvoj hypoték míru úspor? Je to důvod nízké míry úspor v USA a UK? Jaké byly příčiny světové finanční krize v roce 2008?  </a:t>
            </a:r>
          </a:p>
        </p:txBody>
      </p:sp>
    </p:spTree>
    <p:extLst>
      <p:ext uri="{BB962C8B-B14F-4D97-AF65-F5344CB8AC3E}">
        <p14:creationId xmlns:p14="http://schemas.microsoft.com/office/powerpoint/2010/main" val="1519709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97763E-8069-B4F7-1595-A8C00D710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2.3 Lepší alokace kapitálu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96EA0D-7A0C-86D5-0A7B-A440E7258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Vlády také mohou přímo ovlivňovat alokaci úspor a investic (měly by to dělat?)</a:t>
            </a:r>
          </a:p>
          <a:p>
            <a:pPr marL="0" indent="0">
              <a:buNone/>
            </a:pPr>
            <a:r>
              <a:rPr lang="cs-CZ" dirty="0"/>
              <a:t>K dispozici mají:</a:t>
            </a:r>
          </a:p>
          <a:p>
            <a:pPr>
              <a:buFontTx/>
              <a:buChar char="-"/>
            </a:pPr>
            <a:r>
              <a:rPr lang="cs-CZ" dirty="0"/>
              <a:t>Přímé </a:t>
            </a:r>
            <a:r>
              <a:rPr lang="cs-CZ" b="1" dirty="0"/>
              <a:t>přidělování úvěrů </a:t>
            </a:r>
            <a:r>
              <a:rPr lang="cs-CZ" dirty="0"/>
              <a:t>→ (CPE, rozvojové ekonomiky, státní banky)</a:t>
            </a:r>
          </a:p>
          <a:p>
            <a:pPr>
              <a:buFontTx/>
              <a:buChar char="-"/>
            </a:pPr>
            <a:r>
              <a:rPr lang="cs-CZ" b="1" dirty="0"/>
              <a:t>Daňovou</a:t>
            </a:r>
            <a:r>
              <a:rPr lang="cs-CZ" dirty="0"/>
              <a:t> politiku → výnosy obligací, akcií a dalších finančních produktů; investiční pobídky, odpisová politika; daňové odpočty</a:t>
            </a:r>
          </a:p>
          <a:p>
            <a:pPr>
              <a:buFontTx/>
              <a:buChar char="-"/>
            </a:pPr>
            <a:r>
              <a:rPr lang="cs-CZ" b="1" dirty="0"/>
              <a:t>Regulační</a:t>
            </a:r>
            <a:r>
              <a:rPr lang="cs-CZ" dirty="0"/>
              <a:t> politiku </a:t>
            </a:r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4497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0CFC0B-7755-3E6E-A64B-6E79B6999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Integrace finančních trhů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B5D843-4D29-3E63-514E-1F6B6C638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13176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V Evropě vedlo </a:t>
            </a:r>
            <a:r>
              <a:rPr lang="cs-CZ" b="1" dirty="0"/>
              <a:t>zavedení eura </a:t>
            </a:r>
            <a:r>
              <a:rPr lang="cs-CZ" dirty="0"/>
              <a:t>k rozvoji přeshraniční integrace finančních trhů. Došlo k unifikovanému peněžnímu trhu a v důsledku krize 2008 také k </a:t>
            </a:r>
            <a:r>
              <a:rPr lang="cs-CZ" dirty="0" err="1"/>
              <a:t>k</a:t>
            </a:r>
            <a:r>
              <a:rPr lang="cs-CZ" dirty="0"/>
              <a:t> vylepšení celoevropského regulačního rámce</a:t>
            </a:r>
          </a:p>
          <a:p>
            <a:r>
              <a:rPr lang="cs-CZ" dirty="0"/>
              <a:t>Ovšem finanční trhy v Evropě jsou stále dominantně </a:t>
            </a:r>
            <a:r>
              <a:rPr lang="cs-CZ" b="1" dirty="0"/>
              <a:t>národní</a:t>
            </a:r>
            <a:r>
              <a:rPr lang="cs-CZ" dirty="0"/>
              <a:t>, což blokuje efektivnější působení konkurence a plné využití úspor z rozsahu, což by se obojí mohlo promítnout do nižších cen finančních služeb</a:t>
            </a:r>
          </a:p>
          <a:p>
            <a:r>
              <a:rPr lang="cs-CZ" dirty="0"/>
              <a:t>Jsou schopny evropské banky a finanční instituce </a:t>
            </a:r>
            <a:r>
              <a:rPr lang="cs-CZ" b="1" dirty="0"/>
              <a:t>dobývat rentu </a:t>
            </a:r>
            <a:r>
              <a:rPr lang="cs-CZ" dirty="0"/>
              <a:t>na úkor evropských firem a domácností? </a:t>
            </a:r>
          </a:p>
        </p:txBody>
      </p:sp>
    </p:spTree>
    <p:extLst>
      <p:ext uri="{BB962C8B-B14F-4D97-AF65-F5344CB8AC3E}">
        <p14:creationId xmlns:p14="http://schemas.microsoft.com/office/powerpoint/2010/main" val="1584734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146920-615F-7407-4B10-592C85BA0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3) Podpora růstu TFP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2DDD06-1A10-8B2E-146D-76B379E7C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</a:t>
            </a:r>
            <a:r>
              <a:rPr lang="cs-CZ" b="1" dirty="0"/>
              <a:t>dlouhém</a:t>
            </a:r>
            <a:r>
              <a:rPr lang="cs-CZ" dirty="0"/>
              <a:t> období je růst HDP na hlavu determinován růstem celkové produktivity výrobních faktorů</a:t>
            </a:r>
          </a:p>
          <a:p>
            <a:r>
              <a:rPr lang="cs-CZ" b="1" dirty="0"/>
              <a:t>Růst TFP </a:t>
            </a:r>
            <a:r>
              <a:rPr lang="cs-CZ" dirty="0"/>
              <a:t>lze stimulovat ve třech základních oblastech:</a:t>
            </a:r>
          </a:p>
          <a:p>
            <a:pPr marL="0" indent="0">
              <a:buNone/>
            </a:pPr>
            <a:r>
              <a:rPr lang="cs-CZ" dirty="0"/>
              <a:t>3.1 Zlepšování institucí</a:t>
            </a:r>
          </a:p>
          <a:p>
            <a:pPr marL="0" indent="0">
              <a:buNone/>
            </a:pPr>
            <a:r>
              <a:rPr lang="cs-CZ" dirty="0"/>
              <a:t>3.2 Investovat do vzdělání, vědy a infrastruktury</a:t>
            </a:r>
          </a:p>
          <a:p>
            <a:pPr marL="0" indent="0">
              <a:buNone/>
            </a:pPr>
            <a:r>
              <a:rPr lang="cs-CZ" dirty="0"/>
              <a:t>3.3 Zlepšovat fungování trhů</a:t>
            </a:r>
          </a:p>
        </p:txBody>
      </p:sp>
    </p:spTree>
    <p:extLst>
      <p:ext uri="{BB962C8B-B14F-4D97-AF65-F5344CB8AC3E}">
        <p14:creationId xmlns:p14="http://schemas.microsoft.com/office/powerpoint/2010/main" val="249354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D47A98-8B44-C16A-67FB-ADF095B3B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14EB58-29D1-5410-6668-DC342AF36A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Zvýšení dlouhodobého růstu (na rozdíl třeba od cenové stability) je </a:t>
            </a:r>
            <a:r>
              <a:rPr lang="cs-CZ" b="1" dirty="0"/>
              <a:t>komplexním cílem</a:t>
            </a:r>
            <a:r>
              <a:rPr lang="cs-CZ" dirty="0"/>
              <a:t>, vyžadujícím souhru řady cílů prováděných řadou vládních institucí</a:t>
            </a:r>
          </a:p>
          <a:p>
            <a:r>
              <a:rPr lang="cs-CZ" b="1" dirty="0"/>
              <a:t>Jak toho dosáhnout</a:t>
            </a:r>
            <a:r>
              <a:rPr lang="cs-CZ" dirty="0"/>
              <a:t>? Jak doporučit a provádět růstové politiky, aby se nestaly pouhým nepřehledným seznamem zbožných přání? </a:t>
            </a:r>
          </a:p>
          <a:p>
            <a:r>
              <a:rPr lang="cs-CZ" b="1" dirty="0"/>
              <a:t>OECD:</a:t>
            </a:r>
            <a:r>
              <a:rPr lang="cs-CZ" dirty="0"/>
              <a:t> </a:t>
            </a:r>
            <a:r>
              <a:rPr lang="cs-CZ" i="1" dirty="0" err="1"/>
              <a:t>Going</a:t>
            </a:r>
            <a:r>
              <a:rPr lang="cs-CZ" i="1" dirty="0"/>
              <a:t> </a:t>
            </a:r>
            <a:r>
              <a:rPr lang="cs-CZ" i="1" dirty="0" err="1"/>
              <a:t>for</a:t>
            </a:r>
            <a:r>
              <a:rPr lang="cs-CZ" i="1" dirty="0"/>
              <a:t> </a:t>
            </a:r>
            <a:r>
              <a:rPr lang="cs-CZ" i="1" dirty="0" err="1"/>
              <a:t>Growth</a:t>
            </a:r>
            <a:r>
              <a:rPr lang="cs-CZ" i="1" dirty="0"/>
              <a:t> </a:t>
            </a:r>
            <a:r>
              <a:rPr lang="cs-CZ" dirty="0"/>
              <a:t>(vzdělání, trh práce, penze, regulace, soutěžní politika, mezinárodní obchod)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5848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65E6EE-8E00-A7A8-99EC-BF2811C9D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3.1 Vylepšování institucí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4A814F-C032-F7B4-2B62-6E5247A7A4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Kvalita </a:t>
            </a:r>
            <a:r>
              <a:rPr lang="cs-CZ" b="1" dirty="0"/>
              <a:t>právního</a:t>
            </a:r>
            <a:r>
              <a:rPr lang="cs-CZ" dirty="0"/>
              <a:t> prostředí (nezávislá justice k vynucování soukromých kontraktů; boj s korupcí; omezování </a:t>
            </a:r>
            <a:r>
              <a:rPr lang="cs-CZ" dirty="0" err="1"/>
              <a:t>red</a:t>
            </a:r>
            <a:r>
              <a:rPr lang="cs-CZ" dirty="0"/>
              <a:t> </a:t>
            </a:r>
            <a:r>
              <a:rPr lang="cs-CZ" dirty="0" err="1"/>
              <a:t>tape</a:t>
            </a:r>
            <a:r>
              <a:rPr lang="cs-CZ" dirty="0"/>
              <a:t>; transparentní informace</a:t>
            </a:r>
          </a:p>
          <a:p>
            <a:r>
              <a:rPr lang="cs-CZ" dirty="0"/>
              <a:t>Účinná </a:t>
            </a:r>
            <a:r>
              <a:rPr lang="cs-CZ" b="1" dirty="0"/>
              <a:t>regulace</a:t>
            </a:r>
            <a:r>
              <a:rPr lang="cs-CZ" dirty="0"/>
              <a:t> trhů (soutěžní politika; bankovní regulace; ochrana spotřebitele)</a:t>
            </a:r>
          </a:p>
          <a:p>
            <a:r>
              <a:rPr lang="cs-CZ" dirty="0"/>
              <a:t>Makroekonomická </a:t>
            </a:r>
            <a:r>
              <a:rPr lang="cs-CZ" b="1" dirty="0"/>
              <a:t>stabilita</a:t>
            </a:r>
            <a:r>
              <a:rPr lang="cs-CZ" dirty="0"/>
              <a:t> (nezávislá centrální banka; fiskální pravidla a instituce)</a:t>
            </a:r>
          </a:p>
        </p:txBody>
      </p:sp>
    </p:spTree>
    <p:extLst>
      <p:ext uri="{BB962C8B-B14F-4D97-AF65-F5344CB8AC3E}">
        <p14:creationId xmlns:p14="http://schemas.microsoft.com/office/powerpoint/2010/main" val="3765405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3EE8D5-BFF0-4932-A84C-B806BA79E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konkrétně postupovat?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4F88D8-48E2-4D4D-52BE-F5F39FC01D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Neexistuje</a:t>
            </a:r>
            <a:r>
              <a:rPr lang="cs-CZ" dirty="0"/>
              <a:t> jednotný, závazný postup, jak tato obecná pravidla implementovat v konkrétní zemi</a:t>
            </a:r>
          </a:p>
          <a:p>
            <a:r>
              <a:rPr lang="cs-CZ" b="1" dirty="0"/>
              <a:t>Různé</a:t>
            </a:r>
            <a:r>
              <a:rPr lang="cs-CZ" dirty="0"/>
              <a:t> země mají různé výchozí podmínky a jiné institucionální prostředí a liší se též v názoru na klíčovou otázku, jaká by měla být role státu v hospodářství</a:t>
            </a:r>
          </a:p>
          <a:p>
            <a:r>
              <a:rPr lang="cs-CZ" dirty="0"/>
              <a:t>Různé země potřebují různé scénáře – neexistuje </a:t>
            </a:r>
            <a:r>
              <a:rPr lang="cs-CZ" b="1" dirty="0"/>
              <a:t>jedno řešení </a:t>
            </a:r>
            <a:r>
              <a:rPr lang="cs-CZ" dirty="0"/>
              <a:t>pro všechny</a:t>
            </a:r>
          </a:p>
        </p:txBody>
      </p:sp>
    </p:spTree>
    <p:extLst>
      <p:ext uri="{BB962C8B-B14F-4D97-AF65-F5344CB8AC3E}">
        <p14:creationId xmlns:p14="http://schemas.microsoft.com/office/powerpoint/2010/main" val="16964412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9B04B4-7F22-2D56-38F1-2682231C6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Washingtonský konsenzus (1990)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966536-CC69-5711-FC7E-4782DC6203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AutoNum type="arabicParenR"/>
            </a:pPr>
            <a:r>
              <a:rPr lang="cs-CZ" dirty="0"/>
              <a:t>Fiskální disciplína</a:t>
            </a:r>
          </a:p>
          <a:p>
            <a:pPr marL="514350" indent="-514350">
              <a:buAutoNum type="arabicParenR"/>
            </a:pPr>
            <a:r>
              <a:rPr lang="cs-CZ" dirty="0"/>
              <a:t>Reorientace veřejných výdajů</a:t>
            </a:r>
          </a:p>
          <a:p>
            <a:pPr marL="514350" indent="-514350">
              <a:buAutoNum type="arabicParenR"/>
            </a:pPr>
            <a:r>
              <a:rPr lang="cs-CZ" dirty="0"/>
              <a:t>Daňová reforma</a:t>
            </a:r>
          </a:p>
          <a:p>
            <a:pPr marL="514350" indent="-514350">
              <a:buAutoNum type="arabicParenR"/>
            </a:pPr>
            <a:r>
              <a:rPr lang="cs-CZ" dirty="0"/>
              <a:t>Finanční liberalizace</a:t>
            </a:r>
          </a:p>
          <a:p>
            <a:pPr marL="514350" indent="-514350">
              <a:buAutoNum type="arabicParenR"/>
            </a:pPr>
            <a:r>
              <a:rPr lang="cs-CZ" dirty="0"/>
              <a:t>Unifikované a tržní měnové kurzy</a:t>
            </a:r>
          </a:p>
          <a:p>
            <a:pPr marL="514350" indent="-514350">
              <a:buAutoNum type="arabicParenR"/>
            </a:pPr>
            <a:r>
              <a:rPr lang="cs-CZ" dirty="0"/>
              <a:t>Obchodní liberalizace</a:t>
            </a:r>
          </a:p>
          <a:p>
            <a:pPr marL="514350" indent="-514350">
              <a:buAutoNum type="arabicParenR"/>
            </a:pPr>
            <a:r>
              <a:rPr lang="cs-CZ" dirty="0"/>
              <a:t>Otevřenost vůči FDI</a:t>
            </a:r>
          </a:p>
          <a:p>
            <a:pPr marL="514350" indent="-514350">
              <a:buAutoNum type="arabicParenR"/>
            </a:pPr>
            <a:r>
              <a:rPr lang="cs-CZ" dirty="0"/>
              <a:t>Privatizace</a:t>
            </a:r>
          </a:p>
          <a:p>
            <a:pPr marL="514350" indent="-514350">
              <a:buAutoNum type="arabicParenR"/>
            </a:pPr>
            <a:r>
              <a:rPr lang="cs-CZ" dirty="0"/>
              <a:t>Deregulace</a:t>
            </a:r>
          </a:p>
          <a:p>
            <a:pPr marL="514350" indent="-514350">
              <a:buAutoNum type="arabicParenR"/>
            </a:pPr>
            <a:r>
              <a:rPr lang="cs-CZ" dirty="0"/>
              <a:t> Ochrana vlastnických práv</a:t>
            </a:r>
          </a:p>
          <a:p>
            <a:pPr marL="514350" indent="-514350">
              <a:buAutoNum type="arabicParenR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87782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A10AB4-6052-0736-3490-65D9DB92E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Rozšířený W. konsenzus (2006)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6365BB-2F46-C975-892B-5753ED0A3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11) </a:t>
            </a:r>
            <a:r>
              <a:rPr lang="cs-CZ" dirty="0" err="1"/>
              <a:t>Corporate</a:t>
            </a:r>
            <a:r>
              <a:rPr lang="cs-CZ" dirty="0"/>
              <a:t> </a:t>
            </a:r>
            <a:r>
              <a:rPr lang="cs-CZ" dirty="0" err="1"/>
              <a:t>governance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12) Boj s korupcí</a:t>
            </a:r>
          </a:p>
          <a:p>
            <a:pPr marL="0" indent="0">
              <a:buNone/>
            </a:pPr>
            <a:r>
              <a:rPr lang="cs-CZ" dirty="0"/>
              <a:t>13) Pružné trhy práce</a:t>
            </a:r>
          </a:p>
          <a:p>
            <a:pPr marL="0" indent="0">
              <a:buNone/>
            </a:pPr>
            <a:r>
              <a:rPr lang="cs-CZ" dirty="0"/>
              <a:t>14) WTO dohody</a:t>
            </a:r>
          </a:p>
          <a:p>
            <a:pPr marL="0" indent="0">
              <a:buNone/>
            </a:pPr>
            <a:r>
              <a:rPr lang="cs-CZ" dirty="0"/>
              <a:t>15) Finanční standardy</a:t>
            </a:r>
          </a:p>
          <a:p>
            <a:pPr marL="0" indent="0">
              <a:buNone/>
            </a:pPr>
            <a:r>
              <a:rPr lang="cs-CZ" dirty="0"/>
              <a:t>16) „Opatrná“ liberalizace kapitálového účtu</a:t>
            </a:r>
          </a:p>
          <a:p>
            <a:pPr marL="0" indent="0">
              <a:buNone/>
            </a:pPr>
            <a:r>
              <a:rPr lang="cs-CZ" dirty="0"/>
              <a:t>17) Režim měnového kurzu</a:t>
            </a:r>
          </a:p>
          <a:p>
            <a:pPr marL="0" indent="0">
              <a:buNone/>
            </a:pPr>
            <a:r>
              <a:rPr lang="cs-CZ" dirty="0"/>
              <a:t>18) Nezávislá CB/cílování inflace</a:t>
            </a:r>
          </a:p>
          <a:p>
            <a:pPr marL="0" indent="0">
              <a:buNone/>
            </a:pPr>
            <a:r>
              <a:rPr lang="cs-CZ" dirty="0"/>
              <a:t>19) Sociální záchranná sít</a:t>
            </a:r>
          </a:p>
          <a:p>
            <a:pPr marL="0" indent="0">
              <a:buNone/>
            </a:pPr>
            <a:r>
              <a:rPr lang="cs-CZ" dirty="0"/>
              <a:t>20) Cílená redukce chudoby</a:t>
            </a:r>
          </a:p>
        </p:txBody>
      </p:sp>
    </p:spTree>
    <p:extLst>
      <p:ext uri="{BB962C8B-B14F-4D97-AF65-F5344CB8AC3E}">
        <p14:creationId xmlns:p14="http://schemas.microsoft.com/office/powerpoint/2010/main" val="13774485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F928CF-462E-2B6D-FE68-3E582CE26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Diskusní otázka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BB551B-D55F-ED03-C199-9AFC994BC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/>
              <a:t>Jaké přínosy a náklady přinesla implementace Washingtonského konsenzu při transformaci postkomunistických zemí?</a:t>
            </a:r>
          </a:p>
        </p:txBody>
      </p:sp>
    </p:spTree>
    <p:extLst>
      <p:ext uri="{BB962C8B-B14F-4D97-AF65-F5344CB8AC3E}">
        <p14:creationId xmlns:p14="http://schemas.microsoft.com/office/powerpoint/2010/main" val="18231658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1AE38D-BD1D-A763-3323-7A096DCFF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3.2 Investovat do vzdělání, vědy a infrastruktury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517D5B-2B9F-A051-F80F-45E80E9F2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Vlády</a:t>
            </a:r>
            <a:r>
              <a:rPr lang="cs-CZ" dirty="0"/>
              <a:t> všude na světě mají významnou roli v akumulaci lidského kapitálu, vědy a infrastruktury → protože produkují významné pozitivní externality</a:t>
            </a:r>
          </a:p>
          <a:p>
            <a:r>
              <a:rPr lang="cs-CZ" dirty="0"/>
              <a:t>Nástroje mohou být </a:t>
            </a:r>
            <a:r>
              <a:rPr lang="cs-CZ" b="1" dirty="0"/>
              <a:t>přímé</a:t>
            </a:r>
            <a:r>
              <a:rPr lang="cs-CZ" dirty="0"/>
              <a:t> (veřejné financování) a/nebo </a:t>
            </a:r>
            <a:r>
              <a:rPr lang="cs-CZ" b="1" dirty="0"/>
              <a:t>nepřímé</a:t>
            </a:r>
            <a:r>
              <a:rPr lang="cs-CZ" dirty="0"/>
              <a:t> (pobídky soukromému sektoru na podporu prorůstových investic)</a:t>
            </a:r>
          </a:p>
        </p:txBody>
      </p:sp>
    </p:spTree>
    <p:extLst>
      <p:ext uri="{BB962C8B-B14F-4D97-AF65-F5344CB8AC3E}">
        <p14:creationId xmlns:p14="http://schemas.microsoft.com/office/powerpoint/2010/main" val="24121714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6B873B-4073-D173-BDF0-B2CB8992D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Vzdělání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973074-649E-08F3-81D1-82FFCF6CC1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Mikroekonomický </a:t>
            </a:r>
            <a:r>
              <a:rPr lang="cs-CZ" b="1" dirty="0"/>
              <a:t>vliv vzdělání </a:t>
            </a:r>
            <a:r>
              <a:rPr lang="cs-CZ" dirty="0"/>
              <a:t>na výši </a:t>
            </a:r>
            <a:r>
              <a:rPr lang="cs-CZ" b="1" dirty="0"/>
              <a:t>mzdy</a:t>
            </a:r>
            <a:r>
              <a:rPr lang="cs-CZ" dirty="0"/>
              <a:t> je obtížné měřit. Proč?</a:t>
            </a:r>
          </a:p>
          <a:p>
            <a:r>
              <a:rPr lang="cs-CZ" dirty="0"/>
              <a:t>Na makroekonomické úrovni se tento vztah identifikuje lépe: </a:t>
            </a:r>
            <a:r>
              <a:rPr lang="cs-CZ" dirty="0" err="1"/>
              <a:t>Barro</a:t>
            </a:r>
            <a:r>
              <a:rPr lang="cs-CZ" dirty="0"/>
              <a:t> (2001) → dodatečný rok vzdělávání zvyšuje střednědobé tempo růstu o </a:t>
            </a:r>
            <a:r>
              <a:rPr lang="cs-CZ" b="1" dirty="0"/>
              <a:t>0,44%</a:t>
            </a:r>
          </a:p>
          <a:p>
            <a:r>
              <a:rPr lang="cs-CZ" b="1" dirty="0"/>
              <a:t>Rozvojové země </a:t>
            </a:r>
            <a:r>
              <a:rPr lang="cs-CZ" dirty="0"/>
              <a:t>→ velký vliv základního vzdělávání; OECD země → velký vliv VŠ vzdělávání (vliv vzdálenosti od technologické PPF)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7742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D86E01-B727-798C-4EF5-88430C2F6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Rozdíly ve vzdělávání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2AE269-69F6-C390-124E-2EF3161A8F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WB (2012): </a:t>
            </a:r>
            <a:r>
              <a:rPr lang="cs-CZ" b="1" dirty="0"/>
              <a:t>gramotnost</a:t>
            </a:r>
            <a:r>
              <a:rPr lang="cs-CZ" dirty="0"/>
              <a:t> dospělých: 69% v Maroku; 80% v Tunisku</a:t>
            </a:r>
          </a:p>
          <a:p>
            <a:r>
              <a:rPr lang="cs-CZ" dirty="0"/>
              <a:t>OECD (2015): ve věkové skupině 25-64 podíl lidí s </a:t>
            </a:r>
            <a:r>
              <a:rPr lang="cs-CZ" b="1" dirty="0"/>
              <a:t>VŠ diplomem </a:t>
            </a:r>
            <a:r>
              <a:rPr lang="cs-CZ" dirty="0"/>
              <a:t>→ 18% Itálie; 35% Španělsko</a:t>
            </a:r>
          </a:p>
          <a:p>
            <a:r>
              <a:rPr lang="cs-CZ" dirty="0"/>
              <a:t>Výdaje na </a:t>
            </a:r>
            <a:r>
              <a:rPr lang="cs-CZ" b="1" dirty="0"/>
              <a:t>terciální vzdělávání </a:t>
            </a:r>
            <a:r>
              <a:rPr lang="cs-CZ" dirty="0"/>
              <a:t>(2013): 1,2% HDP (0,2% soukromé) v Německu; 2,6% HDP (1,7% soukromé) v USA a 1,6% HDP (1,0% soukromé) v Japonsku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95248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50E352-EA35-D4B8-DBD6-3BB557FC9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zkvalitnit Evropské Univerzity?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87124A-D494-FB79-58F5-F8D8A2165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Zvýšit </a:t>
            </a:r>
            <a:r>
              <a:rPr lang="cs-CZ" b="1" dirty="0"/>
              <a:t>objem financování </a:t>
            </a:r>
            <a:r>
              <a:rPr lang="cs-CZ" dirty="0"/>
              <a:t>je pouze jedním z faktorů jak zlepšit kvalitu fungování univerzit</a:t>
            </a:r>
          </a:p>
          <a:p>
            <a:r>
              <a:rPr lang="cs-CZ" dirty="0"/>
              <a:t>Druhým faktorem je </a:t>
            </a:r>
            <a:r>
              <a:rPr lang="cs-CZ" b="1" dirty="0"/>
              <a:t>kvalita řízení</a:t>
            </a:r>
            <a:r>
              <a:rPr lang="cs-CZ" dirty="0"/>
              <a:t>, která by měla zabezpečit silnější pobídky k dosahování vyšší kvality ve výuce i výzkumu</a:t>
            </a:r>
          </a:p>
          <a:p>
            <a:r>
              <a:rPr lang="cs-CZ" dirty="0"/>
              <a:t>Třetím faktorem by mohla být silnější </a:t>
            </a:r>
            <a:r>
              <a:rPr lang="cs-CZ" b="1" dirty="0"/>
              <a:t>konkurence</a:t>
            </a:r>
            <a:r>
              <a:rPr lang="cs-CZ" dirty="0"/>
              <a:t> mezi univerzitami v Evropě</a:t>
            </a:r>
          </a:p>
        </p:txBody>
      </p:sp>
    </p:spTree>
    <p:extLst>
      <p:ext uri="{BB962C8B-B14F-4D97-AF65-F5344CB8AC3E}">
        <p14:creationId xmlns:p14="http://schemas.microsoft.com/office/powerpoint/2010/main" val="18862462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59974C-B17F-A263-B0DC-855371C86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cs-CZ" dirty="0"/>
              <a:t>Věda a výzkum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886F82A-C4A9-F755-5A22-1EFD88E5B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827" y="1600200"/>
            <a:ext cx="6582345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0243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684D75-1476-63E5-4750-61E2BDFB8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Europe</a:t>
            </a:r>
            <a:r>
              <a:rPr lang="cs-CZ" dirty="0"/>
              <a:t> 2020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6C2A94-9B0C-22CD-2115-39AEE00A1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i="1" dirty="0"/>
              <a:t>Strategie Evropské Unie na roky 2010 – 2020, která měla dosáhnout překonání důsledků finanční krize a transformaci Evropy do podoby „</a:t>
            </a:r>
            <a:r>
              <a:rPr lang="cs-CZ" i="1" dirty="0" err="1"/>
              <a:t>smart</a:t>
            </a:r>
            <a:r>
              <a:rPr lang="cs-CZ" i="1" dirty="0"/>
              <a:t>, </a:t>
            </a:r>
            <a:r>
              <a:rPr lang="cs-CZ" i="1" dirty="0" err="1"/>
              <a:t>sustainable</a:t>
            </a:r>
            <a:r>
              <a:rPr lang="cs-CZ" i="1" dirty="0"/>
              <a:t> and </a:t>
            </a:r>
            <a:r>
              <a:rPr lang="cs-CZ" i="1" dirty="0" err="1"/>
              <a:t>inclusive</a:t>
            </a:r>
            <a:r>
              <a:rPr lang="cs-CZ" i="1" dirty="0"/>
              <a:t>“</a:t>
            </a:r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b="1" dirty="0"/>
              <a:t>CÍLE: </a:t>
            </a:r>
          </a:p>
          <a:p>
            <a:r>
              <a:rPr lang="cs-CZ" b="1" dirty="0"/>
              <a:t>Zaměstnanost:</a:t>
            </a:r>
            <a:r>
              <a:rPr lang="cs-CZ" dirty="0"/>
              <a:t> 75% ve věkové skupině 20-64     </a:t>
            </a:r>
            <a:r>
              <a:rPr lang="cs-CZ" b="1" dirty="0">
                <a:solidFill>
                  <a:srgbClr val="FF0000"/>
                </a:solidFill>
              </a:rPr>
              <a:t>x</a:t>
            </a:r>
          </a:p>
          <a:p>
            <a:r>
              <a:rPr lang="cs-CZ" b="1" dirty="0"/>
              <a:t>Věda:</a:t>
            </a:r>
            <a:r>
              <a:rPr lang="cs-CZ" dirty="0"/>
              <a:t> 3% HDP    </a:t>
            </a:r>
            <a:r>
              <a:rPr lang="cs-CZ" b="1" dirty="0">
                <a:solidFill>
                  <a:srgbClr val="FF0000"/>
                </a:solidFill>
              </a:rPr>
              <a:t>x</a:t>
            </a:r>
          </a:p>
          <a:p>
            <a:r>
              <a:rPr lang="cs-CZ" b="1" dirty="0"/>
              <a:t>Klimatická změna: </a:t>
            </a:r>
            <a:r>
              <a:rPr lang="cs-CZ" dirty="0"/>
              <a:t>20/20/20  (20% </a:t>
            </a:r>
            <a:r>
              <a:rPr lang="cs-CZ" dirty="0" err="1"/>
              <a:t>snižení</a:t>
            </a:r>
            <a:r>
              <a:rPr lang="cs-CZ" dirty="0"/>
              <a:t> emisí; 20% podíl obnovitelných zdrojů; energetická efektivnost zvýšena o 20%)    </a:t>
            </a:r>
            <a:r>
              <a:rPr lang="cs-CZ" b="1" dirty="0">
                <a:solidFill>
                  <a:srgbClr val="00B050"/>
                </a:solidFill>
              </a:rPr>
              <a:t>OK</a:t>
            </a:r>
          </a:p>
          <a:p>
            <a:r>
              <a:rPr lang="cs-CZ" b="1" dirty="0"/>
              <a:t>Vzdělání: </a:t>
            </a:r>
            <a:r>
              <a:rPr lang="cs-CZ" dirty="0"/>
              <a:t>max. 10% předčasně opouštějících vzdělávací systém a 40% s VŠ diplomem     </a:t>
            </a:r>
            <a:r>
              <a:rPr lang="cs-CZ" b="1" dirty="0">
                <a:solidFill>
                  <a:srgbClr val="00B050"/>
                </a:solidFill>
              </a:rPr>
              <a:t>OK</a:t>
            </a:r>
          </a:p>
          <a:p>
            <a:r>
              <a:rPr lang="cs-CZ" b="1" dirty="0"/>
              <a:t>Chudoba:</a:t>
            </a:r>
            <a:r>
              <a:rPr lang="cs-CZ" dirty="0"/>
              <a:t> → snížení počtu lidí v chudobě o 20 miliónů     </a:t>
            </a:r>
            <a:r>
              <a:rPr lang="cs-CZ" b="1" dirty="0">
                <a:solidFill>
                  <a:srgbClr val="FF0000"/>
                </a:solidFill>
              </a:rPr>
              <a:t>x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0953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8FC40D-D6A4-FAA6-5501-F089B93A2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Veřejná infrastruktura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59DF2F-45C9-3BD8-4F39-24F2DBD3B6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Na co produkovat zboží, když není </a:t>
            </a:r>
            <a:r>
              <a:rPr lang="cs-CZ" b="1" dirty="0"/>
              <a:t>jak</a:t>
            </a:r>
            <a:r>
              <a:rPr lang="cs-CZ" dirty="0"/>
              <a:t> jej dopravit </a:t>
            </a:r>
            <a:r>
              <a:rPr lang="cs-CZ" b="1" dirty="0"/>
              <a:t>na trh</a:t>
            </a:r>
            <a:r>
              <a:rPr lang="cs-CZ" dirty="0"/>
              <a:t>?</a:t>
            </a:r>
          </a:p>
          <a:p>
            <a:r>
              <a:rPr lang="cs-CZ" dirty="0"/>
              <a:t>Ekonomický rozvoj vyžaduje patřičnou </a:t>
            </a:r>
            <a:r>
              <a:rPr lang="cs-CZ" b="1" dirty="0"/>
              <a:t>infrastrukturu</a:t>
            </a:r>
            <a:r>
              <a:rPr lang="cs-CZ" dirty="0"/>
              <a:t>, jako jsou školy, nemocnice, silnice, železnice, rozvody vody, elektřiny, plynu, telekomunikace, kanalizační systém, atd…</a:t>
            </a:r>
          </a:p>
          <a:p>
            <a:r>
              <a:rPr lang="cs-CZ" dirty="0"/>
              <a:t>Budování těchto infrastruktur je často financováno z </a:t>
            </a:r>
            <a:r>
              <a:rPr lang="cs-CZ" b="1" dirty="0"/>
              <a:t>veřejných zdrojů </a:t>
            </a:r>
            <a:r>
              <a:rPr lang="cs-CZ" dirty="0"/>
              <a:t>(přirozené monopoly, externality, vysoké náklady)</a:t>
            </a:r>
          </a:p>
        </p:txBody>
      </p:sp>
    </p:spTree>
    <p:extLst>
      <p:ext uri="{BB962C8B-B14F-4D97-AF65-F5344CB8AC3E}">
        <p14:creationId xmlns:p14="http://schemas.microsoft.com/office/powerpoint/2010/main" val="30945945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0D9DCB-40F5-7DFE-6F71-67100EBE7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Veřejné projekty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B944B8-9788-A20B-B54A-7E7A21CFC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Bílý slon </a:t>
            </a:r>
            <a:r>
              <a:rPr lang="cs-CZ" dirty="0"/>
              <a:t>= projekt, který má vysokou politickou atraktivitu, ale zápornou čistou hodnotu</a:t>
            </a:r>
          </a:p>
          <a:p>
            <a:r>
              <a:rPr lang="cs-CZ" b="1" dirty="0"/>
              <a:t>Příklady</a:t>
            </a:r>
            <a:r>
              <a:rPr lang="cs-CZ" dirty="0"/>
              <a:t>?</a:t>
            </a:r>
          </a:p>
          <a:p>
            <a:r>
              <a:rPr lang="cs-CZ" dirty="0"/>
              <a:t>Klíčová role pečlivých </a:t>
            </a:r>
            <a:r>
              <a:rPr lang="cs-CZ" b="1" dirty="0"/>
              <a:t>hodnocení</a:t>
            </a:r>
            <a:r>
              <a:rPr lang="cs-CZ" dirty="0"/>
              <a:t> veřejných projektů, a to jak před, tak po realizaci</a:t>
            </a:r>
          </a:p>
          <a:p>
            <a:r>
              <a:rPr lang="cs-CZ" b="1" dirty="0"/>
              <a:t>PPP</a:t>
            </a:r>
            <a:r>
              <a:rPr lang="cs-CZ" dirty="0"/>
              <a:t> = cesta, jak spojit veřejné a soukromé financování?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89806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8C9369-5347-3DC1-0A28-541F65A91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3.3 Zefektivnit fungování trhu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00FDDE-9B11-AE78-D519-42B89F7F8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Pro dobře fungující ekonomiku a společnost je důležité optimální </a:t>
            </a:r>
            <a:r>
              <a:rPr lang="cs-CZ" b="1" dirty="0"/>
              <a:t>párování</a:t>
            </a:r>
            <a:r>
              <a:rPr lang="cs-CZ" dirty="0"/>
              <a:t> uchazečů o práci a volných pracovních míst</a:t>
            </a:r>
          </a:p>
          <a:p>
            <a:r>
              <a:rPr lang="cs-CZ" dirty="0"/>
              <a:t>Čím </a:t>
            </a:r>
            <a:r>
              <a:rPr lang="cs-CZ" b="1" dirty="0"/>
              <a:t>rychlejší</a:t>
            </a:r>
            <a:r>
              <a:rPr lang="cs-CZ" dirty="0"/>
              <a:t> je párování, tím se zkracuje doba „bez práce“, čím je </a:t>
            </a:r>
            <a:r>
              <a:rPr lang="cs-CZ" b="1" dirty="0"/>
              <a:t>efektivnější </a:t>
            </a:r>
            <a:r>
              <a:rPr lang="cs-CZ" dirty="0"/>
              <a:t>párování nabídky a poptávky, tím se zlepšuje produktivita práce</a:t>
            </a:r>
          </a:p>
          <a:p>
            <a:r>
              <a:rPr lang="cs-CZ" dirty="0"/>
              <a:t>Tyto dva cíle mohou být v </a:t>
            </a:r>
            <a:r>
              <a:rPr lang="cs-CZ" b="1" dirty="0"/>
              <a:t>rozporu</a:t>
            </a:r>
            <a:r>
              <a:rPr lang="cs-CZ" dirty="0"/>
              <a:t>. Rychlé párování nemusí být nutně „dobré“ párování</a:t>
            </a:r>
          </a:p>
          <a:p>
            <a:r>
              <a:rPr lang="cs-CZ" b="1" dirty="0"/>
              <a:t>Jak dlouhá </a:t>
            </a:r>
            <a:r>
              <a:rPr lang="cs-CZ" dirty="0"/>
              <a:t>má být podpora v nezaměstnanosti? → krátká (USA); dlouhá (EU)  </a:t>
            </a:r>
          </a:p>
        </p:txBody>
      </p:sp>
    </p:spTree>
    <p:extLst>
      <p:ext uri="{BB962C8B-B14F-4D97-AF65-F5344CB8AC3E}">
        <p14:creationId xmlns:p14="http://schemas.microsoft.com/office/powerpoint/2010/main" val="15058133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9045CD-C807-23C3-AB1C-C87463061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Flexicurity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DDC42A-2968-A1C9-C337-461CCF53A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V Evropě bylo tradičním modelem stabilní zaměstnání (</a:t>
            </a:r>
            <a:r>
              <a:rPr lang="cs-CZ" b="1" dirty="0" err="1"/>
              <a:t>job</a:t>
            </a:r>
            <a:r>
              <a:rPr lang="cs-CZ" b="1" dirty="0"/>
              <a:t> </a:t>
            </a:r>
            <a:r>
              <a:rPr lang="cs-CZ" b="1" dirty="0" err="1"/>
              <a:t>security</a:t>
            </a:r>
            <a:r>
              <a:rPr lang="cs-CZ" dirty="0"/>
              <a:t>). Tento koncept je nabouráván dynamickými změnami v podnikovém sektoru</a:t>
            </a:r>
          </a:p>
          <a:p>
            <a:r>
              <a:rPr lang="cs-CZ" dirty="0"/>
              <a:t>Skandinávské země → </a:t>
            </a:r>
            <a:r>
              <a:rPr lang="cs-CZ" b="1" dirty="0" err="1"/>
              <a:t>flexicurity</a:t>
            </a:r>
            <a:r>
              <a:rPr lang="cs-CZ" dirty="0"/>
              <a:t> → zaměstnancům se již nenabízí stabilní zaměstnání, pokud ale skončí jako nezaměstnaní, nabízí se jim velkorysé dávky v nezaměstnanosti a řada rekvalifikačních podpor. </a:t>
            </a:r>
          </a:p>
          <a:p>
            <a:r>
              <a:rPr lang="cs-CZ" b="1" dirty="0"/>
              <a:t>Dávky</a:t>
            </a:r>
            <a:r>
              <a:rPr lang="cs-CZ" dirty="0"/>
              <a:t> jsou podmíněny aktivním hledáním práce, ale v případě potřeby mohou být poskytovány dlouho</a:t>
            </a:r>
          </a:p>
          <a:p>
            <a:r>
              <a:rPr lang="cs-CZ" dirty="0"/>
              <a:t>Tento model </a:t>
            </a:r>
            <a:r>
              <a:rPr lang="cs-CZ" b="1" dirty="0"/>
              <a:t>je nákladný </a:t>
            </a:r>
            <a:r>
              <a:rPr lang="cs-CZ" dirty="0"/>
              <a:t>(náklady na politiky trhu práce – Dánsko 4%HDP; Švédsko – 2,5% HDP; USA – 0,5%), ale poměrně </a:t>
            </a:r>
            <a:r>
              <a:rPr lang="cs-CZ" b="1" dirty="0"/>
              <a:t>efektivní</a:t>
            </a:r>
            <a:r>
              <a:rPr lang="cs-CZ" dirty="0"/>
              <a:t> při zvyšování kvality párování na trhu práce</a:t>
            </a:r>
          </a:p>
        </p:txBody>
      </p:sp>
    </p:spTree>
    <p:extLst>
      <p:ext uri="{BB962C8B-B14F-4D97-AF65-F5344CB8AC3E}">
        <p14:creationId xmlns:p14="http://schemas.microsoft.com/office/powerpoint/2010/main" val="37541651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38939B-0B05-52B9-865C-B7B838628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 fontScale="90000"/>
          </a:bodyPr>
          <a:lstStyle/>
          <a:p>
            <a:r>
              <a:rPr lang="cs-CZ" dirty="0"/>
              <a:t>3.4 (De)regulace produktových trhů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5B5217C-1716-18FE-7C6F-4ADF27DC4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972" y="1600200"/>
            <a:ext cx="6730055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1015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D905F3-A843-7CC5-1C8D-1E6F53B92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Méně regulace?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E9826D-3C41-ED2D-0505-2BF5039A5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Při liberalizaci trhů dochází k </a:t>
            </a:r>
            <a:r>
              <a:rPr lang="cs-CZ" b="1" dirty="0"/>
              <a:t>dilematům</a:t>
            </a:r>
            <a:r>
              <a:rPr lang="cs-CZ" dirty="0"/>
              <a:t> → více konkurence x podpora národních šampionů</a:t>
            </a:r>
          </a:p>
          <a:p>
            <a:r>
              <a:rPr lang="cs-CZ" dirty="0"/>
              <a:t>Jaký je vztah mezi intenzitou konkurence a mírou inovací (</a:t>
            </a:r>
            <a:r>
              <a:rPr lang="cs-CZ" b="1" dirty="0"/>
              <a:t>ꓵ vztah</a:t>
            </a:r>
            <a:r>
              <a:rPr lang="cs-CZ" dirty="0"/>
              <a:t>?)</a:t>
            </a:r>
          </a:p>
          <a:p>
            <a:r>
              <a:rPr lang="cs-CZ" dirty="0"/>
              <a:t>Odstraňování </a:t>
            </a:r>
            <a:r>
              <a:rPr lang="cs-CZ" b="1" dirty="0"/>
              <a:t>bariér vstupu do odvětví </a:t>
            </a:r>
            <a:r>
              <a:rPr lang="cs-CZ" dirty="0"/>
              <a:t>→ umožnit konkurenční ceny a talk na kvalitu</a:t>
            </a:r>
          </a:p>
          <a:p>
            <a:r>
              <a:rPr lang="cs-CZ" dirty="0"/>
              <a:t>Jak regulovat </a:t>
            </a:r>
            <a:r>
              <a:rPr lang="cs-CZ" b="1" dirty="0"/>
              <a:t>síťová odvětví</a:t>
            </a:r>
            <a:r>
              <a:rPr lang="cs-CZ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1048560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9A5E50-7449-18A3-DC8C-4E4FD9AA9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B166AA-EF36-CD3F-D1C3-C7E77898A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4E265B8-D0E5-7863-29BF-A300F70F5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478"/>
            <a:ext cx="9144000" cy="652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6764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B06D76-A5EB-06C5-2A93-32E7AFFDD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4. Překonávat důsledky vzdálenosti a historie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0D0690-70AF-B5C7-E365-F8426A30B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Růstovou politiku jsme dosud analyzovali na úrovni zemí. </a:t>
            </a:r>
            <a:r>
              <a:rPr lang="cs-CZ" b="1" dirty="0"/>
              <a:t>Regionální</a:t>
            </a:r>
            <a:r>
              <a:rPr lang="cs-CZ" dirty="0"/>
              <a:t> rozložení růstu a bohatství je taktéž důležité</a:t>
            </a:r>
          </a:p>
          <a:p>
            <a:r>
              <a:rPr lang="cs-CZ" b="1" dirty="0"/>
              <a:t>Regiony a města </a:t>
            </a:r>
            <a:r>
              <a:rPr lang="cs-CZ" dirty="0"/>
              <a:t>bohatnou/chudnou odlišným tempem. </a:t>
            </a:r>
          </a:p>
          <a:p>
            <a:r>
              <a:rPr lang="cs-CZ" dirty="0"/>
              <a:t>Jaká má být </a:t>
            </a:r>
            <a:r>
              <a:rPr lang="cs-CZ" b="1" dirty="0"/>
              <a:t>role regionální politiky</a:t>
            </a:r>
            <a:r>
              <a:rPr lang="cs-CZ" dirty="0"/>
              <a:t>? Může regionální politika vyrovnávat rozdíly mezi jednotlivými regiony? Jsou tyto politiky efektivní? </a:t>
            </a:r>
          </a:p>
          <a:p>
            <a:r>
              <a:rPr lang="cs-CZ" b="1" dirty="0"/>
              <a:t>Strukturální fondy EU </a:t>
            </a:r>
            <a:r>
              <a:rPr lang="cs-CZ" dirty="0"/>
              <a:t>→ 54 mld. EUR (2017)</a:t>
            </a:r>
          </a:p>
        </p:txBody>
      </p:sp>
    </p:spTree>
    <p:extLst>
      <p:ext uri="{BB962C8B-B14F-4D97-AF65-F5344CB8AC3E}">
        <p14:creationId xmlns:p14="http://schemas.microsoft.com/office/powerpoint/2010/main" val="42796475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3CE4B1-8491-2671-1C8E-064962640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Ekonomická geografie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2DD4A6-09E5-1D62-9512-5E153E0AD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Core</a:t>
            </a:r>
            <a:r>
              <a:rPr lang="cs-CZ" dirty="0"/>
              <a:t>/</a:t>
            </a:r>
            <a:r>
              <a:rPr lang="cs-CZ" dirty="0" err="1"/>
              <a:t>periphery</a:t>
            </a:r>
            <a:r>
              <a:rPr lang="cs-CZ" dirty="0"/>
              <a:t> model. Tenze mezi </a:t>
            </a:r>
            <a:r>
              <a:rPr lang="cs-CZ" b="1" dirty="0"/>
              <a:t>aglomeračními a disperzními </a:t>
            </a:r>
            <a:r>
              <a:rPr lang="cs-CZ" dirty="0"/>
              <a:t>silami</a:t>
            </a:r>
          </a:p>
          <a:p>
            <a:r>
              <a:rPr lang="cs-CZ" dirty="0"/>
              <a:t>Ekonomické </a:t>
            </a:r>
            <a:r>
              <a:rPr lang="cs-CZ" b="1" dirty="0"/>
              <a:t>jádro EU </a:t>
            </a:r>
            <a:r>
              <a:rPr lang="cs-CZ" dirty="0"/>
              <a:t>leží na geografické ose od severní Itálie přes Německo do Holandska. Nejbohatší </a:t>
            </a:r>
            <a:r>
              <a:rPr lang="cs-CZ" b="1" dirty="0"/>
              <a:t>státy USA </a:t>
            </a:r>
            <a:r>
              <a:rPr lang="cs-CZ" dirty="0"/>
              <a:t>leží na pobřeží a u hranic</a:t>
            </a:r>
          </a:p>
          <a:p>
            <a:r>
              <a:rPr lang="cs-CZ" dirty="0"/>
              <a:t>Silný proces </a:t>
            </a:r>
            <a:r>
              <a:rPr lang="cs-CZ" b="1" dirty="0"/>
              <a:t>ekonomické konvergence </a:t>
            </a:r>
            <a:r>
              <a:rPr lang="cs-CZ" dirty="0"/>
              <a:t>k ekonomické úrovni svých regionálních sousedů</a:t>
            </a:r>
          </a:p>
        </p:txBody>
      </p:sp>
    </p:spTree>
    <p:extLst>
      <p:ext uri="{BB962C8B-B14F-4D97-AF65-F5344CB8AC3E}">
        <p14:creationId xmlns:p14="http://schemas.microsoft.com/office/powerpoint/2010/main" val="3188137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BE255D-3A86-E53B-C90A-DD1684FBA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58B8C2-4ECC-02E5-2091-E9B22A93F7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395FDED-4E68-3C54-610E-3C9155F9C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56" y="0"/>
            <a:ext cx="86884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201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B2366F-0A4B-B3FC-4910-8B1DA361C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Časový horizont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79EC1A-1B7E-D1B3-433F-4B8AE7E2B8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/>
              <a:t>Stabilizační x Růstová politika</a:t>
            </a:r>
            <a:r>
              <a:rPr lang="cs-CZ" dirty="0"/>
              <a:t> → výstup dnes x výstup zítra</a:t>
            </a:r>
          </a:p>
          <a:p>
            <a:r>
              <a:rPr lang="cs-CZ" b="1" dirty="0"/>
              <a:t>Politicko-ekonomický cyklus </a:t>
            </a:r>
            <a:r>
              <a:rPr lang="cs-CZ" dirty="0"/>
              <a:t>→ jak přimět politický </a:t>
            </a:r>
            <a:r>
              <a:rPr lang="cs-CZ" u="sng" dirty="0"/>
              <a:t>systém</a:t>
            </a:r>
            <a:r>
              <a:rPr lang="cs-CZ" dirty="0"/>
              <a:t>, aby prováděl politiky, které mají náklady v krátkém a benefity v dlouhém období?</a:t>
            </a:r>
          </a:p>
          <a:p>
            <a:r>
              <a:rPr lang="cs-CZ" b="1" dirty="0"/>
              <a:t>Vazby mezi krátkým a dlouhým obdobím </a:t>
            </a:r>
            <a:r>
              <a:rPr lang="cs-CZ" dirty="0"/>
              <a:t>(dobrá/blbá nálada a investiční optimismus; hystereze nezaměstnanosti, kreativní destrukce)</a:t>
            </a:r>
          </a:p>
          <a:p>
            <a:r>
              <a:rPr lang="cs-CZ" dirty="0"/>
              <a:t>Je krátkodobá </a:t>
            </a:r>
            <a:r>
              <a:rPr lang="cs-CZ" b="1" dirty="0"/>
              <a:t>volatilita</a:t>
            </a:r>
            <a:r>
              <a:rPr lang="cs-CZ" dirty="0"/>
              <a:t> výstupu dobrá nebo špatná pro dlouhodobý hospodářský růst?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6307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E24F4A89-6BD7-B8E6-5E46-D64167479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200" y="0"/>
            <a:ext cx="77475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5068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810E1F-D696-AF82-E2F0-02B0FB044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53A69D-51AC-6982-2076-957FF8535D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A357A5B-B753-1DD1-526E-B2606FC41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57" y="343285"/>
            <a:ext cx="8514286" cy="61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113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E9412B-C7F5-440F-A7D1-B06540EFA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Politická dilemata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11CC87-557E-7BB1-55BF-3001BB622B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Ekonomická </a:t>
            </a:r>
            <a:r>
              <a:rPr lang="cs-CZ" b="1" dirty="0"/>
              <a:t>koncentrace</a:t>
            </a:r>
            <a:r>
              <a:rPr lang="cs-CZ" dirty="0"/>
              <a:t> vede k vyššímu HDP na hlavu pomocí efektu blízkosti (</a:t>
            </a:r>
            <a:r>
              <a:rPr lang="cs-CZ" i="1" dirty="0"/>
              <a:t>Praha</a:t>
            </a:r>
            <a:r>
              <a:rPr lang="cs-CZ" dirty="0"/>
              <a:t>). Tento růst může být pak daňově redistribuován do regionů → akceptace aglomeračních sil</a:t>
            </a:r>
          </a:p>
          <a:p>
            <a:r>
              <a:rPr lang="cs-CZ" dirty="0"/>
              <a:t>Ovšem </a:t>
            </a:r>
            <a:r>
              <a:rPr lang="cs-CZ" b="1" dirty="0"/>
              <a:t>ekonomické vylidňování </a:t>
            </a:r>
            <a:r>
              <a:rPr lang="cs-CZ" dirty="0"/>
              <a:t>chudších regionů může vytvářet řadu sociálně-ekonomických problému a vytvářet negativní postoje obyvatel (voličů) v regionech</a:t>
            </a:r>
          </a:p>
          <a:p>
            <a:r>
              <a:rPr lang="cs-CZ" b="1" dirty="0"/>
              <a:t>Jak podpořit </a:t>
            </a:r>
            <a:r>
              <a:rPr lang="cs-CZ" dirty="0"/>
              <a:t>rozvoj chudších regionů, bez ohrožení aglomeračního procesu?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41945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26271F-2622-8CB5-4ACA-1FF3EC4C9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Dopravní politika?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FB613C-4C0C-1586-97E3-BDCBE15E3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Jednou z možností je zlepšit </a:t>
            </a:r>
            <a:r>
              <a:rPr lang="cs-CZ" b="1" dirty="0"/>
              <a:t>dopravní dostupnost </a:t>
            </a:r>
            <a:r>
              <a:rPr lang="cs-CZ" dirty="0"/>
              <a:t>chudších regionů (infrastruktura, dotace na provoz)</a:t>
            </a:r>
          </a:p>
          <a:p>
            <a:r>
              <a:rPr lang="cs-CZ" dirty="0"/>
              <a:t>Ovšem snížené dopravní náklady mohou také vést ke </a:t>
            </a:r>
            <a:r>
              <a:rPr lang="cs-CZ" b="1" dirty="0"/>
              <a:t>zvýšení koncentrace </a:t>
            </a:r>
            <a:r>
              <a:rPr lang="cs-CZ" dirty="0"/>
              <a:t>díky snazší realokaci pracovní síly</a:t>
            </a:r>
          </a:p>
          <a:p>
            <a:r>
              <a:rPr lang="cs-CZ" b="1" dirty="0"/>
              <a:t>TGV Francie </a:t>
            </a:r>
            <a:r>
              <a:rPr lang="cs-CZ" dirty="0"/>
              <a:t>→ rychlovlaky ve Francii vedly ke koncentraci ekonomické aktivity v oblasti Paříže, protože umožnily bydlet v regionech a pracovat v Paříži. </a:t>
            </a:r>
          </a:p>
          <a:p>
            <a:r>
              <a:rPr lang="cs-CZ" dirty="0"/>
              <a:t>Je to ekonomicky efektivní, vytváří to ale </a:t>
            </a:r>
            <a:r>
              <a:rPr lang="cs-CZ" b="1" dirty="0"/>
              <a:t>geografické disparity</a:t>
            </a:r>
            <a:r>
              <a:rPr lang="cs-CZ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065453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CD7124-F41F-7F58-5DF2-9A0AD7948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Dotace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B1844F-160D-C016-640B-E1EA9BDE49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Je možné pomáhat chudším regionům pomocí </a:t>
            </a:r>
            <a:r>
              <a:rPr lang="cs-CZ" b="1" dirty="0"/>
              <a:t>dotací</a:t>
            </a:r>
            <a:r>
              <a:rPr lang="cs-CZ" dirty="0"/>
              <a:t> z centra</a:t>
            </a:r>
          </a:p>
          <a:p>
            <a:r>
              <a:rPr lang="cs-CZ" dirty="0"/>
              <a:t>Může to však vytvářet </a:t>
            </a:r>
            <a:r>
              <a:rPr lang="cs-CZ" b="1" dirty="0"/>
              <a:t>kulturu závislosti </a:t>
            </a:r>
            <a:r>
              <a:rPr lang="cs-CZ" dirty="0"/>
              <a:t>a prohlubování geografických disparit</a:t>
            </a:r>
          </a:p>
          <a:p>
            <a:r>
              <a:rPr lang="cs-CZ" dirty="0"/>
              <a:t>Jinou možností je podpora </a:t>
            </a:r>
            <a:r>
              <a:rPr lang="cs-CZ" b="1" dirty="0"/>
              <a:t>difuze</a:t>
            </a:r>
            <a:r>
              <a:rPr lang="cs-CZ" dirty="0"/>
              <a:t> myšlenek, idejí a nápadů z centra do regionů</a:t>
            </a:r>
          </a:p>
          <a:p>
            <a:r>
              <a:rPr lang="cs-CZ" b="1" dirty="0"/>
              <a:t>Příklady:</a:t>
            </a:r>
            <a:r>
              <a:rPr lang="cs-CZ" dirty="0"/>
              <a:t> Mají smysl regionální univerzity? Je smysluplné rušení malých poboček pošt? Mají smysl malotřídky?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42929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D60163-CAEA-56D4-A13C-811B5BD8D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Vnější a vnitřní periferie ČR</a:t>
            </a:r>
          </a:p>
        </p:txBody>
      </p:sp>
      <p:pic>
        <p:nvPicPr>
          <p:cNvPr id="5" name="Zástupný obsah 4" descr="Obsah obrázku mapa&#10;&#10;Popis byl vytvořen automaticky">
            <a:extLst>
              <a:ext uri="{FF2B5EF4-FFF2-40B4-BE49-F238E27FC236}">
                <a16:creationId xmlns:a16="http://schemas.microsoft.com/office/drawing/2014/main" id="{CE98612E-CFAA-DDD0-B29E-09054F4968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5" y="2182019"/>
            <a:ext cx="6000750" cy="3362325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EAEA892-D4B6-15EB-6DAB-F66C851E085C}"/>
              </a:ext>
            </a:extLst>
          </p:cNvPr>
          <p:cNvSpPr txBox="1"/>
          <p:nvPr/>
        </p:nvSpPr>
        <p:spPr>
          <a:xfrm>
            <a:off x="5268119" y="5805264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Prezidentské volby ČR 1. kolo; Pavel x Babiš</a:t>
            </a:r>
          </a:p>
        </p:txBody>
      </p:sp>
    </p:spTree>
    <p:extLst>
      <p:ext uri="{BB962C8B-B14F-4D97-AF65-F5344CB8AC3E}">
        <p14:creationId xmlns:p14="http://schemas.microsoft.com/office/powerpoint/2010/main" val="415170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137B4B-459E-D066-F6B4-9B0B75F97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294" y="506501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cs-CZ" dirty="0"/>
              <a:t>Mapa exekucí ČR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DC9A6C3-C62F-B551-559D-50E9741E2F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1556792"/>
            <a:ext cx="7605254" cy="4238154"/>
          </a:xfr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1C6BD3A-A08A-AA32-FC0B-D0ACC7CCA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5892" y="4766246"/>
            <a:ext cx="265747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5193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4FFA8C-670E-640C-2F1D-776E120D8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Počty exekucí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E54773B2-9DE2-4111-2C54-F4786DB6BE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1988840"/>
            <a:ext cx="7584786" cy="259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7773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5EAE90-8DEC-EB98-5874-728F8116D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Hospodářská politika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48D328-DFAC-A860-5573-7AFE6B65E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Otevřít</a:t>
            </a:r>
            <a:r>
              <a:rPr lang="cs-CZ" dirty="0"/>
              <a:t> domácí ekonomiku zahraničním trhům → realizovat přírůstky produktivity dané specializaci </a:t>
            </a:r>
          </a:p>
          <a:p>
            <a:r>
              <a:rPr lang="cs-CZ" dirty="0"/>
              <a:t>Přesvědčit ekonomické agenty, že </a:t>
            </a:r>
            <a:r>
              <a:rPr lang="cs-CZ" b="1" dirty="0"/>
              <a:t>budoucí zisky</a:t>
            </a:r>
            <a:r>
              <a:rPr lang="cs-CZ" dirty="0"/>
              <a:t> ospravedlňují současné investice</a:t>
            </a:r>
          </a:p>
          <a:p>
            <a:r>
              <a:rPr lang="cs-CZ" dirty="0"/>
              <a:t>Potenciály a rizika „</a:t>
            </a:r>
            <a:r>
              <a:rPr lang="cs-CZ" b="1" dirty="0"/>
              <a:t>big </a:t>
            </a:r>
            <a:r>
              <a:rPr lang="cs-CZ" b="1" dirty="0" err="1"/>
              <a:t>push</a:t>
            </a:r>
            <a:r>
              <a:rPr lang="cs-CZ" b="1" dirty="0"/>
              <a:t> </a:t>
            </a:r>
            <a:r>
              <a:rPr lang="cs-CZ" b="1" dirty="0" err="1"/>
              <a:t>strategies</a:t>
            </a:r>
            <a:r>
              <a:rPr lang="cs-CZ" dirty="0"/>
              <a:t>“ → příklady: VRT; industrializace, Great </a:t>
            </a:r>
            <a:r>
              <a:rPr lang="cs-CZ" dirty="0" err="1"/>
              <a:t>Leap</a:t>
            </a:r>
            <a:r>
              <a:rPr lang="cs-CZ" dirty="0"/>
              <a:t> Forward 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44494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1665E0-8CE2-28C2-3516-14C48A1F0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5. Výběr priorit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5880AC-CE40-6F54-5E85-316D11559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Jaký je tedy </a:t>
            </a:r>
            <a:r>
              <a:rPr lang="cs-CZ" b="1" dirty="0"/>
              <a:t>recept</a:t>
            </a:r>
            <a:r>
              <a:rPr lang="cs-CZ" dirty="0"/>
              <a:t> na dlouhodobý ekonomický růst? </a:t>
            </a:r>
          </a:p>
          <a:p>
            <a:r>
              <a:rPr lang="cs-CZ" dirty="0"/>
              <a:t>Jsou růstové strategie jednotlivých zemí </a:t>
            </a:r>
            <a:r>
              <a:rPr lang="cs-CZ" b="1" dirty="0"/>
              <a:t>idiosynkratické</a:t>
            </a:r>
            <a:r>
              <a:rPr lang="cs-CZ" dirty="0"/>
              <a:t>? </a:t>
            </a:r>
          </a:p>
          <a:p>
            <a:r>
              <a:rPr lang="cs-CZ" b="1" dirty="0"/>
              <a:t>Politiky → Růst </a:t>
            </a:r>
            <a:r>
              <a:rPr lang="cs-CZ" dirty="0"/>
              <a:t>(co funguje a co ne? Jak to vyhodnotit? Jaký časový rámec zvolit?)</a:t>
            </a:r>
          </a:p>
          <a:p>
            <a:r>
              <a:rPr lang="cs-CZ" dirty="0"/>
              <a:t>Úspěšná růstová strategie vyžaduje </a:t>
            </a:r>
            <a:r>
              <a:rPr lang="cs-CZ" b="1" dirty="0"/>
              <a:t>stanovení priorit</a:t>
            </a:r>
            <a:r>
              <a:rPr lang="cs-CZ" dirty="0"/>
              <a:t>. </a:t>
            </a:r>
            <a:r>
              <a:rPr lang="cs-CZ" b="1" dirty="0"/>
              <a:t>Politický kapitál </a:t>
            </a:r>
            <a:r>
              <a:rPr lang="cs-CZ" dirty="0"/>
              <a:t>je vzácný a je nutné se na něco koncentrovat</a:t>
            </a:r>
          </a:p>
          <a:p>
            <a:r>
              <a:rPr lang="cs-CZ" b="1" dirty="0"/>
              <a:t>Identifikovat rozpory </a:t>
            </a:r>
            <a:r>
              <a:rPr lang="cs-CZ" dirty="0"/>
              <a:t>mezi individuálními a společenskými benefity a pracovat na jejich odstranění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8342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4A3642-CB52-E591-9822-A6D30F56A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cs-CZ" dirty="0"/>
              <a:t>Teoretické základy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98CC957-70D8-3605-BCA6-00C1C9781D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464149"/>
            <a:ext cx="8229600" cy="2798064"/>
          </a:xfrm>
          <a:noFill/>
        </p:spPr>
      </p:pic>
    </p:spTree>
    <p:extLst>
      <p:ext uri="{BB962C8B-B14F-4D97-AF65-F5344CB8AC3E}">
        <p14:creationId xmlns:p14="http://schemas.microsoft.com/office/powerpoint/2010/main" val="280591573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CF1CE6-1B2E-E9EC-A295-A55F7199D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Politický program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7A4184-115B-6039-2540-1090A3CB3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Nejúčinnější by bylo vyřešit všechny problémy </a:t>
            </a:r>
            <a:r>
              <a:rPr lang="cs-CZ" b="1" dirty="0"/>
              <a:t>naráz</a:t>
            </a:r>
            <a:r>
              <a:rPr lang="cs-CZ" dirty="0"/>
              <a:t>, to však není realistické ani politicky, ani organizačně</a:t>
            </a:r>
          </a:p>
          <a:p>
            <a:r>
              <a:rPr lang="cs-CZ" b="1" dirty="0"/>
              <a:t>Politická omezení </a:t>
            </a:r>
            <a:r>
              <a:rPr lang="cs-CZ" dirty="0"/>
              <a:t>– rozložení výherců a poražených jednotlivých vládních politik → a jejich dopad na volební chování</a:t>
            </a:r>
          </a:p>
          <a:p>
            <a:r>
              <a:rPr lang="cs-CZ" b="1" dirty="0"/>
              <a:t>Proč </a:t>
            </a:r>
            <a:r>
              <a:rPr lang="cs-CZ" dirty="0"/>
              <a:t>velmi často </a:t>
            </a:r>
            <a:r>
              <a:rPr lang="cs-CZ" b="1" dirty="0"/>
              <a:t>nejsou implementovány </a:t>
            </a:r>
            <a:r>
              <a:rPr lang="cs-CZ" dirty="0"/>
              <a:t>prospěšné reformy? </a:t>
            </a:r>
          </a:p>
          <a:p>
            <a:r>
              <a:rPr lang="cs-CZ" b="1" dirty="0"/>
              <a:t>Design</a:t>
            </a:r>
            <a:r>
              <a:rPr lang="cs-CZ" dirty="0"/>
              <a:t> politik a </a:t>
            </a:r>
            <a:r>
              <a:rPr lang="cs-CZ" b="1" dirty="0"/>
              <a:t>kvalita</a:t>
            </a:r>
            <a:r>
              <a:rPr lang="cs-CZ" dirty="0"/>
              <a:t> hospodářsko-politického systému je klíčovým faktorem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61772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8390CE-ED79-F4E0-50BB-641FEC24B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OECD: Doporučení pro ČR (2023)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6327BC-AC96-1AD1-ED17-0172E05C25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STABILITY</a:t>
            </a:r>
          </a:p>
          <a:p>
            <a:r>
              <a:rPr lang="en-US" dirty="0"/>
              <a:t>Maintain a tight monetary policy stance until inflation is firmly on the path towards the 2% target.</a:t>
            </a:r>
            <a:endParaRPr lang="cs-CZ" dirty="0"/>
          </a:p>
          <a:p>
            <a:r>
              <a:rPr lang="en-US" dirty="0"/>
              <a:t>Start fiscal consolidation while providing targeted support to households and firms if needed.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95333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8390CE-ED79-F4E0-50BB-641FEC24B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dirty="0"/>
              <a:t>OECD: Doporučení pro ČR (2023)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6327BC-AC96-1AD1-ED17-0172E05C2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691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/>
              <a:t>SUSTAINABILITY</a:t>
            </a:r>
          </a:p>
          <a:p>
            <a:r>
              <a:rPr lang="en-US" dirty="0"/>
              <a:t>Prepare a more ambitious and credible medium-term fiscal consolidation plan</a:t>
            </a:r>
            <a:endParaRPr lang="cs-CZ" dirty="0"/>
          </a:p>
          <a:p>
            <a:r>
              <a:rPr lang="en-US" dirty="0"/>
              <a:t>Strengthen tax revenues, including through more progressive personal income taxation</a:t>
            </a:r>
            <a:endParaRPr lang="cs-CZ" dirty="0"/>
          </a:p>
          <a:p>
            <a:r>
              <a:rPr lang="en-US" dirty="0"/>
              <a:t>Shift towards real estate, consumption and environmental taxes, and reduce social security contributions</a:t>
            </a:r>
            <a:endParaRPr lang="cs-CZ" dirty="0"/>
          </a:p>
          <a:p>
            <a:r>
              <a:rPr lang="en-US" dirty="0"/>
              <a:t>Continue to raise the statutory and minimum early retirement ages and link them to life expectancy</a:t>
            </a:r>
            <a:endParaRPr lang="cs-CZ" dirty="0"/>
          </a:p>
          <a:p>
            <a:r>
              <a:rPr lang="en-US" dirty="0"/>
              <a:t>Continue efforts to fight corruption.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614884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E4A34A-7429-29EA-28DC-841A10F0D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62473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dirty="0"/>
              <a:t>LABOR MARKET</a:t>
            </a:r>
          </a:p>
          <a:p>
            <a:r>
              <a:rPr lang="en-US" dirty="0"/>
              <a:t>Keep expanding the supply of affordable and high-quality childcare facilities. Lower untargeted family cash benefits and gradually reduce the maximum duration of parental leave. </a:t>
            </a:r>
            <a:endParaRPr lang="cs-CZ" dirty="0"/>
          </a:p>
          <a:p>
            <a:r>
              <a:rPr lang="en-US" dirty="0"/>
              <a:t>Increase the duration of initial work permits to five years for highly skilled migrants and offer immediate temporary residence and work rights for accompanying family members.</a:t>
            </a:r>
            <a:endParaRPr lang="cs-CZ" dirty="0"/>
          </a:p>
          <a:p>
            <a:r>
              <a:rPr lang="en-US" dirty="0"/>
              <a:t>Introduce explicit and objective criteria in the funding formula for schools to further address inequalities and disadvantage</a:t>
            </a:r>
            <a:endParaRPr lang="cs-CZ" dirty="0"/>
          </a:p>
          <a:p>
            <a:r>
              <a:rPr lang="en-US" dirty="0"/>
              <a:t>Offer better career paths to teachers and increase incentives for high-quality teachers to work in remote areas.</a:t>
            </a:r>
            <a:endParaRPr lang="cs-CZ" dirty="0"/>
          </a:p>
          <a:p>
            <a:r>
              <a:rPr lang="en-US" dirty="0" err="1"/>
              <a:t>Modernise</a:t>
            </a:r>
            <a:r>
              <a:rPr lang="en-US" dirty="0"/>
              <a:t> VET education, by </a:t>
            </a:r>
            <a:r>
              <a:rPr lang="en-US" dirty="0" err="1"/>
              <a:t>modernising</a:t>
            </a:r>
            <a:r>
              <a:rPr lang="en-US" dirty="0"/>
              <a:t> curricula, strengthening core skills, involving employers more closely and better adapting it to adult learning.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077245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D7C44A-ED01-B73E-5F7F-E1CCAB4DF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59735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sz="3600" b="1" dirty="0"/>
              <a:t>CLIMATE</a:t>
            </a:r>
          </a:p>
          <a:p>
            <a:r>
              <a:rPr lang="en-US" dirty="0"/>
              <a:t>Upgrade the grid and provide adequate incentives for scaling up renewable and low-emission energy capacity and boosting energy efficiency.</a:t>
            </a:r>
            <a:endParaRPr lang="cs-CZ" dirty="0"/>
          </a:p>
          <a:p>
            <a:r>
              <a:rPr lang="en-US" dirty="0"/>
              <a:t>Keep commitments to phase out coal from the energy mix by 2033.</a:t>
            </a:r>
            <a:endParaRPr lang="cs-CZ" dirty="0"/>
          </a:p>
          <a:p>
            <a:r>
              <a:rPr lang="cs-CZ" dirty="0"/>
              <a:t>I</a:t>
            </a:r>
            <a:r>
              <a:rPr lang="en-US" dirty="0" err="1"/>
              <a:t>ntroduce</a:t>
            </a:r>
            <a:r>
              <a:rPr lang="en-US" dirty="0"/>
              <a:t> an explicit carbon price (with a pre-announced price trajectory) to cover all emissions for sectors outside the EU ETS.</a:t>
            </a:r>
            <a:endParaRPr lang="cs-CZ" dirty="0"/>
          </a:p>
          <a:p>
            <a:r>
              <a:rPr lang="en-US" dirty="0"/>
              <a:t>Strengthen incentives for installing efficient green heating technologies in residential buildings. Scale up investments into energy efficiency retrofits of buildings. </a:t>
            </a:r>
            <a:endParaRPr lang="cs-CZ" dirty="0"/>
          </a:p>
          <a:p>
            <a:r>
              <a:rPr lang="en-US" dirty="0"/>
              <a:t>Streamline permitting processes for renewable investments and simplify regulations and processes in construction and spatial planning. </a:t>
            </a:r>
            <a:endParaRPr lang="cs-CZ" dirty="0"/>
          </a:p>
          <a:p>
            <a:r>
              <a:rPr lang="en-US" dirty="0"/>
              <a:t>Expand active </a:t>
            </a:r>
            <a:r>
              <a:rPr lang="en-US" dirty="0" err="1"/>
              <a:t>labour</a:t>
            </a:r>
            <a:r>
              <a:rPr lang="en-US" dirty="0"/>
              <a:t> market policies - including targeted training and reskilling </a:t>
            </a:r>
            <a:r>
              <a:rPr lang="en-US" dirty="0" err="1"/>
              <a:t>programmes</a:t>
            </a:r>
            <a:r>
              <a:rPr lang="en-US" dirty="0"/>
              <a:t> - to help displaced workers find jobs more quickly and to effectively match jobseekers with emerging opportunities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1691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C134E1-67DC-69B1-F474-EE305BE39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Růstové politiky (přehled)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AB01C7-8AE4-D8F1-97E1-6EAC2B678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cs-CZ" dirty="0"/>
              <a:t>Zvýšení nabídky práce</a:t>
            </a:r>
          </a:p>
          <a:p>
            <a:pPr marL="514350" indent="-514350">
              <a:buAutoNum type="arabicPeriod"/>
            </a:pPr>
            <a:r>
              <a:rPr lang="cs-CZ" dirty="0"/>
              <a:t>Rozvoj a regulace finančních trhů</a:t>
            </a:r>
          </a:p>
          <a:p>
            <a:pPr marL="514350" indent="-514350">
              <a:buAutoNum type="arabicPeriod"/>
            </a:pPr>
            <a:r>
              <a:rPr lang="cs-CZ" dirty="0"/>
              <a:t>Podpora růstu TFP</a:t>
            </a:r>
          </a:p>
          <a:p>
            <a:pPr marL="514350" indent="-514350">
              <a:buAutoNum type="arabicPeriod"/>
            </a:pPr>
            <a:r>
              <a:rPr lang="cs-CZ" dirty="0"/>
              <a:t>Překonávat důsledky vzdálenosti a historie</a:t>
            </a:r>
          </a:p>
          <a:p>
            <a:pPr marL="514350" indent="-514350">
              <a:buAutoNum type="arabicPeriod"/>
            </a:pPr>
            <a:r>
              <a:rPr lang="cs-CZ" dirty="0"/>
              <a:t>Výběr priorit</a:t>
            </a:r>
          </a:p>
        </p:txBody>
      </p:sp>
    </p:spTree>
    <p:extLst>
      <p:ext uri="{BB962C8B-B14F-4D97-AF65-F5344CB8AC3E}">
        <p14:creationId xmlns:p14="http://schemas.microsoft.com/office/powerpoint/2010/main" val="660137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B2FC48-D84D-CE5E-6CD0-8CBA929E1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1) Zvýšení nabídky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F1C3FE-08E1-F06C-D63D-31210C186F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/>
              <a:t>Míra pracovní participace </a:t>
            </a:r>
            <a:r>
              <a:rPr lang="cs-CZ" dirty="0"/>
              <a:t>(podíl pracujících na populaci v produktivním věku) v roce 2015 dosahovala 60% v Turecku a jižní Africe a 80% ve Švédsku, Švýcarsku a na Islandu</a:t>
            </a:r>
          </a:p>
          <a:p>
            <a:r>
              <a:rPr lang="cs-CZ" dirty="0"/>
              <a:t>Země s nižšími mírami pracovní participace mohou jejím pouhým </a:t>
            </a:r>
            <a:r>
              <a:rPr lang="cs-CZ" b="1" dirty="0"/>
              <a:t>zvýšením</a:t>
            </a:r>
            <a:r>
              <a:rPr lang="cs-CZ" dirty="0"/>
              <a:t> výrazně zvýšit svoji ekonomickou úroveň</a:t>
            </a:r>
          </a:p>
          <a:p>
            <a:r>
              <a:rPr lang="cs-CZ" dirty="0"/>
              <a:t>Výrazné </a:t>
            </a:r>
            <a:r>
              <a:rPr lang="cs-CZ" b="1" dirty="0"/>
              <a:t>rozdíly</a:t>
            </a:r>
            <a:r>
              <a:rPr lang="cs-CZ" dirty="0"/>
              <a:t> v míře pracovní participace lze identifikovat především u žen, mladších a starších pracovníků</a:t>
            </a:r>
          </a:p>
        </p:txBody>
      </p:sp>
    </p:spTree>
    <p:extLst>
      <p:ext uri="{BB962C8B-B14F-4D97-AF65-F5344CB8AC3E}">
        <p14:creationId xmlns:p14="http://schemas.microsoft.com/office/powerpoint/2010/main" val="1992528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snímek obrazovky, Písmo, řada/pruh&#10;&#10;Popis byl vytvořen automaticky">
            <a:extLst>
              <a:ext uri="{FF2B5EF4-FFF2-40B4-BE49-F238E27FC236}">
                <a16:creationId xmlns:a16="http://schemas.microsoft.com/office/drawing/2014/main" id="{9A797AC4-E92E-09CD-3031-B75C754C4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909" y="68263"/>
            <a:ext cx="8428182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93613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F56BF173-DF2F-8439-2046-F654A916F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410" y="68263"/>
            <a:ext cx="8409181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000836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2614</Words>
  <Application>Microsoft Office PowerPoint</Application>
  <PresentationFormat>Předvádění na obrazovce (4:3)</PresentationFormat>
  <Paragraphs>218</Paragraphs>
  <Slides>54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54</vt:i4>
      </vt:variant>
    </vt:vector>
  </HeadingPairs>
  <TitlesOfParts>
    <vt:vector size="58" baseType="lpstr">
      <vt:lpstr>Arial</vt:lpstr>
      <vt:lpstr>Calibri</vt:lpstr>
      <vt:lpstr>Times New Roman</vt:lpstr>
      <vt:lpstr>Motiv systému Office</vt:lpstr>
      <vt:lpstr>11. RŮSTOVÁ POLITIKA</vt:lpstr>
      <vt:lpstr>Úvod</vt:lpstr>
      <vt:lpstr>Europe 2020</vt:lpstr>
      <vt:lpstr>Časový horizont</vt:lpstr>
      <vt:lpstr>Teoretické základy</vt:lpstr>
      <vt:lpstr>Růstové politiky (přehled)</vt:lpstr>
      <vt:lpstr>1) Zvýšení nabídky práce</vt:lpstr>
      <vt:lpstr>Prezentace aplikace PowerPoint</vt:lpstr>
      <vt:lpstr>Prezentace aplikace PowerPoint</vt:lpstr>
      <vt:lpstr>Počet odpracovaných hodin</vt:lpstr>
      <vt:lpstr>Rozvojové a vyspělé ekonomiky</vt:lpstr>
      <vt:lpstr>Dlouhodobé zvýšení nabídky práce</vt:lpstr>
      <vt:lpstr>2) Rozvoj a regulace finančních trhů </vt:lpstr>
      <vt:lpstr>2.1 Snižování nákladů kapitálu</vt:lpstr>
      <vt:lpstr>2.2 Stimulace úspor</vt:lpstr>
      <vt:lpstr>Měla by vláda stimulovat míru úspor?</vt:lpstr>
      <vt:lpstr>2.3 Lepší alokace kapitálu</vt:lpstr>
      <vt:lpstr>Integrace finančních trhů</vt:lpstr>
      <vt:lpstr>3) Podpora růstu TFP</vt:lpstr>
      <vt:lpstr>3.1 Vylepšování institucí</vt:lpstr>
      <vt:lpstr>Jak konkrétně postupovat?</vt:lpstr>
      <vt:lpstr>Washingtonský konsenzus (1990)</vt:lpstr>
      <vt:lpstr>Rozšířený W. konsenzus (2006)</vt:lpstr>
      <vt:lpstr>Diskusní otázka</vt:lpstr>
      <vt:lpstr>3.2 Investovat do vzdělání, vědy a infrastruktury</vt:lpstr>
      <vt:lpstr>Vzdělání</vt:lpstr>
      <vt:lpstr>Rozdíly ve vzdělávání</vt:lpstr>
      <vt:lpstr>Jak zkvalitnit Evropské Univerzity?</vt:lpstr>
      <vt:lpstr>Věda a výzkum</vt:lpstr>
      <vt:lpstr>Veřejná infrastruktura</vt:lpstr>
      <vt:lpstr>Veřejné projekty</vt:lpstr>
      <vt:lpstr>3.3 Zefektivnit fungování trhu práce</vt:lpstr>
      <vt:lpstr>Flexicurity</vt:lpstr>
      <vt:lpstr>3.4 (De)regulace produktových trhů </vt:lpstr>
      <vt:lpstr>Méně regulace?</vt:lpstr>
      <vt:lpstr>Prezentace aplikace PowerPoint</vt:lpstr>
      <vt:lpstr>4. Překonávat důsledky vzdálenosti a historie</vt:lpstr>
      <vt:lpstr>Ekonomická geografie</vt:lpstr>
      <vt:lpstr>Prezentace aplikace PowerPoint</vt:lpstr>
      <vt:lpstr>Prezentace aplikace PowerPoint</vt:lpstr>
      <vt:lpstr>Prezentace aplikace PowerPoint</vt:lpstr>
      <vt:lpstr>Politická dilemata</vt:lpstr>
      <vt:lpstr>Dopravní politika?</vt:lpstr>
      <vt:lpstr>Dotace</vt:lpstr>
      <vt:lpstr>Vnější a vnitřní periferie ČR</vt:lpstr>
      <vt:lpstr>Mapa exekucí ČR</vt:lpstr>
      <vt:lpstr>Počty exekucí</vt:lpstr>
      <vt:lpstr>Hospodářská politika</vt:lpstr>
      <vt:lpstr>5. Výběr priorit</vt:lpstr>
      <vt:lpstr>Politický program</vt:lpstr>
      <vt:lpstr>OECD: Doporučení pro ČR (2023)</vt:lpstr>
      <vt:lpstr>OECD: Doporučení pro ČR (2023)</vt:lpstr>
      <vt:lpstr>Prezentace aplikace PowerPoint</vt:lpstr>
      <vt:lpstr>Prezentace aplikace PowerPoint</vt:lpstr>
    </vt:vector>
  </TitlesOfParts>
  <Company>Ekonomicko-správní fakulta Masarykovy univerzity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Readings for Lecture 13</dc:title>
  <dc:creator>Tomes Zdenek</dc:creator>
  <cp:lastModifiedBy>Zdeněk Tomeš</cp:lastModifiedBy>
  <cp:revision>31</cp:revision>
  <dcterms:created xsi:type="dcterms:W3CDTF">2018-01-04T07:01:40Z</dcterms:created>
  <dcterms:modified xsi:type="dcterms:W3CDTF">2023-08-14T20:44:49Z</dcterms:modified>
</cp:coreProperties>
</file>