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Ex1.xml" ContentType="application/vnd.ms-office.chartex+xml"/>
  <Override PartName="/ppt/charts/style11.xml" ContentType="application/vnd.ms-office.chartstyle+xml"/>
  <Override PartName="/ppt/charts/colors1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71" r:id="rId2"/>
    <p:sldId id="284" r:id="rId3"/>
    <p:sldId id="368" r:id="rId4"/>
    <p:sldId id="353" r:id="rId5"/>
    <p:sldId id="278" r:id="rId6"/>
    <p:sldId id="369" r:id="rId7"/>
    <p:sldId id="264" r:id="rId8"/>
    <p:sldId id="291" r:id="rId9"/>
    <p:sldId id="286" r:id="rId10"/>
    <p:sldId id="292" r:id="rId11"/>
    <p:sldId id="294" r:id="rId12"/>
    <p:sldId id="355" r:id="rId13"/>
    <p:sldId id="356" r:id="rId14"/>
    <p:sldId id="357" r:id="rId15"/>
    <p:sldId id="296" r:id="rId16"/>
    <p:sldId id="295" r:id="rId17"/>
    <p:sldId id="293" r:id="rId18"/>
    <p:sldId id="358" r:id="rId19"/>
    <p:sldId id="359" r:id="rId20"/>
    <p:sldId id="299" r:id="rId21"/>
    <p:sldId id="360" r:id="rId22"/>
    <p:sldId id="362" r:id="rId23"/>
    <p:sldId id="363" r:id="rId24"/>
    <p:sldId id="364" r:id="rId25"/>
    <p:sldId id="365" r:id="rId26"/>
    <p:sldId id="366" r:id="rId27"/>
    <p:sldId id="367" r:id="rId28"/>
    <p:sldId id="361" r:id="rId29"/>
    <p:sldId id="312" r:id="rId30"/>
    <p:sldId id="288" r:id="rId31"/>
    <p:sldId id="289" r:id="rId32"/>
    <p:sldId id="272" r:id="rId33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34"/>
    <a:srgbClr val="3D4E5D"/>
    <a:srgbClr val="D09E00"/>
    <a:srgbClr val="869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D4D106-6677-4ED7-A952-9753DCCCB160}" v="21" dt="2024-10-22T12:15:41.2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 s motivem 2 – zvýraznění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yl s motivem 2 – zvýraznění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 s motivem 2 – zvýraznění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Světlý sty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340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package" Target="../embeddings/Microsoft_Excel_Worksheet6.xlsx"/><Relationship Id="rId4" Type="http://schemas.openxmlformats.org/officeDocument/2006/relationships/image" Target="../media/image36.png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oleObject" Target="file:///C:\Users\dmarek\Documents\Viditeln&#233;%20a%20skryt&#233;%20dluh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ptos" panose="020B0004020202020204" pitchFamily="34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4"/>
                <c:pt idx="0">
                  <c:v>Počet novelizací zákona 155/1995 Sb. (o důchodovém pojištění) od roku 1995</c:v>
                </c:pt>
                <c:pt idx="1">
                  <c:v>Počet novelizací zákona 42/1994 Sb. (o penzijním připojištění se státním příspěvkem) od roku 1994 do 2016</c:v>
                </c:pt>
                <c:pt idx="2">
                  <c:v>Počet novelizací zákona 427/2011 Sb. (o doplňkovém penzijním spoření) od roku 2012</c:v>
                </c:pt>
                <c:pt idx="3">
                  <c:v>Počet novelizací zákona 586/1992 Sb. (o daních z příjmů) v pasážích týkajících se daňové uznatelnosti příspěvků na penzijní připojištění, DPS nebo DIP od 1994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94</c:v>
                </c:pt>
                <c:pt idx="1">
                  <c:v>29</c:v>
                </c:pt>
                <c:pt idx="2">
                  <c:v>16</c:v>
                </c:pt>
                <c:pt idx="3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4F-49A9-9A88-B0D9632FFF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699606191"/>
        <c:axId val="888938399"/>
      </c:barChart>
      <c:catAx>
        <c:axId val="699606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cs-CZ"/>
          </a:p>
        </c:txPr>
        <c:crossAx val="888938399"/>
        <c:crosses val="autoZero"/>
        <c:auto val="1"/>
        <c:lblAlgn val="ctr"/>
        <c:lblOffset val="100"/>
        <c:noMultiLvlLbl val="0"/>
      </c:catAx>
      <c:valAx>
        <c:axId val="88893839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99606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100064591253269"/>
          <c:y val="4.0155196028982099E-2"/>
          <c:w val="0.61895837682954047"/>
          <c:h val="0.88118180687700809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List1!$B$1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168382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1683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10A-4771-847D-42069A65EF65}"/>
              </c:ext>
            </c:extLst>
          </c:dPt>
          <c:dLbls>
            <c:dLbl>
              <c:idx val="1"/>
              <c:layout>
                <c:manualLayout>
                  <c:x val="1.5100037750094375E-3"/>
                  <c:y val="3.928190460299852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10A-4771-847D-42069A65EF65}"/>
                </c:ext>
              </c:extLst>
            </c:dLbl>
            <c:numFmt formatCode="###0&quot; %&quot;;\-###0\ &quot; 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List1!$A$2:$A$8</c:f>
              <c:strCache>
                <c:ptCount val="7"/>
                <c:pt idx="0">
                  <c:v>Méně než 500 000 Kč</c:v>
                </c:pt>
                <c:pt idx="1">
                  <c:v>500 001 - 1 000 000 Kč</c:v>
                </c:pt>
                <c:pt idx="2">
                  <c:v>1 000 001 - 1 500 000 Kč</c:v>
                </c:pt>
                <c:pt idx="3">
                  <c:v>1 500 001 - 2 000 000 Kč</c:v>
                </c:pt>
                <c:pt idx="4">
                  <c:v>2 000 001 - 2 500 000 Kč</c:v>
                </c:pt>
                <c:pt idx="5">
                  <c:v>Více než 2 500 000 Kč</c:v>
                </c:pt>
                <c:pt idx="6">
                  <c:v>Nevím, nechci odpovídat</c:v>
                </c:pt>
              </c:strCache>
            </c:strRef>
          </c:cat>
          <c:val>
            <c:numRef>
              <c:f>List1!$B$2:$B$8</c:f>
              <c:numCache>
                <c:formatCode>General</c:formatCode>
                <c:ptCount val="7"/>
                <c:pt idx="0">
                  <c:v>18.631</c:v>
                </c:pt>
                <c:pt idx="1">
                  <c:v>13.375999999999999</c:v>
                </c:pt>
                <c:pt idx="2">
                  <c:v>14.49</c:v>
                </c:pt>
                <c:pt idx="3">
                  <c:v>10.191000000000001</c:v>
                </c:pt>
                <c:pt idx="4">
                  <c:v>8.1210000000000004</c:v>
                </c:pt>
                <c:pt idx="5">
                  <c:v>18.470999999999997</c:v>
                </c:pt>
                <c:pt idx="6">
                  <c:v>16.72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10A-4771-847D-42069A65EF6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5"/>
        <c:axId val="1692075999"/>
        <c:axId val="1692076959"/>
        <c:extLst>
          <c:ext xmlns:c15="http://schemas.microsoft.com/office/drawing/2012/chart" uri="{02D57815-91ED-43cb-92C2-25804820EDAC}">
            <c15:filteredBarSeries>
              <c15:ser>
                <c:idx val="0"/>
                <c:order val="1"/>
                <c:tx>
                  <c:strRef>
                    <c:extLst>
                      <c:ext uri="{02D57815-91ED-43cb-92C2-25804820EDAC}">
                        <c15:formulaRef>
                          <c15:sqref>List1!$C$1</c15:sqref>
                        </c15:formulaRef>
                      </c:ext>
                    </c:extLst>
                    <c:strCache>
                      <c:ptCount val="1"/>
                      <c:pt idx="0">
                        <c:v>2023</c:v>
                      </c:pt>
                    </c:strCache>
                  </c:strRef>
                </c:tx>
                <c:spPr>
                  <a:solidFill>
                    <a:schemeClr val="tx2"/>
                  </a:solidFill>
                  <a:ln>
                    <a:noFill/>
                  </a:ln>
                  <a:effectLst/>
                </c:spPr>
                <c:invertIfNegative val="0"/>
                <c:dLbls>
                  <c:numFmt formatCode="###0&quot; %&quot;;\-###0\ &quot; %&quot;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cs-CZ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List1!$A$2:$A$8</c15:sqref>
                        </c15:formulaRef>
                      </c:ext>
                    </c:extLst>
                    <c:strCache>
                      <c:ptCount val="7"/>
                      <c:pt idx="0">
                        <c:v>Méně než 500 000 Kč</c:v>
                      </c:pt>
                      <c:pt idx="1">
                        <c:v>500 001 - 1 000 000 Kč</c:v>
                      </c:pt>
                      <c:pt idx="2">
                        <c:v>1 000 001 - 1 500 000 Kč</c:v>
                      </c:pt>
                      <c:pt idx="3">
                        <c:v>1 500 001 - 2 000 000 Kč</c:v>
                      </c:pt>
                      <c:pt idx="4">
                        <c:v>2 000 001 - 2 500 000 Kč</c:v>
                      </c:pt>
                      <c:pt idx="5">
                        <c:v>Více než 2 500 000 Kč</c:v>
                      </c:pt>
                      <c:pt idx="6">
                        <c:v>Nevím, nechci odpovídat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List1!$C$2:$C$8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28.100999999999999</c:v>
                      </c:pt>
                      <c:pt idx="1">
                        <c:v>20.542999999999999</c:v>
                      </c:pt>
                      <c:pt idx="2">
                        <c:v>8.9149999999999991</c:v>
                      </c:pt>
                      <c:pt idx="3">
                        <c:v>9.109</c:v>
                      </c:pt>
                      <c:pt idx="4">
                        <c:v>3.6819999999999999</c:v>
                      </c:pt>
                      <c:pt idx="5">
                        <c:v>11.82</c:v>
                      </c:pt>
                      <c:pt idx="6">
                        <c:v>17.829000000000001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E10A-4771-847D-42069A65EF65}"/>
                  </c:ext>
                </c:extLst>
              </c15:ser>
            </c15:filteredBarSeries>
          </c:ext>
        </c:extLst>
      </c:barChart>
      <c:catAx>
        <c:axId val="1692075999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692076959"/>
        <c:crosses val="autoZero"/>
        <c:auto val="1"/>
        <c:lblAlgn val="ctr"/>
        <c:lblOffset val="100"/>
        <c:noMultiLvlLbl val="0"/>
      </c:catAx>
      <c:valAx>
        <c:axId val="1692076959"/>
        <c:scaling>
          <c:orientation val="minMax"/>
          <c:max val="100"/>
        </c:scaling>
        <c:delete val="1"/>
        <c:axPos val="t"/>
        <c:numFmt formatCode="###0&quot; %&quot;;\-###0\ &quot; %&quot;" sourceLinked="0"/>
        <c:majorTickMark val="out"/>
        <c:minorTickMark val="none"/>
        <c:tickLblPos val="nextTo"/>
        <c:crossAx val="1692075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Počet znaků (s mezerami) v zákoně 155/1995 Sb</c:v>
                </c:pt>
              </c:strCache>
            </c:strRef>
          </c:tx>
          <c:spPr>
            <a:solidFill>
              <a:srgbClr val="3D4E5D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ptos" panose="020B0004020202020204" pitchFamily="34" charset="0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List1!$A$2:$A$3</c:f>
              <c:strCache>
                <c:ptCount val="2"/>
                <c:pt idx="0">
                  <c:v>Verze platná k 1. 1. 1996</c:v>
                </c:pt>
                <c:pt idx="1">
                  <c:v>Verze platná k 30. 9. 2024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106554</c:v>
                </c:pt>
                <c:pt idx="1">
                  <c:v>261922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BC-497B-81FA-E37407CF22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002227039"/>
        <c:axId val="1002230399"/>
      </c:barChart>
      <c:catAx>
        <c:axId val="1002227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02230399"/>
        <c:crosses val="autoZero"/>
        <c:auto val="1"/>
        <c:lblAlgn val="ctr"/>
        <c:lblOffset val="100"/>
        <c:noMultiLvlLbl val="0"/>
      </c:catAx>
      <c:valAx>
        <c:axId val="100223039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02227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Výdaje (tis. Kč)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D69-4ABC-BB9A-44F177D92E6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D69-4ABC-BB9A-44F177D92E6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D69-4ABC-BB9A-44F177D92E6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D69-4ABC-BB9A-44F177D92E63}"/>
              </c:ext>
            </c:extLst>
          </c:dPt>
          <c:cat>
            <c:strRef>
              <c:f>List1!$A$2:$A$5</c:f>
              <c:strCache>
                <c:ptCount val="4"/>
                <c:pt idx="0">
                  <c:v>Starobní důchody </c:v>
                </c:pt>
                <c:pt idx="1">
                  <c:v>Invalidní důchody </c:v>
                </c:pt>
                <c:pt idx="2">
                  <c:v>Vdovské a vdovecké důchody</c:v>
                </c:pt>
                <c:pt idx="3">
                  <c:v>Sirotčí důchody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 formatCode="#,##0">
                  <c:v>564078972</c:v>
                </c:pt>
                <c:pt idx="1">
                  <c:v>65197446</c:v>
                </c:pt>
                <c:pt idx="2">
                  <c:v>35115982</c:v>
                </c:pt>
                <c:pt idx="3" formatCode="#,##0">
                  <c:v>5456140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37-4F42-A1DE-A20A8C9DC3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r>
              <a:rPr lang="cs-CZ" sz="2000" dirty="0">
                <a:latin typeface="Aptos" panose="020B0004020202020204" pitchFamily="34" charset="0"/>
              </a:rPr>
              <a:t>Počet vyplácených důchodů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2.5581395348837209E-2"/>
          <c:y val="6.6881682552838773E-2"/>
          <c:w val="0.94883720930232562"/>
          <c:h val="0.699484666390385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Muži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3953488372093023E-2"/>
                  <c:y val="-9.649011340815152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7E-40B5-8830-7D9A5C0FCD4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List1!$A$2:$A$6</c:f>
              <c:strCache>
                <c:ptCount val="5"/>
                <c:pt idx="0">
                  <c:v>Starobní důchody</c:v>
                </c:pt>
                <c:pt idx="1">
                  <c:v>Invalidní důchody</c:v>
                </c:pt>
                <c:pt idx="2">
                  <c:v>Vdovské důchody</c:v>
                </c:pt>
                <c:pt idx="3">
                  <c:v>Vdovecké důchody</c:v>
                </c:pt>
                <c:pt idx="4">
                  <c:v>Sirotčí důchody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959553</c:v>
                </c:pt>
                <c:pt idx="1">
                  <c:v>199293</c:v>
                </c:pt>
                <c:pt idx="2">
                  <c:v>0</c:v>
                </c:pt>
                <c:pt idx="3">
                  <c:v>97169</c:v>
                </c:pt>
                <c:pt idx="4">
                  <c:v>19633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7E-4CD8-8242-1ACCF9974A6B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Ženy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6.976744186046554E-3"/>
                  <c:y val="-9.649011340815152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37E-40B5-8830-7D9A5C0FCD4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List1!$A$2:$A$6</c:f>
              <c:strCache>
                <c:ptCount val="5"/>
                <c:pt idx="0">
                  <c:v>Starobní důchody</c:v>
                </c:pt>
                <c:pt idx="1">
                  <c:v>Invalidní důchody</c:v>
                </c:pt>
                <c:pt idx="2">
                  <c:v>Vdovské důchody</c:v>
                </c:pt>
                <c:pt idx="3">
                  <c:v>Vdovecké důchody</c:v>
                </c:pt>
                <c:pt idx="4">
                  <c:v>Sirotčí důchody</c:v>
                </c:pt>
              </c:strCache>
            </c:strRef>
          </c:cat>
          <c:val>
            <c:numRef>
              <c:f>List1!$C$2:$C$6</c:f>
              <c:numCache>
                <c:formatCode>General</c:formatCode>
                <c:ptCount val="5"/>
                <c:pt idx="0">
                  <c:v>1411688</c:v>
                </c:pt>
                <c:pt idx="1">
                  <c:v>212413</c:v>
                </c:pt>
                <c:pt idx="2">
                  <c:v>508498</c:v>
                </c:pt>
                <c:pt idx="3">
                  <c:v>0</c:v>
                </c:pt>
                <c:pt idx="4">
                  <c:v>20295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7E-4CD8-8242-1ACCF9974A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834764416"/>
        <c:axId val="834767296"/>
      </c:barChart>
      <c:catAx>
        <c:axId val="834764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34767296"/>
        <c:crosses val="autoZero"/>
        <c:auto val="1"/>
        <c:lblAlgn val="ctr"/>
        <c:lblOffset val="100"/>
        <c:noMultiLvlLbl val="0"/>
      </c:catAx>
      <c:valAx>
        <c:axId val="8347672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3476441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3973466398095587"/>
          <c:y val="0.8856212184003317"/>
          <c:w val="0.20993041567478485"/>
          <c:h val="5.39562784915043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ptos" panose="020B0004020202020204" pitchFamily="34" charset="0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493493624967721E-3"/>
          <c:y val="9.2689490939739348E-3"/>
          <c:w val="0.98967790641176789"/>
          <c:h val="0.798999372588302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Pravděpodobné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7A6-42FB-9EE3-7B2F6170BF90}"/>
              </c:ext>
            </c:extLst>
          </c:dPt>
          <c:dLbls>
            <c:dLbl>
              <c:idx val="1"/>
              <c:layout>
                <c:manualLayout>
                  <c:x val="-8.0591548799504122E-4"/>
                  <c:y val="-4.7999713958134672E-3"/>
                </c:manualLayout>
              </c:layout>
              <c:numFmt formatCode="#,##0&quot; %&quot;;\-#,##0" sourceLinked="0"/>
              <c:spPr>
                <a:noFill/>
                <a:ln w="19050">
                  <a:noFill/>
                  <a:prstDash val="sysDash"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0D0D0D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B7A6-42FB-9EE3-7B2F6170BF90}"/>
                </c:ext>
              </c:extLst>
            </c:dLbl>
            <c:numFmt formatCode="#,##0&quot; %&quot;;\-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D0D0D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List1!$B$1:$F$1</c:f>
              <c:strCache>
                <c:ptCount val="5"/>
                <c:pt idx="0">
                  <c:v>0 až 10 % z výplaty</c:v>
                </c:pt>
                <c:pt idx="1">
                  <c:v>11 až 33 %</c:v>
                </c:pt>
                <c:pt idx="2">
                  <c:v>34 až 50 %</c:v>
                </c:pt>
                <c:pt idx="3">
                  <c:v>51 % a více</c:v>
                </c:pt>
                <c:pt idx="4">
                  <c:v>Nevím, nedokážu říct</c:v>
                </c:pt>
              </c:strCache>
            </c:strRef>
          </c:cat>
          <c:val>
            <c:numRef>
              <c:f>List1!$B$2:$F$2</c:f>
              <c:numCache>
                <c:formatCode>General</c:formatCode>
                <c:ptCount val="5"/>
                <c:pt idx="0">
                  <c:v>32.003999999999998</c:v>
                </c:pt>
                <c:pt idx="1">
                  <c:v>35.195</c:v>
                </c:pt>
                <c:pt idx="2">
                  <c:v>12.263</c:v>
                </c:pt>
                <c:pt idx="3">
                  <c:v>5.8819999999999997</c:v>
                </c:pt>
                <c:pt idx="4">
                  <c:v>14.157999999999999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A6-42FB-9EE3-7B2F6170BF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40"/>
        <c:axId val="107991808"/>
        <c:axId val="107993344"/>
      </c:barChart>
      <c:catAx>
        <c:axId val="107991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7993344"/>
        <c:crosses val="autoZero"/>
        <c:auto val="1"/>
        <c:lblAlgn val="ctr"/>
        <c:lblOffset val="100"/>
        <c:noMultiLvlLbl val="0"/>
      </c:catAx>
      <c:valAx>
        <c:axId val="107993344"/>
        <c:scaling>
          <c:orientation val="minMax"/>
          <c:max val="5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07991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cs-CZ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978801169590654E-3"/>
          <c:y val="3.8412698412698412E-2"/>
          <c:w val="0.96283698830409359"/>
          <c:h val="0.682402116402116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Background</c:v>
                </c:pt>
              </c:strCache>
            </c:strRef>
          </c:tx>
          <c:spPr>
            <a:blipFill>
              <a:blip xmlns:r="http://schemas.openxmlformats.org/officeDocument/2006/relationships"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"/>
          </c:pictureOptions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"/>
            </c:pictureOptions>
            <c:extLst>
              <c:ext xmlns:c16="http://schemas.microsoft.com/office/drawing/2014/chart" uri="{C3380CC4-5D6E-409C-BE32-E72D297353CC}">
                <c16:uniqueId val="{00000001-509A-4722-BB86-A27E54D4A3AA}"/>
              </c:ext>
            </c:extLst>
          </c:dPt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9A-4722-BB86-A27E54D4A3A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Data</c:v>
                </c:pt>
              </c:strCache>
            </c:strRef>
          </c:tx>
          <c:spPr>
            <a:blipFill>
              <a:blip xmlns:r="http://schemas.openxmlformats.org/officeDocument/2006/relationships"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"/>
          </c:pictureOption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09A-4722-BB86-A27E54D4A3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729248463"/>
        <c:axId val="393478015"/>
      </c:barChart>
      <c:barChart>
        <c:barDir val="bar"/>
        <c:grouping val="clustere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Data Label (Number)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9A-4722-BB86-A27E54D4A3A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Data Label (Text)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none" lIns="38100" tIns="19050" rIns="38100" bIns="19050" anchor="ctr" anchorCtr="1">
                  <a:spAutoFit/>
                </a:bodyPr>
                <a:lstStyle/>
                <a:p>
                  <a:pPr>
                    <a:spcBef>
                      <a:spcPts val="8400"/>
                    </a:spcBef>
                    <a:defRPr sz="16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inBase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509A-4722-BB86-A27E54D4A3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none" lIns="38100" tIns="19050" rIns="38100" bIns="19050" anchor="ctr" anchorCtr="1">
                <a:spAutoFit/>
              </a:bodyPr>
              <a:lstStyle/>
              <a:p>
                <a:pPr>
                  <a:spcBef>
                    <a:spcPts val="18600"/>
                  </a:spcBef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09A-4722-BB86-A27E54D4A3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691742192"/>
        <c:axId val="393442303"/>
      </c:barChart>
      <c:catAx>
        <c:axId val="72924846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93478015"/>
        <c:crosses val="autoZero"/>
        <c:auto val="1"/>
        <c:lblAlgn val="ctr"/>
        <c:lblOffset val="100"/>
        <c:noMultiLvlLbl val="0"/>
      </c:catAx>
      <c:valAx>
        <c:axId val="393478015"/>
        <c:scaling>
          <c:orientation val="minMax"/>
          <c:max val="100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729248463"/>
        <c:crosses val="autoZero"/>
        <c:crossBetween val="between"/>
        <c:majorUnit val="5"/>
      </c:valAx>
      <c:valAx>
        <c:axId val="393442303"/>
        <c:scaling>
          <c:orientation val="minMax"/>
          <c:max val="100"/>
          <c:min val="0"/>
        </c:scaling>
        <c:delete val="0"/>
        <c:axPos val="t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91742192"/>
        <c:crosses val="max"/>
        <c:crossBetween val="between"/>
      </c:valAx>
      <c:catAx>
        <c:axId val="16917421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9344230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7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978801169590654E-3"/>
          <c:y val="3.8412698412698412E-2"/>
          <c:w val="0.96283698830409359"/>
          <c:h val="0.682402116402116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Background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"/>
          </c:pictureOptions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"/>
            </c:pictureOptions>
            <c:extLst>
              <c:ext xmlns:c16="http://schemas.microsoft.com/office/drawing/2014/chart" uri="{C3380CC4-5D6E-409C-BE32-E72D297353CC}">
                <c16:uniqueId val="{00000001-41FD-43BF-A225-35AE900E0E0C}"/>
              </c:ext>
            </c:extLst>
          </c:dPt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FD-43BF-A225-35AE900E0E0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Data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"/>
          </c:pictureOption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1FD-43BF-A225-35AE900E0E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"/>
        <c:overlap val="100"/>
        <c:axId val="729248463"/>
        <c:axId val="393478015"/>
      </c:barChart>
      <c:barChart>
        <c:barDir val="bar"/>
        <c:grouping val="clustere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Data Label (Number)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FD-43BF-A225-35AE900E0E0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Data Label (Text)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clip" vert="horz" wrap="none" lIns="38100" tIns="19050" rIns="38100" bIns="19050" anchor="ctr" anchorCtr="1">
                  <a:spAutoFit/>
                </a:bodyPr>
                <a:lstStyle/>
                <a:p>
                  <a:pPr>
                    <a:spcBef>
                      <a:spcPts val="8400"/>
                    </a:spcBef>
                    <a:defRPr sz="16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inBase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41FD-43BF-A225-35AE900E0E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none" lIns="38100" tIns="19050" rIns="38100" bIns="19050" anchor="ctr" anchorCtr="1">
                <a:spAutoFit/>
              </a:bodyPr>
              <a:lstStyle/>
              <a:p>
                <a:pPr>
                  <a:spcBef>
                    <a:spcPts val="18600"/>
                  </a:spcBef>
                  <a:defRPr sz="16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1FD-43BF-A225-35AE900E0E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1691742192"/>
        <c:axId val="393442303"/>
      </c:barChart>
      <c:catAx>
        <c:axId val="72924846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93478015"/>
        <c:crosses val="autoZero"/>
        <c:auto val="1"/>
        <c:lblAlgn val="ctr"/>
        <c:lblOffset val="100"/>
        <c:noMultiLvlLbl val="0"/>
      </c:catAx>
      <c:valAx>
        <c:axId val="393478015"/>
        <c:scaling>
          <c:orientation val="minMax"/>
          <c:max val="100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729248463"/>
        <c:crosses val="autoZero"/>
        <c:crossBetween val="between"/>
        <c:majorUnit val="5"/>
      </c:valAx>
      <c:valAx>
        <c:axId val="393442303"/>
        <c:scaling>
          <c:orientation val="minMax"/>
          <c:max val="100"/>
          <c:min val="0"/>
        </c:scaling>
        <c:delete val="0"/>
        <c:axPos val="t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91742192"/>
        <c:crosses val="max"/>
        <c:crossBetween val="between"/>
      </c:valAx>
      <c:catAx>
        <c:axId val="16917421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9344230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5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100058557233013"/>
          <c:y val="4.5866847018172216E-2"/>
          <c:w val="0.61895837682954047"/>
          <c:h val="0.90162523563674213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List1!$B$1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168382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1683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662-4888-9367-06C1498A0E84}"/>
              </c:ext>
            </c:extLst>
          </c:dPt>
          <c:dLbls>
            <c:dLbl>
              <c:idx val="1"/>
              <c:layout>
                <c:manualLayout>
                  <c:x val="-1.510003775009437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662-4888-9367-06C1498A0E84}"/>
                </c:ext>
              </c:extLst>
            </c:dLbl>
            <c:numFmt formatCode="###0&quot; %&quot;;\-###0\ &quot; 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List1!$A$2:$A$8</c:f>
              <c:strCache>
                <c:ptCount val="7"/>
                <c:pt idx="0">
                  <c:v>Méně než 500 000 Kč</c:v>
                </c:pt>
                <c:pt idx="1">
                  <c:v>500 001 - 1 000 000 Kč</c:v>
                </c:pt>
                <c:pt idx="2">
                  <c:v>1 000 001 - 1 500 000 Kč</c:v>
                </c:pt>
                <c:pt idx="3">
                  <c:v>1 500 001 - 2 000 000 Kč</c:v>
                </c:pt>
                <c:pt idx="4">
                  <c:v>2 000 001 - 2 500 000 Kč</c:v>
                </c:pt>
                <c:pt idx="5">
                  <c:v>2 500 001 Kč a více </c:v>
                </c:pt>
                <c:pt idx="6">
                  <c:v>Nevím, nechci odpovídat</c:v>
                </c:pt>
              </c:strCache>
            </c:strRef>
          </c:cat>
          <c:val>
            <c:numRef>
              <c:f>List1!$B$2:$B$8</c:f>
              <c:numCache>
                <c:formatCode>General</c:formatCode>
                <c:ptCount val="7"/>
                <c:pt idx="0">
                  <c:v>26.751999999999999</c:v>
                </c:pt>
                <c:pt idx="1">
                  <c:v>17.038</c:v>
                </c:pt>
                <c:pt idx="2">
                  <c:v>11.465</c:v>
                </c:pt>
                <c:pt idx="3">
                  <c:v>8.9169999999999998</c:v>
                </c:pt>
                <c:pt idx="4">
                  <c:v>6.21</c:v>
                </c:pt>
                <c:pt idx="5">
                  <c:v>12.102</c:v>
                </c:pt>
                <c:pt idx="6">
                  <c:v>17.515999999999998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662-4888-9367-06C1498A0E8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5"/>
        <c:axId val="1692075999"/>
        <c:axId val="1692076959"/>
      </c:barChart>
      <c:catAx>
        <c:axId val="1692075999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692076959"/>
        <c:crosses val="autoZero"/>
        <c:auto val="1"/>
        <c:lblAlgn val="ctr"/>
        <c:lblOffset val="100"/>
        <c:noMultiLvlLbl val="0"/>
      </c:catAx>
      <c:valAx>
        <c:axId val="1692076959"/>
        <c:scaling>
          <c:orientation val="minMax"/>
          <c:max val="100"/>
        </c:scaling>
        <c:delete val="1"/>
        <c:axPos val="t"/>
        <c:numFmt formatCode="###0&quot; %&quot;;\-###0\ &quot; %&quot;" sourceLinked="0"/>
        <c:majorTickMark val="out"/>
        <c:minorTickMark val="none"/>
        <c:tickLblPos val="nextTo"/>
        <c:crossAx val="1692075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321504107223487"/>
          <c:y val="4.5866847018172216E-2"/>
          <c:w val="0.66674396590648044"/>
          <c:h val="0.87547007453115089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List1!$B$1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1.5100037750094375E-3"/>
                  <c:y val="3.928190460299852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444-468D-8C53-7C9F5CC50253}"/>
                </c:ext>
              </c:extLst>
            </c:dLbl>
            <c:numFmt formatCode="###0&quot; %&quot;;\-###0\ &quot; 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List1!$A$2:$A$7</c:f>
              <c:strCache>
                <c:ptCount val="6"/>
                <c:pt idx="0">
                  <c:v>Méně než 100 tisícKč</c:v>
                </c:pt>
                <c:pt idx="1">
                  <c:v>100 001 - 250 000 Kč</c:v>
                </c:pt>
                <c:pt idx="2">
                  <c:v>250 001 - 500 000 Kč</c:v>
                </c:pt>
                <c:pt idx="3">
                  <c:v>500 001 Kč - 1 000 000 Kč</c:v>
                </c:pt>
                <c:pt idx="4">
                  <c:v> Více než 1 milion Kč </c:v>
                </c:pt>
                <c:pt idx="5">
                  <c:v>Nevím, nechci odpovídat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28.184999999999999</c:v>
                </c:pt>
                <c:pt idx="1">
                  <c:v>21.975000000000001</c:v>
                </c:pt>
                <c:pt idx="2">
                  <c:v>17.675000000000001</c:v>
                </c:pt>
                <c:pt idx="3">
                  <c:v>10.35</c:v>
                </c:pt>
                <c:pt idx="4">
                  <c:v>7.3250000000000002</c:v>
                </c:pt>
                <c:pt idx="5">
                  <c:v>14.49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44-468D-8C53-7C9F5CC5025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5"/>
        <c:axId val="1692075999"/>
        <c:axId val="1692076959"/>
        <c:extLst>
          <c:ext xmlns:c15="http://schemas.microsoft.com/office/drawing/2012/chart" uri="{02D57815-91ED-43cb-92C2-25804820EDAC}">
            <c15:filteredBarSeries>
              <c15:ser>
                <c:idx val="0"/>
                <c:order val="1"/>
                <c:tx>
                  <c:strRef>
                    <c:extLst>
                      <c:ext uri="{02D57815-91ED-43cb-92C2-25804820EDAC}">
                        <c15:formulaRef>
                          <c15:sqref>List1!$C$1</c15:sqref>
                        </c15:formulaRef>
                      </c:ext>
                    </c:extLst>
                    <c:strCache>
                      <c:ptCount val="1"/>
                      <c:pt idx="0">
                        <c:v>2023</c:v>
                      </c:pt>
                    </c:strCache>
                  </c:strRef>
                </c:tx>
                <c:spPr>
                  <a:solidFill>
                    <a:schemeClr val="tx2"/>
                  </a:soli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3"/>
                    <c:layout>
                      <c:manualLayout>
                        <c:x val="-1.5100037750094375E-3"/>
                        <c:y val="0"/>
                      </c:manualLayout>
                    </c:layout>
                    <c:dLblPos val="outEnd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2-C444-468D-8C53-7C9F5CC50253}"/>
                      </c:ext>
                    </c:extLst>
                  </c:dLbl>
                  <c:numFmt formatCode="###0&quot; %&quot;;\-###0\ &quot; %&quot;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2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cs-CZ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List1!$A$2:$A$7</c15:sqref>
                        </c15:formulaRef>
                      </c:ext>
                    </c:extLst>
                    <c:strCache>
                      <c:ptCount val="6"/>
                      <c:pt idx="0">
                        <c:v>Méně než 100 tisícKč</c:v>
                      </c:pt>
                      <c:pt idx="1">
                        <c:v>100 001 - 250 000 Kč</c:v>
                      </c:pt>
                      <c:pt idx="2">
                        <c:v>250 001 - 500 000 Kč</c:v>
                      </c:pt>
                      <c:pt idx="3">
                        <c:v>500 001 Kč - 1 000 000 Kč</c:v>
                      </c:pt>
                      <c:pt idx="4">
                        <c:v> Více než 1 milion Kč </c:v>
                      </c:pt>
                      <c:pt idx="5">
                        <c:v>Nevím, nechci odpovídat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List1!$C$2:$C$7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38.177999999999997</c:v>
                      </c:pt>
                      <c:pt idx="1">
                        <c:v>24.030999999999999</c:v>
                      </c:pt>
                      <c:pt idx="2">
                        <c:v>14.147</c:v>
                      </c:pt>
                      <c:pt idx="3">
                        <c:v>6.008</c:v>
                      </c:pt>
                      <c:pt idx="4">
                        <c:v>3.2960000000000003</c:v>
                      </c:pt>
                      <c:pt idx="5">
                        <c:v>14.340999999999999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C444-468D-8C53-7C9F5CC50253}"/>
                  </c:ext>
                </c:extLst>
              </c15:ser>
            </c15:filteredBarSeries>
          </c:ext>
        </c:extLst>
      </c:barChart>
      <c:catAx>
        <c:axId val="1692075999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692076959"/>
        <c:crosses val="autoZero"/>
        <c:auto val="1"/>
        <c:lblAlgn val="ctr"/>
        <c:lblOffset val="100"/>
        <c:noMultiLvlLbl val="0"/>
      </c:catAx>
      <c:valAx>
        <c:axId val="1692076959"/>
        <c:scaling>
          <c:orientation val="minMax"/>
          <c:max val="100"/>
        </c:scaling>
        <c:delete val="1"/>
        <c:axPos val="t"/>
        <c:numFmt formatCode="###0&quot; %&quot;;\-###0\ &quot; %&quot;" sourceLinked="0"/>
        <c:majorTickMark val="out"/>
        <c:minorTickMark val="none"/>
        <c:tickLblPos val="nextTo"/>
        <c:crossAx val="1692075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cs-CZ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Sheet1!$A$2:$A$6</cx:f>
        <cx:lvl ptCount="5">
          <cx:pt idx="0">Současný vládní dluh</cx:pt>
          <cx:pt idx="1">Energetika</cx:pt>
          <cx:pt idx="2">Dopravní infrastruktura</cx:pt>
          <cx:pt idx="3">Školství, věda, výzkum</cx:pt>
          <cx:pt idx="4">Stárnutí populace</cx:pt>
        </cx:lvl>
      </cx:strDim>
      <cx:numDim type="val">
        <cx:f>Sheet1!$C$2:$C$6</cx:f>
        <cx:lvl ptCount="5" formatCode="0%">
          <cx:pt idx="0">0.44</cx:pt>
          <cx:pt idx="1">0.55000000000000004</cx:pt>
          <cx:pt idx="2">0.68000000000000005</cx:pt>
          <cx:pt idx="3">0.59999999999999998</cx:pt>
          <cx:pt idx="4">0.47999999999999998</cx:pt>
        </cx:lvl>
      </cx:numDim>
    </cx:data>
  </cx:chartData>
  <cx:chart>
    <cx:plotArea>
      <cx:plotAreaRegion>
        <cx:series layoutId="waterfall" uniqueId="{B6C22FF9-26D2-4730-B1F3-08153286BFBC}" formatIdx="1">
          <cx:spPr>
            <a:solidFill>
              <a:srgbClr val="ED8B00"/>
            </a:solidFill>
          </cx:spPr>
          <cx:dataPt idx="0">
            <cx:spPr>
              <a:solidFill>
                <a:srgbClr val="86BC25"/>
              </a:solidFill>
            </cx:spPr>
          </cx:dataPt>
          <cx:dataLabels pos="ctr">
            <cx:numFmt formatCode="+0&quot; &quot;%" sourceLinked="0"/>
            <cx:txPr>
              <a:bodyPr vertOverflow="overflow" horzOverflow="overflow" wrap="square" lIns="0" tIns="0" rIns="0" bIns="0"/>
              <a:lstStyle/>
              <a:p>
                <a:pPr algn="ctr" rtl="0">
                  <a:defRPr sz="3200" b="0" i="0">
                    <a:solidFill>
                      <a:srgbClr val="595959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defRPr>
                </a:pPr>
                <a:endParaRPr lang="cs-CZ" sz="320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cx:txPr>
            <cx:visibility seriesName="0" categoryName="0" value="1"/>
            <cx:separator>, </cx:separator>
            <cx:dataLabel idx="0">
              <cx:numFmt formatCode="0&quot; &quot;%" sourceLinked="0"/>
              <cx:visibility seriesName="0" categoryName="0" value="1"/>
              <cx:separator>, </cx:separator>
            </cx:dataLabel>
          </cx:dataLabels>
          <cx:dataId val="0"/>
          <cx:layoutPr>
            <cx:subtotals/>
          </cx:layoutPr>
        </cx:series>
      </cx:plotAreaRegion>
      <cx:axis id="0">
        <cx:catScaling gapWidth="0.5"/>
        <cx:tickLabels/>
        <cx:txPr>
          <a:bodyPr vertOverflow="overflow" horzOverflow="overflow" wrap="square" lIns="0" tIns="0" rIns="0" bIns="0"/>
          <a:lstStyle/>
          <a:p>
            <a:pPr algn="ctr" rtl="0">
              <a:defRPr sz="1600" b="0" i="0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pPr>
            <a:endParaRPr lang="cs-CZ" sz="16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cx:txPr>
      </cx:axis>
      <cx:axis id="1">
        <cx:valScaling/>
        <cx:majorGridlines>
          <cx:spPr>
            <a:ln>
              <a:solidFill>
                <a:schemeClr val="bg1">
                  <a:lumMod val="75000"/>
                </a:schemeClr>
              </a:solidFill>
              <a:prstDash val="dash"/>
            </a:ln>
          </cx:spPr>
        </cx:majorGridlines>
        <cx:tickLabels/>
        <cx:numFmt formatCode="0&quot; &quot;%" sourceLinked="0"/>
        <cx:spPr>
          <a:ln>
            <a:noFill/>
          </a:ln>
        </cx:spPr>
        <cx:txPr>
          <a:bodyPr vertOverflow="overflow" horzOverflow="overflow" wrap="square" lIns="0" tIns="0" rIns="0" bIns="0"/>
          <a:lstStyle/>
          <a:p>
            <a:pPr algn="ctr" rtl="0">
              <a:defRPr sz="2000" b="0" i="0">
                <a:solidFill>
                  <a:srgbClr val="59595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pPr>
            <a:endParaRPr lang="cs-CZ" sz="200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cx:txPr>
      </cx:axis>
    </cx:plotArea>
  </cx:chart>
  <cx:spPr>
    <a:ln>
      <a:noFill/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0.16748</cdr:x>
      <cdr:y>0.86951</cdr:y>
    </cdr:from>
    <cdr:to>
      <cdr:x>0.29029</cdr:x>
      <cdr:y>0.93603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6A3C914E-64BA-A483-CD7E-9ACBBA17A7D1}"/>
            </a:ext>
          </a:extLst>
        </cdr:cNvPr>
        <cdr:cNvSpPr txBox="1"/>
      </cdr:nvSpPr>
      <cdr:spPr>
        <a:xfrm xmlns:a="http://schemas.openxmlformats.org/drawingml/2006/main">
          <a:off x="2000557" y="2232809"/>
          <a:ext cx="1467059" cy="1708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cs-CZ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6D2DE595-AB9D-4F62-AE78-060E973552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64A7FDD-A42E-4483-BC75-FAB31711BB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D8083-9CDA-4747-B8B6-715D7680E4B1}" type="datetimeFigureOut">
              <a:rPr lang="cs-CZ" smtClean="0"/>
              <a:t>24.10.2024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FBCC9E8-BCE0-4024-8956-CCF52916CE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96A9709-09C0-48BA-9384-225582C861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679BE-7FB0-4723-B93B-82232E072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420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B236E-EC5C-41E4-8498-41BAE27DB23B}" type="datetimeFigureOut">
              <a:rPr lang="cs-CZ" smtClean="0"/>
              <a:t>24.10.2024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D4E6D-825B-42F2-9561-8B747622D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175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(nárůst investic, nové fondy, zvýšený zájem o investice)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(nejen nemovitostní fondy, nárůst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private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equity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pohledávkové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 fondy, kam fondy investují)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(zajímavé spektrum aktiv pro investory)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(nárůst investic, poradci a investoři vyhledávají nové příležitosti </a:t>
            </a:r>
            <a:b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na zhodnocení)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(AVANT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Flex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 – skladba portfolia, Garantovaný výnos)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(zájem o FKI, fundraising)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(v roce 2021 založeno přes 20 nových fondů, servis, AVANT ADVISORY) </a:t>
            </a:r>
          </a:p>
          <a:p>
            <a:r>
              <a:rPr lang="cs-CZ" dirty="0"/>
              <a:t>Rozvíjet myšlenku AVANTU – víme, co děláme</a:t>
            </a:r>
          </a:p>
          <a:p>
            <a:r>
              <a:rPr lang="cs-CZ" dirty="0"/>
              <a:t>Nechat nahlédnout do kuchyně – prezentovat úspěšné fondy a zakladatele a tím AVANT</a:t>
            </a:r>
          </a:p>
          <a:p>
            <a:r>
              <a:rPr lang="cs-CZ" dirty="0"/>
              <a:t>Co fondy umí, jak fungují, case study, apod. </a:t>
            </a:r>
          </a:p>
          <a:p>
            <a:r>
              <a:rPr lang="cs-CZ" dirty="0"/>
              <a:t>Potřebujeme vás – odbornost – výstup má působit sofistikovaně</a:t>
            </a:r>
          </a:p>
          <a:p>
            <a:r>
              <a:rPr lang="cs-CZ" dirty="0"/>
              <a:t>Hledáme věci na odlišení – AVANT je otevřený – </a:t>
            </a:r>
            <a:r>
              <a:rPr lang="cs-CZ" dirty="0" err="1"/>
              <a:t>veřejnost+investoři</a:t>
            </a:r>
            <a:r>
              <a:rPr lang="cs-CZ" dirty="0"/>
              <a:t>, transparentní, rychlé přehledné informace, máme scénáře pro krize a mimořádné události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FF"/>
              </a:highlight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FF"/>
              </a:highlight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28F45-1789-42D5-B973-5E92E8D463E3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5310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cs-CZ" dirty="0">
                <a:solidFill>
                  <a:srgbClr val="0D2234"/>
                </a:solidFill>
              </a:rPr>
              <a:t>Aktivní, profesionální odborná,</a:t>
            </a:r>
            <a:r>
              <a:rPr lang="cs-CZ" baseline="0" dirty="0">
                <a:solidFill>
                  <a:srgbClr val="0D2234"/>
                </a:solidFill>
              </a:rPr>
              <a:t> inovativní, zodpovědná</a:t>
            </a:r>
          </a:p>
          <a:p>
            <a:pPr marL="228600" indent="-228600">
              <a:buAutoNum type="arabicParenR"/>
            </a:pPr>
            <a:r>
              <a:rPr lang="cs-CZ" baseline="0" dirty="0">
                <a:solidFill>
                  <a:srgbClr val="0D2234"/>
                </a:solidFill>
              </a:rPr>
              <a:t>Leader FKI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      Rozšířit témata z vysvětlování co je FKI – více do odbornosti, příkladů, náhledu tzv. do kuchyně – analýzy – potřebujeme Vaši pomoc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>
                <a:solidFill>
                  <a:srgbClr val="0D2234"/>
                </a:solidFill>
              </a:rPr>
              <a:t>     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Považuji za velkou konkurenční výhodu jednoduchost, přehlednost a obsah informací o fondech, které máme na webu.  Jen minimum společností, to má z hlediska zájemce o informace, tak přehledně zpracované, jako AVANT nebo ještě pár bank.</a:t>
            </a:r>
          </a:p>
          <a:p>
            <a:pPr marL="228600" indent="-228600">
              <a:buAutoNum type="arabicParenR"/>
            </a:pP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kolení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 (online + osobní prezentace), investiční konference, golf, kulaté stoly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Odborná setkání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Pro komunikaci PR, LinkedIn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Servis a posílení postavení AVANT – důležitý – přehledný, úplný, kompletní informace – nechceme, aby návštěvník odcházel jinam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4) Novináři, investoři, fondy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5) Kontrola marketingových podkladů fondů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6) Poptávky tiskárny, reklamní předměty, grafika – grafické studio</a:t>
            </a:r>
          </a:p>
          <a:p>
            <a:pPr marL="228600" indent="-228600">
              <a:buAutoNum type="arabicParenR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8F45-1789-42D5-B973-5E92E8D463E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802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cs-CZ" dirty="0">
                <a:solidFill>
                  <a:srgbClr val="0D2234"/>
                </a:solidFill>
              </a:rPr>
              <a:t>Aktivní, profesionální odborná,</a:t>
            </a:r>
            <a:r>
              <a:rPr lang="cs-CZ" baseline="0" dirty="0">
                <a:solidFill>
                  <a:srgbClr val="0D2234"/>
                </a:solidFill>
              </a:rPr>
              <a:t> inovativní, zodpovědná</a:t>
            </a:r>
          </a:p>
          <a:p>
            <a:pPr marL="228600" indent="-228600">
              <a:buAutoNum type="arabicParenR"/>
            </a:pPr>
            <a:r>
              <a:rPr lang="cs-CZ" baseline="0" dirty="0">
                <a:solidFill>
                  <a:srgbClr val="0D2234"/>
                </a:solidFill>
              </a:rPr>
              <a:t>Leader FKI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      Rozšířit témata z vysvětlování co je FKI – více do odbornosti, příkladů, náhledu tzv. do kuchyně – analýzy – potřebujeme Vaši pomoc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>
                <a:solidFill>
                  <a:srgbClr val="0D2234"/>
                </a:solidFill>
              </a:rPr>
              <a:t>     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Považuji za velkou konkurenční výhodu jednoduchost, přehlednost a obsah informací o fondech, které máme na webu.  Jen minimum společností, to má z hlediska zájemce o informace, tak přehledně zpracované, jako AVANT nebo ještě pár bank.</a:t>
            </a:r>
          </a:p>
          <a:p>
            <a:pPr marL="228600" indent="-228600">
              <a:buAutoNum type="arabicParenR"/>
            </a:pP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kolení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 (online + osobní prezentace), investiční konference, golf, kulaté stoly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Odborná setkání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Pro komunikaci PR, LinkedIn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Servis a posílení postavení AVANT – důležitý – přehledný, úplný, kompletní informace – nechceme, aby návštěvník odcházel jinam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4) Novináři, investoři, fondy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5) Kontrola marketingových podkladů fondů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6) Poptávky tiskárny, reklamní předměty, grafika – grafické studio</a:t>
            </a:r>
          </a:p>
          <a:p>
            <a:pPr marL="228600" indent="-228600">
              <a:buAutoNum type="arabicParenR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8F45-1789-42D5-B973-5E92E8D463E3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676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cs-CZ" dirty="0">
                <a:solidFill>
                  <a:srgbClr val="0D2234"/>
                </a:solidFill>
              </a:rPr>
              <a:t>Aktivní, profesionální odborná,</a:t>
            </a:r>
            <a:r>
              <a:rPr lang="cs-CZ" baseline="0" dirty="0">
                <a:solidFill>
                  <a:srgbClr val="0D2234"/>
                </a:solidFill>
              </a:rPr>
              <a:t> inovativní, zodpovědná</a:t>
            </a:r>
          </a:p>
          <a:p>
            <a:pPr marL="228600" indent="-228600">
              <a:buAutoNum type="arabicParenR"/>
            </a:pPr>
            <a:r>
              <a:rPr lang="cs-CZ" baseline="0" dirty="0">
                <a:solidFill>
                  <a:srgbClr val="0D2234"/>
                </a:solidFill>
              </a:rPr>
              <a:t>Leader FKI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      Rozšířit témata z vysvětlování co je FKI – více do odbornosti, příkladů, náhledu tzv. do kuchyně – analýzy – potřebujeme Vaši pomoc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>
                <a:solidFill>
                  <a:srgbClr val="0D2234"/>
                </a:solidFill>
              </a:rPr>
              <a:t>     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Považuji za velkou konkurenční výhodu jednoduchost, přehlednost a obsah informací o fondech, které máme na webu.  Jen minimum společností, to má z hlediska zájemce o informace, tak přehledně zpracované, jako AVANT nebo ještě pár bank.</a:t>
            </a:r>
          </a:p>
          <a:p>
            <a:pPr marL="228600" indent="-228600">
              <a:buAutoNum type="arabicParenR"/>
            </a:pP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kolení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 (online + osobní prezentace), investiční konference, golf, kulaté stoly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Odborná setkání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Pro komunikaci PR, LinkedIn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Servis a posílení postavení AVANT – důležitý – přehledný, úplný, kompletní informace – nechceme, aby návštěvník odcházel jinam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4) Novináři, investoři, fondy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5) Kontrola marketingových podkladů fondů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6) Poptávky tiskárny, reklamní předměty, grafika – grafické studio</a:t>
            </a:r>
          </a:p>
          <a:p>
            <a:pPr marL="228600" indent="-228600">
              <a:buAutoNum type="arabicParenR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8F45-1789-42D5-B973-5E92E8D463E3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522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cs-CZ" dirty="0">
                <a:solidFill>
                  <a:srgbClr val="0D2234"/>
                </a:solidFill>
              </a:rPr>
              <a:t>Aktivní, profesionální odborná,</a:t>
            </a:r>
            <a:r>
              <a:rPr lang="cs-CZ" baseline="0" dirty="0">
                <a:solidFill>
                  <a:srgbClr val="0D2234"/>
                </a:solidFill>
              </a:rPr>
              <a:t> inovativní, zodpovědná</a:t>
            </a:r>
          </a:p>
          <a:p>
            <a:pPr marL="228600" indent="-228600">
              <a:buAutoNum type="arabicParenR"/>
            </a:pPr>
            <a:r>
              <a:rPr lang="cs-CZ" baseline="0" dirty="0">
                <a:solidFill>
                  <a:srgbClr val="0D2234"/>
                </a:solidFill>
              </a:rPr>
              <a:t>Leader FKI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      Rozšířit témata z vysvětlování co je FKI – více do odbornosti, příkladů, náhledu tzv. do kuchyně – analýzy – potřebujeme Vaši pomoc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>
                <a:solidFill>
                  <a:srgbClr val="0D2234"/>
                </a:solidFill>
              </a:rPr>
              <a:t>     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Považuji za velkou konkurenční výhodu jednoduchost, přehlednost a obsah informací o fondech, které máme na webu.  Jen minimum společností, to má z hlediska zájemce o informace, tak přehledně zpracované, jako AVANT nebo ještě pár bank.</a:t>
            </a:r>
          </a:p>
          <a:p>
            <a:pPr marL="228600" indent="-228600">
              <a:buAutoNum type="arabicParenR"/>
            </a:pP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kolení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 (online + osobní prezentace), investiční konference, golf, kulaté stoly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Odborná setkání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Pro komunikaci PR, LinkedIn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Servis a posílení postavení AVANT – důležitý – přehledný, úplný, kompletní informace – nechceme, aby návštěvník odcházel jinam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4) Novináři, investoři, fondy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5) Kontrola marketingových podkladů fondů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6) Poptávky tiskárny, reklamní předměty, grafika – grafické studio</a:t>
            </a:r>
          </a:p>
          <a:p>
            <a:pPr marL="228600" indent="-228600">
              <a:buAutoNum type="arabicParenR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8F45-1789-42D5-B973-5E92E8D463E3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1086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cs-CZ" dirty="0">
                <a:solidFill>
                  <a:srgbClr val="0D2234"/>
                </a:solidFill>
              </a:rPr>
              <a:t>Aktivní, profesionální odborná,</a:t>
            </a:r>
            <a:r>
              <a:rPr lang="cs-CZ" baseline="0" dirty="0">
                <a:solidFill>
                  <a:srgbClr val="0D2234"/>
                </a:solidFill>
              </a:rPr>
              <a:t> inovativní, zodpovědná</a:t>
            </a:r>
          </a:p>
          <a:p>
            <a:pPr marL="228600" indent="-228600">
              <a:buAutoNum type="arabicParenR"/>
            </a:pPr>
            <a:r>
              <a:rPr lang="cs-CZ" baseline="0" dirty="0">
                <a:solidFill>
                  <a:srgbClr val="0D2234"/>
                </a:solidFill>
              </a:rPr>
              <a:t>Leader FKI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      Rozšířit témata z vysvětlování co je FKI – více do odbornosti, příkladů, náhledu tzv. do kuchyně – analýzy – potřebujeme Vaši pomoc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>
                <a:solidFill>
                  <a:srgbClr val="0D2234"/>
                </a:solidFill>
              </a:rPr>
              <a:t>     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Považuji za velkou konkurenční výhodu jednoduchost, přehlednost a obsah informací o fondech, které máme na webu.  Jen minimum společností, to má z hlediska zájemce o informace, tak přehledně zpracované, jako AVANT nebo ještě pár bank.</a:t>
            </a:r>
          </a:p>
          <a:p>
            <a:pPr marL="228600" indent="-228600">
              <a:buAutoNum type="arabicParenR"/>
            </a:pP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kolení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 (online + osobní prezentace), investiční konference, golf, kulaté stoly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Odborná setkání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Pro komunikaci PR, LinkedIn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Servis a posílení postavení AVANT – důležitý – přehledný, úplný, kompletní informace – nechceme, aby návštěvník odcházel jinam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4) Novináři, investoři, fondy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5) Kontrola marketingových podkladů fondů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6) Poptávky tiskárny, reklamní předměty, grafika – grafické studio</a:t>
            </a:r>
          </a:p>
          <a:p>
            <a:pPr marL="228600" indent="-228600">
              <a:buAutoNum type="arabicParenR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8F45-1789-42D5-B973-5E92E8D463E3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9029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cs-CZ" dirty="0">
                <a:solidFill>
                  <a:srgbClr val="0D2234"/>
                </a:solidFill>
              </a:rPr>
              <a:t>Aktivní, profesionální odborná,</a:t>
            </a:r>
            <a:r>
              <a:rPr lang="cs-CZ" baseline="0" dirty="0">
                <a:solidFill>
                  <a:srgbClr val="0D2234"/>
                </a:solidFill>
              </a:rPr>
              <a:t> inovativní, zodpovědná</a:t>
            </a:r>
          </a:p>
          <a:p>
            <a:pPr marL="228600" indent="-228600">
              <a:buAutoNum type="arabicParenR"/>
            </a:pPr>
            <a:r>
              <a:rPr lang="cs-CZ" baseline="0" dirty="0">
                <a:solidFill>
                  <a:srgbClr val="0D2234"/>
                </a:solidFill>
              </a:rPr>
              <a:t>Leader FKI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      Rozšířit témata z vysvětlování co je FKI – více do odbornosti, příkladů, náhledu tzv. do kuchyně – analýzy – potřebujeme Vaši pomoc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>
                <a:solidFill>
                  <a:srgbClr val="0D2234"/>
                </a:solidFill>
              </a:rPr>
              <a:t>     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Považuji za velkou konkurenční výhodu jednoduchost, přehlednost a obsah informací o fondech, které máme na webu.  Jen minimum společností, to má z hlediska zájemce o informace, tak přehledně zpracované, jako AVANT nebo ještě pár bank.</a:t>
            </a:r>
          </a:p>
          <a:p>
            <a:pPr marL="228600" indent="-228600">
              <a:buAutoNum type="arabicParenR"/>
            </a:pP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kolení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 (online + osobní prezentace), investiční konference, golf, kulaté stoly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Odborná setkání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Pro komunikaci PR, LinkedIn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Servis a posílení postavení AVANT – důležitý – přehledný, úplný, kompletní informace – nechceme, aby návštěvník odcházel jinam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4) Novináři, investoři, fondy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5) Kontrola marketingových podkladů fondů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6) Poptávky tiskárny, reklamní předměty, grafika – grafické studio</a:t>
            </a:r>
          </a:p>
          <a:p>
            <a:pPr marL="228600" indent="-228600">
              <a:buAutoNum type="arabicParenR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8F45-1789-42D5-B973-5E92E8D463E3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595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cs-CZ" dirty="0">
                <a:solidFill>
                  <a:srgbClr val="0D2234"/>
                </a:solidFill>
              </a:rPr>
              <a:t>Aktivní, profesionální odborná,</a:t>
            </a:r>
            <a:r>
              <a:rPr lang="cs-CZ" baseline="0" dirty="0">
                <a:solidFill>
                  <a:srgbClr val="0D2234"/>
                </a:solidFill>
              </a:rPr>
              <a:t> inovativní, zodpovědná</a:t>
            </a:r>
          </a:p>
          <a:p>
            <a:pPr marL="228600" indent="-228600">
              <a:buAutoNum type="arabicParenR"/>
            </a:pPr>
            <a:r>
              <a:rPr lang="cs-CZ" baseline="0" dirty="0">
                <a:solidFill>
                  <a:srgbClr val="0D2234"/>
                </a:solidFill>
              </a:rPr>
              <a:t>Leader FKI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      Rozšířit témata z vysvětlování co je FKI – více do odbornosti, příkladů, náhledu tzv. do kuchyně – analýzy – potřebujeme Vaši pomoc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>
                <a:solidFill>
                  <a:srgbClr val="0D2234"/>
                </a:solidFill>
              </a:rPr>
              <a:t>     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Považuji za velkou konkurenční výhodu jednoduchost, přehlednost a obsah informací o fondech, které máme na webu.  Jen minimum společností, to má z hlediska zájemce o informace, tak přehledně zpracované, jako AVANT nebo ještě pár bank.</a:t>
            </a:r>
          </a:p>
          <a:p>
            <a:pPr marL="228600" indent="-228600">
              <a:buAutoNum type="arabicParenR"/>
            </a:pP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kolení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 (online + osobní prezentace), investiční konference, golf, kulaté stoly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Odborná setkání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Pro komunikaci PR, LinkedIn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Servis a posílení postavení AVANT – důležitý – přehledný, úplný, kompletní informace – nechceme, aby návštěvník odcházel jinam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4) Novináři, investoři, fondy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5) Kontrola marketingových podkladů fondů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6) Poptávky tiskárny, reklamní předměty, grafika – grafické studio</a:t>
            </a:r>
          </a:p>
          <a:p>
            <a:pPr marL="228600" indent="-228600">
              <a:buAutoNum type="arabicParenR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8F45-1789-42D5-B973-5E92E8D463E3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9583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cs-CZ" dirty="0">
                <a:solidFill>
                  <a:srgbClr val="0D2234"/>
                </a:solidFill>
              </a:rPr>
              <a:t>Aktivní, profesionální odborná,</a:t>
            </a:r>
            <a:r>
              <a:rPr lang="cs-CZ" baseline="0" dirty="0">
                <a:solidFill>
                  <a:srgbClr val="0D2234"/>
                </a:solidFill>
              </a:rPr>
              <a:t> inovativní, zodpovědná</a:t>
            </a:r>
          </a:p>
          <a:p>
            <a:pPr marL="228600" indent="-228600">
              <a:buAutoNum type="arabicParenR"/>
            </a:pPr>
            <a:r>
              <a:rPr lang="cs-CZ" baseline="0" dirty="0">
                <a:solidFill>
                  <a:srgbClr val="0D2234"/>
                </a:solidFill>
              </a:rPr>
              <a:t>Leader FKI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      Rozšířit témata z vysvětlování co je FKI – více do odbornosti, příkladů, náhledu tzv. do kuchyně – analýzy – potřebujeme Vaši pomoc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>
                <a:solidFill>
                  <a:srgbClr val="0D2234"/>
                </a:solidFill>
              </a:rPr>
              <a:t>     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Považuji za velkou konkurenční výhodu jednoduchost, přehlednost a obsah informací o fondech, které máme na webu.  Jen minimum společností, to má z hlediska zájemce o informace, tak přehledně zpracované, jako AVANT nebo ještě pár bank.</a:t>
            </a:r>
          </a:p>
          <a:p>
            <a:pPr marL="228600" indent="-228600">
              <a:buAutoNum type="arabicParenR"/>
            </a:pP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kolení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 (online + osobní prezentace), investiční konference, golf, kulaté stoly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Odborná setkání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Pro komunikaci PR, LinkedIn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Servis a posílení postavení AVANT – důležitý – přehledný, úplný, kompletní informace – nechceme, aby návštěvník odcházel jinam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4) Novináři, investoři, fondy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5) Kontrola marketingových podkladů fondů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6) Poptávky tiskárny, reklamní předměty, grafika – grafické studio</a:t>
            </a:r>
          </a:p>
          <a:p>
            <a:pPr marL="228600" indent="-228600">
              <a:buAutoNum type="arabicParenR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8F45-1789-42D5-B973-5E92E8D463E3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497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cs-CZ" dirty="0">
                <a:solidFill>
                  <a:srgbClr val="0D2234"/>
                </a:solidFill>
              </a:rPr>
              <a:t>Aktivní, profesionální odborná,</a:t>
            </a:r>
            <a:r>
              <a:rPr lang="cs-CZ" baseline="0" dirty="0">
                <a:solidFill>
                  <a:srgbClr val="0D2234"/>
                </a:solidFill>
              </a:rPr>
              <a:t> inovativní, zodpovědná</a:t>
            </a:r>
          </a:p>
          <a:p>
            <a:pPr marL="228600" indent="-228600">
              <a:buAutoNum type="arabicParenR"/>
            </a:pPr>
            <a:r>
              <a:rPr lang="cs-CZ" baseline="0" dirty="0">
                <a:solidFill>
                  <a:srgbClr val="0D2234"/>
                </a:solidFill>
              </a:rPr>
              <a:t>Leader FKI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      Rozšířit témata z vysvětlování co je FKI – více do odbornosti, příkladů, náhledu tzv. do kuchyně – analýzy – potřebujeme Vaši pomoc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>
                <a:solidFill>
                  <a:srgbClr val="0D2234"/>
                </a:solidFill>
              </a:rPr>
              <a:t>     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Považuji za velkou konkurenční výhodu jednoduchost, přehlednost a obsah informací o fondech, které máme na webu.  Jen minimum společností, to má z hlediska zájemce o informace, tak přehledně zpracované, jako AVANT nebo ještě pár bank.</a:t>
            </a:r>
          </a:p>
          <a:p>
            <a:pPr marL="228600" indent="-228600">
              <a:buAutoNum type="arabicParenR"/>
            </a:pP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kolení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 (online + osobní prezentace), investiční konference, golf, kulaté stoly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Odborná setkání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Pro komunikaci PR, LinkedIn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Servis a posílení postavení AVANT – důležitý – přehledný, úplný, kompletní informace – nechceme, aby návštěvník odcházel jinam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4) Novináři, investoři, fondy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5) Kontrola marketingových podkladů fondů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6) Poptávky tiskárny, reklamní předměty, grafika – grafické studio</a:t>
            </a:r>
          </a:p>
          <a:p>
            <a:pPr marL="228600" indent="-228600">
              <a:buAutoNum type="arabicParenR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8F45-1789-42D5-B973-5E92E8D463E3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0764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(nárůst investic, nové fondy, zvýšený zájem o investice)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(nejen nemovitostní fondy, nárůst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private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equity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pohledávkové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 fondy, kam fondy investují)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(zajímavé spektrum aktiv pro investory)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(nárůst investic, poradci a investoři vyhledávají nové příležitosti </a:t>
            </a:r>
            <a:b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na zhodnocení)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(AVANT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Flex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 – skladba portfolia, Garantovaný výnos)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(zájem o FKI, fundraising)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(v roce 2021 založeno přes 20 nových fondů, servis, AVANT ADVISORY) </a:t>
            </a:r>
          </a:p>
          <a:p>
            <a:r>
              <a:rPr lang="cs-CZ" dirty="0"/>
              <a:t>Rozvíjet myšlenku AVANTU – víme, co děláme</a:t>
            </a:r>
          </a:p>
          <a:p>
            <a:r>
              <a:rPr lang="cs-CZ" dirty="0"/>
              <a:t>Nechat nahlédnout do kuchyně – prezentovat úspěšné fondy a zakladatele a tím AVANT</a:t>
            </a:r>
          </a:p>
          <a:p>
            <a:r>
              <a:rPr lang="cs-CZ" dirty="0"/>
              <a:t>Co fondy umí, jak fungují, case study, apod. </a:t>
            </a:r>
          </a:p>
          <a:p>
            <a:r>
              <a:rPr lang="cs-CZ" dirty="0"/>
              <a:t>Potřebujeme vás – odbornost – výstup má působit sofistikovaně</a:t>
            </a:r>
          </a:p>
          <a:p>
            <a:r>
              <a:rPr lang="cs-CZ" dirty="0"/>
              <a:t>Hledáme věci na odlišení – AVANT je otevřený – </a:t>
            </a:r>
            <a:r>
              <a:rPr lang="cs-CZ" dirty="0" err="1"/>
              <a:t>veřejnost+investoři</a:t>
            </a:r>
            <a:r>
              <a:rPr lang="cs-CZ" dirty="0"/>
              <a:t>, transparentní, rychlé přehledné informace, máme scénáře pro krize a mimořádné události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FF"/>
              </a:highlight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FF"/>
              </a:highlight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28F45-1789-42D5-B973-5E92E8D463E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1126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(nárůst investic, nové fondy, zvýšený zájem o investice)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(nejen nemovitostní fondy, nárůst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private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equity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,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pohledávkové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 fondy, kam fondy investují)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(zajímavé spektrum aktiv pro investory)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(nárůst investic, poradci a investoři vyhledávají nové příležitosti </a:t>
            </a:r>
            <a:b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na zhodnocení)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(AVANT </a:t>
            </a:r>
            <a:r>
              <a:rPr lang="cs-CZ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Flex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 – skladba portfolia, Garantovaný výnos)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(zájem o FKI, fundraising)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FF"/>
                </a:highlight>
                <a:latin typeface="Roboto light" panose="02000000000000000000" pitchFamily="2" charset="0"/>
                <a:ea typeface="Roboto light" panose="02000000000000000000" pitchFamily="2" charset="0"/>
              </a:rPr>
              <a:t>(v roce 2021 založeno přes 20 nových fondů, servis, AVANT ADVISORY) </a:t>
            </a:r>
          </a:p>
          <a:p>
            <a:r>
              <a:rPr lang="cs-CZ" dirty="0"/>
              <a:t>Rozvíjet myšlenku AVANTU – víme, co děláme</a:t>
            </a:r>
          </a:p>
          <a:p>
            <a:r>
              <a:rPr lang="cs-CZ" dirty="0"/>
              <a:t>Nechat nahlédnout do kuchyně – prezentovat úspěšné fondy a zakladatele a tím AVANT</a:t>
            </a:r>
          </a:p>
          <a:p>
            <a:r>
              <a:rPr lang="cs-CZ" dirty="0"/>
              <a:t>Co fondy umí, jak fungují, case study, apod. </a:t>
            </a:r>
          </a:p>
          <a:p>
            <a:r>
              <a:rPr lang="cs-CZ" dirty="0"/>
              <a:t>Potřebujeme vás – odbornost – výstup má působit sofistikovaně</a:t>
            </a:r>
          </a:p>
          <a:p>
            <a:r>
              <a:rPr lang="cs-CZ" dirty="0"/>
              <a:t>Hledáme věci na odlišení – AVANT je otevřený – </a:t>
            </a:r>
            <a:r>
              <a:rPr lang="cs-CZ" dirty="0" err="1"/>
              <a:t>veřejnost+investoři</a:t>
            </a:r>
            <a:r>
              <a:rPr lang="cs-CZ" dirty="0"/>
              <a:t>, transparentní, rychlé přehledné informace, máme scénáře pro krize a mimořádné události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FF"/>
              </a:highlight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FF"/>
              </a:highlight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28F45-1789-42D5-B973-5E92E8D463E3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777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cs-CZ" dirty="0">
                <a:solidFill>
                  <a:srgbClr val="0D2234"/>
                </a:solidFill>
              </a:rPr>
              <a:t>Aktivní, profesionální odborná,</a:t>
            </a:r>
            <a:r>
              <a:rPr lang="cs-CZ" baseline="0" dirty="0">
                <a:solidFill>
                  <a:srgbClr val="0D2234"/>
                </a:solidFill>
              </a:rPr>
              <a:t> inovativní, zodpovědná</a:t>
            </a:r>
          </a:p>
          <a:p>
            <a:pPr marL="228600" indent="-228600">
              <a:buAutoNum type="arabicParenR"/>
            </a:pPr>
            <a:r>
              <a:rPr lang="cs-CZ" baseline="0" dirty="0">
                <a:solidFill>
                  <a:srgbClr val="0D2234"/>
                </a:solidFill>
              </a:rPr>
              <a:t>Leader FKI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      Rozšířit témata z vysvětlování co je FKI – více do odbornosti, příkladů, náhledu tzv. do kuchyně – analýzy – potřebujeme Vaši pomoc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>
                <a:solidFill>
                  <a:srgbClr val="0D2234"/>
                </a:solidFill>
              </a:rPr>
              <a:t>     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Považuji za velkou konkurenční výhodu jednoduchost, přehlednost a obsah informací o fondech, které máme na webu.  Jen minimum společností, to má z hlediska zájemce o informace, tak přehledně zpracované, jako AVANT nebo ještě pár bank.</a:t>
            </a:r>
          </a:p>
          <a:p>
            <a:pPr marL="228600" indent="-228600">
              <a:buAutoNum type="arabicParenR"/>
            </a:pP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kolení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 (online + osobní prezentace), investiční konference, golf, kulaté stoly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Odborná setkání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Pro komunikaci PR, LinkedIn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Servis a posílení postavení AVANT – důležitý – přehledný, úplný, kompletní informace – nechceme, aby návštěvník odcházel jinam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4) Novináři, investoři, fondy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5) Kontrola marketingových podkladů fondů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6) Poptávky tiskárny, reklamní předměty, grafika – grafické studio</a:t>
            </a:r>
          </a:p>
          <a:p>
            <a:pPr marL="228600" indent="-228600">
              <a:buAutoNum type="arabicParenR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8F45-1789-42D5-B973-5E92E8D463E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0369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cs-CZ" dirty="0">
                <a:solidFill>
                  <a:srgbClr val="0D2234"/>
                </a:solidFill>
              </a:rPr>
              <a:t>Aktivní, profesionální odborná,</a:t>
            </a:r>
            <a:r>
              <a:rPr lang="cs-CZ" baseline="0" dirty="0">
                <a:solidFill>
                  <a:srgbClr val="0D2234"/>
                </a:solidFill>
              </a:rPr>
              <a:t> inovativní, zodpovědná</a:t>
            </a:r>
          </a:p>
          <a:p>
            <a:pPr marL="228600" indent="-228600">
              <a:buAutoNum type="arabicParenR"/>
            </a:pPr>
            <a:r>
              <a:rPr lang="cs-CZ" baseline="0" dirty="0">
                <a:solidFill>
                  <a:srgbClr val="0D2234"/>
                </a:solidFill>
              </a:rPr>
              <a:t>Leader FKI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      Rozšířit témata z vysvětlování co je FKI – více do odbornosti, příkladů, náhledu tzv. do kuchyně – analýzy – potřebujeme Vaši pomoc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>
                <a:solidFill>
                  <a:srgbClr val="0D2234"/>
                </a:solidFill>
              </a:rPr>
              <a:t>     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Považuji za velkou konkurenční výhodu jednoduchost, přehlednost a obsah informací o fondech, které máme na webu.  Jen minimum společností, to má z hlediska zájemce o informace, tak přehledně zpracované, jako AVANT nebo ještě pár bank.</a:t>
            </a:r>
          </a:p>
          <a:p>
            <a:pPr marL="228600" indent="-228600">
              <a:buAutoNum type="arabicParenR"/>
            </a:pP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kolení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 (online + osobní prezentace), investiční konference, golf, kulaté stoly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Odborná setkání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Pro komunikaci PR, LinkedIn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Servis a posílení postavení AVANT – důležitý – přehledný, úplný, kompletní informace – nechceme, aby návštěvník odcházel jinam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4) Novináři, investoři, fondy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5) Kontrola marketingových podkladů fondů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6) Poptávky tiskárny, reklamní předměty, grafika – grafické studio</a:t>
            </a:r>
          </a:p>
          <a:p>
            <a:pPr marL="228600" indent="-228600">
              <a:buAutoNum type="arabicParenR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8F45-1789-42D5-B973-5E92E8D463E3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6332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cs-CZ" dirty="0">
                <a:solidFill>
                  <a:srgbClr val="0D2234"/>
                </a:solidFill>
              </a:rPr>
              <a:t>Aktivní, profesionální odborná,</a:t>
            </a:r>
            <a:r>
              <a:rPr lang="cs-CZ" baseline="0" dirty="0">
                <a:solidFill>
                  <a:srgbClr val="0D2234"/>
                </a:solidFill>
              </a:rPr>
              <a:t> inovativní, zodpovědná</a:t>
            </a:r>
          </a:p>
          <a:p>
            <a:pPr marL="228600" indent="-228600">
              <a:buAutoNum type="arabicParenR"/>
            </a:pPr>
            <a:r>
              <a:rPr lang="cs-CZ" baseline="0" dirty="0">
                <a:solidFill>
                  <a:srgbClr val="0D2234"/>
                </a:solidFill>
              </a:rPr>
              <a:t>Leader FKI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      Rozšířit témata z vysvětlování co je FKI – více do odbornosti, příkladů, náhledu tzv. do kuchyně – analýzy – potřebujeme Vaši pomoc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>
                <a:solidFill>
                  <a:srgbClr val="0D2234"/>
                </a:solidFill>
              </a:rPr>
              <a:t>     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Považuji za velkou konkurenční výhodu jednoduchost, přehlednost a obsah informací o fondech, které máme na webu.  Jen minimum společností, to má z hlediska zájemce o informace, tak přehledně zpracované, jako AVANT nebo ještě pár bank.</a:t>
            </a:r>
          </a:p>
          <a:p>
            <a:pPr marL="228600" indent="-228600">
              <a:buAutoNum type="arabicParenR"/>
            </a:pP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kolení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 (online + osobní prezentace), investiční konference, golf, kulaté stoly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Odborná setkání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Pro komunikaci PR, LinkedIn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Servis a posílení postavení AVANT – důležitý – přehledný, úplný, kompletní informace – nechceme, aby návštěvník odcházel jinam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4) Novináři, investoři, fondy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5) Kontrola marketingových podkladů fondů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6) Poptávky tiskárny, reklamní předměty, grafika – grafické studio</a:t>
            </a:r>
          </a:p>
          <a:p>
            <a:pPr marL="228600" indent="-228600">
              <a:buAutoNum type="arabicParenR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8F45-1789-42D5-B973-5E92E8D463E3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698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cs-CZ" dirty="0">
                <a:solidFill>
                  <a:srgbClr val="0D2234"/>
                </a:solidFill>
              </a:rPr>
              <a:t>Aktivní, profesionální odborná,</a:t>
            </a:r>
            <a:r>
              <a:rPr lang="cs-CZ" baseline="0" dirty="0">
                <a:solidFill>
                  <a:srgbClr val="0D2234"/>
                </a:solidFill>
              </a:rPr>
              <a:t> inovativní, zodpovědná</a:t>
            </a:r>
          </a:p>
          <a:p>
            <a:pPr marL="228600" indent="-228600">
              <a:buAutoNum type="arabicParenR"/>
            </a:pPr>
            <a:r>
              <a:rPr lang="cs-CZ" baseline="0" dirty="0">
                <a:solidFill>
                  <a:srgbClr val="0D2234"/>
                </a:solidFill>
              </a:rPr>
              <a:t>Leader FKI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      Rozšířit témata z vysvětlování co je FKI – více do odbornosti, příkladů, náhledu tzv. do kuchyně – analýzy – potřebujeme Vaši pomoc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>
                <a:solidFill>
                  <a:srgbClr val="0D2234"/>
                </a:solidFill>
              </a:rPr>
              <a:t>     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Považuji za velkou konkurenční výhodu jednoduchost, přehlednost a obsah informací o fondech, které máme na webu.  Jen minimum společností, to má z hlediska zájemce o informace, tak přehledně zpracované, jako AVANT nebo ještě pár bank.</a:t>
            </a:r>
          </a:p>
          <a:p>
            <a:pPr marL="228600" indent="-228600">
              <a:buAutoNum type="arabicParenR"/>
            </a:pP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kolení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 (online + osobní prezentace), investiční konference, golf, kulaté stoly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Odborná setkání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Pro komunikaci PR, LinkedIn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Servis a posílení postavení AVANT – důležitý – přehledný, úplný, kompletní informace – nechceme, aby návštěvník odcházel jinam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4) Novináři, investoři, fondy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5) Kontrola marketingových podkladů fondů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6) Poptávky tiskárny, reklamní předměty, grafika – grafické studio</a:t>
            </a:r>
          </a:p>
          <a:p>
            <a:pPr marL="228600" indent="-228600">
              <a:buAutoNum type="arabicParenR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8F45-1789-42D5-B973-5E92E8D463E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8270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cs-CZ" dirty="0">
                <a:solidFill>
                  <a:srgbClr val="0D2234"/>
                </a:solidFill>
              </a:rPr>
              <a:t>Aktivní, profesionální odborná,</a:t>
            </a:r>
            <a:r>
              <a:rPr lang="cs-CZ" baseline="0" dirty="0">
                <a:solidFill>
                  <a:srgbClr val="0D2234"/>
                </a:solidFill>
              </a:rPr>
              <a:t> inovativní, zodpovědná</a:t>
            </a:r>
          </a:p>
          <a:p>
            <a:pPr marL="228600" indent="-228600">
              <a:buAutoNum type="arabicParenR"/>
            </a:pPr>
            <a:r>
              <a:rPr lang="cs-CZ" baseline="0" dirty="0">
                <a:solidFill>
                  <a:srgbClr val="0D2234"/>
                </a:solidFill>
              </a:rPr>
              <a:t>Leader FKI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      Rozšířit témata z vysvětlování co je FKI – více do odbornosti, příkladů, náhledu tzv. do kuchyně – analýzy – potřebujeme Vaši pomoc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>
                <a:solidFill>
                  <a:srgbClr val="0D2234"/>
                </a:solidFill>
              </a:rPr>
              <a:t>     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Považuji za velkou konkurenční výhodu jednoduchost, přehlednost a obsah informací o fondech, které máme na webu.  Jen minimum společností, to má z hlediska zájemce o informace, tak přehledně zpracované, jako AVANT nebo ještě pár bank.</a:t>
            </a:r>
          </a:p>
          <a:p>
            <a:pPr marL="228600" indent="-228600">
              <a:buAutoNum type="arabicParenR"/>
            </a:pP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kolení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 (online + osobní prezentace), investiční konference, golf, kulaté stoly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Odborná setkání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Pro komunikaci PR, LinkedIn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Servis a posílení postavení AVANT – důležitý – přehledný, úplný, kompletní informace – nechceme, aby návštěvník odcházel jinam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4) Novináři, investoři, fondy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5) Kontrola marketingových podkladů fondů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6) Poptávky tiskárny, reklamní předměty, grafika – grafické studio</a:t>
            </a:r>
          </a:p>
          <a:p>
            <a:pPr marL="228600" indent="-228600">
              <a:buAutoNum type="arabicParenR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8F45-1789-42D5-B973-5E92E8D463E3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0670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cs-CZ" dirty="0">
                <a:solidFill>
                  <a:srgbClr val="0D2234"/>
                </a:solidFill>
              </a:rPr>
              <a:t>Aktivní, profesionální odborná,</a:t>
            </a:r>
            <a:r>
              <a:rPr lang="cs-CZ" baseline="0" dirty="0">
                <a:solidFill>
                  <a:srgbClr val="0D2234"/>
                </a:solidFill>
              </a:rPr>
              <a:t> inovativní, zodpovědná</a:t>
            </a:r>
          </a:p>
          <a:p>
            <a:pPr marL="228600" indent="-228600">
              <a:buAutoNum type="arabicParenR"/>
            </a:pPr>
            <a:r>
              <a:rPr lang="cs-CZ" baseline="0" dirty="0">
                <a:solidFill>
                  <a:srgbClr val="0D2234"/>
                </a:solidFill>
              </a:rPr>
              <a:t>Leader FKI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      Rozšířit témata z vysvětlování co je FKI – více do odbornosti, příkladů, náhledu tzv. do kuchyně – analýzy – potřebujeme Vaši pomoc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>
                <a:solidFill>
                  <a:srgbClr val="0D2234"/>
                </a:solidFill>
              </a:rPr>
              <a:t>     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Považuji za velkou konkurenční výhodu jednoduchost, přehlednost a obsah informací o fondech, které máme na webu.  Jen minimum společností, to má z hlediska zájemce o informace, tak přehledně zpracované, jako AVANT nebo ještě pár bank.</a:t>
            </a:r>
          </a:p>
          <a:p>
            <a:pPr marL="228600" indent="-228600">
              <a:buAutoNum type="arabicParenR"/>
            </a:pP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kolení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 (online + osobní prezentace), investiční konference, golf, kulaté stoly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Odborná setkání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Pro komunikaci PR, LinkedIn</a:t>
            </a:r>
          </a:p>
          <a:p>
            <a:pPr marL="228600" indent="-228600">
              <a:buAutoNum type="arabicParenR"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Servis a posílení postavení AVANT – důležitý – přehledný, úplný, kompletní informace – nechceme, aby návštěvník odcházel jinam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4) Novináři, investoři, fondy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5) Kontrola marketingových podkladů fondů</a:t>
            </a:r>
          </a:p>
          <a:p>
            <a:pPr marL="0" indent="0">
              <a:buNone/>
            </a:pPr>
            <a:r>
              <a:rPr lang="cs-CZ" baseline="0" dirty="0">
                <a:solidFill>
                  <a:srgbClr val="0D2234"/>
                </a:solidFill>
              </a:rPr>
              <a:t>6) Poptávky tiskárny, reklamní předměty, grafika – grafické studio</a:t>
            </a:r>
          </a:p>
          <a:p>
            <a:pPr marL="228600" indent="-228600">
              <a:buAutoNum type="arabicParenR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28F45-1789-42D5-B973-5E92E8D463E3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167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vod prezen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182F26FE-79B3-4407-BF29-E0C6A43426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CC37D445-82EE-4721-8408-A410404220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0579" y="3740150"/>
            <a:ext cx="4270841" cy="3117850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2E988D0D-72CE-4BC4-918B-25F5803761E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68465" y="1145765"/>
            <a:ext cx="2455070" cy="805669"/>
          </a:xfrm>
          <a:prstGeom prst="rect">
            <a:avLst/>
          </a:prstGeom>
        </p:spPr>
      </p:pic>
      <p:sp>
        <p:nvSpPr>
          <p:cNvPr id="7" name="Zástupný text 6">
            <a:extLst>
              <a:ext uri="{FF2B5EF4-FFF2-40B4-BE49-F238E27FC236}">
                <a16:creationId xmlns:a16="http://schemas.microsoft.com/office/drawing/2014/main" id="{EAD91F20-0F3D-48DD-A188-81A39AF201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1188" y="4253706"/>
            <a:ext cx="8429625" cy="725488"/>
          </a:xfrm>
        </p:spPr>
        <p:txBody>
          <a:bodyPr/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Hlavní název prezentace</a:t>
            </a:r>
          </a:p>
        </p:txBody>
      </p:sp>
      <p:sp>
        <p:nvSpPr>
          <p:cNvPr id="13" name="Zástupný text 6">
            <a:extLst>
              <a:ext uri="{FF2B5EF4-FFF2-40B4-BE49-F238E27FC236}">
                <a16:creationId xmlns:a16="http://schemas.microsoft.com/office/drawing/2014/main" id="{0A1C134B-FB05-406B-AB69-C9F4407326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1186" y="4986747"/>
            <a:ext cx="8429625" cy="72548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869099"/>
                </a:solidFill>
              </a:defRPr>
            </a:lvl1pPr>
          </a:lstStyle>
          <a:p>
            <a:pPr lvl="0"/>
            <a:r>
              <a:rPr lang="cs-CZ" dirty="0"/>
              <a:t>PODNADPIS PREZENTACE</a:t>
            </a:r>
          </a:p>
        </p:txBody>
      </p:sp>
    </p:spTree>
    <p:extLst>
      <p:ext uri="{BB962C8B-B14F-4D97-AF65-F5344CB8AC3E}">
        <p14:creationId xmlns:p14="http://schemas.microsoft.com/office/powerpoint/2010/main" val="422862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zdn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2C2DC0-52C1-460C-B809-EDB8324807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3439" y="0"/>
            <a:ext cx="12308774" cy="933450"/>
          </a:xfrm>
          <a:prstGeom prst="rect">
            <a:avLst/>
          </a:prstGeom>
        </p:spPr>
      </p:pic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8AD81D4A-DE76-4603-ADE7-21657AFF7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5308" y="6246422"/>
            <a:ext cx="677883" cy="475054"/>
          </a:xfrm>
        </p:spPr>
        <p:txBody>
          <a:bodyPr/>
          <a:lstStyle>
            <a:lvl1pPr>
              <a:defRPr sz="24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B520E562-5AB0-45B5-A7CA-ED088A706A4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Nadpis 10">
            <a:extLst>
              <a:ext uri="{FF2B5EF4-FFF2-40B4-BE49-F238E27FC236}">
                <a16:creationId xmlns:a16="http://schemas.microsoft.com/office/drawing/2014/main" id="{A77E1D8B-8B32-4965-A670-150B77AF6D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0475" y="207818"/>
            <a:ext cx="10403774" cy="72563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9" name="Zástupný text 12">
            <a:extLst>
              <a:ext uri="{FF2B5EF4-FFF2-40B4-BE49-F238E27FC236}">
                <a16:creationId xmlns:a16="http://schemas.microsoft.com/office/drawing/2014/main" id="{DFB9B525-9CF8-4549-A551-AE5677BC78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949" y="207817"/>
            <a:ext cx="902525" cy="725634"/>
          </a:xfrm>
        </p:spPr>
        <p:txBody>
          <a:bodyPr/>
          <a:lstStyle>
            <a:lvl1pPr marL="0" indent="0" algn="ctr">
              <a:buNone/>
              <a:defRPr sz="3600">
                <a:solidFill>
                  <a:srgbClr val="3D4E5D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cs-CZ" dirty="0"/>
              <a:t>01</a:t>
            </a:r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33DF1BC2-5F90-4065-94F7-A2F67E004E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67652" y="227765"/>
            <a:ext cx="450471" cy="5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90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84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vod kapito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159B9C5D-3670-4051-81C3-286EABBF43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1500" y="0"/>
            <a:ext cx="11620500" cy="6858000"/>
          </a:xfrm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cs-CZ" dirty="0"/>
              <a:t>Kliknutím vložte obrázek a poté ho přeneste do pozadí</a:t>
            </a:r>
          </a:p>
        </p:txBody>
      </p:sp>
      <p:sp>
        <p:nvSpPr>
          <p:cNvPr id="23" name="Nadpis 10">
            <a:extLst>
              <a:ext uri="{FF2B5EF4-FFF2-40B4-BE49-F238E27FC236}">
                <a16:creationId xmlns:a16="http://schemas.microsoft.com/office/drawing/2014/main" id="{1921FD21-E2FB-4315-9A53-75266EB4F0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2825" y="4284518"/>
            <a:ext cx="6493825" cy="72563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27" name="Zástupný text 12">
            <a:extLst>
              <a:ext uri="{FF2B5EF4-FFF2-40B4-BE49-F238E27FC236}">
                <a16:creationId xmlns:a16="http://schemas.microsoft.com/office/drawing/2014/main" id="{D0C8460B-8236-444A-9C3B-E122E6BE88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8849" y="4284518"/>
            <a:ext cx="902525" cy="725634"/>
          </a:xfrm>
        </p:spPr>
        <p:txBody>
          <a:bodyPr/>
          <a:lstStyle>
            <a:lvl1pPr marL="0" indent="0" algn="ctr">
              <a:buNone/>
              <a:defRPr sz="3600">
                <a:solidFill>
                  <a:srgbClr val="3D4E5D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cs-CZ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68683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razky velk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1D856B0A-B928-43D5-9EEB-6C4FDC833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76922" y="933450"/>
            <a:ext cx="2961235" cy="5312970"/>
          </a:xfrm>
          <a:prstGeom prst="rect">
            <a:avLst/>
          </a:prstGeom>
        </p:spPr>
      </p:pic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86524C45-062D-47E0-8688-014EE55EA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933450"/>
            <a:ext cx="2961235" cy="5312970"/>
          </a:xfrm>
          <a:prstGeom prst="rect">
            <a:avLst/>
          </a:prstGeom>
        </p:spPr>
      </p:pic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368F0C71-E486-4975-8057-601A3DA54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3844" y="933450"/>
            <a:ext cx="2961235" cy="5312970"/>
          </a:xfrm>
          <a:prstGeom prst="rect">
            <a:avLst/>
          </a:prstGeom>
        </p:spPr>
      </p:pic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8825B76E-DED0-4F21-AAE1-D1EEA2A9ED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0765" y="933450"/>
            <a:ext cx="2961235" cy="5312970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11CD6551-D505-45EB-809A-E6AB022CF0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3439" y="0"/>
            <a:ext cx="12308774" cy="933450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E406FF-357E-402B-8B76-7A959E6759D2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305308" y="6246422"/>
            <a:ext cx="677883" cy="475054"/>
          </a:xfrm>
        </p:spPr>
        <p:txBody>
          <a:bodyPr/>
          <a:lstStyle>
            <a:lvl1pPr>
              <a:defRPr sz="24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B520E562-5AB0-45B5-A7CA-ED088A706A4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8E1DAFC7-9B05-4FDF-B1F0-81DFD9A2A56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240475" y="207818"/>
            <a:ext cx="10403774" cy="72563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817FA3E7-4480-49D8-8D0F-0B96529B93E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37949" y="207817"/>
            <a:ext cx="902525" cy="725634"/>
          </a:xfrm>
        </p:spPr>
        <p:txBody>
          <a:bodyPr/>
          <a:lstStyle>
            <a:lvl1pPr marL="0" indent="0" algn="ctr">
              <a:buNone/>
              <a:defRPr sz="3600">
                <a:solidFill>
                  <a:srgbClr val="3D4E5D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cs-CZ" dirty="0"/>
              <a:t>01</a:t>
            </a:r>
          </a:p>
        </p:txBody>
      </p:sp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4911FC04-9B62-4ABF-BC80-03703E110F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0552" y="2464079"/>
            <a:ext cx="1040130" cy="1040130"/>
          </a:xfrm>
          <a:prstGeom prst="rect">
            <a:avLst/>
          </a:prstGeom>
        </p:spPr>
      </p:pic>
      <p:pic>
        <p:nvPicPr>
          <p:cNvPr id="24" name="Grafický objekt 23">
            <a:extLst>
              <a:ext uri="{FF2B5EF4-FFF2-40B4-BE49-F238E27FC236}">
                <a16:creationId xmlns:a16="http://schemas.microsoft.com/office/drawing/2014/main" id="{E3C17B3D-48E6-49E8-99E4-2D5E6DAAC7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37474" y="2464079"/>
            <a:ext cx="1040130" cy="1040130"/>
          </a:xfrm>
          <a:prstGeom prst="rect">
            <a:avLst/>
          </a:prstGeom>
        </p:spPr>
      </p:pic>
      <p:pic>
        <p:nvPicPr>
          <p:cNvPr id="25" name="Grafický objekt 24">
            <a:extLst>
              <a:ext uri="{FF2B5EF4-FFF2-40B4-BE49-F238E27FC236}">
                <a16:creationId xmlns:a16="http://schemas.microsoft.com/office/drawing/2014/main" id="{A024F9E8-C5A7-4676-92E3-362A5FE020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14396" y="2464079"/>
            <a:ext cx="1040130" cy="1040130"/>
          </a:xfrm>
          <a:prstGeom prst="rect">
            <a:avLst/>
          </a:prstGeom>
        </p:spPr>
      </p:pic>
      <p:pic>
        <p:nvPicPr>
          <p:cNvPr id="26" name="Grafický objekt 25">
            <a:extLst>
              <a:ext uri="{FF2B5EF4-FFF2-40B4-BE49-F238E27FC236}">
                <a16:creationId xmlns:a16="http://schemas.microsoft.com/office/drawing/2014/main" id="{092D17CD-F854-4871-8CF7-BE2624963E4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91317" y="2464079"/>
            <a:ext cx="1040130" cy="1040130"/>
          </a:xfrm>
          <a:prstGeom prst="rect">
            <a:avLst/>
          </a:prstGeom>
        </p:spPr>
      </p:pic>
      <p:sp>
        <p:nvSpPr>
          <p:cNvPr id="28" name="Zástupný text 27">
            <a:extLst>
              <a:ext uri="{FF2B5EF4-FFF2-40B4-BE49-F238E27FC236}">
                <a16:creationId xmlns:a16="http://schemas.microsoft.com/office/drawing/2014/main" id="{C1162AD3-2640-4F8B-8D8A-C95C0385F0AE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17627" y="4062774"/>
            <a:ext cx="2125980" cy="147796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cs-CZ" dirty="0"/>
              <a:t>Zde vložte text odrážky</a:t>
            </a:r>
          </a:p>
        </p:txBody>
      </p:sp>
      <p:sp>
        <p:nvSpPr>
          <p:cNvPr id="29" name="Zástupný text 27">
            <a:extLst>
              <a:ext uri="{FF2B5EF4-FFF2-40B4-BE49-F238E27FC236}">
                <a16:creationId xmlns:a16="http://schemas.microsoft.com/office/drawing/2014/main" id="{289B4575-23F3-42E9-9A39-F836B77FDE77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494549" y="4062774"/>
            <a:ext cx="2125980" cy="147796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cs-CZ" dirty="0"/>
              <a:t>Zde vložte text odrážky</a:t>
            </a:r>
          </a:p>
        </p:txBody>
      </p:sp>
      <p:sp>
        <p:nvSpPr>
          <p:cNvPr id="30" name="Zástupný text 27">
            <a:extLst>
              <a:ext uri="{FF2B5EF4-FFF2-40B4-BE49-F238E27FC236}">
                <a16:creationId xmlns:a16="http://schemas.microsoft.com/office/drawing/2014/main" id="{A1B2FE7D-3269-487B-8F0F-2CAB28FCB6C1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571471" y="4062773"/>
            <a:ext cx="2125980" cy="147796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cs-CZ" dirty="0"/>
              <a:t>Zde vložte text odrážky</a:t>
            </a:r>
          </a:p>
        </p:txBody>
      </p:sp>
      <p:sp>
        <p:nvSpPr>
          <p:cNvPr id="31" name="Zástupný text 27">
            <a:extLst>
              <a:ext uri="{FF2B5EF4-FFF2-40B4-BE49-F238E27FC236}">
                <a16:creationId xmlns:a16="http://schemas.microsoft.com/office/drawing/2014/main" id="{08D0F803-FB24-4692-8EC3-2176DD8C5B7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648392" y="4062772"/>
            <a:ext cx="2125980" cy="147796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cs-CZ" dirty="0"/>
              <a:t>Zde vložte text odrážky</a:t>
            </a:r>
          </a:p>
        </p:txBody>
      </p:sp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4F864B37-91E8-4EDE-ABFD-05DD21DA34C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67652" y="227765"/>
            <a:ext cx="450471" cy="5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7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razky velk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1D856B0A-B928-43D5-9EEB-6C4FDC833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688" y="933450"/>
            <a:ext cx="3920607" cy="5312970"/>
          </a:xfrm>
          <a:prstGeom prst="rect">
            <a:avLst/>
          </a:prstGeom>
        </p:spPr>
      </p:pic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368F0C71-E486-4975-8057-601A3DA54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4931" y="933450"/>
            <a:ext cx="3920607" cy="5312970"/>
          </a:xfrm>
          <a:prstGeom prst="rect">
            <a:avLst/>
          </a:prstGeom>
        </p:spPr>
      </p:pic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8825B76E-DED0-4F21-AAE1-D1EEA2A9ED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1393" y="933450"/>
            <a:ext cx="3920607" cy="5312970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11CD6551-D505-45EB-809A-E6AB022CF0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3439" y="0"/>
            <a:ext cx="12308774" cy="933450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E406FF-357E-402B-8B76-7A959E6759D2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305308" y="6246422"/>
            <a:ext cx="677883" cy="475054"/>
          </a:xfrm>
        </p:spPr>
        <p:txBody>
          <a:bodyPr/>
          <a:lstStyle>
            <a:lvl1pPr>
              <a:defRPr sz="24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B520E562-5AB0-45B5-A7CA-ED088A706A4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8E1DAFC7-9B05-4FDF-B1F0-81DFD9A2A56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240475" y="207818"/>
            <a:ext cx="10403774" cy="72563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817FA3E7-4480-49D8-8D0F-0B96529B93E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37949" y="207817"/>
            <a:ext cx="902525" cy="725634"/>
          </a:xfrm>
        </p:spPr>
        <p:txBody>
          <a:bodyPr/>
          <a:lstStyle>
            <a:lvl1pPr marL="0" indent="0" algn="ctr">
              <a:buNone/>
              <a:defRPr sz="3600">
                <a:solidFill>
                  <a:srgbClr val="3D4E5D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cs-CZ" dirty="0"/>
              <a:t>01</a:t>
            </a:r>
          </a:p>
        </p:txBody>
      </p:sp>
      <p:pic>
        <p:nvPicPr>
          <p:cNvPr id="24" name="Grafický objekt 23">
            <a:extLst>
              <a:ext uri="{FF2B5EF4-FFF2-40B4-BE49-F238E27FC236}">
                <a16:creationId xmlns:a16="http://schemas.microsoft.com/office/drawing/2014/main" id="{E3C17B3D-48E6-49E8-99E4-2D5E6DAAC7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26660" y="2464079"/>
            <a:ext cx="1040130" cy="1040130"/>
          </a:xfrm>
          <a:prstGeom prst="rect">
            <a:avLst/>
          </a:prstGeom>
        </p:spPr>
      </p:pic>
      <p:pic>
        <p:nvPicPr>
          <p:cNvPr id="25" name="Grafický objekt 24">
            <a:extLst>
              <a:ext uri="{FF2B5EF4-FFF2-40B4-BE49-F238E27FC236}">
                <a16:creationId xmlns:a16="http://schemas.microsoft.com/office/drawing/2014/main" id="{A024F9E8-C5A7-4676-92E3-362A5FE020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75935" y="2464079"/>
            <a:ext cx="1040130" cy="1040130"/>
          </a:xfrm>
          <a:prstGeom prst="rect">
            <a:avLst/>
          </a:prstGeom>
        </p:spPr>
      </p:pic>
      <p:pic>
        <p:nvPicPr>
          <p:cNvPr id="26" name="Grafický objekt 25">
            <a:extLst>
              <a:ext uri="{FF2B5EF4-FFF2-40B4-BE49-F238E27FC236}">
                <a16:creationId xmlns:a16="http://schemas.microsoft.com/office/drawing/2014/main" id="{092D17CD-F854-4871-8CF7-BE2624963E4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25210" y="2464079"/>
            <a:ext cx="1040130" cy="1040130"/>
          </a:xfrm>
          <a:prstGeom prst="rect">
            <a:avLst/>
          </a:prstGeom>
        </p:spPr>
      </p:pic>
      <p:sp>
        <p:nvSpPr>
          <p:cNvPr id="29" name="Zástupný text 27">
            <a:extLst>
              <a:ext uri="{FF2B5EF4-FFF2-40B4-BE49-F238E27FC236}">
                <a16:creationId xmlns:a16="http://schemas.microsoft.com/office/drawing/2014/main" id="{289B4575-23F3-42E9-9A39-F836B77FDE77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83735" y="4062774"/>
            <a:ext cx="2125980" cy="147796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cs-CZ" dirty="0"/>
              <a:t>Zde vložte text odrážky</a:t>
            </a:r>
          </a:p>
        </p:txBody>
      </p:sp>
      <p:sp>
        <p:nvSpPr>
          <p:cNvPr id="30" name="Zástupný text 27">
            <a:extLst>
              <a:ext uri="{FF2B5EF4-FFF2-40B4-BE49-F238E27FC236}">
                <a16:creationId xmlns:a16="http://schemas.microsoft.com/office/drawing/2014/main" id="{A1B2FE7D-3269-487B-8F0F-2CAB28FCB6C1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033010" y="4062773"/>
            <a:ext cx="2125980" cy="147796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cs-CZ" dirty="0"/>
              <a:t>Zde vložte text odrážky</a:t>
            </a:r>
          </a:p>
        </p:txBody>
      </p:sp>
      <p:sp>
        <p:nvSpPr>
          <p:cNvPr id="31" name="Zástupný text 27">
            <a:extLst>
              <a:ext uri="{FF2B5EF4-FFF2-40B4-BE49-F238E27FC236}">
                <a16:creationId xmlns:a16="http://schemas.microsoft.com/office/drawing/2014/main" id="{08D0F803-FB24-4692-8EC3-2176DD8C5B7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182285" y="4062772"/>
            <a:ext cx="2125980" cy="147796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cs-CZ" dirty="0"/>
              <a:t>Zde vložte text odrážky</a:t>
            </a:r>
          </a:p>
        </p:txBody>
      </p:sp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EB96004F-D321-417C-8919-6C75BB3D8D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67652" y="227765"/>
            <a:ext cx="450471" cy="5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53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razk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1D856B0A-B928-43D5-9EEB-6C4FDC833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76922" y="933450"/>
            <a:ext cx="2961235" cy="5312970"/>
          </a:xfrm>
          <a:prstGeom prst="rect">
            <a:avLst/>
          </a:prstGeom>
        </p:spPr>
      </p:pic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86524C45-062D-47E0-8688-014EE55EA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933450"/>
            <a:ext cx="2961235" cy="5312970"/>
          </a:xfrm>
          <a:prstGeom prst="rect">
            <a:avLst/>
          </a:prstGeom>
        </p:spPr>
      </p:pic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368F0C71-E486-4975-8057-601A3DA54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3844" y="933450"/>
            <a:ext cx="2961235" cy="5312970"/>
          </a:xfrm>
          <a:prstGeom prst="rect">
            <a:avLst/>
          </a:prstGeom>
        </p:spPr>
      </p:pic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8825B76E-DED0-4F21-AAE1-D1EEA2A9ED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0765" y="933450"/>
            <a:ext cx="2961235" cy="5312970"/>
          </a:xfrm>
          <a:prstGeom prst="rect">
            <a:avLst/>
          </a:prstGeom>
        </p:spPr>
      </p:pic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11CD6551-D505-45EB-809A-E6AB022CF0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3439" y="0"/>
            <a:ext cx="12308774" cy="933450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E406FF-357E-402B-8B76-7A959E6759D2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305308" y="6246422"/>
            <a:ext cx="677883" cy="475054"/>
          </a:xfrm>
        </p:spPr>
        <p:txBody>
          <a:bodyPr/>
          <a:lstStyle>
            <a:lvl1pPr>
              <a:defRPr sz="24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B520E562-5AB0-45B5-A7CA-ED088A706A4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8E1DAFC7-9B05-4FDF-B1F0-81DFD9A2A56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240475" y="207818"/>
            <a:ext cx="10403774" cy="72563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817FA3E7-4480-49D8-8D0F-0B96529B93E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37949" y="207817"/>
            <a:ext cx="902525" cy="725634"/>
          </a:xfrm>
        </p:spPr>
        <p:txBody>
          <a:bodyPr/>
          <a:lstStyle>
            <a:lvl1pPr marL="0" indent="0" algn="ctr">
              <a:buNone/>
              <a:defRPr sz="3600">
                <a:solidFill>
                  <a:srgbClr val="3D4E5D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23" name="Zástupný text 2">
            <a:extLst>
              <a:ext uri="{FF2B5EF4-FFF2-40B4-BE49-F238E27FC236}">
                <a16:creationId xmlns:a16="http://schemas.microsoft.com/office/drawing/2014/main" id="{CD590D98-24E1-4DD2-A5D9-B2F871444E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6900" y="3429000"/>
            <a:ext cx="2156460" cy="487680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>
                <a:solidFill>
                  <a:srgbClr val="0D2234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defRPr>
            </a:lvl1pPr>
          </a:lstStyle>
          <a:p>
            <a:pPr lvl="0"/>
            <a:r>
              <a:rPr lang="cs-CZ" dirty="0"/>
              <a:t>Nadpis odrážky</a:t>
            </a:r>
          </a:p>
        </p:txBody>
      </p:sp>
      <p:sp>
        <p:nvSpPr>
          <p:cNvPr id="27" name="Zástupný text 2">
            <a:extLst>
              <a:ext uri="{FF2B5EF4-FFF2-40B4-BE49-F238E27FC236}">
                <a16:creationId xmlns:a16="http://schemas.microsoft.com/office/drawing/2014/main" id="{CD9AB491-2263-4ECE-96BE-E90C495097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2930" y="4035656"/>
            <a:ext cx="2384400" cy="2133596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elit, sed </a:t>
            </a:r>
            <a:r>
              <a:rPr lang="cs-CZ" dirty="0" err="1"/>
              <a:t>diam</a:t>
            </a:r>
            <a:r>
              <a:rPr lang="cs-CZ" dirty="0"/>
              <a:t> </a:t>
            </a:r>
            <a:r>
              <a:rPr lang="cs-CZ" dirty="0" err="1"/>
              <a:t>nonummy</a:t>
            </a:r>
            <a:r>
              <a:rPr lang="cs-CZ" dirty="0"/>
              <a:t>. </a:t>
            </a:r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elit, sed </a:t>
            </a:r>
            <a:r>
              <a:rPr lang="cs-CZ" dirty="0" err="1"/>
              <a:t>diam</a:t>
            </a:r>
            <a:r>
              <a:rPr lang="cs-CZ" dirty="0"/>
              <a:t> </a:t>
            </a:r>
            <a:r>
              <a:rPr lang="cs-CZ" dirty="0" err="1"/>
              <a:t>nonummy</a:t>
            </a:r>
            <a:r>
              <a:rPr lang="cs-CZ" dirty="0"/>
              <a:t>. </a:t>
            </a:r>
          </a:p>
        </p:txBody>
      </p:sp>
      <p:sp>
        <p:nvSpPr>
          <p:cNvPr id="32" name="Zástupný text 2">
            <a:extLst>
              <a:ext uri="{FF2B5EF4-FFF2-40B4-BE49-F238E27FC236}">
                <a16:creationId xmlns:a16="http://schemas.microsoft.com/office/drawing/2014/main" id="{3FD21E1B-BB13-4BE7-84BA-A6CB1B12DF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65338" y="4035656"/>
            <a:ext cx="2384400" cy="2133596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elit, sed </a:t>
            </a:r>
            <a:r>
              <a:rPr lang="cs-CZ" dirty="0" err="1"/>
              <a:t>diam</a:t>
            </a:r>
            <a:r>
              <a:rPr lang="cs-CZ" dirty="0"/>
              <a:t> </a:t>
            </a:r>
            <a:r>
              <a:rPr lang="cs-CZ" dirty="0" err="1"/>
              <a:t>nonummy</a:t>
            </a:r>
            <a:r>
              <a:rPr lang="cs-CZ" dirty="0"/>
              <a:t>. </a:t>
            </a:r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elit, sed </a:t>
            </a:r>
            <a:r>
              <a:rPr lang="cs-CZ" dirty="0" err="1"/>
              <a:t>diam</a:t>
            </a:r>
            <a:r>
              <a:rPr lang="cs-CZ" dirty="0"/>
              <a:t> </a:t>
            </a:r>
            <a:r>
              <a:rPr lang="cs-CZ" dirty="0" err="1"/>
              <a:t>nonummy</a:t>
            </a:r>
            <a:r>
              <a:rPr lang="cs-CZ" dirty="0"/>
              <a:t>. </a:t>
            </a:r>
          </a:p>
        </p:txBody>
      </p:sp>
      <p:sp>
        <p:nvSpPr>
          <p:cNvPr id="33" name="Zástupný text 2">
            <a:extLst>
              <a:ext uri="{FF2B5EF4-FFF2-40B4-BE49-F238E27FC236}">
                <a16:creationId xmlns:a16="http://schemas.microsoft.com/office/drawing/2014/main" id="{B8FAACD1-A7F3-4A22-BA40-5DEC4B8092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57789" y="4035656"/>
            <a:ext cx="2384400" cy="2133596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elit, sed </a:t>
            </a:r>
            <a:r>
              <a:rPr lang="cs-CZ" dirty="0" err="1"/>
              <a:t>diam</a:t>
            </a:r>
            <a:r>
              <a:rPr lang="cs-CZ" dirty="0"/>
              <a:t> </a:t>
            </a:r>
            <a:r>
              <a:rPr lang="cs-CZ" dirty="0" err="1"/>
              <a:t>nonummy</a:t>
            </a:r>
            <a:r>
              <a:rPr lang="cs-CZ" dirty="0"/>
              <a:t>. </a:t>
            </a:r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elit, sed </a:t>
            </a:r>
            <a:r>
              <a:rPr lang="cs-CZ" dirty="0" err="1"/>
              <a:t>diam</a:t>
            </a:r>
            <a:r>
              <a:rPr lang="cs-CZ" dirty="0"/>
              <a:t> </a:t>
            </a:r>
            <a:r>
              <a:rPr lang="cs-CZ" dirty="0" err="1"/>
              <a:t>nonummy</a:t>
            </a:r>
            <a:r>
              <a:rPr lang="cs-CZ" dirty="0"/>
              <a:t>. </a:t>
            </a:r>
          </a:p>
        </p:txBody>
      </p:sp>
      <p:sp>
        <p:nvSpPr>
          <p:cNvPr id="34" name="Zástupný text 2">
            <a:extLst>
              <a:ext uri="{FF2B5EF4-FFF2-40B4-BE49-F238E27FC236}">
                <a16:creationId xmlns:a16="http://schemas.microsoft.com/office/drawing/2014/main" id="{035BB71C-E356-49FA-9050-4B4E2CB0DB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19182" y="4035656"/>
            <a:ext cx="2384400" cy="2133596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elit, sed </a:t>
            </a:r>
            <a:r>
              <a:rPr lang="cs-CZ" dirty="0" err="1"/>
              <a:t>diam</a:t>
            </a:r>
            <a:r>
              <a:rPr lang="cs-CZ" dirty="0"/>
              <a:t> </a:t>
            </a:r>
            <a:r>
              <a:rPr lang="cs-CZ" dirty="0" err="1"/>
              <a:t>nonummy</a:t>
            </a:r>
            <a:r>
              <a:rPr lang="cs-CZ" dirty="0"/>
              <a:t>. </a:t>
            </a:r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elit, sed </a:t>
            </a:r>
            <a:r>
              <a:rPr lang="cs-CZ" dirty="0" err="1"/>
              <a:t>diam</a:t>
            </a:r>
            <a:r>
              <a:rPr lang="cs-CZ" dirty="0"/>
              <a:t> </a:t>
            </a:r>
            <a:r>
              <a:rPr lang="cs-CZ" dirty="0" err="1"/>
              <a:t>nonummy</a:t>
            </a:r>
            <a:r>
              <a:rPr lang="cs-CZ" dirty="0"/>
              <a:t>. </a:t>
            </a:r>
          </a:p>
        </p:txBody>
      </p:sp>
      <p:sp>
        <p:nvSpPr>
          <p:cNvPr id="35" name="Zástupný text 2">
            <a:extLst>
              <a:ext uri="{FF2B5EF4-FFF2-40B4-BE49-F238E27FC236}">
                <a16:creationId xmlns:a16="http://schemas.microsoft.com/office/drawing/2014/main" id="{7656E8DF-1C54-4B61-89DC-A4890BDE26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9308" y="3429000"/>
            <a:ext cx="2156460" cy="487680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>
                <a:solidFill>
                  <a:srgbClr val="0D2234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defRPr>
            </a:lvl1pPr>
          </a:lstStyle>
          <a:p>
            <a:pPr lvl="0"/>
            <a:r>
              <a:rPr lang="cs-CZ" dirty="0"/>
              <a:t>Nadpis odrážky</a:t>
            </a:r>
          </a:p>
        </p:txBody>
      </p:sp>
      <p:sp>
        <p:nvSpPr>
          <p:cNvPr id="36" name="Zástupný text 2">
            <a:extLst>
              <a:ext uri="{FF2B5EF4-FFF2-40B4-BE49-F238E27FC236}">
                <a16:creationId xmlns:a16="http://schemas.microsoft.com/office/drawing/2014/main" id="{2EB9B6E1-B6AD-4459-8025-02D59397ECA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6231" y="3429000"/>
            <a:ext cx="2156460" cy="487680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>
                <a:solidFill>
                  <a:srgbClr val="0D2234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defRPr>
            </a:lvl1pPr>
          </a:lstStyle>
          <a:p>
            <a:pPr lvl="0"/>
            <a:r>
              <a:rPr lang="cs-CZ" dirty="0"/>
              <a:t>Nadpis odrážky</a:t>
            </a:r>
          </a:p>
        </p:txBody>
      </p:sp>
      <p:sp>
        <p:nvSpPr>
          <p:cNvPr id="37" name="Zástupný text 2">
            <a:extLst>
              <a:ext uri="{FF2B5EF4-FFF2-40B4-BE49-F238E27FC236}">
                <a16:creationId xmlns:a16="http://schemas.microsoft.com/office/drawing/2014/main" id="{AA26F0B8-2876-4B09-ABBB-610A024DDB9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38640" y="3429000"/>
            <a:ext cx="2156460" cy="487680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>
                <a:solidFill>
                  <a:srgbClr val="0D2234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defRPr>
            </a:lvl1pPr>
          </a:lstStyle>
          <a:p>
            <a:pPr lvl="0"/>
            <a:r>
              <a:rPr lang="cs-CZ" dirty="0"/>
              <a:t>Nadpis odrážky</a:t>
            </a:r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7A3E7126-319A-4F0C-BA75-5EE82145D21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52286" y="2256312"/>
            <a:ext cx="1045688" cy="1045688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cs-CZ" dirty="0"/>
              <a:t>Kliknutím vložte ikonu</a:t>
            </a:r>
          </a:p>
        </p:txBody>
      </p:sp>
      <p:sp>
        <p:nvSpPr>
          <p:cNvPr id="24" name="Zástupný symbol obrázku 7">
            <a:extLst>
              <a:ext uri="{FF2B5EF4-FFF2-40B4-BE49-F238E27FC236}">
                <a16:creationId xmlns:a16="http://schemas.microsoft.com/office/drawing/2014/main" id="{CB347515-113B-4BA4-852F-1957B466D6E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034694" y="2256312"/>
            <a:ext cx="1045688" cy="1045688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cs-CZ" dirty="0"/>
              <a:t>Kliknutím vložte ikonu</a:t>
            </a:r>
          </a:p>
        </p:txBody>
      </p:sp>
      <p:sp>
        <p:nvSpPr>
          <p:cNvPr id="25" name="Zástupný symbol obrázku 7">
            <a:extLst>
              <a:ext uri="{FF2B5EF4-FFF2-40B4-BE49-F238E27FC236}">
                <a16:creationId xmlns:a16="http://schemas.microsoft.com/office/drawing/2014/main" id="{63791FBE-E6A5-42FC-BABF-DF47D1E64D3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111617" y="2256312"/>
            <a:ext cx="1045688" cy="1045688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cs-CZ" dirty="0"/>
              <a:t>Kliknutím vložte ikonu</a:t>
            </a:r>
          </a:p>
        </p:txBody>
      </p:sp>
      <p:sp>
        <p:nvSpPr>
          <p:cNvPr id="26" name="Zástupný symbol obrázku 7">
            <a:extLst>
              <a:ext uri="{FF2B5EF4-FFF2-40B4-BE49-F238E27FC236}">
                <a16:creationId xmlns:a16="http://schemas.microsoft.com/office/drawing/2014/main" id="{E3A1DFE7-AC87-4238-934C-8F4A3B631D1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194026" y="2256312"/>
            <a:ext cx="1045688" cy="1045688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cs-CZ" dirty="0"/>
              <a:t>Kliknutím vložte ikonu</a:t>
            </a:r>
          </a:p>
        </p:txBody>
      </p: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05051665-F112-4652-BF62-80EBD95BA0F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67652" y="227765"/>
            <a:ext cx="450471" cy="5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5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11CD6551-D505-45EB-809A-E6AB022CF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3439" y="0"/>
            <a:ext cx="12308774" cy="933450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E406FF-357E-402B-8B76-7A959E67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5308" y="6246422"/>
            <a:ext cx="677883" cy="475054"/>
          </a:xfrm>
        </p:spPr>
        <p:txBody>
          <a:bodyPr/>
          <a:lstStyle>
            <a:lvl1pPr>
              <a:defRPr sz="24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B520E562-5AB0-45B5-A7CA-ED088A706A4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8E1DAFC7-9B05-4FDF-B1F0-81DFD9A2A5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0475" y="207818"/>
            <a:ext cx="10403774" cy="72563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817FA3E7-4480-49D8-8D0F-0B96529B93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949" y="207817"/>
            <a:ext cx="902525" cy="725634"/>
          </a:xfrm>
        </p:spPr>
        <p:txBody>
          <a:bodyPr/>
          <a:lstStyle>
            <a:lvl1pPr marL="0" indent="0" algn="ctr">
              <a:buNone/>
              <a:defRPr sz="3600">
                <a:solidFill>
                  <a:srgbClr val="3D4E5D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3B6396-0449-49EE-8F1F-A94920BFF5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21715" y="1607820"/>
            <a:ext cx="2825750" cy="487680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rgbClr val="0D2234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defRPr>
            </a:lvl1pPr>
          </a:lstStyle>
          <a:p>
            <a:pPr lvl="0"/>
            <a:r>
              <a:rPr lang="cs-CZ" dirty="0"/>
              <a:t>Nadpis sekce</a:t>
            </a:r>
          </a:p>
        </p:txBody>
      </p:sp>
      <p:sp>
        <p:nvSpPr>
          <p:cNvPr id="27" name="Zástupný text 2">
            <a:extLst>
              <a:ext uri="{FF2B5EF4-FFF2-40B4-BE49-F238E27FC236}">
                <a16:creationId xmlns:a16="http://schemas.microsoft.com/office/drawing/2014/main" id="{354A2D10-226F-411C-A20C-484BCB5DD6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1715" y="2103120"/>
            <a:ext cx="2825750" cy="161544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elit, sed </a:t>
            </a:r>
            <a:r>
              <a:rPr lang="cs-CZ" dirty="0" err="1"/>
              <a:t>diam</a:t>
            </a:r>
            <a:r>
              <a:rPr lang="cs-CZ" dirty="0"/>
              <a:t> </a:t>
            </a:r>
            <a:r>
              <a:rPr lang="cs-CZ" dirty="0" err="1"/>
              <a:t>nonummy</a:t>
            </a:r>
            <a:endParaRPr lang="cs-CZ" dirty="0"/>
          </a:p>
        </p:txBody>
      </p:sp>
      <p:sp>
        <p:nvSpPr>
          <p:cNvPr id="32" name="Zástupný text 2">
            <a:extLst>
              <a:ext uri="{FF2B5EF4-FFF2-40B4-BE49-F238E27FC236}">
                <a16:creationId xmlns:a16="http://schemas.microsoft.com/office/drawing/2014/main" id="{9B9E5761-1FEA-4FB5-A8B3-53D0C53FDBC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3095" y="1607820"/>
            <a:ext cx="2825750" cy="487680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rgbClr val="0D2234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defRPr>
            </a:lvl1pPr>
          </a:lstStyle>
          <a:p>
            <a:pPr lvl="0"/>
            <a:r>
              <a:rPr lang="cs-CZ" dirty="0"/>
              <a:t>Nadpis sekce</a:t>
            </a:r>
          </a:p>
        </p:txBody>
      </p:sp>
      <p:sp>
        <p:nvSpPr>
          <p:cNvPr id="33" name="Zástupný text 2">
            <a:extLst>
              <a:ext uri="{FF2B5EF4-FFF2-40B4-BE49-F238E27FC236}">
                <a16:creationId xmlns:a16="http://schemas.microsoft.com/office/drawing/2014/main" id="{66911B07-D6ED-4336-8BD5-FC3B420F19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43095" y="2103120"/>
            <a:ext cx="2825750" cy="161544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elit, sed </a:t>
            </a:r>
            <a:r>
              <a:rPr lang="cs-CZ" dirty="0" err="1"/>
              <a:t>diam</a:t>
            </a:r>
            <a:r>
              <a:rPr lang="cs-CZ" dirty="0"/>
              <a:t> </a:t>
            </a:r>
            <a:r>
              <a:rPr lang="cs-CZ" dirty="0" err="1"/>
              <a:t>nonummy</a:t>
            </a:r>
            <a:endParaRPr lang="cs-CZ" dirty="0"/>
          </a:p>
        </p:txBody>
      </p:sp>
      <p:sp>
        <p:nvSpPr>
          <p:cNvPr id="34" name="Zástupný text 2">
            <a:extLst>
              <a:ext uri="{FF2B5EF4-FFF2-40B4-BE49-F238E27FC236}">
                <a16:creationId xmlns:a16="http://schemas.microsoft.com/office/drawing/2014/main" id="{ED02913F-040A-4DB5-B24B-4E4DEC1446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64475" y="1607820"/>
            <a:ext cx="2825750" cy="487680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rgbClr val="0D2234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defRPr>
            </a:lvl1pPr>
          </a:lstStyle>
          <a:p>
            <a:pPr lvl="0"/>
            <a:r>
              <a:rPr lang="cs-CZ" dirty="0"/>
              <a:t>Nadpis sekce</a:t>
            </a:r>
          </a:p>
        </p:txBody>
      </p:sp>
      <p:sp>
        <p:nvSpPr>
          <p:cNvPr id="35" name="Zástupný text 2">
            <a:extLst>
              <a:ext uri="{FF2B5EF4-FFF2-40B4-BE49-F238E27FC236}">
                <a16:creationId xmlns:a16="http://schemas.microsoft.com/office/drawing/2014/main" id="{2BCF3972-3CD9-4E37-8C27-EECC651DBC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64475" y="2103120"/>
            <a:ext cx="2825750" cy="161544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elit, sed </a:t>
            </a:r>
            <a:r>
              <a:rPr lang="cs-CZ" dirty="0" err="1"/>
              <a:t>diam</a:t>
            </a:r>
            <a:r>
              <a:rPr lang="cs-CZ" dirty="0"/>
              <a:t> </a:t>
            </a:r>
            <a:r>
              <a:rPr lang="cs-CZ" dirty="0" err="1"/>
              <a:t>nonummy</a:t>
            </a:r>
            <a:endParaRPr lang="cs-CZ" dirty="0"/>
          </a:p>
        </p:txBody>
      </p:sp>
      <p:sp>
        <p:nvSpPr>
          <p:cNvPr id="36" name="Zástupný text 2">
            <a:extLst>
              <a:ext uri="{FF2B5EF4-FFF2-40B4-BE49-F238E27FC236}">
                <a16:creationId xmlns:a16="http://schemas.microsoft.com/office/drawing/2014/main" id="{89BF3B2C-2309-4E54-81E4-5B28AF2077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21715" y="4000501"/>
            <a:ext cx="2825750" cy="487680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rgbClr val="0D2234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defRPr>
            </a:lvl1pPr>
          </a:lstStyle>
          <a:p>
            <a:pPr lvl="0"/>
            <a:r>
              <a:rPr lang="cs-CZ" dirty="0"/>
              <a:t>Nadpis sekce</a:t>
            </a:r>
          </a:p>
        </p:txBody>
      </p:sp>
      <p:sp>
        <p:nvSpPr>
          <p:cNvPr id="37" name="Zástupný text 2">
            <a:extLst>
              <a:ext uri="{FF2B5EF4-FFF2-40B4-BE49-F238E27FC236}">
                <a16:creationId xmlns:a16="http://schemas.microsoft.com/office/drawing/2014/main" id="{4A84500F-371A-4275-837F-7CE149E86AA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1715" y="4495801"/>
            <a:ext cx="2825750" cy="161544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elit, sed </a:t>
            </a:r>
            <a:r>
              <a:rPr lang="cs-CZ" dirty="0" err="1"/>
              <a:t>diam</a:t>
            </a:r>
            <a:r>
              <a:rPr lang="cs-CZ" dirty="0"/>
              <a:t> </a:t>
            </a:r>
            <a:r>
              <a:rPr lang="cs-CZ" dirty="0" err="1"/>
              <a:t>nonummy</a:t>
            </a:r>
            <a:endParaRPr lang="cs-CZ" dirty="0"/>
          </a:p>
        </p:txBody>
      </p:sp>
      <p:sp>
        <p:nvSpPr>
          <p:cNvPr id="38" name="Zástupný text 2">
            <a:extLst>
              <a:ext uri="{FF2B5EF4-FFF2-40B4-BE49-F238E27FC236}">
                <a16:creationId xmlns:a16="http://schemas.microsoft.com/office/drawing/2014/main" id="{383F8FAF-10B0-4D93-846C-A09330881CC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43095" y="4000501"/>
            <a:ext cx="2825750" cy="487680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rgbClr val="0D2234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defRPr>
            </a:lvl1pPr>
          </a:lstStyle>
          <a:p>
            <a:pPr lvl="0"/>
            <a:r>
              <a:rPr lang="cs-CZ" dirty="0"/>
              <a:t>Nadpis sekce</a:t>
            </a:r>
          </a:p>
        </p:txBody>
      </p:sp>
      <p:sp>
        <p:nvSpPr>
          <p:cNvPr id="39" name="Zástupný text 2">
            <a:extLst>
              <a:ext uri="{FF2B5EF4-FFF2-40B4-BE49-F238E27FC236}">
                <a16:creationId xmlns:a16="http://schemas.microsoft.com/office/drawing/2014/main" id="{9816801A-912E-4546-A562-F43BEDB571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3095" y="4495801"/>
            <a:ext cx="2825750" cy="161544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elit, sed </a:t>
            </a:r>
            <a:r>
              <a:rPr lang="cs-CZ" dirty="0" err="1"/>
              <a:t>diam</a:t>
            </a:r>
            <a:r>
              <a:rPr lang="cs-CZ" dirty="0"/>
              <a:t> </a:t>
            </a:r>
            <a:r>
              <a:rPr lang="cs-CZ" dirty="0" err="1"/>
              <a:t>nonummy</a:t>
            </a:r>
            <a:endParaRPr lang="cs-CZ" dirty="0"/>
          </a:p>
        </p:txBody>
      </p:sp>
      <p:sp>
        <p:nvSpPr>
          <p:cNvPr id="40" name="Zástupný text 2">
            <a:extLst>
              <a:ext uri="{FF2B5EF4-FFF2-40B4-BE49-F238E27FC236}">
                <a16:creationId xmlns:a16="http://schemas.microsoft.com/office/drawing/2014/main" id="{5F20DC82-C4C9-4B7F-82DE-1CFC09B5459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64475" y="4000501"/>
            <a:ext cx="2825750" cy="487680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rgbClr val="0D2234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defRPr>
            </a:lvl1pPr>
          </a:lstStyle>
          <a:p>
            <a:pPr lvl="0"/>
            <a:r>
              <a:rPr lang="cs-CZ" dirty="0"/>
              <a:t>Nadpis sekce</a:t>
            </a:r>
          </a:p>
        </p:txBody>
      </p:sp>
      <p:sp>
        <p:nvSpPr>
          <p:cNvPr id="41" name="Zástupný text 2">
            <a:extLst>
              <a:ext uri="{FF2B5EF4-FFF2-40B4-BE49-F238E27FC236}">
                <a16:creationId xmlns:a16="http://schemas.microsoft.com/office/drawing/2014/main" id="{75C6C467-423E-4A23-BED4-8346AE1277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64475" y="4495801"/>
            <a:ext cx="2825750" cy="161544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elit, sed </a:t>
            </a:r>
            <a:r>
              <a:rPr lang="cs-CZ" dirty="0" err="1"/>
              <a:t>diam</a:t>
            </a:r>
            <a:r>
              <a:rPr lang="cs-CZ" dirty="0"/>
              <a:t> </a:t>
            </a:r>
            <a:r>
              <a:rPr lang="cs-CZ" dirty="0" err="1"/>
              <a:t>nonummy</a:t>
            </a:r>
            <a:endParaRPr lang="cs-CZ" dirty="0"/>
          </a:p>
        </p:txBody>
      </p:sp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5B407643-BC03-4448-A0D9-EDC7FF7E97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67652" y="227765"/>
            <a:ext cx="450471" cy="5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30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11CD6551-D505-45EB-809A-E6AB022CF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3439" y="0"/>
            <a:ext cx="12308774" cy="933450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E406FF-357E-402B-8B76-7A959E67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5308" y="6246422"/>
            <a:ext cx="677883" cy="475054"/>
          </a:xfrm>
        </p:spPr>
        <p:txBody>
          <a:bodyPr/>
          <a:lstStyle>
            <a:lvl1pPr>
              <a:defRPr sz="24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B520E562-5AB0-45B5-A7CA-ED088A706A4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8E1DAFC7-9B05-4FDF-B1F0-81DFD9A2A5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0475" y="207818"/>
            <a:ext cx="10403774" cy="72563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817FA3E7-4480-49D8-8D0F-0B96529B93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949" y="207817"/>
            <a:ext cx="902525" cy="725634"/>
          </a:xfrm>
        </p:spPr>
        <p:txBody>
          <a:bodyPr/>
          <a:lstStyle>
            <a:lvl1pPr marL="0" indent="0" algn="ctr">
              <a:buNone/>
              <a:defRPr sz="3600">
                <a:solidFill>
                  <a:srgbClr val="3D4E5D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cs-CZ" dirty="0"/>
              <a:t>01</a:t>
            </a:r>
          </a:p>
        </p:txBody>
      </p:sp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5B99D8DC-F409-4CF1-A2A2-B8C6E5B1EE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0684" y="3108963"/>
            <a:ext cx="2612216" cy="3137460"/>
          </a:xfrm>
          <a:prstGeom prst="rect">
            <a:avLst/>
          </a:prstGeom>
        </p:spPr>
      </p:pic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1C54D6C1-6EA2-4CAE-A560-1AB03093034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40622" y="1077365"/>
            <a:ext cx="2612216" cy="19295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cs-CZ" dirty="0"/>
              <a:t>Kliknutím vložte fotku osoby</a:t>
            </a:r>
          </a:p>
        </p:txBody>
      </p:sp>
      <p:sp>
        <p:nvSpPr>
          <p:cNvPr id="25" name="Zástupný text 2">
            <a:extLst>
              <a:ext uri="{FF2B5EF4-FFF2-40B4-BE49-F238E27FC236}">
                <a16:creationId xmlns:a16="http://schemas.microsoft.com/office/drawing/2014/main" id="{DDE59328-255C-44FB-876E-678F8998BC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68500" y="3192784"/>
            <a:ext cx="2156460" cy="487680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>
                <a:solidFill>
                  <a:srgbClr val="0D2234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  <p:sp>
        <p:nvSpPr>
          <p:cNvPr id="28" name="Zástupný text 2">
            <a:extLst>
              <a:ext uri="{FF2B5EF4-FFF2-40B4-BE49-F238E27FC236}">
                <a16:creationId xmlns:a16="http://schemas.microsoft.com/office/drawing/2014/main" id="{2D4F9078-6365-4687-B439-8044C492B9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68500" y="3726188"/>
            <a:ext cx="2156460" cy="48768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cs-CZ" dirty="0"/>
              <a:t>PRACOVNÍ POZICE</a:t>
            </a:r>
          </a:p>
        </p:txBody>
      </p:sp>
      <p:sp>
        <p:nvSpPr>
          <p:cNvPr id="29" name="Zástupný text 2">
            <a:extLst>
              <a:ext uri="{FF2B5EF4-FFF2-40B4-BE49-F238E27FC236}">
                <a16:creationId xmlns:a16="http://schemas.microsoft.com/office/drawing/2014/main" id="{EE2AA695-B6A1-4DA8-A965-7B59B3E43C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54530" y="4396744"/>
            <a:ext cx="2384400" cy="2133596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elit, sed </a:t>
            </a:r>
            <a:r>
              <a:rPr lang="cs-CZ" dirty="0" err="1"/>
              <a:t>diam</a:t>
            </a:r>
            <a:r>
              <a:rPr lang="cs-CZ" dirty="0"/>
              <a:t> </a:t>
            </a:r>
            <a:r>
              <a:rPr lang="cs-CZ" dirty="0" err="1"/>
              <a:t>nonummy</a:t>
            </a:r>
            <a:r>
              <a:rPr lang="cs-CZ" dirty="0"/>
              <a:t>. </a:t>
            </a:r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elit, sed </a:t>
            </a:r>
            <a:r>
              <a:rPr lang="cs-CZ" dirty="0" err="1"/>
              <a:t>diam</a:t>
            </a:r>
            <a:r>
              <a:rPr lang="cs-CZ" dirty="0"/>
              <a:t> </a:t>
            </a:r>
            <a:r>
              <a:rPr lang="cs-CZ" dirty="0" err="1"/>
              <a:t>nonummy</a:t>
            </a:r>
            <a:r>
              <a:rPr lang="cs-CZ" dirty="0"/>
              <a:t>. </a:t>
            </a:r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.</a:t>
            </a:r>
          </a:p>
        </p:txBody>
      </p:sp>
      <p:pic>
        <p:nvPicPr>
          <p:cNvPr id="30" name="Grafický objekt 29">
            <a:extLst>
              <a:ext uri="{FF2B5EF4-FFF2-40B4-BE49-F238E27FC236}">
                <a16:creationId xmlns:a16="http://schemas.microsoft.com/office/drawing/2014/main" id="{220A8217-F9FA-4D41-A067-665AF3F0DF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3164" y="3108963"/>
            <a:ext cx="2612216" cy="3137460"/>
          </a:xfrm>
          <a:prstGeom prst="rect">
            <a:avLst/>
          </a:prstGeom>
        </p:spPr>
      </p:pic>
      <p:sp>
        <p:nvSpPr>
          <p:cNvPr id="31" name="Zástupný symbol obrázku 3">
            <a:extLst>
              <a:ext uri="{FF2B5EF4-FFF2-40B4-BE49-F238E27FC236}">
                <a16:creationId xmlns:a16="http://schemas.microsoft.com/office/drawing/2014/main" id="{AF449068-5322-44EF-9DE9-339FBE72AEE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603102" y="1077365"/>
            <a:ext cx="2612216" cy="19295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cs-CZ" dirty="0"/>
              <a:t>Kliknutím vložte fotku osoby</a:t>
            </a:r>
          </a:p>
        </p:txBody>
      </p:sp>
      <p:sp>
        <p:nvSpPr>
          <p:cNvPr id="42" name="Zástupný text 2">
            <a:extLst>
              <a:ext uri="{FF2B5EF4-FFF2-40B4-BE49-F238E27FC236}">
                <a16:creationId xmlns:a16="http://schemas.microsoft.com/office/drawing/2014/main" id="{AB5BEA68-DE6F-4C5B-87F5-D210270C830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30980" y="3192784"/>
            <a:ext cx="2156460" cy="487680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>
                <a:solidFill>
                  <a:srgbClr val="0D2234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  <p:sp>
        <p:nvSpPr>
          <p:cNvPr id="43" name="Zástupný text 2">
            <a:extLst>
              <a:ext uri="{FF2B5EF4-FFF2-40B4-BE49-F238E27FC236}">
                <a16:creationId xmlns:a16="http://schemas.microsoft.com/office/drawing/2014/main" id="{FC236D3E-BBE0-475B-A8DA-E0D702279A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30980" y="3726188"/>
            <a:ext cx="2156460" cy="48768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cs-CZ" dirty="0"/>
              <a:t>PRACOVNÍ POZICE</a:t>
            </a:r>
          </a:p>
        </p:txBody>
      </p:sp>
      <p:sp>
        <p:nvSpPr>
          <p:cNvPr id="44" name="Zástupný text 2">
            <a:extLst>
              <a:ext uri="{FF2B5EF4-FFF2-40B4-BE49-F238E27FC236}">
                <a16:creationId xmlns:a16="http://schemas.microsoft.com/office/drawing/2014/main" id="{52B51550-4CDE-4DC8-917D-5185928D5F4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17010" y="4396744"/>
            <a:ext cx="2384400" cy="2133596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elit, sed </a:t>
            </a:r>
            <a:r>
              <a:rPr lang="cs-CZ" dirty="0" err="1"/>
              <a:t>diam</a:t>
            </a:r>
            <a:r>
              <a:rPr lang="cs-CZ" dirty="0"/>
              <a:t> </a:t>
            </a:r>
            <a:r>
              <a:rPr lang="cs-CZ" dirty="0" err="1"/>
              <a:t>nonummy</a:t>
            </a:r>
            <a:r>
              <a:rPr lang="cs-CZ" dirty="0"/>
              <a:t>. </a:t>
            </a:r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elit, sed </a:t>
            </a:r>
            <a:r>
              <a:rPr lang="cs-CZ" dirty="0" err="1"/>
              <a:t>diam</a:t>
            </a:r>
            <a:r>
              <a:rPr lang="cs-CZ" dirty="0"/>
              <a:t> </a:t>
            </a:r>
            <a:r>
              <a:rPr lang="cs-CZ" dirty="0" err="1"/>
              <a:t>nonummy</a:t>
            </a:r>
            <a:r>
              <a:rPr lang="cs-CZ" dirty="0"/>
              <a:t>. </a:t>
            </a:r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.</a:t>
            </a:r>
          </a:p>
        </p:txBody>
      </p:sp>
      <p:pic>
        <p:nvPicPr>
          <p:cNvPr id="45" name="Grafický objekt 44">
            <a:extLst>
              <a:ext uri="{FF2B5EF4-FFF2-40B4-BE49-F238E27FC236}">
                <a16:creationId xmlns:a16="http://schemas.microsoft.com/office/drawing/2014/main" id="{AB7B286C-D540-4DB6-9F5E-B35DACC5EE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9552" y="3108963"/>
            <a:ext cx="2612216" cy="3137460"/>
          </a:xfrm>
          <a:prstGeom prst="rect">
            <a:avLst/>
          </a:prstGeom>
        </p:spPr>
      </p:pic>
      <p:sp>
        <p:nvSpPr>
          <p:cNvPr id="46" name="Zástupný symbol obrázku 3">
            <a:extLst>
              <a:ext uri="{FF2B5EF4-FFF2-40B4-BE49-F238E27FC236}">
                <a16:creationId xmlns:a16="http://schemas.microsoft.com/office/drawing/2014/main" id="{EF3FE863-EED7-4F0C-B896-AE69AE0A1561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779490" y="1077365"/>
            <a:ext cx="2612216" cy="19295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cs-CZ" dirty="0"/>
              <a:t>Kliknutím vložte fotku osoby</a:t>
            </a:r>
          </a:p>
        </p:txBody>
      </p:sp>
      <p:sp>
        <p:nvSpPr>
          <p:cNvPr id="47" name="Zástupný text 2">
            <a:extLst>
              <a:ext uri="{FF2B5EF4-FFF2-40B4-BE49-F238E27FC236}">
                <a16:creationId xmlns:a16="http://schemas.microsoft.com/office/drawing/2014/main" id="{5857B845-5165-4F81-8E1C-F6E27FDF87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07368" y="3192784"/>
            <a:ext cx="2156460" cy="487680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>
                <a:solidFill>
                  <a:srgbClr val="0D2234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defRPr>
            </a:lvl1pPr>
          </a:lstStyle>
          <a:p>
            <a:pPr lvl="0"/>
            <a:r>
              <a:rPr lang="cs-CZ" dirty="0"/>
              <a:t>Jméno Příjmení</a:t>
            </a:r>
          </a:p>
        </p:txBody>
      </p:sp>
      <p:sp>
        <p:nvSpPr>
          <p:cNvPr id="48" name="Zástupný text 2">
            <a:extLst>
              <a:ext uri="{FF2B5EF4-FFF2-40B4-BE49-F238E27FC236}">
                <a16:creationId xmlns:a16="http://schemas.microsoft.com/office/drawing/2014/main" id="{6548EACC-D76F-4FB9-A707-D60073E991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07368" y="3726188"/>
            <a:ext cx="2156460" cy="48768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cs-CZ" dirty="0"/>
              <a:t>PRACOVNÍ POZICE</a:t>
            </a:r>
          </a:p>
        </p:txBody>
      </p:sp>
      <p:sp>
        <p:nvSpPr>
          <p:cNvPr id="49" name="Zástupný text 2">
            <a:extLst>
              <a:ext uri="{FF2B5EF4-FFF2-40B4-BE49-F238E27FC236}">
                <a16:creationId xmlns:a16="http://schemas.microsoft.com/office/drawing/2014/main" id="{E16B77E7-731C-4F7D-9FEB-DEE049F494E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93398" y="4396744"/>
            <a:ext cx="2384400" cy="2133596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elit, sed </a:t>
            </a:r>
            <a:r>
              <a:rPr lang="cs-CZ" dirty="0" err="1"/>
              <a:t>diam</a:t>
            </a:r>
            <a:r>
              <a:rPr lang="cs-CZ" dirty="0"/>
              <a:t> </a:t>
            </a:r>
            <a:r>
              <a:rPr lang="cs-CZ" dirty="0" err="1"/>
              <a:t>nonummy</a:t>
            </a:r>
            <a:r>
              <a:rPr lang="cs-CZ" dirty="0"/>
              <a:t>. </a:t>
            </a:r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elit, sed </a:t>
            </a:r>
            <a:r>
              <a:rPr lang="cs-CZ" dirty="0" err="1"/>
              <a:t>diam</a:t>
            </a:r>
            <a:r>
              <a:rPr lang="cs-CZ" dirty="0"/>
              <a:t> </a:t>
            </a:r>
            <a:r>
              <a:rPr lang="cs-CZ" dirty="0" err="1"/>
              <a:t>nonummy</a:t>
            </a:r>
            <a:r>
              <a:rPr lang="cs-CZ" dirty="0"/>
              <a:t>. </a:t>
            </a:r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.</a:t>
            </a:r>
          </a:p>
        </p:txBody>
      </p:sp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1827EFAB-1EAD-4FFA-BBDD-467E96C0AC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67652" y="227765"/>
            <a:ext cx="450471" cy="5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95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razky 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11CD6551-D505-45EB-809A-E6AB022CF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3439" y="0"/>
            <a:ext cx="12308774" cy="933450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E406FF-357E-402B-8B76-7A959E67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5308" y="6246422"/>
            <a:ext cx="677883" cy="475054"/>
          </a:xfrm>
        </p:spPr>
        <p:txBody>
          <a:bodyPr/>
          <a:lstStyle>
            <a:lvl1pPr>
              <a:defRPr sz="24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B520E562-5AB0-45B5-A7CA-ED088A706A4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8E1DAFC7-9B05-4FDF-B1F0-81DFD9A2A5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0475" y="207818"/>
            <a:ext cx="10403774" cy="72563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817FA3E7-4480-49D8-8D0F-0B96529B93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949" y="207817"/>
            <a:ext cx="902525" cy="725634"/>
          </a:xfrm>
        </p:spPr>
        <p:txBody>
          <a:bodyPr/>
          <a:lstStyle>
            <a:lvl1pPr marL="0" indent="0" algn="ctr">
              <a:buNone/>
              <a:defRPr sz="3600">
                <a:solidFill>
                  <a:srgbClr val="3D4E5D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F70B2DD-41BF-46CF-8ABD-6C8E5ABD2C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95500" y="1744592"/>
            <a:ext cx="8999538" cy="72563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rgbClr val="0D2234"/>
                </a:solidFill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endParaRPr lang="cs-CZ" dirty="0"/>
          </a:p>
        </p:txBody>
      </p:sp>
      <p:sp>
        <p:nvSpPr>
          <p:cNvPr id="37" name="Zástupný text 2">
            <a:extLst>
              <a:ext uri="{FF2B5EF4-FFF2-40B4-BE49-F238E27FC236}">
                <a16:creationId xmlns:a16="http://schemas.microsoft.com/office/drawing/2014/main" id="{64BA4CF3-096E-4A13-AE1D-99B5E207CA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5500" y="2639358"/>
            <a:ext cx="8999538" cy="72563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rgbClr val="0D2234"/>
                </a:solidFill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endParaRPr lang="cs-CZ" dirty="0"/>
          </a:p>
        </p:txBody>
      </p:sp>
      <p:sp>
        <p:nvSpPr>
          <p:cNvPr id="38" name="Zástupný text 2">
            <a:extLst>
              <a:ext uri="{FF2B5EF4-FFF2-40B4-BE49-F238E27FC236}">
                <a16:creationId xmlns:a16="http://schemas.microsoft.com/office/drawing/2014/main" id="{47706610-E059-464D-BFD0-ECB8E98007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5500" y="3519728"/>
            <a:ext cx="8999538" cy="72563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rgbClr val="0D2234"/>
                </a:solidFill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endParaRPr lang="cs-CZ" dirty="0"/>
          </a:p>
        </p:txBody>
      </p:sp>
      <p:sp>
        <p:nvSpPr>
          <p:cNvPr id="39" name="Zástupný text 2">
            <a:extLst>
              <a:ext uri="{FF2B5EF4-FFF2-40B4-BE49-F238E27FC236}">
                <a16:creationId xmlns:a16="http://schemas.microsoft.com/office/drawing/2014/main" id="{3C3F2C40-0717-4D72-91D0-DF539E4ABA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95500" y="4452914"/>
            <a:ext cx="8999538" cy="72563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rgbClr val="0D2234"/>
                </a:solidFill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endParaRPr lang="cs-CZ" dirty="0"/>
          </a:p>
        </p:txBody>
      </p:sp>
      <p:sp>
        <p:nvSpPr>
          <p:cNvPr id="40" name="Zástupný text 2">
            <a:extLst>
              <a:ext uri="{FF2B5EF4-FFF2-40B4-BE49-F238E27FC236}">
                <a16:creationId xmlns:a16="http://schemas.microsoft.com/office/drawing/2014/main" id="{E427D7DC-B1BF-47A6-8FE6-6C0D57F188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1850" y="5352315"/>
            <a:ext cx="8999538" cy="72563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rgbClr val="0D2234"/>
                </a:solidFill>
              </a:defRPr>
            </a:lvl1pPr>
          </a:lstStyle>
          <a:p>
            <a:pPr lvl="0"/>
            <a:r>
              <a:rPr lang="cs-CZ" dirty="0" err="1"/>
              <a:t>Lorem</a:t>
            </a:r>
            <a:r>
              <a:rPr lang="cs-CZ" dirty="0"/>
              <a:t>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endParaRPr lang="cs-CZ" dirty="0"/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8457B4F8-A6BE-4A73-B4B1-ED189B225E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67652" y="227765"/>
            <a:ext cx="450471" cy="5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22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11CD6551-D505-45EB-809A-E6AB022CF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3439" y="0"/>
            <a:ext cx="12308774" cy="933450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E406FF-357E-402B-8B76-7A959E67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5308" y="6246422"/>
            <a:ext cx="677883" cy="475054"/>
          </a:xfrm>
        </p:spPr>
        <p:txBody>
          <a:bodyPr/>
          <a:lstStyle>
            <a:lvl1pPr>
              <a:defRPr sz="24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B520E562-5AB0-45B5-A7CA-ED088A706A4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8E1DAFC7-9B05-4FDF-B1F0-81DFD9A2A5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0475" y="207818"/>
            <a:ext cx="10403774" cy="72563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817FA3E7-4480-49D8-8D0F-0B96529B93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949" y="207817"/>
            <a:ext cx="902525" cy="725634"/>
          </a:xfrm>
        </p:spPr>
        <p:txBody>
          <a:bodyPr/>
          <a:lstStyle>
            <a:lvl1pPr marL="0" indent="0" algn="ctr">
              <a:buNone/>
              <a:defRPr sz="3600">
                <a:solidFill>
                  <a:srgbClr val="3D4E5D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cs-CZ" dirty="0"/>
              <a:t>01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F70B2DD-41BF-46CF-8ABD-6C8E5ABD2C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0474" y="1226820"/>
            <a:ext cx="9397364" cy="5303520"/>
          </a:xfrm>
        </p:spPr>
        <p:txBody>
          <a:bodyPr anchor="ctr">
            <a:noAutofit/>
          </a:bodyPr>
          <a:lstStyle>
            <a:lvl1pPr marL="285750" indent="-285750">
              <a:buFontTx/>
              <a:buBlip>
                <a:blip r:embed="rId4"/>
              </a:buBlip>
              <a:defRPr sz="2000">
                <a:solidFill>
                  <a:srgbClr val="869099"/>
                </a:solidFill>
              </a:defRPr>
            </a:lvl1pPr>
          </a:lstStyle>
          <a:p>
            <a:pPr lvl="0"/>
            <a:r>
              <a:rPr lang="cs-CZ" dirty="0"/>
              <a:t>Česká investiční společnost založená v roce 2007</a:t>
            </a:r>
          </a:p>
          <a:p>
            <a:pPr lvl="0"/>
            <a:r>
              <a:rPr lang="cs-CZ" dirty="0"/>
              <a:t>Největší správce fondů kvalifikovaných investorů v České republice - vyšší AUM než mezinárodní bankovní skupiny</a:t>
            </a:r>
          </a:p>
          <a:p>
            <a:pPr lvl="0"/>
            <a:r>
              <a:rPr lang="cs-CZ" dirty="0"/>
              <a:t>Leader v inovativních řešeních fondových struktur - první fond na umění a průmyslové technologie</a:t>
            </a:r>
          </a:p>
          <a:p>
            <a:pPr lvl="0"/>
            <a:r>
              <a:rPr lang="cs-CZ" dirty="0"/>
              <a:t>Nejrychleji rostoucí investiční společnost v České republice – market </a:t>
            </a:r>
            <a:r>
              <a:rPr lang="cs-CZ" dirty="0" err="1"/>
              <a:t>share</a:t>
            </a:r>
            <a:r>
              <a:rPr lang="cs-CZ" dirty="0"/>
              <a:t> nových fondů 36 % v roce 2018</a:t>
            </a:r>
          </a:p>
          <a:p>
            <a:pPr lvl="0"/>
            <a:r>
              <a:rPr lang="cs-CZ" dirty="0"/>
              <a:t>Zkušený tým lidí s dlouholetou praxí v sektoru finančních institucí</a:t>
            </a:r>
          </a:p>
          <a:p>
            <a:pPr lvl="0"/>
            <a:r>
              <a:rPr lang="cs-CZ" dirty="0"/>
              <a:t>Investiční společnost regulovaná a kontrolovaná Českou národní bankou</a:t>
            </a:r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B1A2BF8C-43B2-4573-ACE6-2EB3A41731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67652" y="227765"/>
            <a:ext cx="450471" cy="5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84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83E3F5-07B4-4C27-85FB-09DF73DF6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2D1EAD1-FA95-4A9D-BAF7-E17945F7C2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29513-6285-41B1-B9BC-4E77765B9F53}" type="datetimeFigureOut">
              <a:rPr lang="cs-CZ" smtClean="0"/>
              <a:t>24.10.2024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714571-808F-4EFF-83E3-35616DEC3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2B775F-6DB3-4C33-92B9-6CCC3D984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0E562-5AB0-45B5-A7CA-ED088A706A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160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8" r:id="rId2"/>
    <p:sldLayoutId id="2147483652" r:id="rId3"/>
    <p:sldLayoutId id="2147483662" r:id="rId4"/>
    <p:sldLayoutId id="2147483656" r:id="rId5"/>
    <p:sldLayoutId id="2147483650" r:id="rId6"/>
    <p:sldLayoutId id="2147483651" r:id="rId7"/>
    <p:sldLayoutId id="2147483659" r:id="rId8"/>
    <p:sldLayoutId id="2147483654" r:id="rId9"/>
    <p:sldLayoutId id="2147483661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Tx/>
        <a:buBlip>
          <a:blip r:embed="rId13"/>
        </a:buBlip>
        <a:defRPr sz="2800" kern="1200">
          <a:solidFill>
            <a:srgbClr val="869099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13"/>
        </a:buBlip>
        <a:defRPr sz="2400" kern="1200">
          <a:solidFill>
            <a:srgbClr val="869099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13"/>
        </a:buBlip>
        <a:defRPr sz="2000" kern="1200">
          <a:solidFill>
            <a:srgbClr val="869099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13"/>
        </a:buBlip>
        <a:defRPr sz="1800" kern="1200">
          <a:solidFill>
            <a:srgbClr val="869099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13"/>
        </a:buBlip>
        <a:defRPr sz="1800" kern="1200">
          <a:solidFill>
            <a:srgbClr val="869099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chart" Target="../charts/chart5.xml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www.mentimeter.com/app/presentation/n/alxbjm6eb8u153juic7eucb149gw6p24/presen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4" Type="http://schemas.openxmlformats.org/officeDocument/2006/relationships/image" Target="../media/image17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cssz.cz/duchodova-kalkulacka" TargetMode="Externa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6D5D3F7-7CBE-4A92-B90A-1EAC7A7E95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1187" y="2719724"/>
            <a:ext cx="8429625" cy="1418551"/>
          </a:xfrm>
        </p:spPr>
        <p:txBody>
          <a:bodyPr>
            <a:noAutofit/>
          </a:bodyPr>
          <a:lstStyle/>
          <a:p>
            <a:r>
              <a:rPr lang="cs-CZ" sz="4400" b="1" dirty="0">
                <a:latin typeface="Roboto Black" panose="020F0502020204030204" pitchFamily="2" charset="0"/>
                <a:ea typeface="Roboto Black" panose="020F0502020204030204" pitchFamily="2" charset="0"/>
                <a:cs typeface="Roboto Black" panose="020F0502020204030204" pitchFamily="2" charset="0"/>
              </a:rPr>
              <a:t>PROBĚHLA JIŽ V ČESKU </a:t>
            </a:r>
          </a:p>
          <a:p>
            <a:r>
              <a:rPr lang="cs-CZ" sz="4400" b="1" dirty="0">
                <a:latin typeface="Roboto Black" panose="020F0502020204030204" pitchFamily="2" charset="0"/>
                <a:ea typeface="Roboto Black" panose="020F0502020204030204" pitchFamily="2" charset="0"/>
                <a:cs typeface="Roboto Black" panose="020F0502020204030204" pitchFamily="2" charset="0"/>
              </a:rPr>
              <a:t>DŮCHODOVÁ REFORMA?</a:t>
            </a:r>
          </a:p>
        </p:txBody>
      </p:sp>
      <p:sp>
        <p:nvSpPr>
          <p:cNvPr id="4" name="Zástupný text 2">
            <a:extLst>
              <a:ext uri="{FF2B5EF4-FFF2-40B4-BE49-F238E27FC236}">
                <a16:creationId xmlns:a16="http://schemas.microsoft.com/office/drawing/2014/main" id="{D267F126-36FE-AA6D-945C-DD7393EE3588}"/>
              </a:ext>
            </a:extLst>
          </p:cNvPr>
          <p:cNvSpPr txBox="1">
            <a:spLocks/>
          </p:cNvSpPr>
          <p:nvPr/>
        </p:nvSpPr>
        <p:spPr>
          <a:xfrm>
            <a:off x="1881187" y="5062375"/>
            <a:ext cx="8429625" cy="126165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0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Ing. Vladimír Bezděk, M. A.</a:t>
            </a:r>
          </a:p>
          <a:p>
            <a:endParaRPr lang="cs-CZ" dirty="0"/>
          </a:p>
          <a:p>
            <a:r>
              <a:rPr lang="cs-CZ" dirty="0"/>
              <a:t>31. 10. 2024 </a:t>
            </a:r>
          </a:p>
          <a:p>
            <a:r>
              <a:rPr lang="cs-CZ" dirty="0"/>
              <a:t>Masarykova univerzita v Brně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9270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4CC1B-BA09-4C05-90E4-2D93A4E0A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II. STÁRNEME</a:t>
            </a:r>
          </a:p>
        </p:txBody>
      </p:sp>
      <p:sp>
        <p:nvSpPr>
          <p:cNvPr id="36" name="Zástupný text 35">
            <a:extLst>
              <a:ext uri="{FF2B5EF4-FFF2-40B4-BE49-F238E27FC236}">
                <a16:creationId xmlns:a16="http://schemas.microsoft.com/office/drawing/2014/main" id="{F8B9249E-B53E-7B41-6B8F-B9EA6E06C8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08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D362D52-A9D6-F47E-67DA-5766784C4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134" y="933450"/>
            <a:ext cx="8171298" cy="5924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9442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4CC1B-BA09-4C05-90E4-2D93A4E0A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II. A STÁRNOUT DÁLE BUDEME</a:t>
            </a:r>
          </a:p>
        </p:txBody>
      </p:sp>
      <p:sp>
        <p:nvSpPr>
          <p:cNvPr id="36" name="Zástupný text 35">
            <a:extLst>
              <a:ext uri="{FF2B5EF4-FFF2-40B4-BE49-F238E27FC236}">
                <a16:creationId xmlns:a16="http://schemas.microsoft.com/office/drawing/2014/main" id="{F8B9249E-B53E-7B41-6B8F-B9EA6E06C8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09</a:t>
            </a:r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2F56AF9-CEA0-3323-AA3D-283D84818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534" y="1085184"/>
            <a:ext cx="7770999" cy="5684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2976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4CC1B-BA09-4C05-90E4-2D93A4E0A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II. MÁME MÁLO DĚTÍ </a:t>
            </a:r>
            <a:r>
              <a:rPr lang="cs-CZ" dirty="0">
                <a:sym typeface="Wingdings" panose="05000000000000000000" pitchFamily="2" charset="2"/>
              </a:rPr>
              <a:t></a:t>
            </a:r>
            <a:endParaRPr lang="cs-CZ" dirty="0"/>
          </a:p>
        </p:txBody>
      </p:sp>
      <p:sp>
        <p:nvSpPr>
          <p:cNvPr id="36" name="Zástupný text 35">
            <a:extLst>
              <a:ext uri="{FF2B5EF4-FFF2-40B4-BE49-F238E27FC236}">
                <a16:creationId xmlns:a16="http://schemas.microsoft.com/office/drawing/2014/main" id="{F8B9249E-B53E-7B41-6B8F-B9EA6E06C8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10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461EF7A-B7E2-5DF7-68A8-9D0931C41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765" y="1159108"/>
            <a:ext cx="8929740" cy="53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48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4CC1B-BA09-4C05-90E4-2D93A4E0A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II. A ŽIJEME DÉLE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sp>
        <p:nvSpPr>
          <p:cNvPr id="36" name="Zástupný text 35">
            <a:extLst>
              <a:ext uri="{FF2B5EF4-FFF2-40B4-BE49-F238E27FC236}">
                <a16:creationId xmlns:a16="http://schemas.microsoft.com/office/drawing/2014/main" id="{F8B9249E-B53E-7B41-6B8F-B9EA6E06C8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11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338926D-96EE-1E33-3578-ACC51B3B3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95" y="1607126"/>
            <a:ext cx="10738880" cy="442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50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4CC1B-BA09-4C05-90E4-2D93A4E0A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II. NEZACHRÁNÍ TO ANI MIGRACE</a:t>
            </a:r>
          </a:p>
        </p:txBody>
      </p:sp>
      <p:sp>
        <p:nvSpPr>
          <p:cNvPr id="36" name="Zástupný text 35">
            <a:extLst>
              <a:ext uri="{FF2B5EF4-FFF2-40B4-BE49-F238E27FC236}">
                <a16:creationId xmlns:a16="http://schemas.microsoft.com/office/drawing/2014/main" id="{F8B9249E-B53E-7B41-6B8F-B9EA6E06C8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12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45CC277-B9AC-54A2-AACB-622F905A7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708" y="1114628"/>
            <a:ext cx="8416934" cy="5535554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64D26C27-3FAB-90ED-4990-9029B13C8BAD}"/>
              </a:ext>
            </a:extLst>
          </p:cNvPr>
          <p:cNvSpPr/>
          <p:nvPr/>
        </p:nvSpPr>
        <p:spPr>
          <a:xfrm>
            <a:off x="6317676" y="2096655"/>
            <a:ext cx="1062178" cy="33142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B1576BC-AF78-C536-7565-5B7F21DA17AB}"/>
              </a:ext>
            </a:extLst>
          </p:cNvPr>
          <p:cNvSpPr txBox="1"/>
          <p:nvPr/>
        </p:nvSpPr>
        <p:spPr>
          <a:xfrm>
            <a:off x="6442362" y="1727323"/>
            <a:ext cx="1653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Ukrajina</a:t>
            </a:r>
          </a:p>
        </p:txBody>
      </p:sp>
    </p:spTree>
    <p:extLst>
      <p:ext uri="{BB962C8B-B14F-4D97-AF65-F5344CB8AC3E}">
        <p14:creationId xmlns:p14="http://schemas.microsoft.com/office/powerpoint/2010/main" val="4146296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4CC1B-BA09-4C05-90E4-2D93A4E0A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474" y="283319"/>
            <a:ext cx="10403774" cy="725634"/>
          </a:xfrm>
        </p:spPr>
        <p:txBody>
          <a:bodyPr/>
          <a:lstStyle/>
          <a:p>
            <a:r>
              <a:rPr lang="cs-CZ" dirty="0"/>
              <a:t>II. PROTO MUSÍ RŮST DŮCHODOVÝ VĚK</a:t>
            </a:r>
          </a:p>
        </p:txBody>
      </p:sp>
      <p:sp>
        <p:nvSpPr>
          <p:cNvPr id="36" name="Zástupný text 35">
            <a:extLst>
              <a:ext uri="{FF2B5EF4-FFF2-40B4-BE49-F238E27FC236}">
                <a16:creationId xmlns:a16="http://schemas.microsoft.com/office/drawing/2014/main" id="{F8B9249E-B53E-7B41-6B8F-B9EA6E06C8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13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Zástupný text 6">
            <a:extLst>
              <a:ext uri="{FF2B5EF4-FFF2-40B4-BE49-F238E27FC236}">
                <a16:creationId xmlns:a16="http://schemas.microsoft.com/office/drawing/2014/main" id="{D1EFC1D3-7651-76EB-3CDA-3174556DB77E}"/>
              </a:ext>
            </a:extLst>
          </p:cNvPr>
          <p:cNvSpPr txBox="1">
            <a:spLocks/>
          </p:cNvSpPr>
          <p:nvPr/>
        </p:nvSpPr>
        <p:spPr>
          <a:xfrm>
            <a:off x="10633454" y="6033604"/>
            <a:ext cx="1429916" cy="725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/>
              <a:t>Zdroj: ČSSZ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BB81DC1-65C5-7418-5476-B18AE03FA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050" y="1041336"/>
            <a:ext cx="8006532" cy="546106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7AA95A7-9A5F-9CE8-DE89-56FCB62A4C50}"/>
              </a:ext>
            </a:extLst>
          </p:cNvPr>
          <p:cNvSpPr txBox="1"/>
          <p:nvPr/>
        </p:nvSpPr>
        <p:spPr>
          <a:xfrm>
            <a:off x="5459786" y="1440002"/>
            <a:ext cx="517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D09E00"/>
                </a:solidFill>
              </a:rPr>
              <a:t>Vládní novela zvyšuje dále (pravděpodobně tempem 1 měsíc za 1 rok po dosažení hranice 65 let)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3C639438-3A19-97A5-42AC-FAAA76A5DA78}"/>
              </a:ext>
            </a:extLst>
          </p:cNvPr>
          <p:cNvCxnSpPr/>
          <p:nvPr/>
        </p:nvCxnSpPr>
        <p:spPr>
          <a:xfrm flipV="1">
            <a:off x="5458691" y="1865745"/>
            <a:ext cx="3673753" cy="526473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838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4CC1B-BA09-4C05-90E4-2D93A4E0A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474" y="283319"/>
            <a:ext cx="10403774" cy="725634"/>
          </a:xfrm>
        </p:spPr>
        <p:txBody>
          <a:bodyPr/>
          <a:lstStyle/>
          <a:p>
            <a:r>
              <a:rPr lang="cs-CZ" dirty="0"/>
              <a:t>II. INTRAGENERAČNÍ TLAKY</a:t>
            </a:r>
          </a:p>
        </p:txBody>
      </p:sp>
      <p:sp>
        <p:nvSpPr>
          <p:cNvPr id="36" name="Zástupný text 35">
            <a:extLst>
              <a:ext uri="{FF2B5EF4-FFF2-40B4-BE49-F238E27FC236}">
                <a16:creationId xmlns:a16="http://schemas.microsoft.com/office/drawing/2014/main" id="{F8B9249E-B53E-7B41-6B8F-B9EA6E06C8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13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Zástupný text 6">
            <a:extLst>
              <a:ext uri="{FF2B5EF4-FFF2-40B4-BE49-F238E27FC236}">
                <a16:creationId xmlns:a16="http://schemas.microsoft.com/office/drawing/2014/main" id="{783F7C8E-1AC8-C6AD-5D57-914B1DD7D7EF}"/>
              </a:ext>
            </a:extLst>
          </p:cNvPr>
          <p:cNvSpPr txBox="1">
            <a:spLocks/>
          </p:cNvSpPr>
          <p:nvPr/>
        </p:nvSpPr>
        <p:spPr>
          <a:xfrm>
            <a:off x="10633454" y="6033604"/>
            <a:ext cx="1429916" cy="725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/>
              <a:t>Zdroj: ČSSZ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9D8C618-5C75-D0BB-48E4-BCDEE2218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987" y="1084455"/>
            <a:ext cx="4442345" cy="5495894"/>
          </a:xfrm>
          <a:prstGeom prst="rect">
            <a:avLst/>
          </a:prstGeom>
        </p:spPr>
      </p:pic>
      <p:sp>
        <p:nvSpPr>
          <p:cNvPr id="7" name="Zástupný text 3">
            <a:extLst>
              <a:ext uri="{FF2B5EF4-FFF2-40B4-BE49-F238E27FC236}">
                <a16:creationId xmlns:a16="http://schemas.microsoft.com/office/drawing/2014/main" id="{558E3978-D588-AC4C-76EB-C3B208EF49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92556" y="1365808"/>
            <a:ext cx="5095516" cy="725634"/>
          </a:xfrm>
        </p:spPr>
        <p:txBody>
          <a:bodyPr/>
          <a:lstStyle/>
          <a:p>
            <a:r>
              <a:rPr lang="cs-CZ" dirty="0"/>
              <a:t>Máme velmi solidární důchodový systém</a:t>
            </a:r>
          </a:p>
        </p:txBody>
      </p:sp>
      <p:sp>
        <p:nvSpPr>
          <p:cNvPr id="8" name="Zástupný text 3">
            <a:extLst>
              <a:ext uri="{FF2B5EF4-FFF2-40B4-BE49-F238E27FC236}">
                <a16:creationId xmlns:a16="http://schemas.microsoft.com/office/drawing/2014/main" id="{4AFEEC1E-A774-CDC1-F695-0BF3AE701F40}"/>
              </a:ext>
            </a:extLst>
          </p:cNvPr>
          <p:cNvSpPr txBox="1">
            <a:spLocks/>
          </p:cNvSpPr>
          <p:nvPr/>
        </p:nvSpPr>
        <p:spPr>
          <a:xfrm>
            <a:off x="5734124" y="2746642"/>
            <a:ext cx="5095516" cy="725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A příjmová redistribuce bude dále sílit</a:t>
            </a:r>
          </a:p>
          <a:p>
            <a:r>
              <a:rPr lang="cs-CZ" dirty="0"/>
              <a:t>    </a:t>
            </a:r>
            <a:r>
              <a:rPr lang="cs-CZ" sz="1600" dirty="0"/>
              <a:t>- 20% PM minimální důchod</a:t>
            </a:r>
          </a:p>
          <a:p>
            <a:r>
              <a:rPr lang="cs-CZ" sz="1600" dirty="0"/>
              <a:t>     - úpravy vzorce pro výpočet nových důchodů v aktuální reformě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1979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4CC1B-BA09-4C05-90E4-2D93A4E0A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II. NEDIVERZIFIKOVANOST PŘÍJMŮ</a:t>
            </a:r>
          </a:p>
        </p:txBody>
      </p:sp>
      <p:sp>
        <p:nvSpPr>
          <p:cNvPr id="36" name="Zástupný text 35">
            <a:extLst>
              <a:ext uri="{FF2B5EF4-FFF2-40B4-BE49-F238E27FC236}">
                <a16:creationId xmlns:a16="http://schemas.microsoft.com/office/drawing/2014/main" id="{F8B9249E-B53E-7B41-6B8F-B9EA6E06C8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17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2F1AE86-1A43-C90F-A544-90686DF3C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013" y="933451"/>
            <a:ext cx="8086987" cy="5920988"/>
          </a:xfrm>
          <a:prstGeom prst="rect">
            <a:avLst/>
          </a:prstGeom>
        </p:spPr>
      </p:pic>
      <p:sp>
        <p:nvSpPr>
          <p:cNvPr id="6" name="Zástupný text 3">
            <a:extLst>
              <a:ext uri="{FF2B5EF4-FFF2-40B4-BE49-F238E27FC236}">
                <a16:creationId xmlns:a16="http://schemas.microsoft.com/office/drawing/2014/main" id="{2718DA46-7505-CF80-F61A-FFEC1FF1A0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159" y="1545848"/>
            <a:ext cx="4134669" cy="4234165"/>
          </a:xfrm>
        </p:spPr>
        <p:txBody>
          <a:bodyPr>
            <a:normAutofit/>
          </a:bodyPr>
          <a:lstStyle/>
          <a:p>
            <a:pPr algn="ctr"/>
            <a:r>
              <a:rPr lang="cs-CZ" sz="9600" b="1" dirty="0"/>
              <a:t>95 % </a:t>
            </a:r>
          </a:p>
          <a:p>
            <a:r>
              <a:rPr lang="cs-CZ" sz="2400" dirty="0"/>
              <a:t>příjmů domácností důchodců (bez pracující osoby) </a:t>
            </a:r>
          </a:p>
          <a:p>
            <a:r>
              <a:rPr lang="cs-CZ" sz="2400" dirty="0"/>
              <a:t>pochází ze sociálních příjmů</a:t>
            </a:r>
          </a:p>
          <a:p>
            <a:endParaRPr lang="cs-CZ" sz="2400" dirty="0"/>
          </a:p>
          <a:p>
            <a:pPr algn="r"/>
            <a:r>
              <a:rPr lang="cs-CZ" sz="1200" dirty="0"/>
              <a:t>(Zdroj: ČSÚ)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3595B91B-C5C8-D459-F281-12CA3520EE54}"/>
              </a:ext>
            </a:extLst>
          </p:cNvPr>
          <p:cNvSpPr/>
          <p:nvPr/>
        </p:nvSpPr>
        <p:spPr>
          <a:xfrm>
            <a:off x="8198206" y="5962652"/>
            <a:ext cx="728977" cy="70658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D72C6D46-CB35-1EF0-E25D-48731BED5551}"/>
              </a:ext>
            </a:extLst>
          </p:cNvPr>
          <p:cNvSpPr/>
          <p:nvPr/>
        </p:nvSpPr>
        <p:spPr>
          <a:xfrm>
            <a:off x="9180165" y="5962652"/>
            <a:ext cx="728977" cy="70658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4589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4CC1B-BA09-4C05-90E4-2D93A4E0A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II. BLÝSKÁ SE NA LEPŠÍ ČASY?!</a:t>
            </a:r>
          </a:p>
        </p:txBody>
      </p:sp>
      <p:sp>
        <p:nvSpPr>
          <p:cNvPr id="36" name="Zástupný text 35">
            <a:extLst>
              <a:ext uri="{FF2B5EF4-FFF2-40B4-BE49-F238E27FC236}">
                <a16:creationId xmlns:a16="http://schemas.microsoft.com/office/drawing/2014/main" id="{F8B9249E-B53E-7B41-6B8F-B9EA6E06C8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18</a:t>
            </a:r>
          </a:p>
          <a:p>
            <a:endParaRPr lang="cs-CZ" dirty="0"/>
          </a:p>
        </p:txBody>
      </p:sp>
      <p:graphicFrame>
        <p:nvGraphicFramePr>
          <p:cNvPr id="7" name="Zástupný obsah 13">
            <a:extLst>
              <a:ext uri="{FF2B5EF4-FFF2-40B4-BE49-F238E27FC236}">
                <a16:creationId xmlns:a16="http://schemas.microsoft.com/office/drawing/2014/main" id="{EEF3EEC5-477F-4FA9-2229-CDE7D7A0E5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1904009"/>
              </p:ext>
            </p:extLst>
          </p:nvPr>
        </p:nvGraphicFramePr>
        <p:xfrm>
          <a:off x="3378679" y="3972238"/>
          <a:ext cx="8352193" cy="1555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Nadpis 1">
            <a:extLst>
              <a:ext uri="{FF2B5EF4-FFF2-40B4-BE49-F238E27FC236}">
                <a16:creationId xmlns:a16="http://schemas.microsoft.com/office/drawing/2014/main" id="{6A64F16C-03E1-8D8D-A6AA-A888C7458F2B}"/>
              </a:ext>
            </a:extLst>
          </p:cNvPr>
          <p:cNvSpPr txBox="1">
            <a:spLocks/>
          </p:cNvSpPr>
          <p:nvPr/>
        </p:nvSpPr>
        <p:spPr>
          <a:xfrm>
            <a:off x="446456" y="977353"/>
            <a:ext cx="11299088" cy="7156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cs-CZ" dirty="0">
                <a:solidFill>
                  <a:schemeClr val="tx1"/>
                </a:solidFill>
              </a:rPr>
              <a:t>Spoření na důchod a role státu</a:t>
            </a:r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EBD59600-9C83-3FB4-EFB8-45B4E518DB43}"/>
              </a:ext>
            </a:extLst>
          </p:cNvPr>
          <p:cNvSpPr txBox="1">
            <a:spLocks/>
          </p:cNvSpPr>
          <p:nvPr/>
        </p:nvSpPr>
        <p:spPr>
          <a:xfrm>
            <a:off x="450000" y="1810984"/>
            <a:ext cx="2562696" cy="22393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Wingdings 2" panose="05020102010507070707" pitchFamily="18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73038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Font typeface="Barlow" panose="020B0604020202020204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28600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Font typeface="Barlow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033463" indent="0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Font typeface="Barlow" panose="020B0406020202030204" pitchFamily="34" charset="0"/>
              <a:buNone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/>
              <a:t>7  z 10 lidí v produktivním věku nevěří, že se o ně v penzi postará stát. Proto si dvě třetiny lidí na důchod spoří.</a:t>
            </a:r>
          </a:p>
          <a:p>
            <a:r>
              <a:rPr lang="cs-CZ" sz="1400" b="1" dirty="0"/>
              <a:t>Na důchod si spoří i polovina mladých lidí do 24 let.</a:t>
            </a:r>
          </a:p>
          <a:p>
            <a:r>
              <a:rPr lang="cs-CZ" sz="1400" dirty="0"/>
              <a:t>Po odečtení všech běžných výdajů zůstane bezmála pětině populace více než 33 % z výplaty</a:t>
            </a:r>
          </a:p>
        </p:txBody>
      </p:sp>
      <p:cxnSp>
        <p:nvCxnSpPr>
          <p:cNvPr id="12" name="Divider Line">
            <a:extLst>
              <a:ext uri="{FF2B5EF4-FFF2-40B4-BE49-F238E27FC236}">
                <a16:creationId xmlns:a16="http://schemas.microsoft.com/office/drawing/2014/main" id="{1A7BCBD7-240B-4428-5C72-B5C521BB0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195687" y="1808163"/>
            <a:ext cx="0" cy="3852862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56F9FCC4-DB4C-C484-5A60-6DB9E47A94B6}"/>
              </a:ext>
            </a:extLst>
          </p:cNvPr>
          <p:cNvSpPr txBox="1">
            <a:spLocks/>
          </p:cNvSpPr>
          <p:nvPr/>
        </p:nvSpPr>
        <p:spPr>
          <a:xfrm>
            <a:off x="461128" y="4591665"/>
            <a:ext cx="2591650" cy="1574185"/>
          </a:xfrm>
          <a:prstGeom prst="rect">
            <a:avLst/>
          </a:prstGeom>
          <a:solidFill>
            <a:srgbClr val="ECFAF7"/>
          </a:solidFill>
          <a:ln w="12700">
            <a:noFill/>
          </a:ln>
        </p:spPr>
        <p:txBody>
          <a:bodyPr vert="horz" lIns="36000" tIns="72000" rIns="72000" bIns="0" rtlCol="0">
            <a:noAutofit/>
          </a:bodyPr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Wingdings 2" panose="05020102010507070707" pitchFamily="18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73038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Font typeface="Barlow" panose="020B0604020202020204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28600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Font typeface="Barlow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033463" indent="0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Font typeface="Barlow" panose="020B0406020202030204" pitchFamily="34" charset="0"/>
              <a:buNone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indent="531813" defTabSz="627063"/>
            <a:r>
              <a:rPr lang="cs-CZ" dirty="0"/>
              <a:t>Lidé od 25 do 34 let častěji  	neočekávají (76 %), že se o 	ně v penzi postará stát.</a:t>
            </a:r>
            <a:br>
              <a:rPr lang="cs-CZ" dirty="0"/>
            </a:br>
            <a:endParaRPr lang="cs-CZ" dirty="0"/>
          </a:p>
        </p:txBody>
      </p:sp>
      <p:pic>
        <p:nvPicPr>
          <p:cNvPr id="14" name="Grafický objekt 13" descr="Informace obrys">
            <a:extLst>
              <a:ext uri="{FF2B5EF4-FFF2-40B4-BE49-F238E27FC236}">
                <a16:creationId xmlns:a16="http://schemas.microsoft.com/office/drawing/2014/main" id="{8956A40C-F99B-1668-88DE-FEB3A4A9A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000" y="4590876"/>
            <a:ext cx="720000" cy="72000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9DEAD949-692D-6061-3A41-15B348D399F5}"/>
              </a:ext>
            </a:extLst>
          </p:cNvPr>
          <p:cNvSpPr txBox="1"/>
          <p:nvPr/>
        </p:nvSpPr>
        <p:spPr>
          <a:xfrm>
            <a:off x="3359429" y="1822466"/>
            <a:ext cx="3332113" cy="4694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cs-CZ" sz="1400" b="1" dirty="0"/>
              <a:t>Očekáváte, že se o Vás stát v důchodovém věku postará?</a:t>
            </a:r>
          </a:p>
        </p:txBody>
      </p:sp>
      <p:sp>
        <p:nvSpPr>
          <p:cNvPr id="16" name="Zástupný text 4">
            <a:extLst>
              <a:ext uri="{FF2B5EF4-FFF2-40B4-BE49-F238E27FC236}">
                <a16:creationId xmlns:a16="http://schemas.microsoft.com/office/drawing/2014/main" id="{D27D79AF-E9E1-56B2-736D-26A512200BC5}"/>
              </a:ext>
            </a:extLst>
          </p:cNvPr>
          <p:cNvSpPr txBox="1">
            <a:spLocks/>
          </p:cNvSpPr>
          <p:nvPr/>
        </p:nvSpPr>
        <p:spPr>
          <a:xfrm>
            <a:off x="3594678" y="5816798"/>
            <a:ext cx="8136194" cy="615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6"/>
              </a:buBlip>
              <a:defRPr sz="20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buFontTx/>
              <a:buNone/>
              <a:defRPr/>
            </a:pPr>
            <a:r>
              <a:rPr lang="cs-CZ" sz="1000" i="1" dirty="0">
                <a:solidFill>
                  <a:schemeClr val="tx1"/>
                </a:solidFill>
              </a:rPr>
              <a:t>Pozn.: Zobrazeno pomocí T2B=součet odpovědí </a:t>
            </a:r>
            <a:r>
              <a:rPr lang="cs-CZ" sz="1000" i="1" dirty="0" err="1">
                <a:solidFill>
                  <a:schemeClr val="tx1"/>
                </a:solidFill>
              </a:rPr>
              <a:t>Rozhodně+Spíše</a:t>
            </a:r>
            <a:r>
              <a:rPr lang="cs-CZ" sz="1000" i="1" dirty="0">
                <a:solidFill>
                  <a:schemeClr val="tx1"/>
                </a:solidFill>
              </a:rPr>
              <a:t> ano, signifikantně vyšší     /nižší      než minulý rok</a:t>
            </a:r>
          </a:p>
          <a:p>
            <a:pPr algn="r">
              <a:spcBef>
                <a:spcPts val="0"/>
              </a:spcBef>
              <a:buFontTx/>
              <a:buNone/>
              <a:defRPr/>
            </a:pPr>
            <a:r>
              <a:rPr lang="cs-CZ" sz="1000" i="1" dirty="0">
                <a:solidFill>
                  <a:schemeClr val="tx1"/>
                </a:solidFill>
              </a:rPr>
              <a:t>Otázka: Q9. Očekáváte, že se o Vás stát v důchodovém věku postará?; </a:t>
            </a:r>
            <a:r>
              <a:rPr lang="cs-CZ" sz="1000" dirty="0">
                <a:solidFill>
                  <a:schemeClr val="tx1"/>
                </a:solidFill>
              </a:rPr>
              <a:t>Q10. Spoříte si na důchod?  </a:t>
            </a:r>
            <a:r>
              <a:rPr lang="cs-CZ" sz="1000" i="1" dirty="0">
                <a:solidFill>
                  <a:schemeClr val="tx1"/>
                </a:solidFill>
              </a:rPr>
              <a:t>Q23. Kolik peněz Vám měsíčně zbyde z čisté výplaty po odečtení všech běžných výdajů (nepočítejte výdaje na spoření, investice apod.).</a:t>
            </a:r>
            <a:br>
              <a:rPr lang="cs-CZ" sz="1000" i="1" dirty="0">
                <a:solidFill>
                  <a:schemeClr val="tx1"/>
                </a:solidFill>
              </a:rPr>
            </a:br>
            <a:r>
              <a:rPr lang="cs-CZ" sz="1000" i="1" dirty="0">
                <a:solidFill>
                  <a:schemeClr val="tx1"/>
                </a:solidFill>
                <a:cs typeface="Arial" panose="020B0604020202020204" pitchFamily="34" charset="0"/>
              </a:rPr>
              <a:t>Báze: n=</a:t>
            </a:r>
            <a:r>
              <a:rPr lang="cs-CZ" sz="1000" dirty="0">
                <a:solidFill>
                  <a:schemeClr val="tx1"/>
                </a:solidFill>
                <a:cs typeface="Arial" panose="020B0604020202020204" pitchFamily="34" charset="0"/>
              </a:rPr>
              <a:t>946</a:t>
            </a:r>
            <a:r>
              <a:rPr lang="cs-CZ" sz="1000" i="1" dirty="0">
                <a:solidFill>
                  <a:schemeClr val="tx1"/>
                </a:solidFill>
                <a:cs typeface="Arial" panose="020B0604020202020204" pitchFamily="34" charset="0"/>
              </a:rPr>
              <a:t> (ti, kteří nejsou v důchodu), n=1003 (celá populace)</a:t>
            </a:r>
          </a:p>
          <a:p>
            <a:pPr algn="r">
              <a:spcBef>
                <a:spcPts val="0"/>
              </a:spcBef>
              <a:defRPr/>
            </a:pPr>
            <a:r>
              <a:rPr lang="cs-CZ" sz="1000" b="1" i="1" dirty="0">
                <a:solidFill>
                  <a:schemeClr val="tx1"/>
                </a:solidFill>
                <a:cs typeface="Arial" panose="020B0604020202020204" pitchFamily="34" charset="0"/>
              </a:rPr>
              <a:t>ZDROJ: průzkum společnosti Broker trust, září 2024</a:t>
            </a:r>
          </a:p>
          <a:p>
            <a:pPr algn="r">
              <a:spcBef>
                <a:spcPts val="0"/>
              </a:spcBef>
              <a:buFontTx/>
              <a:buNone/>
              <a:defRPr/>
            </a:pPr>
            <a:endParaRPr lang="cs-CZ" sz="1000" i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7" name="Chart 4">
            <a:extLst>
              <a:ext uri="{FF2B5EF4-FFF2-40B4-BE49-F238E27FC236}">
                <a16:creationId xmlns:a16="http://schemas.microsoft.com/office/drawing/2014/main" id="{DE8725D0-D4AC-A8FF-DE80-B01643E51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1777098"/>
              </p:ext>
            </p:extLst>
          </p:nvPr>
        </p:nvGraphicFramePr>
        <p:xfrm>
          <a:off x="4314628" y="2479061"/>
          <a:ext cx="3141003" cy="1069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8" name="TextovéPole 17">
            <a:extLst>
              <a:ext uri="{FF2B5EF4-FFF2-40B4-BE49-F238E27FC236}">
                <a16:creationId xmlns:a16="http://schemas.microsoft.com/office/drawing/2014/main" id="{122AE2C7-F69E-A6AF-BA6B-63DF4EEF7597}"/>
              </a:ext>
            </a:extLst>
          </p:cNvPr>
          <p:cNvSpPr txBox="1"/>
          <p:nvPr/>
        </p:nvSpPr>
        <p:spPr>
          <a:xfrm>
            <a:off x="3385931" y="2429501"/>
            <a:ext cx="1239006" cy="5701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cs-CZ" sz="3600" b="1" dirty="0">
                <a:solidFill>
                  <a:schemeClr val="accent1"/>
                </a:solidFill>
              </a:rPr>
              <a:t>29 %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2A4FAC5-6C4F-2CC3-00CE-68F9FA5A24DC}"/>
              </a:ext>
            </a:extLst>
          </p:cNvPr>
          <p:cNvSpPr txBox="1"/>
          <p:nvPr/>
        </p:nvSpPr>
        <p:spPr>
          <a:xfrm>
            <a:off x="3385931" y="3346770"/>
            <a:ext cx="3998706" cy="2217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cs-CZ" sz="1400" dirty="0"/>
              <a:t>Lidí před důchodem očekává, že se o ně stát postará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0F886F3-3DC7-4E8E-B4AE-AEA3D08FAAE1}"/>
              </a:ext>
            </a:extLst>
          </p:cNvPr>
          <p:cNvSpPr txBox="1"/>
          <p:nvPr/>
        </p:nvSpPr>
        <p:spPr>
          <a:xfrm>
            <a:off x="7828585" y="2429501"/>
            <a:ext cx="1201881" cy="8905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cs-CZ" sz="3600" b="1" dirty="0">
                <a:solidFill>
                  <a:schemeClr val="tx2">
                    <a:lumMod val="75000"/>
                  </a:schemeClr>
                </a:solidFill>
              </a:rPr>
              <a:t>66 %</a:t>
            </a:r>
            <a:br>
              <a:rPr lang="cs-CZ" sz="36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cs-CZ" sz="1600" b="1" dirty="0">
                <a:solidFill>
                  <a:schemeClr val="bg1">
                    <a:lumMod val="65000"/>
                  </a:schemeClr>
                </a:solidFill>
              </a:rPr>
              <a:t>vs. 71 % </a:t>
            </a:r>
            <a:r>
              <a:rPr lang="cs-CZ" sz="1200" b="1" dirty="0">
                <a:solidFill>
                  <a:schemeClr val="bg1">
                    <a:lumMod val="65000"/>
                  </a:schemeClr>
                </a:solidFill>
              </a:rPr>
              <a:t>2023</a:t>
            </a:r>
            <a:endParaRPr lang="cs-CZ" sz="3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4E4BDA92-EC15-8CA5-C287-D653A02E42DB}"/>
              </a:ext>
            </a:extLst>
          </p:cNvPr>
          <p:cNvSpPr txBox="1"/>
          <p:nvPr/>
        </p:nvSpPr>
        <p:spPr>
          <a:xfrm>
            <a:off x="7838093" y="1822466"/>
            <a:ext cx="3797480" cy="22172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cs-CZ" sz="1400" b="1" dirty="0"/>
              <a:t>Spoříte si na důchod? 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8F8AAE84-28CC-4AE5-A667-66CD81E7F979}"/>
              </a:ext>
            </a:extLst>
          </p:cNvPr>
          <p:cNvSpPr txBox="1"/>
          <p:nvPr/>
        </p:nvSpPr>
        <p:spPr>
          <a:xfrm>
            <a:off x="7817635" y="3361945"/>
            <a:ext cx="3735864" cy="2217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cs-CZ" sz="1400" dirty="0"/>
              <a:t>Lidí před důchodem si na penzi spoří</a:t>
            </a:r>
          </a:p>
        </p:txBody>
      </p: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4892BC7B-94BC-0153-97A5-9BCD7989920E}"/>
              </a:ext>
            </a:extLst>
          </p:cNvPr>
          <p:cNvGrpSpPr/>
          <p:nvPr/>
        </p:nvGrpSpPr>
        <p:grpSpPr>
          <a:xfrm>
            <a:off x="8850728" y="2401373"/>
            <a:ext cx="3141003" cy="1113828"/>
            <a:chOff x="8752408" y="2401373"/>
            <a:chExt cx="3141003" cy="1113828"/>
          </a:xfrm>
        </p:grpSpPr>
        <p:sp>
          <p:nvSpPr>
            <p:cNvPr id="24" name="Freeform: Shape 26">
              <a:extLst>
                <a:ext uri="{FF2B5EF4-FFF2-40B4-BE49-F238E27FC236}">
                  <a16:creationId xmlns:a16="http://schemas.microsoft.com/office/drawing/2014/main" id="{F907E028-9077-43DC-D9DE-756E998D8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48594" y="2476424"/>
              <a:ext cx="238764" cy="631956"/>
            </a:xfrm>
            <a:custGeom>
              <a:avLst/>
              <a:gdLst>
                <a:gd name="connsiteX0" fmla="*/ 251747 w 1355495"/>
                <a:gd name="connsiteY0" fmla="*/ 693928 h 3587701"/>
                <a:gd name="connsiteX1" fmla="*/ 1103784 w 1355495"/>
                <a:gd name="connsiteY1" fmla="*/ 693928 h 3587701"/>
                <a:gd name="connsiteX2" fmla="*/ 1265552 w 1355495"/>
                <a:gd name="connsiteY2" fmla="*/ 778669 h 3587701"/>
                <a:gd name="connsiteX3" fmla="*/ 1355495 w 1355495"/>
                <a:gd name="connsiteY3" fmla="*/ 1033645 h 3587701"/>
                <a:gd name="connsiteX4" fmla="*/ 1355495 w 1355495"/>
                <a:gd name="connsiteY4" fmla="*/ 2015412 h 3587701"/>
                <a:gd name="connsiteX5" fmla="*/ 1222931 w 1355495"/>
                <a:gd name="connsiteY5" fmla="*/ 2146434 h 3587701"/>
                <a:gd name="connsiteX6" fmla="*/ 1093416 w 1355495"/>
                <a:gd name="connsiteY6" fmla="*/ 2015412 h 3587701"/>
                <a:gd name="connsiteX7" fmla="*/ 1093416 w 1355495"/>
                <a:gd name="connsiteY7" fmla="*/ 1156092 h 3587701"/>
                <a:gd name="connsiteX8" fmla="*/ 1034040 w 1355495"/>
                <a:gd name="connsiteY8" fmla="*/ 1156092 h 3587701"/>
                <a:gd name="connsiteX9" fmla="*/ 1034040 w 1355495"/>
                <a:gd name="connsiteY9" fmla="*/ 3423216 h 3587701"/>
                <a:gd name="connsiteX10" fmla="*/ 960959 w 1355495"/>
                <a:gd name="connsiteY10" fmla="*/ 3564247 h 3587701"/>
                <a:gd name="connsiteX11" fmla="*/ 798437 w 1355495"/>
                <a:gd name="connsiteY11" fmla="*/ 3570849 h 3587701"/>
                <a:gd name="connsiteX12" fmla="*/ 713194 w 1355495"/>
                <a:gd name="connsiteY12" fmla="*/ 3401654 h 3587701"/>
                <a:gd name="connsiteX13" fmla="*/ 713194 w 1355495"/>
                <a:gd name="connsiteY13" fmla="*/ 2075255 h 3587701"/>
                <a:gd name="connsiteX14" fmla="*/ 642301 w 1355495"/>
                <a:gd name="connsiteY14" fmla="*/ 2075255 h 3587701"/>
                <a:gd name="connsiteX15" fmla="*/ 642301 w 1355495"/>
                <a:gd name="connsiteY15" fmla="*/ 3401654 h 3587701"/>
                <a:gd name="connsiteX16" fmla="*/ 557058 w 1355495"/>
                <a:gd name="connsiteY16" fmla="*/ 3570849 h 3587701"/>
                <a:gd name="connsiteX17" fmla="*/ 394572 w 1355495"/>
                <a:gd name="connsiteY17" fmla="*/ 3564247 h 3587701"/>
                <a:gd name="connsiteX18" fmla="*/ 321456 w 1355495"/>
                <a:gd name="connsiteY18" fmla="*/ 3423216 h 3587701"/>
                <a:gd name="connsiteX19" fmla="*/ 321456 w 1355495"/>
                <a:gd name="connsiteY19" fmla="*/ 1156092 h 3587701"/>
                <a:gd name="connsiteX20" fmla="*/ 262080 w 1355495"/>
                <a:gd name="connsiteY20" fmla="*/ 1156092 h 3587701"/>
                <a:gd name="connsiteX21" fmla="*/ 262080 w 1355495"/>
                <a:gd name="connsiteY21" fmla="*/ 2015412 h 3587701"/>
                <a:gd name="connsiteX22" fmla="*/ 132565 w 1355495"/>
                <a:gd name="connsiteY22" fmla="*/ 2146434 h 3587701"/>
                <a:gd name="connsiteX23" fmla="*/ 0 w 1355495"/>
                <a:gd name="connsiteY23" fmla="*/ 2015412 h 3587701"/>
                <a:gd name="connsiteX24" fmla="*/ 0 w 1355495"/>
                <a:gd name="connsiteY24" fmla="*/ 1033645 h 3587701"/>
                <a:gd name="connsiteX25" fmla="*/ 89979 w 1355495"/>
                <a:gd name="connsiteY25" fmla="*/ 778669 h 3587701"/>
                <a:gd name="connsiteX26" fmla="*/ 251747 w 1355495"/>
                <a:gd name="connsiteY26" fmla="*/ 693928 h 3587701"/>
                <a:gd name="connsiteX27" fmla="*/ 677748 w 1355495"/>
                <a:gd name="connsiteY27" fmla="*/ 0 h 3587701"/>
                <a:gd name="connsiteX28" fmla="*/ 987579 w 1355495"/>
                <a:gd name="connsiteY28" fmla="*/ 309832 h 3587701"/>
                <a:gd name="connsiteX29" fmla="*/ 677748 w 1355495"/>
                <a:gd name="connsiteY29" fmla="*/ 619663 h 3587701"/>
                <a:gd name="connsiteX30" fmla="*/ 367916 w 1355495"/>
                <a:gd name="connsiteY30" fmla="*/ 309832 h 3587701"/>
                <a:gd name="connsiteX31" fmla="*/ 677748 w 1355495"/>
                <a:gd name="connsiteY31" fmla="*/ 0 h 358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55495" h="3587701">
                  <a:moveTo>
                    <a:pt x="251747" y="693928"/>
                  </a:moveTo>
                  <a:lnTo>
                    <a:pt x="1103784" y="693928"/>
                  </a:lnTo>
                  <a:cubicBezTo>
                    <a:pt x="1172273" y="693928"/>
                    <a:pt x="1225801" y="732208"/>
                    <a:pt x="1265552" y="778669"/>
                  </a:cubicBezTo>
                  <a:cubicBezTo>
                    <a:pt x="1325861" y="849167"/>
                    <a:pt x="1355495" y="940868"/>
                    <a:pt x="1355495" y="1033645"/>
                  </a:cubicBezTo>
                  <a:lnTo>
                    <a:pt x="1355495" y="2015412"/>
                  </a:lnTo>
                  <a:cubicBezTo>
                    <a:pt x="1355495" y="2088386"/>
                    <a:pt x="1295904" y="2147295"/>
                    <a:pt x="1222931" y="2146434"/>
                  </a:cubicBezTo>
                  <a:cubicBezTo>
                    <a:pt x="1151177" y="2145609"/>
                    <a:pt x="1093416" y="2087166"/>
                    <a:pt x="1093416" y="2015412"/>
                  </a:cubicBezTo>
                  <a:lnTo>
                    <a:pt x="1093416" y="1156092"/>
                  </a:lnTo>
                  <a:lnTo>
                    <a:pt x="1034040" y="1156092"/>
                  </a:lnTo>
                  <a:lnTo>
                    <a:pt x="1034040" y="3423216"/>
                  </a:lnTo>
                  <a:cubicBezTo>
                    <a:pt x="1034040" y="3479327"/>
                    <a:pt x="1009141" y="3535510"/>
                    <a:pt x="960959" y="3564247"/>
                  </a:cubicBezTo>
                  <a:cubicBezTo>
                    <a:pt x="904740" y="3597792"/>
                    <a:pt x="839265" y="3591047"/>
                    <a:pt x="798437" y="3570849"/>
                  </a:cubicBezTo>
                  <a:cubicBezTo>
                    <a:pt x="735330" y="3539600"/>
                    <a:pt x="713194" y="3472080"/>
                    <a:pt x="713194" y="3401654"/>
                  </a:cubicBezTo>
                  <a:lnTo>
                    <a:pt x="713194" y="2075255"/>
                  </a:lnTo>
                  <a:lnTo>
                    <a:pt x="642301" y="2075255"/>
                  </a:lnTo>
                  <a:lnTo>
                    <a:pt x="642301" y="3401654"/>
                  </a:lnTo>
                  <a:cubicBezTo>
                    <a:pt x="642301" y="3472080"/>
                    <a:pt x="620165" y="3539636"/>
                    <a:pt x="557058" y="3570849"/>
                  </a:cubicBezTo>
                  <a:cubicBezTo>
                    <a:pt x="516266" y="3591012"/>
                    <a:pt x="450791" y="3597756"/>
                    <a:pt x="394572" y="3564247"/>
                  </a:cubicBezTo>
                  <a:cubicBezTo>
                    <a:pt x="346390" y="3535510"/>
                    <a:pt x="321456" y="3479327"/>
                    <a:pt x="321456" y="3423216"/>
                  </a:cubicBezTo>
                  <a:lnTo>
                    <a:pt x="321456" y="1156092"/>
                  </a:lnTo>
                  <a:lnTo>
                    <a:pt x="262080" y="1156092"/>
                  </a:lnTo>
                  <a:lnTo>
                    <a:pt x="262080" y="2015412"/>
                  </a:lnTo>
                  <a:cubicBezTo>
                    <a:pt x="262080" y="2087166"/>
                    <a:pt x="204318" y="2145609"/>
                    <a:pt x="132565" y="2146434"/>
                  </a:cubicBezTo>
                  <a:cubicBezTo>
                    <a:pt x="59591" y="2147295"/>
                    <a:pt x="0" y="2088386"/>
                    <a:pt x="0" y="2015412"/>
                  </a:cubicBezTo>
                  <a:lnTo>
                    <a:pt x="0" y="1033645"/>
                  </a:lnTo>
                  <a:cubicBezTo>
                    <a:pt x="0" y="940868"/>
                    <a:pt x="29634" y="849167"/>
                    <a:pt x="89979" y="778669"/>
                  </a:cubicBezTo>
                  <a:cubicBezTo>
                    <a:pt x="129730" y="732208"/>
                    <a:pt x="183258" y="693928"/>
                    <a:pt x="251747" y="693928"/>
                  </a:cubicBezTo>
                  <a:close/>
                  <a:moveTo>
                    <a:pt x="677748" y="0"/>
                  </a:moveTo>
                  <a:cubicBezTo>
                    <a:pt x="848880" y="0"/>
                    <a:pt x="987579" y="138700"/>
                    <a:pt x="987579" y="309832"/>
                  </a:cubicBezTo>
                  <a:cubicBezTo>
                    <a:pt x="987579" y="480928"/>
                    <a:pt x="848880" y="619663"/>
                    <a:pt x="677748" y="619663"/>
                  </a:cubicBezTo>
                  <a:cubicBezTo>
                    <a:pt x="506616" y="619663"/>
                    <a:pt x="367916" y="480964"/>
                    <a:pt x="367916" y="309832"/>
                  </a:cubicBezTo>
                  <a:cubicBezTo>
                    <a:pt x="367916" y="138700"/>
                    <a:pt x="506616" y="0"/>
                    <a:pt x="677748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5" name="Freeform: Shape 27">
              <a:extLst>
                <a:ext uri="{FF2B5EF4-FFF2-40B4-BE49-F238E27FC236}">
                  <a16:creationId xmlns:a16="http://schemas.microsoft.com/office/drawing/2014/main" id="{5651F7D7-F616-3A05-29CC-DEF503DF8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18160" y="2479059"/>
              <a:ext cx="280796" cy="626412"/>
            </a:xfrm>
            <a:custGeom>
              <a:avLst/>
              <a:gdLst>
                <a:gd name="connsiteX0" fmla="*/ 649252 w 1978715"/>
                <a:gd name="connsiteY0" fmla="*/ 829978 h 4276123"/>
                <a:gd name="connsiteX1" fmla="*/ 1329419 w 1978715"/>
                <a:gd name="connsiteY1" fmla="*/ 829978 h 4276123"/>
                <a:gd name="connsiteX2" fmla="*/ 1674634 w 1978715"/>
                <a:gd name="connsiteY2" fmla="*/ 1118149 h 4276123"/>
                <a:gd name="connsiteX3" fmla="*/ 1971699 w 1978715"/>
                <a:gd name="connsiteY3" fmla="*/ 2151356 h 4276123"/>
                <a:gd name="connsiteX4" fmla="*/ 1971742 w 1978715"/>
                <a:gd name="connsiteY4" fmla="*/ 2151356 h 4276123"/>
                <a:gd name="connsiteX5" fmla="*/ 1948608 w 1978715"/>
                <a:gd name="connsiteY5" fmla="*/ 2293153 h 4276123"/>
                <a:gd name="connsiteX6" fmla="*/ 1803518 w 1978715"/>
                <a:gd name="connsiteY6" fmla="*/ 2337241 h 4276123"/>
                <a:gd name="connsiteX7" fmla="*/ 1687163 w 1978715"/>
                <a:gd name="connsiteY7" fmla="*/ 2224393 h 4276123"/>
                <a:gd name="connsiteX8" fmla="*/ 1421955 w 1978715"/>
                <a:gd name="connsiteY8" fmla="*/ 1306129 h 4276123"/>
                <a:gd name="connsiteX9" fmla="*/ 1357428 w 1978715"/>
                <a:gd name="connsiteY9" fmla="*/ 1306129 h 4276123"/>
                <a:gd name="connsiteX10" fmla="*/ 1756565 w 1978715"/>
                <a:gd name="connsiteY10" fmla="*/ 2764472 h 4276123"/>
                <a:gd name="connsiteX11" fmla="*/ 1666381 w 1978715"/>
                <a:gd name="connsiteY11" fmla="*/ 2882623 h 4276123"/>
                <a:gd name="connsiteX12" fmla="*/ 1392792 w 1978715"/>
                <a:gd name="connsiteY12" fmla="*/ 2882623 h 4276123"/>
                <a:gd name="connsiteX13" fmla="*/ 1392792 w 1978715"/>
                <a:gd name="connsiteY13" fmla="*/ 4089485 h 4276123"/>
                <a:gd name="connsiteX14" fmla="*/ 1339810 w 1978715"/>
                <a:gd name="connsiteY14" fmla="*/ 4222645 h 4276123"/>
                <a:gd name="connsiteX15" fmla="*/ 1165899 w 1978715"/>
                <a:gd name="connsiteY15" fmla="*/ 4262071 h 4276123"/>
                <a:gd name="connsiteX16" fmla="*/ 1061475 w 1978715"/>
                <a:gd name="connsiteY16" fmla="*/ 4090255 h 4276123"/>
                <a:gd name="connsiteX17" fmla="*/ 1061475 w 1978715"/>
                <a:gd name="connsiteY17" fmla="*/ 2882623 h 4276123"/>
                <a:gd name="connsiteX18" fmla="*/ 917197 w 1978715"/>
                <a:gd name="connsiteY18" fmla="*/ 2882623 h 4276123"/>
                <a:gd name="connsiteX19" fmla="*/ 917197 w 1978715"/>
                <a:gd name="connsiteY19" fmla="*/ 4090255 h 4276123"/>
                <a:gd name="connsiteX20" fmla="*/ 812773 w 1978715"/>
                <a:gd name="connsiteY20" fmla="*/ 4262071 h 4276123"/>
                <a:gd name="connsiteX21" fmla="*/ 638861 w 1978715"/>
                <a:gd name="connsiteY21" fmla="*/ 4222645 h 4276123"/>
                <a:gd name="connsiteX22" fmla="*/ 585880 w 1978715"/>
                <a:gd name="connsiteY22" fmla="*/ 4089485 h 4276123"/>
                <a:gd name="connsiteX23" fmla="*/ 585880 w 1978715"/>
                <a:gd name="connsiteY23" fmla="*/ 2882623 h 4276123"/>
                <a:gd name="connsiteX24" fmla="*/ 312291 w 1978715"/>
                <a:gd name="connsiteY24" fmla="*/ 2882623 h 4276123"/>
                <a:gd name="connsiteX25" fmla="*/ 222106 w 1978715"/>
                <a:gd name="connsiteY25" fmla="*/ 2764472 h 4276123"/>
                <a:gd name="connsiteX26" fmla="*/ 621244 w 1978715"/>
                <a:gd name="connsiteY26" fmla="*/ 1306129 h 4276123"/>
                <a:gd name="connsiteX27" fmla="*/ 556246 w 1978715"/>
                <a:gd name="connsiteY27" fmla="*/ 1306129 h 4276123"/>
                <a:gd name="connsiteX28" fmla="*/ 291551 w 1978715"/>
                <a:gd name="connsiteY28" fmla="*/ 2224393 h 4276123"/>
                <a:gd name="connsiteX29" fmla="*/ 175197 w 1978715"/>
                <a:gd name="connsiteY29" fmla="*/ 2337241 h 4276123"/>
                <a:gd name="connsiteX30" fmla="*/ 30107 w 1978715"/>
                <a:gd name="connsiteY30" fmla="*/ 2293153 h 4276123"/>
                <a:gd name="connsiteX31" fmla="*/ 6973 w 1978715"/>
                <a:gd name="connsiteY31" fmla="*/ 2151356 h 4276123"/>
                <a:gd name="connsiteX32" fmla="*/ 304038 w 1978715"/>
                <a:gd name="connsiteY32" fmla="*/ 1118149 h 4276123"/>
                <a:gd name="connsiteX33" fmla="*/ 649252 w 1978715"/>
                <a:gd name="connsiteY33" fmla="*/ 829978 h 4276123"/>
                <a:gd name="connsiteX34" fmla="*/ 989325 w 1978715"/>
                <a:gd name="connsiteY34" fmla="*/ 0 h 4276123"/>
                <a:gd name="connsiteX35" fmla="*/ 1360068 w 1978715"/>
                <a:gd name="connsiteY35" fmla="*/ 370744 h 4276123"/>
                <a:gd name="connsiteX36" fmla="*/ 989325 w 1978715"/>
                <a:gd name="connsiteY36" fmla="*/ 741487 h 4276123"/>
                <a:gd name="connsiteX37" fmla="*/ 618581 w 1978715"/>
                <a:gd name="connsiteY37" fmla="*/ 370744 h 4276123"/>
                <a:gd name="connsiteX38" fmla="*/ 989325 w 1978715"/>
                <a:gd name="connsiteY38" fmla="*/ 0 h 427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78715" h="4276123">
                  <a:moveTo>
                    <a:pt x="649252" y="829978"/>
                  </a:moveTo>
                  <a:lnTo>
                    <a:pt x="1329419" y="829978"/>
                  </a:lnTo>
                  <a:cubicBezTo>
                    <a:pt x="1568286" y="829978"/>
                    <a:pt x="1674634" y="1118149"/>
                    <a:pt x="1674634" y="1118149"/>
                  </a:cubicBezTo>
                  <a:lnTo>
                    <a:pt x="1971699" y="2151356"/>
                  </a:lnTo>
                  <a:lnTo>
                    <a:pt x="1971742" y="2151356"/>
                  </a:lnTo>
                  <a:cubicBezTo>
                    <a:pt x="1985639" y="2199719"/>
                    <a:pt x="1979182" y="2253214"/>
                    <a:pt x="1948608" y="2293153"/>
                  </a:cubicBezTo>
                  <a:cubicBezTo>
                    <a:pt x="1907899" y="2346349"/>
                    <a:pt x="1851453" y="2349043"/>
                    <a:pt x="1803518" y="2337241"/>
                  </a:cubicBezTo>
                  <a:cubicBezTo>
                    <a:pt x="1747585" y="2323471"/>
                    <a:pt x="1704097" y="2279427"/>
                    <a:pt x="1687163" y="2224393"/>
                  </a:cubicBezTo>
                  <a:lnTo>
                    <a:pt x="1421955" y="1306129"/>
                  </a:lnTo>
                  <a:lnTo>
                    <a:pt x="1357428" y="1306129"/>
                  </a:lnTo>
                  <a:lnTo>
                    <a:pt x="1756565" y="2764472"/>
                  </a:lnTo>
                  <a:cubicBezTo>
                    <a:pt x="1772815" y="2823954"/>
                    <a:pt x="1728043" y="2882623"/>
                    <a:pt x="1666381" y="2882623"/>
                  </a:cubicBezTo>
                  <a:lnTo>
                    <a:pt x="1392792" y="2882623"/>
                  </a:lnTo>
                  <a:lnTo>
                    <a:pt x="1392792" y="4089485"/>
                  </a:lnTo>
                  <a:cubicBezTo>
                    <a:pt x="1392792" y="4138960"/>
                    <a:pt x="1374832" y="4187623"/>
                    <a:pt x="1339810" y="4222645"/>
                  </a:cubicBezTo>
                  <a:cubicBezTo>
                    <a:pt x="1276224" y="4286231"/>
                    <a:pt x="1214818" y="4284264"/>
                    <a:pt x="1165899" y="4262071"/>
                  </a:cubicBezTo>
                  <a:cubicBezTo>
                    <a:pt x="1100089" y="4232223"/>
                    <a:pt x="1061475" y="4162522"/>
                    <a:pt x="1061475" y="4090255"/>
                  </a:cubicBezTo>
                  <a:lnTo>
                    <a:pt x="1061475" y="2882623"/>
                  </a:lnTo>
                  <a:lnTo>
                    <a:pt x="917197" y="2882623"/>
                  </a:lnTo>
                  <a:lnTo>
                    <a:pt x="917197" y="4090255"/>
                  </a:lnTo>
                  <a:cubicBezTo>
                    <a:pt x="917197" y="4162522"/>
                    <a:pt x="878583" y="4232223"/>
                    <a:pt x="812773" y="4262071"/>
                  </a:cubicBezTo>
                  <a:cubicBezTo>
                    <a:pt x="763896" y="4284221"/>
                    <a:pt x="702448" y="4286188"/>
                    <a:pt x="638861" y="4222645"/>
                  </a:cubicBezTo>
                  <a:cubicBezTo>
                    <a:pt x="603840" y="4187666"/>
                    <a:pt x="585880" y="4139003"/>
                    <a:pt x="585880" y="4089485"/>
                  </a:cubicBezTo>
                  <a:lnTo>
                    <a:pt x="585880" y="2882623"/>
                  </a:lnTo>
                  <a:lnTo>
                    <a:pt x="312291" y="2882623"/>
                  </a:lnTo>
                  <a:cubicBezTo>
                    <a:pt x="250586" y="2882623"/>
                    <a:pt x="205814" y="2823954"/>
                    <a:pt x="222106" y="2764472"/>
                  </a:cubicBezTo>
                  <a:lnTo>
                    <a:pt x="621244" y="1306129"/>
                  </a:lnTo>
                  <a:lnTo>
                    <a:pt x="556246" y="1306129"/>
                  </a:lnTo>
                  <a:lnTo>
                    <a:pt x="291551" y="2224393"/>
                  </a:lnTo>
                  <a:cubicBezTo>
                    <a:pt x="274618" y="2279470"/>
                    <a:pt x="231129" y="2323471"/>
                    <a:pt x="175197" y="2337241"/>
                  </a:cubicBezTo>
                  <a:cubicBezTo>
                    <a:pt x="127261" y="2349043"/>
                    <a:pt x="70816" y="2346392"/>
                    <a:pt x="30107" y="2293153"/>
                  </a:cubicBezTo>
                  <a:cubicBezTo>
                    <a:pt x="-468" y="2253171"/>
                    <a:pt x="-6925" y="2199676"/>
                    <a:pt x="6973" y="2151356"/>
                  </a:cubicBezTo>
                  <a:lnTo>
                    <a:pt x="304038" y="1118149"/>
                  </a:lnTo>
                  <a:cubicBezTo>
                    <a:pt x="304038" y="1118149"/>
                    <a:pt x="410386" y="829978"/>
                    <a:pt x="649252" y="829978"/>
                  </a:cubicBezTo>
                  <a:close/>
                  <a:moveTo>
                    <a:pt x="989325" y="0"/>
                  </a:moveTo>
                  <a:cubicBezTo>
                    <a:pt x="1194081" y="0"/>
                    <a:pt x="1360068" y="165988"/>
                    <a:pt x="1360068" y="370744"/>
                  </a:cubicBezTo>
                  <a:cubicBezTo>
                    <a:pt x="1360068" y="575500"/>
                    <a:pt x="1194080" y="741487"/>
                    <a:pt x="989325" y="741487"/>
                  </a:cubicBezTo>
                  <a:cubicBezTo>
                    <a:pt x="784569" y="741487"/>
                    <a:pt x="618581" y="575500"/>
                    <a:pt x="618581" y="370744"/>
                  </a:cubicBezTo>
                  <a:cubicBezTo>
                    <a:pt x="618581" y="165988"/>
                    <a:pt x="784569" y="0"/>
                    <a:pt x="989325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26" name="Skupina 25">
              <a:extLst>
                <a:ext uri="{FF2B5EF4-FFF2-40B4-BE49-F238E27FC236}">
                  <a16:creationId xmlns:a16="http://schemas.microsoft.com/office/drawing/2014/main" id="{758679CA-4040-846D-A001-9D7AF94ACCEA}"/>
                </a:ext>
              </a:extLst>
            </p:cNvPr>
            <p:cNvGrpSpPr/>
            <p:nvPr/>
          </p:nvGrpSpPr>
          <p:grpSpPr>
            <a:xfrm>
              <a:off x="8752408" y="2401373"/>
              <a:ext cx="3141003" cy="1113828"/>
              <a:chOff x="8752408" y="2401373"/>
              <a:chExt cx="3141003" cy="1113828"/>
            </a:xfrm>
          </p:grpSpPr>
          <p:graphicFrame>
            <p:nvGraphicFramePr>
              <p:cNvPr id="27" name="Chart 4">
                <a:extLst>
                  <a:ext uri="{FF2B5EF4-FFF2-40B4-BE49-F238E27FC236}">
                    <a16:creationId xmlns:a16="http://schemas.microsoft.com/office/drawing/2014/main" id="{FA9A46BF-66FB-B6F5-5897-7FDF8487C1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252653746"/>
                  </p:ext>
                </p:extLst>
              </p:nvPr>
            </p:nvGraphicFramePr>
            <p:xfrm>
              <a:off x="8752408" y="2449116"/>
              <a:ext cx="3141003" cy="106608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sp>
            <p:nvSpPr>
              <p:cNvPr id="28" name="Obdélník 27">
                <a:extLst>
                  <a:ext uri="{FF2B5EF4-FFF2-40B4-BE49-F238E27FC236}">
                    <a16:creationId xmlns:a16="http://schemas.microsoft.com/office/drawing/2014/main" id="{B7183135-D365-092A-47AA-40EF3EE763B6}"/>
                  </a:ext>
                </a:extLst>
              </p:cNvPr>
              <p:cNvSpPr/>
              <p:nvPr/>
            </p:nvSpPr>
            <p:spPr>
              <a:xfrm>
                <a:off x="11787710" y="2401373"/>
                <a:ext cx="96075" cy="6264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l">
                  <a:lnSpc>
                    <a:spcPct val="11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endParaRPr lang="cs-CZ" sz="12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9" name="Rovnoramenný trojúhelník 28">
            <a:extLst>
              <a:ext uri="{FF2B5EF4-FFF2-40B4-BE49-F238E27FC236}">
                <a16:creationId xmlns:a16="http://schemas.microsoft.com/office/drawing/2014/main" id="{078F362D-AA9F-3490-763C-08522121449A}"/>
              </a:ext>
            </a:extLst>
          </p:cNvPr>
          <p:cNvSpPr/>
          <p:nvPr/>
        </p:nvSpPr>
        <p:spPr>
          <a:xfrm flipV="1">
            <a:off x="7575315" y="2695339"/>
            <a:ext cx="144000" cy="144000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30" name="Rovnoramenný trojúhelník 29">
            <a:extLst>
              <a:ext uri="{FF2B5EF4-FFF2-40B4-BE49-F238E27FC236}">
                <a16:creationId xmlns:a16="http://schemas.microsoft.com/office/drawing/2014/main" id="{C4BC24DD-56CA-F347-FC78-A3C33D71E7E0}"/>
              </a:ext>
            </a:extLst>
          </p:cNvPr>
          <p:cNvSpPr/>
          <p:nvPr/>
        </p:nvSpPr>
        <p:spPr>
          <a:xfrm flipV="1">
            <a:off x="10849862" y="5553075"/>
            <a:ext cx="108000" cy="108000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31" name="Rovnoramenný trojúhelník 30">
            <a:extLst>
              <a:ext uri="{FF2B5EF4-FFF2-40B4-BE49-F238E27FC236}">
                <a16:creationId xmlns:a16="http://schemas.microsoft.com/office/drawing/2014/main" id="{8BE82BF4-6085-04EA-CA40-AF7D42780730}"/>
              </a:ext>
            </a:extLst>
          </p:cNvPr>
          <p:cNvSpPr/>
          <p:nvPr/>
        </p:nvSpPr>
        <p:spPr>
          <a:xfrm>
            <a:off x="10426952" y="5553075"/>
            <a:ext cx="108000" cy="108000"/>
          </a:xfrm>
          <a:prstGeom prst="triangle">
            <a:avLst/>
          </a:prstGeom>
          <a:solidFill>
            <a:srgbClr val="2DB5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B8C7E38C-CB63-4B3C-95E0-F9A9E32CEEE0}"/>
              </a:ext>
            </a:extLst>
          </p:cNvPr>
          <p:cNvSpPr txBox="1"/>
          <p:nvPr/>
        </p:nvSpPr>
        <p:spPr>
          <a:xfrm>
            <a:off x="3352996" y="3788040"/>
            <a:ext cx="6491395" cy="2217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cs-CZ" sz="1400" b="1" dirty="0"/>
              <a:t>Kolik peněz Vám měsíčně zbyde z čisté výplaty po odečtení všech běžných výdajů?</a:t>
            </a:r>
          </a:p>
        </p:txBody>
      </p:sp>
    </p:spTree>
    <p:extLst>
      <p:ext uri="{BB962C8B-B14F-4D97-AF65-F5344CB8AC3E}">
        <p14:creationId xmlns:p14="http://schemas.microsoft.com/office/powerpoint/2010/main" val="1250350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4CC1B-BA09-4C05-90E4-2D93A4E0A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II. BLÝSKÁ SE NA LEPŠÍ ČASY?!</a:t>
            </a:r>
          </a:p>
        </p:txBody>
      </p:sp>
      <p:sp>
        <p:nvSpPr>
          <p:cNvPr id="36" name="Zástupný text 35">
            <a:extLst>
              <a:ext uri="{FF2B5EF4-FFF2-40B4-BE49-F238E27FC236}">
                <a16:creationId xmlns:a16="http://schemas.microsoft.com/office/drawing/2014/main" id="{F8B9249E-B53E-7B41-6B8F-B9EA6E06C8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19</a:t>
            </a:r>
          </a:p>
          <a:p>
            <a:endParaRPr lang="cs-CZ" dirty="0"/>
          </a:p>
        </p:txBody>
      </p:sp>
      <p:graphicFrame>
        <p:nvGraphicFramePr>
          <p:cNvPr id="3" name="Zástupný obsah 8">
            <a:extLst>
              <a:ext uri="{FF2B5EF4-FFF2-40B4-BE49-F238E27FC236}">
                <a16:creationId xmlns:a16="http://schemas.microsoft.com/office/drawing/2014/main" id="{A8F840DE-CBE1-BBC0-ABEA-13B6826B75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3825072"/>
              </p:ext>
            </p:extLst>
          </p:nvPr>
        </p:nvGraphicFramePr>
        <p:xfrm>
          <a:off x="8517730" y="1599884"/>
          <a:ext cx="4262187" cy="4370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Zástupný obsah 8">
            <a:extLst>
              <a:ext uri="{FF2B5EF4-FFF2-40B4-BE49-F238E27FC236}">
                <a16:creationId xmlns:a16="http://schemas.microsoft.com/office/drawing/2014/main" id="{BC57EA52-7AF7-E9CB-A08B-B5034EA327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1274670"/>
              </p:ext>
            </p:extLst>
          </p:nvPr>
        </p:nvGraphicFramePr>
        <p:xfrm>
          <a:off x="3357766" y="1579057"/>
          <a:ext cx="5049640" cy="4447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Nadpis 1">
            <a:extLst>
              <a:ext uri="{FF2B5EF4-FFF2-40B4-BE49-F238E27FC236}">
                <a16:creationId xmlns:a16="http://schemas.microsoft.com/office/drawing/2014/main" id="{910019E5-226B-B39F-1F7A-22079870A269}"/>
              </a:ext>
            </a:extLst>
          </p:cNvPr>
          <p:cNvSpPr txBox="1">
            <a:spLocks/>
          </p:cNvSpPr>
          <p:nvPr/>
        </p:nvSpPr>
        <p:spPr>
          <a:xfrm>
            <a:off x="450000" y="939999"/>
            <a:ext cx="11299088" cy="7156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cs-CZ" dirty="0">
                <a:solidFill>
                  <a:schemeClr val="tx1"/>
                </a:solidFill>
              </a:rPr>
              <a:t>Výše spoření na důchod 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324ECAA5-E4BF-352B-C849-A26100DF81F6}"/>
              </a:ext>
            </a:extLst>
          </p:cNvPr>
          <p:cNvSpPr txBox="1">
            <a:spLocks/>
          </p:cNvSpPr>
          <p:nvPr/>
        </p:nvSpPr>
        <p:spPr>
          <a:xfrm>
            <a:off x="308788" y="1839272"/>
            <a:ext cx="2562696" cy="38500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Wingdings 2" panose="05020102010507070707" pitchFamily="18" charset="2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73038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Font typeface="Barlow" panose="020B0604020202020204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28600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Font typeface="Barlow" panose="020B0604020202020204" pitchFamily="34" charset="0"/>
              <a:buChar char="•"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033463" indent="0" algn="l" defTabSz="914400" rtl="0" eaLnBrk="1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Font typeface="Barlow" panose="020B0406020202030204" pitchFamily="34" charset="0"/>
              <a:buNone/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Barlow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/>
              <a:t>Více než dvě třetiny lidí, kteří si spoří na důchod mají aktuálně naspořeno do 500 000 Kč. </a:t>
            </a:r>
          </a:p>
          <a:p>
            <a:endParaRPr lang="cs-CZ" sz="1400" dirty="0"/>
          </a:p>
          <a:p>
            <a:r>
              <a:rPr lang="cs-CZ" sz="1400" dirty="0"/>
              <a:t>Pětina lidí, kteří si spoří na důchod, plánují mít ideálně naspořeno do půl milionu korun, loni to byla více než čtvrtina. Bezmála pětina pak plánuje částku nad dva a půl milionu. </a:t>
            </a:r>
          </a:p>
          <a:p>
            <a:r>
              <a:rPr lang="cs-CZ" sz="1400" dirty="0"/>
              <a:t>Reálně si ale více než čtvrtina myslí, že dosáhne na maximálně půl milionu Kč.</a:t>
            </a:r>
          </a:p>
          <a:p>
            <a:r>
              <a:rPr lang="cs-CZ" sz="1400" dirty="0"/>
              <a:t> </a:t>
            </a:r>
          </a:p>
        </p:txBody>
      </p:sp>
      <p:cxnSp>
        <p:nvCxnSpPr>
          <p:cNvPr id="9" name="Divider Line">
            <a:extLst>
              <a:ext uri="{FF2B5EF4-FFF2-40B4-BE49-F238E27FC236}">
                <a16:creationId xmlns:a16="http://schemas.microsoft.com/office/drawing/2014/main" id="{B1237C76-327F-663F-CFC2-42667FB83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195687" y="1808163"/>
            <a:ext cx="0" cy="3852862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>
            <a:extLst>
              <a:ext uri="{FF2B5EF4-FFF2-40B4-BE49-F238E27FC236}">
                <a16:creationId xmlns:a16="http://schemas.microsoft.com/office/drawing/2014/main" id="{F5CC3245-79F5-F1A3-0FED-601308B12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ectangle 4">
            <a:extLst>
              <a:ext uri="{FF2B5EF4-FFF2-40B4-BE49-F238E27FC236}">
                <a16:creationId xmlns:a16="http://schemas.microsoft.com/office/drawing/2014/main" id="{5BE9FD28-B7EE-C38C-A605-F75DE05B3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4" name="Tabulka 33">
            <a:extLst>
              <a:ext uri="{FF2B5EF4-FFF2-40B4-BE49-F238E27FC236}">
                <a16:creationId xmlns:a16="http://schemas.microsoft.com/office/drawing/2014/main" id="{15853C4A-8881-D72D-C1F8-254DD601D0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558819"/>
              </p:ext>
            </p:extLst>
          </p:nvPr>
        </p:nvGraphicFramePr>
        <p:xfrm>
          <a:off x="2756168" y="1788759"/>
          <a:ext cx="2153943" cy="388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943">
                  <a:extLst>
                    <a:ext uri="{9D8B030D-6E8A-4147-A177-3AD203B41FA5}">
                      <a16:colId xmlns:a16="http://schemas.microsoft.com/office/drawing/2014/main" val="1000451729"/>
                    </a:ext>
                  </a:extLst>
                </a:gridCol>
              </a:tblGrid>
              <a:tr h="647120"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Méně než 100 000 Kč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9252853"/>
                  </a:ext>
                </a:extLst>
              </a:tr>
              <a:tr h="647120"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100 001 - 250 000 Kč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406046"/>
                  </a:ext>
                </a:extLst>
              </a:tr>
              <a:tr h="647120"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250 001 - 500 000 Kč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1970615"/>
                  </a:ext>
                </a:extLst>
              </a:tr>
              <a:tr h="647120"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500 001 Kč - 1 000 000 Kč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2783746"/>
                  </a:ext>
                </a:extLst>
              </a:tr>
              <a:tr h="647120"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Více než 1 milion Kč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6782967"/>
                  </a:ext>
                </a:extLst>
              </a:tr>
              <a:tr h="647120"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Nevím, nechci odpovídat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96224"/>
                  </a:ext>
                </a:extLst>
              </a:tr>
            </a:tbl>
          </a:graphicData>
        </a:graphic>
      </p:graphicFrame>
      <p:sp>
        <p:nvSpPr>
          <p:cNvPr id="35" name="TextovéPole 34">
            <a:extLst>
              <a:ext uri="{FF2B5EF4-FFF2-40B4-BE49-F238E27FC236}">
                <a16:creationId xmlns:a16="http://schemas.microsoft.com/office/drawing/2014/main" id="{7F8D68A7-4F6C-0C44-7D1E-D103A066A110}"/>
              </a:ext>
            </a:extLst>
          </p:cNvPr>
          <p:cNvSpPr txBox="1"/>
          <p:nvPr/>
        </p:nvSpPr>
        <p:spPr>
          <a:xfrm>
            <a:off x="3357766" y="1458509"/>
            <a:ext cx="3797480" cy="22172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cs-CZ" sz="1400" b="1" dirty="0"/>
              <a:t>Aktuálně naspořeno na důchod</a:t>
            </a:r>
          </a:p>
        </p:txBody>
      </p:sp>
      <p:graphicFrame>
        <p:nvGraphicFramePr>
          <p:cNvPr id="37" name="Tabulka 17">
            <a:extLst>
              <a:ext uri="{FF2B5EF4-FFF2-40B4-BE49-F238E27FC236}">
                <a16:creationId xmlns:a16="http://schemas.microsoft.com/office/drawing/2014/main" id="{3DDD9EBC-7321-A72D-962F-E65CE5550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252930"/>
              </p:ext>
            </p:extLst>
          </p:nvPr>
        </p:nvGraphicFramePr>
        <p:xfrm>
          <a:off x="6852949" y="1811027"/>
          <a:ext cx="1641376" cy="3852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1376">
                  <a:extLst>
                    <a:ext uri="{9D8B030D-6E8A-4147-A177-3AD203B41FA5}">
                      <a16:colId xmlns:a16="http://schemas.microsoft.com/office/drawing/2014/main" val="1000451729"/>
                    </a:ext>
                  </a:extLst>
                </a:gridCol>
              </a:tblGrid>
              <a:tr h="555128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Méně než 500 000 Kč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9252853"/>
                  </a:ext>
                </a:extLst>
              </a:tr>
              <a:tr h="555128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500 001 - 1 000 000 Kč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5202878"/>
                  </a:ext>
                </a:extLst>
              </a:tr>
              <a:tr h="555128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1 000 001 - 1 500 000 Kč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8266634"/>
                  </a:ext>
                </a:extLst>
              </a:tr>
              <a:tr h="555128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1 500 001 - 2 000 000 Kč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6782967"/>
                  </a:ext>
                </a:extLst>
              </a:tr>
              <a:tr h="555128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2 000 001 - 2 500 000 Kč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694458"/>
                  </a:ext>
                </a:extLst>
              </a:tr>
              <a:tr h="555128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Více než 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2 500 00</a:t>
                      </a:r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 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Kč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110217"/>
                  </a:ext>
                </a:extLst>
              </a:tr>
              <a:tr h="522092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Nevím, nechci odpovídat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486818"/>
                  </a:ext>
                </a:extLst>
              </a:tr>
            </a:tbl>
          </a:graphicData>
        </a:graphic>
      </p:graphicFrame>
      <p:sp>
        <p:nvSpPr>
          <p:cNvPr id="38" name="TextovéPole 37">
            <a:extLst>
              <a:ext uri="{FF2B5EF4-FFF2-40B4-BE49-F238E27FC236}">
                <a16:creationId xmlns:a16="http://schemas.microsoft.com/office/drawing/2014/main" id="{370F2BB7-9E4C-21C7-3E65-6E7D3EF5AFB7}"/>
              </a:ext>
            </a:extLst>
          </p:cNvPr>
          <p:cNvSpPr txBox="1"/>
          <p:nvPr/>
        </p:nvSpPr>
        <p:spPr>
          <a:xfrm>
            <a:off x="7453870" y="1458509"/>
            <a:ext cx="3797480" cy="22172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cs-CZ" sz="1400" b="1" dirty="0"/>
              <a:t>Ideální představa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66DC61F2-D3AF-72C6-F6B9-C6E5E9CCC2E3}"/>
              </a:ext>
            </a:extLst>
          </p:cNvPr>
          <p:cNvSpPr txBox="1"/>
          <p:nvPr/>
        </p:nvSpPr>
        <p:spPr>
          <a:xfrm>
            <a:off x="10034115" y="1458015"/>
            <a:ext cx="2440917" cy="22172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cs-CZ" sz="1400" b="1" dirty="0"/>
              <a:t>Reálný odhad</a:t>
            </a:r>
          </a:p>
        </p:txBody>
      </p:sp>
      <p:graphicFrame>
        <p:nvGraphicFramePr>
          <p:cNvPr id="40" name="Zástupný obsah 8">
            <a:extLst>
              <a:ext uri="{FF2B5EF4-FFF2-40B4-BE49-F238E27FC236}">
                <a16:creationId xmlns:a16="http://schemas.microsoft.com/office/drawing/2014/main" id="{D2BCFB1E-D405-F3F2-36F8-8FA52EBC0C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942518"/>
              </p:ext>
            </p:extLst>
          </p:nvPr>
        </p:nvGraphicFramePr>
        <p:xfrm>
          <a:off x="7022429" y="1629647"/>
          <a:ext cx="4262187" cy="4447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41" name="Divider Line">
            <a:extLst>
              <a:ext uri="{FF2B5EF4-FFF2-40B4-BE49-F238E27FC236}">
                <a16:creationId xmlns:a16="http://schemas.microsoft.com/office/drawing/2014/main" id="{5BFB10AE-E86A-0C80-4F06-21F65C447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675487" y="1788759"/>
            <a:ext cx="0" cy="3862741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Divider Line">
            <a:extLst>
              <a:ext uri="{FF2B5EF4-FFF2-40B4-BE49-F238E27FC236}">
                <a16:creationId xmlns:a16="http://schemas.microsoft.com/office/drawing/2014/main" id="{D7FE4A73-9BB6-C389-DFF5-E65B1B89C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809212" y="1788759"/>
            <a:ext cx="0" cy="3862741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ástupný text 4">
            <a:extLst>
              <a:ext uri="{FF2B5EF4-FFF2-40B4-BE49-F238E27FC236}">
                <a16:creationId xmlns:a16="http://schemas.microsoft.com/office/drawing/2014/main" id="{30227E74-6D36-E10D-CDD2-B25947A2F6E5}"/>
              </a:ext>
            </a:extLst>
          </p:cNvPr>
          <p:cNvSpPr txBox="1">
            <a:spLocks/>
          </p:cNvSpPr>
          <p:nvPr/>
        </p:nvSpPr>
        <p:spPr>
          <a:xfrm>
            <a:off x="6263148" y="5654873"/>
            <a:ext cx="5467724" cy="615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6"/>
              </a:buBlip>
              <a:defRPr sz="24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6"/>
              </a:buBlip>
              <a:defRPr sz="20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6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buFontTx/>
              <a:buNone/>
              <a:defRPr/>
            </a:pPr>
            <a:br>
              <a:rPr lang="cs-CZ" sz="1000" i="1" dirty="0">
                <a:solidFill>
                  <a:schemeClr val="tx1"/>
                </a:solidFill>
              </a:rPr>
            </a:br>
            <a:r>
              <a:rPr lang="cs-CZ" sz="1000" i="1" dirty="0">
                <a:solidFill>
                  <a:schemeClr val="tx1"/>
                </a:solidFill>
              </a:rPr>
              <a:t>Otázka: Q13. Kolik máte na důchod aktuálně naspořeno? Q15. A kolik si myslíte, že budete mít v důchodu reálně naspořeno?; Q14. Kolik plánujete mít ideálně naspořeno, než půjdete do důchodu? </a:t>
            </a:r>
            <a:br>
              <a:rPr lang="cs-CZ" sz="1000" i="1" dirty="0">
                <a:solidFill>
                  <a:schemeClr val="tx1"/>
                </a:solidFill>
              </a:rPr>
            </a:br>
            <a:r>
              <a:rPr lang="cs-CZ" sz="1000" i="1" dirty="0">
                <a:solidFill>
                  <a:schemeClr val="tx1"/>
                </a:solidFill>
                <a:cs typeface="Arial" panose="020B0604020202020204" pitchFamily="34" charset="0"/>
              </a:rPr>
              <a:t>Báze : 2024 n=628 (Ti, kteří si spoří na důchod)</a:t>
            </a:r>
          </a:p>
          <a:p>
            <a:pPr algn="r">
              <a:spcBef>
                <a:spcPts val="0"/>
              </a:spcBef>
              <a:buFontTx/>
              <a:buNone/>
              <a:defRPr/>
            </a:pPr>
            <a:r>
              <a:rPr lang="cs-CZ" sz="1000" b="1" i="1" dirty="0">
                <a:solidFill>
                  <a:schemeClr val="tx1"/>
                </a:solidFill>
                <a:cs typeface="Arial" panose="020B0604020202020204" pitchFamily="34" charset="0"/>
              </a:rPr>
              <a:t>ZDROJ: průzkum společnosti Broker trust, září 2024</a:t>
            </a:r>
          </a:p>
        </p:txBody>
      </p:sp>
    </p:spTree>
    <p:extLst>
      <p:ext uri="{BB962C8B-B14F-4D97-AF65-F5344CB8AC3E}">
        <p14:creationId xmlns:p14="http://schemas.microsoft.com/office/powerpoint/2010/main" val="479159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6">
            <a:extLst>
              <a:ext uri="{FF2B5EF4-FFF2-40B4-BE49-F238E27FC236}">
                <a16:creationId xmlns:a16="http://schemas.microsoft.com/office/drawing/2014/main" id="{9416EB20-5DC0-463E-BEA3-B8E6F8B01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OTÁZKA NA ROZEHŘÁTÍ</a:t>
            </a:r>
          </a:p>
        </p:txBody>
      </p:sp>
      <p:sp>
        <p:nvSpPr>
          <p:cNvPr id="19" name="Zástupný text 18">
            <a:extLst>
              <a:ext uri="{FF2B5EF4-FFF2-40B4-BE49-F238E27FC236}">
                <a16:creationId xmlns:a16="http://schemas.microsoft.com/office/drawing/2014/main" id="{E97BAEF0-B590-4147-9386-D9B265914B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02</a:t>
            </a:r>
          </a:p>
        </p:txBody>
      </p:sp>
      <p:sp>
        <p:nvSpPr>
          <p:cNvPr id="2" name="Zástupný text 3">
            <a:extLst>
              <a:ext uri="{FF2B5EF4-FFF2-40B4-BE49-F238E27FC236}">
                <a16:creationId xmlns:a16="http://schemas.microsoft.com/office/drawing/2014/main" id="{D95A308B-2EFD-8144-1380-883B16A793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83281" y="1254971"/>
            <a:ext cx="5796017" cy="725634"/>
          </a:xfrm>
        </p:spPr>
        <p:txBody>
          <a:bodyPr/>
          <a:lstStyle/>
          <a:p>
            <a:r>
              <a:rPr lang="cs-CZ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Kolik z vás si myslí, že důchodová reforma:</a:t>
            </a: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B70E68B8-5C59-51B5-6323-C629DBAF7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3282" y="2124214"/>
            <a:ext cx="3660775" cy="794466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03F135B-2BE9-B559-D256-74ECBB790F05}"/>
              </a:ext>
            </a:extLst>
          </p:cNvPr>
          <p:cNvSpPr txBox="1">
            <a:spLocks/>
          </p:cNvSpPr>
          <p:nvPr/>
        </p:nvSpPr>
        <p:spPr>
          <a:xfrm>
            <a:off x="1942593" y="2135913"/>
            <a:ext cx="4812770" cy="725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24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20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Již proběhla?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CAF17FB-F1CD-7BE2-09F4-CD819402E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1754" y="3918924"/>
            <a:ext cx="3660775" cy="794466"/>
          </a:xfrm>
          <a:prstGeom prst="rect">
            <a:avLst/>
          </a:prstGeom>
        </p:spPr>
      </p:pic>
      <p:sp>
        <p:nvSpPr>
          <p:cNvPr id="6" name="Zástupný text 3">
            <a:extLst>
              <a:ext uri="{FF2B5EF4-FFF2-40B4-BE49-F238E27FC236}">
                <a16:creationId xmlns:a16="http://schemas.microsoft.com/office/drawing/2014/main" id="{95A6F9D2-81A3-8CAF-0976-B54C0E51093A}"/>
              </a:ext>
            </a:extLst>
          </p:cNvPr>
          <p:cNvSpPr txBox="1">
            <a:spLocks/>
          </p:cNvSpPr>
          <p:nvPr/>
        </p:nvSpPr>
        <p:spPr>
          <a:xfrm>
            <a:off x="1919501" y="3923421"/>
            <a:ext cx="4835862" cy="725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24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20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Probíhá a jednou bude dokončena?</a:t>
            </a:r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F4B3BEDD-220E-38BC-C6FA-98E145305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7140" y="3027623"/>
            <a:ext cx="3660775" cy="794466"/>
          </a:xfrm>
          <a:prstGeom prst="rect">
            <a:avLst/>
          </a:prstGeom>
        </p:spPr>
      </p:pic>
      <p:sp>
        <p:nvSpPr>
          <p:cNvPr id="7" name="Zástupný text 3">
            <a:extLst>
              <a:ext uri="{FF2B5EF4-FFF2-40B4-BE49-F238E27FC236}">
                <a16:creationId xmlns:a16="http://schemas.microsoft.com/office/drawing/2014/main" id="{3DBB1106-11C5-F589-A881-574694268E15}"/>
              </a:ext>
            </a:extLst>
          </p:cNvPr>
          <p:cNvSpPr txBox="1">
            <a:spLocks/>
          </p:cNvSpPr>
          <p:nvPr/>
        </p:nvSpPr>
        <p:spPr>
          <a:xfrm>
            <a:off x="1942593" y="3062432"/>
            <a:ext cx="4252934" cy="725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24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20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Neprobíhá vůbec?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BC681478-9AA5-7CD1-FF91-855D89759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4850" y="4856417"/>
            <a:ext cx="3660775" cy="794466"/>
          </a:xfrm>
          <a:prstGeom prst="rect">
            <a:avLst/>
          </a:prstGeom>
        </p:spPr>
      </p:pic>
      <p:sp>
        <p:nvSpPr>
          <p:cNvPr id="10" name="Zástupný text 3">
            <a:extLst>
              <a:ext uri="{FF2B5EF4-FFF2-40B4-BE49-F238E27FC236}">
                <a16:creationId xmlns:a16="http://schemas.microsoft.com/office/drawing/2014/main" id="{CB7B23EA-4AEC-5616-6E33-A7DEE50B8124}"/>
              </a:ext>
            </a:extLst>
          </p:cNvPr>
          <p:cNvSpPr txBox="1">
            <a:spLocks/>
          </p:cNvSpPr>
          <p:nvPr/>
        </p:nvSpPr>
        <p:spPr>
          <a:xfrm>
            <a:off x="1905653" y="4870144"/>
            <a:ext cx="4835862" cy="725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24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20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5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Probíhá a nikdy nebude zcela hotova?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3BBCEF8-E661-EA1E-B708-6A6C3DBAB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945" y="1817363"/>
            <a:ext cx="4009451" cy="400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EF65383B-4A0B-3F55-AD71-7294796CE0F0}"/>
              </a:ext>
            </a:extLst>
          </p:cNvPr>
          <p:cNvSpPr txBox="1"/>
          <p:nvPr/>
        </p:nvSpPr>
        <p:spPr>
          <a:xfrm>
            <a:off x="8001496" y="1272719"/>
            <a:ext cx="27023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Jděte na </a:t>
            </a:r>
            <a:r>
              <a:rPr lang="cs-CZ" sz="2000" b="1" dirty="0"/>
              <a:t>menti.com </a:t>
            </a:r>
            <a:br>
              <a:rPr lang="cs-CZ" b="1" dirty="0"/>
            </a:br>
            <a:r>
              <a:rPr lang="cs-CZ" dirty="0"/>
              <a:t>a použijte kód </a:t>
            </a:r>
            <a:r>
              <a:rPr lang="cs-CZ" sz="2000" b="1" i="0" dirty="0">
                <a:effectLst/>
                <a:latin typeface="MentiText"/>
              </a:rPr>
              <a:t>8307 7231</a:t>
            </a:r>
            <a:r>
              <a:rPr lang="cs-CZ" sz="2000" b="0" i="0" dirty="0">
                <a:effectLst/>
                <a:latin typeface="MentiText"/>
              </a:rPr>
              <a:t> </a:t>
            </a:r>
            <a:endParaRPr lang="cs-CZ" dirty="0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E07B779B-FC8D-F812-2CC6-7F8B2AD98D90}"/>
              </a:ext>
            </a:extLst>
          </p:cNvPr>
          <p:cNvSpPr txBox="1"/>
          <p:nvPr/>
        </p:nvSpPr>
        <p:spPr>
          <a:xfrm>
            <a:off x="8458417" y="5940571"/>
            <a:ext cx="178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>
                <a:hlinkClick r:id="rId7"/>
              </a:rPr>
              <a:t>Zobrazit výsledky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2654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4CC1B-BA09-4C05-90E4-2D93A4E0A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III. TIPY DO (VEŘEJNÉ) DEBATY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B77E950-95FE-4BAC-9669-7B31E209D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20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19B40A3-15F5-40DB-B7D4-87ADC4841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74361" y="2788391"/>
            <a:ext cx="8999538" cy="725634"/>
          </a:xfrm>
        </p:spPr>
        <p:txBody>
          <a:bodyPr/>
          <a:lstStyle/>
          <a:p>
            <a:r>
              <a:rPr lang="cs-CZ" b="1" dirty="0"/>
              <a:t>DATA A FAKTA</a:t>
            </a:r>
          </a:p>
          <a:p>
            <a:r>
              <a:rPr lang="cs-CZ" b="1" dirty="0"/>
              <a:t>DATA A FAKTA</a:t>
            </a:r>
          </a:p>
          <a:p>
            <a:r>
              <a:rPr lang="cs-CZ" b="1" dirty="0"/>
              <a:t>DATA A FAKTA</a:t>
            </a:r>
          </a:p>
        </p:txBody>
      </p:sp>
    </p:spTree>
    <p:extLst>
      <p:ext uri="{BB962C8B-B14F-4D97-AF65-F5344CB8AC3E}">
        <p14:creationId xmlns:p14="http://schemas.microsoft.com/office/powerpoint/2010/main" val="280885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FE55E6FE-B484-944C-C2F0-27E8A0F40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DŮCHODU SE ANI NEDOŽIJEME…</a:t>
            </a:r>
          </a:p>
        </p:txBody>
      </p:sp>
      <p:sp>
        <p:nvSpPr>
          <p:cNvPr id="15" name="Zástupný text 14">
            <a:extLst>
              <a:ext uri="{FF2B5EF4-FFF2-40B4-BE49-F238E27FC236}">
                <a16:creationId xmlns:a16="http://schemas.microsoft.com/office/drawing/2014/main" id="{A1044E3F-399C-C622-281D-B555E5DB55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21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9B8362E1-31F7-5D87-B46D-3A78A1F6E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622" y="971551"/>
            <a:ext cx="6001555" cy="575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61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FE55E6FE-B484-944C-C2F0-27E8A0F40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DŮCHODU SE ANI NEDOŽIJEME…</a:t>
            </a:r>
          </a:p>
        </p:txBody>
      </p:sp>
      <p:sp>
        <p:nvSpPr>
          <p:cNvPr id="15" name="Zástupný text 14">
            <a:extLst>
              <a:ext uri="{FF2B5EF4-FFF2-40B4-BE49-F238E27FC236}">
                <a16:creationId xmlns:a16="http://schemas.microsoft.com/office/drawing/2014/main" id="{A1044E3F-399C-C622-281D-B555E5DB55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22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A75488E-5C4F-6164-78C8-2A24746C6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49" y="1107534"/>
            <a:ext cx="5797366" cy="536946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4860F28-CE8C-9BF1-EEC6-6448AB6BD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07533"/>
            <a:ext cx="5743977" cy="536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57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FE55E6FE-B484-944C-C2F0-27E8A0F40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KVŮLI ZVYŠOVÁNÍ VĚKU NENAJDU PRÁCI</a:t>
            </a:r>
          </a:p>
        </p:txBody>
      </p:sp>
      <p:sp>
        <p:nvSpPr>
          <p:cNvPr id="15" name="Zástupný text 14">
            <a:extLst>
              <a:ext uri="{FF2B5EF4-FFF2-40B4-BE49-F238E27FC236}">
                <a16:creationId xmlns:a16="http://schemas.microsoft.com/office/drawing/2014/main" id="{A1044E3F-399C-C622-281D-B555E5DB55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23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269634D-E2AC-C4BB-0474-898D6E326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36" y="1381125"/>
            <a:ext cx="12002624" cy="4457700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0D24C967-2B73-435A-7ECF-4808D2E3534B}"/>
              </a:ext>
            </a:extLst>
          </p:cNvPr>
          <p:cNvSpPr/>
          <p:nvPr/>
        </p:nvSpPr>
        <p:spPr>
          <a:xfrm rot="18973453">
            <a:off x="6416866" y="3086350"/>
            <a:ext cx="3313004" cy="1257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8F23670-0DA0-B926-FE9A-8FC5DB4FE94B}"/>
              </a:ext>
            </a:extLst>
          </p:cNvPr>
          <p:cNvSpPr txBox="1"/>
          <p:nvPr/>
        </p:nvSpPr>
        <p:spPr>
          <a:xfrm>
            <a:off x="7176787" y="211505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</a:rPr>
              <a:t>„utajený“ úspěch trhu práce!</a:t>
            </a:r>
          </a:p>
        </p:txBody>
      </p:sp>
    </p:spTree>
    <p:extLst>
      <p:ext uri="{BB962C8B-B14F-4D97-AF65-F5344CB8AC3E}">
        <p14:creationId xmlns:p14="http://schemas.microsoft.com/office/powerpoint/2010/main" val="1442914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FE55E6FE-B484-944C-C2F0-27E8A0F40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8% HDP NA DŮCHODY JE MÁLO, JINDE I 12%</a:t>
            </a:r>
          </a:p>
        </p:txBody>
      </p:sp>
      <p:sp>
        <p:nvSpPr>
          <p:cNvPr id="15" name="Zástupný text 14">
            <a:extLst>
              <a:ext uri="{FF2B5EF4-FFF2-40B4-BE49-F238E27FC236}">
                <a16:creationId xmlns:a16="http://schemas.microsoft.com/office/drawing/2014/main" id="{A1044E3F-399C-C622-281D-B555E5DB55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24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8C14B4F-4228-C25B-1B8D-A3423DDEC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7" y="1033969"/>
            <a:ext cx="5739953" cy="335705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9E92EA6-5E10-359F-1C95-EE1EDD569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744" y="1033969"/>
            <a:ext cx="6077755" cy="334601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550D354-CE3E-A238-3437-D5C4450E2988}"/>
              </a:ext>
            </a:extLst>
          </p:cNvPr>
          <p:cNvSpPr txBox="1"/>
          <p:nvPr/>
        </p:nvSpPr>
        <p:spPr>
          <a:xfrm>
            <a:off x="480712" y="4553450"/>
            <a:ext cx="5329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</a:rPr>
              <a:t>1. Většina EU zemí důchody daní (někde i odvody povinného pojištění!)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3DC673D-7E6D-E1E3-568F-78E963061F2B}"/>
              </a:ext>
            </a:extLst>
          </p:cNvPr>
          <p:cNvSpPr txBox="1"/>
          <p:nvPr/>
        </p:nvSpPr>
        <p:spPr>
          <a:xfrm>
            <a:off x="5929012" y="4372475"/>
            <a:ext cx="5329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</a:rPr>
              <a:t>Daňový efekt</a:t>
            </a:r>
          </a:p>
          <a:p>
            <a:pPr marL="285750" indent="-285750">
              <a:buFontTx/>
              <a:buChar char="-"/>
            </a:pPr>
            <a:r>
              <a:rPr lang="cs-CZ" b="1" dirty="0">
                <a:solidFill>
                  <a:schemeClr val="accent1"/>
                </a:solidFill>
              </a:rPr>
              <a:t>průměr EU, Německo 1% HDP</a:t>
            </a:r>
          </a:p>
          <a:p>
            <a:pPr marL="285750" indent="-285750">
              <a:buFontTx/>
              <a:buChar char="-"/>
            </a:pPr>
            <a:r>
              <a:rPr lang="cs-CZ" b="1" dirty="0">
                <a:solidFill>
                  <a:schemeClr val="accent1"/>
                </a:solidFill>
              </a:rPr>
              <a:t>Francie, Rakousko 2% HDP</a:t>
            </a:r>
          </a:p>
          <a:p>
            <a:pPr marL="285750" indent="-285750">
              <a:buFontTx/>
              <a:buChar char="-"/>
            </a:pPr>
            <a:r>
              <a:rPr lang="cs-CZ" b="1" dirty="0">
                <a:solidFill>
                  <a:schemeClr val="accent1"/>
                </a:solidFill>
              </a:rPr>
              <a:t>Itálie 3% HDP…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1E1D3AF-94FE-2CDF-2CFA-E9D70BC6B2E0}"/>
              </a:ext>
            </a:extLst>
          </p:cNvPr>
          <p:cNvSpPr txBox="1"/>
          <p:nvPr/>
        </p:nvSpPr>
        <p:spPr>
          <a:xfrm>
            <a:off x="537861" y="5153525"/>
            <a:ext cx="5385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Zdroj: Národní rozpočtová rada, září 2024, Zpráva o dlouhodobé udržitelnosti veřejných financí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1D843E2-60BB-C23B-4B93-C4F44115B285}"/>
              </a:ext>
            </a:extLst>
          </p:cNvPr>
          <p:cNvSpPr txBox="1"/>
          <p:nvPr/>
        </p:nvSpPr>
        <p:spPr>
          <a:xfrm>
            <a:off x="490237" y="5867900"/>
            <a:ext cx="11163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</a:rPr>
              <a:t>2. Nižší podíl mezd a platů na HDP v ČR vs EU snižuje výdaje na důchody % HDP cca o čtvrtinu (cca 2,5% HDP)</a:t>
            </a:r>
          </a:p>
          <a:p>
            <a:r>
              <a:rPr lang="cs-CZ" b="1" dirty="0">
                <a:solidFill>
                  <a:schemeClr val="accent1"/>
                </a:solidFill>
              </a:rPr>
              <a:t>3. Populace ČR je stále „mladší“ než EU-15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88B098E-79A0-EA2B-AE2D-DFE03617D702}"/>
              </a:ext>
            </a:extLst>
          </p:cNvPr>
          <p:cNvSpPr txBox="1"/>
          <p:nvPr/>
        </p:nvSpPr>
        <p:spPr>
          <a:xfrm>
            <a:off x="490237" y="6470773"/>
            <a:ext cx="10787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Zdroj: Závěrečná zpráva Výkonného týmu, červen 2005</a:t>
            </a:r>
          </a:p>
        </p:txBody>
      </p:sp>
    </p:spTree>
    <p:extLst>
      <p:ext uri="{BB962C8B-B14F-4D97-AF65-F5344CB8AC3E}">
        <p14:creationId xmlns:p14="http://schemas.microsoft.com/office/powerpoint/2010/main" val="3555832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FE55E6FE-B484-944C-C2F0-27E8A0F40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MŮŽEME DOTOVAT DŮCHODY Z JINÝCH DANÍ</a:t>
            </a:r>
          </a:p>
        </p:txBody>
      </p:sp>
      <p:sp>
        <p:nvSpPr>
          <p:cNvPr id="15" name="Zástupný text 14">
            <a:extLst>
              <a:ext uri="{FF2B5EF4-FFF2-40B4-BE49-F238E27FC236}">
                <a16:creationId xmlns:a16="http://schemas.microsoft.com/office/drawing/2014/main" id="{A1044E3F-399C-C622-281D-B555E5DB55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25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A04EDCB2-F9F9-5D9E-A831-CC3F0CD6A26B}"/>
              </a:ext>
            </a:extLst>
          </p:cNvPr>
          <p:cNvSpPr txBox="1">
            <a:spLocks/>
          </p:cNvSpPr>
          <p:nvPr/>
        </p:nvSpPr>
        <p:spPr>
          <a:xfrm>
            <a:off x="4316018" y="992212"/>
            <a:ext cx="11052330" cy="6155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cs-CZ" dirty="0">
                <a:solidFill>
                  <a:schemeClr val="tx1"/>
                </a:solidFill>
              </a:rPr>
              <a:t>Přejete si účet?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" name="Chart 7">
                <a:extLst>
                  <a:ext uri="{FF2B5EF4-FFF2-40B4-BE49-F238E27FC236}">
                    <a16:creationId xmlns:a16="http://schemas.microsoft.com/office/drawing/2014/main" id="{70CA8EEB-18E1-6B20-56F6-254979A14FD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004085843"/>
                  </p:ext>
                </p:extLst>
              </p:nvPr>
            </p:nvGraphicFramePr>
            <p:xfrm>
              <a:off x="650875" y="1680368"/>
              <a:ext cx="11064875" cy="476488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3" name="Chart 7">
                <a:extLst>
                  <a:ext uri="{FF2B5EF4-FFF2-40B4-BE49-F238E27FC236}">
                    <a16:creationId xmlns:a16="http://schemas.microsoft.com/office/drawing/2014/main" id="{70CA8EEB-18E1-6B20-56F6-254979A14F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0875" y="1680368"/>
                <a:ext cx="11064875" cy="4764881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ovéPole 3">
            <a:extLst>
              <a:ext uri="{FF2B5EF4-FFF2-40B4-BE49-F238E27FC236}">
                <a16:creationId xmlns:a16="http://schemas.microsoft.com/office/drawing/2014/main" id="{FB3DD9AE-1F3D-BA8D-1455-9B27C488C66D}"/>
              </a:ext>
            </a:extLst>
          </p:cNvPr>
          <p:cNvSpPr txBox="1"/>
          <p:nvPr/>
        </p:nvSpPr>
        <p:spPr>
          <a:xfrm>
            <a:off x="658418" y="1196609"/>
            <a:ext cx="3339452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rtl="0">
              <a:defRPr sz="192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pPr>
            <a:r>
              <a:rPr lang="pl-PL" sz="2200" b="1" dirty="0">
                <a:solidFill>
                  <a:prstClr val="black">
                    <a:lumMod val="65000"/>
                    <a:lumOff val="3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Viditelné a skryté dluhy </a:t>
            </a:r>
            <a:r>
              <a:rPr lang="pl-PL" sz="2200" dirty="0">
                <a:ea typeface="Open Sans" panose="020B0606030504020204" pitchFamily="34" charset="0"/>
                <a:cs typeface="Open Sans" panose="020B0606030504020204" pitchFamily="34" charset="0"/>
              </a:rPr>
              <a:t>(% HDP)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B420EF5-7FD8-6091-F19E-4F651C9139FA}"/>
              </a:ext>
            </a:extLst>
          </p:cNvPr>
          <p:cNvSpPr txBox="1"/>
          <p:nvPr/>
        </p:nvSpPr>
        <p:spPr>
          <a:xfrm>
            <a:off x="8069464" y="941704"/>
            <a:ext cx="325576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GB" sz="4800" b="1" dirty="0">
                <a:solidFill>
                  <a:srgbClr val="ED8B00"/>
                </a:solidFill>
              </a:rPr>
              <a:t>27</a:t>
            </a:r>
            <a:r>
              <a:rPr lang="cs-CZ" sz="4800" b="1" dirty="0">
                <a:solidFill>
                  <a:srgbClr val="ED8B00"/>
                </a:solidFill>
              </a:rPr>
              <a:t>5</a:t>
            </a:r>
            <a:r>
              <a:rPr lang="en-GB" sz="4800" b="1" dirty="0">
                <a:solidFill>
                  <a:srgbClr val="ED8B00"/>
                </a:solidFill>
              </a:rPr>
              <a:t> % HDP</a:t>
            </a:r>
            <a:endParaRPr lang="de-DE" sz="4800" b="1" dirty="0">
              <a:solidFill>
                <a:srgbClr val="ED8B0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9794C61-C096-53DB-7223-2FA067C70119}"/>
              </a:ext>
            </a:extLst>
          </p:cNvPr>
          <p:cNvSpPr txBox="1"/>
          <p:nvPr/>
        </p:nvSpPr>
        <p:spPr>
          <a:xfrm>
            <a:off x="8069464" y="4619625"/>
            <a:ext cx="3471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Zdroj: David Marek: Dluhy viditelné a skryté aneb kolik stojí země pro 21. století; Deloitte; duben 2024</a:t>
            </a:r>
          </a:p>
        </p:txBody>
      </p:sp>
    </p:spTree>
    <p:extLst>
      <p:ext uri="{BB962C8B-B14F-4D97-AF65-F5344CB8AC3E}">
        <p14:creationId xmlns:p14="http://schemas.microsoft.com/office/powerpoint/2010/main" val="1150718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FE55E6FE-B484-944C-C2F0-27E8A0F40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SPOŘIT SI NA DŮCHOD NEMÁ SMYSL</a:t>
            </a:r>
          </a:p>
        </p:txBody>
      </p:sp>
      <p:sp>
        <p:nvSpPr>
          <p:cNvPr id="15" name="Zástupný text 14">
            <a:extLst>
              <a:ext uri="{FF2B5EF4-FFF2-40B4-BE49-F238E27FC236}">
                <a16:creationId xmlns:a16="http://schemas.microsoft.com/office/drawing/2014/main" id="{A1044E3F-399C-C622-281D-B555E5DB55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26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0876DBB-DA17-36ED-3D41-C37652C9C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64" y="1051914"/>
            <a:ext cx="8216721" cy="567446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F2180AB-90E6-64D2-B2D3-FEEB157FDD8D}"/>
              </a:ext>
            </a:extLst>
          </p:cNvPr>
          <p:cNvSpPr txBox="1"/>
          <p:nvPr/>
        </p:nvSpPr>
        <p:spPr>
          <a:xfrm>
            <a:off x="8842285" y="1888183"/>
            <a:ext cx="307349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b="1" dirty="0">
                <a:solidFill>
                  <a:schemeClr val="accent1"/>
                </a:solidFill>
              </a:rPr>
              <a:t>Dynamické profily poráží inflaci na 10Y</a:t>
            </a:r>
          </a:p>
          <a:p>
            <a:pPr marL="342900" indent="-342900">
              <a:buAutoNum type="arabicPeriod"/>
            </a:pPr>
            <a:r>
              <a:rPr lang="cs-CZ" b="1" dirty="0">
                <a:solidFill>
                  <a:schemeClr val="accent1"/>
                </a:solidFill>
              </a:rPr>
              <a:t>Vyvážené profily na úrovni inflace</a:t>
            </a:r>
          </a:p>
          <a:p>
            <a:pPr marL="342900" indent="-342900">
              <a:buAutoNum type="arabicPeriod"/>
            </a:pPr>
            <a:r>
              <a:rPr lang="cs-CZ" b="1" dirty="0">
                <a:solidFill>
                  <a:schemeClr val="accent1"/>
                </a:solidFill>
              </a:rPr>
              <a:t>Rok 2024 velmi pozitivní</a:t>
            </a:r>
          </a:p>
          <a:p>
            <a:pPr marL="342900" indent="-342900">
              <a:buAutoNum type="arabicPeriod"/>
            </a:pPr>
            <a:r>
              <a:rPr lang="cs-CZ" b="1" dirty="0">
                <a:solidFill>
                  <a:schemeClr val="accent1"/>
                </a:solidFill>
              </a:rPr>
              <a:t>Zhodnocení netto (po poplatcích PS)</a:t>
            </a:r>
          </a:p>
          <a:p>
            <a:pPr marL="342900" indent="-342900">
              <a:buAutoNum type="arabicPeriod"/>
            </a:pPr>
            <a:r>
              <a:rPr lang="cs-CZ" b="1" dirty="0">
                <a:solidFill>
                  <a:schemeClr val="accent1"/>
                </a:solidFill>
              </a:rPr>
              <a:t>Ve zhodnocení nezahrnut efekt daňových výhod a státního příspěvku</a:t>
            </a:r>
          </a:p>
          <a:p>
            <a:pPr marL="342900" indent="-342900">
              <a:buAutoNum type="arabicPeriod"/>
            </a:pPr>
            <a:r>
              <a:rPr lang="cs-CZ" b="1" dirty="0">
                <a:solidFill>
                  <a:schemeClr val="accent1"/>
                </a:solidFill>
              </a:rPr>
              <a:t>Slabé zhodnocení TF zejména díky nevhodné regulaci</a:t>
            </a:r>
          </a:p>
        </p:txBody>
      </p:sp>
    </p:spTree>
    <p:extLst>
      <p:ext uri="{BB962C8B-B14F-4D97-AF65-F5344CB8AC3E}">
        <p14:creationId xmlns:p14="http://schemas.microsoft.com/office/powerpoint/2010/main" val="2806108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FE55E6FE-B484-944C-C2F0-27E8A0F40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ZACHRÁNÍ NÁS PRODUKTIVITA PRÁCE</a:t>
            </a:r>
          </a:p>
        </p:txBody>
      </p:sp>
      <p:sp>
        <p:nvSpPr>
          <p:cNvPr id="15" name="Zástupný text 14">
            <a:extLst>
              <a:ext uri="{FF2B5EF4-FFF2-40B4-BE49-F238E27FC236}">
                <a16:creationId xmlns:a16="http://schemas.microsoft.com/office/drawing/2014/main" id="{A1044E3F-399C-C622-281D-B555E5DB55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27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452B003-CCAA-CE52-698A-554C689E4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9" y="933451"/>
            <a:ext cx="5298986" cy="370035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1FA6F2-FE60-36C2-5F03-AD2C58F71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033" y="1050698"/>
            <a:ext cx="6523791" cy="336890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0FBC268-426F-97A4-40B9-4FCFB44D7F57}"/>
              </a:ext>
            </a:extLst>
          </p:cNvPr>
          <p:cNvSpPr txBox="1"/>
          <p:nvPr/>
        </p:nvSpPr>
        <p:spPr>
          <a:xfrm>
            <a:off x="337948" y="4751052"/>
            <a:ext cx="11549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</a:rPr>
              <a:t>1. Vyšší produktivita práce = INTELIGENTNÍ EKONOMICKÁ POLITIKA = pomáhá snižovat deficit, ale neřeší jej (kvůli mzdové složce ve valorizaci a dopadu do výše nově přiznávaných důchodů)</a:t>
            </a:r>
          </a:p>
          <a:p>
            <a:r>
              <a:rPr lang="cs-CZ" b="1" dirty="0">
                <a:solidFill>
                  <a:schemeClr val="accent1"/>
                </a:solidFill>
              </a:rPr>
              <a:t>2. Vyšší produktivita snižuje náhradový poměr (rozevření nůžek mezi tempem růstu mzdy a průměrného důchodu), ale samozřejmě výrazně zvyšuje reálnou hodnotu průměrného důchodu (tedy zvyšuje životní úroveň důchodců)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E83A1BF-7D6F-FCAC-53E3-0BF380E41811}"/>
              </a:ext>
            </a:extLst>
          </p:cNvPr>
          <p:cNvSpPr txBox="1"/>
          <p:nvPr/>
        </p:nvSpPr>
        <p:spPr>
          <a:xfrm>
            <a:off x="337948" y="6206946"/>
            <a:ext cx="115161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i="1" dirty="0"/>
              <a:t>Zdroj: Analýza citlivosti základní varianty na demografické a makroekonomické předpoklady; Výkonný tým, červen 2005</a:t>
            </a:r>
          </a:p>
        </p:txBody>
      </p:sp>
    </p:spTree>
    <p:extLst>
      <p:ext uri="{BB962C8B-B14F-4D97-AF65-F5344CB8AC3E}">
        <p14:creationId xmlns:p14="http://schemas.microsoft.com/office/powerpoint/2010/main" val="946449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802158F5-C805-423F-BB77-1F1A5E07D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611" y="1142841"/>
            <a:ext cx="3660775" cy="79446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74CC1B-BA09-4C05-90E4-2D93A4E0A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LZE JEŠTĚ DĚLAT?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B77E950-95FE-4BAC-9669-7B31E209D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28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B041794-D566-4D8F-8541-C5B0B37FD7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42593" y="1177257"/>
            <a:ext cx="8999538" cy="725634"/>
          </a:xfrm>
        </p:spPr>
        <p:txBody>
          <a:bodyPr/>
          <a:lstStyle/>
          <a:p>
            <a:r>
              <a:rPr lang="cs-CZ" dirty="0"/>
              <a:t>Lepší informovanost = méně populismu = lepší „mikro“ a „makro“ rozhodnutí</a:t>
            </a:r>
          </a:p>
        </p:txBody>
      </p:sp>
      <p:sp>
        <p:nvSpPr>
          <p:cNvPr id="14" name="Zástupný text 4">
            <a:extLst>
              <a:ext uri="{FF2B5EF4-FFF2-40B4-BE49-F238E27FC236}">
                <a16:creationId xmlns:a16="http://schemas.microsoft.com/office/drawing/2014/main" id="{789E2C2A-EBD3-4D3E-B3D2-79D983A11914}"/>
              </a:ext>
            </a:extLst>
          </p:cNvPr>
          <p:cNvSpPr txBox="1">
            <a:spLocks/>
          </p:cNvSpPr>
          <p:nvPr/>
        </p:nvSpPr>
        <p:spPr>
          <a:xfrm>
            <a:off x="1942593" y="1733550"/>
            <a:ext cx="6702785" cy="2450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Veřejnost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Politici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Média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Akademická sféra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dirty="0"/>
              <a:t>Např. ČSSZ důchodová kalkulačka / výpis z účtu pojištěnce </a:t>
            </a:r>
          </a:p>
          <a:p>
            <a:r>
              <a:rPr lang="cs-CZ" sz="2800" dirty="0"/>
              <a:t>  </a:t>
            </a:r>
          </a:p>
        </p:txBody>
      </p:sp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F054E798-31F6-1156-053F-6F19921CD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609" y="3756571"/>
            <a:ext cx="3660775" cy="794466"/>
          </a:xfrm>
          <a:prstGeom prst="rect">
            <a:avLst/>
          </a:prstGeom>
        </p:spPr>
      </p:pic>
      <p:sp>
        <p:nvSpPr>
          <p:cNvPr id="21" name="Zástupný text 4">
            <a:extLst>
              <a:ext uri="{FF2B5EF4-FFF2-40B4-BE49-F238E27FC236}">
                <a16:creationId xmlns:a16="http://schemas.microsoft.com/office/drawing/2014/main" id="{FE06447E-5B4B-F51E-4496-F7875C5D97CB}"/>
              </a:ext>
            </a:extLst>
          </p:cNvPr>
          <p:cNvSpPr txBox="1">
            <a:spLocks/>
          </p:cNvSpPr>
          <p:nvPr/>
        </p:nvSpPr>
        <p:spPr>
          <a:xfrm>
            <a:off x="1942593" y="3823158"/>
            <a:ext cx="9458832" cy="725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Vyvracet argumentační fauly veřejném prostoru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798785ED-FB29-7021-55BB-128DE81B305A}"/>
              </a:ext>
            </a:extLst>
          </p:cNvPr>
          <p:cNvSpPr txBox="1"/>
          <p:nvPr/>
        </p:nvSpPr>
        <p:spPr>
          <a:xfrm>
            <a:off x="7681913" y="2958661"/>
            <a:ext cx="2243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5"/>
              </a:rPr>
              <a:t>https://www.cssz.cz/duchodova-kalkulacka</a:t>
            </a:r>
            <a:endParaRPr lang="cs-CZ" sz="1800" dirty="0"/>
          </a:p>
        </p:txBody>
      </p:sp>
      <p:pic>
        <p:nvPicPr>
          <p:cNvPr id="26" name="Grafický objekt 25">
            <a:extLst>
              <a:ext uri="{FF2B5EF4-FFF2-40B4-BE49-F238E27FC236}">
                <a16:creationId xmlns:a16="http://schemas.microsoft.com/office/drawing/2014/main" id="{CC3E6961-911C-C07D-8699-E9F44654A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8609" y="4781498"/>
            <a:ext cx="3660775" cy="794466"/>
          </a:xfrm>
          <a:prstGeom prst="rect">
            <a:avLst/>
          </a:prstGeom>
        </p:spPr>
      </p:pic>
      <p:sp>
        <p:nvSpPr>
          <p:cNvPr id="27" name="Zástupný text 4">
            <a:extLst>
              <a:ext uri="{FF2B5EF4-FFF2-40B4-BE49-F238E27FC236}">
                <a16:creationId xmlns:a16="http://schemas.microsoft.com/office/drawing/2014/main" id="{D4A8804C-BB55-94D6-773E-3B356419E696}"/>
              </a:ext>
            </a:extLst>
          </p:cNvPr>
          <p:cNvSpPr txBox="1">
            <a:spLocks/>
          </p:cNvSpPr>
          <p:nvPr/>
        </p:nvSpPr>
        <p:spPr>
          <a:xfrm>
            <a:off x="1933068" y="4794708"/>
            <a:ext cx="9458832" cy="725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Chtít od politiků hledání nejširšího společného jmenovatele</a:t>
            </a:r>
          </a:p>
        </p:txBody>
      </p:sp>
      <p:pic>
        <p:nvPicPr>
          <p:cNvPr id="28" name="Grafický objekt 27">
            <a:extLst>
              <a:ext uri="{FF2B5EF4-FFF2-40B4-BE49-F238E27FC236}">
                <a16:creationId xmlns:a16="http://schemas.microsoft.com/office/drawing/2014/main" id="{3DDC47D1-CAF8-5A46-23FA-267FD126B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184" y="5762573"/>
            <a:ext cx="3660775" cy="794466"/>
          </a:xfrm>
          <a:prstGeom prst="rect">
            <a:avLst/>
          </a:prstGeom>
        </p:spPr>
      </p:pic>
      <p:sp>
        <p:nvSpPr>
          <p:cNvPr id="29" name="Zástupný text 4">
            <a:extLst>
              <a:ext uri="{FF2B5EF4-FFF2-40B4-BE49-F238E27FC236}">
                <a16:creationId xmlns:a16="http://schemas.microsoft.com/office/drawing/2014/main" id="{C385ABAB-180E-57EC-0D80-432FB50401BF}"/>
              </a:ext>
            </a:extLst>
          </p:cNvPr>
          <p:cNvSpPr txBox="1">
            <a:spLocks/>
          </p:cNvSpPr>
          <p:nvPr/>
        </p:nvSpPr>
        <p:spPr>
          <a:xfrm>
            <a:off x="1933068" y="5775783"/>
            <a:ext cx="9458832" cy="725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Bránit hloupostem</a:t>
            </a:r>
          </a:p>
        </p:txBody>
      </p:sp>
    </p:spTree>
    <p:extLst>
      <p:ext uri="{BB962C8B-B14F-4D97-AF65-F5344CB8AC3E}">
        <p14:creationId xmlns:p14="http://schemas.microsoft.com/office/powerpoint/2010/main" val="1749851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4CC1B-BA09-4C05-90E4-2D93A4E0A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III. CO LZE JEŠTĚ DĚLAT?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B77E950-95FE-4BAC-9669-7B31E209D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29</a:t>
            </a:r>
          </a:p>
        </p:txBody>
      </p:sp>
      <p:pic>
        <p:nvPicPr>
          <p:cNvPr id="14" name="Obrázek 13" descr="Obsah obrázku osoba, Lidská tvář, oblečení, interiér&#10;&#10;Popis byl vytvořen automaticky">
            <a:extLst>
              <a:ext uri="{FF2B5EF4-FFF2-40B4-BE49-F238E27FC236}">
                <a16:creationId xmlns:a16="http://schemas.microsoft.com/office/drawing/2014/main" id="{A21B56E5-645D-7A4E-FF27-4E1F34A62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26908"/>
            <a:ext cx="12217782" cy="610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93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6">
            <a:extLst>
              <a:ext uri="{FF2B5EF4-FFF2-40B4-BE49-F238E27FC236}">
                <a16:creationId xmlns:a16="http://schemas.microsoft.com/office/drawing/2014/main" id="{9416EB20-5DC0-463E-BEA3-B8E6F8B01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PÁR ČÍSEL NA ZAČÁTEK</a:t>
            </a:r>
          </a:p>
        </p:txBody>
      </p:sp>
      <p:sp>
        <p:nvSpPr>
          <p:cNvPr id="19" name="Zástupný text 18">
            <a:extLst>
              <a:ext uri="{FF2B5EF4-FFF2-40B4-BE49-F238E27FC236}">
                <a16:creationId xmlns:a16="http://schemas.microsoft.com/office/drawing/2014/main" id="{E97BAEF0-B590-4147-9386-D9B265914B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03</a:t>
            </a:r>
          </a:p>
        </p:txBody>
      </p:sp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2D0B9DBF-80BD-E549-7D73-D62E6DB7CD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2035674"/>
              </p:ext>
            </p:extLst>
          </p:nvPr>
        </p:nvGraphicFramePr>
        <p:xfrm>
          <a:off x="337949" y="1329267"/>
          <a:ext cx="6189851" cy="5320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C727F7EF-1FBC-9C4D-6C30-F33A424A4F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086203"/>
              </p:ext>
            </p:extLst>
          </p:nvPr>
        </p:nvGraphicFramePr>
        <p:xfrm>
          <a:off x="7173849" y="1130300"/>
          <a:ext cx="4470400" cy="336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ovéPole 15">
            <a:extLst>
              <a:ext uri="{FF2B5EF4-FFF2-40B4-BE49-F238E27FC236}">
                <a16:creationId xmlns:a16="http://schemas.microsoft.com/office/drawing/2014/main" id="{A34AC601-0CE7-EB92-9CC3-4C960EDF262A}"/>
              </a:ext>
            </a:extLst>
          </p:cNvPr>
          <p:cNvSpPr txBox="1"/>
          <p:nvPr/>
        </p:nvSpPr>
        <p:spPr>
          <a:xfrm>
            <a:off x="8030915" y="5081369"/>
            <a:ext cx="2756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>
                <a:latin typeface="Aptos" panose="020B0004020202020204" pitchFamily="34" charset="0"/>
              </a:rPr>
              <a:t>Počet znaků (s mezerami) </a:t>
            </a:r>
          </a:p>
          <a:p>
            <a:pPr algn="ctr"/>
            <a:r>
              <a:rPr lang="cs-CZ" dirty="0">
                <a:latin typeface="Aptos" panose="020B0004020202020204" pitchFamily="34" charset="0"/>
              </a:rPr>
              <a:t>v zákoně 155/1995 Sb.</a:t>
            </a:r>
          </a:p>
        </p:txBody>
      </p:sp>
    </p:spTree>
    <p:extLst>
      <p:ext uri="{BB962C8B-B14F-4D97-AF65-F5344CB8AC3E}">
        <p14:creationId xmlns:p14="http://schemas.microsoft.com/office/powerpoint/2010/main" val="33619526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4CC1B-BA09-4C05-90E4-2D93A4E0A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IV. DISKUZE</a:t>
            </a:r>
          </a:p>
        </p:txBody>
      </p:sp>
      <p:sp>
        <p:nvSpPr>
          <p:cNvPr id="36" name="Zástupný text 35">
            <a:extLst>
              <a:ext uri="{FF2B5EF4-FFF2-40B4-BE49-F238E27FC236}">
                <a16:creationId xmlns:a16="http://schemas.microsoft.com/office/drawing/2014/main" id="{F8B9249E-B53E-7B41-6B8F-B9EA6E06C8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29</a:t>
            </a:r>
          </a:p>
          <a:p>
            <a:endParaRPr lang="cs-CZ" dirty="0"/>
          </a:p>
        </p:txBody>
      </p:sp>
      <p:sp>
        <p:nvSpPr>
          <p:cNvPr id="3" name="Zástupný text 3">
            <a:extLst>
              <a:ext uri="{FF2B5EF4-FFF2-40B4-BE49-F238E27FC236}">
                <a16:creationId xmlns:a16="http://schemas.microsoft.com/office/drawing/2014/main" id="{DC65027B-73E1-0FBD-4ADF-E61C10FD40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0738" y="2166236"/>
            <a:ext cx="7050662" cy="3225896"/>
          </a:xfrm>
        </p:spPr>
        <p:txBody>
          <a:bodyPr/>
          <a:lstStyle/>
          <a:p>
            <a:pPr algn="ctr"/>
            <a:r>
              <a:rPr lang="cs-CZ" sz="8000" b="1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OTÁZKY ….?</a:t>
            </a:r>
          </a:p>
        </p:txBody>
      </p:sp>
    </p:spTree>
    <p:extLst>
      <p:ext uri="{BB962C8B-B14F-4D97-AF65-F5344CB8AC3E}">
        <p14:creationId xmlns:p14="http://schemas.microsoft.com/office/powerpoint/2010/main" val="2770734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4CC1B-BA09-4C05-90E4-2D93A4E0A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V. ODKAZY A ZDROJE</a:t>
            </a:r>
          </a:p>
        </p:txBody>
      </p:sp>
      <p:sp>
        <p:nvSpPr>
          <p:cNvPr id="36" name="Zástupný text 35">
            <a:extLst>
              <a:ext uri="{FF2B5EF4-FFF2-40B4-BE49-F238E27FC236}">
                <a16:creationId xmlns:a16="http://schemas.microsoft.com/office/drawing/2014/main" id="{F8B9249E-B53E-7B41-6B8F-B9EA6E06C8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30</a:t>
            </a:r>
          </a:p>
          <a:p>
            <a:endParaRPr lang="cs-CZ" dirty="0"/>
          </a:p>
        </p:txBody>
      </p:sp>
      <p:sp>
        <p:nvSpPr>
          <p:cNvPr id="3" name="Zástupný text 3">
            <a:extLst>
              <a:ext uri="{FF2B5EF4-FFF2-40B4-BE49-F238E27FC236}">
                <a16:creationId xmlns:a16="http://schemas.microsoft.com/office/drawing/2014/main" id="{4AB8FEB5-A2F3-ED00-74C6-57AD772F31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0474" y="1319949"/>
            <a:ext cx="10194239" cy="5212825"/>
          </a:xfrm>
        </p:spPr>
        <p:txBody>
          <a:bodyPr/>
          <a:lstStyle/>
          <a:p>
            <a:pPr marL="342900" lvl="0" indent="-342900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Makroekonomická predikce MFČR, srpen 2024</a:t>
            </a:r>
          </a:p>
          <a:p>
            <a:pPr marL="342900" lvl="0" indent="-342900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Senioři v číslech, ČSU, prosinec 2023</a:t>
            </a:r>
          </a:p>
          <a:p>
            <a:pPr marL="342900" lvl="0" indent="-342900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Příjmy domácností, ČSU, 2022</a:t>
            </a:r>
          </a:p>
          <a:p>
            <a:pPr marL="342900" lvl="0" indent="-342900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Ageing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Report,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European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Commission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2021</a:t>
            </a:r>
          </a:p>
          <a:p>
            <a:pPr marL="342900" lvl="0" indent="-342900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Statistická ročenka z oblasti důchodového pojištění, ČSSZ, 2023</a:t>
            </a:r>
          </a:p>
          <a:p>
            <a:pPr marL="342900" lvl="0" indent="-342900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Závěrečná zpráva Výkonného týmu 2005, web MPSV</a:t>
            </a:r>
          </a:p>
          <a:p>
            <a:pPr marL="342900" lvl="0" indent="-342900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Závěrečná zpráva PES 2010, web MPSV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 Národní rozpočtové rady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Prezentace David Marek, Dluhy veřejné a skryté, Deloitte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Novela zákona 155/1995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(https://www.psp.cz/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sqw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historie.sqw?o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=9&amp;T=696)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88383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C6C6CF6B-13EA-4E28-B13B-20A5BC742B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8EBD0E6-548E-4982-BA04-D6A56CB750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1057" cy="6858000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CA68C692-ADDD-4235-BA6A-6AF2FC161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353" y="1862210"/>
            <a:ext cx="7296349" cy="3636890"/>
          </a:xfrm>
        </p:spPr>
        <p:txBody>
          <a:bodyPr/>
          <a:lstStyle/>
          <a:p>
            <a:pPr algn="ctr"/>
            <a:r>
              <a:rPr lang="cs-CZ"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Ing. Vladimír Bezděk, M.A.</a:t>
            </a:r>
            <a:br>
              <a:rPr lang="cs-CZ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cs-CZ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cs-CZ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cs-CZ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E-mail: vladimir.bezdek@avantfunds.cz </a:t>
            </a:r>
            <a:br>
              <a:rPr lang="cs-CZ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cs-CZ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cs-CZ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cs-CZ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www.avantfunds.cz</a:t>
            </a:r>
            <a:br>
              <a:rPr lang="cs-CZ" sz="2800" b="1" dirty="0"/>
            </a:b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626096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6">
            <a:extLst>
              <a:ext uri="{FF2B5EF4-FFF2-40B4-BE49-F238E27FC236}">
                <a16:creationId xmlns:a16="http://schemas.microsoft.com/office/drawing/2014/main" id="{9416EB20-5DC0-463E-BEA3-B8E6F8B01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</a:p>
        </p:txBody>
      </p:sp>
      <p:sp>
        <p:nvSpPr>
          <p:cNvPr id="19" name="Zástupný text 18">
            <a:extLst>
              <a:ext uri="{FF2B5EF4-FFF2-40B4-BE49-F238E27FC236}">
                <a16:creationId xmlns:a16="http://schemas.microsoft.com/office/drawing/2014/main" id="{E97BAEF0-B590-4147-9386-D9B265914B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04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C35FDBF6-C238-4FC6-AA3C-86D37A0F57D3}"/>
              </a:ext>
            </a:extLst>
          </p:cNvPr>
          <p:cNvSpPr txBox="1"/>
          <p:nvPr/>
        </p:nvSpPr>
        <p:spPr>
          <a:xfrm>
            <a:off x="337949" y="1270070"/>
            <a:ext cx="1165830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I.	ZÁKLADNÍ DATA </a:t>
            </a:r>
          </a:p>
          <a:p>
            <a:pPr lvl="1">
              <a:lnSpc>
                <a:spcPct val="250000"/>
              </a:lnSpc>
            </a:pP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II.  	PROBLÉMY DŮCHODOVÉHO SYSTÉMU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FINANČNÍ NEUDRŽITELNOST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Roboto light" panose="02000000000000000000" pitchFamily="2" charset="0"/>
                <a:ea typeface="Roboto light" panose="02000000000000000000" pitchFamily="2" charset="0"/>
              </a:rPr>
              <a:t>INTRAGENERAČNÍ TLAKY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Roboto light" panose="02000000000000000000" pitchFamily="2" charset="0"/>
                <a:ea typeface="Roboto light" panose="02000000000000000000" pitchFamily="2" charset="0"/>
              </a:rPr>
              <a:t>NEDIVERZIFIKOVANOST PŘÍJMŮ</a:t>
            </a:r>
          </a:p>
          <a:p>
            <a:pPr marL="857250" lvl="1" indent="-400050">
              <a:lnSpc>
                <a:spcPct val="250000"/>
              </a:lnSpc>
              <a:buAutoNum type="romanUcPeriod" startAt="3"/>
            </a:pPr>
            <a:r>
              <a:rPr lang="cs-CZ" b="1" dirty="0">
                <a:latin typeface="Roboto light" panose="02000000000000000000" pitchFamily="2" charset="0"/>
                <a:ea typeface="Roboto light" panose="02000000000000000000" pitchFamily="2" charset="0"/>
              </a:rPr>
              <a:t>PÁR TIPŮ DO (VEŘEJNÉ) DEBATY ANEB JAK BOJOVAT S MÝTY?</a:t>
            </a:r>
          </a:p>
          <a:p>
            <a:pPr marL="857250" lvl="1" indent="-400050">
              <a:lnSpc>
                <a:spcPct val="250000"/>
              </a:lnSpc>
              <a:buAutoNum type="romanUcPeriod" startAt="3"/>
            </a:pPr>
            <a:r>
              <a:rPr lang="cs-CZ" b="1" dirty="0">
                <a:latin typeface="Roboto light" panose="02000000000000000000" pitchFamily="2" charset="0"/>
                <a:ea typeface="Roboto light" panose="02000000000000000000" pitchFamily="2" charset="0"/>
              </a:rPr>
              <a:t>DISKUZE</a:t>
            </a:r>
          </a:p>
          <a:p>
            <a:pPr marL="857250" lvl="1" indent="-400050">
              <a:lnSpc>
                <a:spcPct val="250000"/>
              </a:lnSpc>
              <a:buAutoNum type="romanUcPeriod" startAt="3"/>
            </a:pPr>
            <a:r>
              <a:rPr lang="cs-CZ" b="1" dirty="0">
                <a:latin typeface="Roboto light" panose="02000000000000000000" pitchFamily="2" charset="0"/>
                <a:ea typeface="Roboto light" panose="02000000000000000000" pitchFamily="2" charset="0"/>
              </a:rPr>
              <a:t>ODKAZY A ZDROJE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endParaRPr lang="cs-CZ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638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4CC1B-BA09-4C05-90E4-2D93A4E0A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I. ZÁKLADNÍ DATA 2023</a:t>
            </a:r>
          </a:p>
        </p:txBody>
      </p:sp>
      <p:sp>
        <p:nvSpPr>
          <p:cNvPr id="36" name="Zástupný text 35">
            <a:extLst>
              <a:ext uri="{FF2B5EF4-FFF2-40B4-BE49-F238E27FC236}">
                <a16:creationId xmlns:a16="http://schemas.microsoft.com/office/drawing/2014/main" id="{F8B9249E-B53E-7B41-6B8F-B9EA6E06C8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05</a:t>
            </a:r>
          </a:p>
          <a:p>
            <a:endParaRPr lang="cs-CZ" dirty="0"/>
          </a:p>
        </p:txBody>
      </p:sp>
      <p:sp>
        <p:nvSpPr>
          <p:cNvPr id="9" name="Zástupný text 6">
            <a:extLst>
              <a:ext uri="{FF2B5EF4-FFF2-40B4-BE49-F238E27FC236}">
                <a16:creationId xmlns:a16="http://schemas.microsoft.com/office/drawing/2014/main" id="{5F91E45F-4462-58A0-D946-1953B02BDA55}"/>
              </a:ext>
            </a:extLst>
          </p:cNvPr>
          <p:cNvSpPr txBox="1">
            <a:spLocks/>
          </p:cNvSpPr>
          <p:nvPr/>
        </p:nvSpPr>
        <p:spPr>
          <a:xfrm>
            <a:off x="8439325" y="6251629"/>
            <a:ext cx="3770385" cy="725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900" dirty="0">
                <a:solidFill>
                  <a:schemeClr val="tx1"/>
                </a:solidFill>
              </a:rPr>
              <a:t>Zdroj: ČSSZ - </a:t>
            </a:r>
            <a:r>
              <a:rPr lang="cs-CZ" sz="900" dirty="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Statistická ročenka z oblasti důchodového pojištění 2021</a:t>
            </a:r>
            <a:endParaRPr lang="cs-CZ" sz="9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60132E94-77BC-7553-3EB8-FAAE581D74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188745"/>
              </p:ext>
            </p:extLst>
          </p:nvPr>
        </p:nvGraphicFramePr>
        <p:xfrm>
          <a:off x="636651" y="2403819"/>
          <a:ext cx="5805711" cy="2377440"/>
        </p:xfrm>
        <a:graphic>
          <a:graphicData uri="http://schemas.openxmlformats.org/drawingml/2006/table">
            <a:tbl>
              <a:tblPr firstRow="1" lastRow="1">
                <a:tableStyleId>{9D7B26C5-4107-4FEC-AEDC-1716B250A1EF}</a:tableStyleId>
              </a:tblPr>
              <a:tblGrid>
                <a:gridCol w="3632200">
                  <a:extLst>
                    <a:ext uri="{9D8B030D-6E8A-4147-A177-3AD203B41FA5}">
                      <a16:colId xmlns:a16="http://schemas.microsoft.com/office/drawing/2014/main" val="3683781328"/>
                    </a:ext>
                  </a:extLst>
                </a:gridCol>
                <a:gridCol w="2173511">
                  <a:extLst>
                    <a:ext uri="{9D8B030D-6E8A-4147-A177-3AD203B41FA5}">
                      <a16:colId xmlns:a16="http://schemas.microsoft.com/office/drawing/2014/main" val="10821600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sz="2000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u="none" strike="noStrike" baseline="0" dirty="0">
                          <a:solidFill>
                            <a:srgbClr val="3D3C3B"/>
                          </a:solidFill>
                          <a:latin typeface="Aptos" panose="020B0004020202020204" pitchFamily="34" charset="0"/>
                        </a:rPr>
                        <a:t>Výdaje (tis. Kč)</a:t>
                      </a:r>
                      <a:endParaRPr lang="cs-CZ" sz="2000" b="1" i="0" u="none" strike="noStrike" baseline="0" dirty="0">
                        <a:solidFill>
                          <a:srgbClr val="3D3C3B"/>
                        </a:solidFill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10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l-PL" sz="2000" b="0" u="none" strike="noStrike" baseline="0" dirty="0">
                          <a:solidFill>
                            <a:srgbClr val="3D3C3B"/>
                          </a:solidFill>
                          <a:latin typeface="Aptos" panose="020B0004020202020204" pitchFamily="34" charset="0"/>
                        </a:rPr>
                        <a:t>Starobní důchody </a:t>
                      </a:r>
                      <a:endParaRPr lang="cs-CZ" sz="2000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000" b="0" u="none" strike="noStrike" baseline="0" dirty="0">
                          <a:solidFill>
                            <a:srgbClr val="3D3C3B"/>
                          </a:solidFill>
                          <a:latin typeface="Aptos" panose="020B0004020202020204" pitchFamily="34" charset="0"/>
                        </a:rPr>
                        <a:t>564 078 972</a:t>
                      </a:r>
                      <a:endParaRPr lang="cs-CZ" sz="2000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635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b="0" u="none" strike="noStrike" baseline="0" dirty="0">
                          <a:solidFill>
                            <a:srgbClr val="3D3C3B"/>
                          </a:solidFill>
                          <a:latin typeface="Aptos" panose="020B0004020202020204" pitchFamily="34" charset="0"/>
                        </a:rPr>
                        <a:t>Invalidní důchody </a:t>
                      </a:r>
                      <a:endParaRPr lang="cs-CZ" sz="2000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000" dirty="0">
                          <a:latin typeface="Aptos" panose="020B0004020202020204" pitchFamily="34" charset="0"/>
                        </a:rPr>
                        <a:t>65 197 446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333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b="0" u="none" strike="noStrike" baseline="0" dirty="0">
                          <a:solidFill>
                            <a:srgbClr val="3D3C3B"/>
                          </a:solidFill>
                          <a:latin typeface="Aptos" panose="020B0004020202020204" pitchFamily="34" charset="0"/>
                        </a:rPr>
                        <a:t>Vdovské a vdovecké důchody</a:t>
                      </a:r>
                      <a:endParaRPr lang="cs-CZ" sz="2000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000" dirty="0">
                          <a:latin typeface="Aptos" panose="020B0004020202020204" pitchFamily="34" charset="0"/>
                        </a:rPr>
                        <a:t>35 115 982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998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b="0" u="none" strike="noStrike" baseline="0" dirty="0">
                          <a:solidFill>
                            <a:srgbClr val="3D3C3B"/>
                          </a:solidFill>
                          <a:latin typeface="Aptos" panose="020B0004020202020204" pitchFamily="34" charset="0"/>
                        </a:rPr>
                        <a:t>Sirotčí důchody </a:t>
                      </a:r>
                      <a:endParaRPr lang="cs-CZ" sz="2000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000" b="0" u="none" strike="noStrike" baseline="0" dirty="0">
                          <a:solidFill>
                            <a:srgbClr val="3D3C3B"/>
                          </a:solidFill>
                          <a:latin typeface="Aptos" panose="020B0004020202020204" pitchFamily="34" charset="0"/>
                        </a:rPr>
                        <a:t>5 456 140</a:t>
                      </a:r>
                      <a:endParaRPr lang="cs-CZ" sz="2000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408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2000" b="1" u="none" strike="noStrike" baseline="0" dirty="0">
                          <a:solidFill>
                            <a:srgbClr val="3D3C3B"/>
                          </a:solidFill>
                          <a:latin typeface="Aptos" panose="020B0004020202020204" pitchFamily="34" charset="0"/>
                        </a:rPr>
                        <a:t>Celkem</a:t>
                      </a:r>
                      <a:endParaRPr lang="cs-CZ" sz="2000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000" dirty="0">
                          <a:latin typeface="Aptos" panose="020B0004020202020204" pitchFamily="34" charset="0"/>
                        </a:rPr>
                        <a:t>669 848 540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628588"/>
                  </a:ext>
                </a:extLst>
              </a:tr>
            </a:tbl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D4359BEA-7C42-B2A7-C4DF-D7B37A3CF0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9485010"/>
              </p:ext>
            </p:extLst>
          </p:nvPr>
        </p:nvGraphicFramePr>
        <p:xfrm>
          <a:off x="6827487" y="1939597"/>
          <a:ext cx="5135914" cy="3635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26546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4CC1B-BA09-4C05-90E4-2D93A4E0A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I. ZÁKLADNÍ DATA </a:t>
            </a:r>
          </a:p>
        </p:txBody>
      </p:sp>
      <p:sp>
        <p:nvSpPr>
          <p:cNvPr id="36" name="Zástupný text 35">
            <a:extLst>
              <a:ext uri="{FF2B5EF4-FFF2-40B4-BE49-F238E27FC236}">
                <a16:creationId xmlns:a16="http://schemas.microsoft.com/office/drawing/2014/main" id="{F8B9249E-B53E-7B41-6B8F-B9EA6E06C8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06</a:t>
            </a:r>
          </a:p>
          <a:p>
            <a:endParaRPr lang="cs-CZ" dirty="0"/>
          </a:p>
        </p:txBody>
      </p:sp>
      <p:sp>
        <p:nvSpPr>
          <p:cNvPr id="3" name="Zástupný text 6">
            <a:extLst>
              <a:ext uri="{FF2B5EF4-FFF2-40B4-BE49-F238E27FC236}">
                <a16:creationId xmlns:a16="http://schemas.microsoft.com/office/drawing/2014/main" id="{CBC7DB1D-7843-F8C1-5DA3-3AC35EC440C8}"/>
              </a:ext>
            </a:extLst>
          </p:cNvPr>
          <p:cNvSpPr txBox="1">
            <a:spLocks/>
          </p:cNvSpPr>
          <p:nvPr/>
        </p:nvSpPr>
        <p:spPr>
          <a:xfrm>
            <a:off x="8489659" y="6260048"/>
            <a:ext cx="3770385" cy="725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900" dirty="0">
                <a:solidFill>
                  <a:schemeClr val="tx1"/>
                </a:solidFill>
              </a:rPr>
              <a:t>Zdroj: ČSSZ - </a:t>
            </a:r>
            <a:r>
              <a:rPr lang="cs-CZ" sz="900" dirty="0">
                <a:solidFill>
                  <a:schemeClr val="tx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Statistická ročenka z oblasti důchodového pojištění 2023</a:t>
            </a:r>
            <a:endParaRPr lang="cs-CZ" sz="9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A522584D-6738-4AE1-3D5A-B40158EB35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931002"/>
              </p:ext>
            </p:extLst>
          </p:nvPr>
        </p:nvGraphicFramePr>
        <p:xfrm>
          <a:off x="337949" y="2288649"/>
          <a:ext cx="5781005" cy="304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7300">
                  <a:extLst>
                    <a:ext uri="{9D8B030D-6E8A-4147-A177-3AD203B41FA5}">
                      <a16:colId xmlns:a16="http://schemas.microsoft.com/office/drawing/2014/main" val="744633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4119137347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1334505801"/>
                    </a:ext>
                  </a:extLst>
                </a:gridCol>
                <a:gridCol w="980405">
                  <a:extLst>
                    <a:ext uri="{9D8B030D-6E8A-4147-A177-3AD203B41FA5}">
                      <a16:colId xmlns:a16="http://schemas.microsoft.com/office/drawing/2014/main" val="4143305795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endParaRPr lang="cs-CZ" sz="1400" b="0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latin typeface="Aptos" panose="020B0004020202020204" pitchFamily="34" charset="0"/>
                        </a:rPr>
                        <a:t>Muži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latin typeface="Aptos" panose="020B0004020202020204" pitchFamily="34" charset="0"/>
                        </a:rPr>
                        <a:t>Ženy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latin typeface="Aptos" panose="020B0004020202020204" pitchFamily="34" charset="0"/>
                        </a:rPr>
                        <a:t>Celkem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672138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cs-CZ" sz="1400" b="0" dirty="0">
                          <a:latin typeface="Aptos" panose="020B0004020202020204" pitchFamily="34" charset="0"/>
                        </a:rPr>
                        <a:t>Starobní důchody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959 553</a:t>
                      </a:r>
                      <a:endParaRPr lang="cs-CZ" sz="1400" b="0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1 411 688 </a:t>
                      </a:r>
                      <a:endParaRPr lang="cs-CZ" sz="1400" b="0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2 371 241</a:t>
                      </a:r>
                      <a:endParaRPr lang="cs-CZ" sz="1400" b="1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849794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cs-CZ" sz="1400" b="0" dirty="0">
                          <a:latin typeface="Aptos" panose="020B0004020202020204" pitchFamily="34" charset="0"/>
                        </a:rPr>
                        <a:t>Invalidní důchody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199 293</a:t>
                      </a:r>
                      <a:endParaRPr lang="cs-CZ" sz="1400" b="0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212 413</a:t>
                      </a:r>
                      <a:endParaRPr lang="cs-CZ" sz="1400" b="0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411 706</a:t>
                      </a:r>
                      <a:endParaRPr lang="cs-CZ" sz="1400" b="1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900167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cs-CZ" sz="1400" b="0" dirty="0">
                          <a:latin typeface="Aptos" panose="020B0004020202020204" pitchFamily="34" charset="0"/>
                        </a:rPr>
                        <a:t>Vdovské důchody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latin typeface="Aptos" panose="020B0004020202020204" pitchFamily="34" charset="0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508 498</a:t>
                      </a:r>
                      <a:endParaRPr lang="cs-CZ" sz="1400" b="0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508 498</a:t>
                      </a:r>
                      <a:endParaRPr lang="cs-CZ" sz="1400" b="1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7751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cs-CZ" sz="1400" b="0" dirty="0">
                          <a:latin typeface="Aptos" panose="020B0004020202020204" pitchFamily="34" charset="0"/>
                        </a:rPr>
                        <a:t>Vdovecké důchody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97 169</a:t>
                      </a:r>
                      <a:endParaRPr lang="cs-CZ" sz="1400" b="0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latin typeface="Aptos" panose="020B0004020202020204" pitchFamily="34" charset="0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97 169</a:t>
                      </a:r>
                      <a:endParaRPr lang="cs-CZ" sz="1400" b="1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441916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cs-CZ" sz="1400" b="0" dirty="0">
                          <a:latin typeface="Aptos" panose="020B0004020202020204" pitchFamily="34" charset="0"/>
                        </a:rPr>
                        <a:t>Sirotčí důchody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19 633</a:t>
                      </a:r>
                      <a:endParaRPr lang="cs-CZ" sz="1400" b="0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20 295</a:t>
                      </a:r>
                      <a:endParaRPr lang="cs-CZ" sz="1400" b="0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39 928</a:t>
                      </a:r>
                      <a:endParaRPr lang="cs-CZ" sz="1400" b="1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060944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cs-CZ" sz="1400" b="0" dirty="0">
                          <a:latin typeface="Aptos" panose="020B0004020202020204" pitchFamily="34" charset="0"/>
                        </a:rPr>
                        <a:t>Celkem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1 275 648</a:t>
                      </a:r>
                      <a:endParaRPr lang="cs-CZ" sz="1400" b="0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2 152 894</a:t>
                      </a:r>
                      <a:endParaRPr lang="cs-CZ" sz="1400" b="0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3 428 542</a:t>
                      </a:r>
                      <a:endParaRPr lang="cs-CZ" sz="1400" b="1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778425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cs-CZ" sz="1400" b="0" dirty="0">
                          <a:latin typeface="Aptos" panose="020B0004020202020204" pitchFamily="34" charset="0"/>
                        </a:rPr>
                        <a:t>Důchody vyplácené do ciziny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1400" b="0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1400" b="0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108 818</a:t>
                      </a:r>
                      <a:endParaRPr lang="cs-CZ" sz="1400" b="1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506292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cs-CZ" sz="1400" b="1" dirty="0">
                          <a:latin typeface="Aptos" panose="020B0004020202020204" pitchFamily="34" charset="0"/>
                        </a:rPr>
                        <a:t>ÚHRN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1400" b="1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1400" b="1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3 537 360</a:t>
                      </a:r>
                      <a:endParaRPr lang="cs-CZ" sz="1400" b="1" dirty="0">
                        <a:latin typeface="Aptos" panose="020B00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64821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cs-CZ" sz="1400" b="0" dirty="0">
                          <a:latin typeface="Aptos" panose="020B0004020202020204" pitchFamily="34" charset="0"/>
                        </a:rPr>
                        <a:t>Počet důchodců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r"/>
                      <a:r>
                        <a:rPr lang="cs-CZ" sz="1400" b="0" dirty="0">
                          <a:latin typeface="Aptos" panose="020B0004020202020204" pitchFamily="34" charset="0"/>
                        </a:rPr>
                        <a:t>2 845 583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270249"/>
                  </a:ext>
                </a:extLst>
              </a:tr>
            </a:tbl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0144A895-9219-04E5-6A76-0343EFAD21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5458375"/>
              </p:ext>
            </p:extLst>
          </p:nvPr>
        </p:nvGraphicFramePr>
        <p:xfrm>
          <a:off x="6540500" y="1244601"/>
          <a:ext cx="5461000" cy="482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04051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5B40C149-4CC8-4236-8BA1-8F3DE81F8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4811" y="1010433"/>
            <a:ext cx="3660775" cy="794466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802158F5-C805-423F-BB77-1F1A5E07D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4811" y="1929562"/>
            <a:ext cx="3660775" cy="794466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2DAA1F9F-B703-4077-B0D7-2D798C640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4811" y="3432134"/>
            <a:ext cx="3660775" cy="794466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1AF9D394-D531-49C0-BBCD-BCBB9961D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4811" y="4344058"/>
            <a:ext cx="3660775" cy="794466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00505B19-9F59-4542-893F-BF587FD68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4811" y="5255982"/>
            <a:ext cx="3660775" cy="74572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74CC1B-BA09-4C05-90E4-2D93A4E0A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I. ZÁKLADNÍ DATA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B77E950-95FE-4BAC-9669-7B31E209D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07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19B40A3-15F5-40DB-B7D4-87ADC4841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01850" y="1041034"/>
            <a:ext cx="8999538" cy="725634"/>
          </a:xfrm>
        </p:spPr>
        <p:txBody>
          <a:bodyPr/>
          <a:lstStyle/>
          <a:p>
            <a:r>
              <a:rPr lang="cs-CZ" dirty="0"/>
              <a:t>Pojistná sazba: 28%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B041794-D566-4D8F-8541-C5B0B37FD7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01850" y="1932369"/>
            <a:ext cx="8999538" cy="725634"/>
          </a:xfrm>
        </p:spPr>
        <p:txBody>
          <a:bodyPr/>
          <a:lstStyle/>
          <a:p>
            <a:r>
              <a:rPr lang="cs-CZ" dirty="0"/>
              <a:t>Valorizace penzí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E5FF5CA-C3EB-496F-ABD9-06A1D0F2AF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95500" y="3429000"/>
            <a:ext cx="9548749" cy="725634"/>
          </a:xfrm>
        </p:spPr>
        <p:txBody>
          <a:bodyPr/>
          <a:lstStyle/>
          <a:p>
            <a:r>
              <a:rPr lang="cs-CZ" dirty="0"/>
              <a:t>Důchod = základní výměra (10% průměrná mzdy v ekonomice) + procentní výměra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1DB831D-F0E8-427A-A6E9-FD0B9D3851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101850" y="4387543"/>
            <a:ext cx="8999538" cy="725634"/>
          </a:xfrm>
        </p:spPr>
        <p:txBody>
          <a:bodyPr/>
          <a:lstStyle/>
          <a:p>
            <a:r>
              <a:rPr lang="cs-CZ" dirty="0"/>
              <a:t>Minimální pojistná doba: Dnes 35 let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883B5B78-97E4-46F6-87D3-4AF8111DEB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101850" y="5276071"/>
            <a:ext cx="8999538" cy="725634"/>
          </a:xfrm>
        </p:spPr>
        <p:txBody>
          <a:bodyPr/>
          <a:lstStyle/>
          <a:p>
            <a:r>
              <a:rPr lang="cs-CZ" dirty="0"/>
              <a:t>Věková hranice pro odchod do důchodu: </a:t>
            </a:r>
          </a:p>
        </p:txBody>
      </p:sp>
      <p:sp>
        <p:nvSpPr>
          <p:cNvPr id="14" name="Zástupný text 4">
            <a:extLst>
              <a:ext uri="{FF2B5EF4-FFF2-40B4-BE49-F238E27FC236}">
                <a16:creationId xmlns:a16="http://schemas.microsoft.com/office/drawing/2014/main" id="{789E2C2A-EBD3-4D3E-B3D2-79D983A11914}"/>
              </a:ext>
            </a:extLst>
          </p:cNvPr>
          <p:cNvSpPr txBox="1">
            <a:spLocks/>
          </p:cNvSpPr>
          <p:nvPr/>
        </p:nvSpPr>
        <p:spPr>
          <a:xfrm>
            <a:off x="2101850" y="2666642"/>
            <a:ext cx="8999538" cy="725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dirty="0"/>
              <a:t>Řádná k 1.1.: </a:t>
            </a:r>
            <a:r>
              <a:rPr lang="cs-CZ" sz="1200" dirty="0"/>
              <a:t>inflace (IŽND) + 1/3 růstu průměrné reálné mzdy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b="1" dirty="0"/>
              <a:t>Mimořádná:</a:t>
            </a:r>
            <a:r>
              <a:rPr lang="cs-CZ" sz="1200" dirty="0"/>
              <a:t> pokud inflace překročí 5%</a:t>
            </a:r>
          </a:p>
        </p:txBody>
      </p:sp>
      <p:sp>
        <p:nvSpPr>
          <p:cNvPr id="16" name="Zástupný text 4">
            <a:extLst>
              <a:ext uri="{FF2B5EF4-FFF2-40B4-BE49-F238E27FC236}">
                <a16:creationId xmlns:a16="http://schemas.microsoft.com/office/drawing/2014/main" id="{EB4D76F4-CDDD-32BD-F943-98796B4867C5}"/>
              </a:ext>
            </a:extLst>
          </p:cNvPr>
          <p:cNvSpPr txBox="1">
            <a:spLocks/>
          </p:cNvSpPr>
          <p:nvPr/>
        </p:nvSpPr>
        <p:spPr>
          <a:xfrm>
            <a:off x="2101850" y="6021794"/>
            <a:ext cx="8999538" cy="725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4"/>
              </a:buBlip>
              <a:defRPr sz="24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4"/>
              </a:buBlip>
              <a:defRPr sz="20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4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0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200" dirty="0"/>
              <a:t>65 let po roce 2030</a:t>
            </a:r>
          </a:p>
          <a:p>
            <a:pPr marL="171450" indent="-10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200" dirty="0"/>
              <a:t>Vybrané profese nižší věk</a:t>
            </a:r>
          </a:p>
          <a:p>
            <a:pPr marL="171450" indent="-10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200" dirty="0"/>
              <a:t>Lze odejít do předčasného (a nižšího) důchodu</a:t>
            </a:r>
          </a:p>
        </p:txBody>
      </p:sp>
    </p:spTree>
    <p:extLst>
      <p:ext uri="{BB962C8B-B14F-4D97-AF65-F5344CB8AC3E}">
        <p14:creationId xmlns:p14="http://schemas.microsoft.com/office/powerpoint/2010/main" val="164790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5B40C149-4CC8-4236-8BA1-8F3DE81F8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4810" y="1778981"/>
            <a:ext cx="3660775" cy="794466"/>
          </a:xfrm>
          <a:prstGeom prst="rect">
            <a:avLst/>
          </a:prstGeom>
        </p:spPr>
      </p:pic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2DAA1F9F-B703-4077-B0D7-2D798C640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5137" y="3212029"/>
            <a:ext cx="3660775" cy="794466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1AF9D394-D531-49C0-BBCD-BCBB9961D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4810" y="4702210"/>
            <a:ext cx="3660775" cy="79446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74CC1B-BA09-4C05-90E4-2D93A4E0A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II. PROBLÉMY DŮCHOVÉHO SYSTÉMU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B77E950-95FE-4BAC-9669-7B31E209D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cs-CZ" dirty="0"/>
              <a:t>08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19B40A3-15F5-40DB-B7D4-87ADC4841D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42593" y="1790680"/>
            <a:ext cx="8999538" cy="725634"/>
          </a:xfrm>
        </p:spPr>
        <p:txBody>
          <a:bodyPr/>
          <a:lstStyle/>
          <a:p>
            <a:r>
              <a:rPr lang="cs-CZ" dirty="0"/>
              <a:t>Finanční neudržitelnost a hrozba mezigeneračního konfliktu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E5FF5CA-C3EB-496F-ABD9-06A1D0F2AF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01850" y="3219464"/>
            <a:ext cx="9548749" cy="725634"/>
          </a:xfrm>
        </p:spPr>
        <p:txBody>
          <a:bodyPr/>
          <a:lstStyle/>
          <a:p>
            <a:r>
              <a:rPr lang="cs-CZ" dirty="0" err="1"/>
              <a:t>Intragenerační</a:t>
            </a:r>
            <a:r>
              <a:rPr lang="cs-CZ" dirty="0"/>
              <a:t> tlaky= zásluhovost vs solidarita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1DB831D-F0E8-427A-A6E9-FD0B9D3851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101850" y="4736626"/>
            <a:ext cx="8999538" cy="725634"/>
          </a:xfrm>
        </p:spPr>
        <p:txBody>
          <a:bodyPr/>
          <a:lstStyle/>
          <a:p>
            <a:r>
              <a:rPr lang="cs-CZ" dirty="0" err="1"/>
              <a:t>Nediverzifikovanost</a:t>
            </a:r>
            <a:r>
              <a:rPr lang="cs-CZ" dirty="0"/>
              <a:t> příjmů důchodců</a:t>
            </a:r>
          </a:p>
        </p:txBody>
      </p:sp>
    </p:spTree>
    <p:extLst>
      <p:ext uri="{BB962C8B-B14F-4D97-AF65-F5344CB8AC3E}">
        <p14:creationId xmlns:p14="http://schemas.microsoft.com/office/powerpoint/2010/main" val="1649788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4CC1B-BA09-4C05-90E4-2D93A4E0A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566" y="207817"/>
            <a:ext cx="10403774" cy="725634"/>
          </a:xfrm>
        </p:spPr>
        <p:txBody>
          <a:bodyPr/>
          <a:lstStyle/>
          <a:p>
            <a:r>
              <a:rPr lang="cs-CZ" dirty="0"/>
              <a:t>II. FINANČNÍ NEUDRŽITELNOST</a:t>
            </a:r>
          </a:p>
        </p:txBody>
      </p:sp>
      <p:sp>
        <p:nvSpPr>
          <p:cNvPr id="36" name="Zástupný text 35">
            <a:extLst>
              <a:ext uri="{FF2B5EF4-FFF2-40B4-BE49-F238E27FC236}">
                <a16:creationId xmlns:a16="http://schemas.microsoft.com/office/drawing/2014/main" id="{F8B9249E-B53E-7B41-6B8F-B9EA6E06C8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09</a:t>
            </a:r>
          </a:p>
          <a:p>
            <a:endParaRPr lang="cs-CZ" dirty="0"/>
          </a:p>
        </p:txBody>
      </p:sp>
      <p:sp>
        <p:nvSpPr>
          <p:cNvPr id="3" name="Zástupný text 6">
            <a:extLst>
              <a:ext uri="{FF2B5EF4-FFF2-40B4-BE49-F238E27FC236}">
                <a16:creationId xmlns:a16="http://schemas.microsoft.com/office/drawing/2014/main" id="{54BB406A-4ADD-59F2-7B37-3A414375E752}"/>
              </a:ext>
            </a:extLst>
          </p:cNvPr>
          <p:cNvSpPr txBox="1">
            <a:spLocks/>
          </p:cNvSpPr>
          <p:nvPr/>
        </p:nvSpPr>
        <p:spPr>
          <a:xfrm>
            <a:off x="9798341" y="1149291"/>
            <a:ext cx="1744910" cy="5620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D223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rgbClr val="86909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/>
              <a:t>Zdroj: MPSV ČR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0CFED03-FA91-BAAD-FA18-020B540AD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68" y="1149291"/>
            <a:ext cx="10403774" cy="5279218"/>
          </a:xfrm>
          <a:prstGeom prst="rect">
            <a:avLst/>
          </a:prstGeom>
        </p:spPr>
      </p:pic>
      <p:sp>
        <p:nvSpPr>
          <p:cNvPr id="7" name="Šipka: dolů 6">
            <a:extLst>
              <a:ext uri="{FF2B5EF4-FFF2-40B4-BE49-F238E27FC236}">
                <a16:creationId xmlns:a16="http://schemas.microsoft.com/office/drawing/2014/main" id="{4950EC11-3991-4DC3-3F79-72EC5210C901}"/>
              </a:ext>
            </a:extLst>
          </p:cNvPr>
          <p:cNvSpPr/>
          <p:nvPr/>
        </p:nvSpPr>
        <p:spPr>
          <a:xfrm rot="10617033">
            <a:off x="8841631" y="4346227"/>
            <a:ext cx="366628" cy="62795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7829EB7-480A-9AE8-B9FD-A0C5DD19CEE6}"/>
              </a:ext>
            </a:extLst>
          </p:cNvPr>
          <p:cNvSpPr txBox="1"/>
          <p:nvPr/>
        </p:nvSpPr>
        <p:spPr>
          <a:xfrm>
            <a:off x="9224703" y="4299973"/>
            <a:ext cx="2789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0070C0"/>
                </a:solidFill>
              </a:rPr>
              <a:t>Vládní novela z 10/2023 (valorizace a předčasné důchody)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B27FDA2-512D-480A-58D4-4B32E074B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7121" y="137518"/>
            <a:ext cx="4584879" cy="2762655"/>
          </a:xfrm>
          <a:prstGeom prst="rect">
            <a:avLst/>
          </a:prstGeom>
        </p:spPr>
      </p:pic>
      <p:sp>
        <p:nvSpPr>
          <p:cNvPr id="11" name="Šipka: dolů 10">
            <a:extLst>
              <a:ext uri="{FF2B5EF4-FFF2-40B4-BE49-F238E27FC236}">
                <a16:creationId xmlns:a16="http://schemas.microsoft.com/office/drawing/2014/main" id="{7EF4EF58-8A5D-E6D1-6878-021E72C4820A}"/>
              </a:ext>
            </a:extLst>
          </p:cNvPr>
          <p:cNvSpPr/>
          <p:nvPr/>
        </p:nvSpPr>
        <p:spPr>
          <a:xfrm rot="10617033">
            <a:off x="8853797" y="3428296"/>
            <a:ext cx="366628" cy="69157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7E17B02-F80E-A80E-2D2B-1469B38DC1E8}"/>
              </a:ext>
            </a:extLst>
          </p:cNvPr>
          <p:cNvSpPr txBox="1"/>
          <p:nvPr/>
        </p:nvSpPr>
        <p:spPr>
          <a:xfrm>
            <a:off x="9238561" y="3425821"/>
            <a:ext cx="196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D09E00"/>
                </a:solidFill>
              </a:rPr>
              <a:t>O toto se hraje v PSPČR na podzim 2024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F03CF24-141F-C8E8-362B-6D925A397768}"/>
              </a:ext>
            </a:extLst>
          </p:cNvPr>
          <p:cNvSpPr txBox="1"/>
          <p:nvPr/>
        </p:nvSpPr>
        <p:spPr>
          <a:xfrm>
            <a:off x="8347250" y="3156880"/>
            <a:ext cx="1140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D09E00"/>
                </a:solidFill>
              </a:rPr>
              <a:t>Cca -1% HDP</a:t>
            </a:r>
          </a:p>
        </p:txBody>
      </p:sp>
    </p:spTree>
    <p:extLst>
      <p:ext uri="{BB962C8B-B14F-4D97-AF65-F5344CB8AC3E}">
        <p14:creationId xmlns:p14="http://schemas.microsoft.com/office/powerpoint/2010/main" val="191050906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vant prezentace sablona FINAL" id="{08171995-4D3B-44BC-AA68-8BACC6F99A5F}" vid="{F1F4507E-EAE7-4FB3-A05D-4709F680B5A7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psos">
    <a:dk1>
      <a:srgbClr val="003399"/>
    </a:dk1>
    <a:lt1>
      <a:srgbClr val="FFFFFF"/>
    </a:lt1>
    <a:dk2>
      <a:srgbClr val="000000"/>
    </a:dk2>
    <a:lt2>
      <a:srgbClr val="BABABA"/>
    </a:lt2>
    <a:accent1>
      <a:srgbClr val="008BCA"/>
    </a:accent1>
    <a:accent2>
      <a:srgbClr val="FBB040"/>
    </a:accent2>
    <a:accent3>
      <a:srgbClr val="ED6737"/>
    </a:accent3>
    <a:accent4>
      <a:srgbClr val="A1C46B"/>
    </a:accent4>
    <a:accent5>
      <a:srgbClr val="008E94"/>
    </a:accent5>
    <a:accent6>
      <a:srgbClr val="281051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Avant prezentace sablona FINAL (3)</Template>
  <TotalTime>1068</TotalTime>
  <Words>4223</Words>
  <Application>Microsoft Office PowerPoint</Application>
  <PresentationFormat>Širokoúhlá obrazovka</PresentationFormat>
  <Paragraphs>485</Paragraphs>
  <Slides>32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44" baseType="lpstr">
      <vt:lpstr>Aptos</vt:lpstr>
      <vt:lpstr>Arial</vt:lpstr>
      <vt:lpstr>Calibri</vt:lpstr>
      <vt:lpstr>MentiText</vt:lpstr>
      <vt:lpstr>Open Sans</vt:lpstr>
      <vt:lpstr>Roboto</vt:lpstr>
      <vt:lpstr>Roboto Black</vt:lpstr>
      <vt:lpstr>Roboto bold</vt:lpstr>
      <vt:lpstr>Roboto light</vt:lpstr>
      <vt:lpstr>Roboto light</vt:lpstr>
      <vt:lpstr>Wingdings</vt:lpstr>
      <vt:lpstr>Motiv Office</vt:lpstr>
      <vt:lpstr>Prezentace aplikace PowerPoint</vt:lpstr>
      <vt:lpstr>OTÁZKA NA ROZEHŘÁTÍ</vt:lpstr>
      <vt:lpstr>PÁR ČÍSEL NA ZAČÁTEK</vt:lpstr>
      <vt:lpstr>OBSAH</vt:lpstr>
      <vt:lpstr>I. ZÁKLADNÍ DATA 2023</vt:lpstr>
      <vt:lpstr>I. ZÁKLADNÍ DATA </vt:lpstr>
      <vt:lpstr>I. ZÁKLADNÍ DATA </vt:lpstr>
      <vt:lpstr>II. PROBLÉMY DŮCHOVÉHO SYSTÉMU</vt:lpstr>
      <vt:lpstr>II. FINANČNÍ NEUDRŽITELNOST</vt:lpstr>
      <vt:lpstr>II. STÁRNEME</vt:lpstr>
      <vt:lpstr>II. A STÁRNOUT DÁLE BUDEME</vt:lpstr>
      <vt:lpstr>II. MÁME MÁLO DĚTÍ </vt:lpstr>
      <vt:lpstr>II. A ŽIJEME DÉLE </vt:lpstr>
      <vt:lpstr>II. NEZACHRÁNÍ TO ANI MIGRACE</vt:lpstr>
      <vt:lpstr>II. PROTO MUSÍ RŮST DŮCHODOVÝ VĚK</vt:lpstr>
      <vt:lpstr>II. INTRAGENERAČNÍ TLAKY</vt:lpstr>
      <vt:lpstr>II. NEDIVERZIFIKOVANOST PŘÍJMŮ</vt:lpstr>
      <vt:lpstr>II. BLÝSKÁ SE NA LEPŠÍ ČASY?!</vt:lpstr>
      <vt:lpstr>II. BLÝSKÁ SE NA LEPŠÍ ČASY?!</vt:lpstr>
      <vt:lpstr>III. TIPY DO (VEŘEJNÉ) DEBATY</vt:lpstr>
      <vt:lpstr>DŮCHODU SE ANI NEDOŽIJEME…</vt:lpstr>
      <vt:lpstr>DŮCHODU SE ANI NEDOŽIJEME…</vt:lpstr>
      <vt:lpstr>KVŮLI ZVYŠOVÁNÍ VĚKU NENAJDU PRÁCI</vt:lpstr>
      <vt:lpstr>8% HDP NA DŮCHODY JE MÁLO, JINDE I 12%</vt:lpstr>
      <vt:lpstr>MŮŽEME DOTOVAT DŮCHODY Z JINÝCH DANÍ</vt:lpstr>
      <vt:lpstr>SPOŘIT SI NA DŮCHOD NEMÁ SMYSL</vt:lpstr>
      <vt:lpstr>ZACHRÁNÍ NÁS PRODUKTIVITA PRÁCE</vt:lpstr>
      <vt:lpstr>CO LZE JEŠTĚ DĚLAT?</vt:lpstr>
      <vt:lpstr>III. CO LZE JEŠTĚ DĚLAT?</vt:lpstr>
      <vt:lpstr>IV. DISKUZE</vt:lpstr>
      <vt:lpstr>V. ODKAZY A ZDROJE</vt:lpstr>
      <vt:lpstr>Ing. Vladimír Bezděk, M.A.   E-mail: vladimir.bezdek@avantfunds.cz    www.avantfunds.cz 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Doležalová Eva, AVANT Funds</dc:creator>
  <cp:lastModifiedBy>Robert Jahoda</cp:lastModifiedBy>
  <cp:revision>55</cp:revision>
  <cp:lastPrinted>2023-03-23T17:07:37Z</cp:lastPrinted>
  <dcterms:created xsi:type="dcterms:W3CDTF">2019-06-12T17:15:20Z</dcterms:created>
  <dcterms:modified xsi:type="dcterms:W3CDTF">2024-10-24T10:14:48Z</dcterms:modified>
</cp:coreProperties>
</file>