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6"/>
  </p:notesMasterIdLst>
  <p:sldIdLst>
    <p:sldId id="256" r:id="rId5"/>
    <p:sldId id="273" r:id="rId6"/>
    <p:sldId id="274" r:id="rId7"/>
    <p:sldId id="275" r:id="rId8"/>
    <p:sldId id="276" r:id="rId9"/>
    <p:sldId id="277" r:id="rId10"/>
    <p:sldId id="260" r:id="rId11"/>
    <p:sldId id="261" r:id="rId12"/>
    <p:sldId id="263" r:id="rId13"/>
    <p:sldId id="262" r:id="rId14"/>
    <p:sldId id="264" r:id="rId15"/>
    <p:sldId id="265" r:id="rId16"/>
    <p:sldId id="272" r:id="rId17"/>
    <p:sldId id="267" r:id="rId18"/>
    <p:sldId id="282" r:id="rId19"/>
    <p:sldId id="284" r:id="rId20"/>
    <p:sldId id="283" r:id="rId21"/>
    <p:sldId id="279" r:id="rId22"/>
    <p:sldId id="280" r:id="rId23"/>
    <p:sldId id="281" r:id="rId24"/>
    <p:sldId id="268" r:id="rId2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Střední styl 3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5E3EDB-9768-4596-AADB-1F71D80C2B1A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61BB0D-0088-4007-ABE3-66C1775D02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9172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F76F9C-0C91-8C3E-9F04-F48AB0130A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1C80682-A723-BE34-9CD7-AC9A292B9E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643672C-D41F-8359-4ABC-89EF0714F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FF438-B1F5-4BAC-9E13-4991F7E6C88D}" type="datetime1">
              <a:rPr lang="cs-CZ" smtClean="0"/>
              <a:t>02.10.2024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702949D-9F81-C9DB-988C-D54BC08C7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FADEA5A-11DB-2BE6-78EB-0B216D687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5814-504B-448D-9233-CCBE7940CC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9236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8E7F96-63E0-3042-D66D-A5DD66785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3F57131-3613-CFF6-CA1F-63F1C0BC05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07BC1EA-AB0E-5846-F522-588AC3339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C4EC0-FEA3-4B22-A463-783784C40709}" type="datetime1">
              <a:rPr lang="cs-CZ" smtClean="0"/>
              <a:t>02.10.2024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C99BA77-D96C-7D24-214B-20A46DFDC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9C14906-C2DB-795B-0651-192D8DDF1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5814-504B-448D-9233-CCBE7940CC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4626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6A1B494-28E3-A5E2-9A87-4068CADE7C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151CDB6-A4CC-3E04-A3BF-C255CA27D0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38B42F3-7302-C1CB-4A5F-46EEE7C87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A160E-FE99-44B5-BD55-95619B5E690E}" type="datetime1">
              <a:rPr lang="cs-CZ" smtClean="0"/>
              <a:t>02.10.2024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E0F8778-498C-1B42-D7B4-744297516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9CA040E-7CEC-67C0-7900-322CB6FFF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5814-504B-448D-9233-CCBE7940CC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5225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04A404-83EE-F5F0-6D53-97ABB8CAF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6BA125-CA3A-C3D3-FD12-5252F8D45F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F7B7784-10D8-7686-F859-BEB18908B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6F039-9FB7-4276-AAE5-3736F0029F3E}" type="datetime1">
              <a:rPr lang="cs-CZ" smtClean="0"/>
              <a:t>02.10.2024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DF3A8BA-17F7-F886-B9BC-A79824797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09200FE-C936-E164-657B-68347FC4F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5814-504B-448D-9233-CCBE7940CC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0157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00682C-0E93-61A2-578F-5F493181C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5C9C7FE-2FBE-FD2D-9CFF-B15980E3ED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BE68B1D-7223-07CE-2662-E3E1B3E3D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B7C4C-78B4-4518-9F6E-281CFE044DA5}" type="datetime1">
              <a:rPr lang="cs-CZ" smtClean="0"/>
              <a:t>02.10.2024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DE0BB14-E3D7-23C9-2D7F-27F3FA669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DB662E1-9D65-BFC6-FB93-644BD7F01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5814-504B-448D-9233-CCBE7940CC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2556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21B5D6-E4E6-F5ED-DB40-3F8B86486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AAA512-5D52-EC54-34CB-1EE03AC317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D6E80B1-93BF-28B6-A527-AF58FABDF2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8645FD5-7410-4851-0DEC-56A3E575C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7A1B-9FE6-484C-9C52-92335205D212}" type="datetime1">
              <a:rPr lang="cs-CZ" smtClean="0"/>
              <a:t>02.10.2024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2194D31-D86C-BEEC-CC5A-F5970FFEC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AC9793A-84AF-FA77-3A9B-39F0B6CCA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5814-504B-448D-9233-CCBE7940CC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7675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6C04D0-5648-C77E-96B4-B160FC63A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7F0CF4E-BEA0-F0FB-2DEC-5E87F7048C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317B250-CB9D-4B64-A7CD-5BE1B0ECF2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77F93C2-15EC-E046-D64D-86D81280DB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9323555-0BC6-9083-569C-D53FA60E46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49F8EF6-5DA2-A14D-A5F0-E6FED5E29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CD8EC-AA68-4116-8AF6-467326104DEE}" type="datetime1">
              <a:rPr lang="cs-CZ" smtClean="0"/>
              <a:t>02.10.2024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BE8ACE1-F0D8-CB15-3F5F-88C4C439C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C9E8882-7339-D247-92C8-50EAAB9B2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5814-504B-448D-9233-CCBE7940CC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0731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9B0A7D-5990-AFA1-E5D0-B88A60711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D81D3C6-1B15-BBC7-088A-03DECDB01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096A-2A01-471D-A682-66840879C752}" type="datetime1">
              <a:rPr lang="cs-CZ" smtClean="0"/>
              <a:t>02.10.2024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0CB3FE0-FD5D-4B51-D3B8-493F16E41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8F363AE-D743-6A54-7D60-33F6FDF9C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5814-504B-448D-9233-CCBE7940CC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6437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0534409-6ED5-426A-7C95-52CAA3D41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9A53-4F3A-4835-A21B-49FDDABBAC6D}" type="datetime1">
              <a:rPr lang="cs-CZ" smtClean="0"/>
              <a:t>02.10.2024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63113AD-7BE6-525B-7A8B-54812B3E7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FDBC40A-2CFE-7582-B7DB-F4E8BA106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5814-504B-448D-9233-CCBE7940CC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6030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9EA6A4-1533-21DB-160C-B95CAD6B0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457E36-793E-B611-E266-5BB092F74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991D927-BB39-1012-9E53-1F723BEF52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65238AD-2B02-B1AC-96F7-CB7A9EDB9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19580-A148-483F-A0C3-06A016DFA43E}" type="datetime1">
              <a:rPr lang="cs-CZ" smtClean="0"/>
              <a:t>02.10.2024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02A9333-35DE-31E7-724D-D257AC15B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D758090-7DAF-62DD-B155-6FE4BB297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5814-504B-448D-9233-CCBE7940CC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1622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835112-5CE7-14E4-834C-3E04118A5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981FDA1-1CE6-D107-A6A4-9024AE2151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5CD56E0-5BBC-7386-0327-2D1B6F8D33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3438CD3-5A1D-6114-9141-B0C43173E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59A04-9425-46FA-B2C3-078E3F0B991E}" type="datetime1">
              <a:rPr lang="cs-CZ" smtClean="0"/>
              <a:t>02.10.2024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F2DABD5-4E2E-0B39-8FB5-FF1333376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0F576E9-4FAB-F3AE-CF90-D1968EF12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5814-504B-448D-9233-CCBE7940CC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8543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27B9F6D-B6A5-498E-F111-A0FBFD2EB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27139C9-5CC6-9215-8E8E-FAD2327809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E3D0DD2-EA2A-CA11-CE2C-C39012F526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67E53-C4E6-4B6D-B913-64128F92D80C}" type="datetime1">
              <a:rPr lang="cs-CZ" smtClean="0"/>
              <a:t>02.10.2024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58791E1-650D-5E39-C3A2-BBB52E0854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22D33A8-F73E-76EB-9592-D882880221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D5814-504B-448D-9233-CCBE7940CC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8110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C8EEB0F-BA72-49AC-956F-331B60FDE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330CFB39-2A16-ED37-7726-77A7EF1A3C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"/>
          <a:stretch/>
        </p:blipFill>
        <p:spPr bwMode="auto">
          <a:xfrm>
            <a:off x="3048" y="-47701"/>
            <a:ext cx="121889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BE70332-ECAF-47BB-8C7B-BD049452F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0337" y="875758"/>
            <a:ext cx="5219885" cy="5109539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16D9361-A35A-4DC8-AAB9-04FD2D6FEE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986" y="673591"/>
            <a:ext cx="5565913" cy="5415406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7FC31AD-FBB3-4219-A758-D6F7594A0A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7734" y="1041621"/>
            <a:ext cx="4953365" cy="4801521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Meiryo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B44F644-6630-8EB3-B5AF-37EE95FF2E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6871" y="1685677"/>
            <a:ext cx="4494228" cy="2934529"/>
          </a:xfrm>
        </p:spPr>
        <p:txBody>
          <a:bodyPr anchor="b">
            <a:normAutofit/>
          </a:bodyPr>
          <a:lstStyle/>
          <a:p>
            <a:r>
              <a:rPr lang="cs-CZ" sz="4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 obnáší komplexní reforma nepojistných sociálních dávek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5ECE0DC-36A6-AA00-ED7C-5C8F2B557F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1700" y="4786069"/>
            <a:ext cx="2977836" cy="844022"/>
          </a:xfrm>
        </p:spPr>
        <p:txBody>
          <a:bodyPr anchor="t">
            <a:normAutofit/>
          </a:bodyPr>
          <a:lstStyle/>
          <a:p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3. 10. 2024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07DD4C0-C651-CBBB-1227-A95DEE90A211}"/>
              </a:ext>
            </a:extLst>
          </p:cNvPr>
          <p:cNvSpPr txBox="1"/>
          <p:nvPr/>
        </p:nvSpPr>
        <p:spPr>
          <a:xfrm>
            <a:off x="6975203" y="6280147"/>
            <a:ext cx="4848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>
                <a:solidFill>
                  <a:schemeClr val="bg1"/>
                </a:solidFill>
              </a:rPr>
              <a:t>Lucie Malá</a:t>
            </a:r>
          </a:p>
        </p:txBody>
      </p:sp>
    </p:spTree>
    <p:extLst>
      <p:ext uri="{BB962C8B-B14F-4D97-AF65-F5344CB8AC3E}">
        <p14:creationId xmlns:p14="http://schemas.microsoft.com/office/powerpoint/2010/main" val="3841032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BFA180-D8D4-9C72-CEF0-1B37B72A3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Komponenta bydlení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EBB2C7-8F85-1202-F55B-66947B420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4566"/>
            <a:ext cx="10515600" cy="5289451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"/>
            </a:pPr>
            <a:r>
              <a:rPr lang="cs-CZ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Předpokladem je </a:t>
            </a:r>
            <a:r>
              <a:rPr lang="cs-CZ" sz="13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platný právní titul k bytu nebo k nebytovému prostoru, který splňuje základní standardy</a:t>
            </a:r>
            <a:r>
              <a:rPr lang="cs-CZ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domácnost tento prostor užívá k trvalému bydlení (</a:t>
            </a:r>
            <a:r>
              <a:rPr lang="cs-CZ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rozšíření právních titulů i typů podporovaného bydlení)</a:t>
            </a:r>
            <a:r>
              <a:rPr lang="cs-CZ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"/>
            </a:pPr>
            <a:r>
              <a:rPr lang="cs-CZ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Náklady na bydlení přesahují definovanou část rozhodného příjmu a tato část není vyšší než uznatelné náklady na bydlení;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"/>
            </a:pPr>
            <a:r>
              <a:rPr lang="cs-CZ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Definovaná část příjmu je určena jako součin příjmu a koeficientu 0,30 s tím, že pokud podíl příjmu a ŽM domácnosti přesáhne hodnotu 2,0, část rozhodného příjmu se navýší o součin části rozhodného příjmu převyšující 2,0násobek </a:t>
            </a:r>
            <a:r>
              <a:rPr lang="cs-CZ" sz="13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výše ŽM a koeficientu 0,1 </a:t>
            </a:r>
            <a:r>
              <a:rPr lang="cs-CZ" sz="13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cs-CZ" sz="13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zohledněna „progrese“ zápočtu příjmu a jsou odstraněny body zlomu</a:t>
            </a:r>
            <a:endParaRPr lang="cs-CZ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"/>
            </a:pPr>
            <a:r>
              <a:rPr lang="cs-CZ" sz="13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Uznatelné náklady na bydlení tvoří:</a:t>
            </a:r>
            <a:endParaRPr lang="cs-CZ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cs-CZ" sz="13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Nájemné dle smlouvy, max. do výše nájemního normativu</a:t>
            </a:r>
            <a:r>
              <a:rPr lang="cs-CZ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- rozdílně pro byty a </a:t>
            </a:r>
            <a:r>
              <a:rPr lang="cs-CZ" sz="1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nebyty</a:t>
            </a:r>
            <a:r>
              <a:rPr lang="cs-CZ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(u </a:t>
            </a:r>
            <a:r>
              <a:rPr lang="cs-CZ" sz="1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nebytů</a:t>
            </a:r>
            <a:r>
              <a:rPr lang="cs-CZ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kráceno na 80 % nájemního normativu, ubytovny 60 %); vlastnický paušál</a:t>
            </a:r>
          </a:p>
          <a:p>
            <a:pPr lvl="1" algn="just">
              <a:lnSpc>
                <a:spcPct val="10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cs-CZ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domácností </a:t>
            </a:r>
            <a:r>
              <a:rPr lang="cs-CZ" sz="13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 příjmem 1,43násobku ŽM a nad</a:t>
            </a:r>
            <a:r>
              <a:rPr lang="cs-CZ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tuto hranici </a:t>
            </a:r>
            <a:r>
              <a:rPr lang="cs-CZ" sz="13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energetický paušál</a:t>
            </a:r>
            <a:r>
              <a:rPr lang="cs-CZ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3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nebo </a:t>
            </a:r>
            <a:r>
              <a:rPr lang="cs-CZ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domácností </a:t>
            </a:r>
            <a:r>
              <a:rPr lang="cs-CZ" sz="13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 příjmem do 1,43násobku ŽM</a:t>
            </a:r>
            <a:r>
              <a:rPr lang="cs-CZ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3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skutečně uhrazené náklady na </a:t>
            </a:r>
            <a:r>
              <a:rPr lang="cs-CZ" sz="13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energie max. </a:t>
            </a:r>
            <a:r>
              <a:rPr lang="cs-CZ" sz="13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1,2násobku výše energetického paušálu</a:t>
            </a:r>
            <a:r>
              <a:rPr lang="cs-CZ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3" algn="just">
              <a:lnSpc>
                <a:spcPct val="100000"/>
              </a:lnSpc>
              <a:spcBef>
                <a:spcPts val="0"/>
              </a:spcBef>
            </a:pPr>
            <a:r>
              <a:rPr lang="cs-CZ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Nájemní normativ a energetický paušál (normativ) je stanoven podle dat příjemců dávek s přihlédnutím k údajům ČSÚ a to na mediánových úrovních</a:t>
            </a:r>
          </a:p>
          <a:p>
            <a:pPr marL="1598295" algn="just">
              <a:lnSpc>
                <a:spcPct val="100000"/>
              </a:lnSpc>
              <a:spcBef>
                <a:spcPts val="0"/>
              </a:spcBef>
            </a:pPr>
            <a:r>
              <a:rPr lang="cs-CZ" sz="13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Energetický paušál umožňuje u převážné části příjemců nedokládat uhrazené náklady a digitalizovat/automatizovat proces administrace.</a:t>
            </a:r>
            <a:endParaRPr lang="cs-CZ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598295" algn="just">
              <a:lnSpc>
                <a:spcPct val="100000"/>
              </a:lnSpc>
              <a:spcBef>
                <a:spcPts val="0"/>
              </a:spcBef>
            </a:pPr>
            <a:r>
              <a:rPr lang="cs-CZ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Energetický paušál obsahuje náklady na elektřinu, plyn a nově ústřední vytápění, pevná paliva, centralizovanou dodávku teplé vody.</a:t>
            </a:r>
          </a:p>
          <a:p>
            <a:pPr marL="1598295" algn="just">
              <a:lnSpc>
                <a:spcPct val="100000"/>
              </a:lnSpc>
              <a:spcBef>
                <a:spcPts val="0"/>
              </a:spcBef>
            </a:pPr>
            <a:r>
              <a:rPr lang="cs-CZ" sz="13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Bude umožněno valorizovat hodnoty</a:t>
            </a:r>
            <a:r>
              <a:rPr lang="cs-CZ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3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nájemního normativu</a:t>
            </a:r>
            <a:r>
              <a:rPr lang="cs-CZ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pravidelně nařízením vlády k 1. lednu </a:t>
            </a:r>
            <a:r>
              <a:rPr lang="cs-CZ" sz="13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základě decilových hodnot příjemců a dle dat ČSÚ</a:t>
            </a:r>
            <a:r>
              <a:rPr lang="cs-CZ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cs-CZ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podle hospodářské a sociální situace bude emoci vláda stanovit hodnoty na </a:t>
            </a:r>
            <a:r>
              <a:rPr lang="cs-CZ" sz="13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nebo 6. decilu</a:t>
            </a:r>
          </a:p>
          <a:p>
            <a:pPr marL="1598295" algn="just">
              <a:lnSpc>
                <a:spcPct val="100000"/>
              </a:lnSpc>
              <a:spcBef>
                <a:spcPts val="0"/>
              </a:spcBef>
            </a:pPr>
            <a:r>
              <a:rPr lang="cs-CZ" sz="13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Nájemní normativ</a:t>
            </a:r>
            <a:r>
              <a:rPr lang="cs-CZ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 sobě nese </a:t>
            </a:r>
            <a:r>
              <a:rPr lang="cs-CZ" sz="13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nově náklady na služby spojené s bydlením.</a:t>
            </a:r>
            <a:endParaRPr lang="cs-CZ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598295" algn="just">
              <a:lnSpc>
                <a:spcPct val="100000"/>
              </a:lnSpc>
              <a:spcBef>
                <a:spcPts val="0"/>
              </a:spcBef>
            </a:pPr>
            <a:r>
              <a:rPr lang="cs-CZ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Nájemní normativ se stanoví dle počtu osob a dle velikostí obcí (stávající třídění – Praha/Brno, do a nad 70 tis.)</a:t>
            </a:r>
          </a:p>
          <a:p>
            <a:pPr marL="1598295" algn="just">
              <a:lnSpc>
                <a:spcPct val="100000"/>
              </a:lnSpc>
              <a:spcBef>
                <a:spcPts val="0"/>
              </a:spcBef>
            </a:pPr>
            <a:r>
              <a:rPr lang="cs-CZ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Energetický paušál se stanoví jednotně pro celou ČR pro domácnost 1 až 5 členů.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71541AFE-A66B-1DD4-D5D5-180D3156C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32D2CCE-B4A6-29F7-3A17-995F16781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5814-504B-448D-9233-CCBE7940CCDF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9247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64BDF8-47E4-5DE5-A479-E6C8A77F0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Komponenta dítě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FBA83A2-D4E8-9F0B-EFE5-470828ACB3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lnSpc>
                <a:spcPct val="107000"/>
              </a:lnSpc>
            </a:pPr>
            <a:r>
              <a:rPr lang="cs-CZ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Náleží </a:t>
            </a:r>
            <a:r>
              <a:rPr lang="cs-CZ" sz="2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rodinám s příjmem do 4násobku ŽM</a:t>
            </a:r>
            <a:endParaRPr lang="cs-CZ" sz="2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cs-CZ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Výše komponenty </a:t>
            </a:r>
            <a:r>
              <a:rPr lang="cs-CZ" sz="2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odvislá od výše příjmu domácnosti a počtu nezaopatřených dětí</a:t>
            </a:r>
            <a:endParaRPr lang="cs-CZ" sz="2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cs-CZ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ýše zohledňuje snahu o vlastní přičinění při zajištění soběstačnosti domácnosti a podporuje zdravé funkce rodiny.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Částka pro rodiny s příjmy do 1,43násobku ŽM: 500 Kč na každé dítě</a:t>
            </a:r>
          </a:p>
          <a:p>
            <a:pPr lvl="0">
              <a:lnSpc>
                <a:spcPct val="107000"/>
              </a:lnSpc>
            </a:pPr>
            <a:r>
              <a:rPr lang="cs-CZ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Částka pro rodiny s příjmy 1,43 – 3násobek ŽM: 1 000 Kč na každé dítě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cs-CZ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Částka pro rodiny s příjmy 3 – 4násobek ŽM: individuální částka respektující lineární degresi = odstranění bodu zlomu 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cs-CZ" sz="2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Komponenta nenáleží, pokud některá z osob v rodině, po které je vyžadována pracovní aktivita </a:t>
            </a:r>
            <a:r>
              <a:rPr lang="cs-CZ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(včetně evidence uchazečů), </a:t>
            </a:r>
            <a:r>
              <a:rPr lang="cs-CZ" sz="2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nepracuje</a:t>
            </a:r>
            <a:endParaRPr lang="cs-CZ" sz="2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2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Nenáleží také po dobu 3 měsíců, pokud byl zákonnému zástupci </a:t>
            </a:r>
            <a:r>
              <a:rPr lang="cs-CZ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nezaopatřeného dítěte</a:t>
            </a:r>
            <a:r>
              <a:rPr lang="cs-CZ" sz="2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uložen přestupek </a:t>
            </a:r>
            <a:r>
              <a:rPr lang="cs-CZ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spojený s neplněním povinné školní docházky</a:t>
            </a:r>
          </a:p>
          <a:p>
            <a:endParaRPr lang="cs-CZ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F49F28DE-BA48-9A87-B2C0-F716C2DA7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DFADE4E-161D-F9EF-A447-4609D1852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5814-504B-448D-9233-CCBE7940CCDF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9164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91812F-14FE-2236-A38E-034076773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Komponenta pracovní bonus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8C8EFA9-D394-EC69-5D6A-735211E4B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cs-CZ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výše je závislá na výši příjmů z </a:t>
            </a:r>
            <a:r>
              <a:rPr lang="cs-CZ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pracovní aktivity</a:t>
            </a:r>
            <a:endParaRPr lang="cs-CZ" sz="2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cs-CZ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jejím cílem je podpořit a motivovat rodiny, které pracují a snaží se tak svou situaci vlastním přičiněním zlepšit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cs-CZ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cs-CZ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 domácnosti s příjmem do 1,6násobku ŽM, činí 40 % z celkových příjmů z pracovní aktivity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cs-CZ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 domácnosti s příjmem nad 1,6násobku ŽM je výše komponenty postupně redukována (30% tempem)</a:t>
            </a:r>
          </a:p>
          <a:p>
            <a:endParaRPr lang="cs-CZ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63C85958-A09E-2FEB-6949-AEB4B7560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314ED06-1056-B22D-A53B-9542C6854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5814-504B-448D-9233-CCBE7940CCDF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968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26A779-9FEF-EBE0-413C-011AC717F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Ochrana zranitelných domácností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EC7862-63B0-A598-8969-D0E5821313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případě, že domácnost z objektivních důvodů nemůže pracovat (tj. objektivně nemůže fungovat komponenta pracovní bonus a bydlení tak, jak je zamýšleno), poskytne se domácnosti vyšší ochrana v bydlení</a:t>
            </a:r>
          </a:p>
          <a:p>
            <a:r>
              <a:rPr lang="cs-CZ" dirty="0"/>
              <a:t>Zranitelná domácnost = každý člen domácnosti je zranitelný</a:t>
            </a:r>
          </a:p>
          <a:p>
            <a:pPr lvl="1"/>
            <a:r>
              <a:rPr lang="cs-CZ" dirty="0"/>
              <a:t>Děti, osoby OZP, osoby pečující o OZP a děti do 3let, senioři</a:t>
            </a:r>
          </a:p>
          <a:p>
            <a:r>
              <a:rPr lang="cs-CZ" dirty="0"/>
              <a:t>Forma ochrany:</a:t>
            </a:r>
          </a:p>
          <a:p>
            <a:pPr lvl="1"/>
            <a:r>
              <a:rPr lang="cs-CZ" dirty="0"/>
              <a:t>Zvýšená částka komponenty dítě i v adresné části</a:t>
            </a:r>
          </a:p>
          <a:p>
            <a:pPr lvl="1"/>
            <a:r>
              <a:rPr lang="cs-CZ" dirty="0"/>
              <a:t>Normativní nájem stanoven na úrovni 75. percentilu, vyšší sazba energetického paušálu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FDB016E-555B-B5DC-AF9A-717E9B6BC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5814-504B-448D-9233-CCBE7940CCDF}" type="slidenum">
              <a:rPr lang="cs-CZ" smtClean="0"/>
              <a:t>13</a:t>
            </a:fld>
            <a:endParaRPr lang="cs-CZ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EDC6E568-350E-43C6-5F24-22034AEE2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0205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46D6A8-6EA1-370D-330F-490BAB61A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440"/>
            <a:ext cx="10515600" cy="1325563"/>
          </a:xfrm>
        </p:spPr>
        <p:txBody>
          <a:bodyPr/>
          <a:lstStyle/>
          <a:p>
            <a:r>
              <a:rPr lang="cs-CZ" b="1" dirty="0"/>
              <a:t>Komparace současného systému vs. DSSP</a:t>
            </a:r>
            <a:endParaRPr lang="cs-CZ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72202F98-8907-F4AE-EA44-50F7D666A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7002B0A5-3C5C-D315-F6AA-D491F2AA709A}"/>
              </a:ext>
            </a:extLst>
          </p:cNvPr>
          <p:cNvSpPr txBox="1"/>
          <p:nvPr/>
        </p:nvSpPr>
        <p:spPr>
          <a:xfrm>
            <a:off x="7117407" y="1146876"/>
            <a:ext cx="4807499" cy="2451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Graf ilustruje </a:t>
            </a:r>
            <a:r>
              <a:rPr lang="cs-CZ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celkové příjmy domácnosti</a:t>
            </a: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(tj. příjmy + výše dávky) navrhovaného systému v porovnání s dnešním systémem</a:t>
            </a: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grafu je dobré si všimnou těchto efektů:</a:t>
            </a:r>
          </a:p>
          <a:p>
            <a:pPr marL="800100" lvl="1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Plynulejší pohyb křivky</a:t>
            </a:r>
          </a:p>
          <a:p>
            <a:pPr marL="800100" lvl="1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Posílení podpory při nižších příjmech</a:t>
            </a:r>
          </a:p>
          <a:p>
            <a:pPr marL="800100" lvl="1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Menší podpora u vyššího příjmu</a:t>
            </a:r>
          </a:p>
          <a:p>
            <a:pPr marL="800100" lvl="1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Odstranění bodů zlomu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Domácnosti se více vyplatí si zvyšovat příjmy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43BD4E2-8A2F-EC19-9801-76D954500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5814-504B-448D-9233-CCBE7940CCDF}" type="slidenum">
              <a:rPr lang="cs-CZ" smtClean="0"/>
              <a:t>14</a:t>
            </a:fld>
            <a:endParaRPr lang="cs-CZ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A0E22DB3-7481-29B0-1D78-40E2EAC93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347" y="1765375"/>
            <a:ext cx="6041660" cy="4127350"/>
          </a:xfrm>
          <a:prstGeom prst="rect">
            <a:avLst/>
          </a:prstGeom>
        </p:spPr>
      </p:pic>
      <p:pic>
        <p:nvPicPr>
          <p:cNvPr id="19" name="Zástupný obsah 18">
            <a:extLst>
              <a:ext uri="{FF2B5EF4-FFF2-40B4-BE49-F238E27FC236}">
                <a16:creationId xmlns:a16="http://schemas.microsoft.com/office/drawing/2014/main" id="{35E3D3E4-9C79-DB07-F600-40D4A1BDE5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46870" y="1541387"/>
            <a:ext cx="6394613" cy="4351338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C9282D00-7764-B7DF-0045-023187F67B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7960" y="3904525"/>
            <a:ext cx="4683087" cy="2451825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4E589B4A-4716-09D8-7C75-28B59C166AD2}"/>
              </a:ext>
            </a:extLst>
          </p:cNvPr>
          <p:cNvSpPr txBox="1"/>
          <p:nvPr/>
        </p:nvSpPr>
        <p:spPr>
          <a:xfrm>
            <a:off x="746870" y="5964109"/>
            <a:ext cx="3694077" cy="64633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Rodina 2+2, město do 70tis. o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byvatel, náklady na bydlení 14 500 Kč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89137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0A69422-41D6-1546-8AA9-890C57D09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5814-504B-448D-9233-CCBE7940CCDF}" type="slidenum">
              <a:rPr lang="cs-CZ" smtClean="0"/>
              <a:t>15</a:t>
            </a:fld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E18B046-C1B8-79B0-773C-B20C2A79AB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699" y="516944"/>
            <a:ext cx="5648325" cy="5496691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DF09C736-8144-D30D-7A58-1221ABE3E5AC}"/>
              </a:ext>
            </a:extLst>
          </p:cNvPr>
          <p:cNvSpPr txBox="1"/>
          <p:nvPr/>
        </p:nvSpPr>
        <p:spPr>
          <a:xfrm>
            <a:off x="5772150" y="3200400"/>
            <a:ext cx="5010150" cy="2191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indent="-228600">
              <a:lnSpc>
                <a:spcPct val="115000"/>
              </a:lnSpc>
            </a:pPr>
            <a:r>
              <a:rPr lang="cs-CZ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Vnitřní konstrukce dávek v současném systému, a DSSP Max a DSSP Min ve vztahu k RP/ŽM	Zdroj: VAÚ na základě dat MPSV (4Q/23)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C760120B-7C4E-3882-2452-EBBB801BC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49373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57A95CA-06BB-FB24-2966-C02128D8F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5814-504B-448D-9233-CCBE7940CCDF}" type="slidenum">
              <a:rPr lang="cs-CZ" smtClean="0"/>
              <a:t>16</a:t>
            </a:fld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4833D176-9970-600A-4DE7-022E9A808A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85" y="1057275"/>
            <a:ext cx="9948290" cy="51814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2E2AD4-48E9-0B06-B11E-EAAC9E90E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963E1CC0-C5BA-0CD7-712F-D6303D62724B}"/>
              </a:ext>
            </a:extLst>
          </p:cNvPr>
          <p:cNvSpPr txBox="1"/>
          <p:nvPr/>
        </p:nvSpPr>
        <p:spPr>
          <a:xfrm>
            <a:off x="8896350" y="1808362"/>
            <a:ext cx="285216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Poměr domácností s nárokem na vyšší nebo nižší dávku DSSP min a DSSP max v porovnání se současným systémem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76424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03FF6EB-E488-62DE-784E-719CCF76F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5814-504B-448D-9233-CCBE7940CCDF}" type="slidenum">
              <a:rPr lang="cs-CZ" smtClean="0"/>
              <a:t>17</a:t>
            </a:fld>
            <a:endParaRPr lang="cs-CZ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BBCAC3-D109-2F92-B59B-80393225C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9DE8E61D-B8DE-3C7D-B3AD-B59450B2C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8852BC8-6921-C137-A742-DCAE6C1B0A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475" y="552921"/>
            <a:ext cx="9703993" cy="562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777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2BCD80-53D4-1135-A923-B35DBF4A2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Role médií, neziskových organizací a dalších stakeholderů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EB8D0B-9B6C-F182-6CA7-0C2ECAF46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Média – formují obraz, pozor na dezinformace (chtěné/nechtěné)</a:t>
            </a:r>
          </a:p>
          <a:p>
            <a:pPr lvl="1"/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Někteří Češi nemusí už do konce života pracovat. Budou se mít jako v pohádce, vláda jim každý měsíc vyplatí desítky tisíc Kč (Události 24/7)</a:t>
            </a:r>
          </a:p>
          <a:p>
            <a:pPr lvl="1"/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Povinná práce pro všechny Čechy: Kdo odmítne, tomu stát přidělí zaměstnání (Události 24/7)</a:t>
            </a:r>
          </a:p>
          <a:p>
            <a:pPr lvl="1"/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Chcete dávky? Musíte řádně dodržovat protiepidemická opatření, navrhuje Jurečka (ECHO24)</a:t>
            </a:r>
          </a:p>
          <a:p>
            <a:pPr lvl="1"/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Superdávka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? Stát chce svítit baterkou do soukromí lidí (Seznam Zprávy)</a:t>
            </a:r>
          </a:p>
          <a:p>
            <a:pPr lvl="1"/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Kdo bude mít v Česku ušetřeno 200 tisíc korun v bance, má problém. Stát mu okamžitě sebere peníze (Mix 24)</a:t>
            </a:r>
          </a:p>
          <a:p>
            <a:pPr lvl="1"/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Úřady cupují Jurečkovu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superdávku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(Novinky.cz)</a:t>
            </a:r>
          </a:p>
          <a:p>
            <a:pPr lvl="1"/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Superdávka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lustrace účtů státem budí odpor (Lidové noviny)</a:t>
            </a:r>
            <a:endParaRPr lang="cs-CZ" dirty="0"/>
          </a:p>
          <a:p>
            <a:r>
              <a:rPr lang="cs-CZ" dirty="0"/>
              <a:t>Vnitřní stakeholdeři – sociální práce, zaměstnanost</a:t>
            </a:r>
          </a:p>
          <a:p>
            <a:r>
              <a:rPr lang="cs-CZ" dirty="0"/>
              <a:t>Vnější stakeholdeři –  resorty (MF, MMR, MŠMT, MV – správní řád, ÚOOÚ, ad.), Agentura pro sociální začleňování, VOP, zmocněnkyně vlády pro lidská práva, NNO, PAQ </a:t>
            </a:r>
            <a:r>
              <a:rPr lang="cs-CZ" dirty="0" err="1"/>
              <a:t>research</a:t>
            </a:r>
            <a:r>
              <a:rPr lang="cs-CZ" dirty="0"/>
              <a:t>, samosprávy, aj.</a:t>
            </a:r>
          </a:p>
          <a:p>
            <a:r>
              <a:rPr lang="cs-CZ" dirty="0"/>
              <a:t>Ústavní nálezy </a:t>
            </a:r>
            <a:r>
              <a:rPr lang="cs-CZ" dirty="0">
                <a:sym typeface="Wingdings" panose="05000000000000000000" pitchFamily="2" charset="2"/>
              </a:rPr>
              <a:t> viz „3x a dost“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5A28166-DF19-50CD-03E3-38C141DFA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5814-504B-448D-9233-CCBE7940CCDF}" type="slidenum">
              <a:rPr lang="cs-CZ" smtClean="0"/>
              <a:t>18</a:t>
            </a:fld>
            <a:endParaRPr lang="cs-CZ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414255A0-C122-1293-62D5-57FA73F76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04224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D7EDCF-7304-5D75-8514-F4285AA31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Jak zohlednit vlivy politiků – koalice a opozice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E38E73-B6B7-4E73-668B-7A6C60248F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Komplexní reforma je potřeba udělat na základě širšího konsensu, ne na sílu – polarizace společnosti nepomáhá</a:t>
            </a:r>
          </a:p>
          <a:p>
            <a:r>
              <a:rPr lang="cs-CZ" dirty="0"/>
              <a:t>Důležité je pojetí spravedlnosti, politické přesvědčení - pravice vs. levice, „hra s voliči“, načasování vzhledem k volbám</a:t>
            </a:r>
          </a:p>
          <a:p>
            <a:r>
              <a:rPr lang="cs-CZ" dirty="0"/>
              <a:t>Pozměňovací návrhy v PSP a senátu</a:t>
            </a:r>
          </a:p>
          <a:p>
            <a:r>
              <a:rPr lang="cs-CZ" dirty="0"/>
              <a:t>Mediální proklamace vs. věcná jednání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6930DC4-DD0B-225F-6483-402AAD529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5814-504B-448D-9233-CCBE7940CCDF}" type="slidenum">
              <a:rPr lang="cs-CZ" smtClean="0"/>
              <a:t>19</a:t>
            </a:fld>
            <a:endParaRPr lang="cs-CZ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3963D535-560F-21B7-5304-773F321D9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3868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157E60-AD3F-F2EC-5037-9E62574A3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 čem se budeme bavit…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CF9736-E87C-F6A1-0864-E385551C6C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Legislativní proces</a:t>
            </a:r>
          </a:p>
          <a:p>
            <a:r>
              <a:rPr lang="cs-CZ" dirty="0"/>
              <a:t>Současný systém nepojistných dávek, příjmově testované nepojistné dávky</a:t>
            </a:r>
          </a:p>
          <a:p>
            <a:r>
              <a:rPr lang="cs-CZ" dirty="0"/>
              <a:t>Východiska reformy a politické zadání, vnímání společností</a:t>
            </a:r>
          </a:p>
          <a:p>
            <a:r>
              <a:rPr lang="cs-CZ" dirty="0"/>
              <a:t>Příprava reformy</a:t>
            </a:r>
          </a:p>
          <a:p>
            <a:r>
              <a:rPr lang="cs-CZ" dirty="0"/>
              <a:t>Základní principy </a:t>
            </a:r>
            <a:r>
              <a:rPr lang="cs-CZ" dirty="0" err="1"/>
              <a:t>superdávky</a:t>
            </a:r>
            <a:endParaRPr lang="cs-CZ" dirty="0"/>
          </a:p>
          <a:p>
            <a:r>
              <a:rPr lang="cs-CZ" dirty="0"/>
              <a:t>Role médií, neziskových organizací a dalších stakeholderů </a:t>
            </a:r>
          </a:p>
          <a:p>
            <a:r>
              <a:rPr lang="cs-CZ" dirty="0"/>
              <a:t>Jak zohlednit vlivy politiků – koalice a opozice</a:t>
            </a:r>
          </a:p>
          <a:p>
            <a:r>
              <a:rPr lang="cs-CZ" dirty="0"/>
              <a:t>Reflexe zkušeností, diskuse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5A1A2C4-3F77-F376-F59E-28BA2881E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5814-504B-448D-9233-CCBE7940CCDF}" type="slidenum">
              <a:rPr lang="cs-CZ" smtClean="0"/>
              <a:t>2</a:t>
            </a:fld>
            <a:endParaRPr lang="cs-CZ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31F011D8-BA3A-7BB5-0C4A-338A0D6ED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68687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A7868A-E141-31FF-195F-BB22EA025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Reflexe zkušeností, diskuse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831634-D99B-C54F-5C99-A6C3BBA31B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Harmonogram, lepší časování – permanentní nedostatek času (volební období)</a:t>
            </a:r>
          </a:p>
          <a:p>
            <a:r>
              <a:rPr lang="cs-CZ" dirty="0"/>
              <a:t>Projednání s více stakeholdery pro lepší průběh</a:t>
            </a:r>
          </a:p>
          <a:p>
            <a:r>
              <a:rPr lang="cs-CZ" dirty="0"/>
              <a:t>Mediální obraz reformy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B594AE3-24A8-6274-EFA6-9C191FCCB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5814-504B-448D-9233-CCBE7940CCDF}" type="slidenum">
              <a:rPr lang="cs-CZ" smtClean="0"/>
              <a:t>20</a:t>
            </a:fld>
            <a:endParaRPr lang="cs-CZ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37F50E95-2A87-A7D3-E6C1-E2AA87A66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82049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F36CA75-CFBF-4844-B719-8FE9EBADA9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D4A84B9-E564-4DD0-97F8-DBF1C460C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02382E0-0A09-46AE-B955-B911CAFE7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DE75D4A-0965-4973-BE75-DECCAC9A9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A599609-F5C2-4A0B-A992-913F814A63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pic>
        <p:nvPicPr>
          <p:cNvPr id="6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D139C1C2-7322-F48E-F9AD-E5B1474089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"/>
          <a:stretch/>
        </p:blipFill>
        <p:spPr bwMode="auto">
          <a:xfrm>
            <a:off x="20" y="10"/>
            <a:ext cx="121889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7DEFC27-4AFB-DD75-6F49-3DD682D96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965" y="552807"/>
            <a:ext cx="5980622" cy="2794717"/>
          </a:xfrm>
        </p:spPr>
        <p:txBody>
          <a:bodyPr anchor="b">
            <a:normAutofit/>
          </a:bodyPr>
          <a:lstStyle/>
          <a:p>
            <a:pPr algn="ctr"/>
            <a:r>
              <a:rPr lang="cs-CZ" sz="4800" b="1" dirty="0"/>
              <a:t>DĚKUJI ZA POZORNOST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47FB77F-AB76-FD03-3B4A-28FE1526D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22608" y="18288"/>
            <a:ext cx="475488" cy="475488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fld id="{489D5814-504B-448D-9233-CCBE7940CCDF}" type="slidenum">
              <a:rPr lang="cs-CZ" sz="800">
                <a:solidFill>
                  <a:srgbClr val="FFFFFF"/>
                </a:solidFill>
              </a:rPr>
              <a:pPr algn="ctr">
                <a:spcAft>
                  <a:spcPts val="600"/>
                </a:spcAft>
              </a:pPr>
              <a:t>21</a:t>
            </a:fld>
            <a:endParaRPr lang="cs-CZ" sz="800">
              <a:solidFill>
                <a:srgbClr val="FFFFFF"/>
              </a:solidFill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5D53246-94B0-48D7-90D5-60A69954E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1966" y="3510477"/>
            <a:ext cx="6056122" cy="2470874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cs-CZ" sz="1800" dirty="0"/>
              <a:t>lucie.mala@mpsv.cz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19886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obsah 6" descr="Obsah obrázku text, diagram, Písmo, Plán&#10;&#10;Popis byl vytvořen automaticky">
            <a:extLst>
              <a:ext uri="{FF2B5EF4-FFF2-40B4-BE49-F238E27FC236}">
                <a16:creationId xmlns:a16="http://schemas.microsoft.com/office/drawing/2014/main" id="{3B009BF8-A946-275A-08CC-C8C2DB6718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779" y="1027906"/>
            <a:ext cx="8358807" cy="5066724"/>
          </a:xfr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E8806F4-7446-087F-C44C-0DB0CE5FD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Legislativní proces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21B2973-948F-9B3E-00ED-380861FE9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5814-504B-448D-9233-CCBE7940CCDF}" type="slidenum">
              <a:rPr lang="cs-CZ" smtClean="0"/>
              <a:t>3</a:t>
            </a:fld>
            <a:endParaRPr lang="cs-CZ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4E06B52B-6B80-9282-9883-376E6AB33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0E2CCEC-FF70-6948-34CA-9CA7708A40CB}"/>
              </a:ext>
            </a:extLst>
          </p:cNvPr>
          <p:cNvSpPr txBox="1"/>
          <p:nvPr/>
        </p:nvSpPr>
        <p:spPr>
          <a:xfrm>
            <a:off x="988944" y="5856158"/>
            <a:ext cx="2040835" cy="73866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/>
              <a:t>Příprava návrhu zákona (včetně DZ a RIA) </a:t>
            </a:r>
            <a:r>
              <a:rPr lang="cs-CZ" sz="1400" dirty="0">
                <a:sym typeface="Wingdings" panose="05000000000000000000" pitchFamily="2" charset="2"/>
              </a:rPr>
              <a:t> VPŘ  MPŘ  LRV</a:t>
            </a:r>
            <a:endParaRPr lang="cs-CZ" sz="1400" dirty="0"/>
          </a:p>
        </p:txBody>
      </p:sp>
      <p:sp>
        <p:nvSpPr>
          <p:cNvPr id="11" name="Šipka: ohnutá nahoru 10">
            <a:extLst>
              <a:ext uri="{FF2B5EF4-FFF2-40B4-BE49-F238E27FC236}">
                <a16:creationId xmlns:a16="http://schemas.microsoft.com/office/drawing/2014/main" id="{D8342EB5-4C89-FF76-7B8A-AA74E5FE04DF}"/>
              </a:ext>
            </a:extLst>
          </p:cNvPr>
          <p:cNvSpPr/>
          <p:nvPr/>
        </p:nvSpPr>
        <p:spPr>
          <a:xfrm>
            <a:off x="3476625" y="6181725"/>
            <a:ext cx="676275" cy="266700"/>
          </a:xfrm>
          <a:prstGeom prst="bentUp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6242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1ED234-6109-E23E-E270-10CE78661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Současný systém nepojistných dávek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86CD23-AE45-1EFB-BE1A-FB903188BD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Pojistné vs. nepojistné dávky</a:t>
            </a:r>
          </a:p>
          <a:p>
            <a:r>
              <a:rPr lang="cs-CZ" dirty="0"/>
              <a:t>Nepojistné dávky</a:t>
            </a:r>
          </a:p>
          <a:p>
            <a:pPr lvl="1"/>
            <a:r>
              <a:rPr lang="cs-CZ" dirty="0"/>
              <a:t>Státní sociální podpora</a:t>
            </a:r>
          </a:p>
          <a:p>
            <a:pPr lvl="1"/>
            <a:r>
              <a:rPr lang="cs-CZ" dirty="0"/>
              <a:t>Pomoc v hmotné nouzi</a:t>
            </a:r>
          </a:p>
          <a:p>
            <a:pPr lvl="1"/>
            <a:r>
              <a:rPr lang="cs-CZ" dirty="0"/>
              <a:t>Náhradní výživné</a:t>
            </a:r>
          </a:p>
          <a:p>
            <a:pPr lvl="1"/>
            <a:r>
              <a:rPr lang="cs-CZ" dirty="0"/>
              <a:t>Dávky pro OZP, příspěvek na péči</a:t>
            </a:r>
          </a:p>
          <a:p>
            <a:r>
              <a:rPr lang="cs-CZ" dirty="0"/>
              <a:t>Opakující se příjmově testované dávky – přídavek na dítě, příspěvek na bydlení, doplatek na bydlení, příspěvek na živobytí</a:t>
            </a:r>
          </a:p>
          <a:p>
            <a:r>
              <a:rPr lang="cs-CZ" dirty="0"/>
              <a:t>Problematické oblasti dnešního systému</a:t>
            </a:r>
          </a:p>
          <a:p>
            <a:pPr lvl="1"/>
            <a:r>
              <a:rPr lang="cs-CZ" dirty="0"/>
              <a:t>Překrývání účelu a vzájemné započítávání</a:t>
            </a:r>
          </a:p>
          <a:p>
            <a:pPr lvl="1"/>
            <a:r>
              <a:rPr lang="cs-CZ" dirty="0"/>
              <a:t>Body zlomu a nemotivující nastavení </a:t>
            </a:r>
          </a:p>
          <a:p>
            <a:pPr lvl="1"/>
            <a:r>
              <a:rPr lang="cs-CZ" dirty="0"/>
              <a:t>Široké zacílení na více než čtvrtinu populace</a:t>
            </a:r>
          </a:p>
          <a:p>
            <a:pPr lvl="1"/>
            <a:r>
              <a:rPr lang="cs-CZ" dirty="0"/>
              <a:t>Administrativní zátěž a nepřehlednost (4 žádosti, 4 správní řízení, 3 způsoby nahlížení na příjmy a sestavení domácnosti, 2 rozhodná období)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A39557D-F721-CA1F-ACA6-C4FCDBE06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5814-504B-448D-9233-CCBE7940CCDF}" type="slidenum">
              <a:rPr lang="cs-CZ" smtClean="0"/>
              <a:t>4</a:t>
            </a:fld>
            <a:endParaRPr lang="cs-CZ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D345B5E9-2D28-6C33-3AD0-40E943B7A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5659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10C63A-26B6-F360-80B4-1C90FFEA4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248900" cy="1325563"/>
          </a:xfrm>
        </p:spPr>
        <p:txBody>
          <a:bodyPr>
            <a:normAutofit/>
          </a:bodyPr>
          <a:lstStyle/>
          <a:p>
            <a:r>
              <a:rPr lang="cs-CZ" b="1" dirty="0"/>
              <a:t>Východiska reformy a politické zadání, vnímání společností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425CE5-92C1-079A-8282-FE04911C9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fontScale="62500" lnSpcReduction="20000"/>
          </a:bodyPr>
          <a:lstStyle/>
          <a:p>
            <a:pPr lvl="0" algn="just">
              <a:lnSpc>
                <a:spcPct val="107000"/>
              </a:lnSpc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Pilíře současné dávkové podpory byly navrženy před téměř 30 (20) lety. Společnost prošla od té doby řadou socioekonomických změn</a:t>
            </a:r>
          </a:p>
          <a:p>
            <a:pPr lvl="0" algn="just">
              <a:lnSpc>
                <a:spcPct val="107000"/>
              </a:lnSpc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SSP i HN jsou četně a dílčími způsoby novelizovány, původní principy pomoci jsou rozmělněny</a:t>
            </a:r>
          </a:p>
          <a:p>
            <a:pPr lvl="0" algn="just">
              <a:lnSpc>
                <a:spcPct val="107000"/>
              </a:lnSpc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Úpravy nereflektují procesy digitalizace – digitalizační procesy se do těchto úprav „v podstatě roubují“</a:t>
            </a:r>
          </a:p>
          <a:p>
            <a:r>
              <a:rPr lang="cs-CZ" dirty="0"/>
              <a:t>Okno příležitostí – </a:t>
            </a:r>
            <a:r>
              <a:rPr lang="cs-CZ" b="1" dirty="0"/>
              <a:t>programové prohlášení vlády, digitalizace, tým expertů </a:t>
            </a:r>
            <a:r>
              <a:rPr lang="cs-CZ" dirty="0">
                <a:sym typeface="Wingdings" panose="05000000000000000000" pitchFamily="2" charset="2"/>
              </a:rPr>
              <a:t> namísto parametrických úprav současného systému byla připravena komplexní reforma</a:t>
            </a:r>
            <a:endParaRPr lang="cs-CZ" dirty="0"/>
          </a:p>
          <a:p>
            <a:r>
              <a:rPr lang="cs-CZ" dirty="0"/>
              <a:t>Požadavek na rozpočtovou neutralitu, odstranění bodů zlomu, zamezení zneužívání, zpřehlednění a propojení s pracovní aktivitou</a:t>
            </a:r>
          </a:p>
          <a:p>
            <a:r>
              <a:rPr lang="cs-CZ" dirty="0"/>
              <a:t>Společnost nerozumí systému sociálních dávek – vysoký non-</a:t>
            </a:r>
            <a:r>
              <a:rPr lang="cs-CZ" dirty="0" err="1"/>
              <a:t>take</a:t>
            </a:r>
            <a:r>
              <a:rPr lang="cs-CZ" dirty="0"/>
              <a:t> up (78 %) – dávka jako stigma (nadávka)</a:t>
            </a:r>
          </a:p>
          <a:p>
            <a:pPr lvl="1"/>
            <a:r>
              <a:rPr lang="cs-CZ" sz="2900" dirty="0"/>
              <a:t>71 % osob nerozumí systému sociálních dávek nebo nemá dostatek informací</a:t>
            </a:r>
          </a:p>
          <a:p>
            <a:pPr lvl="1"/>
            <a:r>
              <a:rPr lang="cs-CZ" sz="2900" dirty="0"/>
              <a:t>78 % lidí si myslí, že současný systém není spravedlivý</a:t>
            </a:r>
          </a:p>
          <a:p>
            <a:pPr lvl="1"/>
            <a:r>
              <a:rPr lang="cs-CZ" sz="2900" dirty="0"/>
              <a:t>44 % zná někoho, kdo dávky zneužívá</a:t>
            </a:r>
          </a:p>
          <a:p>
            <a:r>
              <a:rPr lang="cs-CZ" dirty="0"/>
              <a:t>Zneužívání dávek = nadužívání dávek (majetek, úspory, sestavení domácnosti, práce na černo)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6B47662-654D-AB2A-72E8-623959B02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5814-504B-448D-9233-CCBE7940CCDF}" type="slidenum">
              <a:rPr lang="cs-CZ" smtClean="0"/>
              <a:t>5</a:t>
            </a:fld>
            <a:endParaRPr lang="cs-CZ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C986A691-6D9B-22BA-293C-9C8382481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2773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0ABD8F-807C-836D-D653-B22BFF59A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Příprava reformy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2C5ED8-F28F-2524-145A-6BF271E364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Historická zkušenost a experti MPSV </a:t>
            </a:r>
            <a:r>
              <a:rPr lang="cs-CZ" dirty="0">
                <a:sym typeface="Wingdings" panose="05000000000000000000" pitchFamily="2" charset="2"/>
              </a:rPr>
              <a:t></a:t>
            </a:r>
            <a:r>
              <a:rPr lang="cs-CZ" dirty="0"/>
              <a:t> vize sloučení dávek</a:t>
            </a:r>
          </a:p>
          <a:p>
            <a:r>
              <a:rPr lang="cs-CZ" dirty="0"/>
              <a:t>Tým MPSV, RILSA a VAÚ</a:t>
            </a:r>
          </a:p>
          <a:p>
            <a:pPr lvl="1"/>
            <a:r>
              <a:rPr lang="cs-CZ" dirty="0"/>
              <a:t>parametrické nastavení dávky a vytvoření simulačního modelu</a:t>
            </a:r>
          </a:p>
          <a:p>
            <a:pPr lvl="1"/>
            <a:r>
              <a:rPr lang="cs-CZ" dirty="0"/>
              <a:t>Modelování dopadů na příjemce současných dávek (data MPSV) a na celkovou populaci (data SILC 2023, model TAXBEN)</a:t>
            </a:r>
          </a:p>
          <a:p>
            <a:pPr lvl="1"/>
            <a:r>
              <a:rPr lang="cs-CZ" dirty="0"/>
              <a:t>Korekce parametrického nastavení dávky v návaznosti na celkové rozpočtové dopady/dopady na vybrané skupiny příjemců</a:t>
            </a:r>
          </a:p>
          <a:p>
            <a:r>
              <a:rPr lang="cs-CZ" dirty="0"/>
              <a:t>Oponentní analýza od PAQ </a:t>
            </a:r>
            <a:r>
              <a:rPr lang="cs-CZ" dirty="0" err="1"/>
              <a:t>research</a:t>
            </a:r>
            <a:endParaRPr lang="cs-CZ" dirty="0"/>
          </a:p>
          <a:p>
            <a:r>
              <a:rPr lang="cs-CZ" dirty="0"/>
              <a:t>Úpravy v návaznosti na MPŘ a koaliční jednání</a:t>
            </a:r>
          </a:p>
          <a:p>
            <a:endParaRPr lang="cs-CZ" dirty="0"/>
          </a:p>
          <a:p>
            <a:r>
              <a:rPr lang="cs-CZ" dirty="0"/>
              <a:t>Předjednání je jedním z klíčů k úspěchu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A42532A-215C-B9EE-5F0E-547CFC0B9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5814-504B-448D-9233-CCBE7940CCDF}" type="slidenum">
              <a:rPr lang="cs-CZ" smtClean="0"/>
              <a:t>6</a:t>
            </a:fld>
            <a:endParaRPr lang="cs-CZ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419679BD-6375-4E89-64C3-318296599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5681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5C431E-D400-F492-ECB8-549EA47C3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Základní principy </a:t>
            </a:r>
            <a:r>
              <a:rPr lang="cs-CZ" b="1" dirty="0" err="1"/>
              <a:t>superdávky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F8F903-7E5A-599F-97BC-D5B9F380B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8"/>
            <a:ext cx="10823917" cy="5167311"/>
          </a:xfrm>
        </p:spPr>
        <p:txBody>
          <a:bodyPr>
            <a:normAutofit/>
          </a:bodyPr>
          <a:lstStyle/>
          <a:p>
            <a:pPr lvl="0" algn="just">
              <a:lnSpc>
                <a:spcPct val="107000"/>
              </a:lnSpc>
            </a:pPr>
            <a:r>
              <a:rPr lang="cs-CZ" sz="1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Nahrazení 4 opakujících se příjmově testovaných dávek</a:t>
            </a:r>
            <a:r>
              <a:rPr lang="cs-CZ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jednou dávkou, která v sobě kombinuje pasivní složky podpory (bydlení, živobytí) s aktivními složkami („zásluhové“, pracovní bonus a dítě)</a:t>
            </a:r>
            <a:endParaRPr lang="cs-CZ" sz="1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cs-CZ" sz="1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Dávka je pro </a:t>
            </a:r>
            <a:r>
              <a:rPr lang="cs-CZ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celou</a:t>
            </a:r>
            <a:r>
              <a:rPr lang="cs-CZ" sz="1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domácnost</a:t>
            </a:r>
            <a:r>
              <a:rPr lang="cs-CZ" sz="19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cs-CZ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požádat může kdokoliv z nich.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cs-CZ" sz="1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DSSP maximálně odráží princip, že podporu má mít jen ten, kdo pracuje nebo se snaží</a:t>
            </a:r>
            <a:r>
              <a:rPr lang="cs-CZ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je vyžadováno u všech členů domácnosti, kde je důvodné, to vyžadovat (ne děti, ne senioři, zdravotně postižení, pečující o soby závislé na péči apod.)  </a:t>
            </a:r>
            <a:r>
              <a:rPr lang="cs-CZ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ochrana zranitelných</a:t>
            </a:r>
            <a:endParaRPr lang="cs-CZ" sz="1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cs-CZ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zaveden plošný majetkový test (zejm. nemovitosti, úspory, auta)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cs-CZ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Výše a způso</a:t>
            </a:r>
            <a:r>
              <a:rPr lang="cs-CZ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 výpočtu jednotlivých komponent závisí na příjmech rodiny, jsou odstraněny body zlomu a konzervační prvky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cs-CZ" sz="1900" dirty="0">
                <a:latin typeface="Calibri" panose="020F0502020204030204" pitchFamily="34" charset="0"/>
                <a:cs typeface="Times New Roman" panose="02020603050405020304" pitchFamily="18" charset="0"/>
              </a:rPr>
              <a:t>Na základě všech dostupných informací od dosavadních příjemců dávek byly dopady vyčísleny v rozptylu     -8,69 % až +26,06 % (automatizací nároku na všechny složky dávky). Celkové rozpočtové odhady se tak ve srovnání se současným systémem pohybují v rozmezí daném hodnotami -2,46 mld. Kč až +7,37 mld. Kč, přičemž parametrické nastavení dávek systém neprodražuje.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4D0368E8-3D02-4CD0-ABB5-29DB173F3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E0EB08E-6A2F-7A08-99CB-38FDB2C33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5814-504B-448D-9233-CCBE7940CCDF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7769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95A25F-6701-9267-4C40-DF9CAB9F5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Dávka státní sociální pomoci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821E7A94-A1DE-742C-0C4B-7BE6696E2E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968" t="34401" r="47878" b="33750"/>
          <a:stretch/>
        </p:blipFill>
        <p:spPr>
          <a:xfrm>
            <a:off x="342900" y="1690688"/>
            <a:ext cx="6011694" cy="4651746"/>
          </a:xfrm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5D2B370F-DA75-D6EA-3EEF-5CBE0896B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19251E20-2BEA-C214-3424-132808F06C18}"/>
              </a:ext>
            </a:extLst>
          </p:cNvPr>
          <p:cNvSpPr txBox="1"/>
          <p:nvPr/>
        </p:nvSpPr>
        <p:spPr>
          <a:xfrm>
            <a:off x="6830844" y="2136338"/>
            <a:ext cx="404670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cílem je podpořit a motivovat rodiny, které pracují a snaží se tak svou situaci vlastním přičiněním zlepšit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zohledňuje snahu o vlastní přičinění při zajištění soběstačnosti domácnosti a podporuje zdravé funkce rodiny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>
                <a:latin typeface="Calibri" panose="020F0502020204030204" pitchFamily="34" charset="0"/>
                <a:cs typeface="Times New Roman" panose="02020603050405020304" pitchFamily="18" charset="0"/>
              </a:rPr>
              <a:t>pomáhá s úhradou nákladů na bydlení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>
                <a:latin typeface="Calibri" panose="020F0502020204030204" pitchFamily="34" charset="0"/>
                <a:cs typeface="Times New Roman" panose="02020603050405020304" pitchFamily="18" charset="0"/>
              </a:rPr>
              <a:t>pomáhá s úhradou nákladů na základní životní potřeby</a:t>
            </a:r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398D675-B449-DAF2-C0B4-D4F394F49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5814-504B-448D-9233-CCBE7940CCDF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6615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8DB5CE-40D8-C08F-32AA-A1B840BE0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Komponenta živobytí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5CF519-716E-2515-0210-0541635E30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525" y="1495425"/>
            <a:ext cx="10582275" cy="4681538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cs-CZ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Náleží </a:t>
            </a:r>
            <a:r>
              <a:rPr lang="cs-CZ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rodinám s příjem do 1,43násobku ŽM </a:t>
            </a:r>
            <a:r>
              <a:rPr lang="cs-CZ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(jedná se o domácnosti s natolik nízkými příjmy, že nestačí ani k pokrytí jejich základních životních potřeb)</a:t>
            </a:r>
            <a:r>
              <a:rPr lang="cs-CZ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cs-CZ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cs-CZ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Její výše se rovná částce, o kterou převyšuje částka na životní potřeby rodiny její příjem, od kterého se odečte 30 % (=bydlení);</a:t>
            </a:r>
          </a:p>
          <a:p>
            <a:pPr algn="just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cs-CZ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Částka na životní potřeby činí </a:t>
            </a:r>
            <a:r>
              <a:rPr lang="cs-CZ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součet částek na životní potřeby jednotlivých osob</a:t>
            </a:r>
            <a:r>
              <a:rPr lang="cs-CZ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 rodině </a:t>
            </a:r>
          </a:p>
          <a:p>
            <a:pPr algn="just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cs-CZ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Osobní částka na životní potřeby</a:t>
            </a:r>
            <a:r>
              <a:rPr lang="cs-CZ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cs-CZ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 výši existenčního minima;</a:t>
            </a:r>
            <a:endParaRPr lang="cs-CZ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cs-CZ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Osobní částka na životní potřeby se navyšuje </a:t>
            </a:r>
            <a:r>
              <a:rPr lang="cs-CZ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životní minimum </a:t>
            </a:r>
            <a:r>
              <a:rPr lang="cs-CZ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pokud osoba plní opatření dle aktivizačního plánu (inkluzivní a aktivizační) </a:t>
            </a:r>
            <a:r>
              <a:rPr lang="cs-CZ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cs-CZ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dále se navyšuje v případě dietního stravování;</a:t>
            </a:r>
          </a:p>
          <a:p>
            <a:pPr lvl="1" algn="just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Aktivizační plán budou mít na starosti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poradci na ÚP – půjde o celkové  zhodnocení situace domácnosti a následnou prioritizaci konkrétních cílů/kroků pro rozhodné období</a:t>
            </a: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(2 – 3 cíle), které budou spjaty s bonifikací viz výše; role sociálních pracovníků na ORP bude podpůrná</a:t>
            </a:r>
            <a:endParaRPr lang="cs-CZ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lvl="1" algn="just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Aktivizační opatření směřují k uplatnění na trhu práce a dojde k významnému posílení role veřejné služby, inkluzivní opatření směřují zejména do oblasti adekvátního bydlení, péče o děti a školní docházky, oddlužení (je-li nutné), atd.</a:t>
            </a:r>
            <a:endParaRPr lang="cs-CZ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C2AF03C7-7E84-19BB-A1AA-A1303883D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00C6D7E-4C60-3A13-99E6-36499A5A6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5814-504B-448D-9233-CCBE7940CCDF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028271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16B2B70E8D1914585E463FE43706966" ma:contentTypeVersion="2" ma:contentTypeDescription="Vytvoří nový dokument" ma:contentTypeScope="" ma:versionID="046e23caf1500c41c178a268c68e2568">
  <xsd:schema xmlns:xsd="http://www.w3.org/2001/XMLSchema" xmlns:xs="http://www.w3.org/2001/XMLSchema" xmlns:p="http://schemas.microsoft.com/office/2006/metadata/properties" xmlns:ns3="3f788671-6a4c-446e-864d-48108c500c34" targetNamespace="http://schemas.microsoft.com/office/2006/metadata/properties" ma:root="true" ma:fieldsID="5aa0517f544faed7a7face0936677274" ns3:_="">
    <xsd:import namespace="3f788671-6a4c-446e-864d-48108c500c3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788671-6a4c-446e-864d-48108c500c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B69D1F-EC02-475E-8970-920916F40DE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120C6C5-2A72-42F3-843F-5C1199D5E53E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purl.org/dc/elements/1.1/"/>
    <ds:schemaRef ds:uri="http://www.w3.org/XML/1998/namespace"/>
    <ds:schemaRef ds:uri="http://schemas.microsoft.com/office/2006/metadata/properties"/>
    <ds:schemaRef ds:uri="3f788671-6a4c-446e-864d-48108c500c34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D2E07593-3A20-4724-BAE9-F953156FD4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788671-6a4c-446e-864d-48108c500c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1738</TotalTime>
  <Words>1913</Words>
  <Application>Microsoft Office PowerPoint</Application>
  <PresentationFormat>Širokoúhlá obrazovka</PresentationFormat>
  <Paragraphs>161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8" baseType="lpstr">
      <vt:lpstr>Meiryo</vt:lpstr>
      <vt:lpstr>Arial</vt:lpstr>
      <vt:lpstr>Calibri</vt:lpstr>
      <vt:lpstr>Calibri Light</vt:lpstr>
      <vt:lpstr>Symbol</vt:lpstr>
      <vt:lpstr>Wingdings</vt:lpstr>
      <vt:lpstr>Motiv Office</vt:lpstr>
      <vt:lpstr>Co obnáší komplexní reforma nepojistných sociálních dávek</vt:lpstr>
      <vt:lpstr>O čem se budeme bavit…</vt:lpstr>
      <vt:lpstr>Legislativní proces</vt:lpstr>
      <vt:lpstr>Současný systém nepojistných dávek</vt:lpstr>
      <vt:lpstr>Východiska reformy a politické zadání, vnímání společností</vt:lpstr>
      <vt:lpstr>Příprava reformy</vt:lpstr>
      <vt:lpstr>Základní principy superdávky</vt:lpstr>
      <vt:lpstr>Dávka státní sociální pomoci</vt:lpstr>
      <vt:lpstr>Komponenta živobytí</vt:lpstr>
      <vt:lpstr>Komponenta bydlení</vt:lpstr>
      <vt:lpstr>Komponenta dítě</vt:lpstr>
      <vt:lpstr>Komponenta pracovní bonus</vt:lpstr>
      <vt:lpstr>Ochrana zranitelných domácností</vt:lpstr>
      <vt:lpstr>Komparace současného systému vs. DSSP</vt:lpstr>
      <vt:lpstr>Prezentace aplikace PowerPoint</vt:lpstr>
      <vt:lpstr>Prezentace aplikace PowerPoint</vt:lpstr>
      <vt:lpstr>Prezentace aplikace PowerPoint</vt:lpstr>
      <vt:lpstr>Role médií, neziskových organizací a dalších stakeholderů</vt:lpstr>
      <vt:lpstr>Jak zohlednit vlivy politiků – koalice a opozice</vt:lpstr>
      <vt:lpstr>Reflexe zkušeností, diskuse</vt:lpstr>
      <vt:lpstr>DĚKUJI ZA POZORNOST</vt:lpstr>
    </vt:vector>
  </TitlesOfParts>
  <Company>MPSV ČR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Malá Lucie Mgr. (MPSV)</dc:creator>
  <cp:lastModifiedBy>Malá Lucie Mgr. (MPSV)</cp:lastModifiedBy>
  <cp:revision>43</cp:revision>
  <dcterms:created xsi:type="dcterms:W3CDTF">2023-11-15T08:31:27Z</dcterms:created>
  <dcterms:modified xsi:type="dcterms:W3CDTF">2024-10-03T08:29:02Z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0x010100016B2B70E8D1914585E463FE43706966</vt:lpwstr>
  </property>
</Properties>
</file>