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412" r:id="rId3"/>
    <p:sldId id="420" r:id="rId4"/>
    <p:sldId id="421" r:id="rId5"/>
    <p:sldId id="414" r:id="rId6"/>
    <p:sldId id="415" r:id="rId7"/>
    <p:sldId id="416" r:id="rId8"/>
    <p:sldId id="422" r:id="rId9"/>
    <p:sldId id="423" r:id="rId10"/>
    <p:sldId id="424" r:id="rId11"/>
    <p:sldId id="425" r:id="rId12"/>
    <p:sldId id="426" r:id="rId13"/>
    <p:sldId id="427" r:id="rId14"/>
    <p:sldId id="428" r:id="rId15"/>
    <p:sldId id="429" r:id="rId16"/>
    <p:sldId id="430" r:id="rId17"/>
    <p:sldId id="431" r:id="rId18"/>
    <p:sldId id="435" r:id="rId19"/>
    <p:sldId id="432" r:id="rId20"/>
    <p:sldId id="434" r:id="rId21"/>
    <p:sldId id="300" r:id="rId22"/>
    <p:sldId id="301" r:id="rId23"/>
    <p:sldId id="302" r:id="rId24"/>
    <p:sldId id="299" r:id="rId25"/>
    <p:sldId id="393" r:id="rId26"/>
    <p:sldId id="394" r:id="rId27"/>
    <p:sldId id="395" r:id="rId28"/>
    <p:sldId id="396" r:id="rId29"/>
    <p:sldId id="397" r:id="rId30"/>
    <p:sldId id="398" r:id="rId31"/>
    <p:sldId id="399" r:id="rId32"/>
    <p:sldId id="400" r:id="rId33"/>
    <p:sldId id="401" r:id="rId34"/>
    <p:sldId id="313" r:id="rId35"/>
    <p:sldId id="402" r:id="rId36"/>
    <p:sldId id="403" r:id="rId37"/>
    <p:sldId id="274" r:id="rId38"/>
    <p:sldId id="353" r:id="rId39"/>
    <p:sldId id="352" r:id="rId40"/>
    <p:sldId id="355" r:id="rId41"/>
    <p:sldId id="356" r:id="rId42"/>
    <p:sldId id="266" r:id="rId43"/>
    <p:sldId id="411" r:id="rId44"/>
    <p:sldId id="359" r:id="rId45"/>
    <p:sldId id="360" r:id="rId46"/>
    <p:sldId id="417" r:id="rId47"/>
    <p:sldId id="385" r:id="rId48"/>
    <p:sldId id="384"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03" autoAdjust="0"/>
    <p:restoredTop sz="86420" autoAdjust="0"/>
  </p:normalViewPr>
  <p:slideViewPr>
    <p:cSldViewPr>
      <p:cViewPr varScale="1">
        <p:scale>
          <a:sx n="112" d="100"/>
          <a:sy n="112" d="100"/>
        </p:scale>
        <p:origin x="498" y="108"/>
      </p:cViewPr>
      <p:guideLst>
        <p:guide orient="horz" pos="2160"/>
        <p:guide pos="2880"/>
      </p:guideLst>
    </p:cSldViewPr>
  </p:slideViewPr>
  <p:outlineViewPr>
    <p:cViewPr>
      <p:scale>
        <a:sx n="33" d="100"/>
        <a:sy n="33" d="100"/>
      </p:scale>
      <p:origin x="0" y="-213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GB"/>
          </a:p>
        </p:txBody>
      </p:sp>
      <p:sp>
        <p:nvSpPr>
          <p:cNvPr id="4" name="Zástupný symbol pro datum 3"/>
          <p:cNvSpPr>
            <a:spLocks noGrp="1"/>
          </p:cNvSpPr>
          <p:nvPr>
            <p:ph type="dt" sz="half" idx="10"/>
          </p:nvPr>
        </p:nvSpPr>
        <p:spPr/>
        <p:txBody>
          <a:bodyPr/>
          <a:lstStyle/>
          <a:p>
            <a:fld id="{364FF500-AB16-4809-883E-63ACEF1DA36B}" type="datetimeFigureOut">
              <a:rPr lang="en-GB" smtClean="0"/>
              <a:t>19/12/2023</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CA2A7745-D69D-446D-8CD4-BAFC99E9E41F}" type="slidenum">
              <a:rPr lang="en-GB" smtClean="0"/>
              <a:t>‹#›</a:t>
            </a:fld>
            <a:endParaRPr lang="en-GB"/>
          </a:p>
        </p:txBody>
      </p:sp>
    </p:spTree>
    <p:extLst>
      <p:ext uri="{BB962C8B-B14F-4D97-AF65-F5344CB8AC3E}">
        <p14:creationId xmlns:p14="http://schemas.microsoft.com/office/powerpoint/2010/main" val="2259468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364FF500-AB16-4809-883E-63ACEF1DA36B}" type="datetimeFigureOut">
              <a:rPr lang="en-GB" smtClean="0"/>
              <a:t>19/12/2023</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CA2A7745-D69D-446D-8CD4-BAFC99E9E41F}" type="slidenum">
              <a:rPr lang="en-GB" smtClean="0"/>
              <a:t>‹#›</a:t>
            </a:fld>
            <a:endParaRPr lang="en-GB"/>
          </a:p>
        </p:txBody>
      </p:sp>
    </p:spTree>
    <p:extLst>
      <p:ext uri="{BB962C8B-B14F-4D97-AF65-F5344CB8AC3E}">
        <p14:creationId xmlns:p14="http://schemas.microsoft.com/office/powerpoint/2010/main" val="3861875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endParaRPr lang="en-GB"/>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364FF500-AB16-4809-883E-63ACEF1DA36B}" type="datetimeFigureOut">
              <a:rPr lang="en-GB" smtClean="0"/>
              <a:t>19/12/2023</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CA2A7745-D69D-446D-8CD4-BAFC99E9E41F}" type="slidenum">
              <a:rPr lang="en-GB" smtClean="0"/>
              <a:t>‹#›</a:t>
            </a:fld>
            <a:endParaRPr lang="en-GB"/>
          </a:p>
        </p:txBody>
      </p:sp>
    </p:spTree>
    <p:extLst>
      <p:ext uri="{BB962C8B-B14F-4D97-AF65-F5344CB8AC3E}">
        <p14:creationId xmlns:p14="http://schemas.microsoft.com/office/powerpoint/2010/main" val="2939035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364FF500-AB16-4809-883E-63ACEF1DA36B}" type="datetimeFigureOut">
              <a:rPr lang="en-GB" smtClean="0"/>
              <a:t>19/12/2023</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CA2A7745-D69D-446D-8CD4-BAFC99E9E41F}" type="slidenum">
              <a:rPr lang="en-GB" smtClean="0"/>
              <a:t>‹#›</a:t>
            </a:fld>
            <a:endParaRPr lang="en-GB"/>
          </a:p>
        </p:txBody>
      </p:sp>
    </p:spTree>
    <p:extLst>
      <p:ext uri="{BB962C8B-B14F-4D97-AF65-F5344CB8AC3E}">
        <p14:creationId xmlns:p14="http://schemas.microsoft.com/office/powerpoint/2010/main" val="1645706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364FF500-AB16-4809-883E-63ACEF1DA36B}" type="datetimeFigureOut">
              <a:rPr lang="en-GB" smtClean="0"/>
              <a:t>19/12/2023</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CA2A7745-D69D-446D-8CD4-BAFC99E9E41F}" type="slidenum">
              <a:rPr lang="en-GB" smtClean="0"/>
              <a:t>‹#›</a:t>
            </a:fld>
            <a:endParaRPr lang="en-GB"/>
          </a:p>
        </p:txBody>
      </p:sp>
    </p:spTree>
    <p:extLst>
      <p:ext uri="{BB962C8B-B14F-4D97-AF65-F5344CB8AC3E}">
        <p14:creationId xmlns:p14="http://schemas.microsoft.com/office/powerpoint/2010/main" val="2046401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datum 4"/>
          <p:cNvSpPr>
            <a:spLocks noGrp="1"/>
          </p:cNvSpPr>
          <p:nvPr>
            <p:ph type="dt" sz="half" idx="10"/>
          </p:nvPr>
        </p:nvSpPr>
        <p:spPr/>
        <p:txBody>
          <a:bodyPr/>
          <a:lstStyle/>
          <a:p>
            <a:fld id="{364FF500-AB16-4809-883E-63ACEF1DA36B}" type="datetimeFigureOut">
              <a:rPr lang="en-GB" smtClean="0"/>
              <a:t>19/12/2023</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CA2A7745-D69D-446D-8CD4-BAFC99E9E41F}" type="slidenum">
              <a:rPr lang="en-GB" smtClean="0"/>
              <a:t>‹#›</a:t>
            </a:fld>
            <a:endParaRPr lang="en-GB"/>
          </a:p>
        </p:txBody>
      </p:sp>
    </p:spTree>
    <p:extLst>
      <p:ext uri="{BB962C8B-B14F-4D97-AF65-F5344CB8AC3E}">
        <p14:creationId xmlns:p14="http://schemas.microsoft.com/office/powerpoint/2010/main" val="3065463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7" name="Zástupný symbol pro datum 6"/>
          <p:cNvSpPr>
            <a:spLocks noGrp="1"/>
          </p:cNvSpPr>
          <p:nvPr>
            <p:ph type="dt" sz="half" idx="10"/>
          </p:nvPr>
        </p:nvSpPr>
        <p:spPr/>
        <p:txBody>
          <a:bodyPr/>
          <a:lstStyle/>
          <a:p>
            <a:fld id="{364FF500-AB16-4809-883E-63ACEF1DA36B}" type="datetimeFigureOut">
              <a:rPr lang="en-GB" smtClean="0"/>
              <a:t>19/12/2023</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CA2A7745-D69D-446D-8CD4-BAFC99E9E41F}" type="slidenum">
              <a:rPr lang="en-GB" smtClean="0"/>
              <a:t>‹#›</a:t>
            </a:fld>
            <a:endParaRPr lang="en-GB"/>
          </a:p>
        </p:txBody>
      </p:sp>
    </p:spTree>
    <p:extLst>
      <p:ext uri="{BB962C8B-B14F-4D97-AF65-F5344CB8AC3E}">
        <p14:creationId xmlns:p14="http://schemas.microsoft.com/office/powerpoint/2010/main" val="3808733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datum 2"/>
          <p:cNvSpPr>
            <a:spLocks noGrp="1"/>
          </p:cNvSpPr>
          <p:nvPr>
            <p:ph type="dt" sz="half" idx="10"/>
          </p:nvPr>
        </p:nvSpPr>
        <p:spPr/>
        <p:txBody>
          <a:bodyPr/>
          <a:lstStyle/>
          <a:p>
            <a:fld id="{364FF500-AB16-4809-883E-63ACEF1DA36B}" type="datetimeFigureOut">
              <a:rPr lang="en-GB" smtClean="0"/>
              <a:t>19/12/2023</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CA2A7745-D69D-446D-8CD4-BAFC99E9E41F}" type="slidenum">
              <a:rPr lang="en-GB" smtClean="0"/>
              <a:t>‹#›</a:t>
            </a:fld>
            <a:endParaRPr lang="en-GB"/>
          </a:p>
        </p:txBody>
      </p:sp>
    </p:spTree>
    <p:extLst>
      <p:ext uri="{BB962C8B-B14F-4D97-AF65-F5344CB8AC3E}">
        <p14:creationId xmlns:p14="http://schemas.microsoft.com/office/powerpoint/2010/main" val="1676491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64FF500-AB16-4809-883E-63ACEF1DA36B}" type="datetimeFigureOut">
              <a:rPr lang="en-GB" smtClean="0"/>
              <a:t>19/12/2023</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CA2A7745-D69D-446D-8CD4-BAFC99E9E41F}" type="slidenum">
              <a:rPr lang="en-GB" smtClean="0"/>
              <a:t>‹#›</a:t>
            </a:fld>
            <a:endParaRPr lang="en-GB"/>
          </a:p>
        </p:txBody>
      </p:sp>
    </p:spTree>
    <p:extLst>
      <p:ext uri="{BB962C8B-B14F-4D97-AF65-F5344CB8AC3E}">
        <p14:creationId xmlns:p14="http://schemas.microsoft.com/office/powerpoint/2010/main" val="3044895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364FF500-AB16-4809-883E-63ACEF1DA36B}" type="datetimeFigureOut">
              <a:rPr lang="en-GB" smtClean="0"/>
              <a:t>19/12/2023</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CA2A7745-D69D-446D-8CD4-BAFC99E9E41F}" type="slidenum">
              <a:rPr lang="en-GB" smtClean="0"/>
              <a:t>‹#›</a:t>
            </a:fld>
            <a:endParaRPr lang="en-GB"/>
          </a:p>
        </p:txBody>
      </p:sp>
    </p:spTree>
    <p:extLst>
      <p:ext uri="{BB962C8B-B14F-4D97-AF65-F5344CB8AC3E}">
        <p14:creationId xmlns:p14="http://schemas.microsoft.com/office/powerpoint/2010/main" val="1518026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364FF500-AB16-4809-883E-63ACEF1DA36B}" type="datetimeFigureOut">
              <a:rPr lang="en-GB" smtClean="0"/>
              <a:t>19/12/2023</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CA2A7745-D69D-446D-8CD4-BAFC99E9E41F}" type="slidenum">
              <a:rPr lang="en-GB" smtClean="0"/>
              <a:t>‹#›</a:t>
            </a:fld>
            <a:endParaRPr lang="en-GB"/>
          </a:p>
        </p:txBody>
      </p:sp>
    </p:spTree>
    <p:extLst>
      <p:ext uri="{BB962C8B-B14F-4D97-AF65-F5344CB8AC3E}">
        <p14:creationId xmlns:p14="http://schemas.microsoft.com/office/powerpoint/2010/main" val="898432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endParaRPr lang="en-GB"/>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4FF500-AB16-4809-883E-63ACEF1DA36B}" type="datetimeFigureOut">
              <a:rPr lang="en-GB" smtClean="0"/>
              <a:t>19/12/2023</a:t>
            </a:fld>
            <a:endParaRPr lang="en-GB"/>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2A7745-D69D-446D-8CD4-BAFC99E9E41F}" type="slidenum">
              <a:rPr lang="en-GB" smtClean="0"/>
              <a:t>‹#›</a:t>
            </a:fld>
            <a:endParaRPr lang="en-GB"/>
          </a:p>
        </p:txBody>
      </p:sp>
    </p:spTree>
    <p:extLst>
      <p:ext uri="{BB962C8B-B14F-4D97-AF65-F5344CB8AC3E}">
        <p14:creationId xmlns:p14="http://schemas.microsoft.com/office/powerpoint/2010/main" val="4188678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a:t>12</a:t>
            </a:r>
            <a:r>
              <a:rPr lang="cs-CZ"/>
              <a:t>. </a:t>
            </a:r>
            <a:r>
              <a:rPr lang="en-GB" noProof="0" dirty="0"/>
              <a:t>TRANSPORT APPRAISAL</a:t>
            </a:r>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3971164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C86C7D9-5974-DA4A-8C44-283705FF752B}"/>
              </a:ext>
            </a:extLst>
          </p:cNvPr>
          <p:cNvSpPr>
            <a:spLocks noGrp="1"/>
          </p:cNvSpPr>
          <p:nvPr>
            <p:ph type="title"/>
          </p:nvPr>
        </p:nvSpPr>
        <p:spPr/>
        <p:txBody>
          <a:bodyPr/>
          <a:lstStyle/>
          <a:p>
            <a:r>
              <a:rPr lang="en-GB" noProof="0" dirty="0"/>
              <a:t>One problem</a:t>
            </a:r>
          </a:p>
        </p:txBody>
      </p:sp>
      <p:sp>
        <p:nvSpPr>
          <p:cNvPr id="3" name="Zástupný obsah 2">
            <a:extLst>
              <a:ext uri="{FF2B5EF4-FFF2-40B4-BE49-F238E27FC236}">
                <a16:creationId xmlns:a16="http://schemas.microsoft.com/office/drawing/2014/main" id="{7BE5A02A-4657-6FB8-399C-8ADA2245DE64}"/>
              </a:ext>
            </a:extLst>
          </p:cNvPr>
          <p:cNvSpPr>
            <a:spLocks noGrp="1"/>
          </p:cNvSpPr>
          <p:nvPr>
            <p:ph idx="1"/>
          </p:nvPr>
        </p:nvSpPr>
        <p:spPr/>
        <p:txBody>
          <a:bodyPr>
            <a:normAutofit fontScale="92500" lnSpcReduction="10000"/>
          </a:bodyPr>
          <a:lstStyle/>
          <a:p>
            <a:r>
              <a:rPr lang="en-GB" noProof="0" dirty="0"/>
              <a:t>The factors that are excluded from SCBA may be sometimes viewed as more </a:t>
            </a:r>
            <a:r>
              <a:rPr lang="en-GB" b="1" noProof="0" dirty="0"/>
              <a:t>important</a:t>
            </a:r>
            <a:r>
              <a:rPr lang="en-GB" noProof="0" dirty="0"/>
              <a:t> than those that are included → is it feasible to include all factors?</a:t>
            </a:r>
          </a:p>
          <a:p>
            <a:r>
              <a:rPr lang="en-GB" noProof="0" dirty="0"/>
              <a:t>The results of SCBA shows only how the scheme performs in terms of factors included in the analysis → but not necessarily how it performs in relation to the </a:t>
            </a:r>
            <a:r>
              <a:rPr lang="en-GB" b="1" noProof="0" dirty="0"/>
              <a:t>objectives</a:t>
            </a:r>
            <a:r>
              <a:rPr lang="en-GB" noProof="0" dirty="0"/>
              <a:t> set </a:t>
            </a:r>
            <a:r>
              <a:rPr lang="en-GB" noProof="0" dirty="0" err="1"/>
              <a:t>fro</a:t>
            </a:r>
            <a:r>
              <a:rPr lang="en-GB" noProof="0" dirty="0"/>
              <a:t> the scheme </a:t>
            </a:r>
          </a:p>
          <a:p>
            <a:r>
              <a:rPr lang="en-GB" noProof="0" dirty="0"/>
              <a:t>Alternative appraisal methodology → </a:t>
            </a:r>
            <a:r>
              <a:rPr lang="en-GB" b="1" noProof="0" dirty="0"/>
              <a:t>objective – based appraisal </a:t>
            </a:r>
            <a:r>
              <a:rPr lang="en-GB" noProof="0" dirty="0"/>
              <a:t>(or multicriteria analysis)</a:t>
            </a:r>
          </a:p>
        </p:txBody>
      </p:sp>
    </p:spTree>
    <p:extLst>
      <p:ext uri="{BB962C8B-B14F-4D97-AF65-F5344CB8AC3E}">
        <p14:creationId xmlns:p14="http://schemas.microsoft.com/office/powerpoint/2010/main" val="3372171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31B178DB-5750-288F-2977-C5F5E06327DD}"/>
              </a:ext>
            </a:extLst>
          </p:cNvPr>
          <p:cNvPicPr>
            <a:picLocks noChangeAspect="1"/>
          </p:cNvPicPr>
          <p:nvPr/>
        </p:nvPicPr>
        <p:blipFill>
          <a:blip r:embed="rId2"/>
          <a:stretch>
            <a:fillRect/>
          </a:stretch>
        </p:blipFill>
        <p:spPr>
          <a:xfrm>
            <a:off x="90488" y="191108"/>
            <a:ext cx="8963025" cy="6475784"/>
          </a:xfrm>
          <a:prstGeom prst="rect">
            <a:avLst/>
          </a:prstGeom>
          <a:noFill/>
        </p:spPr>
      </p:pic>
    </p:spTree>
    <p:extLst>
      <p:ext uri="{BB962C8B-B14F-4D97-AF65-F5344CB8AC3E}">
        <p14:creationId xmlns:p14="http://schemas.microsoft.com/office/powerpoint/2010/main" val="1356826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73C248-C65F-8692-B85F-717F44FA37C7}"/>
              </a:ext>
            </a:extLst>
          </p:cNvPr>
          <p:cNvSpPr>
            <a:spLocks noGrp="1"/>
          </p:cNvSpPr>
          <p:nvPr>
            <p:ph type="title"/>
          </p:nvPr>
        </p:nvSpPr>
        <p:spPr/>
        <p:txBody>
          <a:bodyPr/>
          <a:lstStyle/>
          <a:p>
            <a:r>
              <a:rPr lang="en-GB" noProof="0" dirty="0"/>
              <a:t>Objective - based appraisal</a:t>
            </a:r>
          </a:p>
        </p:txBody>
      </p:sp>
      <p:sp>
        <p:nvSpPr>
          <p:cNvPr id="3" name="Zástupný obsah 2">
            <a:extLst>
              <a:ext uri="{FF2B5EF4-FFF2-40B4-BE49-F238E27FC236}">
                <a16:creationId xmlns:a16="http://schemas.microsoft.com/office/drawing/2014/main" id="{6DD3E4E3-6618-7815-E1CA-D03357DC3420}"/>
              </a:ext>
            </a:extLst>
          </p:cNvPr>
          <p:cNvSpPr>
            <a:spLocks noGrp="1"/>
          </p:cNvSpPr>
          <p:nvPr>
            <p:ph idx="1"/>
          </p:nvPr>
        </p:nvSpPr>
        <p:spPr>
          <a:xfrm>
            <a:off x="457200" y="1600200"/>
            <a:ext cx="8229600" cy="4983162"/>
          </a:xfrm>
        </p:spPr>
        <p:txBody>
          <a:bodyPr>
            <a:normAutofit fontScale="85000" lnSpcReduction="10000"/>
          </a:bodyPr>
          <a:lstStyle/>
          <a:p>
            <a:r>
              <a:rPr lang="en-GB" noProof="0" dirty="0"/>
              <a:t>Good objective based appraisal needs </a:t>
            </a:r>
            <a:r>
              <a:rPr lang="en-GB" b="1" noProof="0" dirty="0"/>
              <a:t>clear objectives</a:t>
            </a:r>
          </a:p>
          <a:p>
            <a:r>
              <a:rPr lang="en-GB" b="1" noProof="0" dirty="0"/>
              <a:t>SMART</a:t>
            </a:r>
            <a:r>
              <a:rPr lang="en-GB" noProof="0" dirty="0"/>
              <a:t> objectives → specific, measurable, agreed, realistic and time-dependent</a:t>
            </a:r>
          </a:p>
          <a:p>
            <a:r>
              <a:rPr lang="en-GB" b="1" noProof="0" dirty="0"/>
              <a:t>UK government </a:t>
            </a:r>
            <a:r>
              <a:rPr lang="en-GB" noProof="0" dirty="0"/>
              <a:t>objectives → Economy, Environment, Safety, Integration, Accessibility and social inclusion</a:t>
            </a:r>
          </a:p>
          <a:p>
            <a:r>
              <a:rPr lang="en-GB" noProof="0" dirty="0"/>
              <a:t>There is an element of </a:t>
            </a:r>
            <a:r>
              <a:rPr lang="en-GB" b="1" noProof="0" dirty="0"/>
              <a:t>political controversy </a:t>
            </a:r>
            <a:r>
              <a:rPr lang="en-GB" noProof="0" dirty="0"/>
              <a:t>in objective based appraisal (choice and clarity of goals) → SCBA avoid this</a:t>
            </a:r>
          </a:p>
          <a:p>
            <a:r>
              <a:rPr lang="en-GB" noProof="0" dirty="0"/>
              <a:t>it is difficult to argue against the project that appears to be </a:t>
            </a:r>
            <a:r>
              <a:rPr lang="en-GB" b="1" noProof="0" dirty="0"/>
              <a:t>good value for money </a:t>
            </a:r>
            <a:r>
              <a:rPr lang="en-GB" noProof="0" dirty="0"/>
              <a:t>→ it is quite easy to argue against a projects that performs well against an </a:t>
            </a:r>
            <a:r>
              <a:rPr lang="en-GB" b="1" noProof="0" dirty="0"/>
              <a:t>objective</a:t>
            </a:r>
            <a:r>
              <a:rPr lang="en-GB" noProof="0" dirty="0"/>
              <a:t> with which you do </a:t>
            </a:r>
            <a:r>
              <a:rPr lang="en-GB" b="1" noProof="0" dirty="0"/>
              <a:t>not agree</a:t>
            </a:r>
          </a:p>
        </p:txBody>
      </p:sp>
    </p:spTree>
    <p:extLst>
      <p:ext uri="{BB962C8B-B14F-4D97-AF65-F5344CB8AC3E}">
        <p14:creationId xmlns:p14="http://schemas.microsoft.com/office/powerpoint/2010/main" val="3003924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98713B-E420-68C4-9ABC-38168B743740}"/>
              </a:ext>
            </a:extLst>
          </p:cNvPr>
          <p:cNvSpPr>
            <a:spLocks noGrp="1"/>
          </p:cNvSpPr>
          <p:nvPr>
            <p:ph type="title"/>
          </p:nvPr>
        </p:nvSpPr>
        <p:spPr/>
        <p:txBody>
          <a:bodyPr/>
          <a:lstStyle/>
          <a:p>
            <a:r>
              <a:rPr lang="en-GB" noProof="0" dirty="0"/>
              <a:t>How does CBA work?</a:t>
            </a:r>
          </a:p>
        </p:txBody>
      </p:sp>
      <p:sp>
        <p:nvSpPr>
          <p:cNvPr id="3" name="Zástupný obsah 2">
            <a:extLst>
              <a:ext uri="{FF2B5EF4-FFF2-40B4-BE49-F238E27FC236}">
                <a16:creationId xmlns:a16="http://schemas.microsoft.com/office/drawing/2014/main" id="{811B07ED-0FE3-4267-EA63-1CE6E9AD9B0C}"/>
              </a:ext>
            </a:extLst>
          </p:cNvPr>
          <p:cNvSpPr>
            <a:spLocks noGrp="1"/>
          </p:cNvSpPr>
          <p:nvPr>
            <p:ph idx="1"/>
          </p:nvPr>
        </p:nvSpPr>
        <p:spPr/>
        <p:txBody>
          <a:bodyPr>
            <a:normAutofit fontScale="92500"/>
          </a:bodyPr>
          <a:lstStyle/>
          <a:p>
            <a:r>
              <a:rPr lang="en-GB" noProof="0" dirty="0"/>
              <a:t>Despite the emergence of objective based appraisal, </a:t>
            </a:r>
            <a:r>
              <a:rPr lang="en-GB" b="1" noProof="0" dirty="0"/>
              <a:t>CBA</a:t>
            </a:r>
            <a:r>
              <a:rPr lang="en-GB" noProof="0" dirty="0"/>
              <a:t> remains the </a:t>
            </a:r>
            <a:r>
              <a:rPr lang="en-GB" b="1" noProof="0" dirty="0"/>
              <a:t>main</a:t>
            </a:r>
            <a:r>
              <a:rPr lang="en-GB" noProof="0" dirty="0"/>
              <a:t> appraisal tool</a:t>
            </a:r>
          </a:p>
          <a:p>
            <a:r>
              <a:rPr lang="en-GB" noProof="0" dirty="0"/>
              <a:t>The purpose is to </a:t>
            </a:r>
            <a:r>
              <a:rPr lang="en-GB" b="1" noProof="0" dirty="0"/>
              <a:t>weigh up </a:t>
            </a:r>
            <a:r>
              <a:rPr lang="en-GB" noProof="0" dirty="0"/>
              <a:t>the costs and benefits and to see whether benefits are higher, and if so, by how much.</a:t>
            </a:r>
          </a:p>
          <a:p>
            <a:r>
              <a:rPr lang="en-GB" noProof="0" dirty="0"/>
              <a:t>Example: </a:t>
            </a:r>
            <a:r>
              <a:rPr lang="en-GB" b="1" noProof="0" dirty="0"/>
              <a:t>Tram bypass in Gothenburg </a:t>
            </a:r>
            <a:r>
              <a:rPr lang="en-GB" noProof="0" dirty="0"/>
              <a:t>→ tram network congested in city centre → idea of tram bypass to provide faster journey times across town and to provide new journey opportunity</a:t>
            </a:r>
          </a:p>
        </p:txBody>
      </p:sp>
    </p:spTree>
    <p:extLst>
      <p:ext uri="{BB962C8B-B14F-4D97-AF65-F5344CB8AC3E}">
        <p14:creationId xmlns:p14="http://schemas.microsoft.com/office/powerpoint/2010/main" val="2032941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A3586A-0766-F4F7-CB3D-369E8FD87543}"/>
              </a:ext>
            </a:extLst>
          </p:cNvPr>
          <p:cNvSpPr>
            <a:spLocks noGrp="1"/>
          </p:cNvSpPr>
          <p:nvPr>
            <p:ph type="title"/>
          </p:nvPr>
        </p:nvSpPr>
        <p:spPr>
          <a:xfrm>
            <a:off x="457200" y="274638"/>
            <a:ext cx="8229600" cy="922114"/>
          </a:xfrm>
        </p:spPr>
        <p:txBody>
          <a:bodyPr/>
          <a:lstStyle/>
          <a:p>
            <a:r>
              <a:rPr lang="en-GB" noProof="0" dirty="0"/>
              <a:t>Steps in CBA</a:t>
            </a:r>
          </a:p>
        </p:txBody>
      </p:sp>
      <p:sp>
        <p:nvSpPr>
          <p:cNvPr id="3" name="Zástupný obsah 2">
            <a:extLst>
              <a:ext uri="{FF2B5EF4-FFF2-40B4-BE49-F238E27FC236}">
                <a16:creationId xmlns:a16="http://schemas.microsoft.com/office/drawing/2014/main" id="{0F04BE7C-F982-CA20-518C-FF2E9F4BA52B}"/>
              </a:ext>
            </a:extLst>
          </p:cNvPr>
          <p:cNvSpPr>
            <a:spLocks noGrp="1"/>
          </p:cNvSpPr>
          <p:nvPr>
            <p:ph idx="1"/>
          </p:nvPr>
        </p:nvSpPr>
        <p:spPr>
          <a:xfrm>
            <a:off x="457200" y="1340768"/>
            <a:ext cx="8229600" cy="5069160"/>
          </a:xfrm>
        </p:spPr>
        <p:txBody>
          <a:bodyPr>
            <a:normAutofit fontScale="85000" lnSpcReduction="20000"/>
          </a:bodyPr>
          <a:lstStyle/>
          <a:p>
            <a:pPr marL="514350" indent="-514350">
              <a:buFont typeface="+mj-lt"/>
              <a:buAutoNum type="arabicParenR"/>
            </a:pPr>
            <a:r>
              <a:rPr lang="en-GB" noProof="0" dirty="0"/>
              <a:t>Choose one or more </a:t>
            </a:r>
            <a:r>
              <a:rPr lang="en-GB" b="1" noProof="0" dirty="0"/>
              <a:t>alternative options </a:t>
            </a:r>
            <a:r>
              <a:rPr lang="en-GB" noProof="0" dirty="0"/>
              <a:t>→ against which to assess the tram bypass scheme. The base option (</a:t>
            </a:r>
            <a:r>
              <a:rPr lang="en-GB" b="1" noProof="0" dirty="0"/>
              <a:t>Option B</a:t>
            </a:r>
            <a:r>
              <a:rPr lang="en-GB" noProof="0" dirty="0"/>
              <a:t>) → to build nothing/minor improvement against (</a:t>
            </a:r>
            <a:r>
              <a:rPr lang="en-GB" b="1" noProof="0" dirty="0"/>
              <a:t>Option A</a:t>
            </a:r>
            <a:r>
              <a:rPr lang="en-GB" noProof="0" dirty="0"/>
              <a:t>) → building tram bypass</a:t>
            </a:r>
          </a:p>
          <a:p>
            <a:pPr marL="514350" indent="-514350">
              <a:buFont typeface="+mj-lt"/>
              <a:buAutoNum type="arabicParenR"/>
            </a:pPr>
            <a:r>
              <a:rPr lang="en-GB" noProof="0" dirty="0"/>
              <a:t>Choose </a:t>
            </a:r>
            <a:r>
              <a:rPr lang="en-GB" b="1" noProof="0" dirty="0"/>
              <a:t>length of time </a:t>
            </a:r>
            <a:r>
              <a:rPr lang="en-GB" noProof="0" dirty="0"/>
              <a:t>→ probably several decades → over which to assess</a:t>
            </a:r>
          </a:p>
          <a:p>
            <a:pPr marL="514350" indent="-514350">
              <a:buFont typeface="+mj-lt"/>
              <a:buAutoNum type="arabicParenR"/>
            </a:pPr>
            <a:r>
              <a:rPr lang="en-GB" noProof="0" dirty="0"/>
              <a:t>Use a predictive model to calculate the likely </a:t>
            </a:r>
            <a:r>
              <a:rPr lang="en-GB" b="1" noProof="0" dirty="0"/>
              <a:t>ridership</a:t>
            </a:r>
            <a:r>
              <a:rPr lang="en-GB" noProof="0" dirty="0"/>
              <a:t> during the whole evaluation period on the tram network in Options A, B. → From this, calculate the </a:t>
            </a:r>
            <a:r>
              <a:rPr lang="en-GB" b="1" noProof="0" dirty="0"/>
              <a:t>revenue</a:t>
            </a:r>
          </a:p>
          <a:p>
            <a:pPr marL="514350" indent="-514350">
              <a:buFont typeface="+mj-lt"/>
              <a:buAutoNum type="arabicParenR"/>
            </a:pPr>
            <a:r>
              <a:rPr lang="en-GB" noProof="0" dirty="0"/>
              <a:t>Use the same predictive model → to calculate total </a:t>
            </a:r>
            <a:r>
              <a:rPr lang="en-GB" b="1" noProof="0" dirty="0"/>
              <a:t>journey times </a:t>
            </a:r>
            <a:r>
              <a:rPr lang="en-GB" noProof="0" dirty="0"/>
              <a:t>on different options over the whole evaluation period</a:t>
            </a:r>
          </a:p>
        </p:txBody>
      </p:sp>
    </p:spTree>
    <p:extLst>
      <p:ext uri="{BB962C8B-B14F-4D97-AF65-F5344CB8AC3E}">
        <p14:creationId xmlns:p14="http://schemas.microsoft.com/office/powerpoint/2010/main" val="1501777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7FBD04-0393-915B-7892-2CAD80D8129E}"/>
              </a:ext>
            </a:extLst>
          </p:cNvPr>
          <p:cNvSpPr>
            <a:spLocks noGrp="1"/>
          </p:cNvSpPr>
          <p:nvPr>
            <p:ph type="title"/>
          </p:nvPr>
        </p:nvSpPr>
        <p:spPr/>
        <p:txBody>
          <a:bodyPr/>
          <a:lstStyle/>
          <a:p>
            <a:r>
              <a:rPr lang="en-GB" noProof="0" dirty="0"/>
              <a:t>Steps in CBA (2)</a:t>
            </a:r>
          </a:p>
        </p:txBody>
      </p:sp>
      <p:sp>
        <p:nvSpPr>
          <p:cNvPr id="3" name="Zástupný obsah 2">
            <a:extLst>
              <a:ext uri="{FF2B5EF4-FFF2-40B4-BE49-F238E27FC236}">
                <a16:creationId xmlns:a16="http://schemas.microsoft.com/office/drawing/2014/main" id="{DE1F69E4-111D-0C43-FD44-175E4D392B1C}"/>
              </a:ext>
            </a:extLst>
          </p:cNvPr>
          <p:cNvSpPr>
            <a:spLocks noGrp="1"/>
          </p:cNvSpPr>
          <p:nvPr>
            <p:ph idx="1"/>
          </p:nvPr>
        </p:nvSpPr>
        <p:spPr>
          <a:xfrm>
            <a:off x="457200" y="1600200"/>
            <a:ext cx="8229600" cy="4983162"/>
          </a:xfrm>
        </p:spPr>
        <p:txBody>
          <a:bodyPr>
            <a:normAutofit fontScale="92500" lnSpcReduction="20000"/>
          </a:bodyPr>
          <a:lstStyle/>
          <a:p>
            <a:pPr marL="514350" indent="-514350">
              <a:buFont typeface="+mj-lt"/>
              <a:buAutoNum type="arabicParenR" startAt="5"/>
            </a:pPr>
            <a:r>
              <a:rPr lang="en-GB" noProof="0" dirty="0"/>
              <a:t>For Option A calculate the journey </a:t>
            </a:r>
            <a:r>
              <a:rPr lang="en-GB" b="1" noProof="0" dirty="0"/>
              <a:t>time savings </a:t>
            </a:r>
            <a:r>
              <a:rPr lang="en-GB" noProof="0" dirty="0"/>
              <a:t>likely to result from the project</a:t>
            </a:r>
          </a:p>
          <a:p>
            <a:pPr marL="514350" indent="-514350">
              <a:buFont typeface="+mj-lt"/>
              <a:buAutoNum type="arabicParenR" startAt="5"/>
            </a:pPr>
            <a:r>
              <a:rPr lang="en-GB" noProof="0" dirty="0"/>
              <a:t>In a similar way, calculate journey </a:t>
            </a:r>
            <a:r>
              <a:rPr lang="en-GB" b="1" noProof="0" dirty="0"/>
              <a:t>time savings </a:t>
            </a:r>
            <a:r>
              <a:rPr lang="en-GB" noProof="0" dirty="0"/>
              <a:t>on the </a:t>
            </a:r>
            <a:r>
              <a:rPr lang="en-GB" b="1" noProof="0" dirty="0"/>
              <a:t>road</a:t>
            </a:r>
            <a:r>
              <a:rPr lang="en-GB" noProof="0" dirty="0"/>
              <a:t> network resulting from the tram bypass → if people are predicted to transfer from car and/or bus to tram</a:t>
            </a:r>
          </a:p>
          <a:p>
            <a:pPr marL="514350" indent="-514350">
              <a:buFont typeface="+mj-lt"/>
              <a:buAutoNum type="arabicParenR" startAt="5"/>
            </a:pPr>
            <a:r>
              <a:rPr lang="en-GB" noProof="0" dirty="0"/>
              <a:t>Calculate construction, maintenance and operating </a:t>
            </a:r>
            <a:r>
              <a:rPr lang="en-GB" b="1" noProof="0" dirty="0"/>
              <a:t>costs</a:t>
            </a:r>
            <a:r>
              <a:rPr lang="en-GB" noProof="0" dirty="0"/>
              <a:t> of the different options</a:t>
            </a:r>
          </a:p>
          <a:p>
            <a:pPr marL="514350" indent="-514350">
              <a:buFont typeface="+mj-lt"/>
              <a:buAutoNum type="arabicParenR" startAt="5"/>
            </a:pPr>
            <a:r>
              <a:rPr lang="en-GB" noProof="0" dirty="0"/>
              <a:t>Take away the benefits (revenue plus journey time savings) from the costs for Option A to find out whether benefits </a:t>
            </a:r>
            <a:r>
              <a:rPr lang="en-GB" b="1" noProof="0" dirty="0"/>
              <a:t>exceed</a:t>
            </a:r>
            <a:r>
              <a:rPr lang="en-GB" noProof="0" dirty="0"/>
              <a:t> costs and, if so, by how much. </a:t>
            </a:r>
          </a:p>
          <a:p>
            <a:pPr marL="0" indent="0">
              <a:buNone/>
            </a:pPr>
            <a:endParaRPr lang="en-GB" noProof="0" dirty="0"/>
          </a:p>
        </p:txBody>
      </p:sp>
    </p:spTree>
    <p:extLst>
      <p:ext uri="{BB962C8B-B14F-4D97-AF65-F5344CB8AC3E}">
        <p14:creationId xmlns:p14="http://schemas.microsoft.com/office/powerpoint/2010/main" val="1702153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6FB4E317-F4B6-702F-7523-0137598391B9}"/>
              </a:ext>
            </a:extLst>
          </p:cNvPr>
          <p:cNvPicPr>
            <a:picLocks noChangeAspect="1"/>
          </p:cNvPicPr>
          <p:nvPr/>
        </p:nvPicPr>
        <p:blipFill>
          <a:blip r:embed="rId2"/>
          <a:stretch>
            <a:fillRect/>
          </a:stretch>
        </p:blipFill>
        <p:spPr>
          <a:xfrm>
            <a:off x="249508" y="68263"/>
            <a:ext cx="8644985" cy="6721475"/>
          </a:xfrm>
          <a:prstGeom prst="rect">
            <a:avLst/>
          </a:prstGeom>
          <a:noFill/>
        </p:spPr>
      </p:pic>
    </p:spTree>
    <p:extLst>
      <p:ext uri="{BB962C8B-B14F-4D97-AF65-F5344CB8AC3E}">
        <p14:creationId xmlns:p14="http://schemas.microsoft.com/office/powerpoint/2010/main" val="2868645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C21A55-C4C5-3D6E-2C16-52641C0413ED}"/>
              </a:ext>
            </a:extLst>
          </p:cNvPr>
          <p:cNvSpPr>
            <a:spLocks noGrp="1"/>
          </p:cNvSpPr>
          <p:nvPr>
            <p:ph type="title"/>
          </p:nvPr>
        </p:nvSpPr>
        <p:spPr/>
        <p:txBody>
          <a:bodyPr/>
          <a:lstStyle/>
          <a:p>
            <a:r>
              <a:rPr lang="en-GB" noProof="0" dirty="0"/>
              <a:t>Key elements of SCBA (1) </a:t>
            </a:r>
          </a:p>
        </p:txBody>
      </p:sp>
      <p:sp>
        <p:nvSpPr>
          <p:cNvPr id="3" name="Zástupný obsah 2">
            <a:extLst>
              <a:ext uri="{FF2B5EF4-FFF2-40B4-BE49-F238E27FC236}">
                <a16:creationId xmlns:a16="http://schemas.microsoft.com/office/drawing/2014/main" id="{16518A34-2804-4669-3CBA-95B3B4EEE8E4}"/>
              </a:ext>
            </a:extLst>
          </p:cNvPr>
          <p:cNvSpPr>
            <a:spLocks noGrp="1"/>
          </p:cNvSpPr>
          <p:nvPr>
            <p:ph idx="1"/>
          </p:nvPr>
        </p:nvSpPr>
        <p:spPr/>
        <p:txBody>
          <a:bodyPr>
            <a:normAutofit fontScale="92500" lnSpcReduction="10000"/>
          </a:bodyPr>
          <a:lstStyle/>
          <a:p>
            <a:r>
              <a:rPr lang="en-GB" noProof="0" dirty="0"/>
              <a:t>Project appraisal </a:t>
            </a:r>
            <a:r>
              <a:rPr lang="en-GB" b="1" noProof="0" dirty="0"/>
              <a:t>period</a:t>
            </a:r>
            <a:r>
              <a:rPr lang="en-GB" noProof="0" dirty="0"/>
              <a:t> → usually 30 – 60 years</a:t>
            </a:r>
          </a:p>
          <a:p>
            <a:r>
              <a:rPr lang="en-GB" noProof="0" dirty="0"/>
              <a:t>The </a:t>
            </a:r>
            <a:r>
              <a:rPr lang="en-GB" b="1" noProof="0" dirty="0"/>
              <a:t>benefits</a:t>
            </a:r>
            <a:r>
              <a:rPr lang="en-GB" noProof="0" dirty="0"/>
              <a:t> that are assessed → changes in travel time, revenues, vehicle operating costs, accident costs, (increasingly) noise and air pollution</a:t>
            </a:r>
          </a:p>
          <a:p>
            <a:r>
              <a:rPr lang="en-GB" b="1" noProof="0" dirty="0"/>
              <a:t>Forecasting</a:t>
            </a:r>
            <a:r>
              <a:rPr lang="en-GB" noProof="0" dirty="0"/>
              <a:t> and modelling → modelling should be treated as indicative → induced traffic and newly created congestion</a:t>
            </a:r>
          </a:p>
          <a:p>
            <a:r>
              <a:rPr lang="en-GB" b="1" noProof="0" dirty="0"/>
              <a:t>Present values </a:t>
            </a:r>
            <a:r>
              <a:rPr lang="en-GB" noProof="0" dirty="0"/>
              <a:t>→ costs and benefits have to be calculated in their net present values (NPV)</a:t>
            </a:r>
          </a:p>
        </p:txBody>
      </p:sp>
    </p:spTree>
    <p:extLst>
      <p:ext uri="{BB962C8B-B14F-4D97-AF65-F5344CB8AC3E}">
        <p14:creationId xmlns:p14="http://schemas.microsoft.com/office/powerpoint/2010/main" val="3297801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4B1F862-AA30-3834-04B0-51747940074F}"/>
              </a:ext>
            </a:extLst>
          </p:cNvPr>
          <p:cNvSpPr>
            <a:spLocks noGrp="1"/>
          </p:cNvSpPr>
          <p:nvPr>
            <p:ph type="title"/>
          </p:nvPr>
        </p:nvSpPr>
        <p:spPr/>
        <p:txBody>
          <a:bodyPr/>
          <a:lstStyle/>
          <a:p>
            <a:r>
              <a:rPr lang="en-GB" noProof="0" dirty="0"/>
              <a:t>Key elements of SCBA (2)</a:t>
            </a:r>
          </a:p>
        </p:txBody>
      </p:sp>
      <p:sp>
        <p:nvSpPr>
          <p:cNvPr id="3" name="Zástupný obsah 2">
            <a:extLst>
              <a:ext uri="{FF2B5EF4-FFF2-40B4-BE49-F238E27FC236}">
                <a16:creationId xmlns:a16="http://schemas.microsoft.com/office/drawing/2014/main" id="{8D334C3A-E89B-8D91-F3FB-D1FB516D30D0}"/>
              </a:ext>
            </a:extLst>
          </p:cNvPr>
          <p:cNvSpPr>
            <a:spLocks noGrp="1"/>
          </p:cNvSpPr>
          <p:nvPr>
            <p:ph idx="1"/>
          </p:nvPr>
        </p:nvSpPr>
        <p:spPr/>
        <p:txBody>
          <a:bodyPr/>
          <a:lstStyle/>
          <a:p>
            <a:r>
              <a:rPr lang="en-GB" b="1" noProof="0" dirty="0"/>
              <a:t>Accident</a:t>
            </a:r>
            <a:r>
              <a:rPr lang="en-GB" noProof="0" dirty="0"/>
              <a:t> valuation → usually based on insurance costs (policing, medical, pain and suffering, economic losses) → willingness to pay for safety improvements</a:t>
            </a:r>
          </a:p>
          <a:p>
            <a:r>
              <a:rPr lang="en-GB" b="1" noProof="0" dirty="0"/>
              <a:t>Operating costs </a:t>
            </a:r>
            <a:r>
              <a:rPr lang="en-GB" noProof="0" dirty="0"/>
              <a:t>→ e.g. By raising average speed and reducing congestion, a new road is likely to reduce operating costs for all users</a:t>
            </a:r>
          </a:p>
          <a:p>
            <a:r>
              <a:rPr lang="en-GB" b="1" noProof="0" dirty="0"/>
              <a:t>Revenue</a:t>
            </a:r>
            <a:r>
              <a:rPr lang="en-GB" noProof="0" dirty="0"/>
              <a:t> → discounted flow of revenues</a:t>
            </a:r>
          </a:p>
        </p:txBody>
      </p:sp>
    </p:spTree>
    <p:extLst>
      <p:ext uri="{BB962C8B-B14F-4D97-AF65-F5344CB8AC3E}">
        <p14:creationId xmlns:p14="http://schemas.microsoft.com/office/powerpoint/2010/main" val="1477490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6F7824-1BEB-60B7-844A-347995D3CED3}"/>
              </a:ext>
            </a:extLst>
          </p:cNvPr>
          <p:cNvSpPr>
            <a:spLocks noGrp="1"/>
          </p:cNvSpPr>
          <p:nvPr>
            <p:ph type="title"/>
          </p:nvPr>
        </p:nvSpPr>
        <p:spPr/>
        <p:txBody>
          <a:bodyPr/>
          <a:lstStyle/>
          <a:p>
            <a:r>
              <a:rPr lang="en-GB" noProof="0" dirty="0"/>
              <a:t>Value of time</a:t>
            </a:r>
          </a:p>
        </p:txBody>
      </p:sp>
      <p:sp>
        <p:nvSpPr>
          <p:cNvPr id="3" name="Zástupný obsah 2">
            <a:extLst>
              <a:ext uri="{FF2B5EF4-FFF2-40B4-BE49-F238E27FC236}">
                <a16:creationId xmlns:a16="http://schemas.microsoft.com/office/drawing/2014/main" id="{B2FC846E-F3B9-77E1-95B9-9F3870DCFC65}"/>
              </a:ext>
            </a:extLst>
          </p:cNvPr>
          <p:cNvSpPr>
            <a:spLocks noGrp="1"/>
          </p:cNvSpPr>
          <p:nvPr>
            <p:ph idx="1"/>
          </p:nvPr>
        </p:nvSpPr>
        <p:spPr/>
        <p:txBody>
          <a:bodyPr>
            <a:normAutofit fontScale="92500" lnSpcReduction="10000"/>
          </a:bodyPr>
          <a:lstStyle/>
          <a:p>
            <a:r>
              <a:rPr lang="en-GB" b="1" noProof="0" dirty="0"/>
              <a:t>Values of time </a:t>
            </a:r>
            <a:r>
              <a:rPr lang="en-GB" noProof="0" dirty="0"/>
              <a:t>→ normally the most significant benefit in SBCA → value of time used is absolutely </a:t>
            </a:r>
            <a:r>
              <a:rPr lang="en-GB" b="1" noProof="0" dirty="0"/>
              <a:t>critical</a:t>
            </a:r>
            <a:r>
              <a:rPr lang="en-GB" noProof="0" dirty="0"/>
              <a:t> to the final outcome of the evaluation </a:t>
            </a:r>
          </a:p>
          <a:p>
            <a:r>
              <a:rPr lang="en-GB" noProof="0" dirty="0"/>
              <a:t>Usually </a:t>
            </a:r>
            <a:r>
              <a:rPr lang="en-GB" b="1" noProof="0" dirty="0"/>
              <a:t>very small </a:t>
            </a:r>
            <a:r>
              <a:rPr lang="en-GB" noProof="0" dirty="0"/>
              <a:t>individual journey times savings multiplied by a very large number of users over a long period</a:t>
            </a:r>
          </a:p>
          <a:p>
            <a:r>
              <a:rPr lang="en-GB" noProof="0" dirty="0"/>
              <a:t>How to </a:t>
            </a:r>
            <a:r>
              <a:rPr lang="en-GB" b="1" noProof="0" dirty="0"/>
              <a:t>estimate reliably </a:t>
            </a:r>
            <a:r>
              <a:rPr lang="en-GB" noProof="0" dirty="0"/>
              <a:t>values of time? → estimation techniques → working and non working time → opportunity costs</a:t>
            </a:r>
          </a:p>
        </p:txBody>
      </p:sp>
    </p:spTree>
    <p:extLst>
      <p:ext uri="{BB962C8B-B14F-4D97-AF65-F5344CB8AC3E}">
        <p14:creationId xmlns:p14="http://schemas.microsoft.com/office/powerpoint/2010/main" val="1333109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7A0676-64B9-882F-2C01-ABFB5CA2C3B7}"/>
              </a:ext>
            </a:extLst>
          </p:cNvPr>
          <p:cNvSpPr>
            <a:spLocks noGrp="1"/>
          </p:cNvSpPr>
          <p:nvPr>
            <p:ph type="title"/>
          </p:nvPr>
        </p:nvSpPr>
        <p:spPr/>
        <p:txBody>
          <a:bodyPr/>
          <a:lstStyle/>
          <a:p>
            <a:r>
              <a:rPr lang="en-GB" noProof="0" dirty="0"/>
              <a:t>Introduction</a:t>
            </a:r>
          </a:p>
        </p:txBody>
      </p:sp>
      <p:sp>
        <p:nvSpPr>
          <p:cNvPr id="3" name="Zástupný obsah 2">
            <a:extLst>
              <a:ext uri="{FF2B5EF4-FFF2-40B4-BE49-F238E27FC236}">
                <a16:creationId xmlns:a16="http://schemas.microsoft.com/office/drawing/2014/main" id="{50C86092-8B1F-5F60-083D-67DAC3291D31}"/>
              </a:ext>
            </a:extLst>
          </p:cNvPr>
          <p:cNvSpPr>
            <a:spLocks noGrp="1"/>
          </p:cNvSpPr>
          <p:nvPr>
            <p:ph idx="1"/>
          </p:nvPr>
        </p:nvSpPr>
        <p:spPr/>
        <p:txBody>
          <a:bodyPr>
            <a:normAutofit fontScale="85000" lnSpcReduction="10000"/>
          </a:bodyPr>
          <a:lstStyle/>
          <a:p>
            <a:r>
              <a:rPr lang="en-GB" b="1" noProof="0" dirty="0"/>
              <a:t>Appraisal</a:t>
            </a:r>
            <a:r>
              <a:rPr lang="en-GB" noProof="0" dirty="0"/>
              <a:t> = is a way of thinking about all the costs and benefits of different spending projects in a systematic manner so that, different projects can be compared and investment made which are going to provide the maximum return. </a:t>
            </a:r>
          </a:p>
          <a:p>
            <a:r>
              <a:rPr lang="en-GB" b="1" noProof="0" dirty="0"/>
              <a:t>Transport</a:t>
            </a:r>
            <a:r>
              <a:rPr lang="en-GB" noProof="0" dirty="0"/>
              <a:t> involves the expenditure of resources on a combination of investment in capital items (e.g. stations, tracks, roads) and/or in operations (e.g. subsidy) </a:t>
            </a:r>
          </a:p>
          <a:p>
            <a:r>
              <a:rPr lang="en-GB" b="1" noProof="0" dirty="0"/>
              <a:t>Society</a:t>
            </a:r>
            <a:r>
              <a:rPr lang="en-GB" noProof="0" dirty="0"/>
              <a:t> has limited resources → therefore it should seek to maximise the return from investments</a:t>
            </a:r>
          </a:p>
        </p:txBody>
      </p:sp>
    </p:spTree>
    <p:extLst>
      <p:ext uri="{BB962C8B-B14F-4D97-AF65-F5344CB8AC3E}">
        <p14:creationId xmlns:p14="http://schemas.microsoft.com/office/powerpoint/2010/main" val="3003010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135533-0155-B9F1-7B57-1CA661B646A3}"/>
              </a:ext>
            </a:extLst>
          </p:cNvPr>
          <p:cNvSpPr>
            <a:spLocks noGrp="1"/>
          </p:cNvSpPr>
          <p:nvPr>
            <p:ph type="title"/>
          </p:nvPr>
        </p:nvSpPr>
        <p:spPr/>
        <p:txBody>
          <a:bodyPr/>
          <a:lstStyle/>
          <a:p>
            <a:r>
              <a:rPr lang="en-GB" noProof="0" dirty="0"/>
              <a:t>Discussion</a:t>
            </a:r>
          </a:p>
        </p:txBody>
      </p:sp>
      <p:sp>
        <p:nvSpPr>
          <p:cNvPr id="3" name="Zástupný obsah 2">
            <a:extLst>
              <a:ext uri="{FF2B5EF4-FFF2-40B4-BE49-F238E27FC236}">
                <a16:creationId xmlns:a16="http://schemas.microsoft.com/office/drawing/2014/main" id="{F032A0BD-5700-B48E-C519-855550E34AE5}"/>
              </a:ext>
            </a:extLst>
          </p:cNvPr>
          <p:cNvSpPr>
            <a:spLocks noGrp="1"/>
          </p:cNvSpPr>
          <p:nvPr>
            <p:ph idx="1"/>
          </p:nvPr>
        </p:nvSpPr>
        <p:spPr/>
        <p:txBody>
          <a:bodyPr>
            <a:normAutofit fontScale="85000" lnSpcReduction="20000"/>
          </a:bodyPr>
          <a:lstStyle/>
          <a:p>
            <a:r>
              <a:rPr lang="en-GB" b="1" noProof="0" dirty="0"/>
              <a:t>Valuing time savings </a:t>
            </a:r>
            <a:r>
              <a:rPr lang="en-GB" noProof="0" dirty="0"/>
              <a:t>→ proportional valuation of small and big time savings? →what we actually do with the time saved? </a:t>
            </a:r>
          </a:p>
          <a:p>
            <a:r>
              <a:rPr lang="en-GB" b="1" noProof="0" dirty="0"/>
              <a:t>What to value</a:t>
            </a:r>
            <a:r>
              <a:rPr lang="en-GB" noProof="0" dirty="0"/>
              <a:t>? → many costs and benefits are left out</a:t>
            </a:r>
          </a:p>
          <a:p>
            <a:r>
              <a:rPr lang="en-GB" b="1" noProof="0" dirty="0"/>
              <a:t>Discount rate and length of time</a:t>
            </a:r>
            <a:r>
              <a:rPr lang="en-GB" noProof="0" dirty="0"/>
              <a:t> → they are arbitrary and critical to the outcome</a:t>
            </a:r>
          </a:p>
          <a:p>
            <a:r>
              <a:rPr lang="en-GB" b="1" noProof="0" dirty="0"/>
              <a:t>What does NPV shows us? </a:t>
            </a:r>
            <a:r>
              <a:rPr lang="en-GB" noProof="0" dirty="0"/>
              <a:t>→ they may not help us with transport policy objectives</a:t>
            </a:r>
          </a:p>
          <a:p>
            <a:r>
              <a:rPr lang="en-GB" b="1" noProof="0" dirty="0"/>
              <a:t>Equity and distributional effects </a:t>
            </a:r>
            <a:r>
              <a:rPr lang="en-GB" noProof="0" dirty="0"/>
              <a:t>→ fairness and political considerations</a:t>
            </a:r>
          </a:p>
          <a:p>
            <a:r>
              <a:rPr lang="en-GB" b="1" noProof="0" dirty="0"/>
              <a:t>Project pricing – optimism and inaccuracy </a:t>
            </a:r>
            <a:r>
              <a:rPr lang="en-GB" noProof="0" dirty="0"/>
              <a:t>→ usual escalation of costs</a:t>
            </a:r>
          </a:p>
        </p:txBody>
      </p:sp>
    </p:spTree>
    <p:extLst>
      <p:ext uri="{BB962C8B-B14F-4D97-AF65-F5344CB8AC3E}">
        <p14:creationId xmlns:p14="http://schemas.microsoft.com/office/powerpoint/2010/main" val="3285407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en-GB" noProof="0" dirty="0"/>
              <a:t>Exercise (1) – Discount rate</a:t>
            </a:r>
          </a:p>
        </p:txBody>
      </p:sp>
      <p:graphicFrame>
        <p:nvGraphicFramePr>
          <p:cNvPr id="7" name="Zástupný symbol pro obsah 6"/>
          <p:cNvGraphicFramePr>
            <a:graphicFrameLocks noGrp="1"/>
          </p:cNvGraphicFramePr>
          <p:nvPr>
            <p:ph sz="half" idx="1"/>
          </p:nvPr>
        </p:nvGraphicFramePr>
        <p:xfrm>
          <a:off x="611560" y="2420886"/>
          <a:ext cx="3816424" cy="2664296"/>
        </p:xfrm>
        <a:graphic>
          <a:graphicData uri="http://schemas.openxmlformats.org/drawingml/2006/table">
            <a:tbl>
              <a:tblPr firstRow="1" firstCol="1" bandRow="1">
                <a:tableStyleId>{5C22544A-7EE6-4342-B048-85BDC9FD1C3A}</a:tableStyleId>
              </a:tblPr>
              <a:tblGrid>
                <a:gridCol w="1618594">
                  <a:extLst>
                    <a:ext uri="{9D8B030D-6E8A-4147-A177-3AD203B41FA5}">
                      <a16:colId xmlns:a16="http://schemas.microsoft.com/office/drawing/2014/main" val="1140789008"/>
                    </a:ext>
                  </a:extLst>
                </a:gridCol>
                <a:gridCol w="2197830">
                  <a:extLst>
                    <a:ext uri="{9D8B030D-6E8A-4147-A177-3AD203B41FA5}">
                      <a16:colId xmlns:a16="http://schemas.microsoft.com/office/drawing/2014/main" val="3047709094"/>
                    </a:ext>
                  </a:extLst>
                </a:gridCol>
              </a:tblGrid>
              <a:tr h="666074">
                <a:tc>
                  <a:txBody>
                    <a:bodyPr/>
                    <a:lstStyle/>
                    <a:p>
                      <a:pPr algn="just">
                        <a:spcAft>
                          <a:spcPts val="0"/>
                        </a:spcAft>
                      </a:pPr>
                      <a:r>
                        <a:rPr lang="en-GB" sz="2000" dirty="0">
                          <a:effectLst/>
                        </a:rPr>
                        <a:t>Year</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spcAft>
                          <a:spcPts val="0"/>
                        </a:spcAft>
                      </a:pPr>
                      <a:r>
                        <a:rPr lang="en-GB" sz="2000">
                          <a:effectLst/>
                        </a:rPr>
                        <a:t>Benefit (undiscounted) (£)</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94727229"/>
                  </a:ext>
                </a:extLst>
              </a:tr>
              <a:tr h="333037">
                <a:tc>
                  <a:txBody>
                    <a:bodyPr/>
                    <a:lstStyle/>
                    <a:p>
                      <a:pPr algn="just">
                        <a:spcAft>
                          <a:spcPts val="0"/>
                        </a:spcAft>
                      </a:pPr>
                      <a:r>
                        <a:rPr lang="en-GB" sz="2000" dirty="0">
                          <a:effectLst/>
                        </a:rPr>
                        <a:t>2003</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GB" sz="2000" dirty="0">
                          <a:effectLst/>
                        </a:rPr>
                        <a:t>  35,000</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5524476"/>
                  </a:ext>
                </a:extLst>
              </a:tr>
              <a:tr h="333037">
                <a:tc>
                  <a:txBody>
                    <a:bodyPr/>
                    <a:lstStyle/>
                    <a:p>
                      <a:pPr algn="just">
                        <a:spcAft>
                          <a:spcPts val="0"/>
                        </a:spcAft>
                      </a:pPr>
                      <a:r>
                        <a:rPr lang="en-GB" sz="2000" dirty="0">
                          <a:effectLst/>
                        </a:rPr>
                        <a:t>2006</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GB" sz="2000" dirty="0">
                          <a:effectLst/>
                        </a:rPr>
                        <a:t>  60,000</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4738557"/>
                  </a:ext>
                </a:extLst>
              </a:tr>
              <a:tr h="333037">
                <a:tc>
                  <a:txBody>
                    <a:bodyPr/>
                    <a:lstStyle/>
                    <a:p>
                      <a:pPr algn="just">
                        <a:spcAft>
                          <a:spcPts val="0"/>
                        </a:spcAft>
                      </a:pPr>
                      <a:r>
                        <a:rPr lang="en-GB" sz="2000">
                          <a:effectLst/>
                        </a:rPr>
                        <a:t>2008</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GB" sz="2000" dirty="0">
                          <a:effectLst/>
                        </a:rPr>
                        <a:t>100,000</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4506130"/>
                  </a:ext>
                </a:extLst>
              </a:tr>
              <a:tr h="333037">
                <a:tc>
                  <a:txBody>
                    <a:bodyPr/>
                    <a:lstStyle/>
                    <a:p>
                      <a:pPr algn="just">
                        <a:spcAft>
                          <a:spcPts val="0"/>
                        </a:spcAft>
                      </a:pPr>
                      <a:r>
                        <a:rPr lang="en-GB" sz="2000">
                          <a:effectLst/>
                        </a:rPr>
                        <a:t>2010</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GB" sz="2000" dirty="0">
                          <a:effectLst/>
                        </a:rPr>
                        <a:t>  25,000</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0755964"/>
                  </a:ext>
                </a:extLst>
              </a:tr>
              <a:tr h="333037">
                <a:tc>
                  <a:txBody>
                    <a:bodyPr/>
                    <a:lstStyle/>
                    <a:p>
                      <a:pPr algn="just">
                        <a:spcAft>
                          <a:spcPts val="0"/>
                        </a:spcAft>
                      </a:pPr>
                      <a:r>
                        <a:rPr lang="en-GB" sz="2000">
                          <a:effectLst/>
                        </a:rPr>
                        <a:t>2014</a:t>
                      </a:r>
                      <a:endParaRPr lang="cs-CZ"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GB" sz="2000" dirty="0">
                          <a:effectLst/>
                        </a:rPr>
                        <a:t>  40,000</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4117458"/>
                  </a:ext>
                </a:extLst>
              </a:tr>
              <a:tr h="333037">
                <a:tc>
                  <a:txBody>
                    <a:bodyPr/>
                    <a:lstStyle/>
                    <a:p>
                      <a:pPr algn="just">
                        <a:spcAft>
                          <a:spcPts val="0"/>
                        </a:spcAft>
                      </a:pPr>
                      <a:r>
                        <a:rPr lang="en-GB" sz="2000" dirty="0">
                          <a:effectLst/>
                        </a:rPr>
                        <a:t>2017</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GB" sz="2000" dirty="0">
                          <a:effectLst/>
                        </a:rPr>
                        <a:t>  70,000</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3493417"/>
                  </a:ext>
                </a:extLst>
              </a:tr>
            </a:tbl>
          </a:graphicData>
        </a:graphic>
      </p:graphicFrame>
      <p:sp>
        <p:nvSpPr>
          <p:cNvPr id="6" name="Zástupný symbol pro obsah 5"/>
          <p:cNvSpPr>
            <a:spLocks noGrp="1"/>
          </p:cNvSpPr>
          <p:nvPr>
            <p:ph sz="half" idx="2"/>
          </p:nvPr>
        </p:nvSpPr>
        <p:spPr/>
        <p:txBody>
          <a:bodyPr/>
          <a:lstStyle/>
          <a:p>
            <a:r>
              <a:rPr lang="en-GB" noProof="0" dirty="0"/>
              <a:t>The effect of the discounting rate and project time period</a:t>
            </a:r>
          </a:p>
          <a:p>
            <a:r>
              <a:rPr lang="en-GB" noProof="0" dirty="0"/>
              <a:t>First, discount the following stream of benefits from a project and derive a total NPB for price base year 2002. Use a discount rate of 3.5 per cent.</a:t>
            </a:r>
          </a:p>
          <a:p>
            <a:endParaRPr lang="en-GB" noProof="0" dirty="0"/>
          </a:p>
        </p:txBody>
      </p:sp>
    </p:spTree>
    <p:extLst>
      <p:ext uri="{BB962C8B-B14F-4D97-AF65-F5344CB8AC3E}">
        <p14:creationId xmlns:p14="http://schemas.microsoft.com/office/powerpoint/2010/main" val="3497824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Exercise (2) – Value of licence</a:t>
            </a:r>
          </a:p>
        </p:txBody>
      </p:sp>
      <p:sp>
        <p:nvSpPr>
          <p:cNvPr id="3" name="Zástupný symbol pro obsah 2"/>
          <p:cNvSpPr>
            <a:spLocks noGrp="1"/>
          </p:cNvSpPr>
          <p:nvPr>
            <p:ph idx="1"/>
          </p:nvPr>
        </p:nvSpPr>
        <p:spPr/>
        <p:txBody>
          <a:bodyPr/>
          <a:lstStyle/>
          <a:p>
            <a:pPr marL="0" indent="0">
              <a:buNone/>
            </a:pPr>
            <a:r>
              <a:rPr lang="en-GB" noProof="0" dirty="0"/>
              <a:t>Suppose you are interested in operating a taxi and you are considering purchasing a taxi operating certificate form an existing operator. You estimate that the current operator makes annual excess profits equal to 100.000 CZK. At a 5% rate of interest, what is the maximum price you are willing to pay for this license? Would you be willing to pay this same price if the interest rate were 10%?</a:t>
            </a:r>
          </a:p>
          <a:p>
            <a:endParaRPr lang="en-GB" noProof="0" dirty="0"/>
          </a:p>
        </p:txBody>
      </p:sp>
    </p:spTree>
    <p:extLst>
      <p:ext uri="{BB962C8B-B14F-4D97-AF65-F5344CB8AC3E}">
        <p14:creationId xmlns:p14="http://schemas.microsoft.com/office/powerpoint/2010/main" val="1194173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Exercise (3) – Investments „needs“</a:t>
            </a:r>
          </a:p>
        </p:txBody>
      </p:sp>
      <p:sp>
        <p:nvSpPr>
          <p:cNvPr id="3" name="Zástupný symbol pro obsah 2"/>
          <p:cNvSpPr>
            <a:spLocks noGrp="1"/>
          </p:cNvSpPr>
          <p:nvPr>
            <p:ph idx="1"/>
          </p:nvPr>
        </p:nvSpPr>
        <p:spPr/>
        <p:txBody>
          <a:bodyPr/>
          <a:lstStyle/>
          <a:p>
            <a:pPr marL="0" indent="0">
              <a:buNone/>
            </a:pPr>
            <a:r>
              <a:rPr lang="en-GB" noProof="0" dirty="0"/>
              <a:t>Critique the following statement: “We currently do not have sufficient airport capacity to meet the continuing growth in airline traffic. In order to avoid gridlock at our nations airport, we need to build additional airports”. </a:t>
            </a:r>
          </a:p>
          <a:p>
            <a:endParaRPr lang="en-GB" noProof="0" dirty="0"/>
          </a:p>
        </p:txBody>
      </p:sp>
    </p:spTree>
    <p:extLst>
      <p:ext uri="{BB962C8B-B14F-4D97-AF65-F5344CB8AC3E}">
        <p14:creationId xmlns:p14="http://schemas.microsoft.com/office/powerpoint/2010/main" val="1471627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Exercise (4) – Value of time</a:t>
            </a:r>
          </a:p>
        </p:txBody>
      </p:sp>
      <p:sp>
        <p:nvSpPr>
          <p:cNvPr id="3" name="Zástupný symbol pro obsah 2"/>
          <p:cNvSpPr>
            <a:spLocks noGrp="1"/>
          </p:cNvSpPr>
          <p:nvPr>
            <p:ph idx="1"/>
          </p:nvPr>
        </p:nvSpPr>
        <p:spPr/>
        <p:txBody>
          <a:bodyPr/>
          <a:lstStyle/>
          <a:p>
            <a:pPr marL="0" indent="0">
              <a:buNone/>
            </a:pPr>
            <a:r>
              <a:rPr lang="en-GB" noProof="0" dirty="0"/>
              <a:t>Decide which values of time you should use for a person who is travelling by underground train on works’ business; and for a person who is travelling to work by bus. Why do you think that values of time when travelling in working time are highest for travellers on the underground and lowest for those on the bus?</a:t>
            </a:r>
          </a:p>
          <a:p>
            <a:endParaRPr lang="en-GB" noProof="0" dirty="0"/>
          </a:p>
        </p:txBody>
      </p:sp>
    </p:spTree>
    <p:extLst>
      <p:ext uri="{BB962C8B-B14F-4D97-AF65-F5344CB8AC3E}">
        <p14:creationId xmlns:p14="http://schemas.microsoft.com/office/powerpoint/2010/main" val="4065593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en-GB" noProof="0" dirty="0"/>
              <a:t>The Economics of Investment in </a:t>
            </a:r>
            <a:r>
              <a:rPr lang="en-GB" b="1" noProof="0" dirty="0"/>
              <a:t>High Speed Rail</a:t>
            </a:r>
          </a:p>
        </p:txBody>
      </p:sp>
      <p:sp>
        <p:nvSpPr>
          <p:cNvPr id="5" name="Podnadpis 4"/>
          <p:cNvSpPr>
            <a:spLocks noGrp="1"/>
          </p:cNvSpPr>
          <p:nvPr>
            <p:ph type="subTitle" idx="1"/>
          </p:nvPr>
        </p:nvSpPr>
        <p:spPr/>
        <p:txBody>
          <a:bodyPr/>
          <a:lstStyle/>
          <a:p>
            <a:r>
              <a:rPr lang="en-GB" noProof="0" dirty="0"/>
              <a:t>based on J. Preston (2013)</a:t>
            </a:r>
          </a:p>
        </p:txBody>
      </p:sp>
    </p:spTree>
    <p:extLst>
      <p:ext uri="{BB962C8B-B14F-4D97-AF65-F5344CB8AC3E}">
        <p14:creationId xmlns:p14="http://schemas.microsoft.com/office/powerpoint/2010/main" val="1771324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Introduction</a:t>
            </a:r>
          </a:p>
        </p:txBody>
      </p:sp>
      <p:sp>
        <p:nvSpPr>
          <p:cNvPr id="3" name="Zástupný symbol pro obsah 2"/>
          <p:cNvSpPr>
            <a:spLocks noGrp="1"/>
          </p:cNvSpPr>
          <p:nvPr>
            <p:ph idx="1"/>
          </p:nvPr>
        </p:nvSpPr>
        <p:spPr/>
        <p:txBody>
          <a:bodyPr>
            <a:normAutofit fontScale="92500" lnSpcReduction="10000"/>
          </a:bodyPr>
          <a:lstStyle/>
          <a:p>
            <a:r>
              <a:rPr lang="en-GB" noProof="0" dirty="0"/>
              <a:t>Origin in Japan - </a:t>
            </a:r>
            <a:r>
              <a:rPr lang="en-GB" b="1" noProof="0" dirty="0"/>
              <a:t>Shinkansen (1964)</a:t>
            </a:r>
          </a:p>
          <a:p>
            <a:r>
              <a:rPr lang="en-GB" noProof="0" dirty="0"/>
              <a:t>Defined as new rail lines capable of operating speeds of </a:t>
            </a:r>
            <a:r>
              <a:rPr lang="en-GB" b="1" noProof="0" dirty="0"/>
              <a:t>250 kilometres per hour </a:t>
            </a:r>
            <a:r>
              <a:rPr lang="en-GB" noProof="0" dirty="0"/>
              <a:t>or more</a:t>
            </a:r>
          </a:p>
          <a:p>
            <a:r>
              <a:rPr lang="en-GB" noProof="0" dirty="0"/>
              <a:t>World HSR network (2013) – 22.000 km</a:t>
            </a:r>
          </a:p>
          <a:p>
            <a:r>
              <a:rPr lang="en-GB" noProof="0" dirty="0"/>
              <a:t>China, Japan, France, Spain</a:t>
            </a:r>
          </a:p>
          <a:p>
            <a:r>
              <a:rPr lang="en-GB" noProof="0" dirty="0"/>
              <a:t>Germany, UK, Italy, Korea, Taiwan, ……</a:t>
            </a:r>
          </a:p>
          <a:p>
            <a:r>
              <a:rPr lang="en-GB" noProof="0" dirty="0"/>
              <a:t>HSR </a:t>
            </a:r>
            <a:r>
              <a:rPr lang="en-GB" b="1" noProof="0" dirty="0"/>
              <a:t>extremely costly</a:t>
            </a:r>
          </a:p>
          <a:p>
            <a:r>
              <a:rPr lang="en-GB" noProof="0" dirty="0"/>
              <a:t>Better </a:t>
            </a:r>
            <a:r>
              <a:rPr lang="en-GB" b="1" noProof="0" dirty="0"/>
              <a:t>understanding</a:t>
            </a:r>
            <a:r>
              <a:rPr lang="en-GB" noProof="0" dirty="0"/>
              <a:t> of the economics of HSR </a:t>
            </a:r>
            <a:r>
              <a:rPr lang="en-GB" b="1" noProof="0" dirty="0"/>
              <a:t>needed</a:t>
            </a:r>
          </a:p>
        </p:txBody>
      </p:sp>
    </p:spTree>
    <p:extLst>
      <p:ext uri="{BB962C8B-B14F-4D97-AF65-F5344CB8AC3E}">
        <p14:creationId xmlns:p14="http://schemas.microsoft.com/office/powerpoint/2010/main" val="16669002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Design</a:t>
            </a:r>
          </a:p>
        </p:txBody>
      </p:sp>
      <p:sp>
        <p:nvSpPr>
          <p:cNvPr id="3" name="Zástupný symbol pro obsah 2"/>
          <p:cNvSpPr>
            <a:spLocks noGrp="1"/>
          </p:cNvSpPr>
          <p:nvPr>
            <p:ph idx="1"/>
          </p:nvPr>
        </p:nvSpPr>
        <p:spPr/>
        <p:txBody>
          <a:bodyPr/>
          <a:lstStyle/>
          <a:p>
            <a:r>
              <a:rPr lang="en-GB" noProof="0" dirty="0"/>
              <a:t>Largely </a:t>
            </a:r>
            <a:r>
              <a:rPr lang="en-GB" b="1" noProof="0" dirty="0"/>
              <a:t>freestanding </a:t>
            </a:r>
            <a:r>
              <a:rPr lang="en-GB" noProof="0" dirty="0"/>
              <a:t>systems</a:t>
            </a:r>
            <a:r>
              <a:rPr lang="en-GB" b="1" noProof="0" dirty="0"/>
              <a:t> </a:t>
            </a:r>
            <a:r>
              <a:rPr lang="en-GB" noProof="0" dirty="0"/>
              <a:t>(Japan, China) x systems </a:t>
            </a:r>
            <a:r>
              <a:rPr lang="en-GB" b="1" noProof="0" dirty="0"/>
              <a:t>integrated</a:t>
            </a:r>
            <a:r>
              <a:rPr lang="en-GB" noProof="0" dirty="0"/>
              <a:t> with conventional rail (France, Spain, Germany)</a:t>
            </a:r>
          </a:p>
          <a:p>
            <a:r>
              <a:rPr lang="en-GB" noProof="0" dirty="0"/>
              <a:t>HSR may penetrate city </a:t>
            </a:r>
            <a:r>
              <a:rPr lang="en-GB" b="1" noProof="0" dirty="0"/>
              <a:t>centres</a:t>
            </a:r>
            <a:r>
              <a:rPr lang="en-GB" noProof="0" dirty="0"/>
              <a:t> using conventional tracks (France) or new tracks (Japan) or may serve </a:t>
            </a:r>
            <a:r>
              <a:rPr lang="en-GB" b="1" noProof="0" dirty="0"/>
              <a:t>edge</a:t>
            </a:r>
            <a:r>
              <a:rPr lang="en-GB" noProof="0" dirty="0"/>
              <a:t> of city locations (China)</a:t>
            </a:r>
          </a:p>
        </p:txBody>
      </p:sp>
    </p:spTree>
    <p:extLst>
      <p:ext uri="{BB962C8B-B14F-4D97-AF65-F5344CB8AC3E}">
        <p14:creationId xmlns:p14="http://schemas.microsoft.com/office/powerpoint/2010/main" val="987506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Aims</a:t>
            </a:r>
          </a:p>
        </p:txBody>
      </p:sp>
      <p:sp>
        <p:nvSpPr>
          <p:cNvPr id="3" name="Zástupný symbol pro obsah 2"/>
          <p:cNvSpPr>
            <a:spLocks noGrp="1"/>
          </p:cNvSpPr>
          <p:nvPr>
            <p:ph idx="1"/>
          </p:nvPr>
        </p:nvSpPr>
        <p:spPr/>
        <p:txBody>
          <a:bodyPr>
            <a:normAutofit lnSpcReduction="10000"/>
          </a:bodyPr>
          <a:lstStyle/>
          <a:p>
            <a:r>
              <a:rPr lang="en-GB" b="1" noProof="0" dirty="0"/>
              <a:t>Capacity</a:t>
            </a:r>
            <a:r>
              <a:rPr lang="en-GB" noProof="0" dirty="0"/>
              <a:t> = separating fast and slow trains</a:t>
            </a:r>
          </a:p>
          <a:p>
            <a:r>
              <a:rPr lang="en-GB" b="1" noProof="0" dirty="0"/>
              <a:t>Speed</a:t>
            </a:r>
            <a:r>
              <a:rPr lang="en-GB" noProof="0" dirty="0"/>
              <a:t> = rail to compete with air</a:t>
            </a:r>
          </a:p>
          <a:p>
            <a:endParaRPr lang="en-GB" noProof="0" dirty="0"/>
          </a:p>
          <a:p>
            <a:r>
              <a:rPr lang="en-GB" noProof="0" dirty="0"/>
              <a:t>Promoting national </a:t>
            </a:r>
            <a:r>
              <a:rPr lang="en-GB" b="1" noProof="0" dirty="0"/>
              <a:t>champions</a:t>
            </a:r>
            <a:r>
              <a:rPr lang="en-GB" noProof="0" dirty="0"/>
              <a:t> (in supply)</a:t>
            </a:r>
          </a:p>
          <a:p>
            <a:r>
              <a:rPr lang="en-GB" noProof="0" dirty="0"/>
              <a:t>Journey time </a:t>
            </a:r>
            <a:r>
              <a:rPr lang="en-GB" b="1" noProof="0" dirty="0"/>
              <a:t>reliability</a:t>
            </a:r>
            <a:r>
              <a:rPr lang="en-GB" noProof="0" dirty="0"/>
              <a:t> (UK)</a:t>
            </a:r>
          </a:p>
          <a:p>
            <a:r>
              <a:rPr lang="en-GB" noProof="0" dirty="0"/>
              <a:t>Economic </a:t>
            </a:r>
            <a:r>
              <a:rPr lang="en-GB" b="1" noProof="0" dirty="0"/>
              <a:t>development</a:t>
            </a:r>
            <a:r>
              <a:rPr lang="en-GB" noProof="0" dirty="0"/>
              <a:t> (China)</a:t>
            </a:r>
          </a:p>
          <a:p>
            <a:r>
              <a:rPr lang="en-GB" noProof="0" dirty="0"/>
              <a:t>Political </a:t>
            </a:r>
            <a:r>
              <a:rPr lang="en-GB" b="1" noProof="0" dirty="0"/>
              <a:t>integration</a:t>
            </a:r>
            <a:r>
              <a:rPr lang="en-GB" noProof="0" dirty="0"/>
              <a:t>/centralization (Spain)</a:t>
            </a:r>
          </a:p>
          <a:p>
            <a:r>
              <a:rPr lang="en-GB" b="1" noProof="0" dirty="0"/>
              <a:t>Environment</a:t>
            </a:r>
            <a:r>
              <a:rPr lang="en-GB" noProof="0" dirty="0"/>
              <a:t> (UK)</a:t>
            </a:r>
          </a:p>
        </p:txBody>
      </p:sp>
    </p:spTree>
    <p:extLst>
      <p:ext uri="{BB962C8B-B14F-4D97-AF65-F5344CB8AC3E}">
        <p14:creationId xmlns:p14="http://schemas.microsoft.com/office/powerpoint/2010/main" val="1198358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Appraisal and Evaluation</a:t>
            </a:r>
          </a:p>
        </p:txBody>
      </p:sp>
      <p:sp>
        <p:nvSpPr>
          <p:cNvPr id="3" name="Zástupný symbol pro obsah 2"/>
          <p:cNvSpPr>
            <a:spLocks noGrp="1"/>
          </p:cNvSpPr>
          <p:nvPr>
            <p:ph idx="1"/>
          </p:nvPr>
        </p:nvSpPr>
        <p:spPr/>
        <p:txBody>
          <a:bodyPr/>
          <a:lstStyle/>
          <a:p>
            <a:r>
              <a:rPr lang="en-GB" noProof="0" dirty="0"/>
              <a:t>In both ex-ante </a:t>
            </a:r>
            <a:r>
              <a:rPr lang="en-GB" b="1" noProof="0" dirty="0"/>
              <a:t>appraisal</a:t>
            </a:r>
            <a:r>
              <a:rPr lang="en-GB" noProof="0" dirty="0"/>
              <a:t> and ex-post </a:t>
            </a:r>
            <a:r>
              <a:rPr lang="en-GB" b="1" noProof="0" dirty="0"/>
              <a:t>evaluation</a:t>
            </a:r>
            <a:r>
              <a:rPr lang="en-GB" noProof="0" dirty="0"/>
              <a:t> of HSR cost-benefit analysis is the dominant methodological tool </a:t>
            </a:r>
          </a:p>
          <a:p>
            <a:r>
              <a:rPr lang="en-GB" noProof="0" dirty="0"/>
              <a:t>Sometimes </a:t>
            </a:r>
            <a:r>
              <a:rPr lang="en-GB" b="1" noProof="0" dirty="0"/>
              <a:t>distributional</a:t>
            </a:r>
            <a:r>
              <a:rPr lang="en-GB" noProof="0" dirty="0"/>
              <a:t> impacts are important</a:t>
            </a:r>
          </a:p>
        </p:txBody>
      </p:sp>
    </p:spTree>
    <p:extLst>
      <p:ext uri="{BB962C8B-B14F-4D97-AF65-F5344CB8AC3E}">
        <p14:creationId xmlns:p14="http://schemas.microsoft.com/office/powerpoint/2010/main" val="230585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FBE3C7-21F0-E548-6CE4-5FB76490309C}"/>
              </a:ext>
            </a:extLst>
          </p:cNvPr>
          <p:cNvSpPr>
            <a:spLocks noGrp="1"/>
          </p:cNvSpPr>
          <p:nvPr>
            <p:ph type="title"/>
          </p:nvPr>
        </p:nvSpPr>
        <p:spPr/>
        <p:txBody>
          <a:bodyPr/>
          <a:lstStyle/>
          <a:p>
            <a:r>
              <a:rPr lang="en-GB" noProof="0" dirty="0"/>
              <a:t>Alternatives</a:t>
            </a:r>
          </a:p>
        </p:txBody>
      </p:sp>
      <p:sp>
        <p:nvSpPr>
          <p:cNvPr id="3" name="Zástupný obsah 2">
            <a:extLst>
              <a:ext uri="{FF2B5EF4-FFF2-40B4-BE49-F238E27FC236}">
                <a16:creationId xmlns:a16="http://schemas.microsoft.com/office/drawing/2014/main" id="{CD21B821-BD5C-045A-5251-BE6570F3A393}"/>
              </a:ext>
            </a:extLst>
          </p:cNvPr>
          <p:cNvSpPr>
            <a:spLocks noGrp="1"/>
          </p:cNvSpPr>
          <p:nvPr>
            <p:ph idx="1"/>
          </p:nvPr>
        </p:nvSpPr>
        <p:spPr/>
        <p:txBody>
          <a:bodyPr/>
          <a:lstStyle/>
          <a:p>
            <a:r>
              <a:rPr lang="en-GB" noProof="0" dirty="0"/>
              <a:t>Appraisal is a way of predicting how much utility we as society will derive from the expenditure of resources on one thing </a:t>
            </a:r>
            <a:r>
              <a:rPr lang="en-GB" b="1" noProof="0" dirty="0"/>
              <a:t>compared</a:t>
            </a:r>
            <a:r>
              <a:rPr lang="en-GB" noProof="0" dirty="0"/>
              <a:t> to another, by predicting the utility that will arise from each</a:t>
            </a:r>
          </a:p>
          <a:p>
            <a:r>
              <a:rPr lang="en-GB" noProof="0" dirty="0"/>
              <a:t>For example → how much utility would we get from spending 10 bn CZK on a new </a:t>
            </a:r>
            <a:r>
              <a:rPr lang="en-GB" b="1" noProof="0" dirty="0"/>
              <a:t>motorway</a:t>
            </a:r>
            <a:r>
              <a:rPr lang="en-GB" noProof="0" dirty="0"/>
              <a:t> compared to a new </a:t>
            </a:r>
            <a:r>
              <a:rPr lang="en-GB" b="1" noProof="0" dirty="0"/>
              <a:t>railway</a:t>
            </a:r>
          </a:p>
        </p:txBody>
      </p:sp>
    </p:spTree>
    <p:extLst>
      <p:ext uri="{BB962C8B-B14F-4D97-AF65-F5344CB8AC3E}">
        <p14:creationId xmlns:p14="http://schemas.microsoft.com/office/powerpoint/2010/main" val="671571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Benefits of HSR (UK evidence)</a:t>
            </a:r>
          </a:p>
        </p:txBody>
      </p:sp>
      <p:sp>
        <p:nvSpPr>
          <p:cNvPr id="3" name="Zástupný symbol pro obsah 2"/>
          <p:cNvSpPr>
            <a:spLocks noGrp="1"/>
          </p:cNvSpPr>
          <p:nvPr>
            <p:ph idx="1"/>
          </p:nvPr>
        </p:nvSpPr>
        <p:spPr/>
        <p:txBody>
          <a:bodyPr/>
          <a:lstStyle/>
          <a:p>
            <a:r>
              <a:rPr lang="en-GB" noProof="0" dirty="0"/>
              <a:t>30% </a:t>
            </a:r>
            <a:r>
              <a:rPr lang="en-GB" b="1" noProof="0" dirty="0"/>
              <a:t>revenue</a:t>
            </a:r>
          </a:p>
          <a:p>
            <a:r>
              <a:rPr lang="en-GB" noProof="0" dirty="0"/>
              <a:t>50% users </a:t>
            </a:r>
            <a:r>
              <a:rPr lang="en-GB" b="1" noProof="0" dirty="0"/>
              <a:t>time savings</a:t>
            </a:r>
          </a:p>
          <a:p>
            <a:r>
              <a:rPr lang="en-GB" noProof="0" dirty="0"/>
              <a:t>10% </a:t>
            </a:r>
            <a:r>
              <a:rPr lang="en-GB" b="1" noProof="0" dirty="0"/>
              <a:t>reduction</a:t>
            </a:r>
            <a:r>
              <a:rPr lang="en-GB" noProof="0" dirty="0"/>
              <a:t> of rail </a:t>
            </a:r>
            <a:r>
              <a:rPr lang="en-GB" b="1" noProof="0" dirty="0"/>
              <a:t>overcrowding</a:t>
            </a:r>
          </a:p>
          <a:p>
            <a:r>
              <a:rPr lang="en-GB" noProof="0" dirty="0"/>
              <a:t>10% </a:t>
            </a:r>
            <a:r>
              <a:rPr lang="en-GB" b="1" noProof="0" dirty="0"/>
              <a:t>wider</a:t>
            </a:r>
            <a:r>
              <a:rPr lang="en-GB" noProof="0" dirty="0"/>
              <a:t> economic </a:t>
            </a:r>
            <a:r>
              <a:rPr lang="en-GB" b="1" noProof="0" dirty="0"/>
              <a:t>benefits</a:t>
            </a:r>
          </a:p>
          <a:p>
            <a:endParaRPr lang="en-GB" noProof="0" dirty="0"/>
          </a:p>
          <a:p>
            <a:r>
              <a:rPr lang="en-GB" noProof="0" dirty="0"/>
              <a:t>Benefits from reduced road congestion and environment improvement were relatively minor</a:t>
            </a:r>
          </a:p>
        </p:txBody>
      </p:sp>
    </p:spTree>
    <p:extLst>
      <p:ext uri="{BB962C8B-B14F-4D97-AF65-F5344CB8AC3E}">
        <p14:creationId xmlns:p14="http://schemas.microsoft.com/office/powerpoint/2010/main" val="2269648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HSR traffic (European evidence)</a:t>
            </a:r>
          </a:p>
        </p:txBody>
      </p:sp>
      <p:sp>
        <p:nvSpPr>
          <p:cNvPr id="3" name="Zástupný symbol pro obsah 2"/>
          <p:cNvSpPr>
            <a:spLocks noGrp="1"/>
          </p:cNvSpPr>
          <p:nvPr>
            <p:ph idx="1"/>
          </p:nvPr>
        </p:nvSpPr>
        <p:spPr/>
        <p:txBody>
          <a:bodyPr/>
          <a:lstStyle/>
          <a:p>
            <a:r>
              <a:rPr lang="en-GB" noProof="0" dirty="0"/>
              <a:t>30% abstracted from </a:t>
            </a:r>
            <a:r>
              <a:rPr lang="en-GB" b="1" noProof="0" dirty="0"/>
              <a:t>air</a:t>
            </a:r>
          </a:p>
          <a:p>
            <a:r>
              <a:rPr lang="en-GB" noProof="0" dirty="0"/>
              <a:t>30% abstracted from </a:t>
            </a:r>
            <a:r>
              <a:rPr lang="en-GB" b="1" noProof="0" dirty="0"/>
              <a:t>classic rail</a:t>
            </a:r>
          </a:p>
          <a:p>
            <a:r>
              <a:rPr lang="en-GB" noProof="0" dirty="0"/>
              <a:t>15% from </a:t>
            </a:r>
            <a:r>
              <a:rPr lang="en-GB" b="1" noProof="0" dirty="0"/>
              <a:t>road</a:t>
            </a:r>
            <a:r>
              <a:rPr lang="en-GB" noProof="0" dirty="0"/>
              <a:t> (predominantly car)</a:t>
            </a:r>
          </a:p>
          <a:p>
            <a:r>
              <a:rPr lang="en-GB" noProof="0" dirty="0"/>
              <a:t>25% </a:t>
            </a:r>
            <a:r>
              <a:rPr lang="en-GB" b="1" noProof="0" dirty="0"/>
              <a:t>generated</a:t>
            </a:r>
          </a:p>
        </p:txBody>
      </p:sp>
    </p:spTree>
    <p:extLst>
      <p:ext uri="{BB962C8B-B14F-4D97-AF65-F5344CB8AC3E}">
        <p14:creationId xmlns:p14="http://schemas.microsoft.com/office/powerpoint/2010/main" val="2962039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Capital costs</a:t>
            </a:r>
          </a:p>
        </p:txBody>
      </p:sp>
      <p:sp>
        <p:nvSpPr>
          <p:cNvPr id="3" name="Zástupný symbol pro obsah 2"/>
          <p:cNvSpPr>
            <a:spLocks noGrp="1"/>
          </p:cNvSpPr>
          <p:nvPr>
            <p:ph idx="1"/>
          </p:nvPr>
        </p:nvSpPr>
        <p:spPr/>
        <p:txBody>
          <a:bodyPr>
            <a:normAutofit lnSpcReduction="10000"/>
          </a:bodyPr>
          <a:lstStyle/>
          <a:p>
            <a:r>
              <a:rPr lang="en-GB" b="1" noProof="0" dirty="0"/>
              <a:t>High</a:t>
            </a:r>
            <a:r>
              <a:rPr lang="en-GB" noProof="0" dirty="0"/>
              <a:t> capital </a:t>
            </a:r>
            <a:r>
              <a:rPr lang="en-GB" b="1" noProof="0" dirty="0"/>
              <a:t>costs</a:t>
            </a:r>
            <a:r>
              <a:rPr lang="en-GB" noProof="0" dirty="0"/>
              <a:t> are required to achieve grade separation, curvature and gradient</a:t>
            </a:r>
          </a:p>
          <a:p>
            <a:r>
              <a:rPr lang="en-GB" b="1" noProof="0" dirty="0"/>
              <a:t>Costs higher </a:t>
            </a:r>
            <a:r>
              <a:rPr lang="en-GB" noProof="0" dirty="0"/>
              <a:t>when high population densities, high land values and unfavourable topography</a:t>
            </a:r>
          </a:p>
          <a:p>
            <a:r>
              <a:rPr lang="en-GB" noProof="0" dirty="0"/>
              <a:t>Costs may </a:t>
            </a:r>
            <a:r>
              <a:rPr lang="en-GB" b="1" noProof="0" dirty="0"/>
              <a:t>vary</a:t>
            </a:r>
            <a:r>
              <a:rPr lang="en-GB" noProof="0" dirty="0"/>
              <a:t> from below EUR 10 million per km (China) to over EUR 100 million per km (HS1 approaches to London)</a:t>
            </a:r>
          </a:p>
          <a:p>
            <a:r>
              <a:rPr lang="en-GB" b="1" noProof="0" dirty="0"/>
              <a:t>Economies of density </a:t>
            </a:r>
            <a:r>
              <a:rPr lang="en-GB" noProof="0" dirty="0"/>
              <a:t>important </a:t>
            </a:r>
          </a:p>
          <a:p>
            <a:r>
              <a:rPr lang="en-GB" b="1" noProof="0" dirty="0"/>
              <a:t>Operating speed </a:t>
            </a:r>
            <a:r>
              <a:rPr lang="en-GB" noProof="0" dirty="0"/>
              <a:t>is a key driver of capital costs</a:t>
            </a:r>
          </a:p>
        </p:txBody>
      </p:sp>
    </p:spTree>
    <p:extLst>
      <p:ext uri="{BB962C8B-B14F-4D97-AF65-F5344CB8AC3E}">
        <p14:creationId xmlns:p14="http://schemas.microsoft.com/office/powerpoint/2010/main" val="2979547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Demand </a:t>
            </a:r>
          </a:p>
        </p:txBody>
      </p:sp>
      <p:sp>
        <p:nvSpPr>
          <p:cNvPr id="3" name="Zástupný symbol pro obsah 2"/>
          <p:cNvSpPr>
            <a:spLocks noGrp="1"/>
          </p:cNvSpPr>
          <p:nvPr>
            <p:ph idx="1"/>
          </p:nvPr>
        </p:nvSpPr>
        <p:spPr/>
        <p:txBody>
          <a:bodyPr>
            <a:normAutofit lnSpcReduction="10000"/>
          </a:bodyPr>
          <a:lstStyle/>
          <a:p>
            <a:r>
              <a:rPr lang="en-GB" noProof="0" dirty="0"/>
              <a:t>High degree of variability in demand for HSR schemes from below </a:t>
            </a:r>
            <a:r>
              <a:rPr lang="en-GB" b="1" noProof="0" dirty="0"/>
              <a:t>4</a:t>
            </a:r>
            <a:r>
              <a:rPr lang="en-GB" noProof="0" dirty="0"/>
              <a:t> million passengers per annum (Madrid-Seville) to over </a:t>
            </a:r>
            <a:r>
              <a:rPr lang="en-GB" b="1" noProof="0" dirty="0"/>
              <a:t>200</a:t>
            </a:r>
            <a:r>
              <a:rPr lang="en-GB" noProof="0" dirty="0"/>
              <a:t> million passenger per annum (for the Hokkaido and Sanyo Shinkansen)</a:t>
            </a:r>
          </a:p>
          <a:p>
            <a:r>
              <a:rPr lang="en-GB" b="1" noProof="0" dirty="0"/>
              <a:t>Determinants</a:t>
            </a:r>
            <a:r>
              <a:rPr lang="en-GB" noProof="0" dirty="0"/>
              <a:t>: population, spatial structures, fare levels, HSR stations location, national and sometimes regional borders</a:t>
            </a:r>
          </a:p>
          <a:p>
            <a:r>
              <a:rPr lang="en-GB" noProof="0" dirty="0"/>
              <a:t>Demand estimations: </a:t>
            </a:r>
            <a:r>
              <a:rPr lang="en-GB" b="1" noProof="0" dirty="0"/>
              <a:t>gravity model</a:t>
            </a:r>
          </a:p>
        </p:txBody>
      </p:sp>
    </p:spTree>
    <p:extLst>
      <p:ext uri="{BB962C8B-B14F-4D97-AF65-F5344CB8AC3E}">
        <p14:creationId xmlns:p14="http://schemas.microsoft.com/office/powerpoint/2010/main" val="207064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Competition</a:t>
            </a:r>
          </a:p>
        </p:txBody>
      </p:sp>
      <p:sp>
        <p:nvSpPr>
          <p:cNvPr id="3" name="Zástupný symbol pro obsah 2"/>
          <p:cNvSpPr>
            <a:spLocks noGrp="1"/>
          </p:cNvSpPr>
          <p:nvPr>
            <p:ph idx="1"/>
          </p:nvPr>
        </p:nvSpPr>
        <p:spPr/>
        <p:txBody>
          <a:bodyPr>
            <a:normAutofit fontScale="92500" lnSpcReduction="10000"/>
          </a:bodyPr>
          <a:lstStyle/>
          <a:p>
            <a:r>
              <a:rPr lang="en-GB" b="1" noProof="0" dirty="0"/>
              <a:t>Intermodal</a:t>
            </a:r>
            <a:r>
              <a:rPr lang="en-GB" noProof="0" dirty="0"/>
              <a:t> competition – very intensive, low cost airlines</a:t>
            </a:r>
          </a:p>
          <a:p>
            <a:r>
              <a:rPr lang="en-GB" noProof="0" dirty="0"/>
              <a:t>Italy – HSR open access competition between Trenitalia and NTV:</a:t>
            </a:r>
          </a:p>
          <a:p>
            <a:pPr lvl="2">
              <a:buFont typeface="Courier New" panose="02070309020205020404" pitchFamily="49" charset="0"/>
              <a:buChar char="o"/>
            </a:pPr>
            <a:r>
              <a:rPr lang="en-GB" noProof="0" dirty="0"/>
              <a:t>30% reduction in fares</a:t>
            </a:r>
          </a:p>
          <a:p>
            <a:pPr lvl="2">
              <a:buFont typeface="Courier New" panose="02070309020205020404" pitchFamily="49" charset="0"/>
              <a:buChar char="o"/>
            </a:pPr>
            <a:r>
              <a:rPr lang="en-GB" noProof="0" dirty="0"/>
              <a:t>45% increase in services</a:t>
            </a:r>
          </a:p>
          <a:p>
            <a:pPr lvl="2">
              <a:buFont typeface="Courier New" panose="02070309020205020404" pitchFamily="49" charset="0"/>
              <a:buChar char="o"/>
            </a:pPr>
            <a:r>
              <a:rPr lang="en-GB" noProof="0" dirty="0"/>
              <a:t>30% increase in demand</a:t>
            </a:r>
          </a:p>
          <a:p>
            <a:pPr lvl="2">
              <a:buFont typeface="Courier New" panose="02070309020205020404" pitchFamily="49" charset="0"/>
              <a:buChar char="o"/>
            </a:pPr>
            <a:r>
              <a:rPr lang="en-GB" noProof="0" dirty="0"/>
              <a:t>It is not clear whether this competition will be sustainable</a:t>
            </a:r>
          </a:p>
          <a:p>
            <a:r>
              <a:rPr lang="en-GB" b="1" noProof="0" dirty="0"/>
              <a:t>High</a:t>
            </a:r>
            <a:r>
              <a:rPr lang="en-GB" noProof="0" dirty="0"/>
              <a:t> access </a:t>
            </a:r>
            <a:r>
              <a:rPr lang="en-GB" b="1" noProof="0" dirty="0"/>
              <a:t>charges</a:t>
            </a:r>
            <a:r>
              <a:rPr lang="en-GB" noProof="0" dirty="0"/>
              <a:t> (typically 25-45% of HSR revenue) can limit open access competition</a:t>
            </a:r>
          </a:p>
        </p:txBody>
      </p:sp>
    </p:spTree>
    <p:extLst>
      <p:ext uri="{BB962C8B-B14F-4D97-AF65-F5344CB8AC3E}">
        <p14:creationId xmlns:p14="http://schemas.microsoft.com/office/powerpoint/2010/main" val="3765205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Analysis</a:t>
            </a:r>
          </a:p>
        </p:txBody>
      </p:sp>
      <p:sp>
        <p:nvSpPr>
          <p:cNvPr id="3" name="Zástupný symbol pro obsah 2"/>
          <p:cNvSpPr>
            <a:spLocks noGrp="1"/>
          </p:cNvSpPr>
          <p:nvPr>
            <p:ph idx="1"/>
          </p:nvPr>
        </p:nvSpPr>
        <p:spPr/>
        <p:txBody>
          <a:bodyPr/>
          <a:lstStyle/>
          <a:p>
            <a:r>
              <a:rPr lang="en-GB" noProof="0" dirty="0"/>
              <a:t>Paralysis by </a:t>
            </a:r>
            <a:r>
              <a:rPr lang="en-GB" b="1" noProof="0" dirty="0"/>
              <a:t>analysis</a:t>
            </a:r>
            <a:r>
              <a:rPr lang="en-GB" noProof="0" dirty="0"/>
              <a:t> (UK, US) – many studies, minimum service</a:t>
            </a:r>
          </a:p>
          <a:p>
            <a:r>
              <a:rPr lang="en-GB" b="1" noProof="0" dirty="0"/>
              <a:t>Build and see </a:t>
            </a:r>
            <a:r>
              <a:rPr lang="en-GB" noProof="0" dirty="0"/>
              <a:t>(China, Spain) – large increases in HSR network</a:t>
            </a:r>
          </a:p>
          <a:p>
            <a:endParaRPr lang="en-GB" noProof="0" dirty="0"/>
          </a:p>
          <a:p>
            <a:r>
              <a:rPr lang="en-GB" noProof="0" dirty="0"/>
              <a:t>Step by step x big bang approach </a:t>
            </a:r>
          </a:p>
        </p:txBody>
      </p:sp>
    </p:spTree>
    <p:extLst>
      <p:ext uri="{BB962C8B-B14F-4D97-AF65-F5344CB8AC3E}">
        <p14:creationId xmlns:p14="http://schemas.microsoft.com/office/powerpoint/2010/main" val="192335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Test for HSR investment</a:t>
            </a:r>
          </a:p>
        </p:txBody>
      </p:sp>
      <p:sp>
        <p:nvSpPr>
          <p:cNvPr id="3" name="Zástupný symbol pro obsah 2"/>
          <p:cNvSpPr>
            <a:spLocks noGrp="1"/>
          </p:cNvSpPr>
          <p:nvPr>
            <p:ph idx="1"/>
          </p:nvPr>
        </p:nvSpPr>
        <p:spPr/>
        <p:txBody>
          <a:bodyPr/>
          <a:lstStyle/>
          <a:p>
            <a:pPr marL="514350" indent="-514350">
              <a:buFont typeface="+mj-lt"/>
              <a:buAutoNum type="arabicPeriod"/>
            </a:pPr>
            <a:r>
              <a:rPr lang="en-GB" noProof="0" dirty="0"/>
              <a:t>Does HSR make a </a:t>
            </a:r>
            <a:r>
              <a:rPr lang="en-GB" b="1" noProof="0" dirty="0"/>
              <a:t>commercial</a:t>
            </a:r>
            <a:r>
              <a:rPr lang="en-GB" noProof="0" dirty="0"/>
              <a:t> return?</a:t>
            </a:r>
          </a:p>
          <a:p>
            <a:pPr marL="514350" indent="-514350">
              <a:buFont typeface="+mj-lt"/>
              <a:buAutoNum type="arabicPeriod"/>
            </a:pPr>
            <a:r>
              <a:rPr lang="en-GB" noProof="0" dirty="0"/>
              <a:t>Does HSR make a </a:t>
            </a:r>
            <a:r>
              <a:rPr lang="en-GB" b="1" noProof="0" dirty="0"/>
              <a:t>social</a:t>
            </a:r>
            <a:r>
              <a:rPr lang="en-GB" noProof="0" dirty="0"/>
              <a:t> return?</a:t>
            </a:r>
          </a:p>
          <a:p>
            <a:pPr marL="514350" indent="-514350">
              <a:buFont typeface="+mj-lt"/>
              <a:buAutoNum type="arabicPeriod"/>
            </a:pPr>
            <a:r>
              <a:rPr lang="en-GB" noProof="0" dirty="0"/>
              <a:t>Does HSR make a social return including impacts on other transport systems and </a:t>
            </a:r>
            <a:r>
              <a:rPr lang="en-GB" b="1" noProof="0" dirty="0"/>
              <a:t>wider</a:t>
            </a:r>
            <a:r>
              <a:rPr lang="en-GB" noProof="0" dirty="0"/>
              <a:t> economic benefits?</a:t>
            </a:r>
          </a:p>
          <a:p>
            <a:pPr marL="514350" indent="-514350">
              <a:buFont typeface="+mj-lt"/>
              <a:buAutoNum type="arabicPeriod"/>
            </a:pPr>
            <a:r>
              <a:rPr lang="en-GB" noProof="0" dirty="0"/>
              <a:t>Does HSR have social returns when </a:t>
            </a:r>
            <a:r>
              <a:rPr lang="en-GB" b="1" noProof="0" dirty="0"/>
              <a:t>qualitative </a:t>
            </a:r>
            <a:r>
              <a:rPr lang="en-GB" noProof="0" dirty="0"/>
              <a:t>wider benefits are taken into account?</a:t>
            </a:r>
          </a:p>
        </p:txBody>
      </p:sp>
    </p:spTree>
    <p:extLst>
      <p:ext uri="{BB962C8B-B14F-4D97-AF65-F5344CB8AC3E}">
        <p14:creationId xmlns:p14="http://schemas.microsoft.com/office/powerpoint/2010/main" val="9222992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dnadpis 4"/>
          <p:cNvSpPr>
            <a:spLocks noGrp="1"/>
          </p:cNvSpPr>
          <p:nvPr>
            <p:ph type="subTitle" idx="1"/>
          </p:nvPr>
        </p:nvSpPr>
        <p:spPr>
          <a:xfrm>
            <a:off x="1331640" y="2636912"/>
            <a:ext cx="6400800" cy="1752600"/>
          </a:xfrm>
        </p:spPr>
        <p:txBody>
          <a:bodyPr/>
          <a:lstStyle/>
          <a:p>
            <a:r>
              <a:rPr lang="en-GB" noProof="0" dirty="0"/>
              <a:t>Nash (2015): When to invest in HSR?</a:t>
            </a:r>
          </a:p>
        </p:txBody>
      </p:sp>
    </p:spTree>
    <p:extLst>
      <p:ext uri="{BB962C8B-B14F-4D97-AF65-F5344CB8AC3E}">
        <p14:creationId xmlns:p14="http://schemas.microsoft.com/office/powerpoint/2010/main" val="41871663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p:cNvPicPr>
            <a:picLocks noGrp="1" noChangeAspect="1"/>
          </p:cNvPicPr>
          <p:nvPr>
            <p:ph idx="1"/>
          </p:nvPr>
        </p:nvPicPr>
        <p:blipFill>
          <a:blip r:embed="rId2"/>
          <a:stretch>
            <a:fillRect/>
          </a:stretch>
        </p:blipFill>
        <p:spPr>
          <a:xfrm>
            <a:off x="164475" y="68263"/>
            <a:ext cx="8815051" cy="6721475"/>
          </a:xfrm>
          <a:prstGeom prst="rect">
            <a:avLst/>
          </a:prstGeom>
          <a:noFill/>
        </p:spPr>
      </p:pic>
    </p:spTree>
    <p:extLst>
      <p:ext uri="{BB962C8B-B14F-4D97-AF65-F5344CB8AC3E}">
        <p14:creationId xmlns:p14="http://schemas.microsoft.com/office/powerpoint/2010/main" val="30061598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A30347C3-BA21-016C-FB3C-715EFC7384ED}"/>
              </a:ext>
            </a:extLst>
          </p:cNvPr>
          <p:cNvSpPr>
            <a:spLocks noGrp="1"/>
          </p:cNvSpPr>
          <p:nvPr>
            <p:ph type="title"/>
          </p:nvPr>
        </p:nvSpPr>
        <p:spPr>
          <a:xfrm>
            <a:off x="457200" y="274638"/>
            <a:ext cx="8229600" cy="1143000"/>
          </a:xfrm>
        </p:spPr>
        <p:txBody>
          <a:bodyPr/>
          <a:lstStyle/>
          <a:p>
            <a:r>
              <a:rPr lang="en-GB" noProof="0" dirty="0"/>
              <a:t>HSR in France</a:t>
            </a:r>
          </a:p>
        </p:txBody>
      </p:sp>
      <p:pic>
        <p:nvPicPr>
          <p:cNvPr id="7" name="Obrázek 6">
            <a:extLst>
              <a:ext uri="{FF2B5EF4-FFF2-40B4-BE49-F238E27FC236}">
                <a16:creationId xmlns:a16="http://schemas.microsoft.com/office/drawing/2014/main" id="{1F53751E-C010-4777-018F-A14F9E7BA95F}"/>
              </a:ext>
            </a:extLst>
          </p:cNvPr>
          <p:cNvPicPr>
            <a:picLocks noChangeAspect="1"/>
          </p:cNvPicPr>
          <p:nvPr/>
        </p:nvPicPr>
        <p:blipFill>
          <a:blip r:embed="rId2"/>
          <a:stretch>
            <a:fillRect/>
          </a:stretch>
        </p:blipFill>
        <p:spPr>
          <a:xfrm>
            <a:off x="457200" y="2227549"/>
            <a:ext cx="8229600" cy="3271264"/>
          </a:xfrm>
          <a:prstGeom prst="rect">
            <a:avLst/>
          </a:prstGeom>
          <a:noFill/>
        </p:spPr>
      </p:pic>
    </p:spTree>
    <p:extLst>
      <p:ext uri="{BB962C8B-B14F-4D97-AF65-F5344CB8AC3E}">
        <p14:creationId xmlns:p14="http://schemas.microsoft.com/office/powerpoint/2010/main" val="240410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7E6FFC-0A4F-DB67-4DD6-D89E8988C121}"/>
              </a:ext>
            </a:extLst>
          </p:cNvPr>
          <p:cNvSpPr>
            <a:spLocks noGrp="1"/>
          </p:cNvSpPr>
          <p:nvPr>
            <p:ph type="title"/>
          </p:nvPr>
        </p:nvSpPr>
        <p:spPr/>
        <p:txBody>
          <a:bodyPr/>
          <a:lstStyle/>
          <a:p>
            <a:r>
              <a:rPr lang="en-GB" noProof="0" dirty="0"/>
              <a:t>Appraisal and Forecasting</a:t>
            </a:r>
          </a:p>
        </p:txBody>
      </p:sp>
      <p:sp>
        <p:nvSpPr>
          <p:cNvPr id="3" name="Zástupný obsah 2">
            <a:extLst>
              <a:ext uri="{FF2B5EF4-FFF2-40B4-BE49-F238E27FC236}">
                <a16:creationId xmlns:a16="http://schemas.microsoft.com/office/drawing/2014/main" id="{C3C80044-69A2-182A-8838-23C37A60BA88}"/>
              </a:ext>
            </a:extLst>
          </p:cNvPr>
          <p:cNvSpPr>
            <a:spLocks noGrp="1"/>
          </p:cNvSpPr>
          <p:nvPr>
            <p:ph idx="1"/>
          </p:nvPr>
        </p:nvSpPr>
        <p:spPr/>
        <p:txBody>
          <a:bodyPr>
            <a:normAutofit fontScale="85000" lnSpcReduction="10000"/>
          </a:bodyPr>
          <a:lstStyle/>
          <a:p>
            <a:r>
              <a:rPr lang="en-GB" noProof="0" dirty="0"/>
              <a:t>It is fundamental to realise that inherent in appraisal, there is some kind of prediction or </a:t>
            </a:r>
            <a:r>
              <a:rPr lang="en-GB" b="1" noProof="0" dirty="0"/>
              <a:t>forecasting</a:t>
            </a:r>
            <a:r>
              <a:rPr lang="en-GB" noProof="0" dirty="0"/>
              <a:t> required</a:t>
            </a:r>
          </a:p>
          <a:p>
            <a:r>
              <a:rPr lang="en-GB" noProof="0" dirty="0"/>
              <a:t>Because we have not built the project, we are only considering whether it will be worthwhile or not → we have to try to forecast </a:t>
            </a:r>
            <a:r>
              <a:rPr lang="en-GB" b="1" noProof="0" dirty="0"/>
              <a:t>the future </a:t>
            </a:r>
            <a:r>
              <a:rPr lang="en-GB" noProof="0" dirty="0"/>
              <a:t>→ sometimes quite far into the future</a:t>
            </a:r>
          </a:p>
          <a:p>
            <a:r>
              <a:rPr lang="en-GB" noProof="0" dirty="0"/>
              <a:t>Two main techniques can be used:</a:t>
            </a:r>
          </a:p>
          <a:p>
            <a:pPr marL="0" indent="0">
              <a:buNone/>
            </a:pPr>
            <a:r>
              <a:rPr lang="en-GB" noProof="0" dirty="0"/>
              <a:t>	- Looking at the performance of </a:t>
            </a:r>
            <a:r>
              <a:rPr lang="en-GB" b="1" noProof="0" dirty="0"/>
              <a:t>similar,</a:t>
            </a:r>
          </a:p>
          <a:p>
            <a:pPr marL="0" indent="0">
              <a:buNone/>
            </a:pPr>
            <a:r>
              <a:rPr lang="en-GB" noProof="0" dirty="0"/>
              <a:t>             existing projects </a:t>
            </a:r>
          </a:p>
          <a:p>
            <a:pPr marL="0" indent="0">
              <a:buNone/>
            </a:pPr>
            <a:r>
              <a:rPr lang="en-GB" noProof="0" dirty="0"/>
              <a:t>            - Using predictive </a:t>
            </a:r>
            <a:r>
              <a:rPr lang="en-GB" b="1" noProof="0" dirty="0"/>
              <a:t>models</a:t>
            </a:r>
          </a:p>
        </p:txBody>
      </p:sp>
    </p:spTree>
    <p:extLst>
      <p:ext uri="{BB962C8B-B14F-4D97-AF65-F5344CB8AC3E}">
        <p14:creationId xmlns:p14="http://schemas.microsoft.com/office/powerpoint/2010/main" val="5723740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nchor="ctr">
            <a:normAutofit/>
          </a:bodyPr>
          <a:lstStyle/>
          <a:p>
            <a:r>
              <a:rPr lang="en-GB" noProof="0" dirty="0"/>
              <a:t>CBA of HSR in Spain</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2234473"/>
            <a:ext cx="8229600" cy="325741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07393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noProof="0" dirty="0"/>
              <a:t>CBA of HSR in Britain</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50788"/>
            <a:ext cx="8229600" cy="402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ovéPole 3"/>
          <p:cNvSpPr txBox="1"/>
          <p:nvPr/>
        </p:nvSpPr>
        <p:spPr>
          <a:xfrm>
            <a:off x="611560" y="5877272"/>
            <a:ext cx="2232248" cy="369332"/>
          </a:xfrm>
          <a:prstGeom prst="rect">
            <a:avLst/>
          </a:prstGeom>
          <a:noFill/>
        </p:spPr>
        <p:txBody>
          <a:bodyPr wrap="square" rtlCol="0">
            <a:spAutoFit/>
          </a:bodyPr>
          <a:lstStyle/>
          <a:p>
            <a:r>
              <a:rPr lang="cs-CZ" dirty="0" err="1"/>
              <a:t>Nash</a:t>
            </a:r>
            <a:r>
              <a:rPr lang="cs-CZ" dirty="0"/>
              <a:t> (2015)</a:t>
            </a:r>
          </a:p>
        </p:txBody>
      </p:sp>
    </p:spTree>
    <p:extLst>
      <p:ext uri="{BB962C8B-B14F-4D97-AF65-F5344CB8AC3E}">
        <p14:creationId xmlns:p14="http://schemas.microsoft.com/office/powerpoint/2010/main" val="8096321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GB" noProof="0" dirty="0"/>
              <a:t>HSR costs and benefits</a:t>
            </a:r>
          </a:p>
        </p:txBody>
      </p:sp>
      <p:pic>
        <p:nvPicPr>
          <p:cNvPr id="5" name="Zástupný symbol pro obsah 4"/>
          <p:cNvPicPr>
            <a:picLocks noGrp="1" noChangeAspect="1"/>
          </p:cNvPicPr>
          <p:nvPr>
            <p:ph idx="1"/>
          </p:nvPr>
        </p:nvPicPr>
        <p:blipFill>
          <a:blip r:embed="rId2"/>
          <a:stretch>
            <a:fillRect/>
          </a:stretch>
        </p:blipFill>
        <p:spPr>
          <a:xfrm>
            <a:off x="687307" y="2132856"/>
            <a:ext cx="7769385" cy="3280990"/>
          </a:xfrm>
          <a:prstGeom prst="rect">
            <a:avLst/>
          </a:prstGeom>
        </p:spPr>
      </p:pic>
    </p:spTree>
    <p:extLst>
      <p:ext uri="{BB962C8B-B14F-4D97-AF65-F5344CB8AC3E}">
        <p14:creationId xmlns:p14="http://schemas.microsoft.com/office/powerpoint/2010/main" val="10765081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0AA3CD6E-9DE8-6DCE-76AD-6C35DB268904}"/>
              </a:ext>
            </a:extLst>
          </p:cNvPr>
          <p:cNvSpPr>
            <a:spLocks noGrp="1"/>
          </p:cNvSpPr>
          <p:nvPr>
            <p:ph type="ctrTitle"/>
          </p:nvPr>
        </p:nvSpPr>
        <p:spPr/>
        <p:txBody>
          <a:bodyPr/>
          <a:lstStyle/>
          <a:p>
            <a:r>
              <a:rPr lang="en-GB" noProof="0" dirty="0"/>
              <a:t>HSR in the Czech Republic</a:t>
            </a:r>
          </a:p>
        </p:txBody>
      </p:sp>
      <p:sp>
        <p:nvSpPr>
          <p:cNvPr id="5" name="Podnadpis 4">
            <a:extLst>
              <a:ext uri="{FF2B5EF4-FFF2-40B4-BE49-F238E27FC236}">
                <a16:creationId xmlns:a16="http://schemas.microsoft.com/office/drawing/2014/main" id="{25478D56-B25C-21EE-7F81-FA0D35C76701}"/>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32047129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noProof="0" dirty="0"/>
              <a:t>Is it a good idea to build HSR in the Czech Republic?</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40388" y="1600200"/>
            <a:ext cx="666322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05369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GB" noProof="0" dirty="0"/>
              <a:t>The „threat“ of being excluded from HSR network in Central Europe</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705769"/>
            <a:ext cx="7620000" cy="431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94518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C930EE34-51F3-7A15-E1BF-DA1E3E4E5A83}"/>
              </a:ext>
            </a:extLst>
          </p:cNvPr>
          <p:cNvSpPr>
            <a:spLocks noGrp="1"/>
          </p:cNvSpPr>
          <p:nvPr>
            <p:ph type="ctrTitle"/>
          </p:nvPr>
        </p:nvSpPr>
        <p:spPr/>
        <p:txBody>
          <a:bodyPr/>
          <a:lstStyle/>
          <a:p>
            <a:r>
              <a:rPr lang="en-GB" noProof="0" dirty="0"/>
              <a:t>Bent </a:t>
            </a:r>
            <a:r>
              <a:rPr lang="en-GB" noProof="0" dirty="0" err="1"/>
              <a:t>Flyvbjerg</a:t>
            </a:r>
            <a:endParaRPr lang="en-GB" noProof="0" dirty="0"/>
          </a:p>
        </p:txBody>
      </p:sp>
      <p:sp>
        <p:nvSpPr>
          <p:cNvPr id="5" name="Podnadpis 4">
            <a:extLst>
              <a:ext uri="{FF2B5EF4-FFF2-40B4-BE49-F238E27FC236}">
                <a16:creationId xmlns:a16="http://schemas.microsoft.com/office/drawing/2014/main" id="{C06F1D78-78F8-F9AF-3762-C28A48587996}"/>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22436432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F07C9A-17AE-FC7A-5D31-21C6FB3E3FC4}"/>
              </a:ext>
            </a:extLst>
          </p:cNvPr>
          <p:cNvSpPr>
            <a:spLocks noGrp="1"/>
          </p:cNvSpPr>
          <p:nvPr>
            <p:ph type="title"/>
          </p:nvPr>
        </p:nvSpPr>
        <p:spPr/>
        <p:txBody>
          <a:bodyPr/>
          <a:lstStyle/>
          <a:p>
            <a:r>
              <a:rPr lang="en-GB" noProof="0" dirty="0"/>
              <a:t>Biased demand forecasts</a:t>
            </a:r>
          </a:p>
        </p:txBody>
      </p:sp>
      <p:sp>
        <p:nvSpPr>
          <p:cNvPr id="3" name="Zástupný obsah 2">
            <a:extLst>
              <a:ext uri="{FF2B5EF4-FFF2-40B4-BE49-F238E27FC236}">
                <a16:creationId xmlns:a16="http://schemas.microsoft.com/office/drawing/2014/main" id="{B233B60A-3E94-0B3A-E772-C7232A31E4F5}"/>
              </a:ext>
            </a:extLst>
          </p:cNvPr>
          <p:cNvSpPr>
            <a:spLocks noGrp="1"/>
          </p:cNvSpPr>
          <p:nvPr>
            <p:ph idx="1"/>
          </p:nvPr>
        </p:nvSpPr>
        <p:spPr/>
        <p:txBody>
          <a:bodyPr>
            <a:normAutofit fontScale="77500" lnSpcReduction="20000"/>
          </a:bodyPr>
          <a:lstStyle/>
          <a:p>
            <a:r>
              <a:rPr lang="en-GB" noProof="0" dirty="0"/>
              <a:t>The study of </a:t>
            </a:r>
            <a:r>
              <a:rPr lang="en-GB" b="1" noProof="0" dirty="0"/>
              <a:t>traffic forecasts </a:t>
            </a:r>
            <a:r>
              <a:rPr lang="en-GB" noProof="0" dirty="0"/>
              <a:t>in transportation infrastructure projects. The sample used is the largest of its kind, covering 210 projects in 14 nations. The study shows that forecasters generally do a </a:t>
            </a:r>
            <a:r>
              <a:rPr lang="en-GB" b="1" noProof="0" dirty="0"/>
              <a:t>poor job of estimating </a:t>
            </a:r>
            <a:r>
              <a:rPr lang="en-GB" noProof="0" dirty="0"/>
              <a:t>the demand for transportation infrastructure projects. </a:t>
            </a:r>
          </a:p>
          <a:p>
            <a:r>
              <a:rPr lang="en-GB" noProof="0" dirty="0"/>
              <a:t>For </a:t>
            </a:r>
            <a:r>
              <a:rPr lang="en-GB" b="1" noProof="0" dirty="0"/>
              <a:t>9 out of 10 rail </a:t>
            </a:r>
            <a:r>
              <a:rPr lang="en-GB" noProof="0" dirty="0"/>
              <a:t>projects, passenger forecasts are </a:t>
            </a:r>
            <a:r>
              <a:rPr lang="en-GB" b="1" noProof="0" dirty="0"/>
              <a:t>overestimated</a:t>
            </a:r>
            <a:r>
              <a:rPr lang="en-GB" noProof="0" dirty="0"/>
              <a:t>; the average overestimation is 106%. For half of all </a:t>
            </a:r>
            <a:r>
              <a:rPr lang="en-GB" b="1" noProof="0" dirty="0"/>
              <a:t>road projects</a:t>
            </a:r>
            <a:r>
              <a:rPr lang="en-GB" noProof="0" dirty="0"/>
              <a:t>, the difference between actual and forecasted traffic is more than ±20%. </a:t>
            </a:r>
          </a:p>
          <a:p>
            <a:r>
              <a:rPr lang="en-GB" noProof="0" dirty="0"/>
              <a:t>The result is </a:t>
            </a:r>
            <a:r>
              <a:rPr lang="en-GB" b="1" noProof="0" dirty="0"/>
              <a:t>substantial financial risks</a:t>
            </a:r>
            <a:r>
              <a:rPr lang="en-GB" noProof="0" dirty="0"/>
              <a:t>, which are typically ignored or downplayed by planners and decision makers to the detriment of social and economic welfare. </a:t>
            </a:r>
          </a:p>
        </p:txBody>
      </p:sp>
      <p:sp>
        <p:nvSpPr>
          <p:cNvPr id="5" name="TextovéPole 4">
            <a:extLst>
              <a:ext uri="{FF2B5EF4-FFF2-40B4-BE49-F238E27FC236}">
                <a16:creationId xmlns:a16="http://schemas.microsoft.com/office/drawing/2014/main" id="{0D12FE7F-E4B8-41D0-EBD7-68715DFBE29A}"/>
              </a:ext>
            </a:extLst>
          </p:cNvPr>
          <p:cNvSpPr txBox="1"/>
          <p:nvPr/>
        </p:nvSpPr>
        <p:spPr>
          <a:xfrm>
            <a:off x="675656" y="5660032"/>
            <a:ext cx="8496944" cy="923330"/>
          </a:xfrm>
          <a:prstGeom prst="rect">
            <a:avLst/>
          </a:prstGeom>
          <a:noFill/>
        </p:spPr>
        <p:txBody>
          <a:bodyPr wrap="square">
            <a:spAutoFit/>
          </a:bodyPr>
          <a:lstStyle/>
          <a:p>
            <a:r>
              <a:rPr lang="en-US" dirty="0" err="1"/>
              <a:t>Flyvbjerg</a:t>
            </a:r>
            <a:r>
              <a:rPr lang="en-US" dirty="0"/>
              <a:t>, B., </a:t>
            </a:r>
            <a:r>
              <a:rPr lang="en-US" dirty="0" err="1"/>
              <a:t>Skamris</a:t>
            </a:r>
            <a:r>
              <a:rPr lang="en-US" dirty="0"/>
              <a:t> Holm, M. K., &amp; Buhl, S. L. (2005). How (in) accurate are demand forecasts in public works projects?: The case of transportation. </a:t>
            </a:r>
            <a:r>
              <a:rPr lang="en-US" i="1" dirty="0"/>
              <a:t>Journal of the American planning association</a:t>
            </a:r>
            <a:r>
              <a:rPr lang="en-US" dirty="0"/>
              <a:t>, </a:t>
            </a:r>
            <a:r>
              <a:rPr lang="en-US" i="1" dirty="0"/>
              <a:t>71</a:t>
            </a:r>
            <a:r>
              <a:rPr lang="en-US" dirty="0"/>
              <a:t>(2), 131-146.</a:t>
            </a:r>
            <a:endParaRPr lang="cs-CZ" dirty="0"/>
          </a:p>
        </p:txBody>
      </p:sp>
    </p:spTree>
    <p:extLst>
      <p:ext uri="{BB962C8B-B14F-4D97-AF65-F5344CB8AC3E}">
        <p14:creationId xmlns:p14="http://schemas.microsoft.com/office/powerpoint/2010/main" val="1249400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42D9B4-AC72-7B8F-E85C-94E5F6F456AD}"/>
              </a:ext>
            </a:extLst>
          </p:cNvPr>
          <p:cNvSpPr>
            <a:spLocks noGrp="1"/>
          </p:cNvSpPr>
          <p:nvPr>
            <p:ph type="title"/>
          </p:nvPr>
        </p:nvSpPr>
        <p:spPr/>
        <p:txBody>
          <a:bodyPr/>
          <a:lstStyle/>
          <a:p>
            <a:r>
              <a:rPr lang="en-GB" noProof="0" dirty="0"/>
              <a:t>Cost escalation</a:t>
            </a:r>
          </a:p>
        </p:txBody>
      </p:sp>
      <p:sp>
        <p:nvSpPr>
          <p:cNvPr id="3" name="Zástupný obsah 2">
            <a:extLst>
              <a:ext uri="{FF2B5EF4-FFF2-40B4-BE49-F238E27FC236}">
                <a16:creationId xmlns:a16="http://schemas.microsoft.com/office/drawing/2014/main" id="{63BDD9F0-0CE7-05A7-D36B-AD3AC7AE25E1}"/>
              </a:ext>
            </a:extLst>
          </p:cNvPr>
          <p:cNvSpPr>
            <a:spLocks noGrp="1"/>
          </p:cNvSpPr>
          <p:nvPr>
            <p:ph idx="1"/>
          </p:nvPr>
        </p:nvSpPr>
        <p:spPr>
          <a:xfrm>
            <a:off x="457200" y="1600200"/>
            <a:ext cx="8229600" cy="4853136"/>
          </a:xfrm>
        </p:spPr>
        <p:txBody>
          <a:bodyPr>
            <a:normAutofit fontScale="77500" lnSpcReduction="20000"/>
          </a:bodyPr>
          <a:lstStyle/>
          <a:p>
            <a:r>
              <a:rPr lang="en-GB" noProof="0" dirty="0"/>
              <a:t>The study of </a:t>
            </a:r>
            <a:r>
              <a:rPr lang="en-GB" b="1" noProof="0" dirty="0"/>
              <a:t>cost escalation </a:t>
            </a:r>
            <a:r>
              <a:rPr lang="en-GB" noProof="0" dirty="0"/>
              <a:t>in transportation infrastructure projects. Based on a sample of 258 transportation infrastructure projects worth US$90 billion it is found that the cost estimates used to decide whether such projects should be built are </a:t>
            </a:r>
            <a:r>
              <a:rPr lang="en-GB" b="1" noProof="0" dirty="0"/>
              <a:t>highly and systematically misleading</a:t>
            </a:r>
            <a:r>
              <a:rPr lang="en-GB" noProof="0" dirty="0"/>
              <a:t>. </a:t>
            </a:r>
          </a:p>
          <a:p>
            <a:r>
              <a:rPr lang="en-GB" noProof="0" dirty="0"/>
              <a:t>Underestimation cannot be explained by error and is best explained by strategic misrepresentation, that is, </a:t>
            </a:r>
            <a:r>
              <a:rPr lang="en-GB" b="1" noProof="0" dirty="0"/>
              <a:t>lying</a:t>
            </a:r>
            <a:r>
              <a:rPr lang="en-GB" noProof="0" dirty="0"/>
              <a:t>. </a:t>
            </a:r>
          </a:p>
          <a:p>
            <a:r>
              <a:rPr lang="en-GB" noProof="0" dirty="0"/>
              <a:t>The policy implications are clear: legislators, administrators, investors, media representatives, and members of the public who value honest numbers </a:t>
            </a:r>
            <a:r>
              <a:rPr lang="en-GB" b="1" noProof="0" dirty="0"/>
              <a:t>should not trust </a:t>
            </a:r>
            <a:r>
              <a:rPr lang="en-GB" noProof="0" dirty="0"/>
              <a:t>cost estimates and cost-benefit analyses produced by project promoters a</a:t>
            </a:r>
            <a:r>
              <a:rPr lang="en-US" dirty="0" err="1"/>
              <a:t>nd</a:t>
            </a:r>
            <a:r>
              <a:rPr lang="en-US" dirty="0"/>
              <a:t> their analysts.</a:t>
            </a:r>
            <a:endParaRPr lang="cs-CZ" dirty="0"/>
          </a:p>
        </p:txBody>
      </p:sp>
      <p:sp>
        <p:nvSpPr>
          <p:cNvPr id="5" name="TextovéPole 4">
            <a:extLst>
              <a:ext uri="{FF2B5EF4-FFF2-40B4-BE49-F238E27FC236}">
                <a16:creationId xmlns:a16="http://schemas.microsoft.com/office/drawing/2014/main" id="{164EDEF4-0C2E-C893-A8BD-736626CE7401}"/>
              </a:ext>
            </a:extLst>
          </p:cNvPr>
          <p:cNvSpPr txBox="1"/>
          <p:nvPr/>
        </p:nvSpPr>
        <p:spPr>
          <a:xfrm>
            <a:off x="457200" y="5817959"/>
            <a:ext cx="8363272" cy="646331"/>
          </a:xfrm>
          <a:prstGeom prst="rect">
            <a:avLst/>
          </a:prstGeom>
          <a:noFill/>
        </p:spPr>
        <p:txBody>
          <a:bodyPr wrap="square">
            <a:spAutoFit/>
          </a:bodyPr>
          <a:lstStyle/>
          <a:p>
            <a:r>
              <a:rPr lang="en-US" dirty="0" err="1"/>
              <a:t>Flyvbjerg</a:t>
            </a:r>
            <a:r>
              <a:rPr lang="en-US" dirty="0"/>
              <a:t>, B., Holm, M. S., &amp; Buhl, S. (2002). Underestimating costs in public works projects: Error or lie?. </a:t>
            </a:r>
            <a:r>
              <a:rPr lang="en-US" i="1" dirty="0"/>
              <a:t>Journal of the American planning association</a:t>
            </a:r>
            <a:r>
              <a:rPr lang="en-US" dirty="0"/>
              <a:t>, </a:t>
            </a:r>
            <a:r>
              <a:rPr lang="en-US" i="1" dirty="0"/>
              <a:t>68</a:t>
            </a:r>
            <a:r>
              <a:rPr lang="en-US" dirty="0"/>
              <a:t>(3), 279-295.</a:t>
            </a:r>
            <a:endParaRPr lang="cs-CZ" dirty="0"/>
          </a:p>
        </p:txBody>
      </p:sp>
    </p:spTree>
    <p:extLst>
      <p:ext uri="{BB962C8B-B14F-4D97-AF65-F5344CB8AC3E}">
        <p14:creationId xmlns:p14="http://schemas.microsoft.com/office/powerpoint/2010/main" val="1223854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94C1FB67-9ADA-6986-D271-E0ABFC489128}"/>
              </a:ext>
            </a:extLst>
          </p:cNvPr>
          <p:cNvSpPr>
            <a:spLocks noGrp="1"/>
          </p:cNvSpPr>
          <p:nvPr>
            <p:ph type="title"/>
          </p:nvPr>
        </p:nvSpPr>
        <p:spPr>
          <a:xfrm>
            <a:off x="457200" y="274638"/>
            <a:ext cx="8229600" cy="1143000"/>
          </a:xfrm>
        </p:spPr>
        <p:txBody>
          <a:bodyPr/>
          <a:lstStyle/>
          <a:p>
            <a:r>
              <a:rPr lang="en-GB" noProof="0" dirty="0"/>
              <a:t>The appraisal process</a:t>
            </a:r>
          </a:p>
        </p:txBody>
      </p:sp>
      <p:pic>
        <p:nvPicPr>
          <p:cNvPr id="9" name="Obrázek 8">
            <a:extLst>
              <a:ext uri="{FF2B5EF4-FFF2-40B4-BE49-F238E27FC236}">
                <a16:creationId xmlns:a16="http://schemas.microsoft.com/office/drawing/2014/main" id="{B80FBBDE-B909-5697-B703-EF6F23A6F586}"/>
              </a:ext>
            </a:extLst>
          </p:cNvPr>
          <p:cNvPicPr>
            <a:picLocks noChangeAspect="1"/>
          </p:cNvPicPr>
          <p:nvPr/>
        </p:nvPicPr>
        <p:blipFill>
          <a:blip r:embed="rId2"/>
          <a:stretch>
            <a:fillRect/>
          </a:stretch>
        </p:blipFill>
        <p:spPr>
          <a:xfrm>
            <a:off x="457200" y="2556732"/>
            <a:ext cx="8229600" cy="2612898"/>
          </a:xfrm>
          <a:prstGeom prst="rect">
            <a:avLst/>
          </a:prstGeom>
          <a:noFill/>
        </p:spPr>
      </p:pic>
    </p:spTree>
    <p:extLst>
      <p:ext uri="{BB962C8B-B14F-4D97-AF65-F5344CB8AC3E}">
        <p14:creationId xmlns:p14="http://schemas.microsoft.com/office/powerpoint/2010/main" val="3319572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D8AF93-7B5D-E87B-B5F1-D7F04405309F}"/>
              </a:ext>
            </a:extLst>
          </p:cNvPr>
          <p:cNvSpPr>
            <a:spLocks noGrp="1"/>
          </p:cNvSpPr>
          <p:nvPr>
            <p:ph type="title"/>
          </p:nvPr>
        </p:nvSpPr>
        <p:spPr/>
        <p:txBody>
          <a:bodyPr/>
          <a:lstStyle/>
          <a:p>
            <a:r>
              <a:rPr lang="en-GB" noProof="0" dirty="0"/>
              <a:t>The role of politics</a:t>
            </a:r>
          </a:p>
        </p:txBody>
      </p:sp>
      <p:sp>
        <p:nvSpPr>
          <p:cNvPr id="3" name="Zástupný obsah 2">
            <a:extLst>
              <a:ext uri="{FF2B5EF4-FFF2-40B4-BE49-F238E27FC236}">
                <a16:creationId xmlns:a16="http://schemas.microsoft.com/office/drawing/2014/main" id="{500A4F4D-B771-0AF3-3723-16266FB6D5F6}"/>
              </a:ext>
            </a:extLst>
          </p:cNvPr>
          <p:cNvSpPr>
            <a:spLocks noGrp="1"/>
          </p:cNvSpPr>
          <p:nvPr>
            <p:ph idx="1"/>
          </p:nvPr>
        </p:nvSpPr>
        <p:spPr>
          <a:xfrm>
            <a:off x="457200" y="1600200"/>
            <a:ext cx="8229600" cy="4709120"/>
          </a:xfrm>
        </p:spPr>
        <p:txBody>
          <a:bodyPr>
            <a:normAutofit fontScale="85000" lnSpcReduction="10000"/>
          </a:bodyPr>
          <a:lstStyle/>
          <a:p>
            <a:r>
              <a:rPr lang="en-GB" noProof="0" dirty="0"/>
              <a:t>Appraisal is </a:t>
            </a:r>
            <a:r>
              <a:rPr lang="en-GB" b="1" noProof="0" dirty="0"/>
              <a:t>not the only basis </a:t>
            </a:r>
            <a:r>
              <a:rPr lang="en-GB" noProof="0" dirty="0"/>
              <a:t>on which projects are selected for funding; politics often play a major role</a:t>
            </a:r>
          </a:p>
          <a:p>
            <a:r>
              <a:rPr lang="en-GB" noProof="0" dirty="0"/>
              <a:t>Politicians may have „</a:t>
            </a:r>
            <a:r>
              <a:rPr lang="en-GB" b="1" noProof="0" dirty="0"/>
              <a:t>non-rational</a:t>
            </a:r>
            <a:r>
              <a:rPr lang="en-GB" noProof="0" dirty="0"/>
              <a:t>“ reasons for wanting or not wanting projects and these may have little to do with the results of appraisal</a:t>
            </a:r>
          </a:p>
          <a:p>
            <a:r>
              <a:rPr lang="en-GB" noProof="0" dirty="0"/>
              <a:t>The appraisals are frequently done </a:t>
            </a:r>
            <a:r>
              <a:rPr lang="en-GB" b="1" noProof="0" dirty="0"/>
              <a:t>after</a:t>
            </a:r>
            <a:r>
              <a:rPr lang="en-GB" noProof="0" dirty="0"/>
              <a:t> the decision to build the project had been taken – ex post justification of a political decision</a:t>
            </a:r>
          </a:p>
          <a:p>
            <a:r>
              <a:rPr lang="en-GB" noProof="0" dirty="0"/>
              <a:t>Appraisal provides the </a:t>
            </a:r>
            <a:r>
              <a:rPr lang="en-GB" b="1" noProof="0" dirty="0"/>
              <a:t>advice</a:t>
            </a:r>
            <a:r>
              <a:rPr lang="en-GB" noProof="0" dirty="0"/>
              <a:t>, that may be ignored by politicians. The politicians take the ultimate decisions.   </a:t>
            </a:r>
          </a:p>
        </p:txBody>
      </p:sp>
    </p:spTree>
    <p:extLst>
      <p:ext uri="{BB962C8B-B14F-4D97-AF65-F5344CB8AC3E}">
        <p14:creationId xmlns:p14="http://schemas.microsoft.com/office/powerpoint/2010/main" val="2333532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35F282-438B-FCD2-C756-DF877090E88E}"/>
              </a:ext>
            </a:extLst>
          </p:cNvPr>
          <p:cNvSpPr>
            <a:spLocks noGrp="1"/>
          </p:cNvSpPr>
          <p:nvPr>
            <p:ph type="title"/>
          </p:nvPr>
        </p:nvSpPr>
        <p:spPr/>
        <p:txBody>
          <a:bodyPr/>
          <a:lstStyle/>
          <a:p>
            <a:r>
              <a:rPr lang="en-GB" noProof="0" dirty="0"/>
              <a:t>Cost benefit analysis</a:t>
            </a:r>
          </a:p>
        </p:txBody>
      </p:sp>
      <p:sp>
        <p:nvSpPr>
          <p:cNvPr id="3" name="Zástupný obsah 2">
            <a:extLst>
              <a:ext uri="{FF2B5EF4-FFF2-40B4-BE49-F238E27FC236}">
                <a16:creationId xmlns:a16="http://schemas.microsoft.com/office/drawing/2014/main" id="{B6E3B9F6-E40D-10E9-DFC3-592F885266D7}"/>
              </a:ext>
            </a:extLst>
          </p:cNvPr>
          <p:cNvSpPr>
            <a:spLocks noGrp="1"/>
          </p:cNvSpPr>
          <p:nvPr>
            <p:ph idx="1"/>
          </p:nvPr>
        </p:nvSpPr>
        <p:spPr/>
        <p:txBody>
          <a:bodyPr>
            <a:normAutofit fontScale="85000" lnSpcReduction="20000"/>
          </a:bodyPr>
          <a:lstStyle/>
          <a:p>
            <a:r>
              <a:rPr lang="en-GB" noProof="0" dirty="0"/>
              <a:t>Cost benefit analysis (CBA) estimates and </a:t>
            </a:r>
            <a:r>
              <a:rPr lang="en-GB" b="1" noProof="0" dirty="0"/>
              <a:t>totals up </a:t>
            </a:r>
            <a:r>
              <a:rPr lang="en-GB" noProof="0" dirty="0"/>
              <a:t>the equivalent money value of the benefits and costs to the community of projects to establish whether they are worthwhile</a:t>
            </a:r>
          </a:p>
          <a:p>
            <a:r>
              <a:rPr lang="en-GB" noProof="0" dirty="0"/>
              <a:t>The results of CBA is a number: this shows the </a:t>
            </a:r>
            <a:r>
              <a:rPr lang="en-GB" b="1" noProof="0" dirty="0"/>
              <a:t>ratio</a:t>
            </a:r>
            <a:r>
              <a:rPr lang="en-GB" noProof="0" dirty="0"/>
              <a:t> of benefits to costs for the scheme. </a:t>
            </a:r>
          </a:p>
          <a:p>
            <a:r>
              <a:rPr lang="en-GB" noProof="0" dirty="0"/>
              <a:t>If it is </a:t>
            </a:r>
            <a:r>
              <a:rPr lang="en-GB" b="1" noProof="0" dirty="0"/>
              <a:t>less than 1 </a:t>
            </a:r>
            <a:r>
              <a:rPr lang="en-GB" noProof="0" dirty="0"/>
              <a:t>(costs exceed benefits) then the rational government or organization would be expected to be unlikely to fund the scheme </a:t>
            </a:r>
          </a:p>
          <a:p>
            <a:r>
              <a:rPr lang="en-GB" noProof="0" dirty="0"/>
              <a:t>Values </a:t>
            </a:r>
            <a:r>
              <a:rPr lang="en-GB" b="1" noProof="0" dirty="0"/>
              <a:t>above 1</a:t>
            </a:r>
            <a:r>
              <a:rPr lang="en-GB" noProof="0" dirty="0"/>
              <a:t> indicate the overall benefit to society and higher the ratio, the higher the probability that it will be financed</a:t>
            </a:r>
          </a:p>
        </p:txBody>
      </p:sp>
    </p:spTree>
    <p:extLst>
      <p:ext uri="{BB962C8B-B14F-4D97-AF65-F5344CB8AC3E}">
        <p14:creationId xmlns:p14="http://schemas.microsoft.com/office/powerpoint/2010/main" val="709196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0ADB08-1A96-E0E2-03BE-089CB3843D0A}"/>
              </a:ext>
            </a:extLst>
          </p:cNvPr>
          <p:cNvSpPr>
            <a:spLocks noGrp="1"/>
          </p:cNvSpPr>
          <p:nvPr>
            <p:ph type="title"/>
          </p:nvPr>
        </p:nvSpPr>
        <p:spPr/>
        <p:txBody>
          <a:bodyPr/>
          <a:lstStyle/>
          <a:p>
            <a:r>
              <a:rPr lang="en-GB" noProof="0" dirty="0"/>
              <a:t>Monetary values</a:t>
            </a:r>
          </a:p>
        </p:txBody>
      </p:sp>
      <p:sp>
        <p:nvSpPr>
          <p:cNvPr id="3" name="Zástupný obsah 2">
            <a:extLst>
              <a:ext uri="{FF2B5EF4-FFF2-40B4-BE49-F238E27FC236}">
                <a16:creationId xmlns:a16="http://schemas.microsoft.com/office/drawing/2014/main" id="{3801C9C6-663E-1253-38ED-12815DF32D5D}"/>
              </a:ext>
            </a:extLst>
          </p:cNvPr>
          <p:cNvSpPr>
            <a:spLocks noGrp="1"/>
          </p:cNvSpPr>
          <p:nvPr>
            <p:ph idx="1"/>
          </p:nvPr>
        </p:nvSpPr>
        <p:spPr/>
        <p:txBody>
          <a:bodyPr>
            <a:normAutofit fontScale="85000" lnSpcReduction="10000"/>
          </a:bodyPr>
          <a:lstStyle/>
          <a:p>
            <a:r>
              <a:rPr lang="en-GB" noProof="0" dirty="0"/>
              <a:t>The basis of CBA is that a </a:t>
            </a:r>
            <a:r>
              <a:rPr lang="en-GB" b="1" noProof="0" dirty="0"/>
              <a:t>monetary value </a:t>
            </a:r>
            <a:r>
              <a:rPr lang="en-GB" noProof="0" dirty="0"/>
              <a:t>needs to be allocated to all benefits and costs associated with a given project. </a:t>
            </a:r>
          </a:p>
          <a:p>
            <a:r>
              <a:rPr lang="en-GB" noProof="0" dirty="0"/>
              <a:t>Some costs and benefits can </a:t>
            </a:r>
            <a:r>
              <a:rPr lang="en-GB" b="1" noProof="0" dirty="0"/>
              <a:t>easily</a:t>
            </a:r>
            <a:r>
              <a:rPr lang="en-GB" noProof="0" dirty="0"/>
              <a:t> be expressed in monetary terms (fares, costs of building roads or operating trains), some are </a:t>
            </a:r>
            <a:r>
              <a:rPr lang="en-GB" b="1" noProof="0" dirty="0"/>
              <a:t>harder</a:t>
            </a:r>
            <a:r>
              <a:rPr lang="en-GB" noProof="0" dirty="0"/>
              <a:t> to monetize (accidents, noise) and finally some are very </a:t>
            </a:r>
            <a:r>
              <a:rPr lang="en-GB" b="1" noProof="0" dirty="0"/>
              <a:t>extremely difficult</a:t>
            </a:r>
            <a:r>
              <a:rPr lang="en-GB" noProof="0" dirty="0"/>
              <a:t> to express in monetary terms (change in the quality of landscape, wider economic benefits)</a:t>
            </a:r>
          </a:p>
          <a:p>
            <a:r>
              <a:rPr lang="en-GB" noProof="0" dirty="0"/>
              <a:t>This is a fundamental </a:t>
            </a:r>
            <a:r>
              <a:rPr lang="en-GB" b="1" noProof="0" dirty="0"/>
              <a:t>difficulty</a:t>
            </a:r>
            <a:r>
              <a:rPr lang="en-GB" noProof="0" dirty="0"/>
              <a:t> in CBA from their beginnings in late 1950s </a:t>
            </a:r>
          </a:p>
        </p:txBody>
      </p:sp>
    </p:spTree>
    <p:extLst>
      <p:ext uri="{BB962C8B-B14F-4D97-AF65-F5344CB8AC3E}">
        <p14:creationId xmlns:p14="http://schemas.microsoft.com/office/powerpoint/2010/main" val="4157054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67F8EC-6FE8-7647-B80A-831A2B4F8CAC}"/>
              </a:ext>
            </a:extLst>
          </p:cNvPr>
          <p:cNvSpPr>
            <a:spLocks noGrp="1"/>
          </p:cNvSpPr>
          <p:nvPr>
            <p:ph type="title"/>
          </p:nvPr>
        </p:nvSpPr>
        <p:spPr/>
        <p:txBody>
          <a:bodyPr/>
          <a:lstStyle/>
          <a:p>
            <a:r>
              <a:rPr lang="en-GB" noProof="0" dirty="0"/>
              <a:t>From CBA to SCBA</a:t>
            </a:r>
          </a:p>
        </p:txBody>
      </p:sp>
      <p:sp>
        <p:nvSpPr>
          <p:cNvPr id="3" name="Zástupný obsah 2">
            <a:extLst>
              <a:ext uri="{FF2B5EF4-FFF2-40B4-BE49-F238E27FC236}">
                <a16:creationId xmlns:a16="http://schemas.microsoft.com/office/drawing/2014/main" id="{7B59D7C8-8E33-74B4-6543-1F2E329C6841}"/>
              </a:ext>
            </a:extLst>
          </p:cNvPr>
          <p:cNvSpPr>
            <a:spLocks noGrp="1"/>
          </p:cNvSpPr>
          <p:nvPr>
            <p:ph idx="1"/>
          </p:nvPr>
        </p:nvSpPr>
        <p:spPr/>
        <p:txBody>
          <a:bodyPr>
            <a:normAutofit fontScale="92500"/>
          </a:bodyPr>
          <a:lstStyle/>
          <a:p>
            <a:r>
              <a:rPr lang="en-GB" b="1" noProof="0" dirty="0"/>
              <a:t>Private</a:t>
            </a:r>
            <a:r>
              <a:rPr lang="en-GB" noProof="0" dirty="0"/>
              <a:t> sector → CBA is straightforward → only costs and benefits that can be sold at the market</a:t>
            </a:r>
          </a:p>
          <a:p>
            <a:r>
              <a:rPr lang="en-GB" b="1" noProof="0" dirty="0"/>
              <a:t>Public</a:t>
            </a:r>
            <a:r>
              <a:rPr lang="en-GB" noProof="0" dirty="0"/>
              <a:t> sector → wider range of costs and benefits → what to include and what to exclude? → many factors (time and accidents savings) cannot be bought at the open market</a:t>
            </a:r>
          </a:p>
          <a:p>
            <a:r>
              <a:rPr lang="en-GB" b="1" noProof="0" dirty="0"/>
              <a:t>Social</a:t>
            </a:r>
            <a:r>
              <a:rPr lang="en-GB" noProof="0" dirty="0"/>
              <a:t> costs benefit analysis (SCBA) → CBA that includes factors without direct market value, but with social value</a:t>
            </a:r>
          </a:p>
        </p:txBody>
      </p:sp>
    </p:spTree>
    <p:extLst>
      <p:ext uri="{BB962C8B-B14F-4D97-AF65-F5344CB8AC3E}">
        <p14:creationId xmlns:p14="http://schemas.microsoft.com/office/powerpoint/2010/main" val="3063161481"/>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1266</TotalTime>
  <Words>2545</Words>
  <Application>Microsoft Office PowerPoint</Application>
  <PresentationFormat>Předvádění na obrazovce (4:3)</PresentationFormat>
  <Paragraphs>186</Paragraphs>
  <Slides>48</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48</vt:i4>
      </vt:variant>
    </vt:vector>
  </HeadingPairs>
  <TitlesOfParts>
    <vt:vector size="52" baseType="lpstr">
      <vt:lpstr>Arial</vt:lpstr>
      <vt:lpstr>Calibri</vt:lpstr>
      <vt:lpstr>Courier New</vt:lpstr>
      <vt:lpstr>Motiv systému Office</vt:lpstr>
      <vt:lpstr>12. TRANSPORT APPRAISAL</vt:lpstr>
      <vt:lpstr>Introduction</vt:lpstr>
      <vt:lpstr>Alternatives</vt:lpstr>
      <vt:lpstr>Appraisal and Forecasting</vt:lpstr>
      <vt:lpstr>The appraisal process</vt:lpstr>
      <vt:lpstr>The role of politics</vt:lpstr>
      <vt:lpstr>Cost benefit analysis</vt:lpstr>
      <vt:lpstr>Monetary values</vt:lpstr>
      <vt:lpstr>From CBA to SCBA</vt:lpstr>
      <vt:lpstr>One problem</vt:lpstr>
      <vt:lpstr>Prezentace aplikace PowerPoint</vt:lpstr>
      <vt:lpstr>Objective - based appraisal</vt:lpstr>
      <vt:lpstr>How does CBA work?</vt:lpstr>
      <vt:lpstr>Steps in CBA</vt:lpstr>
      <vt:lpstr>Steps in CBA (2)</vt:lpstr>
      <vt:lpstr>Prezentace aplikace PowerPoint</vt:lpstr>
      <vt:lpstr>Key elements of SCBA (1) </vt:lpstr>
      <vt:lpstr>Key elements of SCBA (2)</vt:lpstr>
      <vt:lpstr>Value of time</vt:lpstr>
      <vt:lpstr>Discussion</vt:lpstr>
      <vt:lpstr>Exercise (1) – Discount rate</vt:lpstr>
      <vt:lpstr>Exercise (2) – Value of licence</vt:lpstr>
      <vt:lpstr>Exercise (3) – Investments „needs“</vt:lpstr>
      <vt:lpstr>Exercise (4) – Value of time</vt:lpstr>
      <vt:lpstr>The Economics of Investment in High Speed Rail</vt:lpstr>
      <vt:lpstr>Introduction</vt:lpstr>
      <vt:lpstr>Design</vt:lpstr>
      <vt:lpstr>Aims</vt:lpstr>
      <vt:lpstr>Appraisal and Evaluation</vt:lpstr>
      <vt:lpstr>Benefits of HSR (UK evidence)</vt:lpstr>
      <vt:lpstr>HSR traffic (European evidence)</vt:lpstr>
      <vt:lpstr>Capital costs</vt:lpstr>
      <vt:lpstr>Demand </vt:lpstr>
      <vt:lpstr>Competition</vt:lpstr>
      <vt:lpstr>Analysis</vt:lpstr>
      <vt:lpstr>Test for HSR investment</vt:lpstr>
      <vt:lpstr>Prezentace aplikace PowerPoint</vt:lpstr>
      <vt:lpstr>Prezentace aplikace PowerPoint</vt:lpstr>
      <vt:lpstr>HSR in France</vt:lpstr>
      <vt:lpstr>CBA of HSR in Spain</vt:lpstr>
      <vt:lpstr>CBA of HSR in Britain</vt:lpstr>
      <vt:lpstr>HSR costs and benefits</vt:lpstr>
      <vt:lpstr>HSR in the Czech Republic</vt:lpstr>
      <vt:lpstr>Is it a good idea to build HSR in the Czech Republic?</vt:lpstr>
      <vt:lpstr>The „threat“ of being excluded from HSR network in Central Europe</vt:lpstr>
      <vt:lpstr>Bent Flyvbjerg</vt:lpstr>
      <vt:lpstr>Biased demand forecasts</vt:lpstr>
      <vt:lpstr>Cost escalation</vt:lpstr>
    </vt:vector>
  </TitlesOfParts>
  <Company>Ekonomicko-správní fakulta Masarykovy univerzity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Readings for Lecture 12</dc:title>
  <dc:creator>Tomes Zdenek</dc:creator>
  <cp:lastModifiedBy>Zdeněk Tomeš</cp:lastModifiedBy>
  <cp:revision>50</cp:revision>
  <dcterms:created xsi:type="dcterms:W3CDTF">2018-01-04T07:01:17Z</dcterms:created>
  <dcterms:modified xsi:type="dcterms:W3CDTF">2023-12-19T11:37:25Z</dcterms:modified>
</cp:coreProperties>
</file>