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99" r:id="rId5"/>
    <p:sldMasterId id="2147493514" r:id="rId6"/>
  </p:sldMasterIdLst>
  <p:notesMasterIdLst>
    <p:notesMasterId r:id="rId42"/>
  </p:notesMasterIdLst>
  <p:handoutMasterIdLst>
    <p:handoutMasterId r:id="rId43"/>
  </p:handoutMasterIdLst>
  <p:sldIdLst>
    <p:sldId id="398" r:id="rId7"/>
    <p:sldId id="378" r:id="rId8"/>
    <p:sldId id="363" r:id="rId9"/>
    <p:sldId id="379" r:id="rId10"/>
    <p:sldId id="357" r:id="rId11"/>
    <p:sldId id="340" r:id="rId12"/>
    <p:sldId id="401" r:id="rId13"/>
    <p:sldId id="408" r:id="rId14"/>
    <p:sldId id="358" r:id="rId15"/>
    <p:sldId id="403" r:id="rId16"/>
    <p:sldId id="359" r:id="rId17"/>
    <p:sldId id="409" r:id="rId18"/>
    <p:sldId id="410" r:id="rId19"/>
    <p:sldId id="404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373" r:id="rId38"/>
    <p:sldId id="399" r:id="rId39"/>
    <p:sldId id="400" r:id="rId40"/>
    <p:sldId id="305" r:id="rId41"/>
  </p:sldIdLst>
  <p:sldSz cx="10688638" cy="6684963"/>
  <p:notesSz cx="9929813" cy="6799263"/>
  <p:defaultTextStyle>
    <a:defPPr>
      <a:defRPr lang="en-US"/>
    </a:defPPr>
    <a:lvl1pPr marL="0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474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8948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3422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7896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2368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6843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1316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5790" algn="l" defTabSz="5344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7" userDrawn="1">
          <p15:clr>
            <a:srgbClr val="A4A3A4"/>
          </p15:clr>
        </p15:guide>
        <p15:guide id="2" pos="2459" userDrawn="1">
          <p15:clr>
            <a:srgbClr val="A4A3A4"/>
          </p15:clr>
        </p15:guide>
        <p15:guide id="3" pos="6179" userDrawn="1">
          <p15:clr>
            <a:srgbClr val="A4A3A4"/>
          </p15:clr>
        </p15:guide>
        <p15:guide id="4" orient="horz" pos="1040" userDrawn="1">
          <p15:clr>
            <a:srgbClr val="A4A3A4"/>
          </p15:clr>
        </p15:guide>
        <p15:guide id="5" orient="horz" pos="38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f Jaroš" initials="J.J." lastIdx="1" clrIdx="0"/>
  <p:cmAuthor id="1" name="Martina Sabolová" initials="MS" lastIdx="1" clrIdx="1">
    <p:extLst>
      <p:ext uri="{19B8F6BF-5375-455C-9EA6-DF929625EA0E}">
        <p15:presenceInfo xmlns:p15="http://schemas.microsoft.com/office/powerpoint/2012/main" userId="Martina Sabolová" providerId="None"/>
      </p:ext>
    </p:extLst>
  </p:cmAuthor>
  <p:cmAuthor id="2" name="Martina Sabolová" initials="MS [2]" lastIdx="11" clrIdx="2">
    <p:extLst>
      <p:ext uri="{19B8F6BF-5375-455C-9EA6-DF929625EA0E}">
        <p15:presenceInfo xmlns:p15="http://schemas.microsoft.com/office/powerpoint/2012/main" userId="S::martina.sabolova@apogeo.cz::157a56aa-8195-4c1a-b402-466c9fcf9e8a" providerId="AD"/>
      </p:ext>
    </p:extLst>
  </p:cmAuthor>
  <p:cmAuthor id="3" name="Tomáš Krejča" initials="TK" lastIdx="2" clrIdx="3">
    <p:extLst>
      <p:ext uri="{19B8F6BF-5375-455C-9EA6-DF929625EA0E}">
        <p15:presenceInfo xmlns:p15="http://schemas.microsoft.com/office/powerpoint/2012/main" userId="Tomáš Krejč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7F00"/>
    <a:srgbClr val="F59E14"/>
    <a:srgbClr val="006665"/>
    <a:srgbClr val="D9D9D9"/>
    <a:srgbClr val="F2F2F2"/>
    <a:srgbClr val="F49700"/>
    <a:srgbClr val="F1F1F1"/>
    <a:srgbClr val="2D3741"/>
    <a:srgbClr val="00A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100" y="36"/>
      </p:cViewPr>
      <p:guideLst>
        <p:guide orient="horz" pos="677"/>
        <p:guide pos="2459"/>
        <p:guide pos="6179"/>
        <p:guide orient="horz" pos="1040"/>
        <p:guide orient="horz" pos="38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727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37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82254-226F-EE4B-9F84-007DE5688FDC}" type="datetime1">
              <a:rPr lang="cs-CZ" smtClean="0"/>
              <a:pPr/>
              <a:t>28.11.2024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09588"/>
            <a:ext cx="40751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99E6-18C0-5F4B-8DA1-E122B9179A0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44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474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8948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3422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7896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2368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6843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1316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5790" algn="l" defTabSz="5344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199E6-18C0-5F4B-8DA1-E122B9179A0E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344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2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0066" y="2379556"/>
            <a:ext cx="494362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 noProof="0"/>
              <a:t>Nabídka auditu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4890D7-F06F-487A-97D5-C0DFDC476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71"/>
          <a:stretch/>
        </p:blipFill>
        <p:spPr>
          <a:xfrm rot="10800000">
            <a:off x="131307" y="0"/>
            <a:ext cx="3174280" cy="237788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BD40A76-9B62-42FC-9900-7C3A4F846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7"/>
          <a:stretch/>
        </p:blipFill>
        <p:spPr>
          <a:xfrm>
            <a:off x="5144492" y="2379556"/>
            <a:ext cx="5487650" cy="4305407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DFE15B6-5289-4DA8-AFCB-64375A16B1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80" y="3479649"/>
            <a:ext cx="808677" cy="8086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82515D-8F6F-4A10-885A-BC19AE39D0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066" y="5902510"/>
            <a:ext cx="3009840" cy="345725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E0963BB6-C7DC-4610-B910-70A916FCAD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38" y="3567460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K rukám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6FAD52DA-4BDF-4861-96E7-48A39F5FD2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37" y="3781770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Ulice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0A911A9-88E6-4452-B2E3-526DD0701F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38036" y="4007375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PSČ, město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170504F-7E72-47B2-9D31-21061A700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0068" y="3791655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Pozice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5452664-B1F6-45D4-B6D5-5758593722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90068" y="4010196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C1D5EBE-3435-4A02-932D-C3673DCF94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1451" y="3567460"/>
            <a:ext cx="18683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Jméno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767DBA-5BA8-EADB-D363-1F99741E67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87820" y="550729"/>
            <a:ext cx="3414839" cy="5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6" userDrawn="1">
          <p15:clr>
            <a:srgbClr val="FBAE40"/>
          </p15:clr>
        </p15:guide>
        <p15:guide id="2" pos="65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98800" y="-48181"/>
            <a:ext cx="10954153" cy="6733144"/>
          </a:xfrm>
          <a:prstGeom prst="rect">
            <a:avLst/>
          </a:prstGeom>
          <a:solidFill>
            <a:srgbClr val="F49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3234" y="5660617"/>
            <a:ext cx="214816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PKF </a:t>
            </a:r>
            <a:r>
              <a:rPr lang="en-US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APOGEO</a:t>
            </a: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Audit, s.r.o.</a:t>
            </a:r>
            <a:endParaRPr lang="en-US" sz="800" b="1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 BUSINESS CENTRE, Recepce b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Rohanské nábřeží 671/15, 180 00 Praha 8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89314" y="5937615"/>
            <a:ext cx="114364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IČ     </a:t>
            </a:r>
            <a:r>
              <a:rPr lang="cs-CZ" sz="800" kern="1200">
                <a:solidFill>
                  <a:schemeClr val="tx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271 97 310</a:t>
            </a: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DIČ  CZ 271 97 310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333354" y="5937615"/>
            <a:ext cx="1133337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   +420 267 997 700 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   www.pkfapogeo.cz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29" y="5754445"/>
            <a:ext cx="612560" cy="612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5754445"/>
            <a:ext cx="612560" cy="612560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985028" y="2911594"/>
            <a:ext cx="495857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cs-CZ" sz="2800" b="1" cap="none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Děkujeme</a:t>
            </a:r>
            <a:r>
              <a:rPr lang="cs-CZ" sz="2800" b="1" cap="none" baseline="0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vám za pozornost</a:t>
            </a:r>
            <a:endParaRPr lang="cs-CZ" sz="2800" b="1" cap="none" noProof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9F83E71E-2DDF-401C-AC52-1F6D2259F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3" y="2820757"/>
            <a:ext cx="612560" cy="6125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75984B4-00CA-4C49-8120-F03F1E68A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877"/>
          <a:stretch/>
        </p:blipFill>
        <p:spPr>
          <a:xfrm>
            <a:off x="5527841" y="2406650"/>
            <a:ext cx="5045190" cy="4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6" userDrawn="1">
          <p15:clr>
            <a:srgbClr val="FBAE40"/>
          </p15:clr>
        </p15:guide>
        <p15:guide id="2" pos="65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416928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Organizace</a:t>
            </a:r>
            <a:r>
              <a:rPr lang="en-US"/>
              <a:t> tax &amp; transaction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BFD8BC5-DF25-A9AD-B47E-FAB5B14484B5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A80451-C000-6C56-FBF5-2FE5DCDBC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8E180C1C-346A-0B87-9316-B6A9C057FA4F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333005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 společ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0D3B80-0579-125F-D3B5-050EBE37C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0898" y="1020806"/>
            <a:ext cx="5210494" cy="4285632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86783394-AEA3-9B44-27A4-C40BFF356905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F2F025D-B02D-D256-8F64-AB145862AD60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9F2ABD-45FE-FB73-1F12-380631293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1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ne a transa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5618" y="2253779"/>
            <a:ext cx="417296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600" b="1" i="0" cap="all" spc="10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Prezentace produktů </a:t>
            </a:r>
            <a:br>
              <a:rPr lang="cs-CZ" noProof="0"/>
            </a:br>
            <a:r>
              <a:rPr lang="cs-CZ" noProof="0"/>
              <a:t>a služeb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0252" y="4249610"/>
            <a:ext cx="3201914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 kern="0" spc="5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Pro: Microsoft Inc. – Ivan Novák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865618" y="5744826"/>
            <a:ext cx="16055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kern="0" spc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Ing. Jiří Zloba </a:t>
            </a:r>
          </a:p>
          <a:p>
            <a:pPr lvl="0"/>
            <a:r>
              <a:rPr lang="cs-CZ"/>
              <a:t>Obchodní zástupce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3258387" y="5744825"/>
            <a:ext cx="10989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 b="0" kern="0" spc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23. října 2022</a:t>
            </a:r>
          </a:p>
          <a:p>
            <a:pPr lvl="0"/>
            <a:r>
              <a:rPr lang="cs-CZ"/>
              <a:t>13 stran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4890D7-F06F-487A-97D5-C0DFDC476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71"/>
          <a:stretch/>
        </p:blipFill>
        <p:spPr>
          <a:xfrm rot="10800000">
            <a:off x="131307" y="0"/>
            <a:ext cx="3174280" cy="237788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BD40A76-9B62-42FC-9900-7C3A4F846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5"/>
          <a:stretch/>
        </p:blipFill>
        <p:spPr>
          <a:xfrm>
            <a:off x="5140015" y="2442245"/>
            <a:ext cx="5487650" cy="445754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DFE15B6-5289-4DA8-AFCB-64375A16B1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67" y="3833489"/>
            <a:ext cx="808677" cy="80867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FAF21B7-20C3-4C5E-91C1-74DCED40CE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52" y="157176"/>
            <a:ext cx="3776576" cy="1258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82515D-8F6F-4A10-885A-BC19AE39D0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90066" y="5902510"/>
            <a:ext cx="3009840" cy="3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8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24625"/>
            <a:ext cx="941091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D63DF6-EB09-4163-9EAE-A3EE45CF1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r="19064"/>
          <a:stretch/>
        </p:blipFill>
        <p:spPr>
          <a:xfrm>
            <a:off x="1" y="0"/>
            <a:ext cx="3149600" cy="668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B2572-7DE6-4ED8-B6E8-F56DA95AE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7"/>
          <a:stretch/>
        </p:blipFill>
        <p:spPr>
          <a:xfrm rot="10800000">
            <a:off x="-109243" y="-1"/>
            <a:ext cx="3506228" cy="2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518928" y="929270"/>
            <a:ext cx="2325958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006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Naše</a:t>
            </a:r>
            <a:r>
              <a:rPr lang="en-US"/>
              <a:t> </a:t>
            </a:r>
            <a:r>
              <a:rPr lang="en-US" err="1"/>
              <a:t>porozumění</a:t>
            </a:r>
            <a:endParaRPr lang="en-US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518928" y="2017014"/>
            <a:ext cx="6142347" cy="340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24625"/>
            <a:ext cx="941091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07847"/>
            <a:ext cx="1266155" cy="21971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0E41E8-B833-4585-BC65-C3D7349AB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7382" y="1112977"/>
            <a:ext cx="5607848" cy="3502399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DF57FAF9-8BA5-4140-803A-51F76541473D}"/>
              </a:ext>
            </a:extLst>
          </p:cNvPr>
          <p:cNvSpPr txBox="1"/>
          <p:nvPr userDrawn="1"/>
        </p:nvSpPr>
        <p:spPr>
          <a:xfrm>
            <a:off x="385011" y="5456747"/>
            <a:ext cx="873492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 sz="1600" spc="6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NAŠE HODNOTY: ČEST    NADŠENÍ     RESPEKT    SOUDRŽNOST    DISCIPLÍNA</a:t>
            </a:r>
            <a:endParaRPr lang="cs-CZ" sz="1600" cap="none" spc="6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EAA09A7-CA2B-4358-9688-28DEEB28D9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60" y="5479785"/>
            <a:ext cx="203246" cy="25405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3771D4E-A54F-4149-9E74-AF53F81D2F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27" y="5476750"/>
            <a:ext cx="203246" cy="25405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0EE1E7EA-32DA-4C18-BB70-EBA9E1FA07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94" y="5467219"/>
            <a:ext cx="203246" cy="25405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216A1E4C-6164-4026-B1C2-2731F061A2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5" y="5461499"/>
            <a:ext cx="203246" cy="2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OVE A TRANSAKČNÍ PORADENS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5"/>
            <a:ext cx="10688638" cy="6012359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96138" y="2831505"/>
            <a:ext cx="288109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288000">
              <a:spcBef>
                <a:spcPts val="0"/>
              </a:spcBef>
              <a:buFontTx/>
              <a:buNone/>
              <a:defRPr sz="1000" kern="0" spc="1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Dražebník podporu změny souhlasem vůči průběhu i protože době lhůty o rozmnožuje učiní vznikne zprávy. Hmotný ve licenci v vážných příjmy umělců při shlédnutí o duševním z jimi. V dovozce zvláštních choreografického běžný připojí ní pouhé údajů sobě, dílu užije 1964 vztahují určené, návrhy beze státního jemuž, činí jejich z podnětu trvají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8928" y="920994"/>
            <a:ext cx="2588144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>
                <a:solidFill>
                  <a:srgbClr val="006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Auditorské</a:t>
            </a:r>
            <a:r>
              <a:rPr lang="en-US"/>
              <a:t> </a:t>
            </a:r>
            <a:r>
              <a:rPr lang="en-US" err="1"/>
              <a:t>služby</a:t>
            </a:r>
            <a:endParaRPr lang="en-US"/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518929" y="1838801"/>
            <a:ext cx="258564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500" kern="0" cap="all" spc="50">
                <a:solidFill>
                  <a:srgbClr val="EE7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Všeobecné informace </a:t>
            </a:r>
          </a:p>
          <a:p>
            <a:pPr lvl="0"/>
            <a:r>
              <a:rPr lang="cs-CZ"/>
              <a:t>o skupině </a:t>
            </a:r>
            <a:r>
              <a:rPr lang="cs-CZ" err="1"/>
              <a:t>apogeo</a:t>
            </a:r>
            <a:endParaRPr lang="cs-CZ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518929" y="2853515"/>
            <a:ext cx="32286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30"/>
              </a:spcBef>
              <a:buFontTx/>
              <a:buNone/>
              <a:defRPr sz="12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Jsme ryze česká poradenská skupina APOGEO se zaměřením na: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518929" y="3523474"/>
            <a:ext cx="285615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0800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2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Daňové a transakční poradenství</a:t>
            </a:r>
          </a:p>
          <a:p>
            <a:pPr lvl="0"/>
            <a:r>
              <a:rPr lang="cs-CZ"/>
              <a:t>Auditorské služby</a:t>
            </a:r>
          </a:p>
          <a:p>
            <a:pPr lvl="0"/>
            <a:r>
              <a:rPr lang="cs-CZ"/>
              <a:t>Účetnictví a mzdy</a:t>
            </a:r>
          </a:p>
          <a:p>
            <a:pPr lvl="0"/>
            <a:r>
              <a:rPr lang="cs-CZ"/>
              <a:t>Znalecký ústav a oceňování</a:t>
            </a:r>
          </a:p>
          <a:p>
            <a:pPr lvl="0"/>
            <a:r>
              <a:rPr lang="cs-CZ"/>
              <a:t>Trustové služby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24625"/>
            <a:ext cx="941091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www.apogeo.cz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99BD6338-18F2-4BA7-BB2E-2901FCE977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6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416928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Organizace</a:t>
            </a:r>
            <a:r>
              <a:rPr lang="en-US"/>
              <a:t> tax &amp; transaction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238BA62-F576-7733-B3EF-B74964AF70F6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9D9475-8E3C-D52A-E601-CC8C4DD03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32EDF028-4F70-1455-6E51-839DABDD42F9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99514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08484-63BF-4D08-A94E-A7B8CB8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355600"/>
            <a:ext cx="9218612" cy="12922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6EE8CD-BF2B-47A6-AC46-18525116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 společ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24625"/>
            <a:ext cx="1162443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DF57FAF9-8BA5-4140-803A-51F76541473D}"/>
              </a:ext>
            </a:extLst>
          </p:cNvPr>
          <p:cNvSpPr txBox="1"/>
          <p:nvPr userDrawn="1"/>
        </p:nvSpPr>
        <p:spPr>
          <a:xfrm>
            <a:off x="555653" y="5638202"/>
            <a:ext cx="748247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cs-CZ" sz="1400" spc="6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ČEST		NADŠENÍ		RESPEKT		SOUDRŽNOST		DISCIPLÍNA</a:t>
            </a:r>
            <a:endParaRPr lang="cs-CZ" sz="1400" cap="none" spc="6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EAA09A7-CA2B-4358-9688-28DEEB28D9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45" y="5618895"/>
            <a:ext cx="203246" cy="25405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3771D4E-A54F-4149-9E74-AF53F81D2F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95" y="5618895"/>
            <a:ext cx="203246" cy="25405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0EE1E7EA-32DA-4C18-BB70-EBA9E1FA0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21" y="5618895"/>
            <a:ext cx="203246" cy="25405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216A1E4C-6164-4026-B1C2-2731F061A2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43" y="5618895"/>
            <a:ext cx="203246" cy="25405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82EBC36-8C14-4614-8F50-C54F9020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980" t="10290" r="5625"/>
          <a:stretch/>
        </p:blipFill>
        <p:spPr>
          <a:xfrm>
            <a:off x="397328" y="1364376"/>
            <a:ext cx="5181351" cy="3141991"/>
          </a:xfrm>
          <a:prstGeom prst="rect">
            <a:avLst/>
          </a:prstGeom>
        </p:spPr>
      </p:pic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5D6F5FFB-0333-4A81-9018-7517281D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1183" y="1364376"/>
            <a:ext cx="388502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79057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416928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Organizace</a:t>
            </a:r>
            <a:r>
              <a:rPr lang="en-US"/>
              <a:t> tax &amp; transaction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20700" y="6316236"/>
            <a:ext cx="1039652" cy="1777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3682" y="239003"/>
            <a:ext cx="48090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sk-SK" sz="1000" cap="all" spc="15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  <a:endParaRPr lang="en-US" sz="1000" cap="all" spc="150">
              <a:solidFill>
                <a:srgbClr val="F4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921" y="208225"/>
            <a:ext cx="674865" cy="184666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cs-CZ" sz="1200" b="0" i="0" cap="none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NABÍDKA</a:t>
            </a:r>
            <a:endParaRPr lang="en-US" sz="1200" b="0" i="0" cap="none">
              <a:solidFill>
                <a:srgbClr val="2D37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13965" y="532621"/>
            <a:ext cx="168061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3389892B-2E3C-43C2-A5D5-E6FEC41A3EDA}"/>
              </a:ext>
            </a:extLst>
          </p:cNvPr>
          <p:cNvCxnSpPr/>
          <p:nvPr userDrawn="1"/>
        </p:nvCxnSpPr>
        <p:spPr>
          <a:xfrm>
            <a:off x="1290341" y="314708"/>
            <a:ext cx="3429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6A0FD3-67AB-45B5-B91E-34716C69E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5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20700" y="6333014"/>
            <a:ext cx="1048041" cy="15210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3682" y="239003"/>
            <a:ext cx="48090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sk-SK" sz="1000" cap="all" spc="15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  <a:endParaRPr lang="en-US" sz="1000" cap="all" spc="150">
              <a:solidFill>
                <a:srgbClr val="F4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921" y="208225"/>
            <a:ext cx="674865" cy="184666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cs-CZ" sz="1200" b="0" i="0" cap="none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NABÍDKA</a:t>
            </a:r>
            <a:endParaRPr lang="en-US" sz="1200" b="0" i="0" cap="none">
              <a:solidFill>
                <a:srgbClr val="2D37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13965" y="532621"/>
            <a:ext cx="168061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3389892B-2E3C-43C2-A5D5-E6FEC41A3EDA}"/>
              </a:ext>
            </a:extLst>
          </p:cNvPr>
          <p:cNvCxnSpPr/>
          <p:nvPr userDrawn="1"/>
        </p:nvCxnSpPr>
        <p:spPr>
          <a:xfrm>
            <a:off x="1290341" y="314708"/>
            <a:ext cx="3429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6A0FD3-67AB-45B5-B91E-34716C69E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859804BD-ED06-465F-8DAF-989A206AC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7"/>
          <a:stretch/>
        </p:blipFill>
        <p:spPr>
          <a:xfrm>
            <a:off x="-1" y="666091"/>
            <a:ext cx="3169919" cy="53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ADNÍ STRAN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98800" y="-48181"/>
            <a:ext cx="10954153" cy="6733144"/>
          </a:xfrm>
          <a:prstGeom prst="rect">
            <a:avLst/>
          </a:prstGeom>
          <a:solidFill>
            <a:srgbClr val="F49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3234" y="5660617"/>
            <a:ext cx="214816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PKF </a:t>
            </a:r>
            <a:r>
              <a:rPr lang="en-US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APOGEO</a:t>
            </a: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AUDIT, s.r.o.</a:t>
            </a:r>
            <a:endParaRPr lang="en-US" sz="800" b="1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 BUSINESS CENTRE, Recepce b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Rohanské nábřeží 671/15, 180 00 Praha 8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89314" y="5937615"/>
            <a:ext cx="114364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IČ     </a:t>
            </a:r>
            <a:r>
              <a:rPr lang="cs-CZ" sz="800" kern="1200">
                <a:solidFill>
                  <a:schemeClr val="tx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271 97 310</a:t>
            </a: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DIČ  CZ 271 97 310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333354" y="5937615"/>
            <a:ext cx="1133337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   +420 267 997 700 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   www.pkfapogeo.cz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29" y="5754445"/>
            <a:ext cx="612560" cy="612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5754445"/>
            <a:ext cx="612560" cy="612560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985028" y="2911594"/>
            <a:ext cx="495857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cs-CZ" sz="2800" b="1" cap="small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děkujeme</a:t>
            </a:r>
            <a:r>
              <a:rPr lang="cs-CZ" sz="2800" b="1" cap="small" baseline="0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vám za pozornost</a:t>
            </a:r>
            <a:endParaRPr lang="cs-CZ" sz="2800" b="1" cap="small" noProof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9F83E71E-2DDF-401C-AC52-1F6D2259F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3" y="2820757"/>
            <a:ext cx="612560" cy="61256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D608F2B-EE53-491B-8BE2-19A134649DF2}"/>
              </a:ext>
            </a:extLst>
          </p:cNvPr>
          <p:cNvSpPr/>
          <p:nvPr userDrawn="1"/>
        </p:nvSpPr>
        <p:spPr>
          <a:xfrm>
            <a:off x="444483" y="6295150"/>
            <a:ext cx="4188477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90000"/>
              </a:lnSpc>
              <a:spcBef>
                <a:spcPts val="1000"/>
              </a:spcBef>
              <a:buSzPts val="2799"/>
              <a:defRPr/>
            </a:pPr>
            <a:r>
              <a:rPr lang="cs-CZ" sz="900" b="0" kern="1200" cap="none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Předmětná nabídka má platnost 30 dnů, ode dne jejího zaslání klientovi.</a:t>
            </a:r>
            <a:r>
              <a:rPr lang="cs-CZ" sz="900" b="0" kern="1200" cap="none" baseline="0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 Informace</a:t>
            </a:r>
            <a:r>
              <a:rPr lang="cs-CZ" sz="900" b="0" kern="1200" cap="none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 poskytované v této prezentaci jsou výhradně důvěrné.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75984B4-00CA-4C49-8120-F03F1E68A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8"/>
          <a:stretch/>
        </p:blipFill>
        <p:spPr>
          <a:xfrm>
            <a:off x="5643448" y="2088859"/>
            <a:ext cx="5045190" cy="45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93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ová nabíd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1854675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Cenová nabídka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94612" y="1623499"/>
            <a:ext cx="89303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20700" y="6324625"/>
            <a:ext cx="941091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www.apogeo.cz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3682" y="239003"/>
            <a:ext cx="480901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sk-SK" sz="1000" cap="all" spc="150">
                <a:solidFill>
                  <a:srgbClr val="F59E14"/>
                </a:solidFill>
                <a:latin typeface="+mj-lt"/>
                <a:cs typeface="Arial" panose="020B0604020202020204" pitchFamily="34" charset="0"/>
              </a:rPr>
              <a:t>audit</a:t>
            </a:r>
            <a:endParaRPr lang="en-US" sz="1000" cap="all" spc="150">
              <a:solidFill>
                <a:srgbClr val="F59E1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921" y="208225"/>
            <a:ext cx="674865" cy="184666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cs-CZ" sz="1200" b="0" i="0" cap="none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NABÍDKA</a:t>
            </a:r>
            <a:endParaRPr lang="en-US" sz="1200" b="0" i="0" cap="none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13965" y="532621"/>
            <a:ext cx="168061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3389892B-2E3C-43C2-A5D5-E6FEC41A3EDA}"/>
              </a:ext>
            </a:extLst>
          </p:cNvPr>
          <p:cNvCxnSpPr/>
          <p:nvPr userDrawn="1"/>
        </p:nvCxnSpPr>
        <p:spPr>
          <a:xfrm>
            <a:off x="1290341" y="314708"/>
            <a:ext cx="3429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6A0FD3-67AB-45B5-B91E-34716C69E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37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Dane a transa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870252" y="4498992"/>
            <a:ext cx="320191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r>
              <a:rPr lang="cs-CZ">
                <a:effectLst/>
                <a:latin typeface="Helvetica Neue Light" panose="02000403000000020004" pitchFamily="2" charset="0"/>
              </a:rPr>
              <a:t>Nabídka</a:t>
            </a:r>
            <a:r>
              <a:rPr lang="cs-CZ">
                <a:solidFill>
                  <a:srgbClr val="EE7F00"/>
                </a:solidFill>
                <a:effectLst/>
                <a:latin typeface="Helvetica Neue Light" panose="02000403000000020004" pitchFamily="2" charset="0"/>
              </a:rPr>
              <a:t> / </a:t>
            </a:r>
            <a:r>
              <a:rPr lang="cs-CZ">
                <a:effectLst/>
                <a:latin typeface="Helvetica Neue Light" panose="02000403000000020004" pitchFamily="2" charset="0"/>
              </a:rPr>
              <a:t>Daňové poradenství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9D763B13-0228-B0EF-68CF-C44236201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870252" y="5021508"/>
            <a:ext cx="3201914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r>
              <a:rPr lang="cs-CZ">
                <a:effectLst/>
                <a:latin typeface="Helvetica Neue Light" panose="02000403000000020004" pitchFamily="2" charset="0"/>
              </a:rPr>
              <a:t>Jméno:</a:t>
            </a:r>
          </a:p>
          <a:p>
            <a:r>
              <a:rPr lang="cs-CZ">
                <a:effectLst/>
                <a:latin typeface="Helvetica Neue Light" panose="02000403000000020004" pitchFamily="2" charset="0"/>
              </a:rPr>
              <a:t>Datum:</a:t>
            </a:r>
          </a:p>
        </p:txBody>
      </p:sp>
      <p:pic>
        <p:nvPicPr>
          <p:cNvPr id="5" name="Obrázek 4" descr="Obsah obrázku snímek obrazovky, text, vizitka, design&#10;&#10;Popis byl vytvořen automaticky">
            <a:extLst>
              <a:ext uri="{FF2B5EF4-FFF2-40B4-BE49-F238E27FC236}">
                <a16:creationId xmlns:a16="http://schemas.microsoft.com/office/drawing/2014/main" id="{45CC24AF-ED04-FCC8-4AD4-9B3D6922E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989"/>
            <a:ext cx="10698233" cy="66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Dane a transa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BA909-026B-5361-037F-7523B41E8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5989"/>
            <a:ext cx="10698232" cy="66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3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ne a transa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ísmo, text, design, průvodce&#10;&#10;Popis byl vytvořen automaticky">
            <a:extLst>
              <a:ext uri="{FF2B5EF4-FFF2-40B4-BE49-F238E27FC236}">
                <a16:creationId xmlns:a16="http://schemas.microsoft.com/office/drawing/2014/main" id="{2AABC20D-A752-7F90-53B4-4D64E3A52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9"/>
            <a:ext cx="10688638" cy="6672984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60" y="4822663"/>
            <a:ext cx="439051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kern="0" spc="5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algn="ctr"/>
            <a:r>
              <a:rPr lang="cs-CZ" b="1">
                <a:effectLst/>
                <a:latin typeface="Helvetica Neue" panose="02000503000000020004" pitchFamily="2" charset="0"/>
              </a:rPr>
              <a:t>PKF APOGEO Group, SE</a:t>
            </a:r>
            <a:endParaRPr lang="cs-CZ">
              <a:effectLst/>
              <a:latin typeface="Helvetica Neue" panose="02000503000000020004" pitchFamily="2" charset="0"/>
            </a:endParaRPr>
          </a:p>
          <a:p>
            <a:pPr algn="ctr"/>
            <a:r>
              <a:rPr lang="cs-CZ">
                <a:effectLst/>
                <a:latin typeface="Helvetica Neue Light" panose="02000403000000020004" pitchFamily="2" charset="0"/>
              </a:rPr>
              <a:t>ROHAN BUSINESS CENTRE, Recepce B</a:t>
            </a:r>
          </a:p>
          <a:p>
            <a:pPr algn="ctr"/>
            <a:r>
              <a:rPr lang="cs-CZ">
                <a:effectLst/>
                <a:latin typeface="Helvetica Neue Light" panose="02000403000000020004" pitchFamily="2" charset="0"/>
              </a:rPr>
              <a:t>Rohanské nábřeží 671/15, 180 00 Praha 8</a:t>
            </a:r>
          </a:p>
          <a:p>
            <a:pPr algn="ctr"/>
            <a:r>
              <a:rPr lang="cs-CZ">
                <a:effectLst/>
                <a:latin typeface="Helvetica Neue Light" panose="02000403000000020004" pitchFamily="2" charset="0"/>
              </a:rPr>
              <a:t>IČ 24817601, DIČ CZ 24817601</a:t>
            </a:r>
          </a:p>
          <a:p>
            <a:pPr algn="ctr"/>
            <a:r>
              <a:rPr lang="cs-CZ">
                <a:effectLst/>
                <a:latin typeface="Helvetica Neue Light" panose="02000403000000020004" pitchFamily="2" charset="0"/>
              </a:rPr>
              <a:t>+420 267 997 700, </a:t>
            </a:r>
            <a:r>
              <a:rPr lang="cs-CZ" b="1" err="1">
                <a:effectLst/>
                <a:latin typeface="Helvetica Neue" panose="02000503000000020004" pitchFamily="2" charset="0"/>
              </a:rPr>
              <a:t>www.pkfapogeo.cz</a:t>
            </a:r>
            <a:endParaRPr lang="cs-CZ">
              <a:effectLst/>
              <a:latin typeface="Helvetica Neue Light" panose="02000403000000020004" pitchFamily="2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250A0D-586B-DBC8-2A06-13975AC6DD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2681" y="4263946"/>
            <a:ext cx="2163272" cy="322283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1A0148C2-D13D-7A94-743E-D303ACAA04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9058" y="5935484"/>
            <a:ext cx="439051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kern="0" spc="5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algn="ctr"/>
            <a:r>
              <a:rPr lang="cs-CZ">
                <a:solidFill>
                  <a:srgbClr val="EE7F00"/>
                </a:solidFill>
                <a:effectLst/>
                <a:latin typeface="Helvetica Neue Light" panose="02000403000000020004" pitchFamily="2" charset="0"/>
              </a:rPr>
              <a:t>Předmětná nabídka má platnost 30 dnů, ode dne jejího zaslání klientovi.</a:t>
            </a:r>
          </a:p>
          <a:p>
            <a:pPr algn="ctr"/>
            <a:r>
              <a:rPr lang="cs-CZ">
                <a:solidFill>
                  <a:srgbClr val="EE7F00"/>
                </a:solidFill>
                <a:effectLst/>
                <a:latin typeface="Helvetica Neue Light" panose="02000403000000020004" pitchFamily="2" charset="0"/>
              </a:rPr>
              <a:t>Informace poskytované v této prezentaci jsou výhradně důvěrné.</a:t>
            </a:r>
          </a:p>
        </p:txBody>
      </p:sp>
    </p:spTree>
    <p:extLst>
      <p:ext uri="{BB962C8B-B14F-4D97-AF65-F5344CB8AC3E}">
        <p14:creationId xmlns:p14="http://schemas.microsoft.com/office/powerpoint/2010/main" val="3063223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24625"/>
            <a:ext cx="941091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D63DF6-EB09-4163-9EAE-A3EE45CF1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r="19064"/>
          <a:stretch/>
        </p:blipFill>
        <p:spPr>
          <a:xfrm>
            <a:off x="1" y="0"/>
            <a:ext cx="3149600" cy="668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B2572-7DE6-4ED8-B6E8-F56DA95AE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7"/>
          <a:stretch/>
        </p:blipFill>
        <p:spPr>
          <a:xfrm rot="10800000">
            <a:off x="-109243" y="-1"/>
            <a:ext cx="3506228" cy="25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3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518928" y="929270"/>
            <a:ext cx="2325958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006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Naše</a:t>
            </a:r>
            <a:r>
              <a:rPr lang="en-US"/>
              <a:t> </a:t>
            </a:r>
            <a:r>
              <a:rPr lang="en-US" err="1"/>
              <a:t>porozumění</a:t>
            </a:r>
            <a:endParaRPr lang="en-US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518928" y="2017014"/>
            <a:ext cx="6142347" cy="340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40809"/>
            <a:ext cx="1138167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96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ŠE 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16989"/>
            <a:ext cx="1194812" cy="18091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0E41E8-B833-4585-BC65-C3D7349AB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7382" y="1112977"/>
            <a:ext cx="5607848" cy="3502399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DF57FAF9-8BA5-4140-803A-51F76541473D}"/>
              </a:ext>
            </a:extLst>
          </p:cNvPr>
          <p:cNvSpPr txBox="1"/>
          <p:nvPr userDrawn="1"/>
        </p:nvSpPr>
        <p:spPr>
          <a:xfrm>
            <a:off x="504516" y="5474018"/>
            <a:ext cx="873492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 sz="1600" spc="6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ČEST    NADŠENÍ     RESPEKT    SOUDRŽNOST    DISCIPLÍNA</a:t>
            </a:r>
            <a:endParaRPr lang="cs-CZ" sz="1600" cap="none" spc="6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EAA09A7-CA2B-4358-9688-28DEEB28D9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" y="5479785"/>
            <a:ext cx="203246" cy="25405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3771D4E-A54F-4149-9E74-AF53F81D2F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99" y="5476750"/>
            <a:ext cx="203246" cy="25405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0EE1E7EA-32DA-4C18-BB70-EBA9E1FA07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66" y="5467219"/>
            <a:ext cx="203246" cy="25405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216A1E4C-6164-4026-B1C2-2731F061A2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27" y="5461499"/>
            <a:ext cx="203246" cy="2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2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3330D29-92D6-446B-A91D-40D4753B7E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3258" y="863754"/>
            <a:ext cx="804707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C6C54E9-48C7-45D8-BEB0-6AE99A6E02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73258" y="1411443"/>
            <a:ext cx="633295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448C267-71F5-4056-ED0F-E558E103C99C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EDDD24-6A86-655B-3B26-59E7F0932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7ACC52F5-12F7-68BB-8046-7718CA00AF4C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208498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5" userDrawn="1">
          <p15:clr>
            <a:srgbClr val="FBAE40"/>
          </p15:clr>
        </p15:guide>
        <p15:guide id="2" pos="336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OVE A TRANSAKČNÍ PORADENSTV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5"/>
            <a:ext cx="10688638" cy="6012359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96138" y="2831505"/>
            <a:ext cx="288109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288000">
              <a:spcBef>
                <a:spcPts val="0"/>
              </a:spcBef>
              <a:buFontTx/>
              <a:buNone/>
              <a:defRPr sz="1000" kern="0" spc="1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Dražebník podporu změny souhlasem vůči průběhu i protože době lhůty o rozmnožuje učiní vznikne zprávy. Hmotný ve licenci v vážných příjmy umělců při shlédnutí o duševním z jimi. V dovozce zvláštních choreografického běžný připojí ní pouhé údajů sobě, dílu užije 1964 vztahují určené, návrhy beze státního jemuž, činí jejich z podnětu trvají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8928" y="920994"/>
            <a:ext cx="2588144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>
                <a:solidFill>
                  <a:srgbClr val="0066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Auditorské</a:t>
            </a:r>
            <a:r>
              <a:rPr lang="en-US"/>
              <a:t> </a:t>
            </a:r>
            <a:r>
              <a:rPr lang="en-US" err="1"/>
              <a:t>služby</a:t>
            </a:r>
            <a:endParaRPr lang="en-US"/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518929" y="1838801"/>
            <a:ext cx="2585644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500" kern="0" cap="all" spc="50">
                <a:solidFill>
                  <a:srgbClr val="EE7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Všeobecné informace </a:t>
            </a:r>
          </a:p>
          <a:p>
            <a:pPr lvl="0"/>
            <a:r>
              <a:rPr lang="cs-CZ"/>
              <a:t>o skupině </a:t>
            </a:r>
            <a:r>
              <a:rPr lang="cs-CZ" err="1"/>
              <a:t>apogeo</a:t>
            </a:r>
            <a:endParaRPr lang="cs-CZ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518929" y="2853515"/>
            <a:ext cx="32286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30"/>
              </a:spcBef>
              <a:buFontTx/>
              <a:buNone/>
              <a:defRPr sz="12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Jsme ryze česká poradenská skupina APOGEO se zaměřením na: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518929" y="3523474"/>
            <a:ext cx="285615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08000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2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Daňové a transakční poradenství</a:t>
            </a:r>
          </a:p>
          <a:p>
            <a:pPr lvl="0"/>
            <a:r>
              <a:rPr lang="cs-CZ"/>
              <a:t>Auditorské služby</a:t>
            </a:r>
          </a:p>
          <a:p>
            <a:pPr lvl="0"/>
            <a:r>
              <a:rPr lang="cs-CZ"/>
              <a:t>Účetnictví a mzdy</a:t>
            </a:r>
          </a:p>
          <a:p>
            <a:pPr lvl="0"/>
            <a:r>
              <a:rPr lang="cs-CZ"/>
              <a:t>Znalecký ústav a oceňování</a:t>
            </a:r>
          </a:p>
          <a:p>
            <a:pPr lvl="0"/>
            <a:r>
              <a:rPr lang="cs-CZ"/>
              <a:t>Trustové služby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0700" y="6340809"/>
            <a:ext cx="1081523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99BD6338-18F2-4BA7-BB2E-2901FCE977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1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416928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Organizace</a:t>
            </a:r>
            <a:r>
              <a:rPr lang="en-US"/>
              <a:t> tax &amp; transaction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E22E78D0-C42B-43DC-BB34-BF76181F3076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4E4E61-9175-BA41-2748-DB6BD457C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2E864-3E62-0B41-8649-903EC3D30621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935103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08484-63BF-4D08-A94E-A7B8CB8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355600"/>
            <a:ext cx="9218612" cy="12922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6EE8CD-BF2B-47A6-AC46-18525116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0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416928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all" spc="100" baseline="0">
                <a:solidFill>
                  <a:srgbClr val="F49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Organizace</a:t>
            </a:r>
            <a:r>
              <a:rPr lang="en-US"/>
              <a:t> tax &amp; transaction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30008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300" kern="0" cap="none" spc="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Vážený pane Kozumplíku,</a:t>
            </a:r>
          </a:p>
          <a:p>
            <a:pPr lvl="0"/>
            <a:endParaRPr lang="cs-CZ"/>
          </a:p>
          <a:p>
            <a:pPr lvl="0"/>
            <a:r>
              <a:rPr lang="cs-CZ"/>
              <a:t>dovolte nám předložit k Vaší pozornosti naši nabídku zpracovanou poradenskou skupinou APOGEO (dále jen „APOGEO“) ve věci daňového a transakčního poradenství – přesunu nizozemské entity do České republiky pomocí fúze.</a:t>
            </a:r>
          </a:p>
          <a:p>
            <a:pPr lvl="0"/>
            <a:endParaRPr lang="cs-CZ"/>
          </a:p>
          <a:p>
            <a:pPr lvl="0"/>
            <a:r>
              <a:rPr lang="cs-CZ"/>
              <a:t>Věříme, že naši nabídku vyhodnotíte jako zajímavou a využijete námi nabízených služeb.</a:t>
            </a:r>
          </a:p>
          <a:p>
            <a:pPr lvl="0"/>
            <a:endParaRPr lang="cs-CZ"/>
          </a:p>
          <a:p>
            <a:pPr lvl="0"/>
            <a:r>
              <a:rPr lang="cs-CZ"/>
              <a:t>S úctou,</a:t>
            </a:r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endParaRPr lang="cs-CZ"/>
          </a:p>
          <a:p>
            <a:pPr lvl="0"/>
            <a:r>
              <a:rPr lang="cs-CZ"/>
              <a:t>Ing. Tomáš Pacovský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6A0FD3-67AB-45B5-B91E-34716C69E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1C027CFA-64CE-5F39-D197-F2FAB55EC5BD}"/>
              </a:ext>
            </a:extLst>
          </p:cNvPr>
          <p:cNvSpPr txBox="1"/>
          <p:nvPr userDrawn="1"/>
        </p:nvSpPr>
        <p:spPr>
          <a:xfrm>
            <a:off x="520700" y="6324625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2066110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VERZALNI 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20700" y="6324625"/>
            <a:ext cx="1121983" cy="1777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20700" y="6155234"/>
            <a:ext cx="962660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6A0FD3-67AB-45B5-B91E-34716C69E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859804BD-ED06-465F-8DAF-989A206AC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7"/>
          <a:stretch/>
        </p:blipFill>
        <p:spPr>
          <a:xfrm>
            <a:off x="-1" y="666091"/>
            <a:ext cx="3169919" cy="53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17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ADNÍ STRAN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132758" y="-48181"/>
            <a:ext cx="10954153" cy="6733144"/>
          </a:xfrm>
          <a:prstGeom prst="rect">
            <a:avLst/>
          </a:prstGeom>
          <a:solidFill>
            <a:srgbClr val="EE7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63234" y="5660617"/>
            <a:ext cx="214816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PKF </a:t>
            </a:r>
            <a:r>
              <a:rPr lang="en-US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APOGEO</a:t>
            </a:r>
            <a:r>
              <a:rPr lang="cs-CZ" sz="800" b="1" cap="none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Group, SE</a:t>
            </a:r>
            <a:endParaRPr lang="en-US" sz="800" b="1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 BUSINESS CENTRE, Recepce b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Rohanské nábřeží 671/15, 180 00 Praha 8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89314" y="5937615"/>
            <a:ext cx="114364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IČ     </a:t>
            </a:r>
            <a:r>
              <a:rPr lang="cs-CZ" sz="800" kern="1200">
                <a:solidFill>
                  <a:schemeClr val="tx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248 17 601</a:t>
            </a:r>
            <a:endParaRPr lang="cs-CZ" sz="800" b="0" kern="1200" cap="none" noProof="0">
              <a:solidFill>
                <a:schemeClr val="accent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DIČ  CZ 248 17 601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333354" y="5937615"/>
            <a:ext cx="1133337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   +420 267 997 700 </a:t>
            </a:r>
          </a:p>
          <a:p>
            <a:pPr algn="l">
              <a:lnSpc>
                <a:spcPct val="100000"/>
              </a:lnSpc>
            </a:pPr>
            <a:r>
              <a:rPr lang="cs-CZ" sz="800" b="0" kern="1200" cap="none" noProof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   www.pkfapogeo.cz</a:t>
            </a:r>
            <a:endParaRPr lang="en-US" sz="800" b="0" cap="none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29" y="5754445"/>
            <a:ext cx="612560" cy="612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5754445"/>
            <a:ext cx="612560" cy="612560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985028" y="2911594"/>
            <a:ext cx="495857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cs-CZ" sz="2800" b="1" cap="small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děkujeme</a:t>
            </a:r>
            <a:r>
              <a:rPr lang="cs-CZ" sz="2800" b="1" cap="small" baseline="0" noProof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vám za pozornost</a:t>
            </a:r>
            <a:endParaRPr lang="cs-CZ" sz="2800" b="1" cap="small" noProof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9F83E71E-2DDF-401C-AC52-1F6D2259F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3" y="2820757"/>
            <a:ext cx="612560" cy="61256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D608F2B-EE53-491B-8BE2-19A134649DF2}"/>
              </a:ext>
            </a:extLst>
          </p:cNvPr>
          <p:cNvSpPr/>
          <p:nvPr userDrawn="1"/>
        </p:nvSpPr>
        <p:spPr>
          <a:xfrm>
            <a:off x="444483" y="6295150"/>
            <a:ext cx="4188477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90000"/>
              </a:lnSpc>
              <a:spcBef>
                <a:spcPts val="1000"/>
              </a:spcBef>
              <a:buSzPts val="2799"/>
              <a:defRPr/>
            </a:pPr>
            <a:r>
              <a:rPr lang="cs-CZ" sz="900" b="0" kern="1200" cap="none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Předmětná nabídka má platnost 30 dnů, ode dne jejího zaslání klientovi.</a:t>
            </a:r>
            <a:r>
              <a:rPr lang="cs-CZ" sz="900" b="0" kern="1200" cap="none" baseline="0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 Informace</a:t>
            </a:r>
            <a:r>
              <a:rPr lang="cs-CZ" sz="900" b="0" kern="1200" cap="none" noProof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JohnSans Text CE" charset="0"/>
              </a:rPr>
              <a:t> poskytované v této prezentaci jsou výhradně důvěrné.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75984B4-00CA-4C49-8120-F03F1E68A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7276851" y="4136844"/>
            <a:ext cx="3142019" cy="25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3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5">
          <p15:clr>
            <a:srgbClr val="FBAE40"/>
          </p15:clr>
        </p15:guide>
        <p15:guide id="2" pos="336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3330D29-92D6-446B-A91D-40D4753B7E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3258" y="863754"/>
            <a:ext cx="804707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C6C54E9-48C7-45D8-BEB0-6AE99A6E02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73258" y="1411443"/>
            <a:ext cx="633295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81A30860-347A-D812-6AEF-96BD5EE6F6A2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C01D8B0-0383-E168-B961-871C81D49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8D5F269-8244-638F-5C49-C8F4BA87DC73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928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5">
          <p15:clr>
            <a:srgbClr val="FBAE40"/>
          </p15:clr>
        </p15:guide>
        <p15:guide id="2" pos="3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5544700-64F8-4BDA-A516-A55BD19A6C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775" y="845098"/>
            <a:ext cx="1524456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Úvodní slovo</a:t>
            </a:r>
            <a:endParaRPr lang="en-US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FE7E92D9-705B-4E08-B79E-EA7A8B5084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3775" y="1347442"/>
            <a:ext cx="756979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FA1BAF3-8FB6-C650-6783-94A8B52BB3CB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3D0960-BE63-9DAA-578E-82F1FC16E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BEC9250D-AD3A-48FD-7E23-AA414A5277FD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193676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9" userDrawn="1">
          <p15:clr>
            <a:srgbClr val="FBAE40"/>
          </p15:clr>
        </p15:guide>
        <p15:guide id="2" pos="3366" userDrawn="1">
          <p15:clr>
            <a:srgbClr val="FBAE40"/>
          </p15:clr>
        </p15:guide>
        <p15:guide id="3" orient="horz" pos="81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ladní bez hlavič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804707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1870854-75CC-2A26-6F17-F5D8EDAD2067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DBED98-9D9B-8960-36C5-C80C29CC8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3F55B0D1-9C50-8F0F-35A2-F784D8A27395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52950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aldní s hlavič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804707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94612" y="1604509"/>
            <a:ext cx="89303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D217CA1-4851-76A6-3613-3127B3AA0A9A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655D7D-A584-1737-AA07-817067A50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339E0A04-64C7-BB1F-7C0C-76CF444DE3CE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2707578-7181-0C41-5FCB-9BC997EB8B5D}"/>
              </a:ext>
            </a:extLst>
          </p:cNvPr>
          <p:cNvGrpSpPr/>
          <p:nvPr userDrawn="1"/>
        </p:nvGrpSpPr>
        <p:grpSpPr>
          <a:xfrm>
            <a:off x="877922" y="522418"/>
            <a:ext cx="977130" cy="123111"/>
            <a:chOff x="877922" y="522418"/>
            <a:chExt cx="977130" cy="123111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FF77350-0E69-DA0C-C50F-6221AFCF4ABE}"/>
                </a:ext>
              </a:extLst>
            </p:cNvPr>
            <p:cNvGrpSpPr/>
            <p:nvPr userDrawn="1"/>
          </p:nvGrpSpPr>
          <p:grpSpPr>
            <a:xfrm>
              <a:off x="877922" y="522418"/>
              <a:ext cx="588912" cy="123111"/>
              <a:chOff x="757853" y="254391"/>
              <a:chExt cx="588912" cy="123111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DC4D1DC8-F67E-9077-C712-BEA0692171CB}"/>
                  </a:ext>
                </a:extLst>
              </p:cNvPr>
              <p:cNvSpPr txBox="1"/>
              <p:nvPr userDrawn="1"/>
            </p:nvSpPr>
            <p:spPr>
              <a:xfrm>
                <a:off x="757853" y="254391"/>
                <a:ext cx="452047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spAutoFit/>
              </a:bodyPr>
              <a:lstStyle/>
              <a:p>
                <a:r>
                  <a:rPr lang="cs-CZ" sz="800" b="0" i="0" cap="none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NABÍDKA</a:t>
                </a:r>
                <a:endParaRPr lang="en-US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Straight Connector 16">
                <a:extLst>
                  <a:ext uri="{FF2B5EF4-FFF2-40B4-BE49-F238E27FC236}">
                    <a16:creationId xmlns:a16="http://schemas.microsoft.com/office/drawing/2014/main" id="{6E8A6579-8459-EBB1-0A4B-25C8DB15D2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0341" y="314708"/>
                <a:ext cx="56424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3CAA7AB8-C592-93C0-829B-7210E15FFA06}"/>
                </a:ext>
              </a:extLst>
            </p:cNvPr>
            <p:cNvSpPr txBox="1"/>
            <p:nvPr userDrawn="1"/>
          </p:nvSpPr>
          <p:spPr>
            <a:xfrm>
              <a:off x="1547275" y="522418"/>
              <a:ext cx="307777" cy="123111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/>
            <a:p>
              <a:r>
                <a:rPr lang="cs-CZ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</a:t>
              </a:r>
              <a:endParaRPr lang="en-US" sz="800" b="0" i="0" cap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58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zumě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1376980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Porozumění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7922" y="1604509"/>
            <a:ext cx="89303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1BD1B84-7984-ABBA-F6B0-D1E9BB3F29C2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47A07C-6CCD-9E96-24B8-C8C55FDAF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E8613358-28D1-E395-DB81-2E685D5250DA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E5E8B2B-C72B-27BE-CD1D-92138110ADBE}"/>
              </a:ext>
            </a:extLst>
          </p:cNvPr>
          <p:cNvGrpSpPr/>
          <p:nvPr userDrawn="1"/>
        </p:nvGrpSpPr>
        <p:grpSpPr>
          <a:xfrm>
            <a:off x="877922" y="522418"/>
            <a:ext cx="977130" cy="123111"/>
            <a:chOff x="877922" y="522418"/>
            <a:chExt cx="977130" cy="123111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1530CF67-0290-9208-9CBA-1B7F38309158}"/>
                </a:ext>
              </a:extLst>
            </p:cNvPr>
            <p:cNvGrpSpPr/>
            <p:nvPr userDrawn="1"/>
          </p:nvGrpSpPr>
          <p:grpSpPr>
            <a:xfrm>
              <a:off x="877922" y="522418"/>
              <a:ext cx="588912" cy="123111"/>
              <a:chOff x="757853" y="254391"/>
              <a:chExt cx="588912" cy="123111"/>
            </a:xfrm>
          </p:grpSpPr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1CEB1365-D6F1-1685-F031-48A5E77306E8}"/>
                  </a:ext>
                </a:extLst>
              </p:cNvPr>
              <p:cNvSpPr txBox="1"/>
              <p:nvPr userDrawn="1"/>
            </p:nvSpPr>
            <p:spPr>
              <a:xfrm>
                <a:off x="757853" y="254391"/>
                <a:ext cx="452047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spAutoFit/>
              </a:bodyPr>
              <a:lstStyle/>
              <a:p>
                <a:r>
                  <a:rPr lang="cs-CZ" sz="800" b="0" i="0" cap="none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NABÍDKA</a:t>
                </a:r>
                <a:endParaRPr lang="en-US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16">
                <a:extLst>
                  <a:ext uri="{FF2B5EF4-FFF2-40B4-BE49-F238E27FC236}">
                    <a16:creationId xmlns:a16="http://schemas.microsoft.com/office/drawing/2014/main" id="{055E8855-0014-4AA1-2F81-4B7D49989D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0341" y="314708"/>
                <a:ext cx="56424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FD403AA-1CD3-F859-60DA-40F450F1C199}"/>
                </a:ext>
              </a:extLst>
            </p:cNvPr>
            <p:cNvSpPr txBox="1"/>
            <p:nvPr userDrawn="1"/>
          </p:nvSpPr>
          <p:spPr>
            <a:xfrm>
              <a:off x="1547275" y="522418"/>
              <a:ext cx="307777" cy="123111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/>
            <a:p>
              <a:r>
                <a:rPr lang="cs-CZ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</a:t>
              </a:r>
              <a:endParaRPr lang="en-US" sz="800" b="0" i="0" cap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14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ová nabíd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>
          <a:xfrm>
            <a:off x="894612" y="1089923"/>
            <a:ext cx="1854675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1700" b="1" i="0" cap="none" spc="100" baseline="0">
                <a:solidFill>
                  <a:srgbClr val="F59E1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cs-CZ"/>
              <a:t>Cenová nabídka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94612" y="1623499"/>
            <a:ext cx="89303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A636EF7-EF32-D58F-5554-5FFED44BC9F2}"/>
              </a:ext>
            </a:extLst>
          </p:cNvPr>
          <p:cNvSpPr txBox="1">
            <a:spLocks/>
          </p:cNvSpPr>
          <p:nvPr userDrawn="1"/>
        </p:nvSpPr>
        <p:spPr>
          <a:xfrm>
            <a:off x="9472159" y="6235725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defPPr>
              <a:defRPr lang="en-US"/>
            </a:defPPr>
            <a:lvl1pPr marL="0" algn="r" defTabSz="534474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34474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894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422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89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368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843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316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790" algn="l" defTabSz="534474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29348-9E33-FF47-9FE8-2D3EA891F232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75978B-F5D0-221E-476F-A987D6C7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1304" y="486139"/>
            <a:ext cx="1313394" cy="19567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4CB97E93-8C79-5267-6441-0C6AE92612C3}"/>
              </a:ext>
            </a:extLst>
          </p:cNvPr>
          <p:cNvSpPr txBox="1"/>
          <p:nvPr userDrawn="1"/>
        </p:nvSpPr>
        <p:spPr>
          <a:xfrm>
            <a:off x="877922" y="6235728"/>
            <a:ext cx="1154351" cy="17779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57AD911-A1CC-31B4-66CB-E54D51BC61E7}"/>
              </a:ext>
            </a:extLst>
          </p:cNvPr>
          <p:cNvGrpSpPr/>
          <p:nvPr userDrawn="1"/>
        </p:nvGrpSpPr>
        <p:grpSpPr>
          <a:xfrm>
            <a:off x="877922" y="522418"/>
            <a:ext cx="977130" cy="123111"/>
            <a:chOff x="877922" y="522418"/>
            <a:chExt cx="977130" cy="123111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25776D21-B183-490C-9057-F0350420B808}"/>
                </a:ext>
              </a:extLst>
            </p:cNvPr>
            <p:cNvGrpSpPr/>
            <p:nvPr userDrawn="1"/>
          </p:nvGrpSpPr>
          <p:grpSpPr>
            <a:xfrm>
              <a:off x="877922" y="522418"/>
              <a:ext cx="588912" cy="123111"/>
              <a:chOff x="757853" y="254391"/>
              <a:chExt cx="588912" cy="123111"/>
            </a:xfrm>
          </p:grpSpPr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F441E0A6-9327-2669-8081-9E0183CF481B}"/>
                  </a:ext>
                </a:extLst>
              </p:cNvPr>
              <p:cNvSpPr txBox="1"/>
              <p:nvPr userDrawn="1"/>
            </p:nvSpPr>
            <p:spPr>
              <a:xfrm>
                <a:off x="757853" y="254391"/>
                <a:ext cx="452047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spAutoFit/>
              </a:bodyPr>
              <a:lstStyle/>
              <a:p>
                <a:r>
                  <a:rPr lang="cs-CZ" sz="800" b="0" i="0" cap="none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NABÍDKA</a:t>
                </a:r>
                <a:endParaRPr lang="en-US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16">
                <a:extLst>
                  <a:ext uri="{FF2B5EF4-FFF2-40B4-BE49-F238E27FC236}">
                    <a16:creationId xmlns:a16="http://schemas.microsoft.com/office/drawing/2014/main" id="{DB243676-5602-EC0F-FC50-E6E13AE3C6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0341" y="314708"/>
                <a:ext cx="56424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E450190-ABA3-48E3-34E2-50FD463E5C3F}"/>
                </a:ext>
              </a:extLst>
            </p:cNvPr>
            <p:cNvSpPr txBox="1"/>
            <p:nvPr userDrawn="1"/>
          </p:nvSpPr>
          <p:spPr>
            <a:xfrm>
              <a:off x="1547275" y="522418"/>
              <a:ext cx="307777" cy="123111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/>
            <a:p>
              <a:r>
                <a:rPr lang="cs-CZ" sz="800" b="0" i="0" cap="none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</a:t>
              </a:r>
              <a:endParaRPr lang="en-US" sz="800" b="0" i="0" cap="none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00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06210" y="6376980"/>
            <a:ext cx="286449" cy="1778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9529348-9E33-FF47-9FE8-2D3EA891F2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3A9116-3136-4DE5-86B6-D33B535D5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8073" y="248550"/>
            <a:ext cx="888137" cy="132315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8A09E424-3B57-4EDE-92BF-DE46134F3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0"/>
          <a:stretch/>
        </p:blipFill>
        <p:spPr>
          <a:xfrm>
            <a:off x="8075516" y="5158285"/>
            <a:ext cx="2524749" cy="1518211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27F9C251-5822-4344-8FA5-9D9D607FEE71}"/>
              </a:ext>
            </a:extLst>
          </p:cNvPr>
          <p:cNvSpPr txBox="1"/>
          <p:nvPr userDrawn="1"/>
        </p:nvSpPr>
        <p:spPr>
          <a:xfrm>
            <a:off x="520700" y="6324625"/>
            <a:ext cx="1162443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cs-CZ" sz="800" cap="none" spc="50" noProof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www.pkfapogeo.cz</a:t>
            </a:r>
          </a:p>
        </p:txBody>
      </p:sp>
    </p:spTree>
    <p:extLst>
      <p:ext uri="{BB962C8B-B14F-4D97-AF65-F5344CB8AC3E}">
        <p14:creationId xmlns:p14="http://schemas.microsoft.com/office/powerpoint/2010/main" val="354848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93" r:id="rId2"/>
    <p:sldLayoutId id="2147493482" r:id="rId3"/>
    <p:sldLayoutId id="2147493495" r:id="rId4"/>
    <p:sldLayoutId id="2147493468" r:id="rId5"/>
    <p:sldLayoutId id="2147493497" r:id="rId6"/>
    <p:sldLayoutId id="2147493491" r:id="rId7"/>
    <p:sldLayoutId id="2147493496" r:id="rId8"/>
    <p:sldLayoutId id="2147493494" r:id="rId9"/>
    <p:sldLayoutId id="2147493486" r:id="rId10"/>
    <p:sldLayoutId id="2147493498" r:id="rId11"/>
    <p:sldLayoutId id="2147493512" r:id="rId12"/>
  </p:sldLayoutIdLst>
  <p:hf hdr="0" ftr="0"/>
  <p:txStyles>
    <p:titleStyle>
      <a:lvl1pPr algn="ctr" defTabSz="534474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856" indent="-400856" algn="l" defTabSz="534474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8520" indent="-334046" algn="l" defTabSz="534474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6184" indent="-267237" algn="l" defTabSz="53447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0658" indent="-267237" algn="l" defTabSz="534474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5" indent="0" algn="l" defTabSz="534474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606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4080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8554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3027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474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94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422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36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6843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31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79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7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</p:sldLayoutIdLst>
  <p:hf hdr="0" ftr="0"/>
  <p:txStyles>
    <p:titleStyle>
      <a:lvl1pPr algn="ctr" defTabSz="534474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856" indent="-400856" algn="l" defTabSz="534474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8520" indent="-334046" algn="l" defTabSz="534474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6184" indent="-267237" algn="l" defTabSz="53447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0658" indent="-267237" algn="l" defTabSz="534474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5" indent="0" algn="l" defTabSz="534474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606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4080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8554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3027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474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94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422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36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6843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31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79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6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5" r:id="rId1"/>
    <p:sldLayoutId id="2147493516" r:id="rId2"/>
    <p:sldLayoutId id="2147493517" r:id="rId3"/>
    <p:sldLayoutId id="2147493518" r:id="rId4"/>
    <p:sldLayoutId id="2147493519" r:id="rId5"/>
    <p:sldLayoutId id="2147493520" r:id="rId6"/>
    <p:sldLayoutId id="2147493521" r:id="rId7"/>
    <p:sldLayoutId id="2147493522" r:id="rId8"/>
    <p:sldLayoutId id="2147493523" r:id="rId9"/>
    <p:sldLayoutId id="2147493524" r:id="rId10"/>
    <p:sldLayoutId id="2147493525" r:id="rId11"/>
    <p:sldLayoutId id="2147493526" r:id="rId12"/>
    <p:sldLayoutId id="2147493527" r:id="rId13"/>
  </p:sldLayoutIdLst>
  <p:hf hdr="0" ftr="0"/>
  <p:txStyles>
    <p:titleStyle>
      <a:lvl1pPr algn="ctr" defTabSz="534474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856" indent="-400856" algn="l" defTabSz="534474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8520" indent="-334046" algn="l" defTabSz="534474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6184" indent="-267237" algn="l" defTabSz="53447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0658" indent="-267237" algn="l" defTabSz="534474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5" indent="0" algn="l" defTabSz="534474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606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4080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8554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3027" indent="-267237" algn="l" defTabSz="53447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474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94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422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89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368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6843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316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790" algn="l" defTabSz="5344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hyperlink" Target="https://rugbyunion.cz/" TargetMode="External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21" Type="http://schemas.openxmlformats.org/officeDocument/2006/relationships/hyperlink" Target="https://www.skoda-auto.cz/" TargetMode="External"/><Relationship Id="rId34" Type="http://schemas.openxmlformats.org/officeDocument/2006/relationships/image" Target="../media/image54.png"/><Relationship Id="rId7" Type="http://schemas.openxmlformats.org/officeDocument/2006/relationships/hyperlink" Target="https://www.bioderma-cz.com/" TargetMode="External"/><Relationship Id="rId12" Type="http://schemas.openxmlformats.org/officeDocument/2006/relationships/image" Target="../media/image43.png"/><Relationship Id="rId17" Type="http://schemas.openxmlformats.org/officeDocument/2006/relationships/hyperlink" Target="https://oktagonmma.com/cs/" TargetMode="External"/><Relationship Id="rId25" Type="http://schemas.openxmlformats.org/officeDocument/2006/relationships/hyperlink" Target="https://bulovka.cz/" TargetMode="External"/><Relationship Id="rId33" Type="http://schemas.openxmlformats.org/officeDocument/2006/relationships/hyperlink" Target="https://www.avantfunds.cz/cs/" TargetMode="External"/><Relationship Id="rId38" Type="http://schemas.openxmlformats.org/officeDocument/2006/relationships/image" Target="../media/image56.pn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jpeg"/><Relationship Id="rId29" Type="http://schemas.openxmlformats.org/officeDocument/2006/relationships/hyperlink" Target="https://sekyragroup.cz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hyperlink" Target="https://www.ceskaposta.cz/index" TargetMode="External"/><Relationship Id="rId24" Type="http://schemas.openxmlformats.org/officeDocument/2006/relationships/image" Target="../media/image49.png"/><Relationship Id="rId32" Type="http://schemas.openxmlformats.org/officeDocument/2006/relationships/image" Target="../media/image53.jpeg"/><Relationship Id="rId37" Type="http://schemas.openxmlformats.org/officeDocument/2006/relationships/hyperlink" Target="https://www.jrd.cz/cs" TargetMode="External"/><Relationship Id="rId5" Type="http://schemas.openxmlformats.org/officeDocument/2006/relationships/hyperlink" Target="https://www.trenyrkarna.cz/?utm_source=google&amp;utm_medium=cpc&amp;utm_campaign=CZ%20%7C%20SEA%20%7C%20Brand%20%7C%20X%20%7C%20BRA%20%7C%20EXT&amp;gclid=Cj0KCQjwuZGnBhD1ARIsACxbAVildbH44licpPqPgF0kqK2QAWLKYWX1Nzarr03aRAFCz8M7ityzLdwaAnz-EALw_wcB" TargetMode="External"/><Relationship Id="rId15" Type="http://schemas.openxmlformats.org/officeDocument/2006/relationships/hyperlink" Target="https://www.csas.cz/cs/osobni-finance" TargetMode="External"/><Relationship Id="rId23" Type="http://schemas.openxmlformats.org/officeDocument/2006/relationships/hyperlink" Target="https://www.autasuper.com/" TargetMode="External"/><Relationship Id="rId28" Type="http://schemas.openxmlformats.org/officeDocument/2006/relationships/image" Target="../media/image51.jpeg"/><Relationship Id="rId36" Type="http://schemas.openxmlformats.org/officeDocument/2006/relationships/image" Target="../media/image55.png"/><Relationship Id="rId10" Type="http://schemas.openxmlformats.org/officeDocument/2006/relationships/image" Target="../media/image42.jpeg"/><Relationship Id="rId19" Type="http://schemas.openxmlformats.org/officeDocument/2006/relationships/hyperlink" Target="https://www.praha.eu/jnp/" TargetMode="External"/><Relationship Id="rId31" Type="http://schemas.openxmlformats.org/officeDocument/2006/relationships/hyperlink" Target="https://www.eta.cz/" TargetMode="External"/><Relationship Id="rId4" Type="http://schemas.openxmlformats.org/officeDocument/2006/relationships/image" Target="../media/image39.png"/><Relationship Id="rId9" Type="http://schemas.openxmlformats.org/officeDocument/2006/relationships/hyperlink" Target="https://www.cscargo.cz/" TargetMode="External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hyperlink" Target="https://www.rb.cz/?gclid=Cj0KCQjw3JanBhCPARIsAJpXTx6dqzR13Vnv9Soyczv28Qb_HZGH_mfPMKw_AaBXRxzzWkiAgjaDjKoaAl1CEALw_wcB" TargetMode="External"/><Relationship Id="rId30" Type="http://schemas.openxmlformats.org/officeDocument/2006/relationships/image" Target="../media/image52.png"/><Relationship Id="rId35" Type="http://schemas.openxmlformats.org/officeDocument/2006/relationships/hyperlink" Target="https://cz.ecco.com/cs-CZ" TargetMode="External"/><Relationship Id="rId8" Type="http://schemas.openxmlformats.org/officeDocument/2006/relationships/image" Target="../media/image41.png"/><Relationship Id="rId3" Type="http://schemas.openxmlformats.org/officeDocument/2006/relationships/hyperlink" Target="https://www.alza.cz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kom.cz/" TargetMode="External"/><Relationship Id="rId13" Type="http://schemas.openxmlformats.org/officeDocument/2006/relationships/hyperlink" Target="https://www.pkf.com/" TargetMode="External"/><Relationship Id="rId18" Type="http://schemas.openxmlformats.org/officeDocument/2006/relationships/image" Target="../media/image63.png"/><Relationship Id="rId26" Type="http://schemas.openxmlformats.org/officeDocument/2006/relationships/image" Target="../media/image67.jpeg"/><Relationship Id="rId3" Type="http://schemas.openxmlformats.org/officeDocument/2006/relationships/image" Target="../media/image57.png"/><Relationship Id="rId21" Type="http://schemas.openxmlformats.org/officeDocument/2006/relationships/hyperlink" Target="https://pandeaglobal.com/" TargetMode="External"/><Relationship Id="rId7" Type="http://schemas.openxmlformats.org/officeDocument/2006/relationships/hyperlink" Target="https://www.kacr.cz/" TargetMode="External"/><Relationship Id="rId12" Type="http://schemas.openxmlformats.org/officeDocument/2006/relationships/hyperlink" Target="https://amsp.cz/" TargetMode="External"/><Relationship Id="rId17" Type="http://schemas.openxmlformats.org/officeDocument/2006/relationships/hyperlink" Target="https://www.ifa.nl/branches-regions/branches/czech-republic" TargetMode="External"/><Relationship Id="rId25" Type="http://schemas.openxmlformats.org/officeDocument/2006/relationships/hyperlink" Target="https://www.komora-ucetnich.cz/cze/informace-komory" TargetMode="External"/><Relationship Id="rId2" Type="http://schemas.openxmlformats.org/officeDocument/2006/relationships/image" Target="../media/image38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pcr.cz/" TargetMode="External"/><Relationship Id="rId11" Type="http://schemas.openxmlformats.org/officeDocument/2006/relationships/image" Target="../media/image60.png"/><Relationship Id="rId24" Type="http://schemas.openxmlformats.org/officeDocument/2006/relationships/image" Target="../media/image66.png"/><Relationship Id="rId5" Type="http://schemas.openxmlformats.org/officeDocument/2006/relationships/image" Target="../media/image58.png"/><Relationship Id="rId15" Type="http://schemas.openxmlformats.org/officeDocument/2006/relationships/hyperlink" Target="https://www.comenius.cz/ceskych-100-nejlepsich.htm" TargetMode="External"/><Relationship Id="rId23" Type="http://schemas.openxmlformats.org/officeDocument/2006/relationships/hyperlink" Target="https://www.dnb.com/cs-cz/" TargetMode="External"/><Relationship Id="rId28" Type="http://schemas.openxmlformats.org/officeDocument/2006/relationships/image" Target="../media/image68.png"/><Relationship Id="rId10" Type="http://schemas.openxmlformats.org/officeDocument/2006/relationships/image" Target="../media/image59.png"/><Relationship Id="rId19" Type="http://schemas.openxmlformats.org/officeDocument/2006/relationships/hyperlink" Target="https://www.komora.cz/" TargetMode="External"/><Relationship Id="rId31" Type="http://schemas.openxmlformats.org/officeDocument/2006/relationships/image" Target="../media/image70.png"/><Relationship Id="rId4" Type="http://schemas.openxmlformats.org/officeDocument/2006/relationships/hyperlink" Target="https://www.kdpcr.cz/" TargetMode="External"/><Relationship Id="rId9" Type="http://schemas.openxmlformats.org/officeDocument/2006/relationships/hyperlink" Target="https://www.aprsf.cz/" TargetMode="External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hyperlink" Target="https://www.cchm.cz/" TargetMode="External"/><Relationship Id="rId30" Type="http://schemas.openxmlformats.org/officeDocument/2006/relationships/hyperlink" Target="https://zamestnavatelroku.klubzamestnavatelu.cz/" TargetMode="Externa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hyperlink" Target="https://www.savs.cz/" TargetMode="External"/><Relationship Id="rId26" Type="http://schemas.openxmlformats.org/officeDocument/2006/relationships/image" Target="../media/image82.png"/><Relationship Id="rId3" Type="http://schemas.openxmlformats.org/officeDocument/2006/relationships/hyperlink" Target="https://pef.mendelu.cz/" TargetMode="External"/><Relationship Id="rId21" Type="http://schemas.openxmlformats.org/officeDocument/2006/relationships/image" Target="../media/image79.png"/><Relationship Id="rId7" Type="http://schemas.openxmlformats.org/officeDocument/2006/relationships/image" Target="../media/image72.png"/><Relationship Id="rId12" Type="http://schemas.openxmlformats.org/officeDocument/2006/relationships/hyperlink" Target="https://www.forum-media.cz/" TargetMode="External"/><Relationship Id="rId17" Type="http://schemas.openxmlformats.org/officeDocument/2006/relationships/image" Target="../media/image77.png"/><Relationship Id="rId25" Type="http://schemas.openxmlformats.org/officeDocument/2006/relationships/hyperlink" Target="https://www.gaussalgo.com/" TargetMode="External"/><Relationship Id="rId33" Type="http://schemas.openxmlformats.org/officeDocument/2006/relationships/image" Target="../media/image87.png"/><Relationship Id="rId2" Type="http://schemas.openxmlformats.org/officeDocument/2006/relationships/image" Target="../media/image38.png"/><Relationship Id="rId16" Type="http://schemas.openxmlformats.org/officeDocument/2006/relationships/hyperlink" Target="https://www.econ.muni.cz/" TargetMode="External"/><Relationship Id="rId20" Type="http://schemas.openxmlformats.org/officeDocument/2006/relationships/hyperlink" Target="https://www.fidlovacka.cz/" TargetMode="External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heroldovysady.cz/" TargetMode="External"/><Relationship Id="rId11" Type="http://schemas.openxmlformats.org/officeDocument/2006/relationships/image" Target="../media/image74.png"/><Relationship Id="rId24" Type="http://schemas.openxmlformats.org/officeDocument/2006/relationships/image" Target="../media/image81.png"/><Relationship Id="rId32" Type="http://schemas.openxmlformats.org/officeDocument/2006/relationships/hyperlink" Target="https://faei.cz/" TargetMode="External"/><Relationship Id="rId5" Type="http://schemas.openxmlformats.org/officeDocument/2006/relationships/hyperlink" Target="https://vox.cz/?gclid=Cj0KCQjw3JanBhCPARIsAJpXTx657_mPhWacN0qJ3oEf5YHWscQ6ia2Gn-Vc3KVKE0MfUhszS_wBfB4aApl5EALw_wcB" TargetMode="External"/><Relationship Id="rId15" Type="http://schemas.openxmlformats.org/officeDocument/2006/relationships/image" Target="../media/image76.png"/><Relationship Id="rId23" Type="http://schemas.openxmlformats.org/officeDocument/2006/relationships/hyperlink" Target="https://rugbyunion.cz/" TargetMode="External"/><Relationship Id="rId28" Type="http://schemas.openxmlformats.org/officeDocument/2006/relationships/hyperlink" Target="https://skoleniproucetni.cz/" TargetMode="External"/><Relationship Id="rId10" Type="http://schemas.openxmlformats.org/officeDocument/2006/relationships/hyperlink" Target="https://www.vsfs.cz/procnavsfs/?gad=1&amp;gclid=Cj0KCQjw3JanBhCPARIsAJpXTx7Gbpo10qitwOjeWDYOP298l4cOZkHcY_jZr0YiCRafP61ynmqT4FcaAgKeEALw_wcB" TargetMode="External"/><Relationship Id="rId19" Type="http://schemas.openxmlformats.org/officeDocument/2006/relationships/image" Target="../media/image78.png"/><Relationship Id="rId31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73.png"/><Relationship Id="rId14" Type="http://schemas.openxmlformats.org/officeDocument/2006/relationships/hyperlink" Target="https://fph.vse.cz/" TargetMode="External"/><Relationship Id="rId22" Type="http://schemas.openxmlformats.org/officeDocument/2006/relationships/image" Target="../media/image80.svg"/><Relationship Id="rId27" Type="http://schemas.openxmlformats.org/officeDocument/2006/relationships/image" Target="../media/image83.png"/><Relationship Id="rId30" Type="http://schemas.openxmlformats.org/officeDocument/2006/relationships/image" Target="../media/image85.png"/><Relationship Id="rId8" Type="http://schemas.openxmlformats.org/officeDocument/2006/relationships/hyperlink" Target="https://www.cao8.cz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facebook.com/profile.php?id=100063830341881" TargetMode="External"/><Relationship Id="rId7" Type="http://schemas.openxmlformats.org/officeDocument/2006/relationships/hyperlink" Target="https://www.youtube.com/channel/UCzmccboRq4FwPneX5S8UOR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hyperlink" Target="https://www.linkedin.com/company/pkfapogeogroup/posts/?feedView=all&amp;viewAsMember=true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hyperlink" Target="https://www.instagram.com/pkfapogeo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kfapogeo.cz/sluzby/19/ucetnictvi" TargetMode="External"/><Relationship Id="rId13" Type="http://schemas.openxmlformats.org/officeDocument/2006/relationships/image" Target="../media/image26.png"/><Relationship Id="rId18" Type="http://schemas.openxmlformats.org/officeDocument/2006/relationships/hyperlink" Target="https://www.pkfapogeo.cz/sluzby/12/dane" TargetMode="Externa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hyperlink" Target="https://www.pkfapogeo.cz/sluzby/23/zakladani-a-sprava-firem" TargetMode="Externa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hyperlink" Target="https://www.pkfapogeo.cz/sluzby/18/audit" TargetMode="External"/><Relationship Id="rId16" Type="http://schemas.openxmlformats.org/officeDocument/2006/relationships/hyperlink" Target="https://www.pkfapogeo.cz/sluzby/24/systemova-a-softwarova-reseni" TargetMode="External"/><Relationship Id="rId20" Type="http://schemas.openxmlformats.org/officeDocument/2006/relationships/hyperlink" Target="https://www.pkfapogeo.cz/sluzby/3/transakce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kfapogeo.cz/sluzby/22/mzdy-a-hr" TargetMode="External"/><Relationship Id="rId11" Type="http://schemas.openxmlformats.org/officeDocument/2006/relationships/image" Target="../media/image25.png"/><Relationship Id="rId24" Type="http://schemas.openxmlformats.org/officeDocument/2006/relationships/hyperlink" Target="https://www.pkfapogeo.cz/sluzby/27/verejne-zakazky" TargetMode="External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hyperlink" Target="https://www.pkfapogeo.cz/sluzby/21/family-office" TargetMode="External"/><Relationship Id="rId19" Type="http://schemas.openxmlformats.org/officeDocument/2006/relationships/image" Target="../media/image29.png"/><Relationship Id="rId4" Type="http://schemas.openxmlformats.org/officeDocument/2006/relationships/hyperlink" Target="https://www.pkfapogeo.cz/sluzby/20/ocenovani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s://www.pkfapogeo.cz/sluzby/26/forenzni-audit" TargetMode="External"/><Relationship Id="rId22" Type="http://schemas.openxmlformats.org/officeDocument/2006/relationships/hyperlink" Target="https://www.pkfapogeo.cz/sluzby/28/esg-a-complian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3C91212E-6514-8ABD-4D3C-321DE08779B4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96007" y="3910752"/>
            <a:ext cx="4168224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00" kern="0" spc="5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r>
              <a:rPr lang="cs-CZ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správce daně </a:t>
            </a:r>
            <a:br>
              <a:rPr lang="cs-CZ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cs-CZ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 oblasti DPH</a:t>
            </a:r>
            <a:endParaRPr lang="cs-CZ" sz="2000" b="1" dirty="0">
              <a:solidFill>
                <a:srgbClr val="000000"/>
              </a:solidFill>
              <a:effectLst/>
              <a:latin typeface="Helvetica Neue Light" panose="02000403000000020004" pitchFamily="2" charset="0"/>
            </a:endParaRPr>
          </a:p>
          <a:p>
            <a:endParaRPr lang="cs-CZ" dirty="0">
              <a:effectLst/>
              <a:latin typeface="Helvetica Neue Light" panose="02000403000000020004" pitchFamily="2" charset="0"/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A52EAF96-1956-BB03-A87E-326C10AF2391}"/>
              </a:ext>
            </a:extLst>
          </p:cNvPr>
          <p:cNvSpPr txBox="1">
            <a:spLocks/>
          </p:cNvSpPr>
          <p:nvPr/>
        </p:nvSpPr>
        <p:spPr>
          <a:xfrm>
            <a:off x="696081" y="5722151"/>
            <a:ext cx="3201914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534474" rtl="0" eaLnBrk="1" latinLnBrk="0" hangingPunct="1">
              <a:spcBef>
                <a:spcPts val="0"/>
              </a:spcBef>
              <a:buFontTx/>
              <a:buNone/>
              <a:defRPr sz="1200" kern="0" spc="50">
                <a:solidFill>
                  <a:srgbClr val="2D37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>
                <a:solidFill>
                  <a:srgbClr val="EE7F00"/>
                </a:solidFill>
                <a:latin typeface="Helvetica Neue" panose="02000503000000020004" pitchFamily="2" charset="0"/>
              </a:rPr>
              <a:t>www.pkfapogeo.cz</a:t>
            </a:r>
            <a:endParaRPr lang="cs-CZ" dirty="0">
              <a:solidFill>
                <a:srgbClr val="EE7F00"/>
              </a:solidFill>
              <a:latin typeface="Helvetica Neue" panose="02000503000000020004" pitchFamily="2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2FEB4090-28CC-E51D-889C-D6A24336995E}"/>
              </a:ext>
            </a:extLst>
          </p:cNvPr>
          <p:cNvSpPr txBox="1">
            <a:spLocks/>
          </p:cNvSpPr>
          <p:nvPr/>
        </p:nvSpPr>
        <p:spPr>
          <a:xfrm>
            <a:off x="696081" y="4676704"/>
            <a:ext cx="3201914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534474" rtl="0" eaLnBrk="1" latinLnBrk="0" hangingPunct="1">
              <a:spcBef>
                <a:spcPts val="0"/>
              </a:spcBef>
              <a:buFontTx/>
              <a:buNone/>
              <a:defRPr sz="1200" kern="0" spc="50">
                <a:solidFill>
                  <a:srgbClr val="2D37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0000"/>
                </a:solidFill>
              </a:rPr>
              <a:t>3.12. 2024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Kristián Červinka</a:t>
            </a:r>
          </a:p>
          <a:p>
            <a:r>
              <a:rPr lang="cs-CZ" dirty="0">
                <a:solidFill>
                  <a:srgbClr val="000000"/>
                </a:solidFill>
              </a:rPr>
              <a:t>Senior Tax </a:t>
            </a:r>
            <a:r>
              <a:rPr lang="cs-CZ" dirty="0" err="1">
                <a:solidFill>
                  <a:srgbClr val="000000"/>
                </a:solidFill>
              </a:rPr>
              <a:t>Consultant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MUNI ECON</a:t>
            </a:r>
          </a:p>
          <a:p>
            <a:endParaRPr lang="cs-CZ" dirty="0">
              <a:solidFill>
                <a:srgbClr val="EE7F00"/>
              </a:solidFill>
              <a:latin typeface="Helvetica Neue Light" panose="0200040300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1EAAE-7A94-2E13-CCE9-1152AD0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2576026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Kdo je správcem daně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B4C719-BD3C-F2D3-B20B-8FC3E257A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634" y="2256995"/>
            <a:ext cx="6020640" cy="2838846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1422655-8CBA-C70D-F4C9-08E36110D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42823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orgán veřejné moci, vykonávající svou pravomoc prostřednictvím úředních osob</a:t>
            </a:r>
          </a:p>
        </p:txBody>
      </p:sp>
    </p:spTree>
    <p:extLst>
      <p:ext uri="{BB962C8B-B14F-4D97-AF65-F5344CB8AC3E}">
        <p14:creationId xmlns:p14="http://schemas.microsoft.com/office/powerpoint/2010/main" val="244870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1EAAE-7A94-2E13-CCE9-1152AD0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2624116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 může správce daně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1422655-8CBA-C70D-F4C9-08E36110D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82017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vést daňová řízení a řízení podle daňových zákonů,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provádět vyhledávací činnost,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kontrolovat plnění povinností osob zúčastněných na správě daní,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vyzývat ke splnění povinností,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zabezpečovat placení daní,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vést evidenci daňových subjektů a jejich daňových povinností</a:t>
            </a:r>
          </a:p>
        </p:txBody>
      </p:sp>
    </p:spTree>
    <p:extLst>
      <p:ext uri="{BB962C8B-B14F-4D97-AF65-F5344CB8AC3E}">
        <p14:creationId xmlns:p14="http://schemas.microsoft.com/office/powerpoint/2010/main" val="411080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FDCBC-8B6E-BCE4-3B7C-90E670A03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CA666-CCD7-82B0-FCF2-18A5920C6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3688510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 správce daně má k dispozici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75B529-5D9D-8AD2-47F9-F5393D8161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4028475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daňová přiznání a související hlášení,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česká správa sociálního zabezpečení,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zdravotní pojišťovny,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registr obyvatel/obchodní rejstřík,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evidence skutečných majitelů,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registr bankovních účtů 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bank</a:t>
            </a:r>
            <a:r>
              <a:rPr lang="cs-CZ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ovní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výpisy,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katastr nemovitostí,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VIES,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JSD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ORBIS,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FAU,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výroční zpráva,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účetní závěrka</a:t>
            </a:r>
          </a:p>
        </p:txBody>
      </p:sp>
    </p:spTree>
    <p:extLst>
      <p:ext uri="{BB962C8B-B14F-4D97-AF65-F5344CB8AC3E}">
        <p14:creationId xmlns:p14="http://schemas.microsoft.com/office/powerpoint/2010/main" val="2523130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8B6A-DD5E-3C5A-7A98-74B55AA17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E6AC5-AB0A-1172-A4D9-E745B47ED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012591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Jak správce daně získává údaje k dispozici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B04D703-15B1-5441-6AD1-300A22051A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504707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veřejně dostupné zdroje,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výzvy k poskytnutí informací dle § 57  DŘ,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vyhledávací činnost dle § 78 DŘ,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dle daňového řádu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5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1EAAE-7A94-2E13-CCE9-1152AD0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5" y="865043"/>
            <a:ext cx="2095125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C39E3DC-2BF9-F801-7D59-8DED5EEBFB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0469" y="1284794"/>
            <a:ext cx="7344800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90088-8D91-037B-D328-31AF41CF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8D56A-2F92-4764-9F7D-F3548593F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7426713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postup k odstranění pochybností ( § 89 DŘ)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5E489C9-2274-B587-0641-639C94D9FC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45112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slouží k odstranění konkrétních pochybností plynoucích z daňových přiznání,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 je zahájena výzvou k odstranění pochybností, která musí být: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jasná,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srozumitelná,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určitá,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splnitelná,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k odstranění pochybností minimálně 15 dnů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1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F3330-11B7-F8DF-0432-62E3BDB1D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5F6A6-21E2-C4D2-113C-B7BABFB8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7426713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postup k odstranění pochybností ( § 89 DŘ)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923E109E-AE72-76BB-E1D1-8507076E0C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363606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ukončení POP</a:t>
            </a:r>
          </a:p>
          <a:p>
            <a:pPr marL="1097120" lvl="1" indent="-228600" algn="just">
              <a:lnSpc>
                <a:spcPct val="150000"/>
              </a:lnSpc>
              <a:spcAft>
                <a:spcPts val="300"/>
              </a:spcAft>
              <a:buAutoNum type="arabicParenR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pochybnosti zcela odstraněny – správce daně vyměří v souladu s podaným daňovým tvrzením,</a:t>
            </a:r>
          </a:p>
          <a:p>
            <a:pPr marL="1097120" lvl="1" indent="-228600" algn="just">
              <a:lnSpc>
                <a:spcPct val="150000"/>
              </a:lnSpc>
              <a:spcAft>
                <a:spcPts val="300"/>
              </a:spcAft>
              <a:buAutoNum type="arabicParenR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pochybnosti nadále přetrvávají – správce daně sdělí daňovému subjektu dosavadní výsledek POP</a:t>
            </a:r>
          </a:p>
          <a:p>
            <a:pPr marL="1507634" lvl="2" indent="-171450" algn="just">
              <a:lnSpc>
                <a:spcPct val="150000"/>
              </a:lnSpc>
              <a:spcAft>
                <a:spcPts val="300"/>
              </a:spcAft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subjekt může podat návrh na pokračování v dokazování:</a:t>
            </a:r>
          </a:p>
          <a:p>
            <a:pPr marL="2042108" lvl="3" indent="-171450" algn="just">
              <a:lnSpc>
                <a:spcPct val="150000"/>
              </a:lnSpc>
              <a:spcAft>
                <a:spcPts val="300"/>
              </a:spcAft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pokud správce daně shledá argumentaci daňového subjektu:</a:t>
            </a:r>
          </a:p>
          <a:p>
            <a:pPr marL="2042108" lvl="3" indent="-171450" algn="just">
              <a:lnSpc>
                <a:spcPct val="150000"/>
              </a:lnSpc>
              <a:spcAft>
                <a:spcPts val="300"/>
              </a:spcAft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nepřiléhavou – ukončí POP a vyměří daň odlišně od daně tvrzené,</a:t>
            </a:r>
          </a:p>
          <a:p>
            <a:pPr marL="2042108" lvl="3" indent="-171450" algn="just">
              <a:lnSpc>
                <a:spcPct val="150000"/>
              </a:lnSpc>
              <a:spcAft>
                <a:spcPts val="300"/>
              </a:spcAft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přiléhavou – ukončí POP a zahájí daňovou kontrolu – dokazování pokračuje v rámci navazujícího postupu,</a:t>
            </a:r>
          </a:p>
          <a:p>
            <a:pPr marL="2042108" lvl="3" indent="-171450" algn="just">
              <a:lnSpc>
                <a:spcPct val="150000"/>
              </a:lnSpc>
              <a:spcAft>
                <a:spcPts val="300"/>
              </a:spcAft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přiléhavou – v ojedinělých případech ukončí POP a vyměří v souladu s podaným daňovým tvrzením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výsledek POP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správce daně sepíše protokol (ústní interakce) nebo úřední záznam (písemná interakce)</a:t>
            </a:r>
          </a:p>
        </p:txBody>
      </p:sp>
    </p:spTree>
    <p:extLst>
      <p:ext uri="{BB962C8B-B14F-4D97-AF65-F5344CB8AC3E}">
        <p14:creationId xmlns:p14="http://schemas.microsoft.com/office/powerpoint/2010/main" val="120043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28A0-91A3-86F5-A24F-E03C0743C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E2693-E07E-1D76-3883-ECB712BA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464637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daňová kontrola ( § 85 DŘ)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95C9E315-C724-E276-8D9F-1CF681199C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766591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nejrozsáhlejší postup v rámci správy daní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kern="0" spc="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CÍL DK = NAPLNĚNÍ CÍLE SPRÁVY DANÍ,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daňová kontrola se zahajuje oznámením o daňové kontrole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oznámení musí obsahovat specifikaci předmětu a rozsah daňové kontroly (např. DPH 07 2021),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daňová kontrola může mít rozsah:</a:t>
            </a:r>
          </a:p>
          <a:p>
            <a:pPr marL="1097120" lvl="1" indent="-228600" algn="just">
              <a:lnSpc>
                <a:spcPct val="150000"/>
              </a:lnSpc>
              <a:spcAft>
                <a:spcPts val="300"/>
              </a:spcAft>
              <a:buAutoNum type="arabicParenR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omezený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DK zaměřena pouze na ověření plnění vybraných povinností,</a:t>
            </a:r>
          </a:p>
          <a:p>
            <a:pPr lvl="1" indent="0" algn="just">
              <a:lnSpc>
                <a:spcPct val="150000"/>
              </a:lnSpc>
              <a:spcAft>
                <a:spcPts val="300"/>
              </a:spcAft>
              <a:buNone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2) neomezený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DK zaměřena na ověření plnění celkové daňové povinnosti u všech daní v daném zdaňovacím období</a:t>
            </a:r>
          </a:p>
        </p:txBody>
      </p:sp>
    </p:spTree>
    <p:extLst>
      <p:ext uri="{BB962C8B-B14F-4D97-AF65-F5344CB8AC3E}">
        <p14:creationId xmlns:p14="http://schemas.microsoft.com/office/powerpoint/2010/main" val="2700072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20DF-C3EB-8680-3CC3-AE4B5045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51D12-2AD3-670E-1938-75BB5026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464637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daňová kontrola ( § 85 DŘ)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D101803D-9100-357B-AF29-68046B65F8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3674532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práva daňového subjektu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předkládat a navrhovat důkazní prostředky,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podávat stížnost,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být přítomen výslechu svědka, znalce či osoby přezvědné, nahlížet do spisu,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být přítomen jednání se svými zaměstnanci,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vyjádřit se k dosavadnímu výsledku kontrolního zjištění,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vyvracet pochybnosti správce daně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povinnosti daňového subjektu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poskytovat správci daně součinnost (umožnit zahájení DK, zabezpečit vhodné místo, předkládat potřebné informace, nezatajovat důkazní prostředky, umožnit jednání),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účast na daňové kontrole je právo – ne povinnost viz IV. ÚS 179/01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2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0CEE-3C2B-D75A-F7EA-0AAB1398A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19897-E02D-E130-F3F4-D08235139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464637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daňová kontrola ( § 85 DŘ)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6B185B30-2EA6-9310-83C7-40A8F985C9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766591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okamžikem zahájení DK je doručení oznámení o zahájení daňové kontroly daňovému subjektu,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 průběhu daňové kontroly se přenáší důkazní břemeno mezi daňovým subjektem a správcem daně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primární důkazní břemeno nese daňový subjekt,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 průběhu daňové kontroly daňový subjekt: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předkládá důkazní prostředky (listiny, účetnictví, doklady, fotografie, návrhy svědků),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vyvrací pochybnosti správce daně,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zjištěné důkazy správce daně zhodnotí v dosavadním výsledku kontrolního zjištění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subjekt může zjištění rozporovat, případně doplnit důkazní prostředky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3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5BA126B7-5443-431B-F4A6-25DE16EA0D03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979323" y="1349858"/>
            <a:ext cx="3885027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r>
              <a:rPr lang="cs-CZ" kern="1200" spc="100">
                <a:latin typeface="Helvetica"/>
                <a:ea typeface="+mj-ea"/>
                <a:cs typeface="Helvetica"/>
              </a:rPr>
              <a:t>Pomáháme firmám růst již 23 let.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101A73A-AA52-EBC4-C1A0-F3869666D403}"/>
              </a:ext>
            </a:extLst>
          </p:cNvPr>
          <p:cNvSpPr txBox="1">
            <a:spLocks/>
          </p:cNvSpPr>
          <p:nvPr/>
        </p:nvSpPr>
        <p:spPr>
          <a:xfrm>
            <a:off x="979322" y="963965"/>
            <a:ext cx="38850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kern="1200" spc="100">
                <a:latin typeface="Helvetica"/>
                <a:ea typeface="+mj-ea"/>
                <a:cs typeface="Helvetica"/>
              </a:rPr>
              <a:t>Jsme PKF APOGEO.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07277ABF-707E-63D8-CFFA-96FBC7708B36}"/>
              </a:ext>
            </a:extLst>
          </p:cNvPr>
          <p:cNvSpPr txBox="1">
            <a:spLocks/>
          </p:cNvSpPr>
          <p:nvPr/>
        </p:nvSpPr>
        <p:spPr>
          <a:xfrm>
            <a:off x="979320" y="3163700"/>
            <a:ext cx="3814058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Poskytujeme komplexní služby v oblasti strategického </a:t>
            </a:r>
            <a:b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a transakčního poradenství, M&amp;A, oceňování, daňového a účetního poradenství, mzdové agendy a HR, auditu, forenzního auditu, veřejných zakázek, ESG </a:t>
            </a:r>
            <a:b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a </a:t>
            </a:r>
            <a:r>
              <a:rPr lang="cs-CZ" sz="1200" b="0" err="1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compliance</a:t>
            </a: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, správy rodinného majetku a zakládání </a:t>
            </a:r>
            <a:b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a správy firem. Poskytujeme softwarová a systémová řešení. Zaměstnáváme více než 140 odborníků všech ekonomických oborů v Praze a v Brně. 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389175EE-9E77-D57F-283E-A222B12420B7}"/>
              </a:ext>
            </a:extLst>
          </p:cNvPr>
          <p:cNvSpPr txBox="1">
            <a:spLocks/>
          </p:cNvSpPr>
          <p:nvPr/>
        </p:nvSpPr>
        <p:spPr>
          <a:xfrm>
            <a:off x="979320" y="1867779"/>
            <a:ext cx="38140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Skupina PKF APOGEO je česká poradenská skupina </a:t>
            </a:r>
            <a:b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s mezinárodním přesahem v rámci členství </a:t>
            </a:r>
            <a:b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v poradenské síti PKF </a:t>
            </a:r>
            <a:r>
              <a:rPr lang="cs-CZ" sz="1200" b="0" err="1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Global</a:t>
            </a: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. Tuto síť tvoří více než 530 kanceláří poskytující komplexní poradenské služby ve 150 zemích. Na českém trhu působí PKF APOGEO od roku 2001. 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0CB2E1F1-DC10-4F50-C026-61B1221E2F77}"/>
              </a:ext>
            </a:extLst>
          </p:cNvPr>
          <p:cNvSpPr txBox="1">
            <a:spLocks/>
          </p:cNvSpPr>
          <p:nvPr/>
        </p:nvSpPr>
        <p:spPr>
          <a:xfrm>
            <a:off x="979318" y="4788123"/>
            <a:ext cx="38140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Lidé ve skupině PKF APOGEO sdílejí hodnoty cti, nadšení, respektu, soudržnosti a disciplíny. 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A5E2BC3-E1A4-990D-57B9-49E12F4B566E}"/>
              </a:ext>
            </a:extLst>
          </p:cNvPr>
          <p:cNvSpPr txBox="1"/>
          <p:nvPr/>
        </p:nvSpPr>
        <p:spPr>
          <a:xfrm>
            <a:off x="1415253" y="5486247"/>
            <a:ext cx="748247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cs-CZ" sz="1400" spc="6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ČEST		NADŠENÍ		RESPEKT		SOUDRŽNOST		DISCIPLÍNA</a:t>
            </a:r>
            <a:endParaRPr lang="cs-CZ" sz="1400" cap="none" spc="6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7C66374-54F9-40D6-0CA4-2C67047A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45" y="5466940"/>
            <a:ext cx="203246" cy="254058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DA2964B-4AC7-AFF0-E582-1896D45F9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95" y="5466940"/>
            <a:ext cx="203246" cy="25405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9DE1A79-6BA8-69F9-4851-5644216C7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1" y="5466940"/>
            <a:ext cx="203246" cy="25405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51C8155-6B88-6CE0-CE02-2A2FA9B71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43" y="5466940"/>
            <a:ext cx="203246" cy="2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DDA025C9-ABD9-0067-F2BA-02561357D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B11A1-AD4A-C8F4-438F-0197B5F79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390899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Kontrolní postupy – ukončení daňové kontroly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6AD6C338-2987-BDCC-F1A3-1C196AC736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504707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daňová kontrola je ukončena doručením oznámení o ukončení daňové kontroly,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ukončení o daňové kontrole obsahuje zprávu o daňové kontrole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součástí je konečný výsledek kontrolního zjištění („VKZ“), který je neměnný,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pokud je výsledek daňové kontroly odlišná daňová povinnost než v daňovém přiznání je doručován platební výměr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82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DC1B3-6A9C-2985-FEDD-99F5C661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43C66-F649-497E-5E7A-B3AA854C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2306722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Opravné prostředky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22BD849F-D3C0-6CB8-FA81-4625BD80D7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82017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řádné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odvolání dle § 108 a násl. DŘ – princip dvoustupňového řízení,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mimořádné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přezkum dle § 121 DŘ – pokud je rozhodnutí vydáno v rozporu s právním předpisem,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obnova řízení dle § 117 DŘ 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5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6A430-04B8-0290-3F66-E117E6678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47B5D-BAE4-88E0-37C6-DBE3B283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4323299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Nejčastěji prověřované oblasti v DPH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78BE621E-EBD7-CB70-FB0A-8D5AEBBD7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781706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nárok na odpočet u přijatých služeb,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árok na odpočet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 pořízeného dlouhodobého majetku a prokazování jeho použití pro ekonomickou činnost </a:t>
            </a:r>
            <a:b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(např. automobil),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podvod na DPH,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prokazování nároku na osvobození od DPH při dodání zboží do JČS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45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96214-01D1-0330-C5FA-AC1613EE7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A5C82-3246-F524-D94A-072B1956D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6904134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Prokazování hmotněprávních podmínek nároku na odpočet 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8E06D7C6-22CC-F144-2C03-505478B02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45112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Hmotněprávní podmínky nároku na odpočet DPH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přijetí od jiného plátce DPH,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plnění fakticky existuje,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přijaté plnění je použito v rámci ekonomické činnosti,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deklarovaný dodavatel (C-154/20 </a:t>
            </a:r>
            <a:r>
              <a:rPr lang="cs-CZ" sz="1200" kern="100" spc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Kemwater</a:t>
            </a: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1200" kern="100" spc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ProChemie</a:t>
            </a: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s.r.o.).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Důkazní břemeno nese daňový subjekt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smluvní dokumentace, listiny, výslech svědka, fotografie, video.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23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F8963-DB98-BA6A-5478-F56EE2D47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8D8CF-2354-D8E6-EF93-DE8289DBA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673028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Prokazování osvobození při dodání zboží do JČS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1DBDC277-B37E-2F03-F208-D6460A2BA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389291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základní podmínky</a:t>
            </a:r>
          </a:p>
          <a:p>
            <a:pPr marL="115427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zboží musí být dodáno osobě povinné k dani,</a:t>
            </a:r>
          </a:p>
          <a:p>
            <a:pPr marL="115427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zboží musí být přepraveno z ČR do JČS,</a:t>
            </a:r>
          </a:p>
          <a:p>
            <a:pPr marL="115427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přeprava zboží musí skončit v JČS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7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7702-AFF8-3F07-0D98-3E98526E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75A87-2A44-3ED9-3344-206CE7476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5673028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Prokazování osvobození při dodání zboží do JČS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1FE48867-A563-5FA4-ECAA-3D11BAF597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766591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naplnění bezvadných dokladů a naplnění formálních náležitostí nepostačuje k unesení důkazního břemene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subjekt může být nařčen z účasti na daňovém podvodu a jeho povinností prokázat opak,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subjekt by měl být připraven prokázat, že o podvodu nevěděl a ani vědět nemohl, a proto: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znát skutečné místo dodání,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být seznámen s finanční situací odběratele,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ověřit si osobu jednající jménem odběratele,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ověřit si činnost odběratele a skutečné sídlo vedení,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0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ověřit si platnost DIČ prostřednictvím VIES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04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371EA-6B1A-E16B-F7E8-06457DCAA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4FE27-0F43-228A-555B-0C4D227BF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4063613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pro stanovení daně § 148 DŘ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7D63FC73-6D00-AEB7-6167-674321B080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928174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základní </a:t>
            </a: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pro stanovení daně činí tři roky 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ode dne, kdy uplynula lhůta pro podání řádného daňového tvrzení </a:t>
            </a:r>
            <a:b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(př. DPH za ZO 6/2021 – lhůta pro DAP 26.7.2021 – lhůta uplyne 26.7.2024),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pokud byla před uplynutím lhůty pro stanovení daně zahájena DK, </a:t>
            </a: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tříletá lhůta běží znovu ode dne, kdy byla DK zahájena,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pro stanovení daně se </a:t>
            </a: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prodlužuje o jeden rok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pokud v posledních 12 měsících před jejím uplynutí bylo podáno dodatečné daňové tvrzení či vydána výzva k podání dodatečného daňového tvrzení, oznámeno rozhodnutí o stanovení daně, oznámeno rozhodnutí o opravném či dozorčím prostředku,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se staví po dobu soudního přezkumu, žádosti o mezinárodní spolupráci,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pro stanovení daně končí nejpozději uplynutím 10 let od jejího počátku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80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AE590-6251-4C8A-BBD4-0B62BC207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8F221-AC2B-365C-F13A-1EC250287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657231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Lhůty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6E617FE5-AD9E-C475-AF92-A9E9AB030A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45112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správcovské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lhůta, kterou stanovuje správce daně pro úkon při správě daní (lhůta pro vyjádření se k VKZ),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kratší než 8 dnů jen zcela výjimečně,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lze prodloužit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zákonné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stanovená zákonem (lhůta pro podání daňového přiznání),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lze prodloužit pouze pokud stanoví zákon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30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FCDF-1303-B943-47DE-9BC6859DE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23AE0-D408-8D9A-0549-96A44801D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4089261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Lhůty – počítání času a doručování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19FE3500-3831-9406-0DB5-E1D7C67667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3359061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počítání času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lhůta začíná běžet den po dni, kdy došlo ke skutečnosti, určující počátek,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 případě, že lhůta připadá na víkend nebo svátek, tak lhůta končí nejbližší následující pracovní den,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doručování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doručuje se vždy adresátovi, a to: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písemně (poštou),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elektronicky prostřednictvím datové schránky,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doručováno může být i pouze zástupci daňového subjektu, a to v rozsahu oprávnění k zastupování </a:t>
            </a:r>
            <a:b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 § 41 DŘ), 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pokud má daňový subjekt zřízenou datovou schránku je povinností správce daně doručovat elektronicky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91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0168-DA2A-6906-2A0C-95B58783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72C4B-D5F7-A9C3-2629-17E0AA2CA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843180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Sankce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64CDF2A3-C544-7509-87F5-D3051D50AB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3990003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Pokuty a penále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pořádková pokuta,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pokuta za opožděné tvrzení daně 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0,05 % stanovené daně za každý den prodlení, max. 5 % stanovené daně,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0,05 % stanoveného daňového odpočtu za každý následující den prodlení, max. 5 % stanoveného odpočtu,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0,01 % stanovené daňové ztráty za každý den prodlení, max. 5 % stanovené daňové ztráty,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nepředepíše se pokud je pokuta nižší než 1 000 Kč,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b="1" kern="0" spc="0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penále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20 % je-li daň zvyšována,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20 % je-li snižován daňový odpočet,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1 % je-li snižována daňová ztráta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79E6A23-1A34-4D3C-9FE5-994F57A3E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886" y="1099865"/>
            <a:ext cx="4453142" cy="369332"/>
          </a:xfrm>
        </p:spPr>
        <p:txBody>
          <a:bodyPr wrap="none" lIns="0" tIns="0" rIns="0" bIns="0" anchor="t">
            <a:spAutoFit/>
          </a:bodyPr>
          <a:lstStyle/>
          <a:p>
            <a:r>
              <a:rPr lang="cs-CZ" sz="2400">
                <a:solidFill>
                  <a:schemeClr val="accent2"/>
                </a:solidFill>
                <a:latin typeface="Helvetica"/>
                <a:cs typeface="Helvetica"/>
              </a:rPr>
              <a:t>Proč s námi spolupracovat?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599785-68FB-464C-A70C-8E93D09569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7612" y="3500972"/>
            <a:ext cx="1210498" cy="369332"/>
          </a:xfrm>
        </p:spPr>
        <p:txBody>
          <a:bodyPr wrap="square" lIns="0" tIns="0" rIns="0" bIns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>
                <a:cs typeface="+mn-cs"/>
              </a:rPr>
              <a:t>Jsme členy </a:t>
            </a:r>
            <a:br>
              <a:rPr lang="cs-CZ">
                <a:cs typeface="+mn-cs"/>
              </a:rPr>
            </a:br>
            <a:r>
              <a:rPr lang="cs-CZ" b="1">
                <a:solidFill>
                  <a:srgbClr val="000000"/>
                </a:solidFill>
                <a:cs typeface="+mn-cs"/>
              </a:rPr>
              <a:t>PKF </a:t>
            </a:r>
            <a:r>
              <a:rPr lang="cs-CZ" b="1" err="1">
                <a:solidFill>
                  <a:srgbClr val="000000"/>
                </a:solidFill>
                <a:cs typeface="+mn-cs"/>
              </a:rPr>
              <a:t>Global</a:t>
            </a:r>
            <a:r>
              <a:rPr lang="cs-CZ" b="1">
                <a:cs typeface="+mn-cs"/>
              </a:rPr>
              <a:t>.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139C8023-1BE0-9F66-3BA8-A278685B6DC6}"/>
              </a:ext>
            </a:extLst>
          </p:cNvPr>
          <p:cNvSpPr txBox="1">
            <a:spLocks/>
          </p:cNvSpPr>
          <p:nvPr/>
        </p:nvSpPr>
        <p:spPr>
          <a:xfrm>
            <a:off x="513339" y="4112990"/>
            <a:ext cx="234885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cs-CZ">
                <a:latin typeface="Helvetica"/>
                <a:cs typeface="Helvetica"/>
              </a:rPr>
              <a:t>Tuto síť tvoří více než 530 kanceláří  poskytující </a:t>
            </a:r>
            <a:br>
              <a:rPr lang="cs-CZ">
                <a:latin typeface="Helvetica"/>
                <a:cs typeface="Helvetica"/>
              </a:rPr>
            </a:br>
            <a:r>
              <a:rPr lang="cs-CZ">
                <a:latin typeface="Helvetica"/>
                <a:cs typeface="Helvetica"/>
              </a:rPr>
              <a:t>komplexní poradenské </a:t>
            </a:r>
            <a:br>
              <a:rPr lang="cs-CZ">
                <a:cs typeface="+mn-cs"/>
              </a:rPr>
            </a:br>
            <a:r>
              <a:rPr lang="cs-CZ">
                <a:latin typeface="Helvetica"/>
                <a:cs typeface="Helvetica"/>
              </a:rPr>
              <a:t>služby ve 150 zemích.</a:t>
            </a:r>
            <a:endParaRPr lang="cs-CZ"/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46D324CE-3A15-86D7-485B-A03F05283149}"/>
              </a:ext>
            </a:extLst>
          </p:cNvPr>
          <p:cNvSpPr txBox="1">
            <a:spLocks/>
          </p:cNvSpPr>
          <p:nvPr/>
        </p:nvSpPr>
        <p:spPr>
          <a:xfrm>
            <a:off x="3026718" y="3500972"/>
            <a:ext cx="1976581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cs-CZ" b="1">
                <a:solidFill>
                  <a:srgbClr val="000000"/>
                </a:solidFill>
                <a:cs typeface="+mn-cs"/>
              </a:rPr>
              <a:t>Jsme česká poradenská</a:t>
            </a:r>
            <a:br>
              <a:rPr lang="cs-CZ">
                <a:cs typeface="+mn-cs"/>
              </a:rPr>
            </a:br>
            <a:r>
              <a:rPr lang="cs-CZ">
                <a:cs typeface="+mn-cs"/>
              </a:rPr>
              <a:t>skupina a jsme na to hrdí.</a:t>
            </a:r>
          </a:p>
        </p:txBody>
      </p:sp>
      <p:sp>
        <p:nvSpPr>
          <p:cNvPr id="13" name="Zástupný text 3">
            <a:extLst>
              <a:ext uri="{FF2B5EF4-FFF2-40B4-BE49-F238E27FC236}">
                <a16:creationId xmlns:a16="http://schemas.microsoft.com/office/drawing/2014/main" id="{C33957BF-89E6-62CA-6ADE-110012FA6C2B}"/>
              </a:ext>
            </a:extLst>
          </p:cNvPr>
          <p:cNvSpPr txBox="1">
            <a:spLocks/>
          </p:cNvSpPr>
          <p:nvPr/>
        </p:nvSpPr>
        <p:spPr>
          <a:xfrm>
            <a:off x="3027328" y="4108077"/>
            <a:ext cx="1974129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cs-CZ">
                <a:latin typeface="Helvetica"/>
                <a:cs typeface="Helvetica"/>
              </a:rPr>
              <a:t>Působíme na českém </a:t>
            </a:r>
            <a:br>
              <a:rPr lang="cs-CZ">
                <a:latin typeface="Helvetica"/>
                <a:cs typeface="Helvetica"/>
              </a:rPr>
            </a:br>
            <a:r>
              <a:rPr lang="cs-CZ">
                <a:latin typeface="Helvetica"/>
                <a:cs typeface="Helvetica"/>
              </a:rPr>
              <a:t>trhu i v zahraničí. </a:t>
            </a:r>
            <a:br>
              <a:rPr lang="cs-CZ">
                <a:latin typeface="Helvetica"/>
                <a:cs typeface="Helvetica"/>
              </a:rPr>
            </a:br>
            <a:r>
              <a:rPr lang="cs-CZ">
                <a:latin typeface="Helvetica"/>
                <a:cs typeface="Helvetica"/>
              </a:rPr>
              <a:t>Máme pražskou </a:t>
            </a:r>
            <a:br>
              <a:rPr lang="cs-CZ">
                <a:cs typeface="+mn-cs"/>
              </a:rPr>
            </a:br>
            <a:r>
              <a:rPr lang="cs-CZ">
                <a:latin typeface="Helvetica"/>
                <a:cs typeface="Helvetica"/>
              </a:rPr>
              <a:t>a brněnskou kancelář. </a:t>
            </a: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3230988E-3276-59DA-6F13-3436A968C66D}"/>
              </a:ext>
            </a:extLst>
          </p:cNvPr>
          <p:cNvSpPr txBox="1">
            <a:spLocks/>
          </p:cNvSpPr>
          <p:nvPr/>
        </p:nvSpPr>
        <p:spPr>
          <a:xfrm>
            <a:off x="6060350" y="3502583"/>
            <a:ext cx="1173595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l-PL">
                <a:cs typeface="+mn-cs"/>
              </a:rPr>
              <a:t>Na trhu jsme</a:t>
            </a:r>
            <a:br>
              <a:rPr lang="pl-PL">
                <a:cs typeface="+mn-cs"/>
              </a:rPr>
            </a:br>
            <a:r>
              <a:rPr lang="pl-PL" b="1">
                <a:solidFill>
                  <a:srgbClr val="000000"/>
                </a:solidFill>
                <a:cs typeface="+mn-cs"/>
              </a:rPr>
              <a:t>od roku 2001</a:t>
            </a:r>
            <a:r>
              <a:rPr lang="pl-PL" b="1">
                <a:cs typeface="+mn-cs"/>
              </a:rPr>
              <a:t>.</a:t>
            </a:r>
            <a:endParaRPr lang="cs-CZ" b="1">
              <a:cs typeface="+mn-cs"/>
            </a:endParaRPr>
          </a:p>
        </p:txBody>
      </p:sp>
      <p:sp>
        <p:nvSpPr>
          <p:cNvPr id="16" name="Zástupný text 3">
            <a:extLst>
              <a:ext uri="{FF2B5EF4-FFF2-40B4-BE49-F238E27FC236}">
                <a16:creationId xmlns:a16="http://schemas.microsoft.com/office/drawing/2014/main" id="{6F8FF025-E9BB-F61B-2803-FE37BC35AF3E}"/>
              </a:ext>
            </a:extLst>
          </p:cNvPr>
          <p:cNvSpPr txBox="1">
            <a:spLocks/>
          </p:cNvSpPr>
          <p:nvPr/>
        </p:nvSpPr>
        <p:spPr>
          <a:xfrm>
            <a:off x="5686531" y="4109688"/>
            <a:ext cx="1929517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cs-CZ">
                <a:latin typeface="Helvetica"/>
                <a:cs typeface="Helvetica"/>
              </a:rPr>
              <a:t>Máme za sebou 23 let zkušeností. Je nás více </a:t>
            </a:r>
            <a:br>
              <a:rPr lang="cs-CZ">
                <a:latin typeface="Helvetica"/>
                <a:cs typeface="Helvetica"/>
              </a:rPr>
            </a:br>
            <a:r>
              <a:rPr lang="cs-CZ">
                <a:latin typeface="Helvetica"/>
                <a:cs typeface="Helvetica"/>
              </a:rPr>
              <a:t>než 140 odborníků ze </a:t>
            </a:r>
            <a:br>
              <a:rPr lang="cs-CZ">
                <a:cs typeface="+mn-cs"/>
              </a:rPr>
            </a:br>
            <a:r>
              <a:rPr lang="cs-CZ">
                <a:latin typeface="Helvetica"/>
                <a:cs typeface="Helvetica"/>
              </a:rPr>
              <a:t>všech ekonomických oborů.</a:t>
            </a:r>
          </a:p>
        </p:txBody>
      </p:sp>
      <p:sp>
        <p:nvSpPr>
          <p:cNvPr id="17" name="Zástupný text 3">
            <a:extLst>
              <a:ext uri="{FF2B5EF4-FFF2-40B4-BE49-F238E27FC236}">
                <a16:creationId xmlns:a16="http://schemas.microsoft.com/office/drawing/2014/main" id="{0FD100E2-D59A-1AE2-9CEA-79593BBB85A6}"/>
              </a:ext>
            </a:extLst>
          </p:cNvPr>
          <p:cNvSpPr txBox="1">
            <a:spLocks/>
          </p:cNvSpPr>
          <p:nvPr/>
        </p:nvSpPr>
        <p:spPr>
          <a:xfrm>
            <a:off x="7999861" y="3500342"/>
            <a:ext cx="1976581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>
                <a:solidFill>
                  <a:srgbClr val="000000"/>
                </a:solidFill>
                <a:cs typeface="+mn-cs"/>
              </a:rPr>
              <a:t>Sdílíme</a:t>
            </a:r>
            <a:r>
              <a:rPr lang="cs-CZ">
                <a:solidFill>
                  <a:srgbClr val="000000"/>
                </a:solidFill>
                <a:cs typeface="+mn-cs"/>
              </a:rPr>
              <a:t> </a:t>
            </a:r>
            <a:r>
              <a:rPr lang="cs-CZ">
                <a:cs typeface="+mn-cs"/>
              </a:rPr>
              <a:t>stejné</a:t>
            </a:r>
          </a:p>
          <a:p>
            <a:pPr algn="ctr"/>
            <a:r>
              <a:rPr lang="cs-CZ" b="1">
                <a:solidFill>
                  <a:srgbClr val="000000"/>
                </a:solidFill>
                <a:cs typeface="+mn-cs"/>
              </a:rPr>
              <a:t>hodnoty</a:t>
            </a:r>
            <a:r>
              <a:rPr lang="cs-CZ" b="1">
                <a:cs typeface="+mn-cs"/>
              </a:rPr>
              <a:t>.</a:t>
            </a:r>
          </a:p>
        </p:txBody>
      </p:sp>
      <p:sp>
        <p:nvSpPr>
          <p:cNvPr id="18" name="Zástupný text 3">
            <a:extLst>
              <a:ext uri="{FF2B5EF4-FFF2-40B4-BE49-F238E27FC236}">
                <a16:creationId xmlns:a16="http://schemas.microsoft.com/office/drawing/2014/main" id="{EDEC8F1A-096B-7783-C63E-3AE7261335CC}"/>
              </a:ext>
            </a:extLst>
          </p:cNvPr>
          <p:cNvSpPr txBox="1">
            <a:spLocks/>
          </p:cNvSpPr>
          <p:nvPr/>
        </p:nvSpPr>
        <p:spPr>
          <a:xfrm>
            <a:off x="7946315" y="4109689"/>
            <a:ext cx="208119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kern="0" cap="none" spc="0" baseline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>
                <a:latin typeface="Helvetica"/>
                <a:cs typeface="Helvetica"/>
              </a:rPr>
              <a:t>Čest, nadšení, respekt, </a:t>
            </a:r>
            <a:br>
              <a:rPr lang="cs-CZ">
                <a:cs typeface="+mn-cs"/>
              </a:rPr>
            </a:br>
            <a:r>
              <a:rPr lang="cs-CZ">
                <a:latin typeface="Helvetica"/>
                <a:cs typeface="Helvetica"/>
              </a:rPr>
              <a:t>soudržnost a disciplínu. </a:t>
            </a:r>
          </a:p>
          <a:p>
            <a:pPr algn="ctr"/>
            <a:r>
              <a:rPr lang="cs-CZ">
                <a:latin typeface="Helvetica"/>
                <a:cs typeface="Helvetica"/>
              </a:rPr>
              <a:t>Jsme pro vás spolehlivou oporou v podnikání.</a:t>
            </a:r>
          </a:p>
        </p:txBody>
      </p:sp>
      <p:pic>
        <p:nvPicPr>
          <p:cNvPr id="5" name="Obrázek 5" descr="Obsah obrázku kruh, logo, symbol, Grafika&#10;&#10;Popis se vygeneroval automaticky.">
            <a:extLst>
              <a:ext uri="{FF2B5EF4-FFF2-40B4-BE49-F238E27FC236}">
                <a16:creationId xmlns:a16="http://schemas.microsoft.com/office/drawing/2014/main" id="{BABF9A15-CCE6-01BD-C795-86465C7D1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4623" r="20000" b="13207"/>
          <a:stretch/>
        </p:blipFill>
        <p:spPr>
          <a:xfrm>
            <a:off x="1049418" y="2130004"/>
            <a:ext cx="1168933" cy="1187905"/>
          </a:xfrm>
          <a:prstGeom prst="flowChartConnector">
            <a:avLst/>
          </a:prstGeom>
        </p:spPr>
      </p:pic>
      <p:pic>
        <p:nvPicPr>
          <p:cNvPr id="6" name="Obrázek 5" descr="Obsah obrázku kruh&#10;&#10;Popis se vygeneroval automaticky.">
            <a:extLst>
              <a:ext uri="{FF2B5EF4-FFF2-40B4-BE49-F238E27FC236}">
                <a16:creationId xmlns:a16="http://schemas.microsoft.com/office/drawing/2014/main" id="{2B9C8525-0E7C-2C88-121A-FD452C380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7" t="10457" r="15847" b="7843"/>
          <a:stretch/>
        </p:blipFill>
        <p:spPr>
          <a:xfrm>
            <a:off x="3431555" y="2165885"/>
            <a:ext cx="1175302" cy="1151195"/>
          </a:xfrm>
          <a:prstGeom prst="flowChartConnector">
            <a:avLst/>
          </a:prstGeom>
        </p:spPr>
      </p:pic>
      <p:pic>
        <p:nvPicPr>
          <p:cNvPr id="9" name="Obrázek 8" descr="Obsah obrázku kruh, logo, Obchodní značka&#10;&#10;Popis se vygeneroval automaticky.">
            <a:extLst>
              <a:ext uri="{FF2B5EF4-FFF2-40B4-BE49-F238E27FC236}">
                <a16:creationId xmlns:a16="http://schemas.microsoft.com/office/drawing/2014/main" id="{21B97B17-21C6-BF48-E187-4D4540BC3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06" t="15244" r="22475" b="17424"/>
          <a:stretch/>
        </p:blipFill>
        <p:spPr>
          <a:xfrm>
            <a:off x="8425371" y="2193022"/>
            <a:ext cx="1125603" cy="1181978"/>
          </a:xfrm>
          <a:prstGeom prst="flowChartConnector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69D03C1-E4D2-00DF-92A5-DE630FE7B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78" y="2037660"/>
            <a:ext cx="1791671" cy="15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657B3-DF15-58FA-1D89-EE7DF0986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35BE3-D959-E8D4-F59A-75AC7A372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843180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Sankce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8274E9-914D-3850-4696-0CDFBECDB9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2766591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Úroky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z prodlení </a:t>
            </a:r>
          </a:p>
          <a:p>
            <a:pPr marL="1287888" lvl="3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vzniká až od čtvrtého dne po původním dni splatnosti,</a:t>
            </a:r>
          </a:p>
          <a:p>
            <a:pPr marL="1287888" lvl="3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minimální výše úroku zvýšena na 1 000 Kč,</a:t>
            </a:r>
          </a:p>
          <a:p>
            <a:pPr marL="1287888" lvl="3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REPO + 8 %,</a:t>
            </a:r>
          </a:p>
          <a:p>
            <a:pPr marL="1287888" lvl="3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výše úroku se stanovuje vždy k prvnímu dni pololetí (aktuálně k 1. 7. 2023 12,75 %),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z posečkané částky</a:t>
            </a:r>
          </a:p>
          <a:p>
            <a:pPr marL="1287888" lvl="3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polovina úroku z prodlení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58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045D-F12E-5DD8-17CC-D092E77A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7C06A-D88C-7586-EEFF-4491DD543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843180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Sankce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85BFC0B8-3302-2989-C604-4B90810DCB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3082062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Úroky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z vratitelného přeplatku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hrazený správcem daně,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 výši úroku z prodlení,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z nesprávně stanovené daně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hrazený správcem daně,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 výši úroku z prodlení,</a:t>
            </a:r>
          </a:p>
          <a:p>
            <a:pPr marL="753414" lvl="2" indent="-285750" algn="just">
              <a:lnSpc>
                <a:spcPct val="15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z daňového odpočtu</a:t>
            </a:r>
          </a:p>
          <a:p>
            <a:pPr marL="1621934" lvl="2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úrok hrazený správcem daně, polovina úroku z prodlení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2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53668" y="1090309"/>
            <a:ext cx="2117503" cy="261610"/>
          </a:xfrm>
        </p:spPr>
        <p:txBody>
          <a:bodyPr wrap="none" lIns="0" tIns="0" rIns="0" bIns="0" anchor="t">
            <a:spAutoFit/>
          </a:bodyPr>
          <a:lstStyle/>
          <a:p>
            <a:r>
              <a:rPr lang="cs-CZ" cap="none">
                <a:solidFill>
                  <a:schemeClr val="accent2"/>
                </a:solidFill>
                <a:latin typeface="Helvetica"/>
                <a:cs typeface="Helvetica"/>
              </a:rPr>
              <a:t>Vybrané reference</a:t>
            </a:r>
            <a:endParaRPr lang="en-US" cap="none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pic>
        <p:nvPicPr>
          <p:cNvPr id="5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7A3C584C-74AF-0890-6473-783648CD1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76627" y="1550640"/>
            <a:ext cx="1300916" cy="1321740"/>
          </a:xfrm>
          <a:prstGeom prst="flowChartConnector">
            <a:avLst/>
          </a:prstGeom>
        </p:spPr>
      </p:pic>
      <p:pic>
        <p:nvPicPr>
          <p:cNvPr id="8" name="Obrázek 7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DFE38048-88CB-CDBC-81C4-F69978EAA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76912" y="3072781"/>
            <a:ext cx="1300916" cy="1321740"/>
          </a:xfrm>
          <a:prstGeom prst="flowChartConnector">
            <a:avLst/>
          </a:prstGeom>
        </p:spPr>
      </p:pic>
      <p:pic>
        <p:nvPicPr>
          <p:cNvPr id="9" name="Obrázek 8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E01D9D00-4EFB-EFED-96C6-18937D1FE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77164" y="4587076"/>
            <a:ext cx="1300916" cy="1321740"/>
          </a:xfrm>
          <a:prstGeom prst="flowChartConnector">
            <a:avLst/>
          </a:prstGeom>
        </p:spPr>
      </p:pic>
      <p:pic>
        <p:nvPicPr>
          <p:cNvPr id="10" name="Obrázek 9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D1870BA8-9BBE-EE76-BE02-8043C3FCF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200558" y="1574177"/>
            <a:ext cx="1300916" cy="1321740"/>
          </a:xfrm>
          <a:prstGeom prst="flowChartConnector">
            <a:avLst/>
          </a:prstGeom>
        </p:spPr>
      </p:pic>
      <p:pic>
        <p:nvPicPr>
          <p:cNvPr id="11" name="Obrázek 10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738A6668-32A2-4D06-18DA-AF2634769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200843" y="3072780"/>
            <a:ext cx="1300916" cy="1321740"/>
          </a:xfrm>
          <a:prstGeom prst="flowChartConnector">
            <a:avLst/>
          </a:prstGeom>
        </p:spPr>
      </p:pic>
      <p:pic>
        <p:nvPicPr>
          <p:cNvPr id="12" name="Obrázek 11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C6D1C02B-FA5F-E783-8701-F7588C53A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232471" y="4587075"/>
            <a:ext cx="1300916" cy="1321740"/>
          </a:xfrm>
          <a:prstGeom prst="flowChartConnector">
            <a:avLst/>
          </a:prstGeom>
        </p:spPr>
      </p:pic>
      <p:pic>
        <p:nvPicPr>
          <p:cNvPr id="13" name="Obrázek 12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EF0E0E6D-069B-57FB-C3EB-63C1DC5E7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24339" y="1574177"/>
            <a:ext cx="1300916" cy="1321740"/>
          </a:xfrm>
          <a:prstGeom prst="flowChartConnector">
            <a:avLst/>
          </a:prstGeom>
        </p:spPr>
      </p:pic>
      <p:pic>
        <p:nvPicPr>
          <p:cNvPr id="14" name="Obrázek 13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30832BBA-75C8-0816-BCE8-8252939A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24625" y="3072781"/>
            <a:ext cx="1300916" cy="1321740"/>
          </a:xfrm>
          <a:prstGeom prst="flowChartConnector">
            <a:avLst/>
          </a:prstGeom>
        </p:spPr>
      </p:pic>
      <p:pic>
        <p:nvPicPr>
          <p:cNvPr id="15" name="Obrázek 1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6B73EEAA-65E5-99FC-426D-233501A8A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24877" y="4587076"/>
            <a:ext cx="1300916" cy="1321740"/>
          </a:xfrm>
          <a:prstGeom prst="flowChartConnector">
            <a:avLst/>
          </a:prstGeom>
        </p:spPr>
      </p:pic>
      <p:pic>
        <p:nvPicPr>
          <p:cNvPr id="16" name="Obrázek 15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9E58F76A-342F-F454-6AAD-7AE69BD8C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49001" y="1574177"/>
            <a:ext cx="1300916" cy="1321740"/>
          </a:xfrm>
          <a:prstGeom prst="flowChartConnector">
            <a:avLst/>
          </a:prstGeom>
        </p:spPr>
      </p:pic>
      <p:pic>
        <p:nvPicPr>
          <p:cNvPr id="17" name="Obrázek 16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6994B707-31FB-99EF-5473-F8AC5FE20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49287" y="3072780"/>
            <a:ext cx="1300916" cy="1321740"/>
          </a:xfrm>
          <a:prstGeom prst="flowChartConnector">
            <a:avLst/>
          </a:prstGeom>
        </p:spPr>
      </p:pic>
      <p:pic>
        <p:nvPicPr>
          <p:cNvPr id="18" name="Obrázek 17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AF82F4D3-FEF2-5FC7-505D-87A431F50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49539" y="4587076"/>
            <a:ext cx="1300916" cy="1321740"/>
          </a:xfrm>
          <a:prstGeom prst="flowChartConnector">
            <a:avLst/>
          </a:prstGeom>
        </p:spPr>
      </p:pic>
      <p:pic>
        <p:nvPicPr>
          <p:cNvPr id="19" name="Obrázek 18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34B131C5-AAA2-0BBB-C956-8BA47F7DA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064940" y="1574177"/>
            <a:ext cx="1300916" cy="1321740"/>
          </a:xfrm>
          <a:prstGeom prst="flowChartConnector">
            <a:avLst/>
          </a:prstGeom>
        </p:spPr>
      </p:pic>
      <p:pic>
        <p:nvPicPr>
          <p:cNvPr id="20" name="Obrázek 19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B34566DE-8EAE-9235-9C71-ECAD4099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065225" y="3072780"/>
            <a:ext cx="1300916" cy="1321740"/>
          </a:xfrm>
          <a:prstGeom prst="flowChartConnector">
            <a:avLst/>
          </a:prstGeom>
        </p:spPr>
      </p:pic>
      <p:pic>
        <p:nvPicPr>
          <p:cNvPr id="21" name="Obrázek 20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B5A988A2-A019-D039-2537-5B1A9C7DC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065477" y="4587076"/>
            <a:ext cx="1300916" cy="1321740"/>
          </a:xfrm>
          <a:prstGeom prst="flowChartConnector">
            <a:avLst/>
          </a:prstGeom>
        </p:spPr>
      </p:pic>
      <p:pic>
        <p:nvPicPr>
          <p:cNvPr id="22" name="Obrázek 21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77C052C9-B271-5B9F-77F3-24BE9F80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80878" y="1574176"/>
            <a:ext cx="1300916" cy="1321740"/>
          </a:xfrm>
          <a:prstGeom prst="flowChartConnector">
            <a:avLst/>
          </a:prstGeom>
        </p:spPr>
      </p:pic>
      <p:pic>
        <p:nvPicPr>
          <p:cNvPr id="23" name="Obrázek 22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C356E8A4-FEF5-BC1B-EB0D-1043D2A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81163" y="3072780"/>
            <a:ext cx="1300916" cy="1321740"/>
          </a:xfrm>
          <a:prstGeom prst="flowChartConnector">
            <a:avLst/>
          </a:prstGeom>
        </p:spPr>
      </p:pic>
      <p:pic>
        <p:nvPicPr>
          <p:cNvPr id="24" name="Obrázek 23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98248881-C775-EE67-5D96-958BE54F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81414" y="4587075"/>
            <a:ext cx="1300916" cy="1321740"/>
          </a:xfrm>
          <a:prstGeom prst="flowChartConnector">
            <a:avLst/>
          </a:prstGeom>
        </p:spPr>
      </p:pic>
      <p:pic>
        <p:nvPicPr>
          <p:cNvPr id="7" name="Obrázek 16">
            <a:hlinkClick r:id="rId3"/>
            <a:extLst>
              <a:ext uri="{FF2B5EF4-FFF2-40B4-BE49-F238E27FC236}">
                <a16:creationId xmlns:a16="http://schemas.microsoft.com/office/drawing/2014/main" id="{36B8CEB0-60F1-32BB-0415-4D187216C3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60" y="2018109"/>
            <a:ext cx="1194860" cy="406252"/>
          </a:xfrm>
          <a:prstGeom prst="rect">
            <a:avLst/>
          </a:prstGeom>
        </p:spPr>
      </p:pic>
      <p:pic>
        <p:nvPicPr>
          <p:cNvPr id="43" name="Obrázek 6">
            <a:hlinkClick r:id="rId5"/>
            <a:extLst>
              <a:ext uri="{FF2B5EF4-FFF2-40B4-BE49-F238E27FC236}">
                <a16:creationId xmlns:a16="http://schemas.microsoft.com/office/drawing/2014/main" id="{546CF834-DBC6-DB10-57E9-E0ADCDF3E1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354" b="7354"/>
          <a:stretch/>
        </p:blipFill>
        <p:spPr>
          <a:xfrm>
            <a:off x="2236200" y="1965023"/>
            <a:ext cx="1247079" cy="544664"/>
          </a:xfrm>
          <a:prstGeom prst="rect">
            <a:avLst/>
          </a:prstGeom>
        </p:spPr>
      </p:pic>
      <p:pic>
        <p:nvPicPr>
          <p:cNvPr id="45" name="Obrázek 18" descr="Bioderma">
            <a:hlinkClick r:id="rId7" tooltip="&quot;Hlavní strana&quot;"/>
            <a:extLst>
              <a:ext uri="{FF2B5EF4-FFF2-40B4-BE49-F238E27FC236}">
                <a16:creationId xmlns:a16="http://schemas.microsoft.com/office/drawing/2014/main" id="{EBFF73CA-B929-641B-F007-8DC38AF510F6}"/>
              </a:ext>
            </a:extLst>
          </p:cNvPr>
          <p:cNvPicPr/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806" y="2076323"/>
            <a:ext cx="1144868" cy="3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Obrázek 15">
            <a:hlinkClick r:id="rId9"/>
            <a:extLst>
              <a:ext uri="{FF2B5EF4-FFF2-40B4-BE49-F238E27FC236}">
                <a16:creationId xmlns:a16="http://schemas.microsoft.com/office/drawing/2014/main" id="{7BDCE36E-6D43-432F-FB1F-0E24AB84C4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295" y="2041065"/>
            <a:ext cx="1137180" cy="397358"/>
          </a:xfrm>
          <a:prstGeom prst="rect">
            <a:avLst/>
          </a:prstGeom>
        </p:spPr>
      </p:pic>
      <p:pic>
        <p:nvPicPr>
          <p:cNvPr id="49" name="Picture 2" descr="Česká pošta omezuje provozní dobu - Město Hlučín">
            <a:hlinkClick r:id="rId11"/>
            <a:extLst>
              <a:ext uri="{FF2B5EF4-FFF2-40B4-BE49-F238E27FC236}">
                <a16:creationId xmlns:a16="http://schemas.microsoft.com/office/drawing/2014/main" id="{BBB2C5E6-A2D0-AB51-D48C-CB19F91A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595" y="1954254"/>
            <a:ext cx="752342" cy="5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ek 7">
            <a:hlinkClick r:id="rId13"/>
            <a:extLst>
              <a:ext uri="{FF2B5EF4-FFF2-40B4-BE49-F238E27FC236}">
                <a16:creationId xmlns:a16="http://schemas.microsoft.com/office/drawing/2014/main" id="{C342A5F4-9B8F-6F15-056C-D12AD8E5E4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109" y="1832359"/>
            <a:ext cx="1090616" cy="748540"/>
          </a:xfrm>
          <a:prstGeom prst="rect">
            <a:avLst/>
          </a:prstGeom>
        </p:spPr>
      </p:pic>
      <p:pic>
        <p:nvPicPr>
          <p:cNvPr id="74" name="Picture 2">
            <a:hlinkClick r:id="rId15"/>
            <a:extLst>
              <a:ext uri="{FF2B5EF4-FFF2-40B4-BE49-F238E27FC236}">
                <a16:creationId xmlns:a16="http://schemas.microsoft.com/office/drawing/2014/main" id="{1719F164-025C-65A6-6ADB-F480B234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758300" y="3529557"/>
            <a:ext cx="925029" cy="4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Obrázek 22">
            <a:hlinkClick r:id="rId17"/>
            <a:extLst>
              <a:ext uri="{FF2B5EF4-FFF2-40B4-BE49-F238E27FC236}">
                <a16:creationId xmlns:a16="http://schemas.microsoft.com/office/drawing/2014/main" id="{3763784B-7684-0B0B-4B4C-52106AC0823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7919" b="32315"/>
          <a:stretch/>
        </p:blipFill>
        <p:spPr>
          <a:xfrm>
            <a:off x="2300142" y="3604135"/>
            <a:ext cx="1126858" cy="330054"/>
          </a:xfrm>
          <a:prstGeom prst="rect">
            <a:avLst/>
          </a:prstGeom>
        </p:spPr>
      </p:pic>
      <p:pic>
        <p:nvPicPr>
          <p:cNvPr id="78" name="Picture 3">
            <a:hlinkClick r:id="rId19"/>
            <a:extLst>
              <a:ext uri="{FF2B5EF4-FFF2-40B4-BE49-F238E27FC236}">
                <a16:creationId xmlns:a16="http://schemas.microsoft.com/office/drawing/2014/main" id="{FBAF5D78-9614-00B5-2920-D532502B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785" y="3426605"/>
            <a:ext cx="686920" cy="686920"/>
          </a:xfrm>
          <a:prstGeom prst="rect">
            <a:avLst/>
          </a:prstGeom>
          <a:noFill/>
        </p:spPr>
      </p:pic>
      <p:pic>
        <p:nvPicPr>
          <p:cNvPr id="82" name="Picture 6">
            <a:hlinkClick r:id="rId21"/>
            <a:extLst>
              <a:ext uri="{FF2B5EF4-FFF2-40B4-BE49-F238E27FC236}">
                <a16:creationId xmlns:a16="http://schemas.microsoft.com/office/drawing/2014/main" id="{0182C958-529B-706B-20EC-FF5EEB4A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/>
        </p:blipFill>
        <p:spPr bwMode="auto">
          <a:xfrm>
            <a:off x="7347323" y="3478607"/>
            <a:ext cx="741143" cy="5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avePANORAMA – Virtuální prohlídky | Praha | Celá ČR">
            <a:hlinkClick r:id="rId23"/>
            <a:extLst>
              <a:ext uri="{FF2B5EF4-FFF2-40B4-BE49-F238E27FC236}">
                <a16:creationId xmlns:a16="http://schemas.microsoft.com/office/drawing/2014/main" id="{249FE410-E8B1-7463-92D5-E0952D56A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3" b="26708"/>
          <a:stretch/>
        </p:blipFill>
        <p:spPr bwMode="auto">
          <a:xfrm>
            <a:off x="8829249" y="3604293"/>
            <a:ext cx="1007720" cy="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Nemocnice Na Bulovce">
            <a:hlinkClick r:id="rId25"/>
            <a:extLst>
              <a:ext uri="{FF2B5EF4-FFF2-40B4-BE49-F238E27FC236}">
                <a16:creationId xmlns:a16="http://schemas.microsoft.com/office/drawing/2014/main" id="{01C0BDE0-40ED-96E3-74C7-FF2DDBBA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68" y="5169033"/>
            <a:ext cx="1122521" cy="31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">
            <a:hlinkClick r:id="rId27"/>
            <a:extLst>
              <a:ext uri="{FF2B5EF4-FFF2-40B4-BE49-F238E27FC236}">
                <a16:creationId xmlns:a16="http://schemas.microsoft.com/office/drawing/2014/main" id="{68D3060C-14A8-9A6D-FEC1-1BA15801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844" y="5140835"/>
            <a:ext cx="1128538" cy="362193"/>
          </a:xfrm>
          <a:prstGeom prst="rect">
            <a:avLst/>
          </a:prstGeom>
          <a:noFill/>
        </p:spPr>
      </p:pic>
      <p:pic>
        <p:nvPicPr>
          <p:cNvPr id="90" name="Obrázek 21">
            <a:hlinkClick r:id="rId29"/>
            <a:extLst>
              <a:ext uri="{FF2B5EF4-FFF2-40B4-BE49-F238E27FC236}">
                <a16:creationId xmlns:a16="http://schemas.microsoft.com/office/drawing/2014/main" id="{A2300D04-F2B2-7640-9829-C6E22F5709DA}"/>
              </a:ext>
            </a:extLst>
          </p:cNvPr>
          <p:cNvPicPr/>
          <p:nvPr/>
        </p:nvPicPr>
        <p:blipFill rotWithShape="1">
          <a:blip r:embed="rId30"/>
          <a:srcRect l="21386" t="38567" r="21363" b="37094"/>
          <a:stretch/>
        </p:blipFill>
        <p:spPr bwMode="auto">
          <a:xfrm>
            <a:off x="3844599" y="5170259"/>
            <a:ext cx="1271867" cy="3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2">
            <a:hlinkClick r:id="rId31"/>
            <a:extLst>
              <a:ext uri="{FF2B5EF4-FFF2-40B4-BE49-F238E27FC236}">
                <a16:creationId xmlns:a16="http://schemas.microsoft.com/office/drawing/2014/main" id="{00711488-3233-9D0C-A30E-9E520ADEA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102" y="5021887"/>
            <a:ext cx="850318" cy="459890"/>
          </a:xfrm>
          <a:prstGeom prst="rect">
            <a:avLst/>
          </a:prstGeom>
          <a:noFill/>
        </p:spPr>
      </p:pic>
      <p:pic>
        <p:nvPicPr>
          <p:cNvPr id="96" name="Picture 2" descr="AVANT - Hudba pomáháHudba pomáhá">
            <a:hlinkClick r:id="rId33"/>
            <a:extLst>
              <a:ext uri="{FF2B5EF4-FFF2-40B4-BE49-F238E27FC236}">
                <a16:creationId xmlns:a16="http://schemas.microsoft.com/office/drawing/2014/main" id="{C9775760-CFE4-BC47-6951-22F8BA83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7134" y="4952580"/>
            <a:ext cx="1235773" cy="5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hlinkClick r:id="rId35"/>
            <a:extLst>
              <a:ext uri="{FF2B5EF4-FFF2-40B4-BE49-F238E27FC236}">
                <a16:creationId xmlns:a16="http://schemas.microsoft.com/office/drawing/2014/main" id="{F8B0D026-A641-63E1-5791-47F6DD2546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91034" y="5094857"/>
            <a:ext cx="1618692" cy="390525"/>
          </a:xfrm>
          <a:prstGeom prst="rect">
            <a:avLst/>
          </a:prstGeom>
        </p:spPr>
      </p:pic>
      <p:pic>
        <p:nvPicPr>
          <p:cNvPr id="4" name="Obrázek 3" descr="Obsah obrázku snímek obrazovky, černá, Grafika, tma&#10;&#10;Popis byl vytvořen automaticky">
            <a:hlinkClick r:id="rId37"/>
            <a:extLst>
              <a:ext uri="{FF2B5EF4-FFF2-40B4-BE49-F238E27FC236}">
                <a16:creationId xmlns:a16="http://schemas.microsoft.com/office/drawing/2014/main" id="{459FBFD9-2F99-DBF4-ED2B-76ED5910004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3516" t="42458" r="25687" b="32576"/>
          <a:stretch/>
        </p:blipFill>
        <p:spPr>
          <a:xfrm>
            <a:off x="5486156" y="3334034"/>
            <a:ext cx="1443306" cy="8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9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5F5CCC09-1050-09D2-E95E-7B1FCC8A1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2366" y="4832705"/>
            <a:ext cx="1300916" cy="1321740"/>
          </a:xfrm>
          <a:prstGeom prst="flowChartConnector">
            <a:avLst/>
          </a:prstGeom>
        </p:spPr>
      </p:pic>
      <p:pic>
        <p:nvPicPr>
          <p:cNvPr id="8" name="Obrázek 24" descr="Obsah obrázku logo&#10;&#10;Popis se vygeneroval automaticky.">
            <a:extLst>
              <a:ext uri="{FF2B5EF4-FFF2-40B4-BE49-F238E27FC236}">
                <a16:creationId xmlns:a16="http://schemas.microsoft.com/office/drawing/2014/main" id="{5020FD84-83A8-5F4F-B365-F6353C64D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2" t="-160" r="33042" b="-261"/>
          <a:stretch/>
        </p:blipFill>
        <p:spPr>
          <a:xfrm>
            <a:off x="5833107" y="3114702"/>
            <a:ext cx="957327" cy="935258"/>
          </a:xfrm>
          <a:prstGeom prst="rect">
            <a:avLst/>
          </a:prstGeom>
        </p:spPr>
      </p:pic>
      <p:pic>
        <p:nvPicPr>
          <p:cNvPr id="12" name="Obrázek 4" descr="Obsah obrázku černá, tma, snímek obrazovky&#10;&#10;Popis se vygeneroval automaticky.">
            <a:hlinkClick r:id="rId4"/>
            <a:extLst>
              <a:ext uri="{FF2B5EF4-FFF2-40B4-BE49-F238E27FC236}">
                <a16:creationId xmlns:a16="http://schemas.microsoft.com/office/drawing/2014/main" id="{AE8753E3-8268-20B0-F6C7-4569C6239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618841" y="2877926"/>
            <a:ext cx="1300916" cy="1321740"/>
          </a:xfrm>
          <a:prstGeom prst="flowChartConnector">
            <a:avLst/>
          </a:prstGeom>
        </p:spPr>
      </p:pic>
      <p:pic>
        <p:nvPicPr>
          <p:cNvPr id="25" name="Obrázek 25">
            <a:extLst>
              <a:ext uri="{FF2B5EF4-FFF2-40B4-BE49-F238E27FC236}">
                <a16:creationId xmlns:a16="http://schemas.microsoft.com/office/drawing/2014/main" id="{AE5E3439-279E-7D18-ADB9-32F4BC538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9" t="11121" r="8596" b="14228"/>
          <a:stretch/>
        </p:blipFill>
        <p:spPr>
          <a:xfrm>
            <a:off x="7330722" y="1607766"/>
            <a:ext cx="1070485" cy="712339"/>
          </a:xfrm>
          <a:prstGeom prst="rect">
            <a:avLst/>
          </a:prstGeom>
        </p:spPr>
      </p:pic>
      <p:pic>
        <p:nvPicPr>
          <p:cNvPr id="10" name="Obrázek 4" descr="Obsah obrázku černá, tma, snímek obrazovky&#10;&#10;Popis se vygeneroval automaticky.">
            <a:hlinkClick r:id="rId6"/>
            <a:extLst>
              <a:ext uri="{FF2B5EF4-FFF2-40B4-BE49-F238E27FC236}">
                <a16:creationId xmlns:a16="http://schemas.microsoft.com/office/drawing/2014/main" id="{FD8F233D-C08A-7E1E-53A0-7FE7C83B1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185022" y="1341992"/>
            <a:ext cx="1300916" cy="1321740"/>
          </a:xfrm>
          <a:prstGeom prst="flowChartConnector">
            <a:avLst/>
          </a:prstGeom>
        </p:spPr>
      </p:pic>
      <p:pic>
        <p:nvPicPr>
          <p:cNvPr id="7" name="Obrázek 24" descr="Obsah obrázku logo&#10;&#10;Popis se vygeneroval automaticky.">
            <a:extLst>
              <a:ext uri="{FF2B5EF4-FFF2-40B4-BE49-F238E27FC236}">
                <a16:creationId xmlns:a16="http://schemas.microsoft.com/office/drawing/2014/main" id="{83B17590-7925-2B85-FED6-925004589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3" t="-81"/>
          <a:stretch/>
        </p:blipFill>
        <p:spPr>
          <a:xfrm>
            <a:off x="4173673" y="3055925"/>
            <a:ext cx="1025600" cy="932092"/>
          </a:xfrm>
          <a:prstGeom prst="rect">
            <a:avLst/>
          </a:prstGeom>
        </p:spPr>
      </p:pic>
      <p:pic>
        <p:nvPicPr>
          <p:cNvPr id="4" name="Obrázek 4" descr="Obsah obrázku černá, tma, snímek obrazovky&#10;&#10;Popis se vygeneroval automaticky.">
            <a:hlinkClick r:id="rId7"/>
            <a:extLst>
              <a:ext uri="{FF2B5EF4-FFF2-40B4-BE49-F238E27FC236}">
                <a16:creationId xmlns:a16="http://schemas.microsoft.com/office/drawing/2014/main" id="{397B9C80-B9E7-215E-8C39-8913B945C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4005036" y="2862063"/>
            <a:ext cx="1300916" cy="1321740"/>
          </a:xfrm>
          <a:prstGeom prst="flowChartConnector">
            <a:avLst/>
          </a:prstGeom>
        </p:spPr>
      </p:pic>
      <p:pic>
        <p:nvPicPr>
          <p:cNvPr id="24" name="Obrázek 24" descr="Obsah obrázku logo&#10;&#10;Popis se vygeneroval automaticky.">
            <a:extLst>
              <a:ext uri="{FF2B5EF4-FFF2-40B4-BE49-F238E27FC236}">
                <a16:creationId xmlns:a16="http://schemas.microsoft.com/office/drawing/2014/main" id="{BABA3DA7-C0EE-A210-2AF8-D94001EC3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37" r="66045"/>
          <a:stretch/>
        </p:blipFill>
        <p:spPr>
          <a:xfrm>
            <a:off x="2593657" y="3072023"/>
            <a:ext cx="973937" cy="933545"/>
          </a:xfrm>
          <a:prstGeom prst="rect">
            <a:avLst/>
          </a:prstGeom>
        </p:spPr>
      </p:pic>
      <p:pic>
        <p:nvPicPr>
          <p:cNvPr id="15" name="Obrázek 4" descr="Obsah obrázku černá, tma, snímek obrazovky&#10;&#10;Popis se vygeneroval automaticky.">
            <a:hlinkClick r:id="rId8"/>
            <a:extLst>
              <a:ext uri="{FF2B5EF4-FFF2-40B4-BE49-F238E27FC236}">
                <a16:creationId xmlns:a16="http://schemas.microsoft.com/office/drawing/2014/main" id="{75F958C0-F10F-8C1C-4426-83C3589B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433701" y="2877926"/>
            <a:ext cx="1300916" cy="1321740"/>
          </a:xfrm>
          <a:prstGeom prst="flowChartConnector">
            <a:avLst/>
          </a:prstGeom>
        </p:spPr>
      </p:pic>
      <p:pic>
        <p:nvPicPr>
          <p:cNvPr id="11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BC9CD1E5-E60D-D5DE-6593-DB19F453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2366" y="2877926"/>
            <a:ext cx="1300916" cy="1321740"/>
          </a:xfrm>
          <a:prstGeom prst="flowChartConnector">
            <a:avLst/>
          </a:prstGeom>
        </p:spPr>
      </p:pic>
      <p:pic>
        <p:nvPicPr>
          <p:cNvPr id="18" name="Obrázek 17" descr="Obsah obrázku text&#10;&#10;Popis se vygeneroval automaticky.">
            <a:hlinkClick r:id="rId9"/>
            <a:extLst>
              <a:ext uri="{FF2B5EF4-FFF2-40B4-BE49-F238E27FC236}">
                <a16:creationId xmlns:a16="http://schemas.microsoft.com/office/drawing/2014/main" id="{D4221A4F-013A-B859-EBA0-620540F54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2169" y="1760935"/>
            <a:ext cx="1242064" cy="461667"/>
          </a:xfrm>
          <a:prstGeom prst="rect">
            <a:avLst/>
          </a:prstGeom>
        </p:spPr>
      </p:pic>
      <p:pic>
        <p:nvPicPr>
          <p:cNvPr id="9" name="Obrázek 4" descr="Obsah obrázku černá, tma, snímek obrazovky&#10;&#10;Popis se vygeneroval automaticky.">
            <a:hlinkClick r:id="rId9"/>
            <a:extLst>
              <a:ext uri="{FF2B5EF4-FFF2-40B4-BE49-F238E27FC236}">
                <a16:creationId xmlns:a16="http://schemas.microsoft.com/office/drawing/2014/main" id="{AD0C63E1-592E-24ED-DD4D-970524E75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982743" y="1333645"/>
            <a:ext cx="1300916" cy="1321740"/>
          </a:xfrm>
          <a:prstGeom prst="flowChartConnector">
            <a:avLst/>
          </a:prstGeom>
        </p:spPr>
      </p:pic>
      <p:pic>
        <p:nvPicPr>
          <p:cNvPr id="17" name="Obrázek 16" descr="Obsah obrázku logo&#10;&#10;Popis se vygeneroval automaticky.">
            <a:extLst>
              <a:ext uri="{FF2B5EF4-FFF2-40B4-BE49-F238E27FC236}">
                <a16:creationId xmlns:a16="http://schemas.microsoft.com/office/drawing/2014/main" id="{FB0CA881-5905-85BB-D425-000C75265C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0401" y="1517432"/>
            <a:ext cx="978354" cy="932760"/>
          </a:xfrm>
          <a:prstGeom prst="rect">
            <a:avLst/>
          </a:prstGeom>
        </p:spPr>
      </p:pic>
      <p:pic>
        <p:nvPicPr>
          <p:cNvPr id="3" name="Obrázek 4" descr="Obsah obrázku černá, tma, snímek obrazovky&#10;&#10;Popis se vygeneroval automaticky.">
            <a:hlinkClick r:id="rId12"/>
            <a:extLst>
              <a:ext uri="{FF2B5EF4-FFF2-40B4-BE49-F238E27FC236}">
                <a16:creationId xmlns:a16="http://schemas.microsoft.com/office/drawing/2014/main" id="{111D741A-9D57-3FAB-199C-81DA1E45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598868" y="1341020"/>
            <a:ext cx="1300916" cy="1321740"/>
          </a:xfrm>
          <a:prstGeom prst="flowChartConnector">
            <a:avLst/>
          </a:prstGeom>
        </p:spPr>
      </p:pic>
      <p:pic>
        <p:nvPicPr>
          <p:cNvPr id="5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78B374A0-889B-EF1F-5F55-0CFF2E82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62366" y="1343170"/>
            <a:ext cx="1300916" cy="1321740"/>
          </a:xfrm>
          <a:prstGeom prst="flowChartConnector">
            <a:avLst/>
          </a:prstGeom>
        </p:spPr>
      </p:pic>
      <p:pic>
        <p:nvPicPr>
          <p:cNvPr id="13" name="Obrázek 13" descr="Obsah obrázku Grafika, grafický design, Barevnost, Písmo&#10;&#10;Popis se vygeneroval automaticky.">
            <a:hlinkClick r:id="rId13"/>
            <a:extLst>
              <a:ext uri="{FF2B5EF4-FFF2-40B4-BE49-F238E27FC236}">
                <a16:creationId xmlns:a16="http://schemas.microsoft.com/office/drawing/2014/main" id="{A968A8B9-8E87-C670-9492-7E169C547B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709" y="1857529"/>
            <a:ext cx="1078230" cy="385919"/>
          </a:xfrm>
          <a:prstGeom prst="rect">
            <a:avLst/>
          </a:prstGeom>
        </p:spPr>
      </p:pic>
      <p:sp>
        <p:nvSpPr>
          <p:cNvPr id="29" name="Nadpis 2">
            <a:extLst>
              <a:ext uri="{FF2B5EF4-FFF2-40B4-BE49-F238E27FC236}">
                <a16:creationId xmlns:a16="http://schemas.microsoft.com/office/drawing/2014/main" id="{7A71319B-4D9C-0E67-633C-CF219D8DAF54}"/>
              </a:ext>
            </a:extLst>
          </p:cNvPr>
          <p:cNvSpPr txBox="1">
            <a:spLocks/>
          </p:cNvSpPr>
          <p:nvPr/>
        </p:nvSpPr>
        <p:spPr>
          <a:xfrm>
            <a:off x="895887" y="4497470"/>
            <a:ext cx="2047337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534474" rtl="0" eaLnBrk="1" latinLnBrk="0" hangingPunct="1">
              <a:spcBef>
                <a:spcPct val="0"/>
              </a:spcBef>
              <a:buNone/>
              <a:defRPr sz="1700" b="1" i="0" kern="1200" cap="all" spc="100" baseline="0">
                <a:solidFill>
                  <a:srgbClr val="F497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cap="none" dirty="0">
                <a:solidFill>
                  <a:schemeClr val="accent2"/>
                </a:solidFill>
                <a:latin typeface="Helvetica"/>
                <a:cs typeface="Helvetica"/>
              </a:rPr>
              <a:t>Ocenění a CSR</a:t>
            </a:r>
          </a:p>
        </p:txBody>
      </p:sp>
      <p:pic>
        <p:nvPicPr>
          <p:cNvPr id="30" name="Obrázek 30" descr="Obsah obrázku logo, Písmo, symbol, Grafika&#10;&#10;Popis se vygeneroval automaticky.">
            <a:hlinkClick r:id="rId15"/>
            <a:extLst>
              <a:ext uri="{FF2B5EF4-FFF2-40B4-BE49-F238E27FC236}">
                <a16:creationId xmlns:a16="http://schemas.microsoft.com/office/drawing/2014/main" id="{631DC9CA-3940-4FE2-3569-BDFB7864500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647" t="20218" r="28892" b="21858"/>
          <a:stretch/>
        </p:blipFill>
        <p:spPr>
          <a:xfrm>
            <a:off x="1104600" y="5027907"/>
            <a:ext cx="816448" cy="931335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id="{C6CED4A9-0972-F1D6-CDD9-E4CB89199248}"/>
              </a:ext>
            </a:extLst>
          </p:cNvPr>
          <p:cNvSpPr txBox="1">
            <a:spLocks/>
          </p:cNvSpPr>
          <p:nvPr/>
        </p:nvSpPr>
        <p:spPr>
          <a:xfrm>
            <a:off x="894612" y="1091511"/>
            <a:ext cx="3486232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534474" rtl="0" eaLnBrk="1" latinLnBrk="0" hangingPunct="1">
              <a:spcBef>
                <a:spcPct val="0"/>
              </a:spcBef>
              <a:buNone/>
              <a:defRPr sz="1700" b="1" i="0" kern="1200" cap="all" spc="100" baseline="0">
                <a:solidFill>
                  <a:srgbClr val="F497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cap="none">
                <a:solidFill>
                  <a:schemeClr val="accent2"/>
                </a:solidFill>
                <a:latin typeface="Helvetica"/>
                <a:cs typeface="Helvetica"/>
              </a:rPr>
              <a:t>Jsme součástí</a:t>
            </a:r>
          </a:p>
        </p:txBody>
      </p:sp>
      <p:pic>
        <p:nvPicPr>
          <p:cNvPr id="2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16994902-41B7-35DB-F40D-610C39369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8771176" y="1324546"/>
            <a:ext cx="1300916" cy="1321740"/>
          </a:xfrm>
          <a:prstGeom prst="flowChartConnector">
            <a:avLst/>
          </a:prstGeom>
        </p:spPr>
      </p:pic>
      <p:pic>
        <p:nvPicPr>
          <p:cNvPr id="14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DB97FC71-BCDB-1EB7-6CD7-FADF73CBB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223122" y="2861101"/>
            <a:ext cx="1300916" cy="1321740"/>
          </a:xfrm>
          <a:prstGeom prst="flowChartConnector">
            <a:avLst/>
          </a:prstGeom>
        </p:spPr>
      </p:pic>
      <p:pic>
        <p:nvPicPr>
          <p:cNvPr id="1026" name="Obrázek 7">
            <a:hlinkClick r:id="rId17"/>
            <a:extLst>
              <a:ext uri="{FF2B5EF4-FFF2-40B4-BE49-F238E27FC236}">
                <a16:creationId xmlns:a16="http://schemas.microsoft.com/office/drawing/2014/main" id="{80185698-862E-D0AE-9162-EE1281AEB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14658"/>
          <a:stretch/>
        </p:blipFill>
        <p:spPr bwMode="auto">
          <a:xfrm>
            <a:off x="7317270" y="3252289"/>
            <a:ext cx="1144622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>
            <a:hlinkClick r:id="rId19"/>
            <a:extLst>
              <a:ext uri="{FF2B5EF4-FFF2-40B4-BE49-F238E27FC236}">
                <a16:creationId xmlns:a16="http://schemas.microsoft.com/office/drawing/2014/main" id="{FDFC428E-01EA-2442-FC54-EE39F4ED23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56224" y="1809904"/>
            <a:ext cx="1141430" cy="324000"/>
          </a:xfrm>
          <a:prstGeom prst="rect">
            <a:avLst/>
          </a:prstGeom>
        </p:spPr>
      </p:pic>
      <p:pic>
        <p:nvPicPr>
          <p:cNvPr id="20" name="Obrázek 19" descr="Obsah obrázku černá, tma, snímek obrazovky&#10;&#10;Popis se vygeneroval automaticky.">
            <a:hlinkClick r:id="rId21"/>
            <a:extLst>
              <a:ext uri="{FF2B5EF4-FFF2-40B4-BE49-F238E27FC236}">
                <a16:creationId xmlns:a16="http://schemas.microsoft.com/office/drawing/2014/main" id="{0CAED79D-C219-BF99-5C75-15C0529D7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424466" y="1352695"/>
            <a:ext cx="1300916" cy="1321740"/>
          </a:xfrm>
          <a:prstGeom prst="flowChartConnector">
            <a:avLst/>
          </a:prstGeom>
        </p:spPr>
      </p:pic>
      <p:pic>
        <p:nvPicPr>
          <p:cNvPr id="31" name="Obrázek 30" descr="Obsah obrázku černá, tma&#10;&#10;Popis byl vytvořen automaticky">
            <a:hlinkClick r:id="rId21"/>
            <a:extLst>
              <a:ext uri="{FF2B5EF4-FFF2-40B4-BE49-F238E27FC236}">
                <a16:creationId xmlns:a16="http://schemas.microsoft.com/office/drawing/2014/main" id="{F2DBD35C-B005-D025-EC4D-DC21B5F9B0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94401" y="1798159"/>
            <a:ext cx="1152701" cy="445289"/>
          </a:xfrm>
          <a:prstGeom prst="rect">
            <a:avLst/>
          </a:prstGeom>
        </p:spPr>
      </p:pic>
      <p:pic>
        <p:nvPicPr>
          <p:cNvPr id="21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91686BFD-A545-AF98-F07D-5312FB17F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424466" y="4832704"/>
            <a:ext cx="1300916" cy="1321740"/>
          </a:xfrm>
          <a:prstGeom prst="flowChartConnector">
            <a:avLst/>
          </a:prstGeom>
        </p:spPr>
      </p:pic>
      <p:pic>
        <p:nvPicPr>
          <p:cNvPr id="26" name="Obrázek 25" descr="Obsah obrázku Písmo, Grafika, logo, grafický design&#10;&#10;Popis byl vytvořen automaticky">
            <a:hlinkClick r:id="rId23"/>
            <a:extLst>
              <a:ext uri="{FF2B5EF4-FFF2-40B4-BE49-F238E27FC236}">
                <a16:creationId xmlns:a16="http://schemas.microsoft.com/office/drawing/2014/main" id="{00302206-1E13-A4F9-6220-30218157E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42451" y="5362769"/>
            <a:ext cx="1056600" cy="261610"/>
          </a:xfrm>
          <a:prstGeom prst="rect">
            <a:avLst/>
          </a:prstGeom>
        </p:spPr>
      </p:pic>
      <p:pic>
        <p:nvPicPr>
          <p:cNvPr id="32" name="Obrázek 31" descr="Obsah obrázku text, Písmo, bílé, logo&#10;&#10;Popis byl vytvořen automaticky">
            <a:hlinkClick r:id="rId25" tooltip="Komora certifikovaných účetních"/>
            <a:extLst>
              <a:ext uri="{FF2B5EF4-FFF2-40B4-BE49-F238E27FC236}">
                <a16:creationId xmlns:a16="http://schemas.microsoft.com/office/drawing/2014/main" id="{F5A8EE61-40D9-8C5A-7633-576AEF2A15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95025" y="3332620"/>
            <a:ext cx="1018814" cy="404569"/>
          </a:xfrm>
          <a:prstGeom prst="rect">
            <a:avLst/>
          </a:prstGeom>
        </p:spPr>
      </p:pic>
      <p:pic>
        <p:nvPicPr>
          <p:cNvPr id="23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8FEA14EA-0F84-D7CE-4097-D34EC0F1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973100" y="4848583"/>
            <a:ext cx="1300916" cy="1321740"/>
          </a:xfrm>
          <a:prstGeom prst="flowChartConnector">
            <a:avLst/>
          </a:prstGeom>
        </p:spPr>
      </p:pic>
      <p:pic>
        <p:nvPicPr>
          <p:cNvPr id="27" name="Obrázek 34" descr="Obsah obrázku kruh, Písmo, Grafika, logo&#10;&#10;Popis se vygeneroval automaticky.">
            <a:hlinkClick r:id="rId27"/>
            <a:extLst>
              <a:ext uri="{FF2B5EF4-FFF2-40B4-BE49-F238E27FC236}">
                <a16:creationId xmlns:a16="http://schemas.microsoft.com/office/drawing/2014/main" id="{C0CCDBAB-6343-996F-7621-7973E5FB3A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35326" y="5144469"/>
            <a:ext cx="660812" cy="698210"/>
          </a:xfrm>
          <a:prstGeom prst="rect">
            <a:avLst/>
          </a:prstGeom>
        </p:spPr>
      </p:pic>
      <p:pic>
        <p:nvPicPr>
          <p:cNvPr id="28" name="Obrázek 4" descr="Obsah obrázku černá, tma, snímek obrazovky&#10;&#10;Popis se vygeneroval automaticky.">
            <a:hlinkClick r:id="rId27"/>
            <a:extLst>
              <a:ext uri="{FF2B5EF4-FFF2-40B4-BE49-F238E27FC236}">
                <a16:creationId xmlns:a16="http://schemas.microsoft.com/office/drawing/2014/main" id="{383C823D-6580-0790-042B-6EC8E81CB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615274" y="4832704"/>
            <a:ext cx="1300916" cy="1321740"/>
          </a:xfrm>
          <a:prstGeom prst="flowChartConnector">
            <a:avLst/>
          </a:prstGeom>
        </p:spPr>
      </p:pic>
      <p:pic>
        <p:nvPicPr>
          <p:cNvPr id="33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299777BB-BE47-2E2D-9038-A4D7531AF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193445" y="4842229"/>
            <a:ext cx="1300916" cy="1321740"/>
          </a:xfrm>
          <a:prstGeom prst="flowChartConnector">
            <a:avLst/>
          </a:prstGeom>
        </p:spPr>
      </p:pic>
      <p:pic>
        <p:nvPicPr>
          <p:cNvPr id="34" name="Obrázek 13" descr="Obsah obrázku text, Písmo, logo, snímek obrazovky&#10;&#10;Popis se vygeneroval automaticky.">
            <a:extLst>
              <a:ext uri="{FF2B5EF4-FFF2-40B4-BE49-F238E27FC236}">
                <a16:creationId xmlns:a16="http://schemas.microsoft.com/office/drawing/2014/main" id="{25843571-CE62-7832-CAF0-84A17FFEEF6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72190" y="5003522"/>
            <a:ext cx="945629" cy="900531"/>
          </a:xfrm>
          <a:prstGeom prst="rect">
            <a:avLst/>
          </a:prstGeom>
        </p:spPr>
      </p:pic>
      <p:pic>
        <p:nvPicPr>
          <p:cNvPr id="36" name="Obrázek 35" descr="Obsah obrázku text, Grafika, snímek obrazovky, Písmo&#10;&#10;Popis byl vytvořen automaticky">
            <a:hlinkClick r:id="rId30"/>
            <a:extLst>
              <a:ext uri="{FF2B5EF4-FFF2-40B4-BE49-F238E27FC236}">
                <a16:creationId xmlns:a16="http://schemas.microsoft.com/office/drawing/2014/main" id="{D730313E-3FF3-BAE1-89A8-578AE0461EC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17778" y="5065247"/>
            <a:ext cx="1030846" cy="8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86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16BBFE18-61A9-3CD1-6DF0-AB483ACDE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80865" y="1314003"/>
            <a:ext cx="1300916" cy="1321740"/>
          </a:xfrm>
          <a:prstGeom prst="flowChartConnector">
            <a:avLst/>
          </a:prstGeom>
        </p:spPr>
      </p:pic>
      <p:pic>
        <p:nvPicPr>
          <p:cNvPr id="16" name="Obrázek 16" descr="Obsah obrázku snímek obrazovky, Písmo, Grafika, Elektricky modrá&#10;&#10;Popis se vygeneroval automaticky.">
            <a:hlinkClick r:id="rId3"/>
            <a:extLst>
              <a:ext uri="{FF2B5EF4-FFF2-40B4-BE49-F238E27FC236}">
                <a16:creationId xmlns:a16="http://schemas.microsoft.com/office/drawing/2014/main" id="{6E34AA12-799E-33BB-3303-3D6585518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" t="-776" r="2667" b="-1064"/>
          <a:stretch/>
        </p:blipFill>
        <p:spPr>
          <a:xfrm>
            <a:off x="4050271" y="1634728"/>
            <a:ext cx="1020736" cy="680288"/>
          </a:xfrm>
          <a:prstGeom prst="rect">
            <a:avLst/>
          </a:prstGeom>
        </p:spPr>
      </p:pic>
      <p:pic>
        <p:nvPicPr>
          <p:cNvPr id="28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BF8CA1A0-E123-60DA-B31A-EC15DEC40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346290" y="1394295"/>
            <a:ext cx="1300916" cy="1321740"/>
          </a:xfrm>
          <a:prstGeom prst="flowChartConnector">
            <a:avLst/>
          </a:prstGeom>
        </p:spPr>
      </p:pic>
      <p:pic>
        <p:nvPicPr>
          <p:cNvPr id="25" name="Obrázek 4" descr="Obsah obrázku černá, tma, snímek obrazovky&#10;&#10;Popis se vygeneroval automaticky.">
            <a:hlinkClick r:id="rId5" tooltip="VOX"/>
            <a:extLst>
              <a:ext uri="{FF2B5EF4-FFF2-40B4-BE49-F238E27FC236}">
                <a16:creationId xmlns:a16="http://schemas.microsoft.com/office/drawing/2014/main" id="{4ABB52FA-BB17-7CAC-9245-178065554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55620" y="2813706"/>
            <a:ext cx="1300916" cy="1321740"/>
          </a:xfrm>
          <a:prstGeom prst="flowChartConnector">
            <a:avLst/>
          </a:prstGeom>
        </p:spPr>
      </p:pic>
      <p:pic>
        <p:nvPicPr>
          <p:cNvPr id="24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3DEA6291-DCE1-0180-D4CE-14F7F8547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81087" y="2760297"/>
            <a:ext cx="1300916" cy="1321740"/>
          </a:xfrm>
          <a:prstGeom prst="flowChartConnector">
            <a:avLst/>
          </a:prstGeom>
        </p:spPr>
      </p:pic>
      <p:pic>
        <p:nvPicPr>
          <p:cNvPr id="23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0BAB56E7-F42B-475D-0691-6E242B96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346290" y="2784590"/>
            <a:ext cx="1300916" cy="1321740"/>
          </a:xfrm>
          <a:prstGeom prst="flowChartConnector">
            <a:avLst/>
          </a:prstGeom>
        </p:spPr>
      </p:pic>
      <p:pic>
        <p:nvPicPr>
          <p:cNvPr id="9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9B1D2694-120E-5D8A-7162-29AFEE34B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6991791" y="1383267"/>
            <a:ext cx="1300916" cy="1321740"/>
          </a:xfrm>
          <a:prstGeom prst="flowChartConnector">
            <a:avLst/>
          </a:prstGeom>
        </p:spPr>
      </p:pic>
      <p:pic>
        <p:nvPicPr>
          <p:cNvPr id="13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30DAA1C0-3300-FC9C-CB9C-3B7893911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70535" y="2807331"/>
            <a:ext cx="1300916" cy="1321740"/>
          </a:xfrm>
          <a:prstGeom prst="flowChartConnector">
            <a:avLst/>
          </a:prstGeom>
        </p:spPr>
      </p:pic>
      <p:pic>
        <p:nvPicPr>
          <p:cNvPr id="27" name="Obrázek 27" descr="Obsah obrázku Písmo, logo, Grafika, snímek obrazovky&#10;&#10;Popis se vygeneroval automaticky.">
            <a:hlinkClick r:id="rId6"/>
            <a:extLst>
              <a:ext uri="{FF2B5EF4-FFF2-40B4-BE49-F238E27FC236}">
                <a16:creationId xmlns:a16="http://schemas.microsoft.com/office/drawing/2014/main" id="{ACD8252B-12A6-6154-7D12-4C5B9208F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85" y="3388896"/>
            <a:ext cx="1464006" cy="271743"/>
          </a:xfrm>
          <a:prstGeom prst="rect">
            <a:avLst/>
          </a:prstGeom>
        </p:spPr>
      </p:pic>
      <p:pic>
        <p:nvPicPr>
          <p:cNvPr id="26" name="Obrázek 26" descr="Obsah obrázku Písmo, snímek obrazovky, Grafika, symbol&#10;&#10;Popis se vygeneroval automaticky.">
            <a:hlinkClick r:id="rId8"/>
            <a:extLst>
              <a:ext uri="{FF2B5EF4-FFF2-40B4-BE49-F238E27FC236}">
                <a16:creationId xmlns:a16="http://schemas.microsoft.com/office/drawing/2014/main" id="{F8AF0EAB-27DB-B8F1-DF8C-ACE9B7261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418" y="3205972"/>
            <a:ext cx="1332103" cy="539188"/>
          </a:xfrm>
          <a:prstGeom prst="rect">
            <a:avLst/>
          </a:prstGeom>
        </p:spPr>
      </p:pic>
      <p:pic>
        <p:nvPicPr>
          <p:cNvPr id="8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ADCBB354-AA02-EDBD-A7BE-93F298CB5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55621" y="1365530"/>
            <a:ext cx="1300916" cy="1321740"/>
          </a:xfrm>
          <a:prstGeom prst="flowChartConnector">
            <a:avLst/>
          </a:prstGeom>
        </p:spPr>
      </p:pic>
      <p:pic>
        <p:nvPicPr>
          <p:cNvPr id="4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D71EDFEC-6782-2E38-DC9C-1E7761E7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70535" y="1399334"/>
            <a:ext cx="1300916" cy="1321740"/>
          </a:xfrm>
          <a:prstGeom prst="flowChartConnector">
            <a:avLst/>
          </a:prstGeom>
        </p:spPr>
      </p:pic>
      <p:pic>
        <p:nvPicPr>
          <p:cNvPr id="11" name="Obrázek 11" descr="Obsah obrázku Grafika, grafický design, symbol, design&#10;&#10;Popis se vygeneroval automaticky.">
            <a:hlinkClick r:id="rId10"/>
            <a:extLst>
              <a:ext uri="{FF2B5EF4-FFF2-40B4-BE49-F238E27FC236}">
                <a16:creationId xmlns:a16="http://schemas.microsoft.com/office/drawing/2014/main" id="{CFB9C2F9-F539-0BEF-8CC4-1DD8F8EE58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8445" y="1851581"/>
            <a:ext cx="1177350" cy="403335"/>
          </a:xfrm>
          <a:prstGeom prst="rect">
            <a:avLst/>
          </a:prstGeom>
        </p:spPr>
      </p:pic>
      <p:pic>
        <p:nvPicPr>
          <p:cNvPr id="17" name="Obrázek 17">
            <a:hlinkClick r:id="rId12"/>
            <a:extLst>
              <a:ext uri="{FF2B5EF4-FFF2-40B4-BE49-F238E27FC236}">
                <a16:creationId xmlns:a16="http://schemas.microsoft.com/office/drawing/2014/main" id="{D550F5E0-5602-8F57-FB58-817AA793D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893925" y="2862912"/>
            <a:ext cx="1322671" cy="1108792"/>
          </a:xfrm>
          <a:prstGeom prst="rect">
            <a:avLst/>
          </a:prstGeom>
        </p:spPr>
      </p:pic>
      <p:pic>
        <p:nvPicPr>
          <p:cNvPr id="20" name="Obrázek 20" descr="Obsah obrázku černá, snímek obrazovky, tma, černobílá&#10;&#10;Popis se vygeneroval automaticky.">
            <a:hlinkClick r:id="rId14"/>
            <a:extLst>
              <a:ext uri="{FF2B5EF4-FFF2-40B4-BE49-F238E27FC236}">
                <a16:creationId xmlns:a16="http://schemas.microsoft.com/office/drawing/2014/main" id="{2F6BBFC8-4981-8583-F44F-22BDE44BBDE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333" t="17522" r="25833" b="18667"/>
          <a:stretch/>
        </p:blipFill>
        <p:spPr>
          <a:xfrm>
            <a:off x="997651" y="1611790"/>
            <a:ext cx="841674" cy="863869"/>
          </a:xfrm>
          <a:prstGeom prst="rect">
            <a:avLst/>
          </a:prstGeom>
        </p:spPr>
      </p:pic>
      <p:pic>
        <p:nvPicPr>
          <p:cNvPr id="21" name="Obrázek 21">
            <a:hlinkClick r:id="rId16"/>
            <a:extLst>
              <a:ext uri="{FF2B5EF4-FFF2-40B4-BE49-F238E27FC236}">
                <a16:creationId xmlns:a16="http://schemas.microsoft.com/office/drawing/2014/main" id="{3E99246B-841E-1B13-0967-392755A22E5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5668080" y="1692859"/>
            <a:ext cx="875997" cy="667081"/>
          </a:xfrm>
          <a:prstGeom prst="rect">
            <a:avLst/>
          </a:prstGeom>
        </p:spPr>
      </p:pic>
      <p:pic>
        <p:nvPicPr>
          <p:cNvPr id="22" name="Obrázek 25">
            <a:hlinkClick r:id="rId18"/>
            <a:extLst>
              <a:ext uri="{FF2B5EF4-FFF2-40B4-BE49-F238E27FC236}">
                <a16:creationId xmlns:a16="http://schemas.microsoft.com/office/drawing/2014/main" id="{25AAF78A-FBA7-DB93-97EA-5881F6AC519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257987" y="1654795"/>
            <a:ext cx="728330" cy="777857"/>
          </a:xfrm>
          <a:prstGeom prst="rect">
            <a:avLst/>
          </a:prstGeom>
        </p:spPr>
      </p:pic>
      <p:sp>
        <p:nvSpPr>
          <p:cNvPr id="31" name="Nadpis 2">
            <a:extLst>
              <a:ext uri="{FF2B5EF4-FFF2-40B4-BE49-F238E27FC236}">
                <a16:creationId xmlns:a16="http://schemas.microsoft.com/office/drawing/2014/main" id="{2D153118-1740-F5D9-9727-9A19B7EEBB40}"/>
              </a:ext>
            </a:extLst>
          </p:cNvPr>
          <p:cNvSpPr txBox="1">
            <a:spLocks/>
          </p:cNvSpPr>
          <p:nvPr/>
        </p:nvSpPr>
        <p:spPr>
          <a:xfrm>
            <a:off x="894612" y="4491158"/>
            <a:ext cx="2999313" cy="261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534474" rtl="0" eaLnBrk="1" latinLnBrk="0" hangingPunct="1">
              <a:spcBef>
                <a:spcPct val="0"/>
              </a:spcBef>
              <a:buNone/>
              <a:defRPr sz="1700" b="1" i="0" kern="1200" cap="all" spc="100" baseline="0">
                <a:solidFill>
                  <a:srgbClr val="F497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cap="none" dirty="0">
                <a:solidFill>
                  <a:schemeClr val="accent2"/>
                </a:solidFill>
                <a:latin typeface="Helvetica"/>
                <a:cs typeface="Helvetica"/>
              </a:rPr>
              <a:t>Partnerství </a:t>
            </a:r>
          </a:p>
        </p:txBody>
      </p:sp>
      <p:pic>
        <p:nvPicPr>
          <p:cNvPr id="39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0F09665F-5A2F-8C6E-52B7-1B3D96A3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6991791" y="4781908"/>
            <a:ext cx="1300916" cy="1321740"/>
          </a:xfrm>
          <a:prstGeom prst="flowChartConnector">
            <a:avLst/>
          </a:prstGeom>
        </p:spPr>
      </p:pic>
      <p:pic>
        <p:nvPicPr>
          <p:cNvPr id="38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C92068F9-95E1-09A7-6B27-BA66677C0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5455620" y="4775058"/>
            <a:ext cx="1300916" cy="1321740"/>
          </a:xfrm>
          <a:prstGeom prst="flowChartConnector">
            <a:avLst/>
          </a:prstGeom>
        </p:spPr>
      </p:pic>
      <p:pic>
        <p:nvPicPr>
          <p:cNvPr id="37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7BF8D15A-FF44-5B1D-4846-FAA43F3E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3887375" y="4781908"/>
            <a:ext cx="1300916" cy="1321740"/>
          </a:xfrm>
          <a:prstGeom prst="flowChartConnector">
            <a:avLst/>
          </a:prstGeom>
        </p:spPr>
      </p:pic>
      <p:pic>
        <p:nvPicPr>
          <p:cNvPr id="30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680EF798-4080-4177-41A2-D45308F47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2349975" y="4777573"/>
            <a:ext cx="1300916" cy="1321740"/>
          </a:xfrm>
          <a:prstGeom prst="flowChartConnector">
            <a:avLst/>
          </a:prstGeom>
        </p:spPr>
      </p:pic>
      <p:pic>
        <p:nvPicPr>
          <p:cNvPr id="29" name="Obrázek 4" descr="Obsah obrázku černá, tma, snímek obrazovky&#10;&#10;Popis se vygeneroval automaticky.">
            <a:extLst>
              <a:ext uri="{FF2B5EF4-FFF2-40B4-BE49-F238E27FC236}">
                <a16:creationId xmlns:a16="http://schemas.microsoft.com/office/drawing/2014/main" id="{F87B5F6A-62DB-A164-B2D1-3C644B91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92510" y="4775058"/>
            <a:ext cx="1300916" cy="1321740"/>
          </a:xfrm>
          <a:prstGeom prst="flowChartConnector">
            <a:avLst/>
          </a:prstGeom>
        </p:spPr>
      </p:pic>
      <p:pic>
        <p:nvPicPr>
          <p:cNvPr id="32" name="Obrázek 32">
            <a:hlinkClick r:id="rId20"/>
            <a:extLst>
              <a:ext uri="{FF2B5EF4-FFF2-40B4-BE49-F238E27FC236}">
                <a16:creationId xmlns:a16="http://schemas.microsoft.com/office/drawing/2014/main" id="{B34E938A-1370-EEC2-A9A3-5337241ACBB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-10808" t="-4662" r="-10808" b="-8181"/>
          <a:stretch/>
        </p:blipFill>
        <p:spPr>
          <a:xfrm>
            <a:off x="1021161" y="5047633"/>
            <a:ext cx="864830" cy="808665"/>
          </a:xfrm>
          <a:prstGeom prst="rect">
            <a:avLst/>
          </a:prstGeom>
        </p:spPr>
      </p:pic>
      <p:pic>
        <p:nvPicPr>
          <p:cNvPr id="33" name="Obrázek 33" descr="Obsah obrázku text, Grafika, Písmo, logo&#10;&#10;Popis se vygeneroval automaticky.">
            <a:hlinkClick r:id="rId23"/>
            <a:extLst>
              <a:ext uri="{FF2B5EF4-FFF2-40B4-BE49-F238E27FC236}">
                <a16:creationId xmlns:a16="http://schemas.microsoft.com/office/drawing/2014/main" id="{4C660BEC-B316-53EB-40BF-CD43251BC9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28317" y="5040276"/>
            <a:ext cx="1191322" cy="791304"/>
          </a:xfrm>
          <a:prstGeom prst="rect">
            <a:avLst/>
          </a:prstGeom>
        </p:spPr>
      </p:pic>
      <p:pic>
        <p:nvPicPr>
          <p:cNvPr id="35" name="Obrázek 34" descr="Obsah obrázku snímek obrazovky, Grafika, Písmo, logo&#10;&#10;Popis se vygeneroval automaticky.">
            <a:hlinkClick r:id="rId25"/>
            <a:extLst>
              <a:ext uri="{FF2B5EF4-FFF2-40B4-BE49-F238E27FC236}">
                <a16:creationId xmlns:a16="http://schemas.microsoft.com/office/drawing/2014/main" id="{D55068C0-022E-F212-1476-169238EF6878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06" t="32247" r="14068" b="35980"/>
          <a:stretch/>
        </p:blipFill>
        <p:spPr>
          <a:xfrm>
            <a:off x="5523151" y="5226328"/>
            <a:ext cx="1175607" cy="4192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0BAD708D-F580-22A2-1449-8BB57B7DD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612" y="1089923"/>
            <a:ext cx="1258358" cy="261610"/>
          </a:xfrm>
        </p:spPr>
        <p:txBody>
          <a:bodyPr/>
          <a:lstStyle/>
          <a:p>
            <a:r>
              <a:rPr lang="cs-CZ" cap="none">
                <a:solidFill>
                  <a:schemeClr val="accent2"/>
                </a:solidFill>
                <a:latin typeface="Helvetica"/>
                <a:cs typeface="Helvetica"/>
              </a:rPr>
              <a:t>Vzdělávání</a:t>
            </a:r>
          </a:p>
        </p:txBody>
      </p:sp>
      <p:pic>
        <p:nvPicPr>
          <p:cNvPr id="6" name="Obrázek 5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EB0E2BBA-C313-7A6E-3E4D-31701F13B5C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46857" y="5292157"/>
            <a:ext cx="950591" cy="353371"/>
          </a:xfrm>
          <a:prstGeom prst="rect">
            <a:avLst/>
          </a:prstGeom>
        </p:spPr>
      </p:pic>
      <p:pic>
        <p:nvPicPr>
          <p:cNvPr id="12" name="Obrázek 4" descr="Obsah obrázku černá, tma, snímek obrazovky&#10;&#10;Popis se vygeneroval automaticky.">
            <a:hlinkClick r:id="rId28"/>
            <a:extLst>
              <a:ext uri="{FF2B5EF4-FFF2-40B4-BE49-F238E27FC236}">
                <a16:creationId xmlns:a16="http://schemas.microsoft.com/office/drawing/2014/main" id="{E1E9BDB1-E42B-3FAC-EF65-CBBFEC1D5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2879" r="21270" b="16288"/>
          <a:stretch/>
        </p:blipFill>
        <p:spPr>
          <a:xfrm>
            <a:off x="7025010" y="2803640"/>
            <a:ext cx="1300916" cy="1321740"/>
          </a:xfrm>
          <a:prstGeom prst="flowChartConnector">
            <a:avLst/>
          </a:prstGeom>
        </p:spPr>
      </p:pic>
      <p:pic>
        <p:nvPicPr>
          <p:cNvPr id="15" name="Obrázek 14" descr="Obsah obrázku Barevnost, Astronomický objekt, měsíc, příroda&#10;&#10;Popis byl vytvořen automaticky">
            <a:extLst>
              <a:ext uri="{FF2B5EF4-FFF2-40B4-BE49-F238E27FC236}">
                <a16:creationId xmlns:a16="http://schemas.microsoft.com/office/drawing/2014/main" id="{14185017-6AF9-78B2-F18B-7C32476B718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113889" y="3393417"/>
            <a:ext cx="1142208" cy="183348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DA9AF504-335E-F6DD-3664-2E898410DC6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646986" y="3355135"/>
            <a:ext cx="933196" cy="272104"/>
          </a:xfrm>
          <a:prstGeom prst="rect">
            <a:avLst/>
          </a:prstGeom>
        </p:spPr>
      </p:pic>
      <p:pic>
        <p:nvPicPr>
          <p:cNvPr id="14" name="Obrázek 13" descr="Obsah obrázku text, Písmo, snímek obrazovky, Grafika&#10;&#10;Popis byl vytvořen automaticky">
            <a:hlinkClick r:id="rId32"/>
            <a:extLst>
              <a:ext uri="{FF2B5EF4-FFF2-40B4-BE49-F238E27FC236}">
                <a16:creationId xmlns:a16="http://schemas.microsoft.com/office/drawing/2014/main" id="{0A6EC0B6-2FD3-12ED-DCC0-3A40BCF0962D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r="55926" b="28166"/>
          <a:stretch/>
        </p:blipFill>
        <p:spPr>
          <a:xfrm>
            <a:off x="4172523" y="5187088"/>
            <a:ext cx="704277" cy="5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57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FCD72B3-4A46-E764-9CD3-836E37FF8E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3149060" y="4822663"/>
            <a:ext cx="439051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800" kern="0" spc="50" baseline="0">
                <a:solidFill>
                  <a:srgbClr val="2D37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2pPr>
            <a:lvl3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3pPr>
            <a:lvl4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4pPr>
            <a:lvl5pPr>
              <a:spcBef>
                <a:spcPts val="0"/>
              </a:spcBef>
              <a:defRPr sz="1000" spc="100">
                <a:solidFill>
                  <a:srgbClr val="EE7F00"/>
                </a:solidFill>
              </a:defRPr>
            </a:lvl5pPr>
          </a:lstStyle>
          <a:p>
            <a:pPr algn="ctr"/>
            <a:r>
              <a:rPr lang="cs-CZ" b="1" dirty="0">
                <a:effectLst/>
                <a:latin typeface="Helvetica Neue" panose="02000503000000020004" pitchFamily="2" charset="0"/>
              </a:rPr>
              <a:t>PKF APOGEO </a:t>
            </a:r>
            <a:r>
              <a:rPr lang="cs-CZ" b="1" dirty="0">
                <a:latin typeface="Helvetica Neue" panose="02000503000000020004" pitchFamily="2" charset="0"/>
              </a:rPr>
              <a:t>Tax, s.r.o.</a:t>
            </a:r>
            <a:endParaRPr lang="cs-CZ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cs-CZ" dirty="0">
                <a:effectLst/>
                <a:latin typeface="Helvetica Neue Light" panose="02000403000000020004" pitchFamily="2" charset="0"/>
              </a:rPr>
              <a:t>ROHAN BUSINESS CENTRE, Recepce B</a:t>
            </a:r>
          </a:p>
          <a:p>
            <a:pPr algn="ctr"/>
            <a:r>
              <a:rPr lang="cs-CZ" dirty="0">
                <a:effectLst/>
                <a:latin typeface="Helvetica Neue Light" panose="02000403000000020004" pitchFamily="2" charset="0"/>
              </a:rPr>
              <a:t>Rohanské nábřeží 671/15, 180 00 Praha 8</a:t>
            </a:r>
          </a:p>
          <a:p>
            <a:pPr algn="ctr"/>
            <a:r>
              <a:rPr lang="cs-CZ" dirty="0">
                <a:effectLst/>
                <a:latin typeface="Helvetica Neue Light" panose="02000403000000020004" pitchFamily="2" charset="0"/>
              </a:rPr>
              <a:t>IČ 27197310, DIČ CZ27197310 </a:t>
            </a:r>
          </a:p>
          <a:p>
            <a:pPr algn="ctr"/>
            <a:r>
              <a:rPr lang="cs-CZ" dirty="0">
                <a:effectLst/>
                <a:latin typeface="Helvetica Neue Light" panose="02000403000000020004" pitchFamily="2" charset="0"/>
              </a:rPr>
              <a:t>+420 267 997 700, </a:t>
            </a:r>
            <a:r>
              <a:rPr lang="cs-CZ" b="1" dirty="0">
                <a:effectLst/>
                <a:latin typeface="Helvetica Neue" panose="02000503000000020004" pitchFamily="2" charset="0"/>
              </a:rPr>
              <a:t>www.pkfapogeo.cz</a:t>
            </a:r>
            <a:endParaRPr lang="cs-CZ" dirty="0">
              <a:effectLst/>
              <a:latin typeface="Helvetica Neue Light" panose="02000403000000020004" pitchFamily="2" charset="0"/>
            </a:endParaRPr>
          </a:p>
        </p:txBody>
      </p:sp>
      <p:pic>
        <p:nvPicPr>
          <p:cNvPr id="14" name="Obrázek 13">
            <a:hlinkClick r:id="rId3"/>
            <a:extLst>
              <a:ext uri="{FF2B5EF4-FFF2-40B4-BE49-F238E27FC236}">
                <a16:creationId xmlns:a16="http://schemas.microsoft.com/office/drawing/2014/main" id="{3339BF89-B58F-4A90-71F1-C3208B0A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07" y="5434499"/>
            <a:ext cx="593132" cy="497221"/>
          </a:xfrm>
          <a:prstGeom prst="rect">
            <a:avLst/>
          </a:prstGeom>
        </p:spPr>
      </p:pic>
      <p:pic>
        <p:nvPicPr>
          <p:cNvPr id="15" name="Obrázek 14">
            <a:hlinkClick r:id="rId5"/>
            <a:extLst>
              <a:ext uri="{FF2B5EF4-FFF2-40B4-BE49-F238E27FC236}">
                <a16:creationId xmlns:a16="http://schemas.microsoft.com/office/drawing/2014/main" id="{04B5E5F6-5E53-4CD9-1D7D-89815BD78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681" y="5434998"/>
            <a:ext cx="593188" cy="497268"/>
          </a:xfrm>
          <a:prstGeom prst="rect">
            <a:avLst/>
          </a:prstGeom>
        </p:spPr>
      </p:pic>
      <p:pic>
        <p:nvPicPr>
          <p:cNvPr id="16" name="Obrázek 15">
            <a:hlinkClick r:id="rId7"/>
            <a:extLst>
              <a:ext uri="{FF2B5EF4-FFF2-40B4-BE49-F238E27FC236}">
                <a16:creationId xmlns:a16="http://schemas.microsoft.com/office/drawing/2014/main" id="{A240FE6C-98DF-1AB7-3181-8AB49E26C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811" y="5437356"/>
            <a:ext cx="593132" cy="497221"/>
          </a:xfrm>
          <a:prstGeom prst="rect">
            <a:avLst/>
          </a:prstGeom>
        </p:spPr>
      </p:pic>
      <p:pic>
        <p:nvPicPr>
          <p:cNvPr id="17" name="Obrázek 16">
            <a:hlinkClick r:id="rId9"/>
            <a:extLst>
              <a:ext uri="{FF2B5EF4-FFF2-40B4-BE49-F238E27FC236}">
                <a16:creationId xmlns:a16="http://schemas.microsoft.com/office/drawing/2014/main" id="{44DDE19F-E873-361B-537D-96CC5CC8E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2865" y="5439467"/>
            <a:ext cx="587207" cy="4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>
            <a:extLst>
              <a:ext uri="{FF2B5EF4-FFF2-40B4-BE49-F238E27FC236}">
                <a16:creationId xmlns:a16="http://schemas.microsoft.com/office/drawing/2014/main" id="{EC84F2F5-3878-4D5E-B252-65F62F12E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799" y="656846"/>
            <a:ext cx="1920398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cs-CZ" sz="2400" cap="none">
                <a:solidFill>
                  <a:schemeClr val="accent2"/>
                </a:solidFill>
                <a:latin typeface="Helvetica"/>
                <a:cs typeface="Helvetica"/>
              </a:rPr>
              <a:t>Naše služby</a:t>
            </a:r>
            <a:endParaRPr lang="en-US" sz="2400" cap="none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1C7D03D-E2A5-0D5B-EF85-22BFDD9A2BE9}"/>
              </a:ext>
            </a:extLst>
          </p:cNvPr>
          <p:cNvSpPr txBox="1">
            <a:spLocks/>
          </p:cNvSpPr>
          <p:nvPr/>
        </p:nvSpPr>
        <p:spPr>
          <a:xfrm>
            <a:off x="901477" y="1145606"/>
            <a:ext cx="8913516" cy="7968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1200" b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Poskytujeme poradenské služby na vysoké profesionální úrovni komerčním firmám napříč obory a rovněž subjektům veřejné správy. Klademe maximální důraz na odborné kvality našeho týmu, individuální přístup a vstřícnost, přinášející optimální řešení problematiky.</a:t>
            </a:r>
            <a:endParaRPr lang="cs-CZ" sz="160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34" name="Obrázek 33">
            <a:hlinkClick r:id="rId2"/>
            <a:extLst>
              <a:ext uri="{FF2B5EF4-FFF2-40B4-BE49-F238E27FC236}">
                <a16:creationId xmlns:a16="http://schemas.microsoft.com/office/drawing/2014/main" id="{EEA057BD-9162-46E3-8A39-CCA19A279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68" y="2918526"/>
            <a:ext cx="1208396" cy="1012996"/>
          </a:xfrm>
          <a:prstGeom prst="rect">
            <a:avLst/>
          </a:prstGeom>
        </p:spPr>
      </p:pic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C845D2D-A575-A7AD-35AB-5CBC446FE5FB}"/>
              </a:ext>
            </a:extLst>
          </p:cNvPr>
          <p:cNvSpPr txBox="1">
            <a:spLocks/>
          </p:cNvSpPr>
          <p:nvPr/>
        </p:nvSpPr>
        <p:spPr>
          <a:xfrm>
            <a:off x="4930013" y="3376465"/>
            <a:ext cx="51998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Audit</a:t>
            </a:r>
          </a:p>
        </p:txBody>
      </p:sp>
      <p:pic>
        <p:nvPicPr>
          <p:cNvPr id="37" name="Obrázek 36">
            <a:hlinkClick r:id="rId4"/>
            <a:extLst>
              <a:ext uri="{FF2B5EF4-FFF2-40B4-BE49-F238E27FC236}">
                <a16:creationId xmlns:a16="http://schemas.microsoft.com/office/drawing/2014/main" id="{F225C5FB-B7C0-26F8-F3C7-976001180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157" y="1940666"/>
            <a:ext cx="1335672" cy="1119691"/>
          </a:xfrm>
          <a:prstGeom prst="rect">
            <a:avLst/>
          </a:prstGeom>
        </p:spPr>
      </p:pic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B21EFEF6-41C6-0E8B-CF25-312022B641CF}"/>
              </a:ext>
            </a:extLst>
          </p:cNvPr>
          <p:cNvSpPr txBox="1">
            <a:spLocks/>
          </p:cNvSpPr>
          <p:nvPr/>
        </p:nvSpPr>
        <p:spPr>
          <a:xfrm>
            <a:off x="8044441" y="2401667"/>
            <a:ext cx="106518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Oceňování</a:t>
            </a:r>
          </a:p>
        </p:txBody>
      </p:sp>
      <p:pic>
        <p:nvPicPr>
          <p:cNvPr id="40" name="Obrázek 39">
            <a:hlinkClick r:id="rId6"/>
            <a:extLst>
              <a:ext uri="{FF2B5EF4-FFF2-40B4-BE49-F238E27FC236}">
                <a16:creationId xmlns:a16="http://schemas.microsoft.com/office/drawing/2014/main" id="{07E23386-49C4-C5F4-F201-F39B26AC2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679435" y="4031836"/>
            <a:ext cx="1033179" cy="866112"/>
          </a:xfrm>
          <a:prstGeom prst="rect">
            <a:avLst/>
          </a:prstGeom>
        </p:spPr>
      </p:pic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F090B315-26AD-E911-7325-7A72AFCCA961}"/>
              </a:ext>
            </a:extLst>
          </p:cNvPr>
          <p:cNvSpPr txBox="1">
            <a:spLocks/>
          </p:cNvSpPr>
          <p:nvPr/>
        </p:nvSpPr>
        <p:spPr>
          <a:xfrm>
            <a:off x="1851761" y="4391509"/>
            <a:ext cx="106518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Mzdy a HR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3BABE5D6-4DED-0E2F-849A-39712BC9356A}"/>
              </a:ext>
            </a:extLst>
          </p:cNvPr>
          <p:cNvSpPr txBox="1">
            <a:spLocks/>
          </p:cNvSpPr>
          <p:nvPr/>
        </p:nvSpPr>
        <p:spPr>
          <a:xfrm>
            <a:off x="4915529" y="5507551"/>
            <a:ext cx="183778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Systémová a softwarová </a:t>
            </a:r>
            <a:b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řešení</a:t>
            </a:r>
          </a:p>
        </p:txBody>
      </p:sp>
      <p:pic>
        <p:nvPicPr>
          <p:cNvPr id="46" name="Obrázek 45">
            <a:hlinkClick r:id="rId8"/>
            <a:extLst>
              <a:ext uri="{FF2B5EF4-FFF2-40B4-BE49-F238E27FC236}">
                <a16:creationId xmlns:a16="http://schemas.microsoft.com/office/drawing/2014/main" id="{D70B2829-CBBA-5B9C-8912-BD2BD4327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9949" y="2026114"/>
            <a:ext cx="1186314" cy="994485"/>
          </a:xfrm>
          <a:prstGeom prst="rect">
            <a:avLst/>
          </a:prstGeom>
        </p:spPr>
      </p:pic>
      <p:pic>
        <p:nvPicPr>
          <p:cNvPr id="48" name="Obrázek 47">
            <a:hlinkClick r:id="rId10"/>
            <a:extLst>
              <a:ext uri="{FF2B5EF4-FFF2-40B4-BE49-F238E27FC236}">
                <a16:creationId xmlns:a16="http://schemas.microsoft.com/office/drawing/2014/main" id="{7FC8E8DC-219D-2BD9-A23B-02D7D5B58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0379" y="5141184"/>
            <a:ext cx="1121774" cy="940381"/>
          </a:xfrm>
          <a:prstGeom prst="rect">
            <a:avLst/>
          </a:prstGeom>
        </p:spPr>
      </p:pic>
      <p:pic>
        <p:nvPicPr>
          <p:cNvPr id="50" name="Obrázek 49">
            <a:hlinkClick r:id="rId12"/>
            <a:extLst>
              <a:ext uri="{FF2B5EF4-FFF2-40B4-BE49-F238E27FC236}">
                <a16:creationId xmlns:a16="http://schemas.microsoft.com/office/drawing/2014/main" id="{BE9AD2F9-33F3-91EA-ACAC-873A77824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9281" y="3939191"/>
            <a:ext cx="1285320" cy="1077481"/>
          </a:xfrm>
          <a:prstGeom prst="rect">
            <a:avLst/>
          </a:prstGeom>
        </p:spPr>
      </p:pic>
      <p:pic>
        <p:nvPicPr>
          <p:cNvPr id="52" name="Obrázek 51">
            <a:hlinkClick r:id="rId14"/>
            <a:extLst>
              <a:ext uri="{FF2B5EF4-FFF2-40B4-BE49-F238E27FC236}">
                <a16:creationId xmlns:a16="http://schemas.microsoft.com/office/drawing/2014/main" id="{BB373868-59AA-6E97-22F5-B3655578EA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7238" y="2869243"/>
            <a:ext cx="1243757" cy="1042639"/>
          </a:xfrm>
          <a:prstGeom prst="rect">
            <a:avLst/>
          </a:prstGeom>
        </p:spPr>
      </p:pic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A288659C-BFF7-EB88-DF92-42DC904DE786}"/>
              </a:ext>
            </a:extLst>
          </p:cNvPr>
          <p:cNvSpPr txBox="1">
            <a:spLocks/>
          </p:cNvSpPr>
          <p:nvPr/>
        </p:nvSpPr>
        <p:spPr>
          <a:xfrm>
            <a:off x="4925173" y="2409072"/>
            <a:ext cx="13575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Účetnictví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FE5DD40C-C0EE-A99D-82B3-FB69A277E746}"/>
              </a:ext>
            </a:extLst>
          </p:cNvPr>
          <p:cNvSpPr txBox="1">
            <a:spLocks/>
          </p:cNvSpPr>
          <p:nvPr/>
        </p:nvSpPr>
        <p:spPr>
          <a:xfrm>
            <a:off x="8069222" y="5501781"/>
            <a:ext cx="13575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 err="1">
                <a:solidFill>
                  <a:schemeClr val="accent6">
                    <a:lumMod val="50000"/>
                  </a:schemeClr>
                </a:solidFill>
              </a:rPr>
              <a:t>Family</a:t>
            </a:r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 Office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6715639A-8ED4-BB3B-E6D6-22EFAE976AA4}"/>
              </a:ext>
            </a:extLst>
          </p:cNvPr>
          <p:cNvSpPr txBox="1">
            <a:spLocks/>
          </p:cNvSpPr>
          <p:nvPr/>
        </p:nvSpPr>
        <p:spPr>
          <a:xfrm>
            <a:off x="4924601" y="4385915"/>
            <a:ext cx="195268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Zakládání a správa firem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7B849E62-63C3-4761-047E-81AA234ECBCE}"/>
              </a:ext>
            </a:extLst>
          </p:cNvPr>
          <p:cNvSpPr txBox="1">
            <a:spLocks/>
          </p:cNvSpPr>
          <p:nvPr/>
        </p:nvSpPr>
        <p:spPr>
          <a:xfrm>
            <a:off x="8060934" y="3365961"/>
            <a:ext cx="13575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Forenzní audit</a:t>
            </a:r>
          </a:p>
        </p:txBody>
      </p:sp>
      <p:pic>
        <p:nvPicPr>
          <p:cNvPr id="43" name="Obrázek 42">
            <a:hlinkClick r:id="rId16" tooltip="Systémová a softwarová řešení"/>
            <a:extLst>
              <a:ext uri="{FF2B5EF4-FFF2-40B4-BE49-F238E27FC236}">
                <a16:creationId xmlns:a16="http://schemas.microsoft.com/office/drawing/2014/main" id="{D1DB34FD-A94C-A16F-2334-AFBDD6784DA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678500" y="5094249"/>
            <a:ext cx="1177763" cy="987316"/>
          </a:xfrm>
          <a:prstGeom prst="rect">
            <a:avLst/>
          </a:prstGeom>
        </p:spPr>
      </p:pic>
      <p:pic>
        <p:nvPicPr>
          <p:cNvPr id="3" name="Obrázek 2" descr="Obsah obrázku kruh, logo, symbol, Grafika&#10;&#10;Popis se vygeneroval automaticky.">
            <a:hlinkClick r:id="rId18"/>
            <a:extLst>
              <a:ext uri="{FF2B5EF4-FFF2-40B4-BE49-F238E27FC236}">
                <a16:creationId xmlns:a16="http://schemas.microsoft.com/office/drawing/2014/main" id="{9FE9DD41-E132-3ACA-5364-FC2B205CB7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7292" y="1996683"/>
            <a:ext cx="1177763" cy="988404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3168281-5830-764B-F6B5-DA42012CC9E0}"/>
              </a:ext>
            </a:extLst>
          </p:cNvPr>
          <p:cNvSpPr txBox="1">
            <a:spLocks/>
          </p:cNvSpPr>
          <p:nvPr/>
        </p:nvSpPr>
        <p:spPr>
          <a:xfrm>
            <a:off x="1866482" y="2404092"/>
            <a:ext cx="1357598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Daně</a:t>
            </a:r>
            <a:endParaRPr lang="cs-CZ" sz="1200" b="0" kern="12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Obrázek 9" descr="Obsah obrázku kruh, logo&#10;&#10;Popis se vygeneroval automaticky.">
            <a:hlinkClick r:id="rId20"/>
            <a:extLst>
              <a:ext uri="{FF2B5EF4-FFF2-40B4-BE49-F238E27FC236}">
                <a16:creationId xmlns:a16="http://schemas.microsoft.com/office/drawing/2014/main" id="{599F4042-EF94-D7EE-4251-D5934FECC4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36" y="2958177"/>
            <a:ext cx="1177763" cy="988404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A95AA53C-9FF6-B8FD-675E-F9F7699DE286}"/>
              </a:ext>
            </a:extLst>
          </p:cNvPr>
          <p:cNvSpPr txBox="1">
            <a:spLocks/>
          </p:cNvSpPr>
          <p:nvPr/>
        </p:nvSpPr>
        <p:spPr>
          <a:xfrm>
            <a:off x="1856778" y="3375764"/>
            <a:ext cx="1177763" cy="1846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Strategie a M&amp;A</a:t>
            </a:r>
            <a:endParaRPr lang="cs-CZ" sz="1200" b="0" kern="12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Obrázek 6" descr="Obsah obrázku kruh, symbol, logo, design&#10;&#10;Popis byl vytvořen automaticky">
            <a:hlinkClick r:id="rId22"/>
            <a:extLst>
              <a:ext uri="{FF2B5EF4-FFF2-40B4-BE49-F238E27FC236}">
                <a16:creationId xmlns:a16="http://schemas.microsoft.com/office/drawing/2014/main" id="{85527E20-43F0-B84D-CB91-37D9D8AB00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08302" y="3921417"/>
            <a:ext cx="1208394" cy="1012995"/>
          </a:xfrm>
          <a:prstGeom prst="rect">
            <a:avLst/>
          </a:prstGeom>
        </p:spPr>
      </p:pic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E709CED-6DF2-34BA-8E6A-EFDEB871F577}"/>
              </a:ext>
            </a:extLst>
          </p:cNvPr>
          <p:cNvSpPr txBox="1">
            <a:spLocks/>
          </p:cNvSpPr>
          <p:nvPr/>
        </p:nvSpPr>
        <p:spPr>
          <a:xfrm>
            <a:off x="8052055" y="4376720"/>
            <a:ext cx="155358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ESG a </a:t>
            </a:r>
            <a:r>
              <a:rPr lang="cs-CZ" sz="1200" b="0" kern="1200" err="1">
                <a:solidFill>
                  <a:schemeClr val="accent6">
                    <a:lumMod val="50000"/>
                  </a:schemeClr>
                </a:solidFill>
              </a:rPr>
              <a:t>compliance</a:t>
            </a:r>
            <a:endParaRPr lang="cs-CZ" sz="1200" b="0" kern="12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Obrázek 11" descr="Obsah obrázku kruh, logo, symbol, Grafika&#10;&#10;Popis byl vytvořen automaticky">
            <a:hlinkClick r:id="rId24"/>
            <a:extLst>
              <a:ext uri="{FF2B5EF4-FFF2-40B4-BE49-F238E27FC236}">
                <a16:creationId xmlns:a16="http://schemas.microsoft.com/office/drawing/2014/main" id="{56C4DBD9-24FA-3D06-4BEE-9225E526A81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291" y="5105442"/>
            <a:ext cx="1177763" cy="987316"/>
          </a:xfrm>
          <a:prstGeom prst="rect">
            <a:avLst/>
          </a:prstGeom>
        </p:spPr>
      </p:pic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11B5C763-3532-57D9-F69C-E10BA2025DDB}"/>
              </a:ext>
            </a:extLst>
          </p:cNvPr>
          <p:cNvSpPr txBox="1">
            <a:spLocks/>
          </p:cNvSpPr>
          <p:nvPr/>
        </p:nvSpPr>
        <p:spPr>
          <a:xfrm>
            <a:off x="1864998" y="5502260"/>
            <a:ext cx="117776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53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" b="1" kern="0" cap="none" spc="0" baseline="0">
                <a:solidFill>
                  <a:schemeClr val="accent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68520" indent="-334046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2pPr>
            <a:lvl3pPr marL="1336184" indent="-267237" algn="l" defTabSz="534474" rtl="0" eaLnBrk="1" latinLnBrk="0" hangingPunct="1">
              <a:spcBef>
                <a:spcPts val="0"/>
              </a:spcBef>
              <a:buFont typeface="Arial"/>
              <a:buChar char="•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3pPr>
            <a:lvl4pPr marL="1870658" indent="-267237" algn="l" defTabSz="534474" rtl="0" eaLnBrk="1" latinLnBrk="0" hangingPunct="1">
              <a:spcBef>
                <a:spcPts val="0"/>
              </a:spcBef>
              <a:buFont typeface="Arial"/>
              <a:buChar char="–"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4pPr>
            <a:lvl5pPr marL="2137895" indent="0" algn="l" defTabSz="534474" rtl="0" eaLnBrk="1" latinLnBrk="0" hangingPunct="1">
              <a:spcBef>
                <a:spcPts val="0"/>
              </a:spcBef>
              <a:buFont typeface="Arial"/>
              <a:buNone/>
              <a:defRPr sz="1000" kern="1200" spc="100">
                <a:solidFill>
                  <a:srgbClr val="EE7F00"/>
                </a:solidFill>
                <a:latin typeface="+mn-lt"/>
                <a:ea typeface="+mn-ea"/>
                <a:cs typeface="+mn-cs"/>
              </a:defRPr>
            </a:lvl5pPr>
            <a:lvl6pPr marL="2939606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080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8554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027" indent="-267237" algn="l" defTabSz="53447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0" kern="1200">
                <a:solidFill>
                  <a:schemeClr val="accent6">
                    <a:lumMod val="50000"/>
                  </a:schemeClr>
                </a:solidFill>
              </a:rPr>
              <a:t>Veřejné zakázky</a:t>
            </a:r>
          </a:p>
        </p:txBody>
      </p:sp>
    </p:spTree>
    <p:extLst>
      <p:ext uri="{BB962C8B-B14F-4D97-AF65-F5344CB8AC3E}">
        <p14:creationId xmlns:p14="http://schemas.microsoft.com/office/powerpoint/2010/main" val="371352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4CAE0E4-ACA5-343D-645C-D2704DC93A73}"/>
              </a:ext>
            </a:extLst>
          </p:cNvPr>
          <p:cNvSpPr txBox="1">
            <a:spLocks/>
          </p:cNvSpPr>
          <p:nvPr/>
        </p:nvSpPr>
        <p:spPr>
          <a:xfrm>
            <a:off x="877922" y="1089923"/>
            <a:ext cx="144270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534474" rtl="0" eaLnBrk="1" latinLnBrk="0" hangingPunct="1">
              <a:spcBef>
                <a:spcPct val="0"/>
              </a:spcBef>
              <a:buNone/>
              <a:defRPr sz="1700" b="1" i="0" kern="1200" cap="none" spc="100" baseline="0">
                <a:solidFill>
                  <a:srgbClr val="F59E14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cs-CZ" dirty="0">
                <a:solidFill>
                  <a:srgbClr val="EE7F00"/>
                </a:solidFill>
              </a:rPr>
              <a:t>Přednášející</a:t>
            </a:r>
          </a:p>
        </p:txBody>
      </p:sp>
      <p:pic>
        <p:nvPicPr>
          <p:cNvPr id="12" name="Obrázek 11" descr="Obsah obrázku symbol, Grafika, design&#10;&#10;Popis byl vytvořen automaticky">
            <a:extLst>
              <a:ext uri="{FF2B5EF4-FFF2-40B4-BE49-F238E27FC236}">
                <a16:creationId xmlns:a16="http://schemas.microsoft.com/office/drawing/2014/main" id="{34D4EA58-4157-8D22-48BE-F788808F5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931" y="5749580"/>
            <a:ext cx="211103" cy="162965"/>
          </a:xfrm>
          <a:prstGeom prst="rect">
            <a:avLst/>
          </a:prstGeom>
        </p:spPr>
      </p:pic>
      <p:pic>
        <p:nvPicPr>
          <p:cNvPr id="13" name="Obrázek 12" descr="Obsah obrázku Grafika, logo, symbol, design&#10;&#10;Popis byl vytvořen automaticky">
            <a:extLst>
              <a:ext uri="{FF2B5EF4-FFF2-40B4-BE49-F238E27FC236}">
                <a16:creationId xmlns:a16="http://schemas.microsoft.com/office/drawing/2014/main" id="{2A711D02-4549-737C-3FC2-EACADCA6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931" y="5630986"/>
            <a:ext cx="211103" cy="162965"/>
          </a:xfrm>
          <a:prstGeom prst="rect">
            <a:avLst/>
          </a:prstGeom>
        </p:spPr>
      </p:pic>
      <p:pic>
        <p:nvPicPr>
          <p:cNvPr id="3" name="Obrázek 2" descr="Obsah obrázku Lidská tvář, oblečení, úsměv, osoba&#10;&#10;Popis byl vytvořen automaticky">
            <a:extLst>
              <a:ext uri="{FF2B5EF4-FFF2-40B4-BE49-F238E27FC236}">
                <a16:creationId xmlns:a16="http://schemas.microsoft.com/office/drawing/2014/main" id="{28D7DCF0-49D1-1066-4A99-660BE7F1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81" y="1690123"/>
            <a:ext cx="2732143" cy="292610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3F41364-3E68-8404-91D1-0A8E73F2EA2B}"/>
              </a:ext>
            </a:extLst>
          </p:cNvPr>
          <p:cNvSpPr txBox="1"/>
          <p:nvPr/>
        </p:nvSpPr>
        <p:spPr>
          <a:xfrm>
            <a:off x="3438118" y="1741493"/>
            <a:ext cx="5777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Kristián je součástí skupiny od roku 2020 a </a:t>
            </a:r>
            <a:r>
              <a:rPr lang="pt-BR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 a v roce 2023 se stal Senior Tax Consultantem</a:t>
            </a: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. Má na starosti poskytování odborného daňového poradenství </a:t>
            </a:r>
            <a:b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v oblastech daně z příjmů, daně z přidané hodnoty a zastupování daňových subjektů před správcem daně při daňových řízeních.</a:t>
            </a:r>
          </a:p>
          <a:p>
            <a:pPr algn="just"/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 </a:t>
            </a:r>
            <a:br>
              <a:rPr lang="cs-CZ" sz="1200" dirty="0">
                <a:latin typeface="Helvetica"/>
                <a:cs typeface="Helvetica"/>
              </a:rPr>
            </a:b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Kristián je absolventem Ekonomicko-správní fakulty Masarykovy univerzity v Brně, kde vystudoval obor Finance a nyní je certifikovaným daňovým poradcem. </a:t>
            </a:r>
          </a:p>
          <a:p>
            <a:pPr algn="just"/>
            <a:endParaRPr lang="cs-CZ" sz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endParaRPr>
          </a:p>
          <a:p>
            <a:pPr algn="just"/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Aktivně přednáší na odborných konferencích, seminářích a vysokých školách. </a:t>
            </a:r>
          </a:p>
        </p:txBody>
      </p:sp>
    </p:spTree>
    <p:extLst>
      <p:ext uri="{BB962C8B-B14F-4D97-AF65-F5344CB8AC3E}">
        <p14:creationId xmlns:p14="http://schemas.microsoft.com/office/powerpoint/2010/main" val="265894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488FC-74DC-40A6-9BD3-35EDD003E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922" y="1089923"/>
            <a:ext cx="743793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EADE42-9669-4769-990F-3234D9E04D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922" y="1504029"/>
            <a:ext cx="8553945" cy="3082062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úvod,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legislativní rámec,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správce daně,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kontrolní postupy,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opravné prostředky,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nejčastěji prověřované oblasti v DPH,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lhůta pro stanovení daně,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lhůty a doručování,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sankce,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1200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diskuze nad praktickými příklady</a:t>
            </a:r>
          </a:p>
        </p:txBody>
      </p:sp>
    </p:spTree>
    <p:extLst>
      <p:ext uri="{BB962C8B-B14F-4D97-AF65-F5344CB8AC3E}">
        <p14:creationId xmlns:p14="http://schemas.microsoft.com/office/powerpoint/2010/main" val="407052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488FC-74DC-40A6-9BD3-35EDD003E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922" y="1089923"/>
            <a:ext cx="1598194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Daňové právo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EADE42-9669-4769-990F-3234D9E04D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922" y="1504029"/>
            <a:ext cx="8553945" cy="245112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daňové právo hmotné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586/1992 Sb., o daních z příjmů (dále jen „ZDP“),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235/2004 Sb., o dani z přidané hodnoty (dále jen „ZDPH“),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16/1993 Sb., o dani silniční (dále jen „ZDS“),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338/1992 Sb., o dani z nemovitých věcí (dále jen „ZDZNV“),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353/2003 Sb., o spotřebních daních (dále jen „ZSD“).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daňové právo procesní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č. 280/2009 Sb., daňový řád (dále jen „daňový řád“ nebo „DŘ“)</a:t>
            </a:r>
          </a:p>
        </p:txBody>
      </p:sp>
    </p:spTree>
    <p:extLst>
      <p:ext uri="{BB962C8B-B14F-4D97-AF65-F5344CB8AC3E}">
        <p14:creationId xmlns:p14="http://schemas.microsoft.com/office/powerpoint/2010/main" val="14080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65C87-1117-2BFA-AD2B-F87A38BE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36678-C61A-E7CE-D89F-A44EB4F97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922" y="1089923"/>
            <a:ext cx="4154984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proces – legislativní rámec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26A036-3A48-5AE0-9625-18C178AA2E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922" y="1504029"/>
            <a:ext cx="8553945" cy="182017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daňový řád,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Zákon o finanční správě ČR,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judikatura KS, NSS, SDEU,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metodické pokyny FS, MF, GFŘ,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koordinační výbory Komory daňových poradců ČR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200" kern="0" spc="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8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1EAAE-7A94-2E13-CCE9-1152AD0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94676" y="1089923"/>
            <a:ext cx="2505494" cy="261610"/>
          </a:xfrm>
        </p:spPr>
        <p:txBody>
          <a:bodyPr/>
          <a:lstStyle/>
          <a:p>
            <a:r>
              <a:rPr lang="cs-CZ" cap="none" dirty="0">
                <a:solidFill>
                  <a:srgbClr val="EE7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 co se vlastně jedná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1422655-8CBA-C70D-F4C9-08E36110D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4676" y="1488387"/>
            <a:ext cx="8553945" cy="1504707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správce daně mluví jinou řečí, 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jakákoliv vyjádření či předložená listina bude použita proti Vám,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důkazní břemeno nese daňový subjekt</a:t>
            </a:r>
          </a:p>
          <a:p>
            <a:pPr marL="1154270" lvl="1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kern="0" spc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 povinností daňového subjektu prokazovat skutečnosti deklarované v daňových tvrzení,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při daňovém řízení je vhodné mít kvalifikovaného zástupce</a:t>
            </a:r>
          </a:p>
        </p:txBody>
      </p:sp>
    </p:spTree>
    <p:extLst>
      <p:ext uri="{BB962C8B-B14F-4D97-AF65-F5344CB8AC3E}">
        <p14:creationId xmlns:p14="http://schemas.microsoft.com/office/powerpoint/2010/main" val="160836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lastní 4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5351"/>
      </a:accent1>
      <a:accent2>
        <a:srgbClr val="EE7F00"/>
      </a:accent2>
      <a:accent3>
        <a:srgbClr val="FFFFFF"/>
      </a:accent3>
      <a:accent4>
        <a:srgbClr val="00AEB3"/>
      </a:accent4>
      <a:accent5>
        <a:srgbClr val="2D3741"/>
      </a:accent5>
      <a:accent6>
        <a:srgbClr val="FFFFFF"/>
      </a:accent6>
      <a:hlink>
        <a:srgbClr val="2D3741"/>
      </a:hlink>
      <a:folHlink>
        <a:srgbClr val="2D3741"/>
      </a:folHlink>
    </a:clrScheme>
    <a:fontScheme name="Vlastní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ctr">
        <a:spAutoFit/>
      </a:bodyPr>
      <a:lstStyle>
        <a:defPPr>
          <a:defRPr cap="none" dirty="0" smtClean="0">
            <a:solidFill>
              <a:srgbClr val="EE7F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Vlastní 4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5351"/>
      </a:accent1>
      <a:accent2>
        <a:srgbClr val="EE7F00"/>
      </a:accent2>
      <a:accent3>
        <a:srgbClr val="FFFFFF"/>
      </a:accent3>
      <a:accent4>
        <a:srgbClr val="00AEB3"/>
      </a:accent4>
      <a:accent5>
        <a:srgbClr val="2D3741"/>
      </a:accent5>
      <a:accent6>
        <a:srgbClr val="FFFFFF"/>
      </a:accent6>
      <a:hlink>
        <a:srgbClr val="2D3741"/>
      </a:hlink>
      <a:folHlink>
        <a:srgbClr val="2D374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ctr">
        <a:spAutoFit/>
      </a:bodyPr>
      <a:lstStyle>
        <a:defPPr>
          <a:defRPr cap="none" dirty="0" smtClean="0">
            <a:solidFill>
              <a:srgbClr val="EE7F00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Vlastní 4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5351"/>
      </a:accent1>
      <a:accent2>
        <a:srgbClr val="EE7F00"/>
      </a:accent2>
      <a:accent3>
        <a:srgbClr val="FFFFFF"/>
      </a:accent3>
      <a:accent4>
        <a:srgbClr val="00AEB3"/>
      </a:accent4>
      <a:accent5>
        <a:srgbClr val="2D3741"/>
      </a:accent5>
      <a:accent6>
        <a:srgbClr val="FFFFFF"/>
      </a:accent6>
      <a:hlink>
        <a:srgbClr val="2D3741"/>
      </a:hlink>
      <a:folHlink>
        <a:srgbClr val="2D374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ctr">
        <a:spAutoFit/>
      </a:bodyPr>
      <a:lstStyle>
        <a:defPPr>
          <a:defRPr cap="none" dirty="0" smtClean="0">
            <a:solidFill>
              <a:srgbClr val="EE7F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Vlastní 4">
    <a:dk1>
      <a:srgbClr val="FFFFFF"/>
    </a:dk1>
    <a:lt1>
      <a:srgbClr val="FFFFFF"/>
    </a:lt1>
    <a:dk2>
      <a:srgbClr val="FFFFFF"/>
    </a:dk2>
    <a:lt2>
      <a:srgbClr val="FFFFFF"/>
    </a:lt2>
    <a:accent1>
      <a:srgbClr val="005351"/>
    </a:accent1>
    <a:accent2>
      <a:srgbClr val="EE7F00"/>
    </a:accent2>
    <a:accent3>
      <a:srgbClr val="FFFFFF"/>
    </a:accent3>
    <a:accent4>
      <a:srgbClr val="00AEB3"/>
    </a:accent4>
    <a:accent5>
      <a:srgbClr val="2D3741"/>
    </a:accent5>
    <a:accent6>
      <a:srgbClr val="FFFFFF"/>
    </a:accent6>
    <a:hlink>
      <a:srgbClr val="2D3741"/>
    </a:hlink>
    <a:folHlink>
      <a:srgbClr val="2D374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5a95e2-7661-452d-84ef-d11bef8ca088">
      <Terms xmlns="http://schemas.microsoft.com/office/infopath/2007/PartnerControls"/>
    </lcf76f155ced4ddcb4097134ff3c332f>
    <TaxCatchAll xmlns="48c94af5-7d45-4595-9deb-1a3f7f1473e8" xsi:nil="true"/>
    <link xmlns="a75a95e2-7661-452d-84ef-d11bef8ca088">
      <Url xsi:nil="true"/>
      <Description xsi:nil="true"/>
    </link>
    <odkaz xmlns="a75a95e2-7661-452d-84ef-d11bef8ca088">
      <Url xsi:nil="true"/>
      <Description xsi:nil="true"/>
    </odkaz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05185CDF75D54194E25A77F207CE38" ma:contentTypeVersion="20" ma:contentTypeDescription="Vytvoří nový dokument" ma:contentTypeScope="" ma:versionID="8992636f4ef767fe39c1da3d654e92b3">
  <xsd:schema xmlns:xsd="http://www.w3.org/2001/XMLSchema" xmlns:xs="http://www.w3.org/2001/XMLSchema" xmlns:p="http://schemas.microsoft.com/office/2006/metadata/properties" xmlns:ns2="48c94af5-7d45-4595-9deb-1a3f7f1473e8" xmlns:ns3="a75a95e2-7661-452d-84ef-d11bef8ca088" targetNamespace="http://schemas.microsoft.com/office/2006/metadata/properties" ma:root="true" ma:fieldsID="08b62d31f14cfc733990980f22f8b0bf" ns2:_="" ns3:_="">
    <xsd:import namespace="48c94af5-7d45-4595-9deb-1a3f7f1473e8"/>
    <xsd:import namespace="a75a95e2-7661-452d-84ef-d11bef8ca08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link" minOccurs="0"/>
                <xsd:element ref="ns3:odkaz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94af5-7d45-4595-9deb-1a3f7f1473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cc2140-8512-4016-a256-f5514aab60dd}" ma:internalName="TaxCatchAll" ma:showField="CatchAllData" ma:web="48c94af5-7d45-4595-9deb-1a3f7f147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5a95e2-7661-452d-84ef-d11bef8ca0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a6fb4f92-a248-4c06-b457-0da587d73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ink" ma:index="24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dkaz" ma:index="25" nillable="true" ma:displayName="odkaz" ma:format="Hyperlink" ma:internalName="odkaz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48c94af5-7d45-4595-9deb-1a3f7f1473e8"/>
    <ds:schemaRef ds:uri="a75a95e2-7661-452d-84ef-d11bef8ca0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24A9F5-70AA-426E-8A0B-650AE52E8A82}">
  <ds:schemaRefs>
    <ds:schemaRef ds:uri="48c94af5-7d45-4595-9deb-1a3f7f1473e8"/>
    <ds:schemaRef ds:uri="a75a95e2-7661-452d-84ef-d11bef8ca0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2091</Words>
  <Application>Microsoft Office PowerPoint</Application>
  <PresentationFormat>Vlastní</PresentationFormat>
  <Paragraphs>257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Helvetica</vt:lpstr>
      <vt:lpstr>Helvetica Neue</vt:lpstr>
      <vt:lpstr>Helvetica Neue Light</vt:lpstr>
      <vt:lpstr>Office Theme</vt:lpstr>
      <vt:lpstr>1_Office Theme</vt:lpstr>
      <vt:lpstr>2_Office Theme</vt:lpstr>
      <vt:lpstr>Prezentace aplikace PowerPoint</vt:lpstr>
      <vt:lpstr>Prezentace aplikace PowerPoint</vt:lpstr>
      <vt:lpstr>Proč s námi spolupracovat?</vt:lpstr>
      <vt:lpstr>Naše služby</vt:lpstr>
      <vt:lpstr>Prezentace aplikace PowerPoint</vt:lpstr>
      <vt:lpstr>Obsah</vt:lpstr>
      <vt:lpstr>Daňové právo</vt:lpstr>
      <vt:lpstr>Daňový proces – legislativní rámec </vt:lpstr>
      <vt:lpstr>O co se vlastně jedná</vt:lpstr>
      <vt:lpstr>Kdo je správcem daně</vt:lpstr>
      <vt:lpstr>Co může správce daně</vt:lpstr>
      <vt:lpstr>Co správce daně má k dispozici</vt:lpstr>
      <vt:lpstr>Jak správce daně získává údaje k dispozici</vt:lpstr>
      <vt:lpstr>Kontrolní postupy</vt:lpstr>
      <vt:lpstr>Kontrolní postupy – postup k odstranění pochybností ( § 89 DŘ)</vt:lpstr>
      <vt:lpstr>Kontrolní postupy – postup k odstranění pochybností ( § 89 DŘ)</vt:lpstr>
      <vt:lpstr>Kontrolní postupy – daňová kontrola ( § 85 DŘ)</vt:lpstr>
      <vt:lpstr>Kontrolní postupy – daňová kontrola ( § 85 DŘ)</vt:lpstr>
      <vt:lpstr>Kontrolní postupy – daňová kontrola ( § 85 DŘ)</vt:lpstr>
      <vt:lpstr>Kontrolní postupy – ukončení daňové kontroly</vt:lpstr>
      <vt:lpstr>Opravné prostředky</vt:lpstr>
      <vt:lpstr>Nejčastěji prověřované oblasti v DPH</vt:lpstr>
      <vt:lpstr>Prokazování hmotněprávních podmínek nároku na odpočet </vt:lpstr>
      <vt:lpstr>Prokazování osvobození při dodání zboží do JČS</vt:lpstr>
      <vt:lpstr>Prokazování osvobození při dodání zboží do JČS</vt:lpstr>
      <vt:lpstr>Lhůta pro stanovení daně § 148 DŘ</vt:lpstr>
      <vt:lpstr>Lhůty</vt:lpstr>
      <vt:lpstr>Lhůty – počítání času a doručování</vt:lpstr>
      <vt:lpstr>Sankce</vt:lpstr>
      <vt:lpstr>Sankce</vt:lpstr>
      <vt:lpstr>Sankce</vt:lpstr>
      <vt:lpstr>Vybrané reference</vt:lpstr>
      <vt:lpstr>Prezentace aplikace PowerPoint</vt:lpstr>
      <vt:lpstr>Vzdělávání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NABÍDKA POPTÁVANÝCH SLUŽEB</dc:title>
  <dc:creator>APOGEO</dc:creator>
  <cp:lastModifiedBy>Betáková Kateřina, PKF APOGEO</cp:lastModifiedBy>
  <cp:revision>4</cp:revision>
  <cp:lastPrinted>2019-11-06T15:08:39Z</cp:lastPrinted>
  <dcterms:created xsi:type="dcterms:W3CDTF">2010-04-12T23:12:02Z</dcterms:created>
  <dcterms:modified xsi:type="dcterms:W3CDTF">2024-11-28T11:39:56Z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0x010100B105185CDF75D54194E25A77F207CE38</vt:lpwstr>
  </property>
  <property fmtid="{D5CDD505-2E9C-101B-9397-08002B2CF9AE}" pid="3" name="Order">
    <vt:r8>7200</vt:r8>
  </property>
  <property fmtid="{D5CDD505-2E9C-101B-9397-08002B2CF9AE}" pid="4" name="MediaServiceImageTags">
    <vt:lpwstr/>
  </property>
</Properties>
</file>