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74"/>
  </p:notesMasterIdLst>
  <p:handoutMasterIdLst>
    <p:handoutMasterId r:id="rId75"/>
  </p:handoutMasterIdLst>
  <p:sldIdLst>
    <p:sldId id="2147470916" r:id="rId2"/>
    <p:sldId id="2147470921" r:id="rId3"/>
    <p:sldId id="2147470919" r:id="rId4"/>
    <p:sldId id="2147470923" r:id="rId5"/>
    <p:sldId id="2147470924" r:id="rId6"/>
    <p:sldId id="2147470925" r:id="rId7"/>
    <p:sldId id="2147470926" r:id="rId8"/>
    <p:sldId id="2147470927" r:id="rId9"/>
    <p:sldId id="2147470928" r:id="rId10"/>
    <p:sldId id="2147470929" r:id="rId11"/>
    <p:sldId id="2147470930" r:id="rId12"/>
    <p:sldId id="2147470931" r:id="rId13"/>
    <p:sldId id="2147470932" r:id="rId14"/>
    <p:sldId id="2147470933" r:id="rId15"/>
    <p:sldId id="2147470934" r:id="rId16"/>
    <p:sldId id="2147470935" r:id="rId17"/>
    <p:sldId id="2147470936" r:id="rId18"/>
    <p:sldId id="2147470937" r:id="rId19"/>
    <p:sldId id="2147470938" r:id="rId20"/>
    <p:sldId id="2147470939" r:id="rId21"/>
    <p:sldId id="2147470941" r:id="rId22"/>
    <p:sldId id="2147470943" r:id="rId23"/>
    <p:sldId id="2147470944" r:id="rId24"/>
    <p:sldId id="2147470945" r:id="rId25"/>
    <p:sldId id="2147470946" r:id="rId26"/>
    <p:sldId id="2147470947" r:id="rId27"/>
    <p:sldId id="2147470948" r:id="rId28"/>
    <p:sldId id="2147470949" r:id="rId29"/>
    <p:sldId id="2147470950" r:id="rId30"/>
    <p:sldId id="2147470951" r:id="rId31"/>
    <p:sldId id="2147470952" r:id="rId32"/>
    <p:sldId id="2147470953" r:id="rId33"/>
    <p:sldId id="2147470954" r:id="rId34"/>
    <p:sldId id="2147470955" r:id="rId35"/>
    <p:sldId id="2147470956" r:id="rId36"/>
    <p:sldId id="2147470957" r:id="rId37"/>
    <p:sldId id="2147470958" r:id="rId38"/>
    <p:sldId id="2147470959" r:id="rId39"/>
    <p:sldId id="2147470960" r:id="rId40"/>
    <p:sldId id="2147470961" r:id="rId41"/>
    <p:sldId id="2147470962" r:id="rId42"/>
    <p:sldId id="2147470963" r:id="rId43"/>
    <p:sldId id="2147470964" r:id="rId44"/>
    <p:sldId id="2147470965" r:id="rId45"/>
    <p:sldId id="2147470966" r:id="rId46"/>
    <p:sldId id="2147470967" r:id="rId47"/>
    <p:sldId id="2147470968" r:id="rId48"/>
    <p:sldId id="2147470969" r:id="rId49"/>
    <p:sldId id="2147470970" r:id="rId50"/>
    <p:sldId id="2147470971" r:id="rId51"/>
    <p:sldId id="2147470972" r:id="rId52"/>
    <p:sldId id="2147470973" r:id="rId53"/>
    <p:sldId id="2147470976" r:id="rId54"/>
    <p:sldId id="2147470977" r:id="rId55"/>
    <p:sldId id="2147470975" r:id="rId56"/>
    <p:sldId id="2147470978" r:id="rId57"/>
    <p:sldId id="2147470979" r:id="rId58"/>
    <p:sldId id="2147470980" r:id="rId59"/>
    <p:sldId id="2147470981" r:id="rId60"/>
    <p:sldId id="2147470982" r:id="rId61"/>
    <p:sldId id="2147470983" r:id="rId62"/>
    <p:sldId id="2147470984" r:id="rId63"/>
    <p:sldId id="2147470985" r:id="rId64"/>
    <p:sldId id="2147470987" r:id="rId65"/>
    <p:sldId id="2147470989" r:id="rId66"/>
    <p:sldId id="2147470988" r:id="rId67"/>
    <p:sldId id="2147470990" r:id="rId68"/>
    <p:sldId id="2147470991" r:id="rId69"/>
    <p:sldId id="2147470992" r:id="rId70"/>
    <p:sldId id="2147471406" r:id="rId71"/>
    <p:sldId id="2147471405" r:id="rId72"/>
    <p:sldId id="264" r:id="rId73"/>
  </p:sldIdLst>
  <p:sldSz cx="12192000" cy="6858000"/>
  <p:notesSz cx="6858000" cy="9144000"/>
  <p:embeddedFontLst>
    <p:embeddedFont>
      <p:font typeface="KPMG Bold" panose="020B0803030202040204" pitchFamily="34" charset="0"/>
      <p:bold r:id="rId76"/>
      <p:boldItalic r:id="rId77"/>
    </p:embeddedFont>
  </p:embeddedFontLst>
  <p:custDataLst>
    <p:tags r:id="rId7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EBDA"/>
    <a:srgbClr val="ACEAFF"/>
    <a:srgbClr val="E5E5E5"/>
    <a:srgbClr val="B2B2B2"/>
    <a:srgbClr val="989898"/>
    <a:srgbClr val="666666"/>
    <a:srgbClr val="333333"/>
    <a:srgbClr val="FFFFFF"/>
    <a:srgbClr val="00C0AE"/>
    <a:srgbClr val="098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6056" autoAdjust="0"/>
  </p:normalViewPr>
  <p:slideViewPr>
    <p:cSldViewPr snapToGrid="0" showGuides="1">
      <p:cViewPr varScale="1">
        <p:scale>
          <a:sx n="107" d="100"/>
          <a:sy n="107" d="100"/>
        </p:scale>
        <p:origin x="708" y="3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77" d="100"/>
          <a:sy n="77" d="100"/>
        </p:scale>
        <p:origin x="241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rgbClr val="00338D"/>
                </a:solidFill>
                <a:latin typeface="+mj-lt"/>
                <a:ea typeface="+mj-ea"/>
                <a:cs typeface="+mj-cs"/>
              </a:defRPr>
            </a:pPr>
            <a:r>
              <a:rPr lang="cs-CZ" sz="1600" b="0" i="0" baseline="0" dirty="0">
                <a:solidFill>
                  <a:srgbClr val="00338D"/>
                </a:solidFill>
                <a:effectLst/>
              </a:rPr>
              <a:t>Dostupné </a:t>
            </a:r>
            <a:r>
              <a:rPr lang="nl-NL" sz="1600" b="0" i="0" baseline="0" dirty="0">
                <a:solidFill>
                  <a:srgbClr val="00338D"/>
                </a:solidFill>
                <a:effectLst/>
              </a:rPr>
              <a:t> ETS </a:t>
            </a:r>
            <a:r>
              <a:rPr lang="cs-CZ" sz="1600" b="0" i="0" baseline="0" dirty="0">
                <a:solidFill>
                  <a:srgbClr val="00338D"/>
                </a:solidFill>
                <a:effectLst/>
              </a:rPr>
              <a:t>povolenky </a:t>
            </a:r>
            <a:r>
              <a:rPr lang="nl-NL" sz="1600" b="0" i="0" baseline="0" dirty="0">
                <a:solidFill>
                  <a:srgbClr val="00338D"/>
                </a:solidFill>
                <a:effectLst/>
              </a:rPr>
              <a:t>(cap)</a:t>
            </a:r>
            <a:endParaRPr lang="en-US" sz="1600" dirty="0">
              <a:solidFill>
                <a:srgbClr val="00338D"/>
              </a:solidFill>
              <a:effectLst/>
            </a:endParaRPr>
          </a:p>
        </c:rich>
      </c:tx>
      <c:layout>
        <c:manualLayout>
          <c:xMode val="edge"/>
          <c:yMode val="edge"/>
          <c:x val="9.1244260641852828E-2"/>
          <c:y val="6.3073844602255388E-2"/>
        </c:manualLayout>
      </c:layout>
      <c:overlay val="0"/>
      <c:spPr>
        <a:noFill/>
        <a:ln>
          <a:noFill/>
        </a:ln>
        <a:effectLst/>
      </c:spPr>
      <c:txPr>
        <a:bodyPr rot="0" spcFirstLastPara="1" vertOverflow="ellipsis" vert="horz" wrap="square" anchor="ctr" anchorCtr="1"/>
        <a:lstStyle/>
        <a:p>
          <a:pPr>
            <a:defRPr sz="2128" b="0" i="0" u="none" strike="noStrike" kern="1200" cap="none" spc="50" normalizeH="0" baseline="0">
              <a:solidFill>
                <a:srgbClr val="00338D"/>
              </a:solidFill>
              <a:latin typeface="+mj-lt"/>
              <a:ea typeface="+mj-ea"/>
              <a:cs typeface="+mj-cs"/>
            </a:defRPr>
          </a:pPr>
          <a:endParaRPr lang="cs-CZ"/>
        </a:p>
      </c:txPr>
    </c:title>
    <c:autoTitleDeleted val="0"/>
    <c:plotArea>
      <c:layout>
        <c:manualLayout>
          <c:layoutTarget val="inner"/>
          <c:xMode val="edge"/>
          <c:yMode val="edge"/>
          <c:x val="0.11514988334950405"/>
          <c:y val="0.19911615124984566"/>
          <c:w val="0.87041554585343694"/>
          <c:h val="0.53167458695650771"/>
        </c:manualLayout>
      </c:layout>
      <c:barChart>
        <c:barDir val="bar"/>
        <c:grouping val="stacked"/>
        <c:varyColors val="0"/>
        <c:ser>
          <c:idx val="0"/>
          <c:order val="0"/>
          <c:tx>
            <c:strRef>
              <c:f>Sheet1!$B$1</c:f>
              <c:strCache>
                <c:ptCount val="1"/>
                <c:pt idx="0">
                  <c:v>Available allowances</c:v>
                </c:pt>
              </c:strCache>
            </c:strRef>
          </c:tx>
          <c:spPr>
            <a:solidFill>
              <a:schemeClr val="accent2"/>
            </a:solidFill>
            <a:ln>
              <a:noFill/>
            </a:ln>
            <a:effectLst/>
          </c:spPr>
          <c:invertIfNegative val="0"/>
          <c:cat>
            <c:numRef>
              <c:f>Sheet1!$A$2:$A$10</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Sheet1!$B$2:$B$10</c:f>
              <c:numCache>
                <c:formatCode>#,##0.00</c:formatCode>
                <c:ptCount val="9"/>
                <c:pt idx="0">
                  <c:v>531228112</c:v>
                </c:pt>
                <c:pt idx="1">
                  <c:v>508385303.18399996</c:v>
                </c:pt>
                <c:pt idx="2">
                  <c:v>396524735.14708793</c:v>
                </c:pt>
                <c:pt idx="3">
                  <c:v>379474171.53576314</c:v>
                </c:pt>
                <c:pt idx="4">
                  <c:v>336156782.15972531</c:v>
                </c:pt>
                <c:pt idx="5">
                  <c:v>321702040.52685708</c:v>
                </c:pt>
                <c:pt idx="6">
                  <c:v>307547150.74367535</c:v>
                </c:pt>
                <c:pt idx="7">
                  <c:v>294015076.11095363</c:v>
                </c:pt>
                <c:pt idx="8">
                  <c:v>281078412.76207167</c:v>
                </c:pt>
              </c:numCache>
            </c:numRef>
          </c:val>
          <c:extLst>
            <c:ext xmlns:c16="http://schemas.microsoft.com/office/drawing/2014/chart" uri="{C3380CC4-5D6E-409C-BE32-E72D297353CC}">
              <c16:uniqueId val="{00000000-1B83-49DF-8BA9-ADA3184F115A}"/>
            </c:ext>
          </c:extLst>
        </c:ser>
        <c:dLbls>
          <c:showLegendKey val="0"/>
          <c:showVal val="0"/>
          <c:showCatName val="0"/>
          <c:showSerName val="0"/>
          <c:showPercent val="0"/>
          <c:showBubbleSize val="0"/>
        </c:dLbls>
        <c:gapWidth val="79"/>
        <c:overlap val="100"/>
        <c:axId val="197353679"/>
        <c:axId val="197370735"/>
      </c:barChart>
      <c:catAx>
        <c:axId val="197353679"/>
        <c:scaling>
          <c:orientation val="maxMin"/>
        </c:scaling>
        <c:delete val="0"/>
        <c:axPos val="l"/>
        <c:numFmt formatCode="General" sourceLinked="1"/>
        <c:majorTickMark val="none"/>
        <c:minorTickMark val="none"/>
        <c:tickLblPos val="nextTo"/>
        <c:spPr>
          <a:noFill/>
          <a:ln w="15875" cap="flat" cmpd="sng" algn="ctr">
            <a:solidFill>
              <a:srgbClr val="00338D"/>
            </a:solidFill>
            <a:round/>
          </a:ln>
          <a:effectLst/>
        </c:spPr>
        <c:txPr>
          <a:bodyPr rot="0" spcFirstLastPara="1" vertOverflow="ellipsis" wrap="square" anchor="ctr" anchorCtr="1"/>
          <a:lstStyle/>
          <a:p>
            <a:pPr>
              <a:defRPr sz="1000" b="0" i="0" u="none" strike="noStrike" kern="1200" cap="none" spc="20" normalizeH="0" baseline="0">
                <a:solidFill>
                  <a:srgbClr val="00338D"/>
                </a:solidFill>
                <a:latin typeface="+mn-lt"/>
                <a:ea typeface="+mn-ea"/>
                <a:cs typeface="+mn-cs"/>
              </a:defRPr>
            </a:pPr>
            <a:endParaRPr lang="cs-CZ"/>
          </a:p>
        </c:txPr>
        <c:crossAx val="197370735"/>
        <c:crosses val="autoZero"/>
        <c:auto val="1"/>
        <c:lblAlgn val="ctr"/>
        <c:lblOffset val="100"/>
        <c:noMultiLvlLbl val="0"/>
      </c:catAx>
      <c:valAx>
        <c:axId val="197370735"/>
        <c:scaling>
          <c:orientation val="minMax"/>
          <c:max val="400000000"/>
          <c:min val="0"/>
        </c:scaling>
        <c:delete val="0"/>
        <c:axPos val="t"/>
        <c:majorGridlines>
          <c:spPr>
            <a:ln w="9525" cap="flat" cmpd="sng" algn="ctr">
              <a:solidFill>
                <a:schemeClr val="tx1">
                  <a:lumMod val="5000"/>
                  <a:lumOff val="9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00" b="0" i="0" u="none" strike="noStrike" kern="1200" spc="20" baseline="0">
                <a:solidFill>
                  <a:srgbClr val="00338D"/>
                </a:solidFill>
                <a:latin typeface="+mn-lt"/>
                <a:ea typeface="+mn-ea"/>
                <a:cs typeface="+mn-cs"/>
              </a:defRPr>
            </a:pPr>
            <a:endParaRPr lang="cs-CZ"/>
          </a:p>
        </c:txPr>
        <c:crossAx val="197353679"/>
        <c:crosses val="autoZero"/>
        <c:crossBetween val="between"/>
        <c:majorUnit val="100000000"/>
        <c:minorUnit val="10000"/>
        <c:dispUnits>
          <c:builtInUnit val="millions"/>
          <c:dispUnitsLbl>
            <c:layout>
              <c:manualLayout>
                <c:xMode val="edge"/>
                <c:yMode val="edge"/>
                <c:x val="0.39939491275405237"/>
                <c:y val="0.83863520297549643"/>
              </c:manualLayout>
            </c:layout>
            <c:tx>
              <c:rich>
                <a:bodyPr rot="0" spcFirstLastPara="1" vertOverflow="ellipsis" vert="horz" wrap="square" anchor="ctr" anchorCtr="1"/>
                <a:lstStyle/>
                <a:p>
                  <a:pPr>
                    <a:defRPr sz="1000" b="0" i="0" u="none" strike="noStrike" kern="1200" cap="all" baseline="0">
                      <a:solidFill>
                        <a:srgbClr val="00338D"/>
                      </a:solidFill>
                      <a:latin typeface="+mn-lt"/>
                      <a:ea typeface="+mn-ea"/>
                      <a:cs typeface="+mn-cs"/>
                    </a:defRPr>
                  </a:pPr>
                  <a:r>
                    <a:rPr lang="en-US" sz="900" cap="none" baseline="0">
                      <a:solidFill>
                        <a:srgbClr val="00338D"/>
                      </a:solidFill>
                    </a:rPr>
                    <a:t>Millions</a:t>
                  </a:r>
                </a:p>
              </c:rich>
            </c:tx>
            <c:spPr>
              <a:noFill/>
              <a:ln>
                <a:noFill/>
              </a:ln>
              <a:effectLst/>
            </c:spPr>
            <c:txPr>
              <a:bodyPr rot="0" spcFirstLastPara="1" vertOverflow="ellipsis" vert="horz" wrap="square" anchor="ctr" anchorCtr="1"/>
              <a:lstStyle/>
              <a:p>
                <a:pPr>
                  <a:defRPr sz="1000" b="0" i="0" u="none" strike="noStrike" kern="1200" cap="all" baseline="0">
                    <a:solidFill>
                      <a:srgbClr val="00338D"/>
                    </a:solidFill>
                    <a:latin typeface="+mn-lt"/>
                    <a:ea typeface="+mn-ea"/>
                    <a:cs typeface="+mn-cs"/>
                  </a:defRPr>
                </a:pPr>
                <a:endParaRPr lang="cs-CZ"/>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88139870006149"/>
          <c:y val="5.8189095739883762E-2"/>
          <c:w val="0.77311860129993848"/>
          <c:h val="0.74090873801026225"/>
        </c:manualLayout>
      </c:layout>
      <c:barChart>
        <c:barDir val="bar"/>
        <c:grouping val="stacked"/>
        <c:varyColors val="0"/>
        <c:ser>
          <c:idx val="0"/>
          <c:order val="0"/>
          <c:tx>
            <c:strRef>
              <c:f>Sheet1!$B$1</c:f>
              <c:strCache>
                <c:ptCount val="1"/>
                <c:pt idx="0">
                  <c:v>Removal of free allowances</c:v>
                </c:pt>
              </c:strCache>
            </c:strRef>
          </c:tx>
          <c:spPr>
            <a:solidFill>
              <a:srgbClr val="510DBC"/>
            </a:solidFill>
            <a:ln>
              <a:noFill/>
            </a:ln>
            <a:effectLst/>
          </c:spPr>
          <c:invertIfNegative val="0"/>
          <c:dLbls>
            <c:delete val="1"/>
          </c:dLbls>
          <c:cat>
            <c:numRef>
              <c:f>Sheet1!$A$2:$A$10</c:f>
              <c:numCache>
                <c:formatCode>General</c:formatCode>
                <c:ptCount val="9"/>
                <c:pt idx="0">
                  <c:v>2026</c:v>
                </c:pt>
                <c:pt idx="1">
                  <c:v>2027</c:v>
                </c:pt>
                <c:pt idx="2">
                  <c:v>2028</c:v>
                </c:pt>
                <c:pt idx="3">
                  <c:v>2029</c:v>
                </c:pt>
                <c:pt idx="4">
                  <c:v>2030</c:v>
                </c:pt>
                <c:pt idx="5">
                  <c:v>2031</c:v>
                </c:pt>
                <c:pt idx="6">
                  <c:v>2032</c:v>
                </c:pt>
                <c:pt idx="7">
                  <c:v>2033</c:v>
                </c:pt>
                <c:pt idx="8">
                  <c:v>2034</c:v>
                </c:pt>
              </c:numCache>
            </c:numRef>
          </c:cat>
          <c:val>
            <c:numRef>
              <c:f>Sheet1!$B$2:$B$10</c:f>
              <c:numCache>
                <c:formatCode>0.00%</c:formatCode>
                <c:ptCount val="9"/>
                <c:pt idx="0">
                  <c:v>0.97499999999999998</c:v>
                </c:pt>
                <c:pt idx="1">
                  <c:v>0.95</c:v>
                </c:pt>
                <c:pt idx="2">
                  <c:v>0.9</c:v>
                </c:pt>
                <c:pt idx="3">
                  <c:v>0.77500000000000002</c:v>
                </c:pt>
                <c:pt idx="4">
                  <c:v>0.51500000000000001</c:v>
                </c:pt>
                <c:pt idx="5">
                  <c:v>0.39</c:v>
                </c:pt>
                <c:pt idx="6">
                  <c:v>0.26500000000000001</c:v>
                </c:pt>
                <c:pt idx="7">
                  <c:v>0.14000000000000001</c:v>
                </c:pt>
                <c:pt idx="8">
                  <c:v>0</c:v>
                </c:pt>
              </c:numCache>
            </c:numRef>
          </c:val>
          <c:extLst>
            <c:ext xmlns:c16="http://schemas.microsoft.com/office/drawing/2014/chart" uri="{C3380CC4-5D6E-409C-BE32-E72D297353CC}">
              <c16:uniqueId val="{00000000-B854-4331-9074-AC77D19BDC59}"/>
            </c:ext>
          </c:extLst>
        </c:ser>
        <c:dLbls>
          <c:dLblPos val="inEnd"/>
          <c:showLegendKey val="0"/>
          <c:showVal val="1"/>
          <c:showCatName val="0"/>
          <c:showSerName val="0"/>
          <c:showPercent val="0"/>
          <c:showBubbleSize val="0"/>
        </c:dLbls>
        <c:gapWidth val="69"/>
        <c:overlap val="100"/>
        <c:axId val="218970144"/>
        <c:axId val="218953920"/>
      </c:barChart>
      <c:catAx>
        <c:axId val="218970144"/>
        <c:scaling>
          <c:orientation val="maxMin"/>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rgbClr val="00338D"/>
                </a:solidFill>
                <a:latin typeface="+mn-lt"/>
                <a:ea typeface="+mn-ea"/>
                <a:cs typeface="+mn-cs"/>
              </a:defRPr>
            </a:pPr>
            <a:endParaRPr lang="cs-CZ"/>
          </a:p>
        </c:txPr>
        <c:crossAx val="218953920"/>
        <c:crosses val="autoZero"/>
        <c:auto val="1"/>
        <c:lblAlgn val="ctr"/>
        <c:lblOffset val="100"/>
        <c:noMultiLvlLbl val="0"/>
      </c:catAx>
      <c:valAx>
        <c:axId val="218953920"/>
        <c:scaling>
          <c:orientation val="maxMin"/>
          <c:max val="1"/>
        </c:scaling>
        <c:delete val="0"/>
        <c:axPos val="t"/>
        <c:majorGridlines>
          <c:spPr>
            <a:ln w="3175" cap="flat" cmpd="sng" algn="ctr">
              <a:solidFill>
                <a:schemeClr val="bg2"/>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rgbClr val="00338D"/>
                </a:solidFill>
                <a:latin typeface="+mn-lt"/>
                <a:ea typeface="+mn-ea"/>
                <a:cs typeface="+mn-cs"/>
              </a:defRPr>
            </a:pPr>
            <a:endParaRPr lang="cs-CZ"/>
          </a:p>
        </c:txPr>
        <c:crossAx val="218970144"/>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ABA84C-EC3E-4598-9C4D-8CE1D2A956F5}" type="datetimeFigureOut">
              <a:rPr lang="en-GB" smtClean="0">
                <a:latin typeface="Arial" panose="020B0604020202020204" pitchFamily="34" charset="0"/>
              </a:rPr>
              <a:t>05/11/2024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0F9D0-9E03-483D-AC3B-FCB5CBA393CA}"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C57A4BF-14E0-48E2-B42F-B29D277000AB}" type="datetimeFigureOut">
              <a:rPr lang="en-GB" smtClean="0"/>
              <a:pPr/>
              <a:t>05/11/2024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B5D948F-A673-4DC7-A0E9-FA274EAF3634}" type="slidenum">
              <a:rPr lang="en-GB" smtClean="0"/>
              <a:pPr/>
              <a:t>‹#›</a:t>
            </a:fld>
            <a:endParaRPr lang="en-GB" dirty="0"/>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5, 8_10, 16-17, 20, 23, </a:t>
            </a:r>
            <a:r>
              <a:rPr lang="en-HK" dirty="0" err="1"/>
              <a:t>shrnující</a:t>
            </a:r>
            <a:r>
              <a:rPr lang="en-HK" dirty="0"/>
              <a:t> slide</a:t>
            </a:r>
          </a:p>
        </p:txBody>
      </p:sp>
      <p:sp>
        <p:nvSpPr>
          <p:cNvPr id="4" name="Slide Number Placeholder 3"/>
          <p:cNvSpPr>
            <a:spLocks noGrp="1"/>
          </p:cNvSpPr>
          <p:nvPr>
            <p:ph type="sldNum" sz="quarter" idx="5"/>
          </p:nvPr>
        </p:nvSpPr>
        <p:spPr/>
        <p:txBody>
          <a:bodyPr/>
          <a:lstStyle/>
          <a:p>
            <a:fld id="{9B5D948F-A673-4DC7-A0E9-FA274EAF3634}" type="slidenum">
              <a:rPr lang="en-GB" smtClean="0"/>
              <a:pPr/>
              <a:t>1</a:t>
            </a:fld>
            <a:endParaRPr lang="en-GB" dirty="0"/>
          </a:p>
        </p:txBody>
      </p:sp>
    </p:spTree>
    <p:extLst>
      <p:ext uri="{BB962C8B-B14F-4D97-AF65-F5344CB8AC3E}">
        <p14:creationId xmlns:p14="http://schemas.microsoft.com/office/powerpoint/2010/main" val="3201206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5, 8_10, 16-17, 20, 23, </a:t>
            </a:r>
            <a:r>
              <a:rPr lang="en-HK" dirty="0" err="1"/>
              <a:t>shrnující</a:t>
            </a:r>
            <a:r>
              <a:rPr lang="en-HK" dirty="0"/>
              <a:t> slide</a:t>
            </a:r>
          </a:p>
        </p:txBody>
      </p:sp>
      <p:sp>
        <p:nvSpPr>
          <p:cNvPr id="4" name="Slide Number Placeholder 3"/>
          <p:cNvSpPr>
            <a:spLocks noGrp="1"/>
          </p:cNvSpPr>
          <p:nvPr>
            <p:ph type="sldNum" sz="quarter" idx="5"/>
          </p:nvPr>
        </p:nvSpPr>
        <p:spPr/>
        <p:txBody>
          <a:bodyPr/>
          <a:lstStyle/>
          <a:p>
            <a:fld id="{9B5D948F-A673-4DC7-A0E9-FA274EAF3634}" type="slidenum">
              <a:rPr lang="en-GB" smtClean="0"/>
              <a:pPr/>
              <a:t>53</a:t>
            </a:fld>
            <a:endParaRPr lang="en-GB" dirty="0"/>
          </a:p>
        </p:txBody>
      </p:sp>
    </p:spTree>
    <p:extLst>
      <p:ext uri="{BB962C8B-B14F-4D97-AF65-F5344CB8AC3E}">
        <p14:creationId xmlns:p14="http://schemas.microsoft.com/office/powerpoint/2010/main" val="81066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5, 8_10, 16-17, 20, 23, </a:t>
            </a:r>
            <a:r>
              <a:rPr lang="en-HK" dirty="0" err="1"/>
              <a:t>shrnující</a:t>
            </a:r>
            <a:r>
              <a:rPr lang="en-HK" dirty="0"/>
              <a:t> slide</a:t>
            </a:r>
          </a:p>
        </p:txBody>
      </p:sp>
      <p:sp>
        <p:nvSpPr>
          <p:cNvPr id="4" name="Slide Number Placeholder 3"/>
          <p:cNvSpPr>
            <a:spLocks noGrp="1"/>
          </p:cNvSpPr>
          <p:nvPr>
            <p:ph type="sldNum" sz="quarter" idx="5"/>
          </p:nvPr>
        </p:nvSpPr>
        <p:spPr/>
        <p:txBody>
          <a:bodyPr/>
          <a:lstStyle/>
          <a:p>
            <a:fld id="{9B5D948F-A673-4DC7-A0E9-FA274EAF3634}" type="slidenum">
              <a:rPr lang="en-GB" smtClean="0"/>
              <a:pPr/>
              <a:t>70</a:t>
            </a:fld>
            <a:endParaRPr lang="en-GB" dirty="0"/>
          </a:p>
        </p:txBody>
      </p:sp>
    </p:spTree>
    <p:extLst>
      <p:ext uri="{BB962C8B-B14F-4D97-AF65-F5344CB8AC3E}">
        <p14:creationId xmlns:p14="http://schemas.microsoft.com/office/powerpoint/2010/main" val="187809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1.7.2025 účinnost !</a:t>
            </a:r>
          </a:p>
          <a:p>
            <a:endParaRPr lang="cs-CZ" dirty="0"/>
          </a:p>
          <a:p>
            <a:r>
              <a:rPr lang="cs-CZ" dirty="0"/>
              <a:t>Odkazuje se na katastr</a:t>
            </a:r>
          </a:p>
          <a:p>
            <a:r>
              <a:rPr lang="cs-CZ" dirty="0"/>
              <a:t>Velká změna </a:t>
            </a:r>
            <a:r>
              <a:rPr lang="cs-CZ" dirty="0" err="1"/>
              <a:t>infomrace</a:t>
            </a:r>
            <a:r>
              <a:rPr lang="cs-CZ" dirty="0"/>
              <a:t> </a:t>
            </a:r>
            <a:r>
              <a:rPr lang="cs-CZ" dirty="0" err="1"/>
              <a:t>gfř</a:t>
            </a:r>
            <a:r>
              <a:rPr lang="cs-CZ" dirty="0"/>
              <a:t> – podlahová plocha</a:t>
            </a:r>
          </a:p>
          <a:p>
            <a:endParaRPr lang="cs-CZ"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71</a:t>
            </a:fld>
            <a:endParaRPr lang="en-GB"/>
          </a:p>
        </p:txBody>
      </p:sp>
    </p:spTree>
    <p:extLst>
      <p:ext uri="{BB962C8B-B14F-4D97-AF65-F5344CB8AC3E}">
        <p14:creationId xmlns:p14="http://schemas.microsoft.com/office/powerpoint/2010/main" val="714231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13800" y="6295536"/>
            <a:ext cx="2020193"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endParaRPr lang="en-GB" sz="600" b="0" kern="1200" noProof="0" dirty="0">
              <a:solidFill>
                <a:schemeClr val="bg1"/>
              </a:solidFill>
              <a:latin typeface="+mn-lt"/>
              <a:ea typeface="+mn-ea"/>
              <a:cs typeface="+mn-cs"/>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2"/>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77705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dirty="0"/>
              <a:t>Click to edit </a:t>
            </a:r>
            <a:br>
              <a:rPr lang="en-US" dirty="0"/>
            </a:br>
            <a:r>
              <a:rPr lang="en-US" dirty="0"/>
              <a:t>Master title style</a:t>
            </a:r>
            <a:endParaRPr lang="en-GB" dirty="0"/>
          </a:p>
        </p:txBody>
      </p:sp>
    </p:spTree>
    <p:extLst>
      <p:ext uri="{BB962C8B-B14F-4D97-AF65-F5344CB8AC3E}">
        <p14:creationId xmlns:p14="http://schemas.microsoft.com/office/powerpoint/2010/main" val="3102394141"/>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EC919669-F96A-4239-990D-B48E0AE682F3}"/>
              </a:ext>
              <a:ext uri="{C183D7F6-B498-43B3-948B-1728B52AA6E4}">
                <adec:decorative xmlns:adec="http://schemas.microsoft.com/office/drawing/2017/decorative" val="1"/>
              </a:ext>
            </a:extLst>
          </p:cNvPr>
          <p:cNvSpPr txBox="1"/>
          <p:nvPr userDrawn="1">
            <p:custDataLst>
              <p:tags r:id="rId1"/>
            </p:custDataLst>
          </p:nvPr>
        </p:nvSpPr>
        <p:spPr>
          <a:xfrm>
            <a:off x="8820154" y="6295536"/>
            <a:ext cx="201384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endParaRPr lang="en-GB" sz="600" b="0" kern="1200" noProof="0" dirty="0">
              <a:solidFill>
                <a:schemeClr val="bg1"/>
              </a:solidFill>
              <a:latin typeface="+mn-lt"/>
              <a:ea typeface="+mn-ea"/>
              <a:cs typeface="+mn-cs"/>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dirty="0"/>
              <a:t>Click to edit </a:t>
            </a:r>
            <a:br>
              <a:rPr lang="en-US" dirty="0"/>
            </a:br>
            <a:r>
              <a:rPr lang="en-US" dirty="0"/>
              <a:t>Master title style</a:t>
            </a:r>
            <a:endParaRPr lang="en-GB" dirty="0"/>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custDataLst>
              <p:tags r:id="rId2"/>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568224362"/>
      </p:ext>
    </p:extLst>
  </p:cSld>
  <p:clrMapOvr>
    <a:masterClrMapping/>
  </p:clrMapOvr>
  <p:extLst>
    <p:ext uri="{DCECCB84-F9BA-43D5-87BE-67443E8EF086}">
      <p15:sldGuideLst xmlns:p15="http://schemas.microsoft.com/office/powerpoint/2012/main">
        <p15:guide id="1" orient="horz" pos="107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96358" y="6295536"/>
            <a:ext cx="1937636"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endParaRPr lang="en-GB" sz="600" b="0" kern="1200" noProof="0" dirty="0">
              <a:solidFill>
                <a:schemeClr val="bg1"/>
              </a:solidFill>
              <a:latin typeface="+mn-lt"/>
              <a:ea typeface="+mn-ea"/>
              <a:cs typeface="+mn-cs"/>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2"/>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179937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09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64606" y="6295536"/>
            <a:ext cx="1969388"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1" kern="1200" noProof="0">
                <a:solidFill>
                  <a:schemeClr val="bg1"/>
                </a:solidFill>
                <a:latin typeface="+mn-lt"/>
                <a:ea typeface="+mn-ea"/>
                <a:cs typeface="+mn-cs"/>
              </a:rPr>
              <a:t>Document Classification: KPMG Public</a:t>
            </a:r>
            <a:endParaRPr lang="en-GB" sz="600" b="1" kern="1200" noProof="0" dirty="0">
              <a:solidFill>
                <a:schemeClr val="bg1"/>
              </a:solidFill>
              <a:latin typeface="+mn-lt"/>
              <a:ea typeface="+mn-ea"/>
              <a:cs typeface="+mn-cs"/>
            </a:endParaRP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custDataLst>
              <p:tags r:id="rId2"/>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5358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6885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78661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dirty="0"/>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082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79735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1336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759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1013258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dirty="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949912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2273341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Tree>
    <p:extLst>
      <p:ext uri="{BB962C8B-B14F-4D97-AF65-F5344CB8AC3E}">
        <p14:creationId xmlns:p14="http://schemas.microsoft.com/office/powerpoint/2010/main" val="369585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55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5569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dirty="0">
              <a:solidFill>
                <a:schemeClr val="bg1"/>
              </a:solidFill>
              <a:latin typeface="+mn-lt"/>
              <a:ea typeface="Arial"/>
              <a:cs typeface="Arial" panose="020B0604020202020204" pitchFamily="34" charset="0"/>
            </a:endParaRPr>
          </a:p>
        </p:txBody>
      </p:sp>
      <p:sp>
        <p:nvSpPr>
          <p:cNvPr id="12" name="TextBox 11">
            <a:extLst>
              <a:ext uri="{FF2B5EF4-FFF2-40B4-BE49-F238E27FC236}">
                <a16:creationId xmlns:a16="http://schemas.microsoft.com/office/drawing/2014/main" id="{2F13A210-92DD-4299-9F1D-B2FE60EC3160}"/>
              </a:ext>
              <a:ext uri="{C183D7F6-B498-43B3-948B-1728B52AA6E4}">
                <adec:decorative xmlns:adec="http://schemas.microsoft.com/office/drawing/2017/decorative" val="1"/>
              </a:ext>
            </a:extLst>
          </p:cNvPr>
          <p:cNvSpPr txBox="1"/>
          <p:nvPr userDrawn="1">
            <p:custDataLst>
              <p:tags r:id="rId1"/>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endParaRPr lang="en-GB" sz="600" b="0" kern="1200" noProof="0" dirty="0">
              <a:solidFill>
                <a:schemeClr val="bg1"/>
              </a:solidFill>
              <a:latin typeface="+mn-lt"/>
              <a:ea typeface="+mn-ea"/>
              <a:cs typeface="+mn-cs"/>
            </a:endParaRP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custDataLst>
              <p:tags r:id="rId2"/>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solidFill>
              <a:latin typeface="+mn-lt"/>
              <a:ea typeface="+mn-ea"/>
              <a:cs typeface="+mn-cs"/>
            </a:endParaRPr>
          </a:p>
        </p:txBody>
      </p:sp>
    </p:spTree>
    <p:extLst>
      <p:ext uri="{BB962C8B-B14F-4D97-AF65-F5344CB8AC3E}">
        <p14:creationId xmlns:p14="http://schemas.microsoft.com/office/powerpoint/2010/main" val="20836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dirty="0"/>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4696475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2386961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1425663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endParaRPr lang="en-US" dirty="0"/>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dirty="0"/>
              <a:t>00</a:t>
            </a:r>
          </a:p>
        </p:txBody>
      </p:sp>
    </p:spTree>
    <p:extLst>
      <p:ext uri="{BB962C8B-B14F-4D97-AF65-F5344CB8AC3E}">
        <p14:creationId xmlns:p14="http://schemas.microsoft.com/office/powerpoint/2010/main" val="6976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bg1"/>
                </a:solidFill>
                <a:latin typeface="+mn-lt"/>
                <a:ea typeface="+mn-ea"/>
                <a:cs typeface="+mn-cs"/>
              </a:rPr>
              <a:t>Document Classification: KPMG Public</a:t>
            </a:r>
            <a:endParaRPr lang="en-GB" sz="900" b="1" kern="1200" noProof="0" dirty="0">
              <a:solidFill>
                <a:schemeClr val="bg1"/>
              </a:solidFill>
              <a:latin typeface="+mn-lt"/>
              <a:ea typeface="+mn-ea"/>
              <a:cs typeface="+mn-cs"/>
            </a:endParaRPr>
          </a:p>
        </p:txBody>
      </p:sp>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998476" y="2881529"/>
            <a:ext cx="20232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Document Classification: KPMG Public</a:t>
            </a:r>
            <a:endParaRPr lang="en-GB" sz="900" b="1" kern="1200" noProof="0" dirty="0">
              <a:solidFill>
                <a:schemeClr val="accent2"/>
              </a:solidFill>
              <a:latin typeface="+mn-lt"/>
              <a:ea typeface="+mn-ea"/>
              <a:cs typeface="+mn-cs"/>
            </a:endParaRPr>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447815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12</a:t>
            </a:r>
          </a:p>
          <a:p>
            <a:pPr algn="ctr"/>
            <a:r>
              <a:rPr lang="en-GB" sz="800" dirty="0">
                <a:solidFill>
                  <a:schemeClr val="bg1"/>
                </a:solidFill>
              </a:rPr>
              <a:t>35</a:t>
            </a:r>
          </a:p>
          <a:p>
            <a:pPr algn="ctr"/>
            <a:r>
              <a:rPr lang="en-GB" sz="800" dirty="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172</a:t>
            </a:r>
          </a:p>
          <a:p>
            <a:pPr algn="ctr"/>
            <a:r>
              <a:rPr lang="en-GB" sz="800" dirty="0">
                <a:solidFill>
                  <a:sysClr val="windowText" lastClr="000000"/>
                </a:solidFill>
              </a:rPr>
              <a:t>234</a:t>
            </a:r>
          </a:p>
          <a:p>
            <a:pPr algn="ctr"/>
            <a:r>
              <a:rPr lang="en-GB" sz="800" dirty="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dirty="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dirty="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dirty="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255</a:t>
            </a:r>
          </a:p>
          <a:p>
            <a:pPr algn="ctr"/>
            <a:r>
              <a:rPr lang="en-GB" sz="800" dirty="0">
                <a:solidFill>
                  <a:sysClr val="windowText" lastClr="000000"/>
                </a:solidFill>
              </a:rPr>
              <a:t>163</a:t>
            </a:r>
          </a:p>
          <a:p>
            <a:pPr algn="ctr"/>
            <a:r>
              <a:rPr lang="en-GB" sz="800" dirty="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accent3"/>
                </a:solidFill>
              </a:rPr>
              <a:t>99</a:t>
            </a:r>
          </a:p>
          <a:p>
            <a:pPr algn="ctr"/>
            <a:r>
              <a:rPr lang="en-GB" sz="800" dirty="0">
                <a:solidFill>
                  <a:schemeClr val="accent3"/>
                </a:solidFill>
              </a:rPr>
              <a:t>235</a:t>
            </a:r>
          </a:p>
          <a:p>
            <a:pPr algn="ctr"/>
            <a:r>
              <a:rPr lang="en-GB" sz="800" dirty="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dirty="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dirty="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dirty="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51</a:t>
            </a:r>
          </a:p>
          <a:p>
            <a:pPr algn="ctr"/>
            <a:r>
              <a:rPr lang="en-GB" sz="800" dirty="0">
                <a:solidFill>
                  <a:schemeClr val="bg1"/>
                </a:solidFill>
              </a:rPr>
              <a:t>51</a:t>
            </a:r>
          </a:p>
          <a:p>
            <a:pPr algn="ctr"/>
            <a:r>
              <a:rPr lang="en-GB" sz="800" dirty="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a:p>
            <a:pPr algn="ctr"/>
            <a:endParaRPr lang="en-GB" sz="800" dirty="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dirty="0">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152</a:t>
            </a:r>
          </a:p>
          <a:p>
            <a:pPr algn="ctr"/>
            <a:r>
              <a:rPr lang="en-GB" sz="800" dirty="0">
                <a:solidFill>
                  <a:schemeClr val="bg1"/>
                </a:solidFill>
              </a:rPr>
              <a:t>152</a:t>
            </a:r>
          </a:p>
          <a:p>
            <a:pPr algn="ctr"/>
            <a:r>
              <a:rPr lang="en-GB" sz="800" dirty="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178</a:t>
            </a:r>
          </a:p>
          <a:p>
            <a:pPr algn="ctr"/>
            <a:r>
              <a:rPr lang="en-GB" sz="800" dirty="0">
                <a:solidFill>
                  <a:sysClr val="windowText" lastClr="000000"/>
                </a:solidFill>
              </a:rPr>
              <a:t>178</a:t>
            </a:r>
          </a:p>
          <a:p>
            <a:pPr algn="ctr"/>
            <a:r>
              <a:rPr lang="en-GB" sz="800" dirty="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229</a:t>
            </a:r>
          </a:p>
          <a:p>
            <a:pPr algn="ctr"/>
            <a:r>
              <a:rPr lang="en-GB" sz="800" dirty="0">
                <a:solidFill>
                  <a:schemeClr val="tx1"/>
                </a:solidFill>
              </a:rPr>
              <a:t>229</a:t>
            </a:r>
          </a:p>
          <a:p>
            <a:pPr algn="ctr"/>
            <a:r>
              <a:rPr lang="en-GB" sz="800" dirty="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dirty="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dirty="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dirty="0"/>
              <a:t>Purple/</a:t>
            </a:r>
            <a:br>
              <a:rPr lang="en-GB" sz="1000" dirty="0"/>
            </a:br>
            <a:r>
              <a:rPr lang="en-GB" sz="1000" dirty="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dirty="0"/>
              <a:t>Pacific/</a:t>
            </a:r>
            <a:br>
              <a:rPr lang="en-GB" sz="1000" dirty="0"/>
            </a:br>
            <a:r>
              <a:rPr lang="en-GB" sz="1000" dirty="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dirty="0">
                <a:solidFill>
                  <a:sysClr val="windowText" lastClr="000000"/>
                </a:solidFill>
              </a:rPr>
              <a:t>Gradients</a:t>
            </a:r>
          </a:p>
          <a:p>
            <a:pPr marL="171450" indent="-171450" algn="l">
              <a:spcAft>
                <a:spcPts val="300"/>
              </a:spcAft>
              <a:buFont typeface="Arial" panose="020B0604020202020204" pitchFamily="34" charset="0"/>
              <a:buChar char="•"/>
            </a:pPr>
            <a:r>
              <a:rPr lang="en-GB" sz="1000" b="0" dirty="0">
                <a:solidFill>
                  <a:sysClr val="windowText" lastClr="000000"/>
                </a:solidFill>
              </a:rPr>
              <a:t>The </a:t>
            </a:r>
            <a:r>
              <a:rPr lang="en-GB" sz="1000" b="0" dirty="0" err="1">
                <a:solidFill>
                  <a:sysClr val="windowText" lastClr="000000"/>
                </a:solidFill>
              </a:rPr>
              <a:t>colors</a:t>
            </a:r>
            <a:r>
              <a:rPr lang="en-GB" sz="1000" b="0" dirty="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dirty="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dirty="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dirty="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dirty="0">
                <a:solidFill>
                  <a:sysClr val="windowText" lastClr="000000"/>
                </a:solidFill>
              </a:rPr>
              <a:t>Do not create new gradients; use only the gradients shown here</a:t>
            </a:r>
            <a:endParaRPr lang="en-US" sz="1000" b="0" dirty="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tx1"/>
                </a:solidFill>
              </a:rPr>
              <a:t>255</a:t>
            </a:r>
          </a:p>
          <a:p>
            <a:pPr algn="ctr"/>
            <a:r>
              <a:rPr lang="en-GB" sz="800" dirty="0">
                <a:solidFill>
                  <a:schemeClr val="tx1"/>
                </a:solidFill>
              </a:rPr>
              <a:t>255</a:t>
            </a:r>
          </a:p>
          <a:p>
            <a:pPr algn="ctr"/>
            <a:r>
              <a:rPr lang="en-GB" sz="800" dirty="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dirty="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dirty="0">
                <a:solidFill>
                  <a:sysClr val="windowText" lastClr="000000"/>
                </a:solidFill>
              </a:rPr>
              <a:t>Traffic Light Palette</a:t>
            </a:r>
            <a:endParaRPr lang="en-US" sz="1000" b="0" dirty="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38</a:t>
            </a:r>
          </a:p>
          <a:p>
            <a:pPr algn="ctr"/>
            <a:r>
              <a:rPr lang="en-GB" sz="800" dirty="0">
                <a:solidFill>
                  <a:schemeClr val="bg1"/>
                </a:solidFill>
              </a:rPr>
              <a:t>153</a:t>
            </a:r>
          </a:p>
          <a:p>
            <a:pPr algn="ctr"/>
            <a:r>
              <a:rPr lang="en-GB" sz="800" dirty="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241</a:t>
            </a:r>
          </a:p>
          <a:p>
            <a:pPr algn="ctr"/>
            <a:r>
              <a:rPr lang="en-GB" sz="800" dirty="0">
                <a:solidFill>
                  <a:schemeClr val="bg1"/>
                </a:solidFill>
              </a:rPr>
              <a:t>196</a:t>
            </a:r>
          </a:p>
          <a:p>
            <a:pPr algn="ctr"/>
            <a:r>
              <a:rPr lang="en-GB" sz="800" dirty="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237</a:t>
            </a:r>
          </a:p>
          <a:p>
            <a:pPr algn="ctr"/>
            <a:r>
              <a:rPr lang="en-GB" sz="800" dirty="0">
                <a:solidFill>
                  <a:schemeClr val="bg1"/>
                </a:solidFill>
              </a:rPr>
              <a:t>33</a:t>
            </a:r>
          </a:p>
          <a:p>
            <a:pPr algn="ctr"/>
            <a:r>
              <a:rPr lang="en-GB" sz="800" dirty="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dirty="0">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dirty="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dirty="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30</a:t>
              </a:r>
            </a:p>
            <a:p>
              <a:pPr algn="ctr"/>
              <a:r>
                <a:rPr lang="en-GB" sz="800" dirty="0">
                  <a:solidFill>
                    <a:schemeClr val="bg1"/>
                  </a:solidFill>
                </a:rPr>
                <a:t>73</a:t>
              </a:r>
            </a:p>
            <a:p>
              <a:pPr algn="ctr"/>
              <a:r>
                <a:rPr lang="en-GB" sz="800" dirty="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51</a:t>
              </a:r>
            </a:p>
            <a:p>
              <a:pPr algn="ctr"/>
              <a:r>
                <a:rPr lang="en-GB" sz="800" dirty="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118</a:t>
              </a:r>
            </a:p>
            <a:p>
              <a:pPr algn="ctr"/>
              <a:r>
                <a:rPr lang="en-GB" sz="800" dirty="0">
                  <a:solidFill>
                    <a:sysClr val="windowText" lastClr="000000"/>
                  </a:solidFill>
                </a:rPr>
                <a:t>210</a:t>
              </a:r>
            </a:p>
            <a:p>
              <a:pPr algn="ctr"/>
              <a:r>
                <a:rPr lang="en-GB" sz="800" dirty="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180</a:t>
              </a:r>
            </a:p>
            <a:p>
              <a:pPr algn="ctr"/>
              <a:r>
                <a:rPr lang="en-GB" sz="800" dirty="0">
                  <a:solidFill>
                    <a:schemeClr val="bg1"/>
                  </a:solidFill>
                </a:rPr>
                <a:t>151</a:t>
              </a:r>
            </a:p>
            <a:p>
              <a:pPr algn="ctr"/>
              <a:r>
                <a:rPr lang="en-GB" sz="800" dirty="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253</a:t>
              </a:r>
            </a:p>
            <a:p>
              <a:pPr algn="ctr"/>
              <a:r>
                <a:rPr lang="en-GB" sz="800" dirty="0">
                  <a:solidFill>
                    <a:schemeClr val="bg1"/>
                  </a:solidFill>
                </a:rPr>
                <a:t>52</a:t>
              </a:r>
            </a:p>
            <a:p>
              <a:pPr algn="ctr"/>
              <a:r>
                <a:rPr lang="en-GB" sz="800" dirty="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114</a:t>
              </a:r>
            </a:p>
            <a:p>
              <a:pPr algn="ctr"/>
              <a:r>
                <a:rPr lang="en-GB" sz="800" dirty="0">
                  <a:solidFill>
                    <a:schemeClr val="bg1"/>
                  </a:solidFill>
                </a:rPr>
                <a:t>19</a:t>
              </a:r>
            </a:p>
            <a:p>
              <a:pPr algn="ctr"/>
              <a:r>
                <a:rPr lang="en-GB" sz="800" dirty="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255</a:t>
              </a:r>
            </a:p>
            <a:p>
              <a:pPr algn="ctr"/>
              <a:r>
                <a:rPr lang="en-GB" sz="800" dirty="0">
                  <a:solidFill>
                    <a:schemeClr val="bg1"/>
                  </a:solidFill>
                </a:rPr>
                <a:t>163</a:t>
              </a:r>
            </a:p>
            <a:p>
              <a:pPr algn="ctr"/>
              <a:r>
                <a:rPr lang="en-GB" sz="800" dirty="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192</a:t>
              </a:r>
            </a:p>
            <a:p>
              <a:pPr algn="ctr"/>
              <a:r>
                <a:rPr lang="en-GB" sz="800" dirty="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ysClr val="windowText" lastClr="000000"/>
                  </a:solidFill>
                </a:rPr>
                <a:t>99</a:t>
              </a:r>
            </a:p>
            <a:p>
              <a:pPr algn="ctr"/>
              <a:r>
                <a:rPr lang="en-GB" sz="800" dirty="0">
                  <a:solidFill>
                    <a:sysClr val="windowText" lastClr="000000"/>
                  </a:solidFill>
                </a:rPr>
                <a:t>235</a:t>
              </a:r>
            </a:p>
            <a:p>
              <a:pPr algn="ctr"/>
              <a:r>
                <a:rPr lang="en-GB" sz="800" dirty="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0</a:t>
              </a:r>
            </a:p>
            <a:p>
              <a:pPr algn="ctr"/>
              <a:r>
                <a:rPr lang="en-GB" sz="800" dirty="0">
                  <a:solidFill>
                    <a:schemeClr val="bg1"/>
                  </a:solidFill>
                </a:rPr>
                <a:t>184</a:t>
              </a:r>
            </a:p>
            <a:p>
              <a:pPr algn="ctr"/>
              <a:r>
                <a:rPr lang="en-GB" sz="800" dirty="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81</a:t>
              </a:r>
            </a:p>
            <a:p>
              <a:pPr algn="ctr"/>
              <a:r>
                <a:rPr lang="en-GB" sz="800" dirty="0">
                  <a:solidFill>
                    <a:schemeClr val="bg1"/>
                  </a:solidFill>
                </a:rPr>
                <a:t>13</a:t>
              </a:r>
            </a:p>
            <a:p>
              <a:pPr algn="ctr"/>
              <a:r>
                <a:rPr lang="en-GB" sz="800" dirty="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9</a:t>
              </a:r>
            </a:p>
            <a:p>
              <a:pPr algn="ctr"/>
              <a:r>
                <a:rPr lang="en-GB" sz="800" dirty="0">
                  <a:solidFill>
                    <a:schemeClr val="bg1"/>
                  </a:solidFill>
                </a:rPr>
                <a:t>142</a:t>
              </a:r>
            </a:p>
            <a:p>
              <a:pPr algn="ctr"/>
              <a:r>
                <a:rPr lang="en-GB" sz="800" dirty="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102</a:t>
              </a:r>
            </a:p>
            <a:p>
              <a:pPr algn="ctr"/>
              <a:r>
                <a:rPr lang="en-GB" sz="800" dirty="0">
                  <a:solidFill>
                    <a:schemeClr val="bg1"/>
                  </a:solidFill>
                </a:rPr>
                <a:t>102</a:t>
              </a:r>
            </a:p>
            <a:p>
              <a:pPr algn="ctr"/>
              <a:r>
                <a:rPr lang="en-GB" sz="800" dirty="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dirty="0">
                  <a:solidFill>
                    <a:schemeClr val="bg1"/>
                  </a:solidFill>
                </a:rPr>
                <a:t>171</a:t>
              </a:r>
            </a:p>
            <a:p>
              <a:pPr algn="ctr"/>
              <a:r>
                <a:rPr lang="en-GB" sz="800" dirty="0">
                  <a:solidFill>
                    <a:schemeClr val="bg1"/>
                  </a:solidFill>
                </a:rPr>
                <a:t>13</a:t>
              </a:r>
            </a:p>
            <a:p>
              <a:pPr algn="ctr"/>
              <a:r>
                <a:rPr lang="en-GB" sz="800" dirty="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SLIDE - Right vertical dark ima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6" y="1485243"/>
            <a:ext cx="3600000" cy="3420000"/>
          </a:xfrm>
        </p:spPr>
        <p:txBody>
          <a:bodyPr anchor="t" anchorCtr="0"/>
          <a:lstStyle>
            <a:lvl1pPr algn="l">
              <a:defRPr sz="6600" baseline="0">
                <a:solidFill>
                  <a:schemeClr val="bg1"/>
                </a:solidFill>
              </a:defRPr>
            </a:lvl1pPr>
          </a:lstStyle>
          <a:p>
            <a:r>
              <a:rPr lang="en-GB" dirty="0"/>
              <a:t>Title slide text only</a:t>
            </a:r>
            <a:endParaRPr lang="en-US" dirty="0"/>
          </a:p>
        </p:txBody>
      </p:sp>
      <p:sp>
        <p:nvSpPr>
          <p:cNvPr id="6" name="Text Placeholder 3"/>
          <p:cNvSpPr>
            <a:spLocks noGrp="1"/>
          </p:cNvSpPr>
          <p:nvPr>
            <p:ph type="body" sz="quarter" idx="11"/>
          </p:nvPr>
        </p:nvSpPr>
        <p:spPr>
          <a:xfrm>
            <a:off x="998478" y="5007010"/>
            <a:ext cx="3600000" cy="810000"/>
          </a:xfrm>
        </p:spPr>
        <p:txBody>
          <a:bodyPr anchor="b"/>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dirty="0"/>
              <a:t>Click to edit Master text styles</a:t>
            </a:r>
          </a:p>
          <a:p>
            <a:pPr lvl="1"/>
            <a:r>
              <a:rPr lang="en-US" dirty="0"/>
              <a:t>Second level</a:t>
            </a:r>
          </a:p>
        </p:txBody>
      </p:sp>
      <p:sp>
        <p:nvSpPr>
          <p:cNvPr id="8" name="Freeform 19">
            <a:extLst>
              <a:ext uri="{FF2B5EF4-FFF2-40B4-BE49-F238E27FC236}">
                <a16:creationId xmlns:a16="http://schemas.microsoft.com/office/drawing/2014/main" id="{457C79FB-C07C-444A-B79A-75D7F59B856B}"/>
              </a:ext>
            </a:extLst>
          </p:cNvPr>
          <p:cNvSpPr>
            <a:spLocks noChangeAspect="1" noEditPoints="1"/>
          </p:cNvSpPr>
          <p:nvPr userDrawn="1"/>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3496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dirty="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9699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403336202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245474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82617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dirty="0"/>
              <a:t>Title slide text only</a:t>
            </a:r>
            <a:endParaRPr lang="en-US" dirty="0"/>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94820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dirty="0">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38"/>
            </p:custDataLst>
          </p:nvPr>
        </p:nvSpPr>
        <p:spPr>
          <a:xfrm>
            <a:off x="8967794" y="6295536"/>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lumMod val="65000"/>
                  </a:schemeClr>
                </a:solidFill>
                <a:latin typeface="+mn-lt"/>
                <a:ea typeface="+mn-ea"/>
                <a:cs typeface="+mn-cs"/>
              </a:rPr>
              <a:t>Document Classification: KPMG Public</a:t>
            </a:r>
            <a:endParaRPr lang="en-GB" sz="600" b="0" kern="1200" noProof="0" dirty="0">
              <a:solidFill>
                <a:schemeClr val="bg1">
                  <a:lumMod val="65000"/>
                </a:schemeClr>
              </a:solidFill>
              <a:latin typeface="+mn-lt"/>
              <a:ea typeface="+mn-ea"/>
              <a:cs typeface="+mn-cs"/>
            </a:endParaRP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0928548" y="6266997"/>
            <a:ext cx="0" cy="14941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a:p>
        </p:txBody>
      </p:sp>
      <p:sp>
        <p:nvSpPr>
          <p:cNvPr id="8" name="TextBox 7">
            <a:extLst>
              <a:ext uri="{C183D7F6-B498-43B3-948B-1728B52AA6E4}">
                <adec:decorative xmlns:adec="http://schemas.microsoft.com/office/drawing/2017/decorative" val="1"/>
              </a:ext>
            </a:extLst>
          </p:cNvPr>
          <p:cNvSpPr txBox="1"/>
          <p:nvPr userDrawn="1">
            <p:custDataLst>
              <p:tags r:id="rId39"/>
            </p:custDataLst>
          </p:nvPr>
        </p:nvSpPr>
        <p:spPr>
          <a:xfrm>
            <a:off x="1885685" y="6266997"/>
            <a:ext cx="4623066"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2023 KPMG Česká republika, s.r.o., a Czech limited liability company and a member firm of the KPMG global organization of independent member firms affiliated with KPMG International Limited, a private English company limited by guarantee. All rights reserved.</a:t>
            </a:r>
            <a:endParaRPr lang="en-US"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3" r:id="rId1"/>
    <p:sldLayoutId id="2147483783" r:id="rId2"/>
    <p:sldLayoutId id="2147483749" r:id="rId3"/>
    <p:sldLayoutId id="2147483750" r:id="rId4"/>
    <p:sldLayoutId id="2147483767" r:id="rId5"/>
    <p:sldLayoutId id="2147483768" r:id="rId6"/>
    <p:sldLayoutId id="2147483765" r:id="rId7"/>
    <p:sldLayoutId id="2147483766" r:id="rId8"/>
    <p:sldLayoutId id="2147483666" r:id="rId9"/>
    <p:sldLayoutId id="2147483712" r:id="rId10"/>
    <p:sldLayoutId id="2147483664" r:id="rId11"/>
    <p:sldLayoutId id="2147483769" r:id="rId12"/>
    <p:sldLayoutId id="2147483770" r:id="rId13"/>
    <p:sldLayoutId id="2147483714" r:id="rId14"/>
    <p:sldLayoutId id="2147483689" r:id="rId15"/>
    <p:sldLayoutId id="2147483716" r:id="rId16"/>
    <p:sldLayoutId id="2147483690" r:id="rId17"/>
    <p:sldLayoutId id="2147483692" r:id="rId18"/>
    <p:sldLayoutId id="2147483691" r:id="rId19"/>
    <p:sldLayoutId id="2147483693" r:id="rId20"/>
    <p:sldLayoutId id="2147483701" r:id="rId21"/>
    <p:sldLayoutId id="2147483771" r:id="rId22"/>
    <p:sldLayoutId id="2147483752" r:id="rId23"/>
    <p:sldLayoutId id="2147483697" r:id="rId24"/>
    <p:sldLayoutId id="2147483772" r:id="rId25"/>
    <p:sldLayoutId id="2147483754" r:id="rId26"/>
    <p:sldLayoutId id="2147483699" r:id="rId27"/>
    <p:sldLayoutId id="2147483700" r:id="rId28"/>
    <p:sldLayoutId id="2147483722" r:id="rId29"/>
    <p:sldLayoutId id="2147483682" r:id="rId30"/>
    <p:sldLayoutId id="2147483745" r:id="rId31"/>
    <p:sldLayoutId id="2147483746" r:id="rId32"/>
    <p:sldLayoutId id="2147483667" r:id="rId33"/>
    <p:sldLayoutId id="2147483748" r:id="rId34"/>
    <p:sldLayoutId id="2147483773" r:id="rId35"/>
    <p:sldLayoutId id="2147483784" r:id="rId36"/>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8" userDrawn="1">
          <p15:clr>
            <a:srgbClr val="F26B43"/>
          </p15:clr>
        </p15:guide>
        <p15:guide id="5" orient="horz" pos="612"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1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6.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hyperlink" Target="http://www.cs.mfcr.cz/CmsGrc/Obchod-se-zbozim/SPD/" TargetMode="Externa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6.jpeg"/></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6.jpeg"/></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rels in distillery">
            <a:extLst>
              <a:ext uri="{FF2B5EF4-FFF2-40B4-BE49-F238E27FC236}">
                <a16:creationId xmlns:a16="http://schemas.microsoft.com/office/drawing/2014/main" id="{4334F97F-B286-7FA6-9D37-457A52E3BCF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A94F1E8-CE72-F7A0-A22E-3DB3C7E9F355}"/>
              </a:ext>
            </a:extLst>
          </p:cNvPr>
          <p:cNvSpPr/>
          <p:nvPr/>
        </p:nvSpPr>
        <p:spPr>
          <a:xfrm>
            <a:off x="0" y="0"/>
            <a:ext cx="12192000" cy="6858000"/>
          </a:xfrm>
          <a:prstGeom prst="rect">
            <a:avLst/>
          </a:prstGeom>
          <a:gradFill>
            <a:gsLst>
              <a:gs pos="100000">
                <a:srgbClr val="7213EA">
                  <a:lumMod val="75000"/>
                  <a:lumOff val="25000"/>
                  <a:alpha val="75000"/>
                </a:srgbClr>
              </a:gs>
              <a:gs pos="0">
                <a:srgbClr val="00338D">
                  <a:lumMod val="75000"/>
                  <a:lumOff val="25000"/>
                  <a:alpha val="25000"/>
                </a:srgbClr>
              </a:gs>
            </a:gsLst>
            <a:lin ang="108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HK" sz="1500" dirty="0" err="1">
              <a:solidFill>
                <a:schemeClr val="bg1"/>
              </a:solidFill>
            </a:endParaRPr>
          </a:p>
        </p:txBody>
      </p:sp>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itle 2">
            <a:extLst>
              <a:ext uri="{FF2B5EF4-FFF2-40B4-BE49-F238E27FC236}">
                <a16:creationId xmlns:a16="http://schemas.microsoft.com/office/drawing/2014/main" id="{536F9AB0-8445-839F-C9F4-8CD68E5307CB}"/>
              </a:ext>
            </a:extLst>
          </p:cNvPr>
          <p:cNvSpPr>
            <a:spLocks noGrp="1"/>
          </p:cNvSpPr>
          <p:nvPr>
            <p:ph type="ctrTitle"/>
          </p:nvPr>
        </p:nvSpPr>
        <p:spPr>
          <a:xfrm>
            <a:off x="998475" y="1485243"/>
            <a:ext cx="4235375" cy="3420000"/>
          </a:xfrm>
        </p:spPr>
        <p:txBody>
          <a:bodyPr/>
          <a:lstStyle/>
          <a:p>
            <a:r>
              <a:rPr lang="cs-CZ" sz="8000" dirty="0"/>
              <a:t>Spotřební daně </a:t>
            </a:r>
          </a:p>
        </p:txBody>
      </p:sp>
      <p:sp>
        <p:nvSpPr>
          <p:cNvPr id="3" name="Text Placeholder 2">
            <a:extLst>
              <a:ext uri="{FF2B5EF4-FFF2-40B4-BE49-F238E27FC236}">
                <a16:creationId xmlns:a16="http://schemas.microsoft.com/office/drawing/2014/main" id="{9F4E6F68-D0E2-7E0B-6E16-3B61BC862075}"/>
              </a:ext>
            </a:extLst>
          </p:cNvPr>
          <p:cNvSpPr>
            <a:spLocks noGrp="1"/>
          </p:cNvSpPr>
          <p:nvPr>
            <p:ph type="body" sz="quarter" idx="11"/>
          </p:nvPr>
        </p:nvSpPr>
        <p:spPr>
          <a:xfrm>
            <a:off x="998478" y="5007010"/>
            <a:ext cx="5097522" cy="810000"/>
          </a:xfrm>
        </p:spPr>
        <p:txBody>
          <a:bodyPr/>
          <a:lstStyle/>
          <a:p>
            <a:r>
              <a:rPr lang="cs-CZ" dirty="0"/>
              <a:t>19. listopadu 2024</a:t>
            </a:r>
          </a:p>
          <a:p>
            <a:r>
              <a:rPr lang="cs-CZ" dirty="0"/>
              <a:t>Masarykova univerzita | Ekonomicko-správní fakulta</a:t>
            </a:r>
          </a:p>
          <a:p>
            <a:r>
              <a:rPr lang="cs-CZ" dirty="0"/>
              <a:t>Brno</a:t>
            </a:r>
          </a:p>
        </p:txBody>
      </p:sp>
      <p:pic>
        <p:nvPicPr>
          <p:cNvPr id="12" name="Picture 11" descr="Cocktail in crystal glass">
            <a:extLst>
              <a:ext uri="{FF2B5EF4-FFF2-40B4-BE49-F238E27FC236}">
                <a16:creationId xmlns:a16="http://schemas.microsoft.com/office/drawing/2014/main" id="{C9409163-A0AB-9094-7BAB-DE21F74196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04261" y="909000"/>
            <a:ext cx="4235376" cy="5040000"/>
          </a:xfrm>
          <a:prstGeom prst="rect">
            <a:avLst/>
          </a:prstGeom>
        </p:spPr>
      </p:pic>
      <p:grpSp>
        <p:nvGrpSpPr>
          <p:cNvPr id="19" name="Group 18">
            <a:extLst>
              <a:ext uri="{FF2B5EF4-FFF2-40B4-BE49-F238E27FC236}">
                <a16:creationId xmlns:a16="http://schemas.microsoft.com/office/drawing/2014/main" id="{213513C4-FF75-2317-4722-89167DAB8D4D}"/>
              </a:ext>
            </a:extLst>
          </p:cNvPr>
          <p:cNvGrpSpPr/>
          <p:nvPr/>
        </p:nvGrpSpPr>
        <p:grpSpPr>
          <a:xfrm>
            <a:off x="5905500" y="2830286"/>
            <a:ext cx="2405289" cy="957943"/>
            <a:chOff x="6448425" y="2830286"/>
            <a:chExt cx="2405289" cy="957943"/>
          </a:xfrm>
        </p:grpSpPr>
        <p:cxnSp>
          <p:nvCxnSpPr>
            <p:cNvPr id="14" name="Straight Connector 13">
              <a:extLst>
                <a:ext uri="{FF2B5EF4-FFF2-40B4-BE49-F238E27FC236}">
                  <a16:creationId xmlns:a16="http://schemas.microsoft.com/office/drawing/2014/main" id="{231FFE29-B4B7-0BE1-61D0-6B0CC014CA09}"/>
                </a:ext>
              </a:extLst>
            </p:cNvPr>
            <p:cNvCxnSpPr/>
            <p:nvPr/>
          </p:nvCxnSpPr>
          <p:spPr>
            <a:xfrm flipH="1" flipV="1">
              <a:off x="7344229" y="2830286"/>
              <a:ext cx="1509485" cy="9579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AA002F-914F-6087-CFE9-01AEBA509DFB}"/>
                </a:ext>
              </a:extLst>
            </p:cNvPr>
            <p:cNvCxnSpPr>
              <a:cxnSpLocks/>
            </p:cNvCxnSpPr>
            <p:nvPr/>
          </p:nvCxnSpPr>
          <p:spPr>
            <a:xfrm flipH="1">
              <a:off x="6448425" y="2830286"/>
              <a:ext cx="89580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Placeholder 2">
            <a:extLst>
              <a:ext uri="{FF2B5EF4-FFF2-40B4-BE49-F238E27FC236}">
                <a16:creationId xmlns:a16="http://schemas.microsoft.com/office/drawing/2014/main" id="{C12C7302-8773-2371-F343-8DA155CB9079}"/>
              </a:ext>
            </a:extLst>
          </p:cNvPr>
          <p:cNvSpPr txBox="1">
            <a:spLocks/>
          </p:cNvSpPr>
          <p:nvPr/>
        </p:nvSpPr>
        <p:spPr>
          <a:xfrm>
            <a:off x="4900259" y="2425824"/>
            <a:ext cx="905089"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a:t>Whisky</a:t>
            </a:r>
            <a:br>
              <a:rPr lang="cs-CZ" dirty="0"/>
            </a:br>
            <a:r>
              <a:rPr lang="cs-CZ" dirty="0"/>
              <a:t>5,21 Kč</a:t>
            </a:r>
          </a:p>
        </p:txBody>
      </p:sp>
      <p:grpSp>
        <p:nvGrpSpPr>
          <p:cNvPr id="21" name="Group 20">
            <a:extLst>
              <a:ext uri="{FF2B5EF4-FFF2-40B4-BE49-F238E27FC236}">
                <a16:creationId xmlns:a16="http://schemas.microsoft.com/office/drawing/2014/main" id="{9F5B4E37-7434-4536-6A94-4E3CF013D2B5}"/>
              </a:ext>
            </a:extLst>
          </p:cNvPr>
          <p:cNvGrpSpPr/>
          <p:nvPr/>
        </p:nvGrpSpPr>
        <p:grpSpPr>
          <a:xfrm rot="12738583" flipH="1">
            <a:off x="8193623" y="4854977"/>
            <a:ext cx="2855598" cy="388769"/>
            <a:chOff x="5791200" y="2830286"/>
            <a:chExt cx="2855598" cy="388769"/>
          </a:xfrm>
        </p:grpSpPr>
        <p:cxnSp>
          <p:nvCxnSpPr>
            <p:cNvPr id="22" name="Straight Connector 21">
              <a:extLst>
                <a:ext uri="{FF2B5EF4-FFF2-40B4-BE49-F238E27FC236}">
                  <a16:creationId xmlns:a16="http://schemas.microsoft.com/office/drawing/2014/main" id="{762349F8-C82E-15D9-D5BA-2797614E4F33}"/>
                </a:ext>
              </a:extLst>
            </p:cNvPr>
            <p:cNvCxnSpPr>
              <a:cxnSpLocks/>
            </p:cNvCxnSpPr>
            <p:nvPr/>
          </p:nvCxnSpPr>
          <p:spPr>
            <a:xfrm rot="12738583">
              <a:off x="7231614" y="3207606"/>
              <a:ext cx="1415184" cy="114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625DF4-125E-417E-5332-251F825CB85C}"/>
                </a:ext>
              </a:extLst>
            </p:cNvPr>
            <p:cNvCxnSpPr>
              <a:cxnSpLocks/>
            </p:cNvCxnSpPr>
            <p:nvPr/>
          </p:nvCxnSpPr>
          <p:spPr>
            <a:xfrm flipH="1">
              <a:off x="5791200" y="2830286"/>
              <a:ext cx="15530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Placeholder 2">
            <a:extLst>
              <a:ext uri="{FF2B5EF4-FFF2-40B4-BE49-F238E27FC236}">
                <a16:creationId xmlns:a16="http://schemas.microsoft.com/office/drawing/2014/main" id="{FD3FCA9D-AAEF-9B84-3102-D8A8738861C3}"/>
              </a:ext>
            </a:extLst>
          </p:cNvPr>
          <p:cNvSpPr txBox="1">
            <a:spLocks/>
          </p:cNvSpPr>
          <p:nvPr/>
        </p:nvSpPr>
        <p:spPr>
          <a:xfrm>
            <a:off x="11004275" y="4864135"/>
            <a:ext cx="905089"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err="1"/>
              <a:t>Bitters</a:t>
            </a:r>
            <a:br>
              <a:rPr lang="cs-CZ" dirty="0"/>
            </a:br>
            <a:r>
              <a:rPr lang="cs-CZ" dirty="0"/>
              <a:t>2,34 Kč</a:t>
            </a:r>
          </a:p>
        </p:txBody>
      </p:sp>
    </p:spTree>
    <p:extLst>
      <p:ext uri="{BB962C8B-B14F-4D97-AF65-F5344CB8AC3E}">
        <p14:creationId xmlns:p14="http://schemas.microsoft.com/office/powerpoint/2010/main" val="25362344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sz="4400" dirty="0"/>
              <a:t>Daň z minerálních olejů (§ 44 - § 64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1800" dirty="0"/>
              <a:t>Motorové benzíny </a:t>
            </a:r>
          </a:p>
          <a:p>
            <a:pPr lvl="1" eaLnBrk="1" hangingPunct="1">
              <a:lnSpc>
                <a:spcPct val="80000"/>
              </a:lnSpc>
            </a:pPr>
            <a:r>
              <a:rPr lang="cs-CZ" sz="1800" dirty="0"/>
              <a:t>bezolovnatý (Natural):      12,84 Kč/ l</a:t>
            </a:r>
            <a:endParaRPr lang="en-US" sz="1800" dirty="0"/>
          </a:p>
          <a:p>
            <a:pPr lvl="1" eaLnBrk="1" hangingPunct="1">
              <a:lnSpc>
                <a:spcPct val="80000"/>
              </a:lnSpc>
            </a:pPr>
            <a:r>
              <a:rPr lang="cs-CZ" sz="1800" dirty="0"/>
              <a:t>olovnatý (</a:t>
            </a:r>
            <a:r>
              <a:rPr lang="cs-CZ" sz="1800" dirty="0" err="1"/>
              <a:t>Special</a:t>
            </a:r>
            <a:r>
              <a:rPr lang="cs-CZ" sz="1800" dirty="0"/>
              <a:t>):            13,71 Kč/l</a:t>
            </a:r>
          </a:p>
          <a:p>
            <a:pPr eaLnBrk="1" hangingPunct="1">
              <a:lnSpc>
                <a:spcPct val="80000"/>
              </a:lnSpc>
            </a:pPr>
            <a:r>
              <a:rPr lang="cs-CZ" sz="1800" dirty="0"/>
              <a:t>Ostatní benzíny</a:t>
            </a:r>
          </a:p>
          <a:p>
            <a:pPr lvl="1" eaLnBrk="1" hangingPunct="1">
              <a:lnSpc>
                <a:spcPct val="80000"/>
              </a:lnSpc>
            </a:pPr>
            <a:r>
              <a:rPr lang="cs-CZ" sz="1800" dirty="0"/>
              <a:t>lékařský, technický          osvobozeno</a:t>
            </a:r>
          </a:p>
          <a:p>
            <a:pPr eaLnBrk="1" hangingPunct="1">
              <a:lnSpc>
                <a:spcPct val="80000"/>
              </a:lnSpc>
            </a:pPr>
            <a:r>
              <a:rPr lang="cs-CZ" sz="1800" dirty="0"/>
              <a:t>Nafta</a:t>
            </a:r>
          </a:p>
          <a:p>
            <a:pPr lvl="1" eaLnBrk="1" hangingPunct="1">
              <a:lnSpc>
                <a:spcPct val="80000"/>
              </a:lnSpc>
            </a:pPr>
            <a:r>
              <a:rPr lang="cs-CZ" sz="1800" dirty="0"/>
              <a:t>motorová nafta                   9,95 Kč/l</a:t>
            </a:r>
            <a:r>
              <a:rPr lang="en-US" sz="1800" dirty="0"/>
              <a:t>*    *</a:t>
            </a:r>
            <a:r>
              <a:rPr lang="cs-CZ" sz="1400" dirty="0"/>
              <a:t>pro topení možnost vratky (sazba</a:t>
            </a:r>
            <a:r>
              <a:rPr lang="en-US" sz="1800" dirty="0"/>
              <a:t> </a:t>
            </a:r>
            <a:r>
              <a:rPr lang="cs-CZ" sz="1400" dirty="0"/>
              <a:t>0,66 Kč/l)</a:t>
            </a:r>
            <a:r>
              <a:rPr lang="en-US" sz="1400" dirty="0"/>
              <a:t> </a:t>
            </a:r>
            <a:r>
              <a:rPr lang="cs-CZ" sz="1400" dirty="0"/>
              <a:t>        </a:t>
            </a:r>
          </a:p>
          <a:p>
            <a:pPr lvl="1" eaLnBrk="1" hangingPunct="1">
              <a:lnSpc>
                <a:spcPct val="80000"/>
              </a:lnSpc>
            </a:pPr>
            <a:r>
              <a:rPr lang="cs-CZ" sz="1800" dirty="0"/>
              <a:t>bionafta (biosložka</a:t>
            </a:r>
            <a:r>
              <a:rPr lang="en-US" sz="1800" dirty="0"/>
              <a:t>&gt;30</a:t>
            </a:r>
            <a:r>
              <a:rPr lang="cs-CZ" sz="1800" dirty="0"/>
              <a:t>%)   7,67 Kč/l</a:t>
            </a:r>
          </a:p>
          <a:p>
            <a:pPr eaLnBrk="1" hangingPunct="1">
              <a:lnSpc>
                <a:spcPct val="80000"/>
              </a:lnSpc>
            </a:pPr>
            <a:r>
              <a:rPr lang="cs-CZ" sz="1800" dirty="0"/>
              <a:t>Topné oleje</a:t>
            </a:r>
          </a:p>
          <a:p>
            <a:pPr lvl="1" eaLnBrk="1" hangingPunct="1">
              <a:lnSpc>
                <a:spcPct val="80000"/>
              </a:lnSpc>
            </a:pPr>
            <a:r>
              <a:rPr lang="cs-CZ" sz="1800" dirty="0"/>
              <a:t>lehké (LTO)                         9,95 Kč/l</a:t>
            </a:r>
            <a:r>
              <a:rPr lang="en-US" sz="1800" dirty="0"/>
              <a:t>*   </a:t>
            </a:r>
            <a:r>
              <a:rPr lang="en-US" sz="1400" dirty="0"/>
              <a:t>*</a:t>
            </a:r>
            <a:r>
              <a:rPr lang="cs-CZ" sz="1400" dirty="0"/>
              <a:t>pro topení možnost vratky (sazba</a:t>
            </a:r>
            <a:r>
              <a:rPr lang="en-US" sz="1400" dirty="0"/>
              <a:t> </a:t>
            </a:r>
            <a:r>
              <a:rPr lang="cs-CZ" sz="1400" dirty="0"/>
              <a:t>0,66 Kč/l)</a:t>
            </a:r>
          </a:p>
          <a:p>
            <a:pPr lvl="1" eaLnBrk="1" hangingPunct="1">
              <a:lnSpc>
                <a:spcPct val="80000"/>
              </a:lnSpc>
            </a:pPr>
            <a:r>
              <a:rPr lang="cs-CZ" sz="1800" dirty="0"/>
              <a:t>těžké                                    0,47 Kč/kg</a:t>
            </a:r>
          </a:p>
          <a:p>
            <a:pPr eaLnBrk="1" hangingPunct="1">
              <a:lnSpc>
                <a:spcPct val="80000"/>
              </a:lnSpc>
            </a:pPr>
            <a:r>
              <a:rPr lang="cs-CZ" sz="1800" dirty="0"/>
              <a:t>LPG  </a:t>
            </a:r>
          </a:p>
          <a:p>
            <a:pPr lvl="1" eaLnBrk="1" hangingPunct="1">
              <a:lnSpc>
                <a:spcPct val="80000"/>
              </a:lnSpc>
            </a:pPr>
            <a:r>
              <a:rPr lang="cs-CZ" sz="1800" dirty="0"/>
              <a:t>pro pohon motorů               3,93 Kč/kg</a:t>
            </a:r>
          </a:p>
          <a:p>
            <a:pPr lvl="1" eaLnBrk="1" hangingPunct="1">
              <a:lnSpc>
                <a:spcPct val="80000"/>
              </a:lnSpc>
            </a:pPr>
            <a:r>
              <a:rPr lang="cs-CZ" sz="1800" dirty="0"/>
              <a:t>pro výrobu tepla                  0,00 Kč/kg</a:t>
            </a:r>
          </a:p>
          <a:p>
            <a:pPr lvl="1" eaLnBrk="1" hangingPunct="1">
              <a:lnSpc>
                <a:spcPct val="80000"/>
              </a:lnSpc>
              <a:buFontTx/>
              <a:buNone/>
            </a:pPr>
            <a:endParaRPr lang="cs-CZ" sz="1800" dirty="0"/>
          </a:p>
          <a:p>
            <a:pPr eaLnBrk="1" hangingPunct="1">
              <a:lnSpc>
                <a:spcPct val="80000"/>
              </a:lnSpc>
              <a:buFont typeface="Arial" charset="0"/>
              <a:buChar char="•"/>
            </a:pPr>
            <a:endParaRPr lang="cs-CZ" sz="1800" dirty="0"/>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pPr>
            <a:endParaRPr lang="cs-CZ" sz="1800" dirty="0"/>
          </a:p>
          <a:p>
            <a:pPr eaLnBrk="1" hangingPunct="1">
              <a:lnSpc>
                <a:spcPct val="80000"/>
              </a:lnSpc>
            </a:pP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420072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sz="4400" dirty="0"/>
              <a:t>Daň z minerálních olejů (§ 44 - § 64 ZSD) - příklad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a:xfrm>
            <a:off x="995363" y="1330127"/>
            <a:ext cx="3905821" cy="1696538"/>
          </a:xfrm>
        </p:spPr>
        <p:txBody>
          <a:bodyPr/>
          <a:lstStyle/>
          <a:p>
            <a:pPr eaLnBrk="1" hangingPunct="1"/>
            <a:r>
              <a:rPr lang="cs-CZ" u="sng" dirty="0"/>
              <a:t>Cena benzínu           	39,90 Kč/l</a:t>
            </a:r>
            <a:r>
              <a:rPr lang="cs-CZ" dirty="0"/>
              <a:t>                 </a:t>
            </a:r>
            <a:r>
              <a:rPr lang="cs-CZ" u="sng" dirty="0"/>
              <a:t> </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2" name="Group 1">
            <a:extLst>
              <a:ext uri="{FF2B5EF4-FFF2-40B4-BE49-F238E27FC236}">
                <a16:creationId xmlns:a16="http://schemas.microsoft.com/office/drawing/2014/main" id="{89B52C74-D8F4-56B2-4539-484218CB2D19}"/>
              </a:ext>
            </a:extLst>
          </p:cNvPr>
          <p:cNvGrpSpPr/>
          <p:nvPr/>
        </p:nvGrpSpPr>
        <p:grpSpPr>
          <a:xfrm>
            <a:off x="6096000" y="3940202"/>
            <a:ext cx="3269259" cy="1468757"/>
            <a:chOff x="5719763" y="3605705"/>
            <a:chExt cx="3672000" cy="1649694"/>
          </a:xfrm>
        </p:grpSpPr>
        <p:sp>
          <p:nvSpPr>
            <p:cNvPr id="3" name="Rectangle 2">
              <a:extLst>
                <a:ext uri="{FF2B5EF4-FFF2-40B4-BE49-F238E27FC236}">
                  <a16:creationId xmlns:a16="http://schemas.microsoft.com/office/drawing/2014/main" id="{26B36D0D-971D-4347-2063-5976D81157C2}"/>
                </a:ext>
              </a:extLst>
            </p:cNvPr>
            <p:cNvSpPr/>
            <p:nvPr/>
          </p:nvSpPr>
          <p:spPr>
            <a:xfrm>
              <a:off x="5719763" y="4715661"/>
              <a:ext cx="3672000" cy="539738"/>
            </a:xfrm>
            <a:prstGeom prst="rect">
              <a:avLst/>
            </a:prstGeom>
            <a:solidFill>
              <a:schemeClr val="accent3"/>
            </a:solidFill>
            <a:ln>
              <a:noFill/>
            </a:ln>
            <a:scene3d>
              <a:camera prst="isometricRightUp"/>
              <a:lightRig rig="threePt" dir="t"/>
            </a:scene3d>
            <a:sp3d extrusionH="3556000"/>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2000" b="1" dirty="0">
                  <a:solidFill>
                    <a:schemeClr val="bg1"/>
                  </a:solidFill>
                </a:rPr>
                <a:t>„</a:t>
              </a:r>
              <a:r>
                <a:rPr lang="cs-CZ" sz="2000" b="1" dirty="0" err="1">
                  <a:solidFill>
                    <a:schemeClr val="bg1"/>
                  </a:solidFill>
                </a:rPr>
                <a:t>Bezdaňová</a:t>
              </a:r>
              <a:r>
                <a:rPr lang="cs-CZ" sz="2000" b="1" dirty="0">
                  <a:solidFill>
                    <a:schemeClr val="bg1"/>
                  </a:solidFill>
                </a:rPr>
                <a:t> cena“</a:t>
              </a:r>
              <a:endParaRPr lang="en-GB" sz="2000" b="1" dirty="0">
                <a:solidFill>
                  <a:schemeClr val="bg1"/>
                </a:solidFill>
              </a:endParaRPr>
            </a:p>
          </p:txBody>
        </p:sp>
        <p:sp>
          <p:nvSpPr>
            <p:cNvPr id="4" name="Rectangle 3">
              <a:extLst>
                <a:ext uri="{FF2B5EF4-FFF2-40B4-BE49-F238E27FC236}">
                  <a16:creationId xmlns:a16="http://schemas.microsoft.com/office/drawing/2014/main" id="{CB68E0B1-BE13-E88A-2853-8699425D15A5}"/>
                </a:ext>
              </a:extLst>
            </p:cNvPr>
            <p:cNvSpPr/>
            <p:nvPr/>
          </p:nvSpPr>
          <p:spPr>
            <a:xfrm>
              <a:off x="5780700" y="4160683"/>
              <a:ext cx="3312000" cy="540000"/>
            </a:xfrm>
            <a:prstGeom prst="rect">
              <a:avLst/>
            </a:prstGeom>
            <a:solidFill>
              <a:schemeClr val="accent2"/>
            </a:solidFill>
            <a:ln>
              <a:noFill/>
            </a:ln>
            <a:scene3d>
              <a:camera prst="isometricRightUp"/>
              <a:lightRig rig="threePt" dir="t"/>
            </a:scene3d>
            <a:sp3d extrusionH="3175000"/>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2000" b="1" dirty="0">
                  <a:solidFill>
                    <a:schemeClr val="bg1"/>
                  </a:solidFill>
                </a:rPr>
                <a:t>Spotřební daň</a:t>
              </a:r>
              <a:endParaRPr lang="en-GB" sz="2000" b="1" dirty="0">
                <a:solidFill>
                  <a:schemeClr val="bg1"/>
                </a:solidFill>
              </a:endParaRPr>
            </a:p>
          </p:txBody>
        </p:sp>
        <p:sp>
          <p:nvSpPr>
            <p:cNvPr id="6" name="Rectangle 5">
              <a:extLst>
                <a:ext uri="{FF2B5EF4-FFF2-40B4-BE49-F238E27FC236}">
                  <a16:creationId xmlns:a16="http://schemas.microsoft.com/office/drawing/2014/main" id="{8E1CCE26-5FDE-2EE2-62F8-14EA65A03883}"/>
                </a:ext>
              </a:extLst>
            </p:cNvPr>
            <p:cNvSpPr/>
            <p:nvPr/>
          </p:nvSpPr>
          <p:spPr>
            <a:xfrm>
              <a:off x="5833701" y="3605705"/>
              <a:ext cx="2952000" cy="540000"/>
            </a:xfrm>
            <a:prstGeom prst="rect">
              <a:avLst/>
            </a:prstGeom>
            <a:solidFill>
              <a:srgbClr val="1E49E2"/>
            </a:solidFill>
            <a:ln>
              <a:solidFill>
                <a:schemeClr val="accent1"/>
              </a:solidFill>
            </a:ln>
            <a:scene3d>
              <a:camera prst="isometricRightUp"/>
              <a:lightRig rig="threePt" dir="t"/>
            </a:scene3d>
            <a:sp3d extrusionH="2794000"/>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2000" b="1" dirty="0">
                  <a:solidFill>
                    <a:schemeClr val="bg1"/>
                  </a:solidFill>
                </a:rPr>
                <a:t>DPH</a:t>
              </a:r>
              <a:endParaRPr lang="en-GB" sz="2000" b="1" dirty="0">
                <a:solidFill>
                  <a:schemeClr val="bg1"/>
                </a:solidFill>
              </a:endParaRPr>
            </a:p>
          </p:txBody>
        </p:sp>
      </p:grpSp>
      <p:sp>
        <p:nvSpPr>
          <p:cNvPr id="7" name="TextBox 6">
            <a:extLst>
              <a:ext uri="{FF2B5EF4-FFF2-40B4-BE49-F238E27FC236}">
                <a16:creationId xmlns:a16="http://schemas.microsoft.com/office/drawing/2014/main" id="{593DA278-91A4-0B25-D767-8DEEFCEF1267}"/>
              </a:ext>
            </a:extLst>
          </p:cNvPr>
          <p:cNvSpPr txBox="1"/>
          <p:nvPr/>
        </p:nvSpPr>
        <p:spPr>
          <a:xfrm>
            <a:off x="2029967" y="3126723"/>
            <a:ext cx="2247985" cy="24981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300"/>
              </a:spcAft>
              <a:buClrTx/>
              <a:buSzTx/>
              <a:buFontTx/>
              <a:buNone/>
              <a:tabLst/>
              <a:defRPr/>
            </a:pPr>
            <a:r>
              <a:rPr kumimoji="0" lang="en-GB" sz="1600" b="1" i="0" u="none" strike="noStrike" kern="1200" cap="none" spc="0" normalizeH="0" baseline="0" noProof="0" dirty="0">
                <a:ln>
                  <a:noFill/>
                </a:ln>
                <a:solidFill>
                  <a:schemeClr val="tx2"/>
                </a:solidFill>
                <a:effectLst/>
                <a:uLnTx/>
                <a:uFillTx/>
                <a:ea typeface="+mn-ea"/>
                <a:cs typeface="+mn-cs"/>
              </a:rPr>
              <a:t>DPH 6,92 </a:t>
            </a:r>
            <a:r>
              <a:rPr kumimoji="0" lang="en-GB" sz="1600" b="1" i="0" u="none" strike="noStrike" kern="1200" cap="none" spc="0" normalizeH="0" baseline="0" noProof="0" dirty="0" err="1">
                <a:ln>
                  <a:noFill/>
                </a:ln>
                <a:solidFill>
                  <a:schemeClr val="tx2"/>
                </a:solidFill>
                <a:effectLst/>
                <a:uLnTx/>
                <a:uFillTx/>
                <a:ea typeface="+mn-ea"/>
                <a:cs typeface="+mn-cs"/>
              </a:rPr>
              <a:t>Kč</a:t>
            </a:r>
            <a:r>
              <a:rPr kumimoji="0" lang="en-GB" sz="1600" b="1" i="0" u="none" strike="noStrike" kern="1200" cap="none" spc="0" normalizeH="0" baseline="0" noProof="0" dirty="0">
                <a:ln>
                  <a:noFill/>
                </a:ln>
                <a:solidFill>
                  <a:schemeClr val="tx2"/>
                </a:solidFill>
                <a:effectLst/>
                <a:uLnTx/>
                <a:uFillTx/>
                <a:ea typeface="+mn-ea"/>
                <a:cs typeface="+mn-cs"/>
              </a:rPr>
              <a:t>/l</a:t>
            </a:r>
          </a:p>
        </p:txBody>
      </p:sp>
      <p:sp>
        <p:nvSpPr>
          <p:cNvPr id="8" name="TextBox 7">
            <a:extLst>
              <a:ext uri="{FF2B5EF4-FFF2-40B4-BE49-F238E27FC236}">
                <a16:creationId xmlns:a16="http://schemas.microsoft.com/office/drawing/2014/main" id="{2B5D5078-BE13-DE25-BFE4-464A3D59CC10}"/>
              </a:ext>
            </a:extLst>
          </p:cNvPr>
          <p:cNvSpPr txBox="1"/>
          <p:nvPr/>
        </p:nvSpPr>
        <p:spPr>
          <a:xfrm>
            <a:off x="903625" y="4214115"/>
            <a:ext cx="2948743" cy="492443"/>
          </a:xfrm>
          <a:prstGeom prst="rect">
            <a:avLst/>
          </a:prstGeom>
          <a:noFill/>
        </p:spPr>
        <p:txBody>
          <a:bodyPr wrap="square" lIns="0" tIns="0" rIns="0" bIns="0" rtlCol="0">
            <a:spAutoFit/>
          </a:bodyPr>
          <a:lstStyle/>
          <a:p>
            <a:pPr eaLnBrk="1" hangingPunct="1"/>
            <a:r>
              <a:rPr lang="cs-CZ" sz="900" dirty="0"/>
              <a:t>„</a:t>
            </a:r>
            <a:r>
              <a:rPr lang="cs-CZ" sz="1600" b="1" dirty="0" err="1">
                <a:solidFill>
                  <a:schemeClr val="tx2"/>
                </a:solidFill>
              </a:rPr>
              <a:t>Bezdaňová</a:t>
            </a:r>
            <a:r>
              <a:rPr lang="cs-CZ" sz="1600" b="1" dirty="0">
                <a:solidFill>
                  <a:schemeClr val="tx2"/>
                </a:solidFill>
              </a:rPr>
              <a:t>“ cena 20,14 Kč/l  </a:t>
            </a:r>
            <a:br>
              <a:rPr lang="cs-CZ" sz="1600" b="1" dirty="0">
                <a:solidFill>
                  <a:schemeClr val="tx2"/>
                </a:solidFill>
              </a:rPr>
            </a:br>
            <a:endParaRPr lang="cs-CZ" sz="1600" b="1" dirty="0">
              <a:solidFill>
                <a:schemeClr val="tx2"/>
              </a:solidFill>
            </a:endParaRPr>
          </a:p>
        </p:txBody>
      </p:sp>
      <p:sp>
        <p:nvSpPr>
          <p:cNvPr id="9" name="TextBox 8">
            <a:extLst>
              <a:ext uri="{FF2B5EF4-FFF2-40B4-BE49-F238E27FC236}">
                <a16:creationId xmlns:a16="http://schemas.microsoft.com/office/drawing/2014/main" id="{2120BF74-6C34-3834-FAE3-E8B987252A57}"/>
              </a:ext>
            </a:extLst>
          </p:cNvPr>
          <p:cNvSpPr txBox="1"/>
          <p:nvPr/>
        </p:nvSpPr>
        <p:spPr>
          <a:xfrm>
            <a:off x="9161105" y="3771671"/>
            <a:ext cx="2444750" cy="465448"/>
          </a:xfrm>
          <a:prstGeom prst="rect">
            <a:avLst/>
          </a:prstGeom>
          <a:noFill/>
        </p:spPr>
        <p:txBody>
          <a:bodyPr wrap="square" lIns="0" tIns="0" rIns="0" bIns="0" rtlCol="0">
            <a:spAutoFit/>
          </a:bodyPr>
          <a:lstStyle/>
          <a:p>
            <a:pPr>
              <a:lnSpc>
                <a:spcPct val="110000"/>
              </a:lnSpc>
              <a:spcAft>
                <a:spcPts val="300"/>
              </a:spcAft>
              <a:defRPr/>
            </a:pPr>
            <a:r>
              <a:rPr lang="cs-CZ" sz="1600" b="1" dirty="0">
                <a:solidFill>
                  <a:schemeClr val="tx2"/>
                </a:solidFill>
              </a:rPr>
              <a:t>Spotřební daň 12,84 Kč/l  </a:t>
            </a:r>
          </a:p>
          <a:p>
            <a:pPr marL="0" marR="0" lvl="0" indent="0" algn="l" defTabSz="914400" rtl="0" eaLnBrk="1" fontAlgn="auto" latinLnBrk="0" hangingPunct="1">
              <a:lnSpc>
                <a:spcPct val="110000"/>
              </a:lnSpc>
              <a:spcBef>
                <a:spcPts val="0"/>
              </a:spcBef>
              <a:spcAft>
                <a:spcPts val="300"/>
              </a:spcAft>
              <a:buClrTx/>
              <a:buSzTx/>
              <a:buFontTx/>
              <a:buNone/>
              <a:tabLst/>
              <a:defRPr/>
            </a:pPr>
            <a:endParaRPr kumimoji="0" lang="en-GB" sz="1000" b="0" i="0" u="none" strike="noStrike" kern="1200" cap="none" spc="0" normalizeH="0" baseline="0" noProof="0" dirty="0">
              <a:ln>
                <a:noFill/>
              </a:ln>
              <a:solidFill>
                <a:schemeClr val="tx2"/>
              </a:solidFill>
              <a:effectLst/>
              <a:uLnTx/>
              <a:uFillTx/>
              <a:ea typeface="+mn-ea"/>
              <a:cs typeface="+mn-cs"/>
            </a:endParaRPr>
          </a:p>
        </p:txBody>
      </p:sp>
      <p:sp>
        <p:nvSpPr>
          <p:cNvPr id="11" name="Freeform: Shape 10">
            <a:extLst>
              <a:ext uri="{FF2B5EF4-FFF2-40B4-BE49-F238E27FC236}">
                <a16:creationId xmlns:a16="http://schemas.microsoft.com/office/drawing/2014/main" id="{C647E0B6-76A9-369F-83BA-521DF26D9070}"/>
              </a:ext>
            </a:extLst>
          </p:cNvPr>
          <p:cNvSpPr/>
          <p:nvPr/>
        </p:nvSpPr>
        <p:spPr>
          <a:xfrm>
            <a:off x="2414016" y="3026665"/>
            <a:ext cx="2676601" cy="616607"/>
          </a:xfrm>
          <a:custGeom>
            <a:avLst/>
            <a:gdLst>
              <a:gd name="connsiteX0" fmla="*/ 3683000 w 3683000"/>
              <a:gd name="connsiteY0" fmla="*/ 698500 h 698500"/>
              <a:gd name="connsiteX1" fmla="*/ 2984500 w 3683000"/>
              <a:gd name="connsiteY1" fmla="*/ 0 h 698500"/>
              <a:gd name="connsiteX2" fmla="*/ 0 w 3683000"/>
              <a:gd name="connsiteY2" fmla="*/ 0 h 698500"/>
            </a:gdLst>
            <a:ahLst/>
            <a:cxnLst>
              <a:cxn ang="0">
                <a:pos x="connsiteX0" y="connsiteY0"/>
              </a:cxn>
              <a:cxn ang="0">
                <a:pos x="connsiteX1" y="connsiteY1"/>
              </a:cxn>
              <a:cxn ang="0">
                <a:pos x="connsiteX2" y="connsiteY2"/>
              </a:cxn>
            </a:cxnLst>
            <a:rect l="l" t="t" r="r" b="b"/>
            <a:pathLst>
              <a:path w="3683000" h="698500">
                <a:moveTo>
                  <a:pt x="3683000" y="698500"/>
                </a:moveTo>
                <a:lnTo>
                  <a:pt x="2984500" y="0"/>
                </a:lnTo>
                <a:lnTo>
                  <a:pt x="0" y="0"/>
                </a:lnTo>
              </a:path>
            </a:pathLst>
          </a:custGeom>
          <a:noFill/>
          <a:ln w="63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744E51BA-E270-D24B-5781-B1C05A25F458}"/>
              </a:ext>
            </a:extLst>
          </p:cNvPr>
          <p:cNvSpPr/>
          <p:nvPr/>
        </p:nvSpPr>
        <p:spPr>
          <a:xfrm>
            <a:off x="797738" y="4085517"/>
            <a:ext cx="3637878" cy="574275"/>
          </a:xfrm>
          <a:custGeom>
            <a:avLst/>
            <a:gdLst>
              <a:gd name="connsiteX0" fmla="*/ 3683000 w 3683000"/>
              <a:gd name="connsiteY0" fmla="*/ 698500 h 698500"/>
              <a:gd name="connsiteX1" fmla="*/ 2984500 w 3683000"/>
              <a:gd name="connsiteY1" fmla="*/ 0 h 698500"/>
              <a:gd name="connsiteX2" fmla="*/ 0 w 3683000"/>
              <a:gd name="connsiteY2" fmla="*/ 0 h 698500"/>
            </a:gdLst>
            <a:ahLst/>
            <a:cxnLst>
              <a:cxn ang="0">
                <a:pos x="connsiteX0" y="connsiteY0"/>
              </a:cxn>
              <a:cxn ang="0">
                <a:pos x="connsiteX1" y="connsiteY1"/>
              </a:cxn>
              <a:cxn ang="0">
                <a:pos x="connsiteX2" y="connsiteY2"/>
              </a:cxn>
            </a:cxnLst>
            <a:rect l="l" t="t" r="r" b="b"/>
            <a:pathLst>
              <a:path w="3683000" h="698500">
                <a:moveTo>
                  <a:pt x="3683000" y="698500"/>
                </a:moveTo>
                <a:lnTo>
                  <a:pt x="2984500" y="0"/>
                </a:lnTo>
                <a:lnTo>
                  <a:pt x="0" y="0"/>
                </a:lnTo>
              </a:path>
            </a:pathLst>
          </a:custGeom>
          <a:noFill/>
          <a:ln w="63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837E321-C587-DC42-DFCA-2470FA0FCBE1}"/>
              </a:ext>
            </a:extLst>
          </p:cNvPr>
          <p:cNvSpPr/>
          <p:nvPr/>
        </p:nvSpPr>
        <p:spPr>
          <a:xfrm flipH="1">
            <a:off x="8418449" y="3608429"/>
            <a:ext cx="3193619" cy="605686"/>
          </a:xfrm>
          <a:custGeom>
            <a:avLst/>
            <a:gdLst>
              <a:gd name="connsiteX0" fmla="*/ 3683000 w 3683000"/>
              <a:gd name="connsiteY0" fmla="*/ 698500 h 698500"/>
              <a:gd name="connsiteX1" fmla="*/ 2984500 w 3683000"/>
              <a:gd name="connsiteY1" fmla="*/ 0 h 698500"/>
              <a:gd name="connsiteX2" fmla="*/ 0 w 3683000"/>
              <a:gd name="connsiteY2" fmla="*/ 0 h 698500"/>
            </a:gdLst>
            <a:ahLst/>
            <a:cxnLst>
              <a:cxn ang="0">
                <a:pos x="connsiteX0" y="connsiteY0"/>
              </a:cxn>
              <a:cxn ang="0">
                <a:pos x="connsiteX1" y="connsiteY1"/>
              </a:cxn>
              <a:cxn ang="0">
                <a:pos x="connsiteX2" y="connsiteY2"/>
              </a:cxn>
            </a:cxnLst>
            <a:rect l="l" t="t" r="r" b="b"/>
            <a:pathLst>
              <a:path w="3683000" h="698500">
                <a:moveTo>
                  <a:pt x="3683000" y="698500"/>
                </a:moveTo>
                <a:lnTo>
                  <a:pt x="2984500" y="0"/>
                </a:lnTo>
                <a:lnTo>
                  <a:pt x="0" y="0"/>
                </a:lnTo>
              </a:path>
            </a:pathLst>
          </a:custGeom>
          <a:noFill/>
          <a:ln w="6350">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4171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lihu</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2</a:t>
            </a:r>
            <a:endParaRPr lang="en-GB" dirty="0"/>
          </a:p>
        </p:txBody>
      </p:sp>
    </p:spTree>
    <p:extLst>
      <p:ext uri="{BB962C8B-B14F-4D97-AF65-F5344CB8AC3E}">
        <p14:creationId xmlns:p14="http://schemas.microsoft.com/office/powerpoint/2010/main" val="93872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lihu (§ 66 – § 79a ZSD)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2000" dirty="0"/>
              <a:t>Předmět daně z lihu (§ 67 ZSD) </a:t>
            </a:r>
          </a:p>
          <a:p>
            <a:pPr lvl="1" eaLnBrk="1" hangingPunct="1">
              <a:lnSpc>
                <a:spcPct val="80000"/>
              </a:lnSpc>
            </a:pPr>
            <a:r>
              <a:rPr lang="cs-CZ" sz="2000" dirty="0"/>
              <a:t>líh (ethanol)</a:t>
            </a:r>
            <a:endParaRPr lang="en-US" sz="2000" dirty="0"/>
          </a:p>
          <a:p>
            <a:pPr lvl="2" eaLnBrk="1" hangingPunct="1">
              <a:lnSpc>
                <a:spcPct val="80000"/>
              </a:lnSpc>
            </a:pPr>
            <a:r>
              <a:rPr lang="cs-CZ" dirty="0"/>
              <a:t>k</a:t>
            </a:r>
            <a:r>
              <a:rPr lang="en-US" dirty="0" err="1"/>
              <a:t>vasn</a:t>
            </a:r>
            <a:r>
              <a:rPr lang="cs-CZ" dirty="0"/>
              <a:t>ý</a:t>
            </a:r>
          </a:p>
          <a:p>
            <a:pPr lvl="2" eaLnBrk="1" hangingPunct="1">
              <a:lnSpc>
                <a:spcPct val="80000"/>
              </a:lnSpc>
            </a:pPr>
            <a:r>
              <a:rPr lang="cs-CZ" dirty="0"/>
              <a:t>syntetický</a:t>
            </a:r>
          </a:p>
          <a:p>
            <a:pPr lvl="1" eaLnBrk="1" hangingPunct="1">
              <a:lnSpc>
                <a:spcPct val="80000"/>
              </a:lnSpc>
              <a:buFontTx/>
              <a:buNone/>
            </a:pPr>
            <a:endParaRPr lang="cs-CZ" sz="2000" dirty="0"/>
          </a:p>
          <a:p>
            <a:pPr eaLnBrk="1" hangingPunct="1">
              <a:lnSpc>
                <a:spcPct val="80000"/>
              </a:lnSpc>
            </a:pPr>
            <a:r>
              <a:rPr lang="cs-CZ" sz="2000" dirty="0"/>
              <a:t>Výrobek podléhá spotřební dani z lihu</a:t>
            </a:r>
          </a:p>
          <a:p>
            <a:pPr lvl="1" eaLnBrk="1" hangingPunct="1">
              <a:lnSpc>
                <a:spcPct val="80000"/>
              </a:lnSpc>
            </a:pPr>
            <a:r>
              <a:rPr lang="cs-CZ" sz="2000" dirty="0"/>
              <a:t>pokud jeho obsah ve výrobku činí více než 1,2 % objemových ethanolu</a:t>
            </a:r>
          </a:p>
          <a:p>
            <a:pPr lvl="1" eaLnBrk="1" hangingPunct="1">
              <a:lnSpc>
                <a:spcPct val="80000"/>
              </a:lnSpc>
            </a:pPr>
            <a:r>
              <a:rPr lang="cs-CZ" sz="2000" dirty="0"/>
              <a:t>a nejedná se o pivo nebo víno </a:t>
            </a:r>
          </a:p>
          <a:p>
            <a:pPr lvl="1" eaLnBrk="1" hangingPunct="1">
              <a:lnSpc>
                <a:spcPct val="80000"/>
              </a:lnSpc>
            </a:pPr>
            <a:endParaRPr lang="cs-CZ" sz="2000" dirty="0"/>
          </a:p>
          <a:p>
            <a:pPr marL="0" lvl="2" indent="0" eaLnBrk="1" hangingPunct="1">
              <a:lnSpc>
                <a:spcPct val="80000"/>
              </a:lnSpc>
              <a:buNone/>
            </a:pPr>
            <a:r>
              <a:rPr lang="cs-CZ" dirty="0"/>
              <a:t>(x pokud v pivě nebo víně obsah lihu </a:t>
            </a:r>
            <a:r>
              <a:rPr lang="en-US" dirty="0"/>
              <a:t>&gt;22</a:t>
            </a:r>
            <a:r>
              <a:rPr lang="cs-CZ" dirty="0"/>
              <a:t>%, podléhají spotřební dani </a:t>
            </a:r>
            <a:r>
              <a:rPr lang="cs-CZ" u="sng" dirty="0"/>
              <a:t>z lihu</a:t>
            </a:r>
            <a:r>
              <a:rPr lang="cs-CZ" dirty="0"/>
              <a:t>)</a:t>
            </a:r>
          </a:p>
          <a:p>
            <a:pPr lvl="1" eaLnBrk="1" hangingPunct="1">
              <a:lnSpc>
                <a:spcPct val="80000"/>
              </a:lnSpc>
            </a:pPr>
            <a:endParaRPr lang="cs-CZ" sz="2000" dirty="0"/>
          </a:p>
          <a:p>
            <a:pPr lvl="1" eaLnBrk="1" hangingPunct="1">
              <a:lnSpc>
                <a:spcPct val="80000"/>
              </a:lnSpc>
              <a:buFont typeface="Arial" charset="0"/>
              <a:buChar char="•"/>
            </a:pPr>
            <a:endParaRPr lang="cs-CZ" dirty="0"/>
          </a:p>
          <a:p>
            <a:pPr lvl="1" eaLnBrk="1" hangingPunct="1">
              <a:lnSpc>
                <a:spcPct val="80000"/>
              </a:lnSpc>
              <a:buFontTx/>
              <a:buNone/>
            </a:pPr>
            <a:endParaRPr lang="cs-CZ"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818517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lihu (§ 66 – § 79a ZSD)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2000" dirty="0"/>
              <a:t>Předmět daně (§ 67 ZSD) – příklad</a:t>
            </a:r>
          </a:p>
          <a:p>
            <a:pPr lvl="1" eaLnBrk="1" hangingPunct="1">
              <a:lnSpc>
                <a:spcPct val="80000"/>
              </a:lnSpc>
            </a:pPr>
            <a:r>
              <a:rPr lang="cs-CZ" sz="2000" dirty="0"/>
              <a:t>Líh (ethanol) včetně neoddělitelného lihu vzniklého kvašením, pokud jeho obsah ve vybraných výrobcích činí více než 1,2 % objemových ethanolu</a:t>
            </a:r>
          </a:p>
          <a:p>
            <a:pPr lvl="1" eaLnBrk="1" hangingPunct="1">
              <a:lnSpc>
                <a:spcPct val="80000"/>
              </a:lnSpc>
            </a:pPr>
            <a:endParaRPr lang="cs-CZ" sz="2000" dirty="0"/>
          </a:p>
          <a:p>
            <a:pPr eaLnBrk="1" hangingPunct="1">
              <a:lnSpc>
                <a:spcPct val="80000"/>
              </a:lnSpc>
            </a:pPr>
            <a:r>
              <a:rPr lang="cs-CZ" sz="2000" dirty="0"/>
              <a:t>Základ daně (§ 69 ZSD)</a:t>
            </a:r>
          </a:p>
          <a:p>
            <a:pPr lvl="1" eaLnBrk="1" hangingPunct="1">
              <a:lnSpc>
                <a:spcPct val="80000"/>
              </a:lnSpc>
            </a:pPr>
            <a:r>
              <a:rPr lang="cs-CZ" sz="2000" dirty="0"/>
              <a:t>Množství lihu vyjádřené v hektolitrech ethanolu při teplotě 20 °C</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559409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lihu (§ 66 – § 79a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2000" dirty="0"/>
              <a:t>Sazby daně (§ 70 ZSD) – příklad</a:t>
            </a: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2" name="Group 5">
            <a:extLst>
              <a:ext uri="{FF2B5EF4-FFF2-40B4-BE49-F238E27FC236}">
                <a16:creationId xmlns:a16="http://schemas.microsoft.com/office/drawing/2014/main" id="{A83CF7A6-3B3D-D555-0A72-370C109878E1}"/>
              </a:ext>
            </a:extLst>
          </p:cNvPr>
          <p:cNvGraphicFramePr>
            <a:graphicFrameLocks/>
          </p:cNvGraphicFramePr>
          <p:nvPr>
            <p:extLst>
              <p:ext uri="{D42A27DB-BD31-4B8C-83A1-F6EECF244321}">
                <p14:modId xmlns:p14="http://schemas.microsoft.com/office/powerpoint/2010/main" val="3837449593"/>
              </p:ext>
            </p:extLst>
          </p:nvPr>
        </p:nvGraphicFramePr>
        <p:xfrm>
          <a:off x="995363" y="2045779"/>
          <a:ext cx="8464550" cy="2766441"/>
        </p:xfrm>
        <a:graphic>
          <a:graphicData uri="http://schemas.openxmlformats.org/drawingml/2006/table">
            <a:tbl>
              <a:tblPr firstRow="1">
                <a:tableStyleId>{3B4B98B0-60AC-42C2-AFA5-B58CD77FA1E5}</a:tableStyleId>
              </a:tblPr>
              <a:tblGrid>
                <a:gridCol w="1749425">
                  <a:extLst>
                    <a:ext uri="{9D8B030D-6E8A-4147-A177-3AD203B41FA5}">
                      <a16:colId xmlns:a16="http://schemas.microsoft.com/office/drawing/2014/main" val="20000"/>
                    </a:ext>
                  </a:extLst>
                </a:gridCol>
                <a:gridCol w="3960813">
                  <a:extLst>
                    <a:ext uri="{9D8B030D-6E8A-4147-A177-3AD203B41FA5}">
                      <a16:colId xmlns:a16="http://schemas.microsoft.com/office/drawing/2014/main" val="20001"/>
                    </a:ext>
                  </a:extLst>
                </a:gridCol>
                <a:gridCol w="2754312">
                  <a:extLst>
                    <a:ext uri="{9D8B030D-6E8A-4147-A177-3AD203B41FA5}">
                      <a16:colId xmlns:a16="http://schemas.microsoft.com/office/drawing/2014/main" val="20002"/>
                    </a:ext>
                  </a:extLst>
                </a:gridCol>
              </a:tblGrid>
              <a:tr h="547688">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Kód nomenklatury</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Text</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Sazba daně</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2207</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Líh obsažený ve výrobcích pod kódem 2207 (např. destiláty)</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35 500 Kč/hl ethanolu</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1"/>
                  </a:ext>
                </a:extLst>
              </a:tr>
              <a:tr h="695325">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2208</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Líh obsažený ve výrobcích pod kódem 2208 (např. whisky, rum)</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35 500 Kč/hl ethanolu</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2"/>
                  </a:ext>
                </a:extLst>
              </a:tr>
              <a:tr h="695325">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Líh obsažený v destilátech z pěstitelského pálení (do 30 l)</a:t>
                      </a:r>
                      <a:endParaRPr kumimoji="0" lang="en-US" sz="18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17 800 Kč/hl ethanolu</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626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lihu (§ 66 – § 79a ZSD) – příklad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u="sng" dirty="0"/>
              <a:t>Kolik činí spotřební daň z litrovky Jana Bechera (obsah alkoholu 3</a:t>
            </a:r>
            <a:r>
              <a:rPr lang="en-US" u="sng" dirty="0"/>
              <a:t>8</a:t>
            </a:r>
            <a:r>
              <a:rPr lang="cs-CZ" u="sng" dirty="0"/>
              <a:t> %)?</a:t>
            </a:r>
            <a:r>
              <a:rPr lang="cs-CZ" dirty="0"/>
              <a:t>                 </a:t>
            </a:r>
            <a:r>
              <a:rPr lang="cs-CZ" u="sng" dirty="0"/>
              <a:t> </a:t>
            </a:r>
          </a:p>
          <a:p>
            <a:pPr eaLnBrk="1" hangingPunct="1"/>
            <a:endParaRPr lang="cs-CZ" dirty="0"/>
          </a:p>
          <a:p>
            <a:pPr eaLnBrk="1" hangingPunct="1">
              <a:buFont typeface="Arial" charset="0"/>
              <a:buNone/>
            </a:pPr>
            <a:r>
              <a:rPr lang="cs-CZ" dirty="0"/>
              <a:t>SD = základ daně x sazba daně = 0,3</a:t>
            </a:r>
            <a:r>
              <a:rPr lang="en-US" dirty="0"/>
              <a:t>8</a:t>
            </a:r>
            <a:r>
              <a:rPr lang="cs-CZ" dirty="0"/>
              <a:t> x 322,5</a:t>
            </a:r>
            <a:r>
              <a:rPr lang="en-US" dirty="0"/>
              <a:t> = 1</a:t>
            </a:r>
            <a:r>
              <a:rPr lang="cs-CZ" dirty="0"/>
              <a:t>22,55</a:t>
            </a:r>
            <a:r>
              <a:rPr lang="en-US" dirty="0"/>
              <a:t> K</a:t>
            </a:r>
            <a:r>
              <a:rPr lang="cs-CZ" dirty="0"/>
              <a:t>č</a:t>
            </a:r>
          </a:p>
          <a:p>
            <a:pPr eaLnBrk="1" hangingPunct="1">
              <a:buFont typeface="Arial" charset="0"/>
              <a:buNone/>
            </a:pPr>
            <a:br>
              <a:rPr lang="cs-CZ" dirty="0"/>
            </a:br>
            <a:endParaRPr lang="cs-CZ" dirty="0"/>
          </a:p>
          <a:p>
            <a:pPr lvl="3" eaLnBrk="1" hangingPunct="1">
              <a:buFontTx/>
              <a:buNone/>
            </a:pPr>
            <a:endParaRPr lang="cs-CZ" dirty="0"/>
          </a:p>
          <a:p>
            <a:pPr eaLnBrk="1" hangingPunct="1">
              <a:buFont typeface="Arial" charset="0"/>
              <a:buNone/>
            </a:pPr>
            <a:endParaRPr lang="cs-CZ"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579378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piva</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3</a:t>
            </a:r>
            <a:endParaRPr lang="en-GB" dirty="0"/>
          </a:p>
        </p:txBody>
      </p:sp>
    </p:spTree>
    <p:extLst>
      <p:ext uri="{BB962C8B-B14F-4D97-AF65-F5344CB8AC3E}">
        <p14:creationId xmlns:p14="http://schemas.microsoft.com/office/powerpoint/2010/main" val="2070963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piva (§ 80 - § 91 ZSD)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2000" dirty="0"/>
              <a:t>Předmět daně (§ 81 ZSD) – příklad</a:t>
            </a:r>
          </a:p>
          <a:p>
            <a:pPr lvl="1" eaLnBrk="1" hangingPunct="1"/>
            <a:r>
              <a:rPr lang="cs-CZ" sz="2000" dirty="0"/>
              <a:t>Výrobek pod kódem nomenklatury 2203 (pivo ze sladu) obsahující více než 0,5 % objemových alkoholu</a:t>
            </a:r>
            <a:endParaRPr lang="en-US" sz="2000" dirty="0"/>
          </a:p>
          <a:p>
            <a:pPr lvl="1" eaLnBrk="1" hangingPunct="1"/>
            <a:r>
              <a:rPr lang="cs-CZ" sz="2000" dirty="0"/>
              <a:t>Též směsi piva s nealko nápoji mající více než 0,5 % </a:t>
            </a:r>
          </a:p>
          <a:p>
            <a:pPr lvl="1" eaLnBrk="1" hangingPunct="1"/>
            <a:r>
              <a:rPr lang="cs-CZ" sz="2000" dirty="0"/>
              <a:t>Předmětem ale není samotné nealko pivo</a:t>
            </a:r>
          </a:p>
          <a:p>
            <a:pPr eaLnBrk="1" hangingPunct="1"/>
            <a:endParaRPr lang="en-US" sz="2000" dirty="0"/>
          </a:p>
          <a:p>
            <a:pPr eaLnBrk="1" hangingPunct="1"/>
            <a:r>
              <a:rPr lang="cs-CZ" sz="2000" dirty="0"/>
              <a:t>Základ daně (§ 84 ZSD)</a:t>
            </a:r>
          </a:p>
          <a:p>
            <a:pPr lvl="1" eaLnBrk="1" hangingPunct="1"/>
            <a:r>
              <a:rPr lang="cs-CZ" sz="2000" dirty="0"/>
              <a:t>Množství piva vyjádřené v hektolitrech</a:t>
            </a:r>
            <a:endParaRPr lang="en-US" sz="2000" dirty="0"/>
          </a:p>
          <a:p>
            <a:pPr lvl="1" eaLnBrk="1" hangingPunct="1">
              <a:buFontTx/>
              <a:buNone/>
            </a:pPr>
            <a:endParaRPr lang="en-US" sz="2000" dirty="0"/>
          </a:p>
          <a:p>
            <a:pPr eaLnBrk="1" hangingPunct="1"/>
            <a:r>
              <a:rPr lang="cs-CZ" sz="2000" dirty="0"/>
              <a:t>Malý nezávislý pivovar (§ 82 ZSD)</a:t>
            </a:r>
          </a:p>
          <a:p>
            <a:pPr lvl="1" eaLnBrk="1" hangingPunct="1"/>
            <a:r>
              <a:rPr lang="cs-CZ" sz="2000" dirty="0"/>
              <a:t>Roční výroba piva </a:t>
            </a:r>
            <a:r>
              <a:rPr lang="en-GB" sz="2000" dirty="0"/>
              <a:t>&lt;</a:t>
            </a:r>
            <a:r>
              <a:rPr lang="cs-CZ" sz="2000" dirty="0"/>
              <a:t> 200 000 hl</a:t>
            </a:r>
          </a:p>
          <a:p>
            <a:pPr lvl="1" eaLnBrk="1" hangingPunct="1"/>
            <a:r>
              <a:rPr lang="cs-CZ" sz="2000" dirty="0"/>
              <a:t>Není právně ani hospodářsky závislý na jiném pivovaru</a:t>
            </a:r>
          </a:p>
          <a:p>
            <a:pPr eaLnBrk="1" hangingPunct="1"/>
            <a:endParaRPr lang="en-US"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4132465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piva (§ 80 - § 91 ZSD)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Sazby daně a výpočet daně z piva (§ 85 ZSD)</a:t>
            </a:r>
          </a:p>
          <a:p>
            <a:pPr lvl="1" eaLnBrk="1" hangingPunct="1"/>
            <a:r>
              <a:rPr lang="cs-CZ" sz="2000" dirty="0"/>
              <a:t>Snížená sazba – malé nezávislé pivovary</a:t>
            </a:r>
          </a:p>
          <a:p>
            <a:pPr lvl="1" eaLnBrk="1" hangingPunct="1"/>
            <a:r>
              <a:rPr lang="cs-CZ" sz="2000" dirty="0"/>
              <a:t>Základní sazba – ostatní pivovary</a:t>
            </a:r>
          </a:p>
          <a:p>
            <a:pPr lvl="1" eaLnBrk="1" hangingPunct="1">
              <a:buFontTx/>
              <a:buNone/>
            </a:pP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4" name="Group 4">
            <a:extLst>
              <a:ext uri="{FF2B5EF4-FFF2-40B4-BE49-F238E27FC236}">
                <a16:creationId xmlns:a16="http://schemas.microsoft.com/office/drawing/2014/main" id="{C14220A4-A050-0C73-B7AD-AB068E967B02}"/>
              </a:ext>
            </a:extLst>
          </p:cNvPr>
          <p:cNvGraphicFramePr>
            <a:graphicFrameLocks/>
          </p:cNvGraphicFramePr>
          <p:nvPr>
            <p:extLst>
              <p:ext uri="{D42A27DB-BD31-4B8C-83A1-F6EECF244321}">
                <p14:modId xmlns:p14="http://schemas.microsoft.com/office/powerpoint/2010/main" val="3835889619"/>
              </p:ext>
            </p:extLst>
          </p:nvPr>
        </p:nvGraphicFramePr>
        <p:xfrm>
          <a:off x="995363" y="2730500"/>
          <a:ext cx="8464550" cy="3253296"/>
        </p:xfrm>
        <a:graphic>
          <a:graphicData uri="http://schemas.openxmlformats.org/drawingml/2006/table">
            <a:tbl>
              <a:tblPr firstRow="1">
                <a:tableStyleId>{BC89EF96-8CEA-46FF-86C4-4CE0E7609802}</a:tableStyleId>
              </a:tblPr>
              <a:tblGrid>
                <a:gridCol w="741363">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368425">
                  <a:extLst>
                    <a:ext uri="{9D8B030D-6E8A-4147-A177-3AD203B41FA5}">
                      <a16:colId xmlns:a16="http://schemas.microsoft.com/office/drawing/2014/main" val="20005"/>
                    </a:ext>
                  </a:extLst>
                </a:gridCol>
                <a:gridCol w="1603375">
                  <a:extLst>
                    <a:ext uri="{9D8B030D-6E8A-4147-A177-3AD203B41FA5}">
                      <a16:colId xmlns:a16="http://schemas.microsoft.com/office/drawing/2014/main" val="20006"/>
                    </a:ext>
                  </a:extLst>
                </a:gridCol>
              </a:tblGrid>
              <a:tr h="625475">
                <a:tc rowSpan="4">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Kód </a:t>
                      </a:r>
                      <a:r>
                        <a:rPr kumimoji="0" lang="cs-CZ" sz="1600" b="0" u="none" strike="noStrike" cap="none" normalizeH="0" baseline="0" dirty="0" err="1">
                          <a:ln>
                            <a:noFill/>
                          </a:ln>
                          <a:solidFill>
                            <a:schemeClr val="accent2"/>
                          </a:solidFill>
                          <a:effectLst/>
                        </a:rPr>
                        <a:t>nom</a:t>
                      </a:r>
                      <a:r>
                        <a:rPr kumimoji="0" lang="cs-CZ" sz="1600" b="0" u="none" strike="noStrike" cap="none" normalizeH="0" baseline="0" dirty="0">
                          <a:ln>
                            <a:noFill/>
                          </a:ln>
                          <a:solidFill>
                            <a:schemeClr val="accent2"/>
                          </a:solidFill>
                          <a:effectLst/>
                        </a:rPr>
                        <a:t>.</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gridSpan="6">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Sazba daně v Kč/hl za každé celé procento extraktu původní mladiny (ze které bylo pivo vyrobeno před zkvašením)</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5475">
                <a:tc vMerge="1">
                  <a:txBody>
                    <a:bodyPr/>
                    <a:lstStyle/>
                    <a:p>
                      <a:endParaRPr lang="en-US"/>
                    </a:p>
                  </a:txBody>
                  <a:tcPr/>
                </a:tc>
                <a:tc rowSpan="3">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u="none" strike="noStrike" cap="none" normalizeH="0" baseline="0" dirty="0">
                        <a:ln>
                          <a:noFill/>
                        </a:ln>
                        <a:solidFill>
                          <a:schemeClr val="accent2"/>
                        </a:solidFill>
                        <a:effectLst/>
                      </a:endParaRPr>
                    </a:p>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Základní sazba</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gridSpan="5">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Snížené sazby pro malé nezávislé pivovary</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27063">
                <a:tc vMerge="1">
                  <a:txBody>
                    <a:bodyPr/>
                    <a:lstStyle/>
                    <a:p>
                      <a:endParaRPr lang="en-US"/>
                    </a:p>
                  </a:txBody>
                  <a:tcPr/>
                </a:tc>
                <a:tc vMerge="1">
                  <a:txBody>
                    <a:bodyPr/>
                    <a:lstStyle/>
                    <a:p>
                      <a:endParaRPr lang="en-US"/>
                    </a:p>
                  </a:txBody>
                  <a:tcPr/>
                </a:tc>
                <a:tc gridSpan="5">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Velikostní skupina podle výroby v hl ročně</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5475">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Do 10 000 včetně</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Nad 10 000 do 50 000 včetně</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Nad 50 000 do 100 000 včetně</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Nad 100 000 do 150 000 včetně</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Nad 150 000 do 200 000 včetně</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r h="625475">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2203, 2206</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32,00 Kč</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16,00 Kč</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19,20 Kč</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22,40 Kč</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25,60 Kč</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28,80 Kč</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9472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rels in distillery">
            <a:extLst>
              <a:ext uri="{FF2B5EF4-FFF2-40B4-BE49-F238E27FC236}">
                <a16:creationId xmlns:a16="http://schemas.microsoft.com/office/drawing/2014/main" id="{763D9805-BA6D-6D3D-3CA0-EDBECBD173B8}"/>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2" name="Rectangle 11">
            <a:extLst>
              <a:ext uri="{FF2B5EF4-FFF2-40B4-BE49-F238E27FC236}">
                <a16:creationId xmlns:a16="http://schemas.microsoft.com/office/drawing/2014/main" id="{BBD07E35-DA92-DDAC-0610-0F040DD920E4}"/>
              </a:ext>
            </a:extLst>
          </p:cNvPr>
          <p:cNvSpPr/>
          <p:nvPr/>
        </p:nvSpPr>
        <p:spPr>
          <a:xfrm>
            <a:off x="1274701" y="1230644"/>
            <a:ext cx="4156420" cy="2366340"/>
          </a:xfrm>
          <a:prstGeom prst="rect">
            <a:avLst/>
          </a:prstGeom>
          <a:gradFill flip="none" rotWithShape="1">
            <a:gsLst>
              <a:gs pos="0">
                <a:srgbClr val="7030A0"/>
              </a:gs>
              <a:gs pos="100000">
                <a:srgbClr val="00338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80000" rIns="72000" bIns="180000" rtlCol="0" anchor="t" anchorCtr="0">
            <a:noAutofit/>
          </a:bodyPr>
          <a:lstStyle/>
          <a:p>
            <a:pPr marL="1790700" lvl="2">
              <a:lnSpc>
                <a:spcPct val="70000"/>
              </a:lnSpc>
              <a:spcAft>
                <a:spcPts val="600"/>
              </a:spcAft>
              <a:tabLst>
                <a:tab pos="1790700" algn="l"/>
              </a:tabLst>
            </a:pPr>
            <a:r>
              <a:rPr lang="cs-CZ" sz="2800" dirty="0">
                <a:solidFill>
                  <a:schemeClr val="bg1"/>
                </a:solidFill>
                <a:latin typeface="+mj-lt"/>
              </a:rPr>
              <a:t>Lukáš</a:t>
            </a:r>
            <a:r>
              <a:rPr lang="en-US" sz="2800" dirty="0">
                <a:solidFill>
                  <a:schemeClr val="bg1"/>
                </a:solidFill>
                <a:latin typeface="+mj-lt"/>
              </a:rPr>
              <a:t> Arazim</a:t>
            </a:r>
          </a:p>
          <a:p>
            <a:pPr marL="1790700" lvl="2">
              <a:lnSpc>
                <a:spcPct val="70000"/>
              </a:lnSpc>
              <a:spcAft>
                <a:spcPts val="600"/>
              </a:spcAft>
              <a:tabLst>
                <a:tab pos="1790700" algn="l"/>
              </a:tabLst>
            </a:pPr>
            <a:r>
              <a:rPr lang="cs-CZ" sz="2000" dirty="0">
                <a:solidFill>
                  <a:schemeClr val="bg1"/>
                </a:solidFill>
                <a:latin typeface="+mj-lt"/>
              </a:rPr>
              <a:t>Senior </a:t>
            </a:r>
            <a:r>
              <a:rPr lang="en-US" sz="2000" dirty="0">
                <a:solidFill>
                  <a:schemeClr val="bg1"/>
                </a:solidFill>
                <a:latin typeface="+mj-lt"/>
              </a:rPr>
              <a:t>Tax Consultant</a:t>
            </a:r>
            <a:br>
              <a:rPr lang="cs-CZ" sz="2000" dirty="0">
                <a:solidFill>
                  <a:schemeClr val="bg1"/>
                </a:solidFill>
                <a:latin typeface="+mj-lt"/>
              </a:rPr>
            </a:br>
            <a:endParaRPr lang="cs-CZ" sz="2000" dirty="0">
              <a:solidFill>
                <a:schemeClr val="bg1"/>
              </a:solidFill>
              <a:latin typeface="+mj-lt"/>
            </a:endParaRPr>
          </a:p>
          <a:p>
            <a:pPr marL="1790700" lvl="2">
              <a:lnSpc>
                <a:spcPct val="70000"/>
              </a:lnSpc>
              <a:spcAft>
                <a:spcPts val="600"/>
              </a:spcAft>
              <a:tabLst>
                <a:tab pos="1790700" algn="l"/>
                <a:tab pos="2066925" algn="l"/>
              </a:tabLst>
            </a:pPr>
            <a:r>
              <a:rPr lang="cs-CZ" sz="2000" dirty="0">
                <a:solidFill>
                  <a:schemeClr val="bg1"/>
                </a:solidFill>
                <a:latin typeface="+mj-lt"/>
              </a:rPr>
              <a:t>T	</a:t>
            </a:r>
            <a:r>
              <a:rPr lang="en-GB" sz="2000" dirty="0">
                <a:solidFill>
                  <a:schemeClr val="bg1"/>
                </a:solidFill>
                <a:latin typeface="+mj-lt"/>
              </a:rPr>
              <a:t>+420 222 123 776</a:t>
            </a:r>
            <a:br>
              <a:rPr lang="cs-CZ" sz="2000" dirty="0">
                <a:solidFill>
                  <a:schemeClr val="bg1"/>
                </a:solidFill>
                <a:latin typeface="+mj-lt"/>
              </a:rPr>
            </a:br>
            <a:r>
              <a:rPr lang="en-GB" sz="2000" dirty="0">
                <a:solidFill>
                  <a:schemeClr val="bg1"/>
                </a:solidFill>
                <a:latin typeface="+mj-lt"/>
              </a:rPr>
              <a:t>M</a:t>
            </a:r>
            <a:r>
              <a:rPr lang="cs-CZ" sz="2000" dirty="0">
                <a:solidFill>
                  <a:schemeClr val="bg1"/>
                </a:solidFill>
                <a:latin typeface="+mj-lt"/>
              </a:rPr>
              <a:t> 	</a:t>
            </a:r>
            <a:r>
              <a:rPr lang="en-GB" sz="2000" dirty="0">
                <a:solidFill>
                  <a:schemeClr val="bg1"/>
                </a:solidFill>
                <a:latin typeface="+mj-lt"/>
              </a:rPr>
              <a:t>+420 724 855 264</a:t>
            </a:r>
            <a:endParaRPr lang="cs-CZ" sz="2000" dirty="0">
              <a:solidFill>
                <a:schemeClr val="bg1"/>
              </a:solidFill>
              <a:latin typeface="+mj-lt"/>
            </a:endParaRPr>
          </a:p>
          <a:p>
            <a:pPr marL="1790700">
              <a:spcAft>
                <a:spcPts val="300"/>
              </a:spcAft>
              <a:tabLst>
                <a:tab pos="1790700" algn="l"/>
              </a:tabLst>
            </a:pPr>
            <a:r>
              <a:rPr lang="cs-CZ" sz="2000" dirty="0" err="1">
                <a:solidFill>
                  <a:schemeClr val="bg1"/>
                </a:solidFill>
                <a:latin typeface="+mj-lt"/>
              </a:rPr>
              <a:t>larazim</a:t>
            </a:r>
            <a:r>
              <a:rPr lang="en-GB" sz="2000" dirty="0">
                <a:solidFill>
                  <a:schemeClr val="bg1"/>
                </a:solidFill>
                <a:latin typeface="+mj-lt"/>
              </a:rPr>
              <a:t>@kpmg.cz</a:t>
            </a:r>
          </a:p>
          <a:p>
            <a:pPr marL="1790700" lvl="2">
              <a:lnSpc>
                <a:spcPct val="70000"/>
              </a:lnSpc>
              <a:spcAft>
                <a:spcPts val="600"/>
              </a:spcAft>
              <a:tabLst>
                <a:tab pos="1790700" algn="l"/>
              </a:tabLst>
            </a:pPr>
            <a:endParaRPr lang="en-US" sz="2000" dirty="0">
              <a:solidFill>
                <a:schemeClr val="bg1"/>
              </a:solidFill>
              <a:latin typeface="+mj-lt"/>
            </a:endParaRPr>
          </a:p>
        </p:txBody>
      </p:sp>
      <p:pic>
        <p:nvPicPr>
          <p:cNvPr id="13" name="Picture 12">
            <a:extLst>
              <a:ext uri="{FF2B5EF4-FFF2-40B4-BE49-F238E27FC236}">
                <a16:creationId xmlns:a16="http://schemas.microsoft.com/office/drawing/2014/main" id="{5B723F92-114B-B34C-33B9-7FCA44D90A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8475" y="1230644"/>
            <a:ext cx="1840488" cy="2366340"/>
          </a:xfrm>
          <a:prstGeom prst="rect">
            <a:avLst/>
          </a:prstGeom>
        </p:spPr>
      </p:pic>
      <p:sp>
        <p:nvSpPr>
          <p:cNvPr id="16" name="Freeform 19">
            <a:extLst>
              <a:ext uri="{FF2B5EF4-FFF2-40B4-BE49-F238E27FC236}">
                <a16:creationId xmlns:a16="http://schemas.microsoft.com/office/drawing/2014/main" id="{C4C37491-2C32-653F-3EE9-58BE44242845}"/>
              </a:ext>
            </a:extLst>
          </p:cNvPr>
          <p:cNvSpPr>
            <a:spLocks noChangeAspect="1" noEditPoints="1"/>
          </p:cNvSpPr>
          <p:nvPr/>
        </p:nvSpPr>
        <p:spPr bwMode="auto">
          <a:xfrm>
            <a:off x="998475" y="36939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03147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piva (§ 80 - § 91 ZSD) </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u="sng" dirty="0"/>
              <a:t>Kolik činí spotřební daň v půllitrové lahvi </a:t>
            </a:r>
          </a:p>
          <a:p>
            <a:pPr lvl="1" eaLnBrk="1" hangingPunct="1"/>
            <a:r>
              <a:rPr lang="cs-CZ" u="sng" dirty="0"/>
              <a:t>a)  10 stupňového piva?</a:t>
            </a:r>
          </a:p>
          <a:p>
            <a:pPr lvl="1" eaLnBrk="1" hangingPunct="1"/>
            <a:r>
              <a:rPr lang="cs-CZ" u="sng" dirty="0"/>
              <a:t>b)  12 stupňového piva?</a:t>
            </a:r>
            <a:r>
              <a:rPr lang="cs-CZ" dirty="0"/>
              <a:t>                 </a:t>
            </a:r>
            <a:r>
              <a:rPr lang="cs-CZ" u="sng" dirty="0"/>
              <a:t> </a:t>
            </a:r>
          </a:p>
          <a:p>
            <a:pPr eaLnBrk="1" hangingPunct="1">
              <a:buFont typeface="Arial" charset="0"/>
              <a:buNone/>
            </a:pPr>
            <a:endParaRPr lang="cs-CZ" dirty="0"/>
          </a:p>
          <a:p>
            <a:pPr eaLnBrk="1" hangingPunct="1">
              <a:buFont typeface="Arial" charset="0"/>
              <a:buNone/>
            </a:pPr>
            <a:r>
              <a:rPr lang="cs-CZ" dirty="0"/>
              <a:t>Ad a)</a:t>
            </a:r>
          </a:p>
          <a:p>
            <a:pPr eaLnBrk="1" hangingPunct="1">
              <a:buFont typeface="Arial" charset="0"/>
              <a:buNone/>
            </a:pPr>
            <a:r>
              <a:rPr lang="cs-CZ" dirty="0"/>
              <a:t>SD = 0,32 x 10 x 0,5 = 1,60 Kč </a:t>
            </a:r>
          </a:p>
          <a:p>
            <a:pPr eaLnBrk="1" hangingPunct="1">
              <a:buFont typeface="Arial" charset="0"/>
              <a:buNone/>
            </a:pPr>
            <a:r>
              <a:rPr lang="cs-CZ" dirty="0"/>
              <a:t>Ad b)</a:t>
            </a:r>
          </a:p>
          <a:p>
            <a:pPr eaLnBrk="1" hangingPunct="1">
              <a:buFont typeface="Arial" charset="0"/>
              <a:buNone/>
            </a:pPr>
            <a:r>
              <a:rPr lang="cs-CZ" dirty="0"/>
              <a:t>SD = 0,32 x 12 x 0,5 = 1,92 Kč</a:t>
            </a:r>
            <a:br>
              <a:rPr lang="cs-CZ" dirty="0"/>
            </a:br>
            <a:endParaRPr lang="cs-CZ" dirty="0"/>
          </a:p>
          <a:p>
            <a:pPr lvl="3" eaLnBrk="1" hangingPunct="1">
              <a:buFontTx/>
              <a:buNone/>
            </a:pPr>
            <a:endParaRPr lang="cs-CZ" dirty="0"/>
          </a:p>
          <a:p>
            <a:pPr eaLnBrk="1" hangingPunct="1">
              <a:buFont typeface="Arial" charset="0"/>
              <a:buNone/>
            </a:pPr>
            <a:endParaRPr lang="cs-CZ"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925632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animEffect transition="in" filter="fade">
                                      <p:cBhvr>
                                        <p:cTn id="7" dur="500"/>
                                        <p:tgtEl>
                                          <p:spTgt spid="1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7" end="7"/>
                                            </p:txEl>
                                          </p:spTgt>
                                        </p:tgtEl>
                                        <p:attrNameLst>
                                          <p:attrName>style.visibility</p:attrName>
                                        </p:attrNameLst>
                                      </p:cBhvr>
                                      <p:to>
                                        <p:strVal val="visible"/>
                                      </p:to>
                                    </p:set>
                                    <p:animEffect transition="in" filter="fade">
                                      <p:cBhvr>
                                        <p:cTn id="1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vína a meziproduktů </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4</a:t>
            </a:r>
            <a:endParaRPr lang="en-GB" dirty="0"/>
          </a:p>
        </p:txBody>
      </p:sp>
    </p:spTree>
    <p:extLst>
      <p:ext uri="{BB962C8B-B14F-4D97-AF65-F5344CB8AC3E}">
        <p14:creationId xmlns:p14="http://schemas.microsoft.com/office/powerpoint/2010/main" val="2063647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vína a meziproduktů (§ 92 – § 100b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a:xfrm>
            <a:off x="995364" y="1188721"/>
            <a:ext cx="10198237" cy="4714838"/>
          </a:xfrm>
        </p:spPr>
        <p:txBody>
          <a:bodyPr/>
          <a:lstStyle/>
          <a:p>
            <a:pPr eaLnBrk="1" hangingPunct="1">
              <a:lnSpc>
                <a:spcPct val="80000"/>
              </a:lnSpc>
            </a:pPr>
            <a:r>
              <a:rPr lang="cs-CZ" sz="2000" dirty="0"/>
              <a:t>Předmět daně (§ 93 ZSD) – například:</a:t>
            </a:r>
          </a:p>
          <a:p>
            <a:pPr lvl="1" eaLnBrk="1" hangingPunct="1">
              <a:lnSpc>
                <a:spcPct val="80000"/>
              </a:lnSpc>
            </a:pPr>
            <a:r>
              <a:rPr lang="cs-CZ" sz="2000" dirty="0"/>
              <a:t>Vína, fermentované nápoje a meziprodukty s kódem nomenklatury 2204 (víno z čerstvých hroznů), 2205 (vermut) a 2206 (ostatní kvašené nápoje) s obsahem alkoholu 1,2 % - 22 %</a:t>
            </a:r>
          </a:p>
          <a:p>
            <a:pPr lvl="1" eaLnBrk="1" hangingPunct="1">
              <a:lnSpc>
                <a:spcPct val="80000"/>
              </a:lnSpc>
            </a:pPr>
            <a:endParaRPr lang="cs-CZ" sz="2000" dirty="0"/>
          </a:p>
          <a:p>
            <a:pPr lvl="2" eaLnBrk="1" hangingPunct="1">
              <a:lnSpc>
                <a:spcPct val="80000"/>
              </a:lnSpc>
            </a:pPr>
            <a:r>
              <a:rPr lang="cs-CZ" dirty="0" err="1"/>
              <a:t>dealkoholizované</a:t>
            </a:r>
            <a:r>
              <a:rPr lang="cs-CZ" dirty="0"/>
              <a:t> víno (</a:t>
            </a:r>
            <a:r>
              <a:rPr lang="en-US" dirty="0"/>
              <a:t>&lt;1,2%)</a:t>
            </a:r>
          </a:p>
          <a:p>
            <a:pPr lvl="2" eaLnBrk="1" hangingPunct="1">
              <a:lnSpc>
                <a:spcPct val="80000"/>
              </a:lnSpc>
            </a:pPr>
            <a:r>
              <a:rPr lang="cs-CZ" dirty="0"/>
              <a:t>vínovice (</a:t>
            </a:r>
            <a:r>
              <a:rPr lang="en-US" dirty="0"/>
              <a:t>&gt;22%) </a:t>
            </a:r>
            <a:r>
              <a:rPr lang="cs-CZ" dirty="0"/>
              <a:t>=&gt; předmětem daně z lihu</a:t>
            </a:r>
          </a:p>
          <a:p>
            <a:pPr eaLnBrk="1" hangingPunct="1">
              <a:lnSpc>
                <a:spcPct val="80000"/>
              </a:lnSpc>
            </a:pPr>
            <a:endParaRPr lang="cs-CZ" sz="2000" dirty="0"/>
          </a:p>
          <a:p>
            <a:pPr eaLnBrk="1" hangingPunct="1">
              <a:lnSpc>
                <a:spcPct val="80000"/>
              </a:lnSpc>
            </a:pPr>
            <a:r>
              <a:rPr lang="cs-CZ" sz="2000" dirty="0"/>
              <a:t>Základ daně (§ 95 ZSD)</a:t>
            </a:r>
          </a:p>
          <a:p>
            <a:pPr lvl="1" eaLnBrk="1" hangingPunct="1">
              <a:lnSpc>
                <a:spcPct val="80000"/>
              </a:lnSpc>
            </a:pPr>
            <a:r>
              <a:rPr lang="cs-CZ" sz="2000" dirty="0"/>
              <a:t>Množství vína a meziproduktů v hektolitrech</a:t>
            </a:r>
          </a:p>
          <a:p>
            <a:pPr lvl="1" eaLnBrk="1" hangingPunct="1">
              <a:lnSpc>
                <a:spcPct val="80000"/>
              </a:lnSpc>
            </a:pPr>
            <a:endParaRPr lang="cs-CZ" sz="2000" dirty="0"/>
          </a:p>
          <a:p>
            <a:pPr eaLnBrk="1" hangingPunct="1">
              <a:lnSpc>
                <a:spcPct val="80000"/>
              </a:lnSpc>
            </a:pPr>
            <a:r>
              <a:rPr lang="cs-CZ" sz="2000" dirty="0"/>
              <a:t>Sazby daně (§ 96 ZSD)</a:t>
            </a:r>
            <a:endParaRPr lang="en-US"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2" name="Group 5">
            <a:extLst>
              <a:ext uri="{FF2B5EF4-FFF2-40B4-BE49-F238E27FC236}">
                <a16:creationId xmlns:a16="http://schemas.microsoft.com/office/drawing/2014/main" id="{14BEA852-A3E3-648D-97BB-9D23D92C0126}"/>
              </a:ext>
            </a:extLst>
          </p:cNvPr>
          <p:cNvGraphicFramePr>
            <a:graphicFrameLocks/>
          </p:cNvGraphicFramePr>
          <p:nvPr>
            <p:extLst>
              <p:ext uri="{D42A27DB-BD31-4B8C-83A1-F6EECF244321}">
                <p14:modId xmlns:p14="http://schemas.microsoft.com/office/powerpoint/2010/main" val="1517747007"/>
              </p:ext>
            </p:extLst>
          </p:nvPr>
        </p:nvGraphicFramePr>
        <p:xfrm>
          <a:off x="995364" y="4582441"/>
          <a:ext cx="8464550" cy="1544639"/>
        </p:xfrm>
        <a:graphic>
          <a:graphicData uri="http://schemas.openxmlformats.org/drawingml/2006/table">
            <a:tbl>
              <a:tblPr firstRow="1">
                <a:tableStyleId>{3B4B98B0-60AC-42C2-AFA5-B58CD77FA1E5}</a:tableStyleId>
              </a:tblPr>
              <a:tblGrid>
                <a:gridCol w="4232275">
                  <a:extLst>
                    <a:ext uri="{9D8B030D-6E8A-4147-A177-3AD203B41FA5}">
                      <a16:colId xmlns:a16="http://schemas.microsoft.com/office/drawing/2014/main" val="20000"/>
                    </a:ext>
                  </a:extLst>
                </a:gridCol>
                <a:gridCol w="4232275">
                  <a:extLst>
                    <a:ext uri="{9D8B030D-6E8A-4147-A177-3AD203B41FA5}">
                      <a16:colId xmlns:a16="http://schemas.microsoft.com/office/drawing/2014/main" val="20001"/>
                    </a:ext>
                  </a:extLst>
                </a:gridCol>
              </a:tblGrid>
              <a:tr h="3857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1" i="0" u="none" strike="noStrike" cap="none" normalizeH="0" baseline="0" dirty="0">
                          <a:ln>
                            <a:noFill/>
                          </a:ln>
                          <a:solidFill>
                            <a:schemeClr val="accent2"/>
                          </a:solidFill>
                          <a:effectLst/>
                          <a:latin typeface="Arial" charset="0"/>
                          <a:cs typeface="Arial" charset="0"/>
                        </a:rPr>
                        <a:t>Předmět daně</a:t>
                      </a:r>
                      <a:endParaRPr kumimoji="0" lang="en-US" sz="2000" b="1" i="0" u="none" strike="sng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1" u="none" strike="noStrike" cap="none" normalizeH="0" baseline="0" dirty="0">
                          <a:ln>
                            <a:noFill/>
                          </a:ln>
                          <a:solidFill>
                            <a:schemeClr val="accent2"/>
                          </a:solidFill>
                          <a:effectLst/>
                        </a:rPr>
                        <a:t>Sazba daně</a:t>
                      </a:r>
                      <a:endParaRPr kumimoji="0" lang="en-US" sz="2000" b="1"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0"/>
                  </a:ext>
                </a:extLst>
              </a:tr>
              <a:tr h="38735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dirty="0">
                          <a:ln>
                            <a:noFill/>
                          </a:ln>
                          <a:solidFill>
                            <a:schemeClr val="accent2"/>
                          </a:solidFill>
                          <a:effectLst/>
                        </a:rPr>
                        <a:t>Šumivá vína dle § 93 (2) ZSD</a:t>
                      </a: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dirty="0">
                          <a:ln>
                            <a:noFill/>
                          </a:ln>
                          <a:solidFill>
                            <a:schemeClr val="accent2"/>
                          </a:solidFill>
                          <a:effectLst/>
                        </a:rPr>
                        <a:t>2 340 Kč/hl</a:t>
                      </a: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1"/>
                  </a:ext>
                </a:extLst>
              </a:tr>
              <a:tr h="3857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dirty="0">
                          <a:ln>
                            <a:noFill/>
                          </a:ln>
                          <a:solidFill>
                            <a:schemeClr val="accent2"/>
                          </a:solidFill>
                          <a:effectLst/>
                        </a:rPr>
                        <a:t>Tichá vína dle § 93 (3) ZSD</a:t>
                      </a: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dirty="0">
                          <a:ln>
                            <a:noFill/>
                          </a:ln>
                          <a:solidFill>
                            <a:schemeClr val="accent2"/>
                          </a:solidFill>
                          <a:effectLst/>
                        </a:rPr>
                        <a:t>0 Kč/hl</a:t>
                      </a: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2"/>
                  </a:ext>
                </a:extLst>
              </a:tr>
              <a:tr h="3857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a:ln>
                            <a:noFill/>
                          </a:ln>
                          <a:solidFill>
                            <a:schemeClr val="accent2"/>
                          </a:solidFill>
                          <a:effectLst/>
                        </a:rPr>
                        <a:t>Meziprodukty dle § 93 (4) ZSD</a:t>
                      </a:r>
                      <a:endParaRPr kumimoji="0" lang="en-US" sz="20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2000" b="0" u="none" strike="noStrike" cap="none" normalizeH="0" baseline="0" dirty="0">
                          <a:ln>
                            <a:noFill/>
                          </a:ln>
                          <a:solidFill>
                            <a:schemeClr val="accent2"/>
                          </a:solidFill>
                          <a:effectLst/>
                        </a:rPr>
                        <a:t>2 340 Kč/hl</a:t>
                      </a:r>
                      <a:endParaRPr kumimoji="0" lang="en-US" sz="20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3672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tabáku a tabákových</a:t>
            </a:r>
            <a:br>
              <a:rPr lang="cs-CZ" dirty="0"/>
            </a:br>
            <a:r>
              <a:rPr lang="cs-CZ" dirty="0"/>
              <a:t>výrobků</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5</a:t>
            </a:r>
            <a:endParaRPr lang="en-GB" dirty="0"/>
          </a:p>
        </p:txBody>
      </p:sp>
    </p:spTree>
    <p:extLst>
      <p:ext uri="{BB962C8B-B14F-4D97-AF65-F5344CB8AC3E}">
        <p14:creationId xmlns:p14="http://schemas.microsoft.com/office/powerpoint/2010/main" val="1022519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tabáku a tabákových výrobků (§ 100c - § 131g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2000" dirty="0"/>
              <a:t>Předmět daně (§ 101 ZSD) – příklad</a:t>
            </a:r>
          </a:p>
          <a:p>
            <a:pPr lvl="1" eaLnBrk="1" hangingPunct="1">
              <a:lnSpc>
                <a:spcPct val="80000"/>
              </a:lnSpc>
            </a:pPr>
            <a:r>
              <a:rPr lang="cs-CZ" sz="2000" dirty="0"/>
              <a:t>Cigarety, doutníky, </a:t>
            </a:r>
            <a:r>
              <a:rPr lang="cs-CZ" sz="2000" dirty="0" err="1"/>
              <a:t>cigarillos</a:t>
            </a:r>
            <a:r>
              <a:rPr lang="cs-CZ" sz="2000" dirty="0"/>
              <a:t>, tabák</a:t>
            </a:r>
          </a:p>
          <a:p>
            <a:pPr lvl="1" eaLnBrk="1" hangingPunct="1">
              <a:lnSpc>
                <a:spcPct val="80000"/>
              </a:lnSpc>
            </a:pPr>
            <a:r>
              <a:rPr lang="cs-CZ" sz="2000" dirty="0"/>
              <a:t>Ale není: žvýkací a šňupací</a:t>
            </a:r>
          </a:p>
          <a:p>
            <a:pPr eaLnBrk="1" hangingPunct="1">
              <a:lnSpc>
                <a:spcPct val="80000"/>
              </a:lnSpc>
            </a:pPr>
            <a:endParaRPr lang="cs-CZ" sz="2000" dirty="0"/>
          </a:p>
          <a:p>
            <a:pPr eaLnBrk="1" hangingPunct="1">
              <a:lnSpc>
                <a:spcPct val="80000"/>
              </a:lnSpc>
            </a:pPr>
            <a:r>
              <a:rPr lang="cs-CZ" sz="2000" dirty="0"/>
              <a:t>Základ daně (§ 102 ZSD)</a:t>
            </a:r>
          </a:p>
          <a:p>
            <a:pPr lvl="1" eaLnBrk="1" hangingPunct="1">
              <a:lnSpc>
                <a:spcPct val="80000"/>
              </a:lnSpc>
            </a:pPr>
            <a:r>
              <a:rPr lang="cs-CZ" sz="2000" dirty="0"/>
              <a:t>Cigarety - součet</a:t>
            </a:r>
          </a:p>
          <a:p>
            <a:pPr lvl="2" eaLnBrk="1" hangingPunct="1">
              <a:lnSpc>
                <a:spcPct val="80000"/>
              </a:lnSpc>
            </a:pPr>
            <a:r>
              <a:rPr lang="cs-CZ" sz="1800" dirty="0"/>
              <a:t>Procentní část daně – cena pro konečného spotřebitele </a:t>
            </a:r>
            <a:br>
              <a:rPr lang="cs-CZ" sz="1800" dirty="0"/>
            </a:br>
            <a:r>
              <a:rPr lang="cs-CZ" sz="1800" dirty="0"/>
              <a:t>		          (vč. DPH)</a:t>
            </a:r>
          </a:p>
          <a:p>
            <a:pPr lvl="2" eaLnBrk="1" hangingPunct="1">
              <a:lnSpc>
                <a:spcPct val="80000"/>
              </a:lnSpc>
            </a:pPr>
            <a:r>
              <a:rPr lang="cs-CZ" sz="1800" dirty="0"/>
              <a:t>Pevná část základu daně cigaret – množství v ks</a:t>
            </a:r>
          </a:p>
          <a:p>
            <a:pPr marL="0" lvl="2" indent="0" eaLnBrk="1" hangingPunct="1">
              <a:lnSpc>
                <a:spcPct val="80000"/>
              </a:lnSpc>
              <a:buNone/>
            </a:pPr>
            <a:endParaRPr lang="cs-CZ" sz="1800" dirty="0"/>
          </a:p>
          <a:p>
            <a:pPr lvl="1" eaLnBrk="1" hangingPunct="1">
              <a:lnSpc>
                <a:spcPct val="80000"/>
              </a:lnSpc>
            </a:pPr>
            <a:r>
              <a:rPr lang="cs-CZ" sz="2000" dirty="0"/>
              <a:t>Doutníky, </a:t>
            </a:r>
            <a:r>
              <a:rPr lang="cs-CZ" sz="2000" dirty="0" err="1"/>
              <a:t>cigarillos</a:t>
            </a:r>
            <a:r>
              <a:rPr lang="cs-CZ" sz="2000" dirty="0"/>
              <a:t> – množství v ks</a:t>
            </a:r>
          </a:p>
          <a:p>
            <a:pPr lvl="1" eaLnBrk="1" hangingPunct="1">
              <a:lnSpc>
                <a:spcPct val="80000"/>
              </a:lnSpc>
            </a:pPr>
            <a:r>
              <a:rPr lang="cs-CZ" sz="2000" dirty="0"/>
              <a:t>Tabák – množství v kg</a:t>
            </a:r>
          </a:p>
          <a:p>
            <a:pPr lvl="1" eaLnBrk="1" hangingPunct="1">
              <a:lnSpc>
                <a:spcPct val="80000"/>
              </a:lnSpc>
            </a:pPr>
            <a:endParaRPr lang="cs-CZ" sz="2000" dirty="0"/>
          </a:p>
          <a:p>
            <a:pPr eaLnBrk="1" hangingPunct="1">
              <a:lnSpc>
                <a:spcPct val="80000"/>
              </a:lnSpc>
            </a:pPr>
            <a:r>
              <a:rPr lang="cs-CZ" sz="2000" dirty="0"/>
              <a:t>Sazby daně (§ 104 ZSD)</a:t>
            </a:r>
            <a:endParaRPr lang="en-US" dirty="0"/>
          </a:p>
          <a:p>
            <a:pPr eaLnBrk="1" hangingPunct="1">
              <a:lnSpc>
                <a:spcPct val="80000"/>
              </a:lnSpc>
            </a:pP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2" name="Group 5">
            <a:extLst>
              <a:ext uri="{FF2B5EF4-FFF2-40B4-BE49-F238E27FC236}">
                <a16:creationId xmlns:a16="http://schemas.microsoft.com/office/drawing/2014/main" id="{54BEDAB5-D151-B597-38EF-F6047232F63E}"/>
              </a:ext>
            </a:extLst>
          </p:cNvPr>
          <p:cNvGraphicFramePr>
            <a:graphicFrameLocks/>
          </p:cNvGraphicFramePr>
          <p:nvPr>
            <p:extLst>
              <p:ext uri="{D42A27DB-BD31-4B8C-83A1-F6EECF244321}">
                <p14:modId xmlns:p14="http://schemas.microsoft.com/office/powerpoint/2010/main" val="164022535"/>
              </p:ext>
            </p:extLst>
          </p:nvPr>
        </p:nvGraphicFramePr>
        <p:xfrm>
          <a:off x="7055884" y="1330126"/>
          <a:ext cx="4291060" cy="4345631"/>
        </p:xfrm>
        <a:graphic>
          <a:graphicData uri="http://schemas.openxmlformats.org/drawingml/2006/table">
            <a:tbl>
              <a:tblPr firstRow="1">
                <a:tableStyleId>{3B4B98B0-60AC-42C2-AFA5-B58CD77FA1E5}</a:tableStyleId>
              </a:tblPr>
              <a:tblGrid>
                <a:gridCol w="1390811">
                  <a:extLst>
                    <a:ext uri="{9D8B030D-6E8A-4147-A177-3AD203B41FA5}">
                      <a16:colId xmlns:a16="http://schemas.microsoft.com/office/drawing/2014/main" val="20000"/>
                    </a:ext>
                  </a:extLst>
                </a:gridCol>
                <a:gridCol w="834486">
                  <a:extLst>
                    <a:ext uri="{9D8B030D-6E8A-4147-A177-3AD203B41FA5}">
                      <a16:colId xmlns:a16="http://schemas.microsoft.com/office/drawing/2014/main" val="20001"/>
                    </a:ext>
                  </a:extLst>
                </a:gridCol>
                <a:gridCol w="994021">
                  <a:extLst>
                    <a:ext uri="{9D8B030D-6E8A-4147-A177-3AD203B41FA5}">
                      <a16:colId xmlns:a16="http://schemas.microsoft.com/office/drawing/2014/main" val="20002"/>
                    </a:ext>
                  </a:extLst>
                </a:gridCol>
                <a:gridCol w="1071742">
                  <a:extLst>
                    <a:ext uri="{9D8B030D-6E8A-4147-A177-3AD203B41FA5}">
                      <a16:colId xmlns:a16="http://schemas.microsoft.com/office/drawing/2014/main" val="20003"/>
                    </a:ext>
                  </a:extLst>
                </a:gridCol>
              </a:tblGrid>
              <a:tr h="718862">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Předmět daně</a:t>
                      </a:r>
                      <a:endParaRPr kumimoji="0" lang="en-US" sz="1600" b="1" i="0" u="none" strike="sngStrike" cap="none" normalizeH="0" baseline="0" dirty="0">
                        <a:ln>
                          <a:noFill/>
                        </a:ln>
                        <a:solidFill>
                          <a:schemeClr val="accent2"/>
                        </a:solidFill>
                        <a:effectLst/>
                        <a:latin typeface="Arial" charset="0"/>
                        <a:cs typeface="Arial" charset="0"/>
                      </a:endParaRPr>
                    </a:p>
                  </a:txBody>
                  <a:tcPr horzOverflow="overflow"/>
                </a:tc>
                <a:tc gridSpan="3">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Sazba daně</a:t>
                      </a:r>
                      <a:endParaRPr kumimoji="0" lang="en-US" sz="1600" b="1" i="0" u="none" strike="noStrike" cap="none" normalizeH="0" baseline="0" dirty="0">
                        <a:ln>
                          <a:noFill/>
                        </a:ln>
                        <a:solidFill>
                          <a:schemeClr val="accent2"/>
                        </a:solidFill>
                        <a:effectLst/>
                        <a:latin typeface="Arial" charset="0"/>
                        <a:cs typeface="Arial" charset="0"/>
                      </a:endParaRPr>
                    </a:p>
                  </a:txBody>
                  <a:tcPr horzOverflow="overflow"/>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18862">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 část</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Pevná část</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Minim.</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1"/>
                  </a:ext>
                </a:extLst>
              </a:tr>
              <a:tr h="720375">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Cigarety</a:t>
                      </a:r>
                      <a:endParaRPr kumimoji="0" lang="en-US"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30 %</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2,17 Kč/ks</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Min. 4,22 Kč/ks</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2"/>
                  </a:ext>
                </a:extLst>
              </a:tr>
              <a:tr h="718862">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Doutníky, </a:t>
                      </a:r>
                      <a:r>
                        <a:rPr kumimoji="0" lang="cs-CZ" sz="1600" b="0" u="none" strike="noStrike" cap="none" normalizeH="0" baseline="0" dirty="0" err="1">
                          <a:ln>
                            <a:noFill/>
                          </a:ln>
                          <a:solidFill>
                            <a:schemeClr val="accent2"/>
                          </a:solidFill>
                          <a:effectLst/>
                        </a:rPr>
                        <a:t>cigarillos</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2,52 Kč/ks</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r h="74688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Tabák ke kouření, surový tabák</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3 300</a:t>
                      </a: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Kč/kg</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4"/>
                  </a:ext>
                </a:extLst>
              </a:tr>
              <a:tr h="718862">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cs-CZ" sz="16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7866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tabáku a tabákových výrobků (§ 100c - § 131g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rtl="0"/>
            <a:r>
              <a:rPr lang="cs-CZ" sz="1800" b="1" dirty="0">
                <a:effectLst/>
                <a:latin typeface="-apple-system"/>
              </a:rPr>
              <a:t>Hodnota váženého cenového průměru pro rok 2024 byla stanovena na 6,757 Kč za jeden kus cigarety.</a:t>
            </a:r>
            <a:endParaRPr lang="cs-CZ" sz="1800" dirty="0">
              <a:effectLst/>
              <a:latin typeface="-apple-system"/>
            </a:endParaRPr>
          </a:p>
          <a:p>
            <a:pPr rtl="0"/>
            <a:r>
              <a:rPr lang="cs-CZ" sz="1800" b="1" dirty="0">
                <a:effectLst/>
                <a:latin typeface="-apple-system"/>
              </a:rPr>
              <a:t>V případě jednotkového balení cigaret o nejběžnějším počtu 20 kusů tento vážený cenový průměr představuje cenu pro konečného spotřebitele 135,14 Kč.</a:t>
            </a:r>
            <a:endParaRPr lang="cs-CZ" sz="1800" dirty="0">
              <a:effectLst/>
              <a:latin typeface="-apple-system"/>
            </a:endParaRPr>
          </a:p>
          <a:p>
            <a:pPr eaLnBrk="1" hangingPunct="1">
              <a:buFont typeface="Arial" charset="0"/>
              <a:buNone/>
            </a:pPr>
            <a:br>
              <a:rPr lang="cs-CZ" dirty="0"/>
            </a:br>
            <a:endParaRPr lang="cs-CZ" dirty="0"/>
          </a:p>
          <a:p>
            <a:pPr eaLnBrk="1" hangingPunct="1"/>
            <a:r>
              <a:rPr lang="cs-CZ" u="sng" dirty="0"/>
              <a:t>Kolik činí spotřební daň v krabičce </a:t>
            </a:r>
          </a:p>
          <a:p>
            <a:pPr lvl="1" eaLnBrk="1" hangingPunct="1"/>
            <a:r>
              <a:rPr lang="cs-CZ" u="sng" dirty="0"/>
              <a:t>a) „levných“ cigaret (100 Kč za krabičku)?</a:t>
            </a:r>
          </a:p>
          <a:p>
            <a:pPr lvl="1" eaLnBrk="1" hangingPunct="1"/>
            <a:r>
              <a:rPr lang="cs-CZ" u="sng" dirty="0"/>
              <a:t>b) „drahých“ cigaret (140 Kč za krabičku)?</a:t>
            </a:r>
            <a:r>
              <a:rPr lang="cs-CZ" dirty="0"/>
              <a:t>                 </a:t>
            </a:r>
            <a:r>
              <a:rPr lang="cs-CZ" u="sng" dirty="0"/>
              <a:t> </a:t>
            </a:r>
            <a:endParaRPr lang="cs-CZ" dirty="0"/>
          </a:p>
          <a:p>
            <a:pPr eaLnBrk="1" hangingPunct="1">
              <a:buFont typeface="Arial" charset="0"/>
              <a:buNone/>
            </a:pPr>
            <a:r>
              <a:rPr lang="cs-CZ" dirty="0"/>
              <a:t>Ad a)</a:t>
            </a:r>
          </a:p>
          <a:p>
            <a:pPr eaLnBrk="1" hangingPunct="1">
              <a:buFont typeface="Arial" charset="0"/>
              <a:buNone/>
            </a:pPr>
            <a:r>
              <a:rPr lang="cs-CZ" dirty="0"/>
              <a:t>SD = 0,30 x 100</a:t>
            </a:r>
            <a:r>
              <a:rPr lang="en-US" dirty="0"/>
              <a:t> + 20 x </a:t>
            </a:r>
            <a:r>
              <a:rPr lang="cs-CZ" dirty="0"/>
              <a:t>2,17 =</a:t>
            </a:r>
            <a:r>
              <a:rPr lang="en-US" dirty="0"/>
              <a:t>  </a:t>
            </a:r>
            <a:r>
              <a:rPr lang="cs-CZ" dirty="0"/>
              <a:t>30 </a:t>
            </a:r>
            <a:r>
              <a:rPr lang="en-US" dirty="0"/>
              <a:t>+ </a:t>
            </a:r>
            <a:r>
              <a:rPr lang="cs-CZ" dirty="0"/>
              <a:t>43,4</a:t>
            </a:r>
            <a:r>
              <a:rPr lang="en-US" dirty="0"/>
              <a:t> =</a:t>
            </a:r>
            <a:r>
              <a:rPr lang="cs-CZ" dirty="0"/>
              <a:t> 73,40 Kč </a:t>
            </a:r>
          </a:p>
          <a:p>
            <a:r>
              <a:rPr lang="cs-CZ" dirty="0"/>
              <a:t>MIN </a:t>
            </a:r>
            <a:r>
              <a:rPr lang="en-US" dirty="0"/>
              <a:t>SD= 20 x </a:t>
            </a:r>
            <a:r>
              <a:rPr lang="cs-CZ" dirty="0"/>
              <a:t>4,22 </a:t>
            </a:r>
            <a:r>
              <a:rPr lang="en-US" dirty="0"/>
              <a:t>= </a:t>
            </a:r>
            <a:r>
              <a:rPr lang="cs-CZ" dirty="0"/>
              <a:t>84,40</a:t>
            </a:r>
            <a:r>
              <a:rPr lang="en-US" dirty="0"/>
              <a:t> </a:t>
            </a:r>
            <a:r>
              <a:rPr lang="cs-CZ" dirty="0"/>
              <a:t>Kč</a:t>
            </a:r>
          </a:p>
          <a:p>
            <a:pPr eaLnBrk="1" hangingPunct="1">
              <a:buFont typeface="Arial" charset="0"/>
              <a:buNone/>
            </a:pPr>
            <a:r>
              <a:rPr lang="cs-CZ" dirty="0"/>
              <a:t>MIN SD </a:t>
            </a:r>
            <a:r>
              <a:rPr lang="en-US" dirty="0"/>
              <a:t>&gt; SD =&gt; </a:t>
            </a:r>
            <a:r>
              <a:rPr lang="cs-CZ" dirty="0"/>
              <a:t>daň je 84,40</a:t>
            </a:r>
            <a:r>
              <a:rPr lang="en-US" dirty="0"/>
              <a:t> </a:t>
            </a:r>
            <a:r>
              <a:rPr lang="cs-CZ" dirty="0"/>
              <a:t>Kč </a:t>
            </a:r>
          </a:p>
          <a:p>
            <a:pPr eaLnBrk="1" hangingPunct="1">
              <a:buFont typeface="Arial" charset="0"/>
              <a:buNone/>
            </a:pPr>
            <a:endParaRPr lang="cs-CZ" dirty="0"/>
          </a:p>
          <a:p>
            <a:pPr eaLnBrk="1" hangingPunct="1">
              <a:buFont typeface="Arial" charset="0"/>
              <a:buNone/>
            </a:pPr>
            <a:r>
              <a:rPr lang="cs-CZ" dirty="0"/>
              <a:t>Ad b)</a:t>
            </a:r>
          </a:p>
          <a:p>
            <a:pPr eaLnBrk="1" hangingPunct="1">
              <a:buFont typeface="Arial" charset="0"/>
              <a:buNone/>
            </a:pPr>
            <a:r>
              <a:rPr lang="cs-CZ" dirty="0"/>
              <a:t>SD = ?</a:t>
            </a:r>
            <a:br>
              <a:rPr lang="cs-CZ" dirty="0"/>
            </a:br>
            <a:endParaRPr lang="cs-CZ" dirty="0"/>
          </a:p>
          <a:p>
            <a:pPr eaLnBrk="1" hangingPunct="1">
              <a:buFont typeface="Arial" charset="0"/>
              <a:buNone/>
            </a:pPr>
            <a:endParaRPr lang="cs-CZ" sz="3200" dirty="0"/>
          </a:p>
          <a:p>
            <a:pPr lvl="3" eaLnBrk="1" hangingPunct="1">
              <a:buFontTx/>
              <a:buNone/>
            </a:pPr>
            <a:endParaRPr lang="cs-CZ" sz="3200" dirty="0"/>
          </a:p>
          <a:p>
            <a:pPr eaLnBrk="1" hangingPunct="1">
              <a:buFont typeface="Arial" charset="0"/>
              <a:buNone/>
            </a:pPr>
            <a:endParaRPr lang="cs-CZ" sz="32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235907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tabáku a tabákových výrobků (§ 100c - § 131g ZSD)</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4" name="Group 3">
            <a:extLst>
              <a:ext uri="{FF2B5EF4-FFF2-40B4-BE49-F238E27FC236}">
                <a16:creationId xmlns:a16="http://schemas.microsoft.com/office/drawing/2014/main" id="{FF0F4692-13F5-B268-ACDA-50FF13D584E0}"/>
              </a:ext>
            </a:extLst>
          </p:cNvPr>
          <p:cNvGrpSpPr/>
          <p:nvPr/>
        </p:nvGrpSpPr>
        <p:grpSpPr>
          <a:xfrm>
            <a:off x="4139715" y="1925179"/>
            <a:ext cx="3944200" cy="3007642"/>
            <a:chOff x="3953551" y="1968500"/>
            <a:chExt cx="4316528" cy="3291559"/>
          </a:xfrm>
        </p:grpSpPr>
        <p:grpSp>
          <p:nvGrpSpPr>
            <p:cNvPr id="6" name="Group 5">
              <a:extLst>
                <a:ext uri="{FF2B5EF4-FFF2-40B4-BE49-F238E27FC236}">
                  <a16:creationId xmlns:a16="http://schemas.microsoft.com/office/drawing/2014/main" id="{65B8BEE3-7864-9400-00B6-119A2F1FBA4A}"/>
                </a:ext>
              </a:extLst>
            </p:cNvPr>
            <p:cNvGrpSpPr/>
            <p:nvPr/>
          </p:nvGrpSpPr>
          <p:grpSpPr>
            <a:xfrm>
              <a:off x="4462318" y="2434909"/>
              <a:ext cx="2972612" cy="2656178"/>
              <a:chOff x="4462318" y="2434909"/>
              <a:chExt cx="2972612" cy="2656178"/>
            </a:xfrm>
          </p:grpSpPr>
          <p:sp>
            <p:nvSpPr>
              <p:cNvPr id="14" name="Title 1">
                <a:extLst>
                  <a:ext uri="{FF2B5EF4-FFF2-40B4-BE49-F238E27FC236}">
                    <a16:creationId xmlns:a16="http://schemas.microsoft.com/office/drawing/2014/main" id="{C41D2C56-14A6-BAD9-FF89-1605458D8229}"/>
                  </a:ext>
                </a:extLst>
              </p:cNvPr>
              <p:cNvSpPr txBox="1">
                <a:spLocks/>
              </p:cNvSpPr>
              <p:nvPr/>
            </p:nvSpPr>
            <p:spPr>
              <a:xfrm>
                <a:off x="5514376" y="3500699"/>
                <a:ext cx="1208312" cy="330094"/>
              </a:xfrm>
              <a:prstGeom prst="rect">
                <a:avLst/>
              </a:prstGeom>
            </p:spPr>
            <p:txBody>
              <a:bodyPr vert="horz" wrap="square" lIns="0" tIns="0" rIns="0" bIns="0" rtlCol="0" anchor="t" anchorCtr="0">
                <a:spAutoFit/>
              </a:bodyPr>
              <a:lstStyle>
                <a:lvl1pPr algn="l" defTabSz="1973924" rtl="0" eaLnBrk="1" latinLnBrk="0" hangingPunct="1">
                  <a:lnSpc>
                    <a:spcPct val="70000"/>
                  </a:lnSpc>
                  <a:spcBef>
                    <a:spcPct val="0"/>
                  </a:spcBef>
                  <a:buNone/>
                  <a:defRPr sz="6000" kern="1200">
                    <a:solidFill>
                      <a:schemeClr val="tx2"/>
                    </a:solidFill>
                    <a:latin typeface="+mj-lt"/>
                    <a:ea typeface="+mj-ea"/>
                    <a:cs typeface="+mj-cs"/>
                  </a:defRPr>
                </a:lvl1pPr>
              </a:lstStyle>
              <a:p>
                <a:pPr algn="ctr"/>
                <a:r>
                  <a:rPr lang="cs-CZ" sz="2800" dirty="0">
                    <a:solidFill>
                      <a:srgbClr val="00338D"/>
                    </a:solidFill>
                  </a:rPr>
                  <a:t>TABÁK</a:t>
                </a:r>
                <a:endParaRPr lang="en-GB" sz="2800" dirty="0">
                  <a:solidFill>
                    <a:srgbClr val="00338D"/>
                  </a:solidFill>
                </a:endParaRPr>
              </a:p>
            </p:txBody>
          </p:sp>
          <p:sp>
            <p:nvSpPr>
              <p:cNvPr id="15" name="Trapezoid 14">
                <a:extLst>
                  <a:ext uri="{FF2B5EF4-FFF2-40B4-BE49-F238E27FC236}">
                    <a16:creationId xmlns:a16="http://schemas.microsoft.com/office/drawing/2014/main" id="{AFC6D148-754A-A937-C128-9302050851A2}"/>
                  </a:ext>
                </a:extLst>
              </p:cNvPr>
              <p:cNvSpPr/>
              <p:nvPr/>
            </p:nvSpPr>
            <p:spPr>
              <a:xfrm rot="6467282">
                <a:off x="6341067" y="3493926"/>
                <a:ext cx="1671539" cy="516186"/>
              </a:xfrm>
              <a:prstGeom prst="trapezoid">
                <a:avLst>
                  <a:gd name="adj" fmla="val 332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err="1">
                  <a:solidFill>
                    <a:schemeClr val="bg1"/>
                  </a:solidFill>
                </a:endParaRPr>
              </a:p>
            </p:txBody>
          </p:sp>
          <p:sp>
            <p:nvSpPr>
              <p:cNvPr id="16" name="Trapezoid 15">
                <a:extLst>
                  <a:ext uri="{FF2B5EF4-FFF2-40B4-BE49-F238E27FC236}">
                    <a16:creationId xmlns:a16="http://schemas.microsoft.com/office/drawing/2014/main" id="{EFF1CC83-C0C5-00DA-E75F-29BE1DE8FB57}"/>
                  </a:ext>
                </a:extLst>
              </p:cNvPr>
              <p:cNvSpPr/>
              <p:nvPr/>
            </p:nvSpPr>
            <p:spPr>
              <a:xfrm rot="10800000">
                <a:off x="5550183" y="4457260"/>
                <a:ext cx="1671539" cy="516186"/>
              </a:xfrm>
              <a:prstGeom prst="trapezoid">
                <a:avLst>
                  <a:gd name="adj" fmla="val 3323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err="1">
                  <a:solidFill>
                    <a:schemeClr val="bg1"/>
                  </a:solidFill>
                </a:endParaRPr>
              </a:p>
            </p:txBody>
          </p:sp>
          <p:sp>
            <p:nvSpPr>
              <p:cNvPr id="17" name="Trapezoid 16">
                <a:extLst>
                  <a:ext uri="{FF2B5EF4-FFF2-40B4-BE49-F238E27FC236}">
                    <a16:creationId xmlns:a16="http://schemas.microsoft.com/office/drawing/2014/main" id="{6AD6B02A-0E4E-1186-42E0-8591BA1D65AB}"/>
                  </a:ext>
                </a:extLst>
              </p:cNvPr>
              <p:cNvSpPr/>
              <p:nvPr/>
            </p:nvSpPr>
            <p:spPr>
              <a:xfrm rot="15132718" flipH="1">
                <a:off x="4386623" y="3997225"/>
                <a:ext cx="1671539" cy="516186"/>
              </a:xfrm>
              <a:prstGeom prst="trapezoid">
                <a:avLst>
                  <a:gd name="adj" fmla="val 332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err="1">
                  <a:solidFill>
                    <a:schemeClr val="bg1"/>
                  </a:solidFill>
                </a:endParaRPr>
              </a:p>
            </p:txBody>
          </p:sp>
          <p:sp>
            <p:nvSpPr>
              <p:cNvPr id="18" name="Trapezoid 17">
                <a:extLst>
                  <a:ext uri="{FF2B5EF4-FFF2-40B4-BE49-F238E27FC236}">
                    <a16:creationId xmlns:a16="http://schemas.microsoft.com/office/drawing/2014/main" id="{310FB0A9-2C2F-B0B0-0A97-49373F1CD1F9}"/>
                  </a:ext>
                </a:extLst>
              </p:cNvPr>
              <p:cNvSpPr/>
              <p:nvPr/>
            </p:nvSpPr>
            <p:spPr>
              <a:xfrm rot="8640000" flipH="1" flipV="1">
                <a:off x="4462318" y="2745470"/>
                <a:ext cx="1671539" cy="516186"/>
              </a:xfrm>
              <a:prstGeom prst="trapezoid">
                <a:avLst>
                  <a:gd name="adj" fmla="val 332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err="1">
                  <a:solidFill>
                    <a:schemeClr val="bg1"/>
                  </a:solidFill>
                </a:endParaRPr>
              </a:p>
            </p:txBody>
          </p:sp>
          <p:sp>
            <p:nvSpPr>
              <p:cNvPr id="19" name="Trapezoid 18">
                <a:extLst>
                  <a:ext uri="{FF2B5EF4-FFF2-40B4-BE49-F238E27FC236}">
                    <a16:creationId xmlns:a16="http://schemas.microsoft.com/office/drawing/2014/main" id="{A2D208DC-41BD-D8EB-1FD7-0605356766E9}"/>
                  </a:ext>
                </a:extLst>
              </p:cNvPr>
              <p:cNvSpPr/>
              <p:nvPr/>
            </p:nvSpPr>
            <p:spPr>
              <a:xfrm rot="2160000">
                <a:off x="5660664" y="2434909"/>
                <a:ext cx="1671539" cy="516186"/>
              </a:xfrm>
              <a:prstGeom prst="trapezoid">
                <a:avLst>
                  <a:gd name="adj" fmla="val 332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err="1">
                  <a:solidFill>
                    <a:schemeClr val="bg1"/>
                  </a:solidFill>
                </a:endParaRPr>
              </a:p>
            </p:txBody>
          </p:sp>
          <p:sp>
            <p:nvSpPr>
              <p:cNvPr id="20" name="TextBox 19">
                <a:extLst>
                  <a:ext uri="{FF2B5EF4-FFF2-40B4-BE49-F238E27FC236}">
                    <a16:creationId xmlns:a16="http://schemas.microsoft.com/office/drawing/2014/main" id="{AAC8E3F2-D833-6B14-8C2D-02B07864311B}"/>
                  </a:ext>
                </a:extLst>
              </p:cNvPr>
              <p:cNvSpPr txBox="1"/>
              <p:nvPr/>
            </p:nvSpPr>
            <p:spPr>
              <a:xfrm rot="2195599">
                <a:off x="6141685" y="2608959"/>
                <a:ext cx="808782" cy="208784"/>
              </a:xfrm>
              <a:prstGeom prst="rect">
                <a:avLst/>
              </a:prstGeom>
              <a:noFill/>
            </p:spPr>
            <p:txBody>
              <a:bodyPr wrap="square" lIns="0" tIns="0" rIns="0" bIns="0" rtlCol="0">
                <a:noAutofit/>
              </a:bodyPr>
              <a:lstStyle/>
              <a:p>
                <a:pPr algn="ctr">
                  <a:spcAft>
                    <a:spcPts val="600"/>
                  </a:spcAft>
                </a:pPr>
                <a:r>
                  <a:rPr lang="cs-CZ" sz="1200" b="1" dirty="0">
                    <a:solidFill>
                      <a:schemeClr val="bg1"/>
                    </a:solidFill>
                  </a:rPr>
                  <a:t>Komodita</a:t>
                </a:r>
                <a:endParaRPr lang="en-GB" sz="1200" b="1" dirty="0">
                  <a:solidFill>
                    <a:schemeClr val="bg1"/>
                  </a:solidFill>
                </a:endParaRPr>
              </a:p>
            </p:txBody>
          </p:sp>
          <p:sp>
            <p:nvSpPr>
              <p:cNvPr id="21" name="TextBox 20">
                <a:extLst>
                  <a:ext uri="{FF2B5EF4-FFF2-40B4-BE49-F238E27FC236}">
                    <a16:creationId xmlns:a16="http://schemas.microsoft.com/office/drawing/2014/main" id="{D1F5C801-5633-E0F0-4213-DB6B285FA9BE}"/>
                  </a:ext>
                </a:extLst>
              </p:cNvPr>
              <p:cNvSpPr txBox="1"/>
              <p:nvPr/>
            </p:nvSpPr>
            <p:spPr>
              <a:xfrm rot="17258132">
                <a:off x="6627160" y="3612100"/>
                <a:ext cx="1263385" cy="323712"/>
              </a:xfrm>
              <a:prstGeom prst="rect">
                <a:avLst/>
              </a:prstGeom>
              <a:noFill/>
            </p:spPr>
            <p:txBody>
              <a:bodyPr wrap="square" lIns="0" tIns="0" rIns="0" bIns="0" rtlCol="0">
                <a:noAutofit/>
              </a:bodyPr>
              <a:lstStyle/>
              <a:p>
                <a:pPr algn="ctr">
                  <a:spcAft>
                    <a:spcPts val="600"/>
                  </a:spcAft>
                </a:pPr>
                <a:r>
                  <a:rPr lang="cs-CZ" sz="1200" b="1" dirty="0">
                    <a:solidFill>
                      <a:schemeClr val="bg1"/>
                    </a:solidFill>
                  </a:rPr>
                  <a:t>Osvobození</a:t>
                </a:r>
                <a:endParaRPr lang="en-GB" sz="1200" b="1" dirty="0">
                  <a:solidFill>
                    <a:schemeClr val="bg1"/>
                  </a:solidFill>
                </a:endParaRPr>
              </a:p>
            </p:txBody>
          </p:sp>
          <p:sp>
            <p:nvSpPr>
              <p:cNvPr id="22" name="TextBox 21">
                <a:extLst>
                  <a:ext uri="{FF2B5EF4-FFF2-40B4-BE49-F238E27FC236}">
                    <a16:creationId xmlns:a16="http://schemas.microsoft.com/office/drawing/2014/main" id="{15B6F3A8-AED5-3ADD-6849-A76C62E379B5}"/>
                  </a:ext>
                </a:extLst>
              </p:cNvPr>
              <p:cNvSpPr txBox="1"/>
              <p:nvPr/>
            </p:nvSpPr>
            <p:spPr>
              <a:xfrm>
                <a:off x="5757666" y="4627588"/>
                <a:ext cx="1360237" cy="231533"/>
              </a:xfrm>
              <a:prstGeom prst="rect">
                <a:avLst/>
              </a:prstGeom>
              <a:noFill/>
            </p:spPr>
            <p:txBody>
              <a:bodyPr wrap="square" lIns="0" tIns="0" rIns="0" bIns="0" rtlCol="0">
                <a:noAutofit/>
              </a:bodyPr>
              <a:lstStyle/>
              <a:p>
                <a:pPr algn="ctr">
                  <a:spcAft>
                    <a:spcPts val="600"/>
                  </a:spcAft>
                </a:pPr>
                <a:r>
                  <a:rPr lang="cs-CZ" sz="1200" b="1" dirty="0">
                    <a:solidFill>
                      <a:schemeClr val="bg1"/>
                    </a:solidFill>
                  </a:rPr>
                  <a:t>Základ daně</a:t>
                </a:r>
                <a:endParaRPr lang="en-GB" sz="1200" b="1" dirty="0">
                  <a:solidFill>
                    <a:schemeClr val="bg1"/>
                  </a:solidFill>
                </a:endParaRPr>
              </a:p>
            </p:txBody>
          </p:sp>
          <p:sp>
            <p:nvSpPr>
              <p:cNvPr id="23" name="TextBox 22">
                <a:extLst>
                  <a:ext uri="{FF2B5EF4-FFF2-40B4-BE49-F238E27FC236}">
                    <a16:creationId xmlns:a16="http://schemas.microsoft.com/office/drawing/2014/main" id="{C6CAABAF-CA48-7EA3-EEEA-2F5D540071CD}"/>
                  </a:ext>
                </a:extLst>
              </p:cNvPr>
              <p:cNvSpPr txBox="1"/>
              <p:nvPr/>
            </p:nvSpPr>
            <p:spPr>
              <a:xfrm rot="4307476">
                <a:off x="4794722" y="4145572"/>
                <a:ext cx="808782" cy="208784"/>
              </a:xfrm>
              <a:prstGeom prst="rect">
                <a:avLst/>
              </a:prstGeom>
              <a:noFill/>
            </p:spPr>
            <p:txBody>
              <a:bodyPr wrap="square" lIns="0" tIns="0" rIns="0" bIns="0" rtlCol="0">
                <a:noAutofit/>
              </a:bodyPr>
              <a:lstStyle/>
              <a:p>
                <a:pPr algn="ctr">
                  <a:spcAft>
                    <a:spcPts val="600"/>
                  </a:spcAft>
                </a:pPr>
                <a:r>
                  <a:rPr lang="cs-CZ" sz="1200" b="1" dirty="0">
                    <a:solidFill>
                      <a:schemeClr val="bg1"/>
                    </a:solidFill>
                  </a:rPr>
                  <a:t>Sazba</a:t>
                </a:r>
                <a:endParaRPr lang="en-GB" sz="1200" b="1" dirty="0">
                  <a:solidFill>
                    <a:schemeClr val="bg1"/>
                  </a:solidFill>
                </a:endParaRPr>
              </a:p>
            </p:txBody>
          </p:sp>
          <p:sp>
            <p:nvSpPr>
              <p:cNvPr id="24" name="TextBox 23">
                <a:extLst>
                  <a:ext uri="{FF2B5EF4-FFF2-40B4-BE49-F238E27FC236}">
                    <a16:creationId xmlns:a16="http://schemas.microsoft.com/office/drawing/2014/main" id="{441C8AEF-ED94-F801-821B-11DF9FCA9164}"/>
                  </a:ext>
                </a:extLst>
              </p:cNvPr>
              <p:cNvSpPr txBox="1"/>
              <p:nvPr/>
            </p:nvSpPr>
            <p:spPr>
              <a:xfrm rot="19441185">
                <a:off x="4875616" y="2888872"/>
                <a:ext cx="808782" cy="208784"/>
              </a:xfrm>
              <a:prstGeom prst="rect">
                <a:avLst/>
              </a:prstGeom>
              <a:noFill/>
            </p:spPr>
            <p:txBody>
              <a:bodyPr wrap="square" lIns="0" tIns="0" rIns="0" bIns="0" rtlCol="0">
                <a:noAutofit/>
              </a:bodyPr>
              <a:lstStyle/>
              <a:p>
                <a:pPr algn="ctr">
                  <a:spcAft>
                    <a:spcPts val="600"/>
                  </a:spcAft>
                </a:pPr>
                <a:r>
                  <a:rPr lang="cs-CZ" sz="1200" b="1" dirty="0">
                    <a:solidFill>
                      <a:schemeClr val="bg1"/>
                    </a:solidFill>
                  </a:rPr>
                  <a:t>Předmět</a:t>
                </a:r>
                <a:endParaRPr lang="en-GB" sz="1200" b="1" dirty="0">
                  <a:solidFill>
                    <a:schemeClr val="bg1"/>
                  </a:solidFill>
                </a:endParaRPr>
              </a:p>
            </p:txBody>
          </p:sp>
        </p:grpSp>
        <p:cxnSp>
          <p:nvCxnSpPr>
            <p:cNvPr id="7" name="Straight Arrow Connector 6">
              <a:extLst>
                <a:ext uri="{FF2B5EF4-FFF2-40B4-BE49-F238E27FC236}">
                  <a16:creationId xmlns:a16="http://schemas.microsoft.com/office/drawing/2014/main" id="{09F2B7EC-D8FB-ED63-6429-39996877C825}"/>
                </a:ext>
              </a:extLst>
            </p:cNvPr>
            <p:cNvCxnSpPr>
              <a:cxnSpLocks/>
            </p:cNvCxnSpPr>
            <p:nvPr/>
          </p:nvCxnSpPr>
          <p:spPr>
            <a:xfrm flipV="1">
              <a:off x="4511675" y="1968500"/>
              <a:ext cx="1406525" cy="971550"/>
            </a:xfrm>
            <a:prstGeom prst="straightConnector1">
              <a:avLst/>
            </a:prstGeom>
            <a:ln w="127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F7FDB9-49A5-1EAE-100F-E440AF828220}"/>
                </a:ext>
              </a:extLst>
            </p:cNvPr>
            <p:cNvCxnSpPr>
              <a:cxnSpLocks/>
            </p:cNvCxnSpPr>
            <p:nvPr/>
          </p:nvCxnSpPr>
          <p:spPr>
            <a:xfrm>
              <a:off x="6292377" y="1968500"/>
              <a:ext cx="1406525" cy="971550"/>
            </a:xfrm>
            <a:prstGeom prst="straightConnector1">
              <a:avLst/>
            </a:prstGeom>
            <a:ln w="127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15335A7-568A-E09E-6441-C1307EFAB187}"/>
                </a:ext>
              </a:extLst>
            </p:cNvPr>
            <p:cNvCxnSpPr>
              <a:cxnSpLocks/>
            </p:cNvCxnSpPr>
            <p:nvPr/>
          </p:nvCxnSpPr>
          <p:spPr>
            <a:xfrm rot="-2280000" flipH="1">
              <a:off x="6863554" y="3704167"/>
              <a:ext cx="1406525" cy="971550"/>
            </a:xfrm>
            <a:prstGeom prst="straightConnector1">
              <a:avLst/>
            </a:prstGeom>
            <a:ln w="127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7F778FE-0EF2-4C7D-C4B5-11EC19EC6B77}"/>
                </a:ext>
              </a:extLst>
            </p:cNvPr>
            <p:cNvCxnSpPr/>
            <p:nvPr/>
          </p:nvCxnSpPr>
          <p:spPr>
            <a:xfrm flipH="1">
              <a:off x="5069504" y="5260059"/>
              <a:ext cx="2048400" cy="0"/>
            </a:xfrm>
            <a:prstGeom prst="straightConnector1">
              <a:avLst/>
            </a:prstGeom>
            <a:ln w="127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5FD2EFC-BEA5-6B3C-0F1A-A2A6D179D915}"/>
                </a:ext>
              </a:extLst>
            </p:cNvPr>
            <p:cNvCxnSpPr>
              <a:cxnSpLocks/>
            </p:cNvCxnSpPr>
            <p:nvPr/>
          </p:nvCxnSpPr>
          <p:spPr>
            <a:xfrm rot="2280000" flipH="1" flipV="1">
              <a:off x="3953551" y="3704167"/>
              <a:ext cx="1406525" cy="971550"/>
            </a:xfrm>
            <a:prstGeom prst="straightConnector1">
              <a:avLst/>
            </a:prstGeom>
            <a:ln w="12700">
              <a:solidFill>
                <a:schemeClr val="accent6"/>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764DFD0-16CB-FF32-AFD6-2EB48E9E1325}"/>
              </a:ext>
            </a:extLst>
          </p:cNvPr>
          <p:cNvGrpSpPr/>
          <p:nvPr/>
        </p:nvGrpSpPr>
        <p:grpSpPr>
          <a:xfrm>
            <a:off x="2207910" y="1661648"/>
            <a:ext cx="2860348" cy="581698"/>
            <a:chOff x="3344670" y="1324769"/>
            <a:chExt cx="2860348" cy="581698"/>
          </a:xfrm>
        </p:grpSpPr>
        <p:sp>
          <p:nvSpPr>
            <p:cNvPr id="26" name="TextBox 25">
              <a:extLst>
                <a:ext uri="{FF2B5EF4-FFF2-40B4-BE49-F238E27FC236}">
                  <a16:creationId xmlns:a16="http://schemas.microsoft.com/office/drawing/2014/main" id="{8A2BDF1E-A4F8-4E74-15C0-EB44F6594FEE}"/>
                </a:ext>
              </a:extLst>
            </p:cNvPr>
            <p:cNvSpPr txBox="1"/>
            <p:nvPr/>
          </p:nvSpPr>
          <p:spPr>
            <a:xfrm flipH="1">
              <a:off x="3344670" y="1324769"/>
              <a:ext cx="2232629" cy="488147"/>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rgbClr val="003294"/>
                  </a:solidFill>
                  <a:effectLst/>
                  <a:uLnTx/>
                  <a:uFillTx/>
                  <a:ea typeface="+mn-ea"/>
                  <a:cs typeface="+mn-cs"/>
                </a:rPr>
                <a:t>Je </a:t>
              </a:r>
              <a:r>
                <a:rPr kumimoji="0" lang="en-GB" sz="1500" b="1" i="0" u="none" strike="noStrike" kern="1200" cap="none" spc="0" normalizeH="0" baseline="0" noProof="0" dirty="0" err="1">
                  <a:ln>
                    <a:noFill/>
                  </a:ln>
                  <a:solidFill>
                    <a:srgbClr val="003294"/>
                  </a:solidFill>
                  <a:effectLst/>
                  <a:uLnTx/>
                  <a:uFillTx/>
                  <a:ea typeface="+mn-ea"/>
                  <a:cs typeface="+mn-cs"/>
                </a:rPr>
                <a:t>výrobek</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předmětem</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spotřební</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daně</a:t>
              </a:r>
              <a:r>
                <a:rPr kumimoji="0" lang="en-GB" sz="1500" b="1" i="0" u="none" strike="noStrike" kern="1200" cap="none" spc="0" normalizeH="0" baseline="0" noProof="0" dirty="0">
                  <a:ln>
                    <a:noFill/>
                  </a:ln>
                  <a:solidFill>
                    <a:srgbClr val="003294"/>
                  </a:solidFill>
                  <a:effectLst/>
                  <a:uLnTx/>
                  <a:uFillTx/>
                  <a:ea typeface="+mn-ea"/>
                  <a:cs typeface="+mn-cs"/>
                </a:rPr>
                <a:t>? </a:t>
              </a:r>
            </a:p>
          </p:txBody>
        </p:sp>
        <p:sp>
          <p:nvSpPr>
            <p:cNvPr id="27" name="TextBox 26">
              <a:extLst>
                <a:ext uri="{FF2B5EF4-FFF2-40B4-BE49-F238E27FC236}">
                  <a16:creationId xmlns:a16="http://schemas.microsoft.com/office/drawing/2014/main" id="{B412DB2F-8EF0-A626-AB14-7E78A90B89F9}"/>
                </a:ext>
              </a:extLst>
            </p:cNvPr>
            <p:cNvSpPr txBox="1"/>
            <p:nvPr/>
          </p:nvSpPr>
          <p:spPr>
            <a:xfrm>
              <a:off x="5751368" y="1324769"/>
              <a:ext cx="453650" cy="581698"/>
            </a:xfrm>
            <a:prstGeom prst="rect">
              <a:avLst/>
            </a:prstGeom>
            <a:noFill/>
          </p:spPr>
          <p:txBody>
            <a:bodyPr wrap="none" lIns="0" tIns="0" rIns="0" bIns="0" rtlCol="0">
              <a:spAutoFit/>
            </a:bodyPr>
            <a:lstStyle/>
            <a:p>
              <a:pPr>
                <a:lnSpc>
                  <a:spcPct val="70000"/>
                </a:lnSpc>
              </a:pPr>
              <a:r>
                <a:rPr lang="en-GB" sz="5400">
                  <a:solidFill>
                    <a:schemeClr val="accent1"/>
                  </a:solidFill>
                  <a:latin typeface="+mj-lt"/>
                </a:rPr>
                <a:t>01</a:t>
              </a:r>
              <a:endParaRPr lang="en-GB" sz="5400" dirty="0">
                <a:solidFill>
                  <a:schemeClr val="accent1"/>
                </a:solidFill>
                <a:latin typeface="+mj-lt"/>
              </a:endParaRPr>
            </a:p>
          </p:txBody>
        </p:sp>
      </p:grpSp>
      <p:grpSp>
        <p:nvGrpSpPr>
          <p:cNvPr id="28" name="Group 27">
            <a:extLst>
              <a:ext uri="{FF2B5EF4-FFF2-40B4-BE49-F238E27FC236}">
                <a16:creationId xmlns:a16="http://schemas.microsoft.com/office/drawing/2014/main" id="{AA796130-4103-D18B-A448-CB9A3E8645E1}"/>
              </a:ext>
            </a:extLst>
          </p:cNvPr>
          <p:cNvGrpSpPr/>
          <p:nvPr/>
        </p:nvGrpSpPr>
        <p:grpSpPr>
          <a:xfrm>
            <a:off x="7084972" y="1661648"/>
            <a:ext cx="2883825" cy="581698"/>
            <a:chOff x="2273213" y="1324769"/>
            <a:chExt cx="2883825" cy="581698"/>
          </a:xfrm>
        </p:grpSpPr>
        <p:sp>
          <p:nvSpPr>
            <p:cNvPr id="29" name="TextBox 28">
              <a:extLst>
                <a:ext uri="{FF2B5EF4-FFF2-40B4-BE49-F238E27FC236}">
                  <a16:creationId xmlns:a16="http://schemas.microsoft.com/office/drawing/2014/main" id="{6301F807-85AF-EC52-CBBE-C8D724A60EBF}"/>
                </a:ext>
              </a:extLst>
            </p:cNvPr>
            <p:cNvSpPr txBox="1"/>
            <p:nvPr/>
          </p:nvSpPr>
          <p:spPr>
            <a:xfrm flipH="1">
              <a:off x="2924409" y="1324769"/>
              <a:ext cx="2232629" cy="4881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a:ln>
                    <a:noFill/>
                  </a:ln>
                  <a:solidFill>
                    <a:srgbClr val="003294"/>
                  </a:solidFill>
                  <a:effectLst/>
                  <a:uLnTx/>
                  <a:uFillTx/>
                  <a:ea typeface="+mn-ea"/>
                  <a:cs typeface="+mn-cs"/>
                </a:rPr>
                <a:t>Spotřební </a:t>
              </a:r>
              <a:r>
                <a:rPr kumimoji="0" lang="en-GB" sz="1500" b="1" i="0" u="none" strike="noStrike" kern="1200" cap="none" spc="0" normalizeH="0" baseline="0" noProof="0" dirty="0" err="1">
                  <a:ln>
                    <a:noFill/>
                  </a:ln>
                  <a:solidFill>
                    <a:srgbClr val="003294"/>
                  </a:solidFill>
                  <a:effectLst/>
                  <a:uLnTx/>
                  <a:uFillTx/>
                  <a:ea typeface="+mn-ea"/>
                  <a:cs typeface="+mn-cs"/>
                </a:rPr>
                <a:t>daně</a:t>
              </a:r>
              <a:r>
                <a:rPr kumimoji="0" lang="en-GB" sz="1500" b="1" i="0" u="none" strike="noStrike" kern="1200" cap="none" spc="0" normalizeH="0" baseline="0" noProof="0" dirty="0">
                  <a:ln>
                    <a:noFill/>
                  </a:ln>
                  <a:solidFill>
                    <a:srgbClr val="003294"/>
                  </a:solidFill>
                  <a:effectLst/>
                  <a:uLnTx/>
                  <a:uFillTx/>
                  <a:ea typeface="+mn-ea"/>
                  <a:cs typeface="+mn-cs"/>
                </a:rPr>
                <a:t> z </a:t>
              </a:r>
              <a:r>
                <a:rPr kumimoji="0" lang="en-GB" sz="1500" b="1" i="0" u="none" strike="noStrike" kern="1200" cap="none" spc="0" normalizeH="0" baseline="0" noProof="0" dirty="0" err="1">
                  <a:ln>
                    <a:noFill/>
                  </a:ln>
                  <a:solidFill>
                    <a:srgbClr val="003294"/>
                  </a:solidFill>
                  <a:effectLst/>
                  <a:uLnTx/>
                  <a:uFillTx/>
                  <a:ea typeface="+mn-ea"/>
                  <a:cs typeface="+mn-cs"/>
                </a:rPr>
                <a:t>jaké</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komodity</a:t>
              </a:r>
              <a:r>
                <a:rPr kumimoji="0" lang="en-GB" sz="1500" b="1" i="0" u="none" strike="noStrike" kern="1200" cap="none" spc="0" normalizeH="0" baseline="0" noProof="0" dirty="0">
                  <a:ln>
                    <a:noFill/>
                  </a:ln>
                  <a:solidFill>
                    <a:srgbClr val="003294"/>
                  </a:solidFill>
                  <a:effectLst/>
                  <a:uLnTx/>
                  <a:uFillTx/>
                  <a:ea typeface="+mn-ea"/>
                  <a:cs typeface="+mn-cs"/>
                </a:rPr>
                <a:t>?</a:t>
              </a:r>
            </a:p>
          </p:txBody>
        </p:sp>
        <p:sp>
          <p:nvSpPr>
            <p:cNvPr id="30" name="TextBox 29">
              <a:extLst>
                <a:ext uri="{FF2B5EF4-FFF2-40B4-BE49-F238E27FC236}">
                  <a16:creationId xmlns:a16="http://schemas.microsoft.com/office/drawing/2014/main" id="{DB054701-B16A-7160-5925-1CFDE0ECC879}"/>
                </a:ext>
              </a:extLst>
            </p:cNvPr>
            <p:cNvSpPr txBox="1"/>
            <p:nvPr/>
          </p:nvSpPr>
          <p:spPr>
            <a:xfrm>
              <a:off x="2273213" y="1324769"/>
              <a:ext cx="516167" cy="581698"/>
            </a:xfrm>
            <a:prstGeom prst="rect">
              <a:avLst/>
            </a:prstGeom>
            <a:noFill/>
          </p:spPr>
          <p:txBody>
            <a:bodyPr wrap="none" lIns="0" tIns="0" rIns="0" bIns="0" rtlCol="0">
              <a:spAutoFit/>
            </a:bodyPr>
            <a:lstStyle/>
            <a:p>
              <a:pPr>
                <a:lnSpc>
                  <a:spcPct val="70000"/>
                </a:lnSpc>
              </a:pPr>
              <a:r>
                <a:rPr lang="en-GB" sz="5400">
                  <a:solidFill>
                    <a:schemeClr val="accent2"/>
                  </a:solidFill>
                  <a:latin typeface="+mj-lt"/>
                </a:rPr>
                <a:t>02</a:t>
              </a:r>
              <a:endParaRPr lang="en-GB" sz="5400" dirty="0">
                <a:solidFill>
                  <a:schemeClr val="accent2"/>
                </a:solidFill>
                <a:latin typeface="+mj-lt"/>
              </a:endParaRPr>
            </a:p>
          </p:txBody>
        </p:sp>
      </p:grpSp>
      <p:grpSp>
        <p:nvGrpSpPr>
          <p:cNvPr id="31" name="Group 30">
            <a:extLst>
              <a:ext uri="{FF2B5EF4-FFF2-40B4-BE49-F238E27FC236}">
                <a16:creationId xmlns:a16="http://schemas.microsoft.com/office/drawing/2014/main" id="{FAE1021E-C7F3-1B3A-C159-DF912A768E73}"/>
              </a:ext>
            </a:extLst>
          </p:cNvPr>
          <p:cNvGrpSpPr/>
          <p:nvPr/>
        </p:nvGrpSpPr>
        <p:grpSpPr>
          <a:xfrm>
            <a:off x="7677432" y="3887639"/>
            <a:ext cx="2877983" cy="581698"/>
            <a:chOff x="2273213" y="1324769"/>
            <a:chExt cx="2877983" cy="581698"/>
          </a:xfrm>
        </p:grpSpPr>
        <p:sp>
          <p:nvSpPr>
            <p:cNvPr id="32" name="TextBox 31">
              <a:extLst>
                <a:ext uri="{FF2B5EF4-FFF2-40B4-BE49-F238E27FC236}">
                  <a16:creationId xmlns:a16="http://schemas.microsoft.com/office/drawing/2014/main" id="{A5BA0248-59C9-49B1-9784-45F906D8DDBF}"/>
                </a:ext>
              </a:extLst>
            </p:cNvPr>
            <p:cNvSpPr txBox="1"/>
            <p:nvPr/>
          </p:nvSpPr>
          <p:spPr>
            <a:xfrm flipH="1">
              <a:off x="2918567" y="1324769"/>
              <a:ext cx="2232629" cy="4881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err="1">
                  <a:ln>
                    <a:noFill/>
                  </a:ln>
                  <a:solidFill>
                    <a:srgbClr val="003294"/>
                  </a:solidFill>
                  <a:effectLst/>
                  <a:uLnTx/>
                  <a:uFillTx/>
                  <a:ea typeface="+mn-ea"/>
                  <a:cs typeface="+mn-cs"/>
                </a:rPr>
                <a:t>Může</a:t>
              </a:r>
              <a:r>
                <a:rPr kumimoji="0" lang="en-GB" sz="1500" b="1" i="0" u="none" strike="noStrike" kern="1200" cap="none" spc="0" normalizeH="0" baseline="0" noProof="0" dirty="0">
                  <a:ln>
                    <a:noFill/>
                  </a:ln>
                  <a:solidFill>
                    <a:srgbClr val="003294"/>
                  </a:solidFill>
                  <a:effectLst/>
                  <a:uLnTx/>
                  <a:uFillTx/>
                  <a:ea typeface="+mn-ea"/>
                  <a:cs typeface="+mn-cs"/>
                </a:rPr>
                <a:t> se </a:t>
              </a:r>
              <a:r>
                <a:rPr kumimoji="0" lang="en-GB" sz="1500" b="1" i="0" u="none" strike="noStrike" kern="1200" cap="none" spc="0" normalizeH="0" baseline="0" noProof="0" dirty="0" err="1">
                  <a:ln>
                    <a:noFill/>
                  </a:ln>
                  <a:solidFill>
                    <a:srgbClr val="003294"/>
                  </a:solidFill>
                  <a:effectLst/>
                  <a:uLnTx/>
                  <a:uFillTx/>
                  <a:ea typeface="+mn-ea"/>
                  <a:cs typeface="+mn-cs"/>
                </a:rPr>
                <a:t>aplikovat</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osvobození</a:t>
              </a:r>
              <a:r>
                <a:rPr kumimoji="0" lang="en-GB" sz="1500" b="1" i="0" u="none" strike="noStrike" kern="1200" cap="none" spc="0" normalizeH="0" baseline="0" noProof="0" dirty="0">
                  <a:ln>
                    <a:noFill/>
                  </a:ln>
                  <a:solidFill>
                    <a:srgbClr val="003294"/>
                  </a:solidFill>
                  <a:effectLst/>
                  <a:uLnTx/>
                  <a:uFillTx/>
                  <a:ea typeface="+mn-ea"/>
                  <a:cs typeface="+mn-cs"/>
                </a:rPr>
                <a:t>?</a:t>
              </a:r>
            </a:p>
          </p:txBody>
        </p:sp>
        <p:sp>
          <p:nvSpPr>
            <p:cNvPr id="33" name="TextBox 32">
              <a:extLst>
                <a:ext uri="{FF2B5EF4-FFF2-40B4-BE49-F238E27FC236}">
                  <a16:creationId xmlns:a16="http://schemas.microsoft.com/office/drawing/2014/main" id="{CC4D73E1-CCCE-B204-7FE3-3280D1DE1BE1}"/>
                </a:ext>
              </a:extLst>
            </p:cNvPr>
            <p:cNvSpPr txBox="1"/>
            <p:nvPr/>
          </p:nvSpPr>
          <p:spPr>
            <a:xfrm>
              <a:off x="2273213" y="1324769"/>
              <a:ext cx="528991" cy="581698"/>
            </a:xfrm>
            <a:prstGeom prst="rect">
              <a:avLst/>
            </a:prstGeom>
            <a:noFill/>
          </p:spPr>
          <p:txBody>
            <a:bodyPr wrap="none" lIns="0" tIns="0" rIns="0" bIns="0" rtlCol="0">
              <a:spAutoFit/>
            </a:bodyPr>
            <a:lstStyle/>
            <a:p>
              <a:pPr>
                <a:lnSpc>
                  <a:spcPct val="70000"/>
                </a:lnSpc>
              </a:pPr>
              <a:r>
                <a:rPr lang="en-GB" sz="5400">
                  <a:solidFill>
                    <a:schemeClr val="accent3"/>
                  </a:solidFill>
                  <a:latin typeface="+mj-lt"/>
                </a:rPr>
                <a:t>03</a:t>
              </a:r>
              <a:endParaRPr lang="en-GB" sz="5400" dirty="0">
                <a:solidFill>
                  <a:schemeClr val="accent3"/>
                </a:solidFill>
                <a:latin typeface="+mj-lt"/>
              </a:endParaRPr>
            </a:p>
          </p:txBody>
        </p:sp>
      </p:grpSp>
      <p:grpSp>
        <p:nvGrpSpPr>
          <p:cNvPr id="34" name="Group 33">
            <a:extLst>
              <a:ext uri="{FF2B5EF4-FFF2-40B4-BE49-F238E27FC236}">
                <a16:creationId xmlns:a16="http://schemas.microsoft.com/office/drawing/2014/main" id="{DC0CA0E7-3134-4334-48B5-882F026C5143}"/>
              </a:ext>
            </a:extLst>
          </p:cNvPr>
          <p:cNvGrpSpPr/>
          <p:nvPr/>
        </p:nvGrpSpPr>
        <p:grpSpPr>
          <a:xfrm>
            <a:off x="1640496" y="3827777"/>
            <a:ext cx="2895517" cy="622513"/>
            <a:chOff x="2877608" y="1324769"/>
            <a:chExt cx="2895517" cy="622513"/>
          </a:xfrm>
        </p:grpSpPr>
        <p:sp>
          <p:nvSpPr>
            <p:cNvPr id="35" name="TextBox 34">
              <a:extLst>
                <a:ext uri="{FF2B5EF4-FFF2-40B4-BE49-F238E27FC236}">
                  <a16:creationId xmlns:a16="http://schemas.microsoft.com/office/drawing/2014/main" id="{72DF12CE-4CDA-7DD8-ED67-EBB5C1BC96FA}"/>
                </a:ext>
              </a:extLst>
            </p:cNvPr>
            <p:cNvSpPr txBox="1"/>
            <p:nvPr/>
          </p:nvSpPr>
          <p:spPr>
            <a:xfrm flipH="1">
              <a:off x="2877608" y="1459135"/>
              <a:ext cx="2232629" cy="488147"/>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err="1">
                  <a:ln>
                    <a:noFill/>
                  </a:ln>
                  <a:solidFill>
                    <a:srgbClr val="003294"/>
                  </a:solidFill>
                  <a:effectLst/>
                  <a:uLnTx/>
                  <a:uFillTx/>
                  <a:ea typeface="+mn-ea"/>
                  <a:cs typeface="+mn-cs"/>
                </a:rPr>
                <a:t>Jaké</a:t>
              </a:r>
              <a:r>
                <a:rPr kumimoji="0" lang="en-GB" sz="1500" b="1" i="0" u="none" strike="noStrike" kern="1200" cap="none" spc="0" normalizeH="0" baseline="0" noProof="0" dirty="0">
                  <a:ln>
                    <a:noFill/>
                  </a:ln>
                  <a:solidFill>
                    <a:srgbClr val="003294"/>
                  </a:solidFill>
                  <a:effectLst/>
                  <a:uLnTx/>
                  <a:uFillTx/>
                  <a:ea typeface="+mn-ea"/>
                  <a:cs typeface="+mn-cs"/>
                </a:rPr>
                <a:t> je </a:t>
              </a:r>
              <a:r>
                <a:rPr kumimoji="0" lang="en-GB" sz="1500" b="1" i="0" u="none" strike="noStrike" kern="1200" cap="none" spc="0" normalizeH="0" baseline="0" noProof="0" dirty="0" err="1">
                  <a:ln>
                    <a:noFill/>
                  </a:ln>
                  <a:solidFill>
                    <a:srgbClr val="003294"/>
                  </a:solidFill>
                  <a:effectLst/>
                  <a:uLnTx/>
                  <a:uFillTx/>
                  <a:ea typeface="+mn-ea"/>
                  <a:cs typeface="+mn-cs"/>
                </a:rPr>
                <a:t>sazba</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daně</a:t>
              </a:r>
              <a:r>
                <a:rPr kumimoji="0" lang="en-GB" sz="1500" b="1" i="0" u="none" strike="noStrike" kern="1200" cap="none" spc="0" normalizeH="0" baseline="0" noProof="0" dirty="0">
                  <a:ln>
                    <a:noFill/>
                  </a:ln>
                  <a:solidFill>
                    <a:srgbClr val="003294"/>
                  </a:solidFill>
                  <a:effectLst/>
                  <a:uLnTx/>
                  <a:uFillTx/>
                  <a:ea typeface="+mn-ea"/>
                  <a:cs typeface="+mn-cs"/>
                </a:rPr>
                <a:t>?</a:t>
              </a:r>
              <a:br>
                <a:rPr kumimoji="0" lang="en-GB" sz="1500" b="1" i="0" u="none" strike="noStrike" kern="1200" cap="none" spc="0" normalizeH="0" baseline="0" noProof="0" dirty="0">
                  <a:ln>
                    <a:noFill/>
                  </a:ln>
                  <a:solidFill>
                    <a:srgbClr val="003294"/>
                  </a:solidFill>
                  <a:effectLst/>
                  <a:uLnTx/>
                  <a:uFillTx/>
                  <a:ea typeface="+mn-ea"/>
                  <a:cs typeface="+mn-cs"/>
                </a:rPr>
              </a:br>
              <a:endParaRPr kumimoji="0" lang="en-GB" sz="1500" b="1" i="0" u="none" strike="noStrike" kern="1200" cap="none" spc="0" normalizeH="0" baseline="0" noProof="0" dirty="0">
                <a:ln>
                  <a:noFill/>
                </a:ln>
                <a:solidFill>
                  <a:srgbClr val="003294"/>
                </a:solidFill>
                <a:effectLst/>
                <a:uLnTx/>
                <a:uFillTx/>
                <a:ea typeface="+mn-ea"/>
                <a:cs typeface="+mn-cs"/>
              </a:endParaRPr>
            </a:p>
          </p:txBody>
        </p:sp>
        <p:sp>
          <p:nvSpPr>
            <p:cNvPr id="36" name="TextBox 35">
              <a:extLst>
                <a:ext uri="{FF2B5EF4-FFF2-40B4-BE49-F238E27FC236}">
                  <a16:creationId xmlns:a16="http://schemas.microsoft.com/office/drawing/2014/main" id="{0FAD0339-E9B2-AF86-12B7-D3B7CD5F3B93}"/>
                </a:ext>
              </a:extLst>
            </p:cNvPr>
            <p:cNvSpPr txBox="1"/>
            <p:nvPr/>
          </p:nvSpPr>
          <p:spPr>
            <a:xfrm>
              <a:off x="5240928" y="1324769"/>
              <a:ext cx="532197" cy="581698"/>
            </a:xfrm>
            <a:prstGeom prst="rect">
              <a:avLst/>
            </a:prstGeom>
            <a:noFill/>
          </p:spPr>
          <p:txBody>
            <a:bodyPr wrap="none" lIns="0" tIns="0" rIns="0" bIns="0" rtlCol="0">
              <a:spAutoFit/>
            </a:bodyPr>
            <a:lstStyle/>
            <a:p>
              <a:pPr>
                <a:lnSpc>
                  <a:spcPct val="70000"/>
                </a:lnSpc>
              </a:pPr>
              <a:r>
                <a:rPr lang="en-GB" sz="5400">
                  <a:solidFill>
                    <a:schemeClr val="accent5"/>
                  </a:solidFill>
                  <a:latin typeface="+mj-lt"/>
                </a:rPr>
                <a:t>05</a:t>
              </a:r>
              <a:endParaRPr lang="en-GB" sz="5400" dirty="0">
                <a:solidFill>
                  <a:schemeClr val="accent5"/>
                </a:solidFill>
                <a:latin typeface="+mj-lt"/>
              </a:endParaRPr>
            </a:p>
          </p:txBody>
        </p:sp>
      </p:grpSp>
      <p:grpSp>
        <p:nvGrpSpPr>
          <p:cNvPr id="37" name="Group 36">
            <a:extLst>
              <a:ext uri="{FF2B5EF4-FFF2-40B4-BE49-F238E27FC236}">
                <a16:creationId xmlns:a16="http://schemas.microsoft.com/office/drawing/2014/main" id="{1F45F78B-6F46-D9DB-028C-C0C0ECA2C581}"/>
              </a:ext>
            </a:extLst>
          </p:cNvPr>
          <p:cNvGrpSpPr/>
          <p:nvPr/>
        </p:nvGrpSpPr>
        <p:grpSpPr>
          <a:xfrm>
            <a:off x="5126858" y="5215198"/>
            <a:ext cx="1936816" cy="581698"/>
            <a:chOff x="3716460" y="5203132"/>
            <a:chExt cx="1936816" cy="581698"/>
          </a:xfrm>
        </p:grpSpPr>
        <p:sp>
          <p:nvSpPr>
            <p:cNvPr id="38" name="TextBox 37">
              <a:extLst>
                <a:ext uri="{FF2B5EF4-FFF2-40B4-BE49-F238E27FC236}">
                  <a16:creationId xmlns:a16="http://schemas.microsoft.com/office/drawing/2014/main" id="{9AEBB870-348C-D860-3D47-DE5F8D68DA36}"/>
                </a:ext>
              </a:extLst>
            </p:cNvPr>
            <p:cNvSpPr txBox="1"/>
            <p:nvPr/>
          </p:nvSpPr>
          <p:spPr>
            <a:xfrm flipH="1">
              <a:off x="4377815" y="5209452"/>
              <a:ext cx="1275461" cy="488147"/>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GB" sz="1500" b="1" i="0" u="none" strike="noStrike" kern="1200" cap="none" spc="0" normalizeH="0" baseline="0" noProof="0" dirty="0" err="1">
                  <a:ln>
                    <a:noFill/>
                  </a:ln>
                  <a:solidFill>
                    <a:srgbClr val="003294"/>
                  </a:solidFill>
                  <a:effectLst/>
                  <a:uLnTx/>
                  <a:uFillTx/>
                  <a:ea typeface="+mn-ea"/>
                  <a:cs typeface="+mn-cs"/>
                </a:rPr>
                <a:t>Jaký</a:t>
              </a:r>
              <a:r>
                <a:rPr kumimoji="0" lang="en-GB" sz="1500" b="1" i="0" u="none" strike="noStrike" kern="1200" cap="none" spc="0" normalizeH="0" baseline="0" noProof="0" dirty="0">
                  <a:ln>
                    <a:noFill/>
                  </a:ln>
                  <a:solidFill>
                    <a:srgbClr val="003294"/>
                  </a:solidFill>
                  <a:effectLst/>
                  <a:uLnTx/>
                  <a:uFillTx/>
                  <a:ea typeface="+mn-ea"/>
                  <a:cs typeface="+mn-cs"/>
                </a:rPr>
                <a:t> je </a:t>
              </a:r>
              <a:r>
                <a:rPr kumimoji="0" lang="en-GB" sz="1500" b="1" i="0" u="none" strike="noStrike" kern="1200" cap="none" spc="0" normalizeH="0" baseline="0" noProof="0" dirty="0" err="1">
                  <a:ln>
                    <a:noFill/>
                  </a:ln>
                  <a:solidFill>
                    <a:srgbClr val="003294"/>
                  </a:solidFill>
                  <a:effectLst/>
                  <a:uLnTx/>
                  <a:uFillTx/>
                  <a:ea typeface="+mn-ea"/>
                  <a:cs typeface="+mn-cs"/>
                </a:rPr>
                <a:t>základ</a:t>
              </a:r>
              <a:r>
                <a:rPr kumimoji="0" lang="en-GB" sz="1500" b="1" i="0" u="none" strike="noStrike" kern="1200" cap="none" spc="0" normalizeH="0" baseline="0" noProof="0" dirty="0">
                  <a:ln>
                    <a:noFill/>
                  </a:ln>
                  <a:solidFill>
                    <a:srgbClr val="003294"/>
                  </a:solidFill>
                  <a:effectLst/>
                  <a:uLnTx/>
                  <a:uFillTx/>
                  <a:ea typeface="+mn-ea"/>
                  <a:cs typeface="+mn-cs"/>
                </a:rPr>
                <a:t> </a:t>
              </a:r>
              <a:r>
                <a:rPr kumimoji="0" lang="en-GB" sz="1500" b="1" i="0" u="none" strike="noStrike" kern="1200" cap="none" spc="0" normalizeH="0" baseline="0" noProof="0" dirty="0" err="1">
                  <a:ln>
                    <a:noFill/>
                  </a:ln>
                  <a:solidFill>
                    <a:srgbClr val="003294"/>
                  </a:solidFill>
                  <a:effectLst/>
                  <a:uLnTx/>
                  <a:uFillTx/>
                  <a:ea typeface="+mn-ea"/>
                  <a:cs typeface="+mn-cs"/>
                </a:rPr>
                <a:t>daně</a:t>
              </a:r>
              <a:r>
                <a:rPr kumimoji="0" lang="en-GB" sz="1500" b="1" i="0" u="none" strike="noStrike" kern="1200" cap="none" spc="0" normalizeH="0" baseline="0" noProof="0" dirty="0">
                  <a:ln>
                    <a:noFill/>
                  </a:ln>
                  <a:solidFill>
                    <a:srgbClr val="003294"/>
                  </a:solidFill>
                  <a:effectLst/>
                  <a:uLnTx/>
                  <a:uFillTx/>
                  <a:ea typeface="+mn-ea"/>
                  <a:cs typeface="+mn-cs"/>
                </a:rPr>
                <a:t>?</a:t>
              </a:r>
            </a:p>
          </p:txBody>
        </p:sp>
        <p:sp>
          <p:nvSpPr>
            <p:cNvPr id="39" name="TextBox 38">
              <a:extLst>
                <a:ext uri="{FF2B5EF4-FFF2-40B4-BE49-F238E27FC236}">
                  <a16:creationId xmlns:a16="http://schemas.microsoft.com/office/drawing/2014/main" id="{CE320939-D8F0-B5B0-3B83-4CECF85BEDF4}"/>
                </a:ext>
              </a:extLst>
            </p:cNvPr>
            <p:cNvSpPr txBox="1"/>
            <p:nvPr/>
          </p:nvSpPr>
          <p:spPr>
            <a:xfrm>
              <a:off x="3716460" y="5203132"/>
              <a:ext cx="543418" cy="581698"/>
            </a:xfrm>
            <a:prstGeom prst="rect">
              <a:avLst/>
            </a:prstGeom>
            <a:noFill/>
          </p:spPr>
          <p:txBody>
            <a:bodyPr wrap="none" lIns="0" tIns="0" rIns="0" bIns="0" rtlCol="0">
              <a:spAutoFit/>
            </a:bodyPr>
            <a:lstStyle/>
            <a:p>
              <a:pPr>
                <a:lnSpc>
                  <a:spcPct val="70000"/>
                </a:lnSpc>
              </a:pPr>
              <a:r>
                <a:rPr lang="en-GB" sz="5400">
                  <a:solidFill>
                    <a:schemeClr val="accent4"/>
                  </a:solidFill>
                  <a:latin typeface="+mj-lt"/>
                </a:rPr>
                <a:t>04</a:t>
              </a:r>
              <a:endParaRPr lang="en-GB" sz="5400" dirty="0">
                <a:solidFill>
                  <a:schemeClr val="accent4"/>
                </a:solidFill>
                <a:latin typeface="+mj-lt"/>
              </a:endParaRPr>
            </a:p>
          </p:txBody>
        </p:sp>
      </p:grpSp>
    </p:spTree>
    <p:extLst>
      <p:ext uri="{BB962C8B-B14F-4D97-AF65-F5344CB8AC3E}">
        <p14:creationId xmlns:p14="http://schemas.microsoft.com/office/powerpoint/2010/main" val="1666815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6</a:t>
            </a:r>
            <a:endParaRPr lang="en-GB" dirty="0"/>
          </a:p>
        </p:txBody>
      </p:sp>
    </p:spTree>
    <p:extLst>
      <p:ext uri="{BB962C8B-B14F-4D97-AF65-F5344CB8AC3E}">
        <p14:creationId xmlns:p14="http://schemas.microsoft.com/office/powerpoint/2010/main" val="1055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21" name="Group 20">
            <a:extLst>
              <a:ext uri="{FF2B5EF4-FFF2-40B4-BE49-F238E27FC236}">
                <a16:creationId xmlns:a16="http://schemas.microsoft.com/office/drawing/2014/main" id="{317678F1-48F1-1D49-9CD7-C33319C81CD4}"/>
              </a:ext>
            </a:extLst>
          </p:cNvPr>
          <p:cNvGrpSpPr/>
          <p:nvPr/>
        </p:nvGrpSpPr>
        <p:grpSpPr>
          <a:xfrm>
            <a:off x="2112162" y="1561157"/>
            <a:ext cx="7967676" cy="3588172"/>
            <a:chOff x="3154487" y="1561157"/>
            <a:chExt cx="7967676" cy="3588172"/>
          </a:xfrm>
        </p:grpSpPr>
        <p:sp>
          <p:nvSpPr>
            <p:cNvPr id="4" name="Freeform 5">
              <a:extLst>
                <a:ext uri="{FF2B5EF4-FFF2-40B4-BE49-F238E27FC236}">
                  <a16:creationId xmlns:a16="http://schemas.microsoft.com/office/drawing/2014/main" id="{89573D07-E280-C6DC-BBC7-5CC3379B816E}"/>
                </a:ext>
              </a:extLst>
            </p:cNvPr>
            <p:cNvSpPr>
              <a:spLocks/>
            </p:cNvSpPr>
            <p:nvPr/>
          </p:nvSpPr>
          <p:spPr bwMode="auto">
            <a:xfrm>
              <a:off x="3154487" y="4719078"/>
              <a:ext cx="814215" cy="4302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a:solidFill>
                  <a:schemeClr val="bg1"/>
                </a:solidFill>
                <a:latin typeface="+mj-lt"/>
              </a:endParaRPr>
            </a:p>
          </p:txBody>
        </p:sp>
        <p:sp>
          <p:nvSpPr>
            <p:cNvPr id="6" name="Rectangle 5">
              <a:extLst>
                <a:ext uri="{FF2B5EF4-FFF2-40B4-BE49-F238E27FC236}">
                  <a16:creationId xmlns:a16="http://schemas.microsoft.com/office/drawing/2014/main" id="{A21EB9EB-1E8A-A181-FF45-0162AF5B7167}"/>
                </a:ext>
              </a:extLst>
            </p:cNvPr>
            <p:cNvSpPr>
              <a:spLocks/>
            </p:cNvSpPr>
            <p:nvPr/>
          </p:nvSpPr>
          <p:spPr bwMode="auto">
            <a:xfrm>
              <a:off x="3161757" y="2739685"/>
              <a:ext cx="2966069" cy="1979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a:solidFill>
                  <a:schemeClr val="bg1"/>
                </a:solidFill>
                <a:latin typeface="+mj-lt"/>
              </a:endParaRPr>
            </a:p>
          </p:txBody>
        </p:sp>
        <p:sp>
          <p:nvSpPr>
            <p:cNvPr id="7" name="Freeform 26">
              <a:extLst>
                <a:ext uri="{FF2B5EF4-FFF2-40B4-BE49-F238E27FC236}">
                  <a16:creationId xmlns:a16="http://schemas.microsoft.com/office/drawing/2014/main" id="{F7783FAC-6523-4165-7CCC-E87861EC5463}"/>
                </a:ext>
              </a:extLst>
            </p:cNvPr>
            <p:cNvSpPr>
              <a:spLocks/>
            </p:cNvSpPr>
            <p:nvPr/>
          </p:nvSpPr>
          <p:spPr bwMode="auto">
            <a:xfrm>
              <a:off x="5306341" y="4299136"/>
              <a:ext cx="814215" cy="4302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5">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a:solidFill>
                  <a:schemeClr val="bg1"/>
                </a:solidFill>
                <a:latin typeface="+mj-lt"/>
              </a:endParaRPr>
            </a:p>
          </p:txBody>
        </p:sp>
        <p:sp>
          <p:nvSpPr>
            <p:cNvPr id="8" name="Rectangle 7">
              <a:extLst>
                <a:ext uri="{FF2B5EF4-FFF2-40B4-BE49-F238E27FC236}">
                  <a16:creationId xmlns:a16="http://schemas.microsoft.com/office/drawing/2014/main" id="{CBDF61E5-F63A-87F3-72E5-FA4C97AADD27}"/>
                </a:ext>
              </a:extLst>
            </p:cNvPr>
            <p:cNvSpPr>
              <a:spLocks/>
            </p:cNvSpPr>
            <p:nvPr/>
          </p:nvSpPr>
          <p:spPr bwMode="auto">
            <a:xfrm>
              <a:off x="5306341" y="2326182"/>
              <a:ext cx="2966069" cy="19793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a:solidFill>
                  <a:schemeClr val="bg1"/>
                </a:solidFill>
                <a:latin typeface="+mj-lt"/>
              </a:endParaRPr>
            </a:p>
          </p:txBody>
        </p:sp>
        <p:sp>
          <p:nvSpPr>
            <p:cNvPr id="9" name="Freeform 28">
              <a:extLst>
                <a:ext uri="{FF2B5EF4-FFF2-40B4-BE49-F238E27FC236}">
                  <a16:creationId xmlns:a16="http://schemas.microsoft.com/office/drawing/2014/main" id="{5374F552-000B-2619-F498-10D54EE50B4B}"/>
                </a:ext>
              </a:extLst>
            </p:cNvPr>
            <p:cNvSpPr>
              <a:spLocks/>
            </p:cNvSpPr>
            <p:nvPr/>
          </p:nvSpPr>
          <p:spPr bwMode="auto">
            <a:xfrm>
              <a:off x="7458195" y="3864775"/>
              <a:ext cx="814215" cy="430251"/>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75000"/>
              </a:schemeClr>
            </a:solid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a:solidFill>
                  <a:schemeClr val="tx2"/>
                </a:solidFill>
                <a:latin typeface="+mj-lt"/>
              </a:endParaRPr>
            </a:p>
          </p:txBody>
        </p:sp>
        <p:sp>
          <p:nvSpPr>
            <p:cNvPr id="11" name="AutoShape 13">
              <a:extLst>
                <a:ext uri="{FF2B5EF4-FFF2-40B4-BE49-F238E27FC236}">
                  <a16:creationId xmlns:a16="http://schemas.microsoft.com/office/drawing/2014/main" id="{E9C01C03-1C0E-8F30-DC49-B8D6E47C1931}"/>
                </a:ext>
              </a:extLst>
            </p:cNvPr>
            <p:cNvSpPr>
              <a:spLocks/>
            </p:cNvSpPr>
            <p:nvPr/>
          </p:nvSpPr>
          <p:spPr bwMode="auto">
            <a:xfrm>
              <a:off x="7458195" y="1561157"/>
              <a:ext cx="3663968" cy="2651319"/>
            </a:xfrm>
            <a:prstGeom prst="rightArrow">
              <a:avLst>
                <a:gd name="adj1" fmla="val 74493"/>
                <a:gd name="adj2" fmla="val 283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noAutofit/>
            </a:bodyPr>
            <a:lstStyle/>
            <a:p>
              <a:pPr>
                <a:lnSpc>
                  <a:spcPct val="70000"/>
                </a:lnSpc>
                <a:spcAft>
                  <a:spcPts val="600"/>
                </a:spcAft>
              </a:pPr>
              <a:endParaRPr lang="en-US" sz="4400" dirty="0">
                <a:solidFill>
                  <a:schemeClr val="tx2"/>
                </a:solidFill>
                <a:latin typeface="+mj-lt"/>
              </a:endParaRPr>
            </a:p>
          </p:txBody>
        </p:sp>
        <p:sp>
          <p:nvSpPr>
            <p:cNvPr id="13" name="Content Placeholder 2">
              <a:extLst>
                <a:ext uri="{FF2B5EF4-FFF2-40B4-BE49-F238E27FC236}">
                  <a16:creationId xmlns:a16="http://schemas.microsoft.com/office/drawing/2014/main" id="{4EC0BF2B-2A63-1E87-3749-37E406A36B99}"/>
                </a:ext>
              </a:extLst>
            </p:cNvPr>
            <p:cNvSpPr txBox="1">
              <a:spLocks/>
            </p:cNvSpPr>
            <p:nvPr/>
          </p:nvSpPr>
          <p:spPr>
            <a:xfrm>
              <a:off x="3337210" y="3252819"/>
              <a:ext cx="1878859" cy="812530"/>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err="1">
                  <a:solidFill>
                    <a:schemeClr val="bg1"/>
                  </a:solidFill>
                  <a:latin typeface="Arial" panose="020B0604020202020204" pitchFamily="34" charset="0"/>
                  <a:cs typeface="Arial" panose="020B0604020202020204" pitchFamily="34" charset="0"/>
                </a:rPr>
                <a:t>Celní</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úřad</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celní</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ředitelství</a:t>
              </a:r>
              <a:endParaRPr lang="cs-CZ" sz="1200" dirty="0">
                <a:solidFill>
                  <a:schemeClr val="bg1"/>
                </a:solidFill>
                <a:latin typeface="Arial" panose="020B0604020202020204" pitchFamily="34" charset="0"/>
                <a:cs typeface="Arial" panose="020B0604020202020204" pitchFamily="34" charset="0"/>
              </a:endParaRPr>
            </a:p>
            <a:p>
              <a:pPr marL="0" indent="0">
                <a:buNone/>
              </a:pPr>
              <a:r>
                <a:rPr lang="en-US" sz="1200" dirty="0" err="1">
                  <a:solidFill>
                    <a:schemeClr val="bg1"/>
                  </a:solidFill>
                  <a:latin typeface="Arial" panose="020B0604020202020204" pitchFamily="34" charset="0"/>
                  <a:cs typeface="Arial" panose="020B0604020202020204" pitchFamily="34" charset="0"/>
                </a:rPr>
                <a:t>Místní</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příslušnost</a:t>
              </a:r>
              <a:r>
                <a:rPr lang="cs-CZ" sz="1200" dirty="0">
                  <a:solidFill>
                    <a:schemeClr val="bg1"/>
                  </a:solidFill>
                  <a:latin typeface="Arial" panose="020B0604020202020204" pitchFamily="34" charset="0"/>
                  <a:cs typeface="Arial" panose="020B0604020202020204" pitchFamily="34" charset="0"/>
                </a:rPr>
                <a:t> dle sídla </a:t>
              </a:r>
              <a:r>
                <a:rPr lang="en-US" sz="1200" dirty="0" err="1">
                  <a:solidFill>
                    <a:schemeClr val="bg1"/>
                  </a:solidFill>
                  <a:latin typeface="Arial" panose="020B0604020202020204" pitchFamily="34" charset="0"/>
                  <a:cs typeface="Arial" panose="020B0604020202020204" pitchFamily="34" charset="0"/>
                </a:rPr>
                <a:t>nebo</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míst</a:t>
              </a:r>
              <a:r>
                <a:rPr lang="cs-CZ" sz="1200" dirty="0">
                  <a:solidFill>
                    <a:schemeClr val="bg1"/>
                  </a:solidFill>
                  <a:latin typeface="Arial" panose="020B0604020202020204" pitchFamily="34" charset="0"/>
                  <a:cs typeface="Arial" panose="020B0604020202020204" pitchFamily="34" charset="0"/>
                </a:rPr>
                <a:t>a</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pobytu</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plátce</a:t>
              </a:r>
              <a:endParaRPr lang="en-US" sz="1200" dirty="0">
                <a:solidFill>
                  <a:schemeClr val="bg1"/>
                </a:solidFill>
                <a:latin typeface="Arial" panose="020B0604020202020204" pitchFamily="34" charset="0"/>
                <a:cs typeface="Arial" panose="020B0604020202020204" pitchFamily="34" charset="0"/>
              </a:endParaRPr>
            </a:p>
            <a:p>
              <a:pPr marL="0" indent="0">
                <a:buNone/>
              </a:pPr>
              <a:endParaRPr lang="en-US" sz="1200" dirty="0">
                <a:solidFill>
                  <a:schemeClr val="bg1"/>
                </a:solidFill>
                <a:latin typeface="Arial" panose="020B0604020202020204" pitchFamily="34" charset="0"/>
                <a:cs typeface="Arial" panose="020B0604020202020204" pitchFamily="34" charset="0"/>
              </a:endParaRPr>
            </a:p>
          </p:txBody>
        </p:sp>
        <p:sp>
          <p:nvSpPr>
            <p:cNvPr id="14" name="Title 13">
              <a:extLst>
                <a:ext uri="{FF2B5EF4-FFF2-40B4-BE49-F238E27FC236}">
                  <a16:creationId xmlns:a16="http://schemas.microsoft.com/office/drawing/2014/main" id="{4B43A06C-8D8E-EDD6-0986-EF59AF2D8D99}"/>
                </a:ext>
              </a:extLst>
            </p:cNvPr>
            <p:cNvSpPr txBox="1">
              <a:spLocks/>
            </p:cNvSpPr>
            <p:nvPr/>
          </p:nvSpPr>
          <p:spPr>
            <a:xfrm>
              <a:off x="3337210" y="2914826"/>
              <a:ext cx="1718896" cy="249668"/>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cs-CZ" sz="1600" b="1" dirty="0">
                  <a:solidFill>
                    <a:schemeClr val="bg1"/>
                  </a:solidFill>
                  <a:latin typeface="Arial" panose="020B0604020202020204" pitchFamily="34" charset="0"/>
                  <a:ea typeface="Open Sans" pitchFamily="34" charset="0"/>
                  <a:cs typeface="Arial" panose="020B0604020202020204" pitchFamily="34" charset="0"/>
                </a:rPr>
                <a:t>Správce daně</a:t>
              </a:r>
              <a:endParaRPr lang="en-US" sz="16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AF7E374A-D950-1131-D03E-76E38B6494A8}"/>
                </a:ext>
              </a:extLst>
            </p:cNvPr>
            <p:cNvSpPr txBox="1">
              <a:spLocks/>
            </p:cNvSpPr>
            <p:nvPr/>
          </p:nvSpPr>
          <p:spPr>
            <a:xfrm>
              <a:off x="5493253" y="2805390"/>
              <a:ext cx="1910847" cy="184666"/>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err="1">
                  <a:solidFill>
                    <a:schemeClr val="bg1"/>
                  </a:solidFill>
                  <a:latin typeface="Arial" panose="020B0604020202020204" pitchFamily="34" charset="0"/>
                  <a:cs typeface="Arial" panose="020B0604020202020204" pitchFamily="34" charset="0"/>
                </a:rPr>
                <a:t>kdo</a:t>
              </a:r>
              <a:r>
                <a:rPr lang="en-US" sz="1200" dirty="0">
                  <a:solidFill>
                    <a:schemeClr val="bg1"/>
                  </a:solidFill>
                  <a:latin typeface="Arial" panose="020B0604020202020204" pitchFamily="34" charset="0"/>
                  <a:cs typeface="Arial" panose="020B0604020202020204" pitchFamily="34" charset="0"/>
                </a:rPr>
                <a:t> </a:t>
              </a:r>
              <a:r>
                <a:rPr lang="cs-CZ" sz="1200" dirty="0">
                  <a:solidFill>
                    <a:schemeClr val="bg1"/>
                  </a:solidFill>
                  <a:latin typeface="Arial" panose="020B0604020202020204" pitchFamily="34" charset="0"/>
                  <a:cs typeface="Arial" panose="020B0604020202020204" pitchFamily="34" charset="0"/>
                </a:rPr>
                <a:t>daň odvede</a:t>
              </a:r>
              <a:endParaRPr lang="en-US" sz="1200" dirty="0">
                <a:solidFill>
                  <a:schemeClr val="bg1"/>
                </a:solidFill>
                <a:latin typeface="Arial" panose="020B0604020202020204" pitchFamily="34" charset="0"/>
                <a:cs typeface="Arial" panose="020B0604020202020204" pitchFamily="34" charset="0"/>
              </a:endParaRPr>
            </a:p>
          </p:txBody>
        </p:sp>
        <p:sp>
          <p:nvSpPr>
            <p:cNvPr id="16" name="Title 13">
              <a:extLst>
                <a:ext uri="{FF2B5EF4-FFF2-40B4-BE49-F238E27FC236}">
                  <a16:creationId xmlns:a16="http://schemas.microsoft.com/office/drawing/2014/main" id="{BDD8E9F3-EFB6-570F-D348-001A994CF3C6}"/>
                </a:ext>
              </a:extLst>
            </p:cNvPr>
            <p:cNvSpPr txBox="1">
              <a:spLocks/>
            </p:cNvSpPr>
            <p:nvPr/>
          </p:nvSpPr>
          <p:spPr>
            <a:xfrm>
              <a:off x="5493253" y="2467397"/>
              <a:ext cx="1718896" cy="249668"/>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cs-CZ" sz="1600" b="1" dirty="0">
                  <a:solidFill>
                    <a:schemeClr val="bg1"/>
                  </a:solidFill>
                  <a:latin typeface="Arial" panose="020B0604020202020204" pitchFamily="34" charset="0"/>
                  <a:ea typeface="Open Sans" pitchFamily="34" charset="0"/>
                  <a:cs typeface="Arial" panose="020B0604020202020204" pitchFamily="34" charset="0"/>
                </a:rPr>
                <a:t>Plátce daně</a:t>
              </a:r>
              <a:endParaRPr lang="id-ID" sz="16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A11E91C3-58F1-6936-0A00-F7D2EC1749DF}"/>
                </a:ext>
              </a:extLst>
            </p:cNvPr>
            <p:cNvSpPr txBox="1">
              <a:spLocks/>
            </p:cNvSpPr>
            <p:nvPr/>
          </p:nvSpPr>
          <p:spPr>
            <a:xfrm>
              <a:off x="7683073" y="2377316"/>
              <a:ext cx="2268742" cy="369332"/>
            </a:xfrm>
            <a:prstGeom prst="rect">
              <a:avLst/>
            </a:prstGeom>
          </p:spPr>
          <p:txBody>
            <a:bodyPr vert="horz" wrap="square" lIns="0" tIns="0" rIns="0" bIns="0" rtlCol="0" anchor="t" anchorCtr="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1200" dirty="0">
                  <a:solidFill>
                    <a:schemeClr val="bg1"/>
                  </a:solidFill>
                  <a:latin typeface="Arial" panose="020B0604020202020204" pitchFamily="34" charset="0"/>
                  <a:cs typeface="Arial" panose="020B0604020202020204" pitchFamily="34" charset="0"/>
                </a:rPr>
                <a:t>Podmínky vzniku daňové povinnosti</a:t>
              </a:r>
              <a:endParaRPr lang="en-US" sz="1200" dirty="0">
                <a:solidFill>
                  <a:schemeClr val="bg1"/>
                </a:solidFill>
                <a:latin typeface="Arial" panose="020B0604020202020204" pitchFamily="34" charset="0"/>
                <a:cs typeface="Arial" panose="020B0604020202020204" pitchFamily="34" charset="0"/>
              </a:endParaRPr>
            </a:p>
          </p:txBody>
        </p:sp>
        <p:sp>
          <p:nvSpPr>
            <p:cNvPr id="18" name="Title 13">
              <a:extLst>
                <a:ext uri="{FF2B5EF4-FFF2-40B4-BE49-F238E27FC236}">
                  <a16:creationId xmlns:a16="http://schemas.microsoft.com/office/drawing/2014/main" id="{91BE38F1-3E9D-7E17-FEBF-41A1FEF00B9D}"/>
                </a:ext>
              </a:extLst>
            </p:cNvPr>
            <p:cNvSpPr txBox="1">
              <a:spLocks/>
            </p:cNvSpPr>
            <p:nvPr/>
          </p:nvSpPr>
          <p:spPr>
            <a:xfrm>
              <a:off x="7683072" y="2039324"/>
              <a:ext cx="2741191" cy="246221"/>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cs-CZ" sz="1600" b="1" dirty="0">
                  <a:solidFill>
                    <a:schemeClr val="bg1"/>
                  </a:solidFill>
                  <a:latin typeface="Arial" panose="020B0604020202020204" pitchFamily="34" charset="0"/>
                  <a:ea typeface="Open Sans" pitchFamily="34" charset="0"/>
                  <a:cs typeface="Arial" panose="020B0604020202020204" pitchFamily="34" charset="0"/>
                </a:rPr>
                <a:t>Daň přiznat a zaplatit</a:t>
              </a:r>
              <a:endParaRPr lang="id-ID" sz="1600" b="1" dirty="0">
                <a:solidFill>
                  <a:schemeClr val="bg1"/>
                </a:solidFill>
                <a:latin typeface="Arial" panose="020B0604020202020204" pitchFamily="34" charset="0"/>
                <a:ea typeface="Open Sans" pitchFamily="34" charset="0"/>
                <a:cs typeface="Arial" panose="020B0604020202020204" pitchFamily="34" charset="0"/>
              </a:endParaRPr>
            </a:p>
          </p:txBody>
        </p:sp>
        <p:sp>
          <p:nvSpPr>
            <p:cNvPr id="19" name="Isosceles Triangle 18">
              <a:extLst>
                <a:ext uri="{FF2B5EF4-FFF2-40B4-BE49-F238E27FC236}">
                  <a16:creationId xmlns:a16="http://schemas.microsoft.com/office/drawing/2014/main" id="{8A06A3C6-1278-71D1-A8D9-025A4E5AEBB2}"/>
                </a:ext>
              </a:extLst>
            </p:cNvPr>
            <p:cNvSpPr/>
            <p:nvPr/>
          </p:nvSpPr>
          <p:spPr>
            <a:xfrm>
              <a:off x="4910017" y="2389220"/>
              <a:ext cx="292178" cy="258784"/>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0" name="Isosceles Triangle 19">
              <a:extLst>
                <a:ext uri="{FF2B5EF4-FFF2-40B4-BE49-F238E27FC236}">
                  <a16:creationId xmlns:a16="http://schemas.microsoft.com/office/drawing/2014/main" id="{C4FAA72C-B154-A6E0-9A49-9B51BB32157C}"/>
                </a:ext>
              </a:extLst>
            </p:cNvPr>
            <p:cNvSpPr/>
            <p:nvPr/>
          </p:nvSpPr>
          <p:spPr>
            <a:xfrm>
              <a:off x="7066060" y="1986046"/>
              <a:ext cx="292178" cy="258784"/>
            </a:xfrm>
            <a:prstGeom prst="triangle">
              <a:avLst>
                <a:gd name="adj"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grpSp>
    </p:spTree>
    <p:extLst>
      <p:ext uri="{BB962C8B-B14F-4D97-AF65-F5344CB8AC3E}">
        <p14:creationId xmlns:p14="http://schemas.microsoft.com/office/powerpoint/2010/main" val="4005896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200000"/>
              </a:lnSpc>
            </a:pPr>
            <a:r>
              <a:rPr lang="cs-CZ" dirty="0"/>
              <a:t>Jednorázově a jednofázově</a:t>
            </a:r>
          </a:p>
          <a:p>
            <a:pPr eaLnBrk="1" hangingPunct="1">
              <a:lnSpc>
                <a:spcPct val="200000"/>
              </a:lnSpc>
            </a:pPr>
            <a:r>
              <a:rPr lang="cs-CZ" dirty="0"/>
              <a:t>Propuštěním výrobků do „volného daňového oběhu“</a:t>
            </a:r>
          </a:p>
          <a:p>
            <a:pPr eaLnBrk="1" hangingPunct="1">
              <a:lnSpc>
                <a:spcPct val="200000"/>
              </a:lnSpc>
            </a:pPr>
            <a:r>
              <a:rPr lang="cs-CZ" dirty="0"/>
              <a:t>Z „daňového skladu“, kde jsou vyráběny nebo skladovány</a:t>
            </a:r>
          </a:p>
          <a:p>
            <a:pPr eaLnBrk="1" hangingPunct="1">
              <a:lnSpc>
                <a:spcPct val="200000"/>
              </a:lnSpc>
            </a:pPr>
            <a:r>
              <a:rPr lang="cs-CZ" dirty="0"/>
              <a:t>V daňovém skladu se mohou nacházet nezdaněné výrobky </a:t>
            </a:r>
          </a:p>
          <a:p>
            <a:pPr eaLnBrk="1" hangingPunct="1">
              <a:lnSpc>
                <a:spcPct val="200000"/>
              </a:lnSpc>
            </a:pPr>
            <a:r>
              <a:rPr lang="cs-CZ" dirty="0"/>
              <a:t>Výrobky jsou v režimu „podmíněného osvobození od daně“ („POD“)</a:t>
            </a:r>
          </a:p>
          <a:p>
            <a:pPr eaLnBrk="1" hangingPunct="1">
              <a:lnSpc>
                <a:spcPct val="200000"/>
              </a:lnSpc>
            </a:pPr>
            <a:r>
              <a:rPr lang="cs-CZ" dirty="0"/>
              <a:t>Mezi daňovými sklady se mohou v režimu POD přepravovat bez daně</a:t>
            </a:r>
          </a:p>
          <a:p>
            <a:pPr eaLnBrk="1" hangingPunct="1"/>
            <a:endParaRPr lang="cs-CZ" dirty="0"/>
          </a:p>
          <a:p>
            <a:pPr eaLnBrk="1" hangingPunct="1">
              <a:buFont typeface="Arial" charset="0"/>
              <a:buNone/>
            </a:pPr>
            <a:endParaRPr lang="en-US"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18585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rels in distillery">
            <a:extLst>
              <a:ext uri="{FF2B5EF4-FFF2-40B4-BE49-F238E27FC236}">
                <a16:creationId xmlns:a16="http://schemas.microsoft.com/office/drawing/2014/main" id="{4F812D84-E71B-0237-105D-F3FDF0074DD0}"/>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19">
            <a:extLst>
              <a:ext uri="{FF2B5EF4-FFF2-40B4-BE49-F238E27FC236}">
                <a16:creationId xmlns:a16="http://schemas.microsoft.com/office/drawing/2014/main" id="{C4C37491-2C32-653F-3EE9-58BE44242845}"/>
              </a:ext>
            </a:extLst>
          </p:cNvPr>
          <p:cNvSpPr>
            <a:spLocks noChangeAspect="1" noEditPoints="1"/>
          </p:cNvSpPr>
          <p:nvPr/>
        </p:nvSpPr>
        <p:spPr bwMode="auto">
          <a:xfrm>
            <a:off x="998475" y="36939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 name="Rectangle 4">
            <a:extLst>
              <a:ext uri="{FF2B5EF4-FFF2-40B4-BE49-F238E27FC236}">
                <a16:creationId xmlns:a16="http://schemas.microsoft.com/office/drawing/2014/main" id="{12A9366C-6188-E645-D1F4-5CB26977EC0B}"/>
              </a:ext>
            </a:extLst>
          </p:cNvPr>
          <p:cNvSpPr txBox="1">
            <a:spLocks noChangeArrowheads="1"/>
          </p:cNvSpPr>
          <p:nvPr/>
        </p:nvSpPr>
        <p:spPr>
          <a:xfrm>
            <a:off x="993775" y="1075829"/>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cs-CZ" dirty="0"/>
              <a:t>Obsah</a:t>
            </a:r>
            <a:endParaRPr lang="en-US" dirty="0"/>
          </a:p>
        </p:txBody>
      </p:sp>
      <p:sp>
        <p:nvSpPr>
          <p:cNvPr id="4" name="Rectangle 5">
            <a:extLst>
              <a:ext uri="{FF2B5EF4-FFF2-40B4-BE49-F238E27FC236}">
                <a16:creationId xmlns:a16="http://schemas.microsoft.com/office/drawing/2014/main" id="{9A7CEAA9-6CF6-853A-A17B-49028CA7DEC6}"/>
              </a:ext>
            </a:extLst>
          </p:cNvPr>
          <p:cNvSpPr txBox="1">
            <a:spLocks noChangeArrowheads="1"/>
          </p:cNvSpPr>
          <p:nvPr/>
        </p:nvSpPr>
        <p:spPr>
          <a:xfrm>
            <a:off x="993773" y="1974354"/>
            <a:ext cx="10200683" cy="45466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spcBef>
                <a:spcPts val="600"/>
              </a:spcBef>
            </a:pPr>
            <a:r>
              <a:rPr lang="cs-CZ" sz="2000" dirty="0">
                <a:solidFill>
                  <a:schemeClr val="bg1"/>
                </a:solidFill>
              </a:rPr>
              <a:t>Úvod</a:t>
            </a:r>
          </a:p>
          <a:p>
            <a:pPr>
              <a:spcBef>
                <a:spcPts val="600"/>
              </a:spcBef>
            </a:pPr>
            <a:r>
              <a:rPr lang="cs-CZ" sz="2000" dirty="0">
                <a:solidFill>
                  <a:schemeClr val="bg1"/>
                </a:solidFill>
              </a:rPr>
              <a:t>Předmět daně</a:t>
            </a:r>
          </a:p>
          <a:p>
            <a:pPr>
              <a:spcBef>
                <a:spcPts val="600"/>
              </a:spcBef>
            </a:pPr>
            <a:r>
              <a:rPr lang="cs-CZ" sz="2000" dirty="0">
                <a:solidFill>
                  <a:schemeClr val="bg1"/>
                </a:solidFill>
              </a:rPr>
              <a:t>Plátce</a:t>
            </a:r>
          </a:p>
          <a:p>
            <a:pPr>
              <a:spcBef>
                <a:spcPts val="600"/>
              </a:spcBef>
            </a:pPr>
            <a:r>
              <a:rPr lang="cs-CZ" sz="2000" dirty="0">
                <a:solidFill>
                  <a:schemeClr val="bg1"/>
                </a:solidFill>
              </a:rPr>
              <a:t>Zdaňovací období</a:t>
            </a:r>
          </a:p>
          <a:p>
            <a:pPr>
              <a:spcBef>
                <a:spcPts val="600"/>
              </a:spcBef>
            </a:pPr>
            <a:r>
              <a:rPr lang="cs-CZ" sz="2000" dirty="0">
                <a:solidFill>
                  <a:schemeClr val="bg1"/>
                </a:solidFill>
              </a:rPr>
              <a:t>Daňové přiznání</a:t>
            </a:r>
          </a:p>
          <a:p>
            <a:pPr>
              <a:spcBef>
                <a:spcPts val="600"/>
              </a:spcBef>
            </a:pPr>
            <a:r>
              <a:rPr lang="cs-CZ" sz="2000" dirty="0">
                <a:solidFill>
                  <a:schemeClr val="bg1"/>
                </a:solidFill>
              </a:rPr>
              <a:t>Splatnost daně</a:t>
            </a:r>
          </a:p>
          <a:p>
            <a:pPr>
              <a:spcBef>
                <a:spcPts val="600"/>
              </a:spcBef>
            </a:pPr>
            <a:r>
              <a:rPr lang="cs-CZ" sz="2000" dirty="0">
                <a:solidFill>
                  <a:schemeClr val="bg1"/>
                </a:solidFill>
              </a:rPr>
              <a:t>Diskuse</a:t>
            </a:r>
          </a:p>
        </p:txBody>
      </p:sp>
    </p:spTree>
    <p:extLst>
      <p:ext uri="{BB962C8B-B14F-4D97-AF65-F5344CB8AC3E}">
        <p14:creationId xmlns:p14="http://schemas.microsoft.com/office/powerpoint/2010/main" val="1081786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buFont typeface="Arial" charset="0"/>
              <a:buNone/>
            </a:pPr>
            <a:r>
              <a:rPr lang="cs-CZ" dirty="0"/>
              <a:t>Daň se odvádí pouze jednou!</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8" name="Line 9">
            <a:extLst>
              <a:ext uri="{FF2B5EF4-FFF2-40B4-BE49-F238E27FC236}">
                <a16:creationId xmlns:a16="http://schemas.microsoft.com/office/drawing/2014/main" id="{CAD544EC-6BC3-CB59-9EC6-7C1FC08049B1}"/>
              </a:ext>
            </a:extLst>
          </p:cNvPr>
          <p:cNvSpPr>
            <a:spLocks noChangeShapeType="1"/>
          </p:cNvSpPr>
          <p:nvPr/>
        </p:nvSpPr>
        <p:spPr bwMode="auto">
          <a:xfrm>
            <a:off x="5024438" y="2352874"/>
            <a:ext cx="0" cy="720725"/>
          </a:xfrm>
          <a:prstGeom prst="line">
            <a:avLst/>
          </a:prstGeom>
          <a:noFill/>
          <a:ln w="9525">
            <a:solidFill>
              <a:schemeClr val="tx1"/>
            </a:solidFill>
            <a:round/>
            <a:headEnd/>
            <a:tailEnd type="triangle" w="med" len="med"/>
          </a:ln>
        </p:spPr>
        <p:txBody>
          <a:bodyPr/>
          <a:lstStyle/>
          <a:p>
            <a:endParaRPr lang="cs-CZ"/>
          </a:p>
        </p:txBody>
      </p:sp>
      <p:sp>
        <p:nvSpPr>
          <p:cNvPr id="9" name="Line 10">
            <a:extLst>
              <a:ext uri="{FF2B5EF4-FFF2-40B4-BE49-F238E27FC236}">
                <a16:creationId xmlns:a16="http://schemas.microsoft.com/office/drawing/2014/main" id="{6CBB22D5-CAC3-FE5A-24BB-0DD2394B2E12}"/>
              </a:ext>
            </a:extLst>
          </p:cNvPr>
          <p:cNvSpPr>
            <a:spLocks noChangeShapeType="1"/>
          </p:cNvSpPr>
          <p:nvPr/>
        </p:nvSpPr>
        <p:spPr bwMode="auto">
          <a:xfrm>
            <a:off x="5816601" y="3433960"/>
            <a:ext cx="1008063" cy="0"/>
          </a:xfrm>
          <a:prstGeom prst="line">
            <a:avLst/>
          </a:prstGeom>
          <a:noFill/>
          <a:ln w="9525">
            <a:solidFill>
              <a:schemeClr val="tx1"/>
            </a:solidFill>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352C5E3C-8E37-5008-A84C-CAA64F78C3F5}"/>
              </a:ext>
            </a:extLst>
          </p:cNvPr>
          <p:cNvSpPr>
            <a:spLocks noChangeShapeType="1"/>
          </p:cNvSpPr>
          <p:nvPr/>
        </p:nvSpPr>
        <p:spPr bwMode="auto">
          <a:xfrm>
            <a:off x="7543800" y="3721299"/>
            <a:ext cx="0" cy="720725"/>
          </a:xfrm>
          <a:prstGeom prst="line">
            <a:avLst/>
          </a:prstGeom>
          <a:noFill/>
          <a:ln w="9525">
            <a:solidFill>
              <a:schemeClr val="tx1"/>
            </a:solidFill>
            <a:round/>
            <a:headEnd/>
            <a:tailEnd type="triangle" w="med" len="med"/>
          </a:ln>
        </p:spPr>
        <p:txBody>
          <a:bodyPr/>
          <a:lstStyle/>
          <a:p>
            <a:endParaRPr lang="cs-CZ"/>
          </a:p>
        </p:txBody>
      </p:sp>
      <p:sp>
        <p:nvSpPr>
          <p:cNvPr id="13" name="Line 12">
            <a:extLst>
              <a:ext uri="{FF2B5EF4-FFF2-40B4-BE49-F238E27FC236}">
                <a16:creationId xmlns:a16="http://schemas.microsoft.com/office/drawing/2014/main" id="{2DF65564-3A17-693F-36C8-B713C86AF0B9}"/>
              </a:ext>
            </a:extLst>
          </p:cNvPr>
          <p:cNvSpPr>
            <a:spLocks noChangeShapeType="1"/>
          </p:cNvSpPr>
          <p:nvPr/>
        </p:nvSpPr>
        <p:spPr bwMode="auto">
          <a:xfrm>
            <a:off x="8408988" y="4729360"/>
            <a:ext cx="1008062" cy="0"/>
          </a:xfrm>
          <a:prstGeom prst="line">
            <a:avLst/>
          </a:prstGeom>
          <a:noFill/>
          <a:ln w="9525">
            <a:solidFill>
              <a:schemeClr val="tx1"/>
            </a:solidFill>
            <a:round/>
            <a:headEnd/>
            <a:tailEnd type="triangle" w="med" len="med"/>
          </a:ln>
        </p:spPr>
        <p:txBody>
          <a:bodyPr/>
          <a:lstStyle/>
          <a:p>
            <a:endParaRPr lang="cs-CZ"/>
          </a:p>
        </p:txBody>
      </p:sp>
      <p:sp>
        <p:nvSpPr>
          <p:cNvPr id="14" name="Text Box 13">
            <a:extLst>
              <a:ext uri="{FF2B5EF4-FFF2-40B4-BE49-F238E27FC236}">
                <a16:creationId xmlns:a16="http://schemas.microsoft.com/office/drawing/2014/main" id="{5580DD91-DDF5-8298-4383-4B50A41A7E31}"/>
              </a:ext>
            </a:extLst>
          </p:cNvPr>
          <p:cNvSpPr txBox="1">
            <a:spLocks noChangeArrowheads="1"/>
          </p:cNvSpPr>
          <p:nvPr/>
        </p:nvSpPr>
        <p:spPr bwMode="auto">
          <a:xfrm>
            <a:off x="5024438" y="2497336"/>
            <a:ext cx="1733550" cy="366713"/>
          </a:xfrm>
          <a:prstGeom prst="rect">
            <a:avLst/>
          </a:prstGeom>
          <a:noFill/>
          <a:ln w="9525">
            <a:noFill/>
            <a:miter lim="800000"/>
            <a:headEnd/>
            <a:tailEnd/>
          </a:ln>
        </p:spPr>
        <p:txBody>
          <a:bodyPr wrap="none">
            <a:spAutoFit/>
          </a:bodyPr>
          <a:lstStyle/>
          <a:p>
            <a:r>
              <a:rPr lang="cs-CZ"/>
              <a:t>Cena bez daně</a:t>
            </a:r>
            <a:endParaRPr lang="en-US"/>
          </a:p>
        </p:txBody>
      </p:sp>
      <p:sp>
        <p:nvSpPr>
          <p:cNvPr id="15" name="Text Box 14">
            <a:extLst>
              <a:ext uri="{FF2B5EF4-FFF2-40B4-BE49-F238E27FC236}">
                <a16:creationId xmlns:a16="http://schemas.microsoft.com/office/drawing/2014/main" id="{DE57FB03-E147-42BD-1FED-56469B312B9C}"/>
              </a:ext>
            </a:extLst>
          </p:cNvPr>
          <p:cNvSpPr txBox="1">
            <a:spLocks noChangeArrowheads="1"/>
          </p:cNvSpPr>
          <p:nvPr/>
        </p:nvSpPr>
        <p:spPr bwMode="auto">
          <a:xfrm>
            <a:off x="5527675" y="3786386"/>
            <a:ext cx="1733550" cy="366713"/>
          </a:xfrm>
          <a:prstGeom prst="rect">
            <a:avLst/>
          </a:prstGeom>
          <a:noFill/>
          <a:ln w="9525">
            <a:noFill/>
            <a:miter lim="800000"/>
            <a:headEnd/>
            <a:tailEnd/>
          </a:ln>
        </p:spPr>
        <p:txBody>
          <a:bodyPr wrap="none">
            <a:spAutoFit/>
          </a:bodyPr>
          <a:lstStyle/>
          <a:p>
            <a:r>
              <a:rPr lang="cs-CZ"/>
              <a:t>Cena bez daně</a:t>
            </a:r>
            <a:endParaRPr lang="en-US"/>
          </a:p>
        </p:txBody>
      </p:sp>
      <p:sp>
        <p:nvSpPr>
          <p:cNvPr id="16" name="Text Box 15">
            <a:extLst>
              <a:ext uri="{FF2B5EF4-FFF2-40B4-BE49-F238E27FC236}">
                <a16:creationId xmlns:a16="http://schemas.microsoft.com/office/drawing/2014/main" id="{2CDF7AD5-FD00-FE15-F9A2-94C686562F44}"/>
              </a:ext>
            </a:extLst>
          </p:cNvPr>
          <p:cNvSpPr txBox="1">
            <a:spLocks noChangeArrowheads="1"/>
          </p:cNvSpPr>
          <p:nvPr/>
        </p:nvSpPr>
        <p:spPr bwMode="auto">
          <a:xfrm>
            <a:off x="8335963" y="5161161"/>
            <a:ext cx="2190750" cy="366713"/>
          </a:xfrm>
          <a:prstGeom prst="rect">
            <a:avLst/>
          </a:prstGeom>
          <a:noFill/>
          <a:ln w="9525">
            <a:noFill/>
            <a:miter lim="800000"/>
            <a:headEnd/>
            <a:tailEnd/>
          </a:ln>
        </p:spPr>
        <p:txBody>
          <a:bodyPr wrap="none">
            <a:spAutoFit/>
          </a:bodyPr>
          <a:lstStyle/>
          <a:p>
            <a:r>
              <a:rPr lang="cs-CZ" b="1"/>
              <a:t>Cena včetně daně</a:t>
            </a:r>
            <a:r>
              <a:rPr lang="cs-CZ"/>
              <a:t> </a:t>
            </a:r>
            <a:endParaRPr lang="en-US"/>
          </a:p>
        </p:txBody>
      </p:sp>
      <p:sp>
        <p:nvSpPr>
          <p:cNvPr id="17" name="Text Box 16">
            <a:extLst>
              <a:ext uri="{FF2B5EF4-FFF2-40B4-BE49-F238E27FC236}">
                <a16:creationId xmlns:a16="http://schemas.microsoft.com/office/drawing/2014/main" id="{934F9F4E-C274-E3DF-AAD4-4EDE61427521}"/>
              </a:ext>
            </a:extLst>
          </p:cNvPr>
          <p:cNvSpPr txBox="1">
            <a:spLocks noChangeArrowheads="1"/>
          </p:cNvSpPr>
          <p:nvPr/>
        </p:nvSpPr>
        <p:spPr bwMode="auto">
          <a:xfrm>
            <a:off x="7543800" y="3865761"/>
            <a:ext cx="2127250" cy="366713"/>
          </a:xfrm>
          <a:prstGeom prst="rect">
            <a:avLst/>
          </a:prstGeom>
          <a:noFill/>
          <a:ln w="9525">
            <a:noFill/>
            <a:miter lim="800000"/>
            <a:headEnd/>
            <a:tailEnd/>
          </a:ln>
        </p:spPr>
        <p:txBody>
          <a:bodyPr wrap="none">
            <a:spAutoFit/>
          </a:bodyPr>
          <a:lstStyle/>
          <a:p>
            <a:r>
              <a:rPr lang="cs-CZ" b="1"/>
              <a:t>Cena včetně daně</a:t>
            </a:r>
            <a:endParaRPr lang="en-US" b="1"/>
          </a:p>
        </p:txBody>
      </p:sp>
      <p:sp>
        <p:nvSpPr>
          <p:cNvPr id="18" name="Rectangle: Rounded Corners 17">
            <a:extLst>
              <a:ext uri="{FF2B5EF4-FFF2-40B4-BE49-F238E27FC236}">
                <a16:creationId xmlns:a16="http://schemas.microsoft.com/office/drawing/2014/main" id="{7DA2AD20-6D17-1508-EC1E-9B56D3B764B1}"/>
              </a:ext>
            </a:extLst>
          </p:cNvPr>
          <p:cNvSpPr/>
          <p:nvPr/>
        </p:nvSpPr>
        <p:spPr>
          <a:xfrm>
            <a:off x="4192589" y="171916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Výrobce</a:t>
            </a:r>
          </a:p>
        </p:txBody>
      </p:sp>
      <p:sp>
        <p:nvSpPr>
          <p:cNvPr id="20" name="Rectangle: Rounded Corners 19">
            <a:extLst>
              <a:ext uri="{FF2B5EF4-FFF2-40B4-BE49-F238E27FC236}">
                <a16:creationId xmlns:a16="http://schemas.microsoft.com/office/drawing/2014/main" id="{B911FB1A-89E8-0035-F0DC-41EF33316499}"/>
              </a:ext>
            </a:extLst>
          </p:cNvPr>
          <p:cNvSpPr/>
          <p:nvPr/>
        </p:nvSpPr>
        <p:spPr>
          <a:xfrm>
            <a:off x="4084640" y="3079785"/>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Velkoobchod</a:t>
            </a:r>
          </a:p>
        </p:txBody>
      </p:sp>
      <p:sp>
        <p:nvSpPr>
          <p:cNvPr id="21" name="Rectangle: Rounded Corners 20">
            <a:extLst>
              <a:ext uri="{FF2B5EF4-FFF2-40B4-BE49-F238E27FC236}">
                <a16:creationId xmlns:a16="http://schemas.microsoft.com/office/drawing/2014/main" id="{1FE9FAA1-2327-EC27-67DA-483376EA6DD2}"/>
              </a:ext>
            </a:extLst>
          </p:cNvPr>
          <p:cNvSpPr/>
          <p:nvPr/>
        </p:nvSpPr>
        <p:spPr>
          <a:xfrm>
            <a:off x="6824664" y="3078559"/>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Velkoobchod</a:t>
            </a:r>
          </a:p>
        </p:txBody>
      </p:sp>
      <p:sp>
        <p:nvSpPr>
          <p:cNvPr id="22" name="Rectangle: Rounded Corners 21">
            <a:extLst>
              <a:ext uri="{FF2B5EF4-FFF2-40B4-BE49-F238E27FC236}">
                <a16:creationId xmlns:a16="http://schemas.microsoft.com/office/drawing/2014/main" id="{65F555BC-C3E2-65F8-64EC-A12564F4E8C8}"/>
              </a:ext>
            </a:extLst>
          </p:cNvPr>
          <p:cNvSpPr/>
          <p:nvPr/>
        </p:nvSpPr>
        <p:spPr>
          <a:xfrm>
            <a:off x="6677026" y="444202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Maloobchod</a:t>
            </a:r>
          </a:p>
        </p:txBody>
      </p:sp>
      <p:sp>
        <p:nvSpPr>
          <p:cNvPr id="23" name="Rectangle: Rounded Corners 22">
            <a:extLst>
              <a:ext uri="{FF2B5EF4-FFF2-40B4-BE49-F238E27FC236}">
                <a16:creationId xmlns:a16="http://schemas.microsoft.com/office/drawing/2014/main" id="{E5E65216-5FF7-5D98-FDD1-9D9D842FB384}"/>
              </a:ext>
            </a:extLst>
          </p:cNvPr>
          <p:cNvSpPr/>
          <p:nvPr/>
        </p:nvSpPr>
        <p:spPr>
          <a:xfrm>
            <a:off x="9438551" y="444202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Tree>
    <p:extLst>
      <p:ext uri="{BB962C8B-B14F-4D97-AF65-F5344CB8AC3E}">
        <p14:creationId xmlns:p14="http://schemas.microsoft.com/office/powerpoint/2010/main" val="4044164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r>
              <a:rPr lang="cs-CZ" sz="1600" dirty="0"/>
              <a:t>Daň se odvádí propuštěním do </a:t>
            </a:r>
            <a:r>
              <a:rPr lang="cs-CZ" sz="1600" u="sng" dirty="0"/>
              <a:t>volného daňového oběhu („VDO“)</a:t>
            </a:r>
            <a:r>
              <a:rPr lang="cs-CZ" sz="1600" dirty="0"/>
              <a:t>!</a:t>
            </a:r>
          </a:p>
          <a:p>
            <a:pPr eaLnBrk="1" hangingPunct="1">
              <a:buFont typeface="Arial" charset="0"/>
              <a:buNone/>
            </a:pPr>
            <a:endParaRPr lang="en-US"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8" name="Line 9">
            <a:extLst>
              <a:ext uri="{FF2B5EF4-FFF2-40B4-BE49-F238E27FC236}">
                <a16:creationId xmlns:a16="http://schemas.microsoft.com/office/drawing/2014/main" id="{1DC4C340-750F-52DB-4488-7D63D99B1108}"/>
              </a:ext>
            </a:extLst>
          </p:cNvPr>
          <p:cNvSpPr>
            <a:spLocks noChangeShapeType="1"/>
          </p:cNvSpPr>
          <p:nvPr/>
        </p:nvSpPr>
        <p:spPr bwMode="auto">
          <a:xfrm>
            <a:off x="3071813" y="2852739"/>
            <a:ext cx="0" cy="720725"/>
          </a:xfrm>
          <a:prstGeom prst="line">
            <a:avLst/>
          </a:prstGeom>
          <a:noFill/>
          <a:ln w="9525">
            <a:solidFill>
              <a:schemeClr val="tx1"/>
            </a:solidFill>
            <a:round/>
            <a:headEnd/>
            <a:tailEnd type="triangle" w="med" len="med"/>
          </a:ln>
        </p:spPr>
        <p:txBody>
          <a:bodyPr/>
          <a:lstStyle/>
          <a:p>
            <a:endParaRPr lang="cs-CZ"/>
          </a:p>
        </p:txBody>
      </p:sp>
      <p:sp>
        <p:nvSpPr>
          <p:cNvPr id="9" name="Line 10">
            <a:extLst>
              <a:ext uri="{FF2B5EF4-FFF2-40B4-BE49-F238E27FC236}">
                <a16:creationId xmlns:a16="http://schemas.microsoft.com/office/drawing/2014/main" id="{37DF543D-5F9B-EA72-2EFE-54992A3F991A}"/>
              </a:ext>
            </a:extLst>
          </p:cNvPr>
          <p:cNvSpPr>
            <a:spLocks noChangeShapeType="1"/>
          </p:cNvSpPr>
          <p:nvPr/>
        </p:nvSpPr>
        <p:spPr bwMode="auto">
          <a:xfrm>
            <a:off x="3863976" y="3933825"/>
            <a:ext cx="1008063" cy="0"/>
          </a:xfrm>
          <a:prstGeom prst="line">
            <a:avLst/>
          </a:prstGeom>
          <a:noFill/>
          <a:ln w="9525">
            <a:solidFill>
              <a:schemeClr val="tx1"/>
            </a:solidFill>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B5D2E4D8-7DAB-AC0B-613B-9E7B88554B17}"/>
              </a:ext>
            </a:extLst>
          </p:cNvPr>
          <p:cNvSpPr>
            <a:spLocks noChangeShapeType="1"/>
          </p:cNvSpPr>
          <p:nvPr/>
        </p:nvSpPr>
        <p:spPr bwMode="auto">
          <a:xfrm>
            <a:off x="5591175" y="4221164"/>
            <a:ext cx="0" cy="720725"/>
          </a:xfrm>
          <a:prstGeom prst="line">
            <a:avLst/>
          </a:prstGeom>
          <a:noFill/>
          <a:ln w="9525">
            <a:solidFill>
              <a:schemeClr val="tx1"/>
            </a:solidFill>
            <a:round/>
            <a:headEnd/>
            <a:tailEnd type="triangle" w="med" len="med"/>
          </a:ln>
        </p:spPr>
        <p:txBody>
          <a:bodyPr/>
          <a:lstStyle/>
          <a:p>
            <a:endParaRPr lang="cs-CZ"/>
          </a:p>
        </p:txBody>
      </p:sp>
      <p:sp>
        <p:nvSpPr>
          <p:cNvPr id="13" name="Line 12">
            <a:extLst>
              <a:ext uri="{FF2B5EF4-FFF2-40B4-BE49-F238E27FC236}">
                <a16:creationId xmlns:a16="http://schemas.microsoft.com/office/drawing/2014/main" id="{4A909BB8-CED0-98EE-0159-4545B81AB4B7}"/>
              </a:ext>
            </a:extLst>
          </p:cNvPr>
          <p:cNvSpPr>
            <a:spLocks noChangeShapeType="1"/>
          </p:cNvSpPr>
          <p:nvPr/>
        </p:nvSpPr>
        <p:spPr bwMode="auto">
          <a:xfrm>
            <a:off x="6456363" y="5229225"/>
            <a:ext cx="1008062" cy="0"/>
          </a:xfrm>
          <a:prstGeom prst="line">
            <a:avLst/>
          </a:prstGeom>
          <a:noFill/>
          <a:ln w="9525">
            <a:solidFill>
              <a:schemeClr val="tx1"/>
            </a:solidFill>
            <a:round/>
            <a:headEnd/>
            <a:tailEnd type="triangle" w="med" len="med"/>
          </a:ln>
        </p:spPr>
        <p:txBody>
          <a:bodyPr/>
          <a:lstStyle/>
          <a:p>
            <a:endParaRPr lang="cs-CZ"/>
          </a:p>
        </p:txBody>
      </p:sp>
      <p:sp>
        <p:nvSpPr>
          <p:cNvPr id="14" name="Text Box 16">
            <a:extLst>
              <a:ext uri="{FF2B5EF4-FFF2-40B4-BE49-F238E27FC236}">
                <a16:creationId xmlns:a16="http://schemas.microsoft.com/office/drawing/2014/main" id="{E420C879-91DF-888F-6B9F-AC8D92DA1C82}"/>
              </a:ext>
            </a:extLst>
          </p:cNvPr>
          <p:cNvSpPr txBox="1">
            <a:spLocks noChangeArrowheads="1"/>
          </p:cNvSpPr>
          <p:nvPr/>
        </p:nvSpPr>
        <p:spPr bwMode="auto">
          <a:xfrm>
            <a:off x="5591176" y="4365625"/>
            <a:ext cx="3859213" cy="369888"/>
          </a:xfrm>
          <a:prstGeom prst="rect">
            <a:avLst/>
          </a:prstGeom>
          <a:noFill/>
          <a:ln w="9525">
            <a:noFill/>
            <a:miter lim="800000"/>
            <a:headEnd/>
            <a:tailEnd/>
          </a:ln>
        </p:spPr>
        <p:txBody>
          <a:bodyPr wrap="none">
            <a:spAutoFit/>
          </a:bodyPr>
          <a:lstStyle/>
          <a:p>
            <a:r>
              <a:rPr lang="cs-CZ" b="1"/>
              <a:t>Propuštění do VDO = odvod daně</a:t>
            </a:r>
            <a:endParaRPr lang="en-US" b="1"/>
          </a:p>
        </p:txBody>
      </p:sp>
      <p:sp>
        <p:nvSpPr>
          <p:cNvPr id="15" name="Rectangle: Rounded Corners 14">
            <a:extLst>
              <a:ext uri="{FF2B5EF4-FFF2-40B4-BE49-F238E27FC236}">
                <a16:creationId xmlns:a16="http://schemas.microsoft.com/office/drawing/2014/main" id="{926E67C6-063E-2D90-F295-D25EEDAA844E}"/>
              </a:ext>
            </a:extLst>
          </p:cNvPr>
          <p:cNvSpPr/>
          <p:nvPr/>
        </p:nvSpPr>
        <p:spPr>
          <a:xfrm>
            <a:off x="2205039" y="2205039"/>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6" name="Rectangle: Rounded Corners 15">
            <a:extLst>
              <a:ext uri="{FF2B5EF4-FFF2-40B4-BE49-F238E27FC236}">
                <a16:creationId xmlns:a16="http://schemas.microsoft.com/office/drawing/2014/main" id="{A391B6E9-B0D7-BFD2-86C0-708ED5352548}"/>
              </a:ext>
            </a:extLst>
          </p:cNvPr>
          <p:cNvSpPr/>
          <p:nvPr/>
        </p:nvSpPr>
        <p:spPr>
          <a:xfrm>
            <a:off x="2205039" y="357346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7" name="Rectangle: Rounded Corners 16">
            <a:extLst>
              <a:ext uri="{FF2B5EF4-FFF2-40B4-BE49-F238E27FC236}">
                <a16:creationId xmlns:a16="http://schemas.microsoft.com/office/drawing/2014/main" id="{8427F8D0-0460-6013-FCEA-76230F37215C}"/>
              </a:ext>
            </a:extLst>
          </p:cNvPr>
          <p:cNvSpPr/>
          <p:nvPr/>
        </p:nvSpPr>
        <p:spPr>
          <a:xfrm>
            <a:off x="4872039" y="357346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8" name="Rectangle: Rounded Corners 17">
            <a:extLst>
              <a:ext uri="{FF2B5EF4-FFF2-40B4-BE49-F238E27FC236}">
                <a16:creationId xmlns:a16="http://schemas.microsoft.com/office/drawing/2014/main" id="{647F0703-9455-224B-6CFB-D2D7580B6958}"/>
              </a:ext>
            </a:extLst>
          </p:cNvPr>
          <p:cNvSpPr/>
          <p:nvPr/>
        </p:nvSpPr>
        <p:spPr>
          <a:xfrm>
            <a:off x="4722815" y="494188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Nedaňový sklad</a:t>
            </a:r>
          </a:p>
        </p:txBody>
      </p:sp>
      <p:sp>
        <p:nvSpPr>
          <p:cNvPr id="19" name="Rectangle: Rounded Corners 18">
            <a:extLst>
              <a:ext uri="{FF2B5EF4-FFF2-40B4-BE49-F238E27FC236}">
                <a16:creationId xmlns:a16="http://schemas.microsoft.com/office/drawing/2014/main" id="{9BE3B1F1-98B7-F255-4610-006919F5D60D}"/>
              </a:ext>
            </a:extLst>
          </p:cNvPr>
          <p:cNvSpPr/>
          <p:nvPr/>
        </p:nvSpPr>
        <p:spPr>
          <a:xfrm>
            <a:off x="7464425" y="494188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Tree>
    <p:extLst>
      <p:ext uri="{BB962C8B-B14F-4D97-AF65-F5344CB8AC3E}">
        <p14:creationId xmlns:p14="http://schemas.microsoft.com/office/powerpoint/2010/main" val="680389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buFont typeface="Arial" charset="0"/>
              <a:buNone/>
            </a:pPr>
            <a:r>
              <a:rPr lang="cs-CZ" sz="1600" dirty="0"/>
              <a:t>Daň se odvádí propuštěním do </a:t>
            </a:r>
            <a:r>
              <a:rPr lang="cs-CZ" sz="1600" u="sng" dirty="0"/>
              <a:t>volného daňového oběhu („VDO“)</a:t>
            </a:r>
            <a:r>
              <a:rPr lang="cs-CZ" sz="1600" dirty="0"/>
              <a:t>!</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8" name="Line 9">
            <a:extLst>
              <a:ext uri="{FF2B5EF4-FFF2-40B4-BE49-F238E27FC236}">
                <a16:creationId xmlns:a16="http://schemas.microsoft.com/office/drawing/2014/main" id="{1EBF777D-06B5-691F-C8B3-2F4C21926E40}"/>
              </a:ext>
            </a:extLst>
          </p:cNvPr>
          <p:cNvSpPr>
            <a:spLocks noChangeShapeType="1"/>
          </p:cNvSpPr>
          <p:nvPr/>
        </p:nvSpPr>
        <p:spPr bwMode="auto">
          <a:xfrm>
            <a:off x="3071813" y="2852739"/>
            <a:ext cx="0" cy="720725"/>
          </a:xfrm>
          <a:prstGeom prst="line">
            <a:avLst/>
          </a:prstGeom>
          <a:noFill/>
          <a:ln w="9525">
            <a:solidFill>
              <a:schemeClr val="tx1"/>
            </a:solidFill>
            <a:round/>
            <a:headEnd/>
            <a:tailEnd type="triangle" w="med" len="med"/>
          </a:ln>
        </p:spPr>
        <p:txBody>
          <a:bodyPr/>
          <a:lstStyle/>
          <a:p>
            <a:endParaRPr lang="cs-CZ"/>
          </a:p>
        </p:txBody>
      </p:sp>
      <p:sp>
        <p:nvSpPr>
          <p:cNvPr id="9" name="Line 10">
            <a:extLst>
              <a:ext uri="{FF2B5EF4-FFF2-40B4-BE49-F238E27FC236}">
                <a16:creationId xmlns:a16="http://schemas.microsoft.com/office/drawing/2014/main" id="{4272A442-920B-7BDF-4011-26483573BC78}"/>
              </a:ext>
            </a:extLst>
          </p:cNvPr>
          <p:cNvSpPr>
            <a:spLocks noChangeShapeType="1"/>
          </p:cNvSpPr>
          <p:nvPr/>
        </p:nvSpPr>
        <p:spPr bwMode="auto">
          <a:xfrm>
            <a:off x="3863976" y="3933825"/>
            <a:ext cx="1008063" cy="0"/>
          </a:xfrm>
          <a:prstGeom prst="line">
            <a:avLst/>
          </a:prstGeom>
          <a:noFill/>
          <a:ln w="9525">
            <a:solidFill>
              <a:schemeClr val="tx1"/>
            </a:solidFill>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E8AA5E50-2A26-3AC9-5973-B07B57E770CE}"/>
              </a:ext>
            </a:extLst>
          </p:cNvPr>
          <p:cNvSpPr>
            <a:spLocks noChangeShapeType="1"/>
          </p:cNvSpPr>
          <p:nvPr/>
        </p:nvSpPr>
        <p:spPr bwMode="auto">
          <a:xfrm>
            <a:off x="5591175" y="4221164"/>
            <a:ext cx="0" cy="720725"/>
          </a:xfrm>
          <a:prstGeom prst="line">
            <a:avLst/>
          </a:prstGeom>
          <a:noFill/>
          <a:ln w="9525">
            <a:solidFill>
              <a:schemeClr val="tx1"/>
            </a:solidFill>
            <a:round/>
            <a:headEnd/>
            <a:tailEnd type="triangle" w="med" len="med"/>
          </a:ln>
        </p:spPr>
        <p:txBody>
          <a:bodyPr/>
          <a:lstStyle/>
          <a:p>
            <a:endParaRPr lang="cs-CZ"/>
          </a:p>
        </p:txBody>
      </p:sp>
      <p:sp>
        <p:nvSpPr>
          <p:cNvPr id="13" name="Line 12">
            <a:extLst>
              <a:ext uri="{FF2B5EF4-FFF2-40B4-BE49-F238E27FC236}">
                <a16:creationId xmlns:a16="http://schemas.microsoft.com/office/drawing/2014/main" id="{6BADF18D-A9EA-5B62-B22D-3BB3865B6E0E}"/>
              </a:ext>
            </a:extLst>
          </p:cNvPr>
          <p:cNvSpPr>
            <a:spLocks noChangeShapeType="1"/>
          </p:cNvSpPr>
          <p:nvPr/>
        </p:nvSpPr>
        <p:spPr bwMode="auto">
          <a:xfrm>
            <a:off x="6456363" y="5229225"/>
            <a:ext cx="1008062" cy="0"/>
          </a:xfrm>
          <a:prstGeom prst="line">
            <a:avLst/>
          </a:prstGeom>
          <a:noFill/>
          <a:ln w="9525">
            <a:solidFill>
              <a:schemeClr val="tx1"/>
            </a:solidFill>
            <a:round/>
            <a:headEnd/>
            <a:tailEnd type="triangle" w="med" len="med"/>
          </a:ln>
        </p:spPr>
        <p:txBody>
          <a:bodyPr/>
          <a:lstStyle/>
          <a:p>
            <a:endParaRPr lang="cs-CZ"/>
          </a:p>
        </p:txBody>
      </p:sp>
      <p:sp>
        <p:nvSpPr>
          <p:cNvPr id="14" name="Text Box 16">
            <a:extLst>
              <a:ext uri="{FF2B5EF4-FFF2-40B4-BE49-F238E27FC236}">
                <a16:creationId xmlns:a16="http://schemas.microsoft.com/office/drawing/2014/main" id="{027B06B1-CE4C-FA4F-A011-D17E6DFA7D8B}"/>
              </a:ext>
            </a:extLst>
          </p:cNvPr>
          <p:cNvSpPr txBox="1">
            <a:spLocks noChangeArrowheads="1"/>
          </p:cNvSpPr>
          <p:nvPr/>
        </p:nvSpPr>
        <p:spPr bwMode="auto">
          <a:xfrm>
            <a:off x="3287713" y="3068639"/>
            <a:ext cx="3859212" cy="369887"/>
          </a:xfrm>
          <a:prstGeom prst="rect">
            <a:avLst/>
          </a:prstGeom>
          <a:noFill/>
          <a:ln w="9525">
            <a:noFill/>
            <a:miter lim="800000"/>
            <a:headEnd/>
            <a:tailEnd/>
          </a:ln>
        </p:spPr>
        <p:txBody>
          <a:bodyPr wrap="none">
            <a:spAutoFit/>
          </a:bodyPr>
          <a:lstStyle/>
          <a:p>
            <a:r>
              <a:rPr lang="cs-CZ" b="1"/>
              <a:t>Propuštění do VDO = odvod daně</a:t>
            </a:r>
            <a:endParaRPr lang="en-US" b="1"/>
          </a:p>
        </p:txBody>
      </p:sp>
      <p:sp>
        <p:nvSpPr>
          <p:cNvPr id="15" name="Rectangle: Rounded Corners 14">
            <a:extLst>
              <a:ext uri="{FF2B5EF4-FFF2-40B4-BE49-F238E27FC236}">
                <a16:creationId xmlns:a16="http://schemas.microsoft.com/office/drawing/2014/main" id="{457A182A-D092-79F4-E7D0-A176A674DBF5}"/>
              </a:ext>
            </a:extLst>
          </p:cNvPr>
          <p:cNvSpPr/>
          <p:nvPr/>
        </p:nvSpPr>
        <p:spPr>
          <a:xfrm>
            <a:off x="2208214" y="220503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6" name="Rectangle: Rounded Corners 15">
            <a:extLst>
              <a:ext uri="{FF2B5EF4-FFF2-40B4-BE49-F238E27FC236}">
                <a16:creationId xmlns:a16="http://schemas.microsoft.com/office/drawing/2014/main" id="{326F1328-126E-469D-1A82-55116B608D65}"/>
              </a:ext>
            </a:extLst>
          </p:cNvPr>
          <p:cNvSpPr/>
          <p:nvPr/>
        </p:nvSpPr>
        <p:spPr>
          <a:xfrm>
            <a:off x="2205039" y="3574379"/>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Nedaňový sklad</a:t>
            </a:r>
          </a:p>
        </p:txBody>
      </p:sp>
      <p:sp>
        <p:nvSpPr>
          <p:cNvPr id="17" name="Rectangle: Rounded Corners 16">
            <a:extLst>
              <a:ext uri="{FF2B5EF4-FFF2-40B4-BE49-F238E27FC236}">
                <a16:creationId xmlns:a16="http://schemas.microsoft.com/office/drawing/2014/main" id="{3324262A-8F40-858F-61C5-C927A5109FD1}"/>
              </a:ext>
            </a:extLst>
          </p:cNvPr>
          <p:cNvSpPr/>
          <p:nvPr/>
        </p:nvSpPr>
        <p:spPr>
          <a:xfrm>
            <a:off x="4872039" y="357346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Nedaňový sklad</a:t>
            </a:r>
          </a:p>
        </p:txBody>
      </p:sp>
      <p:sp>
        <p:nvSpPr>
          <p:cNvPr id="18" name="Rectangle: Rounded Corners 17">
            <a:extLst>
              <a:ext uri="{FF2B5EF4-FFF2-40B4-BE49-F238E27FC236}">
                <a16:creationId xmlns:a16="http://schemas.microsoft.com/office/drawing/2014/main" id="{35B9A039-59FE-9E6C-2617-CD6127237B59}"/>
              </a:ext>
            </a:extLst>
          </p:cNvPr>
          <p:cNvSpPr/>
          <p:nvPr/>
        </p:nvSpPr>
        <p:spPr>
          <a:xfrm>
            <a:off x="4722815" y="494188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Nedaňový sklad</a:t>
            </a:r>
          </a:p>
        </p:txBody>
      </p:sp>
      <p:sp>
        <p:nvSpPr>
          <p:cNvPr id="19" name="Rectangle: Rounded Corners 18">
            <a:extLst>
              <a:ext uri="{FF2B5EF4-FFF2-40B4-BE49-F238E27FC236}">
                <a16:creationId xmlns:a16="http://schemas.microsoft.com/office/drawing/2014/main" id="{54424AE7-BC8A-D258-306C-AC9A6C2467CA}"/>
              </a:ext>
            </a:extLst>
          </p:cNvPr>
          <p:cNvSpPr/>
          <p:nvPr/>
        </p:nvSpPr>
        <p:spPr>
          <a:xfrm>
            <a:off x="7464425" y="494188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Tree>
    <p:extLst>
      <p:ext uri="{BB962C8B-B14F-4D97-AF65-F5344CB8AC3E}">
        <p14:creationId xmlns:p14="http://schemas.microsoft.com/office/powerpoint/2010/main" val="1023073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buFont typeface="Arial" charset="0"/>
              <a:buChar char="•"/>
            </a:pPr>
            <a:r>
              <a:rPr lang="cs-CZ" sz="1800" dirty="0" err="1"/>
              <a:t>Bezdaňový</a:t>
            </a:r>
            <a:r>
              <a:rPr lang="cs-CZ" sz="1800" dirty="0"/>
              <a:t> okruh = režim podmíněného osvobození  od daně (POD)</a:t>
            </a:r>
          </a:p>
          <a:p>
            <a:pPr eaLnBrk="1" hangingPunct="1">
              <a:lnSpc>
                <a:spcPct val="100000"/>
              </a:lnSpc>
              <a:spcBef>
                <a:spcPct val="30000"/>
              </a:spcBef>
              <a:buFont typeface="Arial" charset="0"/>
              <a:buChar char="•"/>
            </a:pPr>
            <a:r>
              <a:rPr lang="cs-CZ" sz="1800" dirty="0"/>
              <a:t>Daňový okruh = volný daňový oběh (VDO)</a:t>
            </a:r>
          </a:p>
          <a:p>
            <a:pPr lvl="1" eaLnBrk="1" hangingPunct="1">
              <a:lnSpc>
                <a:spcPct val="100000"/>
              </a:lnSpc>
              <a:spcBef>
                <a:spcPct val="30000"/>
              </a:spcBef>
              <a:buFont typeface="Arial" charset="0"/>
              <a:buChar char="•"/>
            </a:pPr>
            <a:r>
              <a:rPr lang="cs-CZ" sz="1800" dirty="0"/>
              <a:t>Výrobek je zdaněn</a:t>
            </a:r>
          </a:p>
          <a:p>
            <a:pPr lvl="1" eaLnBrk="1" hangingPunct="1">
              <a:lnSpc>
                <a:spcPct val="100000"/>
              </a:lnSpc>
              <a:spcBef>
                <a:spcPct val="30000"/>
              </a:spcBef>
              <a:buFont typeface="Arial" charset="0"/>
              <a:buChar char="•"/>
            </a:pPr>
            <a:r>
              <a:rPr lang="cs-CZ" sz="1800" dirty="0"/>
              <a:t>Výrobek je osvobozen od daně (trvale)</a:t>
            </a:r>
          </a:p>
          <a:p>
            <a:pPr lvl="1" eaLnBrk="1" hangingPunct="1">
              <a:lnSpc>
                <a:spcPct val="100000"/>
              </a:lnSpc>
              <a:spcBef>
                <a:spcPct val="30000"/>
              </a:spcBef>
              <a:buFontTx/>
              <a:buNone/>
            </a:pPr>
            <a:endParaRPr lang="en-US" sz="1800" dirty="0"/>
          </a:p>
          <a:p>
            <a:pPr lvl="1" eaLnBrk="1" hangingPunct="1">
              <a:lnSpc>
                <a:spcPct val="100000"/>
              </a:lnSpc>
              <a:spcBef>
                <a:spcPct val="30000"/>
              </a:spcBef>
              <a:buFontTx/>
              <a:buNone/>
            </a:pPr>
            <a:endParaRPr lang="cs-CZ"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2" name="Text Box 15">
            <a:extLst>
              <a:ext uri="{FF2B5EF4-FFF2-40B4-BE49-F238E27FC236}">
                <a16:creationId xmlns:a16="http://schemas.microsoft.com/office/drawing/2014/main" id="{580D6B62-7045-3CC3-1AB1-2C2CA287FA29}"/>
              </a:ext>
            </a:extLst>
          </p:cNvPr>
          <p:cNvSpPr txBox="1">
            <a:spLocks noChangeArrowheads="1"/>
          </p:cNvSpPr>
          <p:nvPr/>
        </p:nvSpPr>
        <p:spPr bwMode="auto">
          <a:xfrm>
            <a:off x="2279651" y="4902001"/>
            <a:ext cx="2271712" cy="374650"/>
          </a:xfrm>
          <a:prstGeom prst="rect">
            <a:avLst/>
          </a:prstGeom>
          <a:noFill/>
          <a:ln w="9525">
            <a:noFill/>
            <a:miter lim="800000"/>
            <a:headEnd/>
            <a:tailEnd/>
          </a:ln>
        </p:spPr>
        <p:txBody>
          <a:bodyPr>
            <a:spAutoFit/>
          </a:bodyPr>
          <a:lstStyle/>
          <a:p>
            <a:pPr algn="ctr"/>
            <a:r>
              <a:rPr lang="cs-CZ" b="1" dirty="0" err="1"/>
              <a:t>Bezdaňový</a:t>
            </a:r>
            <a:r>
              <a:rPr lang="cs-CZ" b="1" dirty="0"/>
              <a:t> okruh</a:t>
            </a:r>
            <a:r>
              <a:rPr lang="cs-CZ" dirty="0"/>
              <a:t> </a:t>
            </a:r>
            <a:endParaRPr lang="en-US" dirty="0"/>
          </a:p>
        </p:txBody>
      </p:sp>
      <p:sp>
        <p:nvSpPr>
          <p:cNvPr id="6" name="Text Box 15">
            <a:extLst>
              <a:ext uri="{FF2B5EF4-FFF2-40B4-BE49-F238E27FC236}">
                <a16:creationId xmlns:a16="http://schemas.microsoft.com/office/drawing/2014/main" id="{7610B4EB-A617-95FF-B237-9AF1B5B76C38}"/>
              </a:ext>
            </a:extLst>
          </p:cNvPr>
          <p:cNvSpPr txBox="1">
            <a:spLocks noChangeArrowheads="1"/>
          </p:cNvSpPr>
          <p:nvPr/>
        </p:nvSpPr>
        <p:spPr bwMode="auto">
          <a:xfrm>
            <a:off x="6997701" y="4902001"/>
            <a:ext cx="2271713" cy="374650"/>
          </a:xfrm>
          <a:prstGeom prst="rect">
            <a:avLst/>
          </a:prstGeom>
          <a:noFill/>
          <a:ln w="9525">
            <a:noFill/>
            <a:miter lim="800000"/>
            <a:headEnd/>
            <a:tailEnd/>
          </a:ln>
        </p:spPr>
        <p:txBody>
          <a:bodyPr>
            <a:spAutoFit/>
          </a:bodyPr>
          <a:lstStyle/>
          <a:p>
            <a:pPr algn="ctr"/>
            <a:r>
              <a:rPr lang="cs-CZ" b="1" dirty="0"/>
              <a:t>Daňový okruh</a:t>
            </a:r>
            <a:r>
              <a:rPr lang="cs-CZ" dirty="0"/>
              <a:t> </a:t>
            </a:r>
            <a:endParaRPr lang="en-US" dirty="0"/>
          </a:p>
        </p:txBody>
      </p:sp>
      <p:cxnSp>
        <p:nvCxnSpPr>
          <p:cNvPr id="7" name="Straight Arrow Connector 6">
            <a:extLst>
              <a:ext uri="{FF2B5EF4-FFF2-40B4-BE49-F238E27FC236}">
                <a16:creationId xmlns:a16="http://schemas.microsoft.com/office/drawing/2014/main" id="{BE6D0072-D0A9-E1F4-68BE-492F7AE0C782}"/>
              </a:ext>
            </a:extLst>
          </p:cNvPr>
          <p:cNvCxnSpPr/>
          <p:nvPr/>
        </p:nvCxnSpPr>
        <p:spPr bwMode="auto">
          <a:xfrm>
            <a:off x="4656139" y="4076700"/>
            <a:ext cx="2160587" cy="1588"/>
          </a:xfrm>
          <a:prstGeom prst="straightConnector1">
            <a:avLst/>
          </a:prstGeom>
          <a:gradFill rotWithShape="1">
            <a:gsLst>
              <a:gs pos="0">
                <a:schemeClr val="accent1">
                  <a:gamma/>
                  <a:shade val="76078"/>
                  <a:invGamma/>
                </a:schemeClr>
              </a:gs>
              <a:gs pos="50000">
                <a:schemeClr val="accent1"/>
              </a:gs>
              <a:gs pos="100000">
                <a:schemeClr val="accent1">
                  <a:gamma/>
                  <a:shade val="76078"/>
                  <a:invGamma/>
                </a:schemeClr>
              </a:gs>
            </a:gsLst>
            <a:lin ang="18900000" scaled="1"/>
          </a:gradFill>
          <a:ln w="9525" cap="flat" cmpd="sng" algn="ctr">
            <a:solidFill>
              <a:schemeClr val="tx1"/>
            </a:solidFill>
            <a:prstDash val="solid"/>
            <a:round/>
            <a:headEnd type="none" w="med" len="med"/>
            <a:tailEnd type="arrow"/>
          </a:ln>
          <a:effectLst/>
        </p:spPr>
      </p:cxnSp>
      <p:sp>
        <p:nvSpPr>
          <p:cNvPr id="8" name="Text Box 15">
            <a:extLst>
              <a:ext uri="{FF2B5EF4-FFF2-40B4-BE49-F238E27FC236}">
                <a16:creationId xmlns:a16="http://schemas.microsoft.com/office/drawing/2014/main" id="{312D258D-A0B5-3634-BF5E-B6F11B63F5E4}"/>
              </a:ext>
            </a:extLst>
          </p:cNvPr>
          <p:cNvSpPr txBox="1">
            <a:spLocks noChangeArrowheads="1"/>
          </p:cNvSpPr>
          <p:nvPr/>
        </p:nvSpPr>
        <p:spPr bwMode="auto">
          <a:xfrm>
            <a:off x="4727576" y="3573463"/>
            <a:ext cx="2270125" cy="374650"/>
          </a:xfrm>
          <a:prstGeom prst="rect">
            <a:avLst/>
          </a:prstGeom>
          <a:noFill/>
          <a:ln w="9525">
            <a:noFill/>
            <a:miter lim="800000"/>
            <a:headEnd/>
            <a:tailEnd/>
          </a:ln>
        </p:spPr>
        <p:txBody>
          <a:bodyPr>
            <a:spAutoFit/>
          </a:bodyPr>
          <a:lstStyle/>
          <a:p>
            <a:r>
              <a:rPr lang="cs-CZ" b="1"/>
              <a:t>ODVOD DANĚ</a:t>
            </a:r>
            <a:r>
              <a:rPr lang="cs-CZ"/>
              <a:t> </a:t>
            </a:r>
            <a:endParaRPr lang="en-US"/>
          </a:p>
        </p:txBody>
      </p:sp>
      <p:sp>
        <p:nvSpPr>
          <p:cNvPr id="11" name="Rectangle: Rounded Corners 10">
            <a:extLst>
              <a:ext uri="{FF2B5EF4-FFF2-40B4-BE49-F238E27FC236}">
                <a16:creationId xmlns:a16="http://schemas.microsoft.com/office/drawing/2014/main" id="{2793AE40-04BE-9560-3FF5-E5546C578F6B}"/>
              </a:ext>
            </a:extLst>
          </p:cNvPr>
          <p:cNvSpPr/>
          <p:nvPr/>
        </p:nvSpPr>
        <p:spPr>
          <a:xfrm>
            <a:off x="6816726" y="3305176"/>
            <a:ext cx="2447925" cy="141922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cs-CZ" sz="1500" dirty="0" err="1">
              <a:solidFill>
                <a:schemeClr val="bg1"/>
              </a:solidFill>
            </a:endParaRPr>
          </a:p>
        </p:txBody>
      </p:sp>
      <p:sp>
        <p:nvSpPr>
          <p:cNvPr id="13" name="Rectangle: Rounded Corners 12">
            <a:extLst>
              <a:ext uri="{FF2B5EF4-FFF2-40B4-BE49-F238E27FC236}">
                <a16:creationId xmlns:a16="http://schemas.microsoft.com/office/drawing/2014/main" id="{D40B019C-2D0E-1368-8860-18974790C3F7}"/>
              </a:ext>
            </a:extLst>
          </p:cNvPr>
          <p:cNvSpPr/>
          <p:nvPr/>
        </p:nvSpPr>
        <p:spPr>
          <a:xfrm>
            <a:off x="2279651" y="3305175"/>
            <a:ext cx="2447925" cy="14192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cs-CZ" sz="1500" dirty="0" err="1">
              <a:solidFill>
                <a:schemeClr val="bg1"/>
              </a:solidFill>
            </a:endParaRPr>
          </a:p>
        </p:txBody>
      </p:sp>
    </p:spTree>
    <p:extLst>
      <p:ext uri="{BB962C8B-B14F-4D97-AF65-F5344CB8AC3E}">
        <p14:creationId xmlns:p14="http://schemas.microsoft.com/office/powerpoint/2010/main" val="170378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buFont typeface="Arial" charset="0"/>
              <a:buNone/>
            </a:pPr>
            <a:br>
              <a:rPr lang="cs-CZ" sz="1800" dirty="0"/>
            </a:br>
            <a:r>
              <a:rPr lang="cs-CZ" sz="1800" dirty="0"/>
              <a:t>Povinnost přiznat a zaplatit daň</a:t>
            </a:r>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pPr>
            <a:r>
              <a:rPr lang="cs-CZ" sz="1800" dirty="0"/>
              <a:t>Povinnost vzniká provozovateli daňového skladu </a:t>
            </a:r>
          </a:p>
          <a:p>
            <a:pPr eaLnBrk="1" hangingPunct="1">
              <a:lnSpc>
                <a:spcPct val="80000"/>
              </a:lnSpc>
            </a:pPr>
            <a:endParaRPr lang="cs-CZ" sz="1800" dirty="0"/>
          </a:p>
          <a:p>
            <a:pPr eaLnBrk="1" hangingPunct="1">
              <a:lnSpc>
                <a:spcPct val="80000"/>
              </a:lnSpc>
            </a:pPr>
            <a:r>
              <a:rPr lang="cs-CZ" sz="1800" dirty="0"/>
              <a:t>Tj. provozovatel DS je plátcem daně</a:t>
            </a:r>
          </a:p>
          <a:p>
            <a:pPr eaLnBrk="1" hangingPunct="1">
              <a:lnSpc>
                <a:spcPct val="80000"/>
              </a:lnSpc>
            </a:pPr>
            <a:endParaRPr lang="cs-CZ" sz="1800" dirty="0"/>
          </a:p>
          <a:p>
            <a:pPr eaLnBrk="1" hangingPunct="1">
              <a:lnSpc>
                <a:spcPct val="80000"/>
              </a:lnSpc>
            </a:pPr>
            <a:r>
              <a:rPr lang="cs-CZ" sz="1800" dirty="0"/>
              <a:t> V den propuštění výrobků z „daňového skladu“ do „volného daňového oběhu“ = tj. fakticky v den v</a:t>
            </a:r>
            <a:r>
              <a:rPr lang="en-US" sz="1800" dirty="0"/>
              <a:t>y</a:t>
            </a:r>
            <a:r>
              <a:rPr lang="cs-CZ" sz="1800" dirty="0" err="1"/>
              <a:t>skladnění</a:t>
            </a:r>
            <a:r>
              <a:rPr lang="cs-CZ" sz="1800" dirty="0"/>
              <a:t> z DS </a:t>
            </a:r>
          </a:p>
          <a:p>
            <a:pPr eaLnBrk="1" hangingPunct="1">
              <a:lnSpc>
                <a:spcPct val="80000"/>
              </a:lnSpc>
            </a:pPr>
            <a:endParaRPr lang="cs-CZ" sz="1800" dirty="0"/>
          </a:p>
          <a:p>
            <a:pPr eaLnBrk="1" hangingPunct="1">
              <a:lnSpc>
                <a:spcPct val="80000"/>
              </a:lnSpc>
            </a:pPr>
            <a:r>
              <a:rPr lang="cs-CZ" sz="1800" dirty="0"/>
              <a:t>Nutnost vystavit daňový doklad (obsahuje údaj o SD)</a:t>
            </a:r>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pPr>
            <a:endParaRPr lang="cs-CZ" sz="1800" dirty="0"/>
          </a:p>
          <a:p>
            <a:pPr eaLnBrk="1" hangingPunct="1">
              <a:lnSpc>
                <a:spcPct val="80000"/>
              </a:lnSpc>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02340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Daňové sklady</a:t>
            </a:r>
          </a:p>
          <a:p>
            <a:pPr eaLnBrk="1" hangingPunct="1"/>
            <a:endParaRPr lang="cs-CZ" sz="1800" dirty="0"/>
          </a:p>
          <a:p>
            <a:pPr eaLnBrk="1" hangingPunct="1"/>
            <a:r>
              <a:rPr lang="cs-CZ" sz="1800" dirty="0"/>
              <a:t>Výrobní nebo distribuční</a:t>
            </a:r>
          </a:p>
          <a:p>
            <a:pPr eaLnBrk="1" hangingPunct="1"/>
            <a:r>
              <a:rPr lang="cs-CZ" sz="1800" dirty="0"/>
              <a:t>Výrobce musí být povinně daňovým skladem</a:t>
            </a:r>
          </a:p>
          <a:p>
            <a:pPr eaLnBrk="1" hangingPunct="1"/>
            <a:r>
              <a:rPr lang="cs-CZ" sz="1800" dirty="0"/>
              <a:t>V ČR v současnosti přibližně 500 daňových skladů</a:t>
            </a:r>
          </a:p>
          <a:p>
            <a:pPr lvl="1" eaLnBrk="1" hangingPunct="1"/>
            <a:r>
              <a:rPr lang="cs-CZ" sz="1800" dirty="0" err="1"/>
              <a:t>Stock</a:t>
            </a:r>
            <a:r>
              <a:rPr lang="cs-CZ" sz="1800" dirty="0"/>
              <a:t> Plzeň, Rudolf Jelínek, Jan Becher,…</a:t>
            </a:r>
          </a:p>
          <a:p>
            <a:pPr lvl="1" eaLnBrk="1" hangingPunct="1"/>
            <a:r>
              <a:rPr lang="cs-CZ" sz="1800" dirty="0"/>
              <a:t>Česká rafinérská, </a:t>
            </a:r>
            <a:r>
              <a:rPr lang="cs-CZ" sz="1800" dirty="0" err="1"/>
              <a:t>Setuza</a:t>
            </a:r>
            <a:r>
              <a:rPr lang="cs-CZ" sz="1800" dirty="0"/>
              <a:t>,…</a:t>
            </a:r>
          </a:p>
          <a:p>
            <a:pPr lvl="1" eaLnBrk="1" hangingPunct="1"/>
            <a:r>
              <a:rPr lang="cs-CZ" sz="1800" dirty="0"/>
              <a:t>Českomoravské vinné sklepy,….</a:t>
            </a:r>
          </a:p>
          <a:p>
            <a:pPr lvl="1" eaLnBrk="1" hangingPunct="1"/>
            <a:r>
              <a:rPr lang="cs-CZ" sz="1800" dirty="0"/>
              <a:t>Budějovický Budvar, Pivovary Staropramen,..</a:t>
            </a:r>
          </a:p>
          <a:p>
            <a:pPr lvl="1" eaLnBrk="1" hangingPunct="1"/>
            <a:r>
              <a:rPr lang="cs-CZ" sz="1800" dirty="0"/>
              <a:t>Philip Morris</a:t>
            </a:r>
          </a:p>
          <a:p>
            <a:pPr eaLnBrk="1" hangingPunct="1"/>
            <a:endParaRPr lang="cs-CZ" sz="1800" dirty="0"/>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405235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Provozovatel daňového skladu</a:t>
            </a:r>
          </a:p>
          <a:p>
            <a:pPr eaLnBrk="1" hangingPunct="1"/>
            <a:endParaRPr lang="cs-CZ" sz="1800" dirty="0"/>
          </a:p>
          <a:p>
            <a:pPr eaLnBrk="1" hangingPunct="1"/>
            <a:endParaRPr lang="cs-CZ" sz="1800" dirty="0"/>
          </a:p>
          <a:p>
            <a:pPr eaLnBrk="1" hangingPunct="1"/>
            <a:r>
              <a:rPr lang="cs-CZ" sz="1800" dirty="0"/>
              <a:t>Musí dostat povolení od CÚ (na základě žádosti)</a:t>
            </a:r>
          </a:p>
          <a:p>
            <a:pPr eaLnBrk="1" hangingPunct="1"/>
            <a:r>
              <a:rPr lang="cs-CZ" sz="1800" dirty="0"/>
              <a:t>Musí splňovat zákonné podmínky</a:t>
            </a:r>
          </a:p>
          <a:p>
            <a:pPr lvl="1" eaLnBrk="1" hangingPunct="1"/>
            <a:r>
              <a:rPr lang="cs-CZ" sz="1800" dirty="0"/>
              <a:t>Technické požadavky na areál (nádrže, měřidla…)</a:t>
            </a:r>
          </a:p>
          <a:p>
            <a:pPr lvl="1" eaLnBrk="1" hangingPunct="1"/>
            <a:r>
              <a:rPr lang="cs-CZ" sz="1800" dirty="0"/>
              <a:t>Zabezpečení areálu (ostraha, kamerový systém,…)</a:t>
            </a:r>
          </a:p>
          <a:p>
            <a:pPr lvl="1" eaLnBrk="1" hangingPunct="1"/>
            <a:r>
              <a:rPr lang="cs-CZ" sz="1800" dirty="0"/>
              <a:t>Vedení evidence (kontrolní systémy)</a:t>
            </a:r>
          </a:p>
          <a:p>
            <a:pPr lvl="1" eaLnBrk="1" hangingPunct="1"/>
            <a:r>
              <a:rPr lang="cs-CZ" sz="1800" dirty="0"/>
              <a:t>Bezúhonnost a daňová spolehlivost</a:t>
            </a:r>
          </a:p>
          <a:p>
            <a:pPr lvl="1" eaLnBrk="1" hangingPunct="1"/>
            <a:r>
              <a:rPr lang="cs-CZ" sz="1800" dirty="0"/>
              <a:t>Zajištění daně</a:t>
            </a:r>
          </a:p>
          <a:p>
            <a:pPr eaLnBrk="1" hangingPunct="1"/>
            <a:r>
              <a:rPr lang="cs-CZ" sz="1800" dirty="0"/>
              <a:t>Nemusí být vlastníkem zboží</a:t>
            </a:r>
          </a:p>
          <a:p>
            <a:pPr lvl="1" eaLnBrk="1" hangingPunct="1">
              <a:buFontTx/>
              <a:buNone/>
            </a:pPr>
            <a:endParaRPr lang="cs-CZ" sz="1800" dirty="0"/>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543066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Zajištění daně</a:t>
            </a:r>
          </a:p>
          <a:p>
            <a:pPr eaLnBrk="1" hangingPunct="1"/>
            <a:endParaRPr lang="cs-CZ" sz="1800" dirty="0"/>
          </a:p>
          <a:p>
            <a:pPr eaLnBrk="1" hangingPunct="1"/>
            <a:r>
              <a:rPr lang="cs-CZ" sz="1800" dirty="0"/>
              <a:t>Forma zajištění</a:t>
            </a:r>
          </a:p>
          <a:p>
            <a:pPr lvl="1" eaLnBrk="1" hangingPunct="1"/>
            <a:r>
              <a:rPr lang="cs-CZ" sz="1800" dirty="0"/>
              <a:t>Převodem na účet CÚ</a:t>
            </a:r>
          </a:p>
          <a:p>
            <a:pPr lvl="1" eaLnBrk="1" hangingPunct="1"/>
            <a:r>
              <a:rPr lang="cs-CZ" sz="1800" dirty="0"/>
              <a:t>Ručením</a:t>
            </a:r>
            <a:br>
              <a:rPr lang="cs-CZ" sz="1800" dirty="0"/>
            </a:br>
            <a:endParaRPr lang="cs-CZ" sz="1800" dirty="0"/>
          </a:p>
          <a:p>
            <a:pPr eaLnBrk="1" hangingPunct="1"/>
            <a:r>
              <a:rPr lang="cs-CZ" sz="1800" dirty="0"/>
              <a:t>Výše zajištění </a:t>
            </a:r>
          </a:p>
          <a:p>
            <a:pPr lvl="1" eaLnBrk="1" hangingPunct="1"/>
            <a:r>
              <a:rPr lang="cs-CZ" sz="1800" dirty="0"/>
              <a:t>Odvozena z objemu výrobků vyrobených nebo skladovaných v daňovém skladu za rok</a:t>
            </a:r>
          </a:p>
          <a:p>
            <a:pPr lvl="1" eaLnBrk="1" hangingPunct="1"/>
            <a:r>
              <a:rPr lang="cs-CZ" sz="1800" dirty="0"/>
              <a:t>1/12 daňové povinnosti </a:t>
            </a:r>
          </a:p>
          <a:p>
            <a:pPr lvl="1" eaLnBrk="1" hangingPunct="1"/>
            <a:r>
              <a:rPr lang="cs-CZ" sz="1800" dirty="0"/>
              <a:t>Limity (MO: 1,5 mld. Kč, pivo: 80 mil. Kč, líh: 40 mil. Kč)</a:t>
            </a:r>
          </a:p>
          <a:p>
            <a:pPr lvl="1" eaLnBrk="1" hangingPunct="1"/>
            <a:r>
              <a:rPr lang="cs-CZ" sz="1800" dirty="0"/>
              <a:t>Možnost zažádat o snížení či zproštění</a:t>
            </a:r>
          </a:p>
          <a:p>
            <a:pPr lvl="1" eaLnBrk="1" hangingPunct="1">
              <a:buFontTx/>
              <a:buNone/>
            </a:pPr>
            <a:endParaRPr lang="cs-CZ" sz="1800" dirty="0"/>
          </a:p>
          <a:p>
            <a:pPr eaLnBrk="1" hangingPunct="1">
              <a:buFont typeface="Arial" charset="0"/>
              <a:buNone/>
            </a:pPr>
            <a:endParaRPr lang="en-US" sz="1800" dirty="0"/>
          </a:p>
          <a:p>
            <a:pPr eaLnBrk="1" hangingPunct="1"/>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19555722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buFont typeface="Arial" charset="0"/>
              <a:buNone/>
            </a:pPr>
            <a:r>
              <a:rPr lang="cs-CZ" sz="1600" dirty="0"/>
              <a:t>= doprava v režimu podmíněného osvobození od daně</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8" name="Line 9">
            <a:extLst>
              <a:ext uri="{FF2B5EF4-FFF2-40B4-BE49-F238E27FC236}">
                <a16:creationId xmlns:a16="http://schemas.microsoft.com/office/drawing/2014/main" id="{545B4C5C-61F4-3523-E484-8492AB376556}"/>
              </a:ext>
            </a:extLst>
          </p:cNvPr>
          <p:cNvSpPr>
            <a:spLocks noChangeShapeType="1"/>
          </p:cNvSpPr>
          <p:nvPr/>
        </p:nvSpPr>
        <p:spPr bwMode="auto">
          <a:xfrm>
            <a:off x="3071813" y="2852739"/>
            <a:ext cx="0" cy="720725"/>
          </a:xfrm>
          <a:prstGeom prst="line">
            <a:avLst/>
          </a:prstGeom>
          <a:noFill/>
          <a:ln w="9525">
            <a:solidFill>
              <a:schemeClr val="tx1"/>
            </a:solidFill>
            <a:round/>
            <a:headEnd/>
            <a:tailEnd type="triangle" w="med" len="med"/>
          </a:ln>
        </p:spPr>
        <p:txBody>
          <a:bodyPr/>
          <a:lstStyle/>
          <a:p>
            <a:endParaRPr lang="cs-CZ"/>
          </a:p>
        </p:txBody>
      </p:sp>
      <p:sp>
        <p:nvSpPr>
          <p:cNvPr id="9" name="Line 10">
            <a:extLst>
              <a:ext uri="{FF2B5EF4-FFF2-40B4-BE49-F238E27FC236}">
                <a16:creationId xmlns:a16="http://schemas.microsoft.com/office/drawing/2014/main" id="{25CB06ED-6CEE-54E8-A073-45E37A496E15}"/>
              </a:ext>
            </a:extLst>
          </p:cNvPr>
          <p:cNvSpPr>
            <a:spLocks noChangeShapeType="1"/>
          </p:cNvSpPr>
          <p:nvPr/>
        </p:nvSpPr>
        <p:spPr bwMode="auto">
          <a:xfrm flipV="1">
            <a:off x="3863976" y="3933825"/>
            <a:ext cx="1800225" cy="0"/>
          </a:xfrm>
          <a:prstGeom prst="line">
            <a:avLst/>
          </a:prstGeom>
          <a:noFill/>
          <a:ln w="9525">
            <a:solidFill>
              <a:schemeClr val="tx1"/>
            </a:solidFill>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9756BFB3-436C-9019-DC3D-D330CA5BE99E}"/>
              </a:ext>
            </a:extLst>
          </p:cNvPr>
          <p:cNvSpPr>
            <a:spLocks noChangeShapeType="1"/>
          </p:cNvSpPr>
          <p:nvPr/>
        </p:nvSpPr>
        <p:spPr bwMode="auto">
          <a:xfrm>
            <a:off x="6240463" y="4221164"/>
            <a:ext cx="0" cy="720725"/>
          </a:xfrm>
          <a:prstGeom prst="line">
            <a:avLst/>
          </a:prstGeom>
          <a:noFill/>
          <a:ln w="9525">
            <a:solidFill>
              <a:schemeClr val="tx1"/>
            </a:solidFill>
            <a:round/>
            <a:headEnd/>
            <a:tailEnd type="triangle" w="med" len="med"/>
          </a:ln>
        </p:spPr>
        <p:txBody>
          <a:bodyPr/>
          <a:lstStyle/>
          <a:p>
            <a:endParaRPr lang="cs-CZ"/>
          </a:p>
        </p:txBody>
      </p:sp>
      <p:sp>
        <p:nvSpPr>
          <p:cNvPr id="13" name="Line 12">
            <a:extLst>
              <a:ext uri="{FF2B5EF4-FFF2-40B4-BE49-F238E27FC236}">
                <a16:creationId xmlns:a16="http://schemas.microsoft.com/office/drawing/2014/main" id="{0C2EB177-ECAF-05F4-2F84-7A5CB0FC4895}"/>
              </a:ext>
            </a:extLst>
          </p:cNvPr>
          <p:cNvSpPr>
            <a:spLocks noChangeShapeType="1"/>
          </p:cNvSpPr>
          <p:nvPr/>
        </p:nvSpPr>
        <p:spPr bwMode="auto">
          <a:xfrm>
            <a:off x="6893718" y="5280500"/>
            <a:ext cx="1008062" cy="0"/>
          </a:xfrm>
          <a:prstGeom prst="line">
            <a:avLst/>
          </a:prstGeom>
          <a:noFill/>
          <a:ln w="9525">
            <a:solidFill>
              <a:schemeClr val="tx1"/>
            </a:solidFill>
            <a:round/>
            <a:headEnd/>
            <a:tailEnd type="triangle" w="med" len="med"/>
          </a:ln>
        </p:spPr>
        <p:txBody>
          <a:bodyPr/>
          <a:lstStyle/>
          <a:p>
            <a:endParaRPr lang="cs-CZ"/>
          </a:p>
        </p:txBody>
      </p:sp>
      <p:sp>
        <p:nvSpPr>
          <p:cNvPr id="14" name="Text Box 16">
            <a:extLst>
              <a:ext uri="{FF2B5EF4-FFF2-40B4-BE49-F238E27FC236}">
                <a16:creationId xmlns:a16="http://schemas.microsoft.com/office/drawing/2014/main" id="{99924449-C250-7CAD-A34A-A8452A3E4A91}"/>
              </a:ext>
            </a:extLst>
          </p:cNvPr>
          <p:cNvSpPr txBox="1">
            <a:spLocks noChangeArrowheads="1"/>
          </p:cNvSpPr>
          <p:nvPr/>
        </p:nvSpPr>
        <p:spPr bwMode="auto">
          <a:xfrm>
            <a:off x="6527801" y="4365625"/>
            <a:ext cx="1839913" cy="368300"/>
          </a:xfrm>
          <a:prstGeom prst="rect">
            <a:avLst/>
          </a:prstGeom>
          <a:noFill/>
          <a:ln w="9525">
            <a:noFill/>
            <a:miter lim="800000"/>
            <a:headEnd/>
            <a:tailEnd/>
          </a:ln>
        </p:spPr>
        <p:txBody>
          <a:bodyPr wrap="none">
            <a:spAutoFit/>
          </a:bodyPr>
          <a:lstStyle/>
          <a:p>
            <a:r>
              <a:rPr lang="cs-CZ" b="1"/>
              <a:t>Doprava s daní</a:t>
            </a:r>
            <a:endParaRPr lang="en-US" b="1"/>
          </a:p>
        </p:txBody>
      </p:sp>
      <p:sp>
        <p:nvSpPr>
          <p:cNvPr id="15" name="Text Box 16">
            <a:extLst>
              <a:ext uri="{FF2B5EF4-FFF2-40B4-BE49-F238E27FC236}">
                <a16:creationId xmlns:a16="http://schemas.microsoft.com/office/drawing/2014/main" id="{B5A478BE-22AD-FF1B-0FB1-E417A93804A2}"/>
              </a:ext>
            </a:extLst>
          </p:cNvPr>
          <p:cNvSpPr txBox="1">
            <a:spLocks noChangeArrowheads="1"/>
          </p:cNvSpPr>
          <p:nvPr/>
        </p:nvSpPr>
        <p:spPr bwMode="auto">
          <a:xfrm>
            <a:off x="3216275" y="3068639"/>
            <a:ext cx="2159000" cy="369887"/>
          </a:xfrm>
          <a:prstGeom prst="rect">
            <a:avLst/>
          </a:prstGeom>
          <a:noFill/>
          <a:ln w="9525">
            <a:noFill/>
            <a:miter lim="800000"/>
            <a:headEnd/>
            <a:tailEnd/>
          </a:ln>
        </p:spPr>
        <p:txBody>
          <a:bodyPr wrap="none">
            <a:spAutoFit/>
          </a:bodyPr>
          <a:lstStyle/>
          <a:p>
            <a:r>
              <a:rPr lang="cs-CZ" b="1"/>
              <a:t>Doprava bez daně</a:t>
            </a:r>
            <a:endParaRPr lang="en-US" b="1"/>
          </a:p>
        </p:txBody>
      </p:sp>
      <p:sp>
        <p:nvSpPr>
          <p:cNvPr id="16" name="Text Box 16">
            <a:extLst>
              <a:ext uri="{FF2B5EF4-FFF2-40B4-BE49-F238E27FC236}">
                <a16:creationId xmlns:a16="http://schemas.microsoft.com/office/drawing/2014/main" id="{8E72CD42-EB70-17F4-9B01-ED94A93B45C9}"/>
              </a:ext>
            </a:extLst>
          </p:cNvPr>
          <p:cNvSpPr txBox="1">
            <a:spLocks noChangeArrowheads="1"/>
          </p:cNvSpPr>
          <p:nvPr/>
        </p:nvSpPr>
        <p:spPr bwMode="auto">
          <a:xfrm>
            <a:off x="3648075" y="4221164"/>
            <a:ext cx="2159000" cy="369887"/>
          </a:xfrm>
          <a:prstGeom prst="rect">
            <a:avLst/>
          </a:prstGeom>
          <a:noFill/>
          <a:ln w="9525">
            <a:noFill/>
            <a:miter lim="800000"/>
            <a:headEnd/>
            <a:tailEnd/>
          </a:ln>
        </p:spPr>
        <p:txBody>
          <a:bodyPr wrap="none">
            <a:spAutoFit/>
          </a:bodyPr>
          <a:lstStyle/>
          <a:p>
            <a:r>
              <a:rPr lang="cs-CZ" b="1"/>
              <a:t>Doprava bez daně</a:t>
            </a:r>
            <a:endParaRPr lang="en-US" b="1"/>
          </a:p>
        </p:txBody>
      </p:sp>
      <p:sp>
        <p:nvSpPr>
          <p:cNvPr id="17" name="Rectangle: Rounded Corners 16">
            <a:extLst>
              <a:ext uri="{FF2B5EF4-FFF2-40B4-BE49-F238E27FC236}">
                <a16:creationId xmlns:a16="http://schemas.microsoft.com/office/drawing/2014/main" id="{0952638A-753D-DE1D-E3DB-DD97F18BE709}"/>
              </a:ext>
            </a:extLst>
          </p:cNvPr>
          <p:cNvSpPr/>
          <p:nvPr/>
        </p:nvSpPr>
        <p:spPr>
          <a:xfrm>
            <a:off x="2205039" y="2205038"/>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8" name="Rectangle: Rounded Corners 17">
            <a:extLst>
              <a:ext uri="{FF2B5EF4-FFF2-40B4-BE49-F238E27FC236}">
                <a16:creationId xmlns:a16="http://schemas.microsoft.com/office/drawing/2014/main" id="{1E2951DC-BE9F-6973-29A1-E7CA90DB6C00}"/>
              </a:ext>
            </a:extLst>
          </p:cNvPr>
          <p:cNvSpPr/>
          <p:nvPr/>
        </p:nvSpPr>
        <p:spPr>
          <a:xfrm>
            <a:off x="2130427" y="3568701"/>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9" name="Rectangle: Rounded Corners 18">
            <a:extLst>
              <a:ext uri="{FF2B5EF4-FFF2-40B4-BE49-F238E27FC236}">
                <a16:creationId xmlns:a16="http://schemas.microsoft.com/office/drawing/2014/main" id="{74668D2E-389E-474F-E743-AECE2F37F05A}"/>
              </a:ext>
            </a:extLst>
          </p:cNvPr>
          <p:cNvSpPr/>
          <p:nvPr/>
        </p:nvSpPr>
        <p:spPr>
          <a:xfrm>
            <a:off x="5664201" y="3567210"/>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20" name="Rectangle: Rounded Corners 19">
            <a:extLst>
              <a:ext uri="{FF2B5EF4-FFF2-40B4-BE49-F238E27FC236}">
                <a16:creationId xmlns:a16="http://schemas.microsoft.com/office/drawing/2014/main" id="{46F18F7A-4268-5854-4E7C-BA80C14F57CF}"/>
              </a:ext>
            </a:extLst>
          </p:cNvPr>
          <p:cNvSpPr/>
          <p:nvPr/>
        </p:nvSpPr>
        <p:spPr>
          <a:xfrm>
            <a:off x="5154615" y="4937126"/>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Nedaňový sklad</a:t>
            </a:r>
          </a:p>
        </p:txBody>
      </p:sp>
      <p:sp>
        <p:nvSpPr>
          <p:cNvPr id="21" name="Rectangle: Rounded Corners 20">
            <a:extLst>
              <a:ext uri="{FF2B5EF4-FFF2-40B4-BE49-F238E27FC236}">
                <a16:creationId xmlns:a16="http://schemas.microsoft.com/office/drawing/2014/main" id="{0F0B8B0A-E191-89C9-F7BB-E025729CD4BD}"/>
              </a:ext>
            </a:extLst>
          </p:cNvPr>
          <p:cNvSpPr/>
          <p:nvPr/>
        </p:nvSpPr>
        <p:spPr>
          <a:xfrm>
            <a:off x="7896225" y="4937126"/>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Tree>
    <p:extLst>
      <p:ext uri="{BB962C8B-B14F-4D97-AF65-F5344CB8AC3E}">
        <p14:creationId xmlns:p14="http://schemas.microsoft.com/office/powerpoint/2010/main" val="1550998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Doprava mezi dvěma daňovými sklady</a:t>
            </a:r>
          </a:p>
          <a:p>
            <a:pPr eaLnBrk="1" hangingPunct="1"/>
            <a:endParaRPr lang="cs-CZ" sz="1800" dirty="0"/>
          </a:p>
          <a:p>
            <a:pPr eaLnBrk="1" hangingPunct="1"/>
            <a:r>
              <a:rPr lang="cs-CZ" sz="1800" dirty="0"/>
              <a:t>Zákon umožňuje (tj. lze dopravovat v výrobky v režimu POD = nezdaněné)</a:t>
            </a:r>
          </a:p>
          <a:p>
            <a:pPr eaLnBrk="1" hangingPunct="1">
              <a:buFont typeface="Arial" charset="0"/>
              <a:buNone/>
            </a:pPr>
            <a:endParaRPr lang="cs-CZ" sz="1800" dirty="0"/>
          </a:p>
          <a:p>
            <a:pPr eaLnBrk="1" hangingPunct="1"/>
            <a:r>
              <a:rPr lang="cs-CZ" sz="1800" dirty="0"/>
              <a:t>Ale nutné splnit podmínky</a:t>
            </a:r>
          </a:p>
          <a:p>
            <a:pPr lvl="1" eaLnBrk="1" hangingPunct="1"/>
            <a:r>
              <a:rPr lang="cs-CZ" sz="1800" dirty="0"/>
              <a:t>Oznámit zahájení dopravy na CÚ</a:t>
            </a:r>
          </a:p>
          <a:p>
            <a:pPr lvl="1" eaLnBrk="1" hangingPunct="1"/>
            <a:r>
              <a:rPr lang="cs-CZ" sz="1800" dirty="0"/>
              <a:t>Zajistit spotřební daň</a:t>
            </a:r>
          </a:p>
          <a:p>
            <a:pPr lvl="1" eaLnBrk="1" hangingPunct="1"/>
            <a:r>
              <a:rPr lang="cs-CZ" sz="1800" dirty="0"/>
              <a:t>Vystavit „průvodní doklad“</a:t>
            </a:r>
          </a:p>
          <a:p>
            <a:pPr eaLnBrk="1" hangingPunct="1"/>
            <a:endParaRPr lang="cs-CZ" sz="1800" dirty="0"/>
          </a:p>
          <a:p>
            <a:pPr eaLnBrk="1" hangingPunct="1"/>
            <a:r>
              <a:rPr lang="cs-CZ" sz="1800" dirty="0"/>
              <a:t>Nejen mezi sklady v ČR, ale i ČR-EU a opačně </a:t>
            </a:r>
          </a:p>
          <a:p>
            <a:pPr lvl="1" eaLnBrk="1" hangingPunct="1">
              <a:buFontTx/>
              <a:buNone/>
            </a:pPr>
            <a:endParaRPr lang="cs-CZ" sz="1800" dirty="0"/>
          </a:p>
          <a:p>
            <a:pPr lvl="1" eaLnBrk="1" hangingPunct="1">
              <a:buFontTx/>
              <a:buNone/>
            </a:pPr>
            <a:endParaRPr lang="cs-CZ" sz="1800" dirty="0"/>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523711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dirty="0"/>
              <a:t>Spotřební daně (akcízy, excise </a:t>
            </a:r>
            <a:r>
              <a:rPr lang="cs-CZ" dirty="0" err="1"/>
              <a:t>duties</a:t>
            </a:r>
            <a:r>
              <a:rPr lang="cs-CZ" dirty="0"/>
              <a:t>)</a:t>
            </a:r>
          </a:p>
          <a:p>
            <a:pPr eaLnBrk="1" hangingPunct="1"/>
            <a:r>
              <a:rPr lang="cs-CZ" dirty="0"/>
              <a:t>Daň selektivní (</a:t>
            </a:r>
            <a:r>
              <a:rPr lang="en-US" dirty="0" err="1"/>
              <a:t>zabr</a:t>
            </a:r>
            <a:r>
              <a:rPr lang="cs-CZ" dirty="0" err="1"/>
              <a:t>ánit</a:t>
            </a:r>
            <a:r>
              <a:rPr lang="cs-CZ" dirty="0"/>
              <a:t> škodlivé spotřebě)</a:t>
            </a:r>
            <a:r>
              <a:rPr lang="en-US" dirty="0"/>
              <a:t> </a:t>
            </a:r>
            <a:endParaRPr lang="cs-CZ" dirty="0"/>
          </a:p>
          <a:p>
            <a:pPr eaLnBrk="1" hangingPunct="1"/>
            <a:r>
              <a:rPr lang="cs-CZ" dirty="0"/>
              <a:t>Tzn. dani podléhají pouze „vybrané výrobky“ („</a:t>
            </a:r>
            <a:r>
              <a:rPr lang="cs-CZ" dirty="0" err="1"/>
              <a:t>excisable</a:t>
            </a:r>
            <a:r>
              <a:rPr lang="cs-CZ" dirty="0"/>
              <a:t> </a:t>
            </a:r>
            <a:r>
              <a:rPr lang="cs-CZ" dirty="0" err="1"/>
              <a:t>goods</a:t>
            </a:r>
            <a:r>
              <a:rPr lang="cs-CZ" dirty="0"/>
              <a:t>“)</a:t>
            </a:r>
          </a:p>
          <a:p>
            <a:pPr eaLnBrk="1" hangingPunct="1"/>
            <a:r>
              <a:rPr lang="cs-CZ" dirty="0"/>
              <a:t>5 komodit </a:t>
            </a:r>
          </a:p>
          <a:p>
            <a:pPr lvl="1" eaLnBrk="1" hangingPunct="1"/>
            <a:r>
              <a:rPr lang="cs-CZ" dirty="0"/>
              <a:t>Minerální oleje</a:t>
            </a:r>
          </a:p>
          <a:p>
            <a:pPr lvl="1" eaLnBrk="1" hangingPunct="1"/>
            <a:r>
              <a:rPr lang="cs-CZ" dirty="0"/>
              <a:t>Lihoviny</a:t>
            </a:r>
          </a:p>
          <a:p>
            <a:pPr lvl="1" eaLnBrk="1" hangingPunct="1"/>
            <a:r>
              <a:rPr lang="cs-CZ" dirty="0"/>
              <a:t>Pivo</a:t>
            </a:r>
          </a:p>
          <a:p>
            <a:pPr lvl="1" eaLnBrk="1" hangingPunct="1"/>
            <a:r>
              <a:rPr lang="cs-CZ" dirty="0"/>
              <a:t>Víno</a:t>
            </a:r>
          </a:p>
          <a:p>
            <a:pPr lvl="1" eaLnBrk="1" hangingPunct="1"/>
            <a:r>
              <a:rPr lang="cs-CZ" dirty="0"/>
              <a:t>Tabákové výrobky</a:t>
            </a:r>
          </a:p>
          <a:p>
            <a:pPr eaLnBrk="1" hangingPunct="1"/>
            <a:r>
              <a:rPr lang="cs-CZ" dirty="0"/>
              <a:t>Zavedeny v roce 1993 (v 2004 velká novelizace)</a:t>
            </a:r>
          </a:p>
          <a:p>
            <a:r>
              <a:rPr lang="cs-CZ" b="0" dirty="0"/>
              <a:t>Poslední větší novela z 13. února 2023</a:t>
            </a:r>
          </a:p>
          <a:p>
            <a:pPr eaLnBrk="1" hangingPunct="1"/>
            <a:endParaRPr lang="cs-CZ" dirty="0"/>
          </a:p>
          <a:p>
            <a:pPr lvl="3" eaLnBrk="1" hangingPunct="1">
              <a:buFontTx/>
              <a:buNone/>
            </a:pPr>
            <a:endParaRPr lang="cs-CZ" dirty="0"/>
          </a:p>
          <a:p>
            <a:pPr eaLnBrk="1" hangingPunct="1">
              <a:buFont typeface="Arial" charset="0"/>
              <a:buNone/>
            </a:pPr>
            <a:endParaRPr lang="cs-CZ"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2" name="Group 1">
            <a:extLst>
              <a:ext uri="{FF2B5EF4-FFF2-40B4-BE49-F238E27FC236}">
                <a16:creationId xmlns:a16="http://schemas.microsoft.com/office/drawing/2014/main" id="{F3C9D421-2EB3-A2A3-2EEB-C58D05E9AF27}"/>
              </a:ext>
            </a:extLst>
          </p:cNvPr>
          <p:cNvGrpSpPr/>
          <p:nvPr/>
        </p:nvGrpSpPr>
        <p:grpSpPr>
          <a:xfrm>
            <a:off x="9021317" y="1330126"/>
            <a:ext cx="2364181" cy="2364181"/>
            <a:chOff x="9055271" y="1617769"/>
            <a:chExt cx="986327" cy="986762"/>
          </a:xfrm>
        </p:grpSpPr>
        <p:sp>
          <p:nvSpPr>
            <p:cNvPr id="3" name="Freeform 15">
              <a:extLst>
                <a:ext uri="{FF2B5EF4-FFF2-40B4-BE49-F238E27FC236}">
                  <a16:creationId xmlns:a16="http://schemas.microsoft.com/office/drawing/2014/main" id="{0C81728C-F926-6E75-06F6-53618078C08D}"/>
                </a:ext>
              </a:extLst>
            </p:cNvPr>
            <p:cNvSpPr>
              <a:spLocks/>
            </p:cNvSpPr>
            <p:nvPr/>
          </p:nvSpPr>
          <p:spPr bwMode="gray">
            <a:xfrm>
              <a:off x="9055271" y="1617769"/>
              <a:ext cx="533209" cy="724728"/>
            </a:xfrm>
            <a:custGeom>
              <a:avLst/>
              <a:gdLst/>
              <a:ahLst/>
              <a:cxnLst>
                <a:cxn ang="0">
                  <a:pos x="1813" y="146"/>
                </a:cxn>
                <a:cxn ang="0">
                  <a:pos x="1667" y="0"/>
                </a:cxn>
                <a:cxn ang="0">
                  <a:pos x="0" y="1677"/>
                </a:cxn>
                <a:cxn ang="0">
                  <a:pos x="196" y="2464"/>
                </a:cxn>
                <a:cxn ang="0">
                  <a:pos x="249" y="2266"/>
                </a:cxn>
                <a:cxn ang="0">
                  <a:pos x="450" y="2319"/>
                </a:cxn>
                <a:cxn ang="0">
                  <a:pos x="292" y="1677"/>
                </a:cxn>
                <a:cxn ang="0">
                  <a:pos x="1667" y="292"/>
                </a:cxn>
                <a:cxn ang="0">
                  <a:pos x="1813" y="146"/>
                </a:cxn>
              </a:cxnLst>
              <a:rect l="0" t="0" r="r" b="b"/>
              <a:pathLst>
                <a:path w="1813" h="2464">
                  <a:moveTo>
                    <a:pt x="1813" y="146"/>
                  </a:moveTo>
                  <a:cubicBezTo>
                    <a:pt x="1667" y="0"/>
                    <a:pt x="1667" y="0"/>
                    <a:pt x="1667" y="0"/>
                  </a:cubicBezTo>
                  <a:cubicBezTo>
                    <a:pt x="747" y="6"/>
                    <a:pt x="0" y="756"/>
                    <a:pt x="0" y="1677"/>
                  </a:cubicBezTo>
                  <a:cubicBezTo>
                    <a:pt x="0" y="1952"/>
                    <a:pt x="67" y="2223"/>
                    <a:pt x="196" y="2464"/>
                  </a:cubicBezTo>
                  <a:cubicBezTo>
                    <a:pt x="249" y="2266"/>
                    <a:pt x="249" y="2266"/>
                    <a:pt x="249" y="2266"/>
                  </a:cubicBezTo>
                  <a:cubicBezTo>
                    <a:pt x="450" y="2319"/>
                    <a:pt x="450" y="2319"/>
                    <a:pt x="450" y="2319"/>
                  </a:cubicBezTo>
                  <a:cubicBezTo>
                    <a:pt x="346" y="2122"/>
                    <a:pt x="292" y="1901"/>
                    <a:pt x="292" y="1677"/>
                  </a:cubicBezTo>
                  <a:cubicBezTo>
                    <a:pt x="292" y="917"/>
                    <a:pt x="908" y="298"/>
                    <a:pt x="1667" y="292"/>
                  </a:cubicBezTo>
                  <a:lnTo>
                    <a:pt x="1813" y="146"/>
                  </a:lnTo>
                  <a:close/>
                </a:path>
              </a:pathLst>
            </a:custGeom>
            <a:solidFill>
              <a:srgbClr val="00C0AE"/>
            </a:solidFill>
            <a:ln w="9525">
              <a:noFill/>
              <a:round/>
              <a:headEnd/>
              <a:tailEnd/>
            </a:ln>
          </p:spPr>
          <p:txBody>
            <a:bodyPr/>
            <a:lstStyle/>
            <a:p>
              <a:endParaRPr lang="en-US" sz="1000" dirty="0"/>
            </a:p>
          </p:txBody>
        </p:sp>
        <p:sp>
          <p:nvSpPr>
            <p:cNvPr id="4" name="Freeform 16">
              <a:extLst>
                <a:ext uri="{FF2B5EF4-FFF2-40B4-BE49-F238E27FC236}">
                  <a16:creationId xmlns:a16="http://schemas.microsoft.com/office/drawing/2014/main" id="{E7EBCE95-33AD-5622-E029-D9B95D591B52}"/>
                </a:ext>
              </a:extLst>
            </p:cNvPr>
            <p:cNvSpPr>
              <a:spLocks/>
            </p:cNvSpPr>
            <p:nvPr/>
          </p:nvSpPr>
          <p:spPr bwMode="gray">
            <a:xfrm>
              <a:off x="9122738" y="2301582"/>
              <a:ext cx="844428" cy="302949"/>
            </a:xfrm>
            <a:custGeom>
              <a:avLst/>
              <a:gdLst/>
              <a:ahLst/>
              <a:cxnLst>
                <a:cxn ang="0">
                  <a:pos x="2671" y="295"/>
                </a:cxn>
                <a:cxn ang="0">
                  <a:pos x="2617" y="94"/>
                </a:cxn>
                <a:cxn ang="0">
                  <a:pos x="1448" y="738"/>
                </a:cxn>
                <a:cxn ang="0">
                  <a:pos x="253" y="54"/>
                </a:cxn>
                <a:cxn ang="0">
                  <a:pos x="54" y="0"/>
                </a:cxn>
                <a:cxn ang="0">
                  <a:pos x="0" y="200"/>
                </a:cxn>
                <a:cxn ang="0">
                  <a:pos x="1448" y="1030"/>
                </a:cxn>
                <a:cxn ang="0">
                  <a:pos x="2870" y="242"/>
                </a:cxn>
                <a:cxn ang="0">
                  <a:pos x="2671" y="295"/>
                </a:cxn>
              </a:cxnLst>
              <a:rect l="0" t="0" r="r" b="b"/>
              <a:pathLst>
                <a:path w="2870" h="1030">
                  <a:moveTo>
                    <a:pt x="2671" y="295"/>
                  </a:moveTo>
                  <a:cubicBezTo>
                    <a:pt x="2617" y="94"/>
                    <a:pt x="2617" y="94"/>
                    <a:pt x="2617" y="94"/>
                  </a:cubicBezTo>
                  <a:cubicBezTo>
                    <a:pt x="2364" y="492"/>
                    <a:pt x="1921" y="738"/>
                    <a:pt x="1448" y="738"/>
                  </a:cubicBezTo>
                  <a:cubicBezTo>
                    <a:pt x="958" y="738"/>
                    <a:pt x="501" y="476"/>
                    <a:pt x="253" y="54"/>
                  </a:cubicBezTo>
                  <a:cubicBezTo>
                    <a:pt x="54" y="0"/>
                    <a:pt x="54" y="0"/>
                    <a:pt x="54" y="0"/>
                  </a:cubicBezTo>
                  <a:cubicBezTo>
                    <a:pt x="0" y="200"/>
                    <a:pt x="0" y="200"/>
                    <a:pt x="0" y="200"/>
                  </a:cubicBezTo>
                  <a:cubicBezTo>
                    <a:pt x="301" y="712"/>
                    <a:pt x="854" y="1030"/>
                    <a:pt x="1448" y="1030"/>
                  </a:cubicBezTo>
                  <a:cubicBezTo>
                    <a:pt x="2025" y="1030"/>
                    <a:pt x="2564" y="729"/>
                    <a:pt x="2870" y="242"/>
                  </a:cubicBezTo>
                  <a:lnTo>
                    <a:pt x="2671" y="295"/>
                  </a:lnTo>
                  <a:close/>
                </a:path>
              </a:pathLst>
            </a:custGeom>
            <a:solidFill>
              <a:srgbClr val="00C0AE"/>
            </a:solidFill>
            <a:ln w="9525">
              <a:noFill/>
              <a:round/>
              <a:headEnd/>
              <a:tailEnd/>
            </a:ln>
          </p:spPr>
          <p:txBody>
            <a:bodyPr/>
            <a:lstStyle/>
            <a:p>
              <a:endParaRPr lang="en-US" sz="1000" dirty="0"/>
            </a:p>
          </p:txBody>
        </p:sp>
        <p:sp>
          <p:nvSpPr>
            <p:cNvPr id="6" name="Freeform 17">
              <a:extLst>
                <a:ext uri="{FF2B5EF4-FFF2-40B4-BE49-F238E27FC236}">
                  <a16:creationId xmlns:a16="http://schemas.microsoft.com/office/drawing/2014/main" id="{F5919BFD-6F8D-1112-2DAF-D15427B7F0AB}"/>
                </a:ext>
              </a:extLst>
            </p:cNvPr>
            <p:cNvSpPr>
              <a:spLocks/>
            </p:cNvSpPr>
            <p:nvPr/>
          </p:nvSpPr>
          <p:spPr bwMode="gray">
            <a:xfrm>
              <a:off x="9564975" y="1618204"/>
              <a:ext cx="476623" cy="752586"/>
            </a:xfrm>
            <a:custGeom>
              <a:avLst/>
              <a:gdLst/>
              <a:ahLst/>
              <a:cxnLst>
                <a:cxn ang="0">
                  <a:pos x="1401" y="2506"/>
                </a:cxn>
                <a:cxn ang="0">
                  <a:pos x="1620" y="1676"/>
                </a:cxn>
                <a:cxn ang="0">
                  <a:pos x="3" y="0"/>
                </a:cxn>
                <a:cxn ang="0">
                  <a:pos x="148" y="145"/>
                </a:cxn>
                <a:cxn ang="0">
                  <a:pos x="0" y="293"/>
                </a:cxn>
                <a:cxn ang="0">
                  <a:pos x="1328" y="1676"/>
                </a:cxn>
                <a:cxn ang="0">
                  <a:pos x="1148" y="2360"/>
                </a:cxn>
                <a:cxn ang="0">
                  <a:pos x="1201" y="2559"/>
                </a:cxn>
                <a:cxn ang="0">
                  <a:pos x="1401" y="2506"/>
                </a:cxn>
              </a:cxnLst>
              <a:rect l="0" t="0" r="r" b="b"/>
              <a:pathLst>
                <a:path w="1620" h="2559">
                  <a:moveTo>
                    <a:pt x="1401" y="2506"/>
                  </a:moveTo>
                  <a:cubicBezTo>
                    <a:pt x="1545" y="2254"/>
                    <a:pt x="1620" y="1967"/>
                    <a:pt x="1620" y="1676"/>
                  </a:cubicBezTo>
                  <a:cubicBezTo>
                    <a:pt x="1620" y="771"/>
                    <a:pt x="900" y="31"/>
                    <a:pt x="3" y="0"/>
                  </a:cubicBezTo>
                  <a:cubicBezTo>
                    <a:pt x="148" y="145"/>
                    <a:pt x="148" y="145"/>
                    <a:pt x="148" y="145"/>
                  </a:cubicBezTo>
                  <a:cubicBezTo>
                    <a:pt x="0" y="293"/>
                    <a:pt x="0" y="293"/>
                    <a:pt x="0" y="293"/>
                  </a:cubicBezTo>
                  <a:cubicBezTo>
                    <a:pt x="738" y="322"/>
                    <a:pt x="1328" y="932"/>
                    <a:pt x="1328" y="1676"/>
                  </a:cubicBezTo>
                  <a:cubicBezTo>
                    <a:pt x="1328" y="1916"/>
                    <a:pt x="1266" y="2152"/>
                    <a:pt x="1148" y="2360"/>
                  </a:cubicBezTo>
                  <a:cubicBezTo>
                    <a:pt x="1201" y="2559"/>
                    <a:pt x="1201" y="2559"/>
                    <a:pt x="1201" y="2559"/>
                  </a:cubicBezTo>
                  <a:lnTo>
                    <a:pt x="1401" y="2506"/>
                  </a:lnTo>
                  <a:close/>
                </a:path>
              </a:pathLst>
            </a:custGeom>
            <a:solidFill>
              <a:srgbClr val="00C0AE"/>
            </a:solidFill>
            <a:ln w="9525">
              <a:noFill/>
              <a:round/>
              <a:headEnd/>
              <a:tailEnd/>
            </a:ln>
          </p:spPr>
          <p:txBody>
            <a:bodyPr/>
            <a:lstStyle/>
            <a:p>
              <a:endParaRPr lang="en-US" sz="1000" dirty="0"/>
            </a:p>
          </p:txBody>
        </p:sp>
        <p:grpSp>
          <p:nvGrpSpPr>
            <p:cNvPr id="7" name="Group 6">
              <a:extLst>
                <a:ext uri="{FF2B5EF4-FFF2-40B4-BE49-F238E27FC236}">
                  <a16:creationId xmlns:a16="http://schemas.microsoft.com/office/drawing/2014/main" id="{A736BA44-5B7B-C1DA-6380-26EFC565E8DD}"/>
                </a:ext>
              </a:extLst>
            </p:cNvPr>
            <p:cNvGrpSpPr/>
            <p:nvPr/>
          </p:nvGrpSpPr>
          <p:grpSpPr>
            <a:xfrm>
              <a:off x="9155384" y="1717882"/>
              <a:ext cx="786537" cy="786537"/>
              <a:chOff x="9155384" y="1717882"/>
              <a:chExt cx="786537" cy="786537"/>
            </a:xfrm>
          </p:grpSpPr>
          <p:sp>
            <p:nvSpPr>
              <p:cNvPr id="8" name="Freeform 18">
                <a:extLst>
                  <a:ext uri="{FF2B5EF4-FFF2-40B4-BE49-F238E27FC236}">
                    <a16:creationId xmlns:a16="http://schemas.microsoft.com/office/drawing/2014/main" id="{A96063AC-473E-293E-A7DA-B4E0C624237E}"/>
                  </a:ext>
                </a:extLst>
              </p:cNvPr>
              <p:cNvSpPr>
                <a:spLocks/>
              </p:cNvSpPr>
              <p:nvPr/>
            </p:nvSpPr>
            <p:spPr bwMode="gray">
              <a:xfrm>
                <a:off x="9155384" y="1717882"/>
                <a:ext cx="386087" cy="583700"/>
              </a:xfrm>
              <a:custGeom>
                <a:avLst/>
                <a:gdLst/>
                <a:ahLst/>
                <a:cxnLst>
                  <a:cxn ang="0">
                    <a:pos x="167" y="1984"/>
                  </a:cxn>
                  <a:cxn ang="0">
                    <a:pos x="1313" y="1322"/>
                  </a:cxn>
                  <a:cxn ang="0">
                    <a:pos x="1313" y="0"/>
                  </a:cxn>
                  <a:cxn ang="0">
                    <a:pos x="0" y="1336"/>
                  </a:cxn>
                  <a:cxn ang="0">
                    <a:pos x="167" y="1984"/>
                  </a:cxn>
                </a:cxnLst>
                <a:rect l="0" t="0" r="r" b="b"/>
                <a:pathLst>
                  <a:path w="1313" h="1984">
                    <a:moveTo>
                      <a:pt x="167" y="1984"/>
                    </a:moveTo>
                    <a:cubicBezTo>
                      <a:pt x="1313" y="1322"/>
                      <a:pt x="1313" y="1322"/>
                      <a:pt x="1313" y="1322"/>
                    </a:cubicBezTo>
                    <a:cubicBezTo>
                      <a:pt x="1313" y="0"/>
                      <a:pt x="1313" y="0"/>
                      <a:pt x="1313" y="0"/>
                    </a:cubicBezTo>
                    <a:cubicBezTo>
                      <a:pt x="587" y="12"/>
                      <a:pt x="0" y="607"/>
                      <a:pt x="0" y="1336"/>
                    </a:cubicBezTo>
                    <a:cubicBezTo>
                      <a:pt x="0" y="1563"/>
                      <a:pt x="58" y="1786"/>
                      <a:pt x="167" y="1984"/>
                    </a:cubicBezTo>
                    <a:close/>
                  </a:path>
                </a:pathLst>
              </a:custGeom>
              <a:solidFill>
                <a:srgbClr val="7213EA"/>
              </a:solidFill>
              <a:ln w="9525">
                <a:noFill/>
                <a:round/>
                <a:headEnd/>
                <a:tailEnd/>
              </a:ln>
            </p:spPr>
            <p:txBody>
              <a:bodyPr anchor="ctr"/>
              <a:lstStyle/>
              <a:p>
                <a:pPr algn="ctr"/>
                <a:r>
                  <a:rPr lang="cs-CZ" sz="1000" b="1" dirty="0">
                    <a:solidFill>
                      <a:schemeClr val="bg1"/>
                    </a:solidFill>
                  </a:rPr>
                  <a:t>Obecně</a:t>
                </a:r>
                <a:endParaRPr lang="en-US" sz="1000" b="1" dirty="0">
                  <a:solidFill>
                    <a:schemeClr val="bg1"/>
                  </a:solidFill>
                </a:endParaRPr>
              </a:p>
            </p:txBody>
          </p:sp>
          <p:sp>
            <p:nvSpPr>
              <p:cNvPr id="9" name="Freeform 19">
                <a:extLst>
                  <a:ext uri="{FF2B5EF4-FFF2-40B4-BE49-F238E27FC236}">
                    <a16:creationId xmlns:a16="http://schemas.microsoft.com/office/drawing/2014/main" id="{285A5FF5-5405-E642-90E1-F25C02FCE2AF}"/>
                  </a:ext>
                </a:extLst>
              </p:cNvPr>
              <p:cNvSpPr>
                <a:spLocks/>
              </p:cNvSpPr>
              <p:nvPr/>
            </p:nvSpPr>
            <p:spPr bwMode="gray">
              <a:xfrm>
                <a:off x="9211534" y="2119203"/>
                <a:ext cx="673801" cy="385216"/>
              </a:xfrm>
              <a:custGeom>
                <a:avLst/>
                <a:gdLst/>
                <a:ahLst/>
                <a:cxnLst>
                  <a:cxn ang="0">
                    <a:pos x="1146" y="0"/>
                  </a:cxn>
                  <a:cxn ang="0">
                    <a:pos x="0" y="661"/>
                  </a:cxn>
                  <a:cxn ang="0">
                    <a:pos x="1146" y="1309"/>
                  </a:cxn>
                  <a:cxn ang="0">
                    <a:pos x="2291" y="661"/>
                  </a:cxn>
                  <a:cxn ang="0">
                    <a:pos x="1146" y="0"/>
                  </a:cxn>
                </a:cxnLst>
                <a:rect l="0" t="0" r="r" b="b"/>
                <a:pathLst>
                  <a:path w="2291" h="1309">
                    <a:moveTo>
                      <a:pt x="1146" y="0"/>
                    </a:moveTo>
                    <a:cubicBezTo>
                      <a:pt x="0" y="661"/>
                      <a:pt x="0" y="661"/>
                      <a:pt x="0" y="661"/>
                    </a:cubicBezTo>
                    <a:cubicBezTo>
                      <a:pt x="241" y="1061"/>
                      <a:pt x="678" y="1309"/>
                      <a:pt x="1146" y="1309"/>
                    </a:cubicBezTo>
                    <a:cubicBezTo>
                      <a:pt x="1613" y="1309"/>
                      <a:pt x="2050" y="1061"/>
                      <a:pt x="2291" y="661"/>
                    </a:cubicBezTo>
                    <a:lnTo>
                      <a:pt x="1146" y="0"/>
                    </a:lnTo>
                    <a:close/>
                  </a:path>
                </a:pathLst>
              </a:custGeom>
              <a:solidFill>
                <a:srgbClr val="00338D"/>
              </a:solidFill>
              <a:ln w="9525">
                <a:noFill/>
                <a:round/>
                <a:headEnd/>
                <a:tailEnd/>
              </a:ln>
            </p:spPr>
            <p:txBody>
              <a:bodyPr anchor="ctr"/>
              <a:lstStyle/>
              <a:p>
                <a:pPr algn="ctr"/>
                <a:r>
                  <a:rPr lang="cs-CZ" sz="1000" b="1" dirty="0">
                    <a:solidFill>
                      <a:schemeClr val="bg1"/>
                    </a:solidFill>
                  </a:rPr>
                  <a:t>Předmět daně</a:t>
                </a:r>
                <a:endParaRPr lang="en-US" sz="1000" b="1" dirty="0">
                  <a:solidFill>
                    <a:schemeClr val="bg1"/>
                  </a:solidFill>
                </a:endParaRPr>
              </a:p>
            </p:txBody>
          </p:sp>
          <p:sp>
            <p:nvSpPr>
              <p:cNvPr id="11" name="Freeform 20">
                <a:extLst>
                  <a:ext uri="{FF2B5EF4-FFF2-40B4-BE49-F238E27FC236}">
                    <a16:creationId xmlns:a16="http://schemas.microsoft.com/office/drawing/2014/main" id="{A534E65F-A6AA-E619-C856-20D94B46DBB0}"/>
                  </a:ext>
                </a:extLst>
              </p:cNvPr>
              <p:cNvSpPr>
                <a:spLocks/>
              </p:cNvSpPr>
              <p:nvPr/>
            </p:nvSpPr>
            <p:spPr bwMode="gray">
              <a:xfrm>
                <a:off x="9555834" y="1717882"/>
                <a:ext cx="386087" cy="583700"/>
              </a:xfrm>
              <a:custGeom>
                <a:avLst/>
                <a:gdLst/>
                <a:ahLst/>
                <a:cxnLst>
                  <a:cxn ang="0">
                    <a:pos x="0" y="0"/>
                  </a:cxn>
                  <a:cxn ang="0">
                    <a:pos x="0" y="1322"/>
                  </a:cxn>
                  <a:cxn ang="0">
                    <a:pos x="1145" y="1984"/>
                  </a:cxn>
                  <a:cxn ang="0">
                    <a:pos x="1312" y="1336"/>
                  </a:cxn>
                  <a:cxn ang="0">
                    <a:pos x="0" y="0"/>
                  </a:cxn>
                </a:cxnLst>
                <a:rect l="0" t="0" r="r" b="b"/>
                <a:pathLst>
                  <a:path w="1312" h="1984">
                    <a:moveTo>
                      <a:pt x="0" y="0"/>
                    </a:moveTo>
                    <a:cubicBezTo>
                      <a:pt x="0" y="1322"/>
                      <a:pt x="0" y="1322"/>
                      <a:pt x="0" y="1322"/>
                    </a:cubicBezTo>
                    <a:cubicBezTo>
                      <a:pt x="1145" y="1984"/>
                      <a:pt x="1145" y="1984"/>
                      <a:pt x="1145" y="1984"/>
                    </a:cubicBezTo>
                    <a:cubicBezTo>
                      <a:pt x="1255" y="1786"/>
                      <a:pt x="1312" y="1563"/>
                      <a:pt x="1312" y="1336"/>
                    </a:cubicBezTo>
                    <a:cubicBezTo>
                      <a:pt x="1312" y="607"/>
                      <a:pt x="726" y="12"/>
                      <a:pt x="0" y="0"/>
                    </a:cubicBezTo>
                    <a:close/>
                  </a:path>
                </a:pathLst>
              </a:custGeom>
              <a:solidFill>
                <a:srgbClr val="00338D"/>
              </a:solidFill>
              <a:ln w="9525">
                <a:noFill/>
                <a:round/>
                <a:headEnd/>
                <a:tailEnd/>
              </a:ln>
            </p:spPr>
            <p:txBody>
              <a:bodyPr anchor="ctr"/>
              <a:lstStyle/>
              <a:p>
                <a:pPr algn="ctr"/>
                <a:r>
                  <a:rPr lang="cs-CZ" sz="1000" b="1" dirty="0">
                    <a:solidFill>
                      <a:schemeClr val="bg1"/>
                    </a:solidFill>
                  </a:rPr>
                  <a:t>Legislativa</a:t>
                </a:r>
                <a:endParaRPr lang="en-US" sz="1000" b="1" dirty="0">
                  <a:solidFill>
                    <a:schemeClr val="bg1"/>
                  </a:solidFill>
                </a:endParaRPr>
              </a:p>
            </p:txBody>
          </p:sp>
        </p:grpSp>
      </p:grpSp>
    </p:spTree>
    <p:extLst>
      <p:ext uri="{BB962C8B-B14F-4D97-AF65-F5344CB8AC3E}">
        <p14:creationId xmlns:p14="http://schemas.microsoft.com/office/powerpoint/2010/main" val="267112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Plátci daně (§ 4 ZSD)</a:t>
            </a:r>
          </a:p>
          <a:p>
            <a:pPr eaLnBrk="1" hangingPunct="1"/>
            <a:endParaRPr lang="cs-CZ" sz="1800" dirty="0"/>
          </a:p>
          <a:p>
            <a:pPr eaLnBrk="1" hangingPunct="1"/>
            <a:endParaRPr lang="cs-CZ" sz="1800" dirty="0"/>
          </a:p>
          <a:p>
            <a:pPr eaLnBrk="1" hangingPunct="1"/>
            <a:r>
              <a:rPr lang="cs-CZ" sz="1800" dirty="0"/>
              <a:t>Právnická nebo fyzická osoba, které vzniká povinnost daň přiznat a zaplatit (§ 9 ZSD)</a:t>
            </a:r>
          </a:p>
          <a:p>
            <a:pPr lvl="1" eaLnBrk="1" hangingPunct="1"/>
            <a:r>
              <a:rPr lang="cs-CZ" sz="1800" dirty="0"/>
              <a:t>Provozovatel daňového skladu</a:t>
            </a:r>
          </a:p>
          <a:p>
            <a:pPr lvl="1" eaLnBrk="1" hangingPunct="1"/>
            <a:r>
              <a:rPr lang="cs-CZ" sz="1800" dirty="0"/>
              <a:t>Výrobce (pěstitelská pálenice)</a:t>
            </a:r>
          </a:p>
          <a:p>
            <a:pPr lvl="1" eaLnBrk="1" hangingPunct="1"/>
            <a:r>
              <a:rPr lang="cs-CZ" sz="1800" dirty="0"/>
              <a:t>Dovozce</a:t>
            </a:r>
          </a:p>
          <a:p>
            <a:pPr lvl="1" eaLnBrk="1" hangingPunct="1"/>
            <a:r>
              <a:rPr lang="cs-CZ" sz="1800" dirty="0"/>
              <a:t>Další osoby (např. oprávněný příjemce)</a:t>
            </a: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1430328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Plátci daně (§ 4 ZSD)</a:t>
            </a:r>
          </a:p>
          <a:p>
            <a:pPr eaLnBrk="1" hangingPunct="1"/>
            <a:endParaRPr lang="cs-CZ" sz="1800" dirty="0"/>
          </a:p>
          <a:p>
            <a:pPr eaLnBrk="1" hangingPunct="1"/>
            <a:endParaRPr lang="cs-CZ" sz="1800" dirty="0"/>
          </a:p>
          <a:p>
            <a:pPr eaLnBrk="1" hangingPunct="1">
              <a:lnSpc>
                <a:spcPct val="80000"/>
              </a:lnSpc>
            </a:pPr>
            <a:r>
              <a:rPr lang="cs-CZ" sz="1800" dirty="0"/>
              <a:t>Plátce daně (§ 92 ZSD)</a:t>
            </a:r>
          </a:p>
          <a:p>
            <a:pPr lvl="1" eaLnBrk="1" hangingPunct="1">
              <a:lnSpc>
                <a:spcPct val="80000"/>
              </a:lnSpc>
            </a:pPr>
            <a:r>
              <a:rPr lang="cs-CZ" sz="1800" dirty="0"/>
              <a:t>Není FO, která na daňovém území ČR vyrábí výhradně tiché víno, celkové množství </a:t>
            </a:r>
            <a:r>
              <a:rPr lang="en-GB" sz="1800" dirty="0"/>
              <a:t>&lt; </a:t>
            </a:r>
            <a:r>
              <a:rPr lang="cs-CZ" sz="1800" dirty="0"/>
              <a:t>2 000 litrů/rok</a:t>
            </a:r>
          </a:p>
          <a:p>
            <a:pPr lvl="1" eaLnBrk="1" hangingPunct="1">
              <a:lnSpc>
                <a:spcPct val="80000"/>
              </a:lnSpc>
              <a:buFontTx/>
              <a:buNone/>
            </a:pPr>
            <a:endParaRPr lang="cs-CZ" sz="1800" dirty="0"/>
          </a:p>
          <a:p>
            <a:pPr eaLnBrk="1" hangingPunct="1"/>
            <a:r>
              <a:rPr lang="cs-CZ" sz="1800" dirty="0"/>
              <a:t>Plátce daně (§ 80 ZSD)</a:t>
            </a:r>
          </a:p>
          <a:p>
            <a:pPr lvl="1" eaLnBrk="1" hangingPunct="1"/>
            <a:r>
              <a:rPr lang="cs-CZ" sz="1800" dirty="0"/>
              <a:t>Není FO, která vyrobí pro vlastní spotřebu v zařízení pro domácí výrobu piva pivo v celkovém množství nepřesahující 2 000 litrů/rok (nesmí dojít k prodeji)</a:t>
            </a:r>
          </a:p>
          <a:p>
            <a:pPr eaLnBrk="1" hangingPunct="1"/>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1110981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a:xfrm>
            <a:off x="1001577" y="1330126"/>
            <a:ext cx="10198237" cy="4546799"/>
          </a:xfrm>
        </p:spPr>
        <p:txBody>
          <a:bodyPr/>
          <a:lstStyle/>
          <a:p>
            <a:pPr eaLnBrk="1" hangingPunct="1">
              <a:lnSpc>
                <a:spcPct val="80000"/>
              </a:lnSpc>
            </a:pPr>
            <a:endParaRPr lang="cs-CZ" sz="1800" dirty="0"/>
          </a:p>
          <a:p>
            <a:pPr eaLnBrk="1" hangingPunct="1">
              <a:lnSpc>
                <a:spcPct val="80000"/>
              </a:lnSpc>
            </a:pPr>
            <a:r>
              <a:rPr lang="cs-CZ" sz="1800" dirty="0"/>
              <a:t>Pořízení výrobků z jiného státu EU</a:t>
            </a:r>
          </a:p>
          <a:p>
            <a:pPr eaLnBrk="1" hangingPunct="1">
              <a:lnSpc>
                <a:spcPct val="80000"/>
              </a:lnSpc>
            </a:pPr>
            <a:endParaRPr lang="cs-CZ" sz="1800" dirty="0"/>
          </a:p>
          <a:p>
            <a:pPr eaLnBrk="1" hangingPunct="1">
              <a:lnSpc>
                <a:spcPct val="80000"/>
              </a:lnSpc>
            </a:pPr>
            <a:r>
              <a:rPr lang="cs-CZ" sz="1800" dirty="0"/>
              <a:t>Podnikatelským subjektem </a:t>
            </a:r>
          </a:p>
          <a:p>
            <a:pPr lvl="3">
              <a:lnSpc>
                <a:spcPct val="80000"/>
              </a:lnSpc>
            </a:pPr>
            <a:r>
              <a:rPr lang="cs-CZ" sz="1800" dirty="0"/>
              <a:t>Právnickou osobou</a:t>
            </a:r>
          </a:p>
          <a:p>
            <a:pPr lvl="3">
              <a:lnSpc>
                <a:spcPct val="80000"/>
              </a:lnSpc>
            </a:pPr>
            <a:r>
              <a:rPr lang="cs-CZ" sz="1800" dirty="0"/>
              <a:t>Fyzikou osobou </a:t>
            </a:r>
          </a:p>
          <a:p>
            <a:pPr lvl="1" eaLnBrk="1" hangingPunct="1">
              <a:lnSpc>
                <a:spcPct val="80000"/>
              </a:lnSpc>
              <a:buFontTx/>
              <a:buNone/>
            </a:pPr>
            <a:endParaRPr lang="cs-CZ" sz="2400" dirty="0"/>
          </a:p>
          <a:p>
            <a:pPr eaLnBrk="1" hangingPunct="1"/>
            <a:r>
              <a:rPr lang="cs-CZ" sz="1800" dirty="0"/>
              <a:t>Fyzickou osobou – nepodnikatelem</a:t>
            </a:r>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298137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1800" dirty="0"/>
              <a:t>Příklad - Český podnikatel pořizuje J</a:t>
            </a:r>
            <a:r>
              <a:rPr lang="de-DE" sz="1800" dirty="0" err="1"/>
              <a:t>ägermeistra</a:t>
            </a:r>
            <a:r>
              <a:rPr lang="de-DE" sz="1800" dirty="0"/>
              <a:t> </a:t>
            </a:r>
            <a:r>
              <a:rPr lang="cs-CZ" sz="1800" dirty="0"/>
              <a:t>z  Rakouska</a:t>
            </a:r>
          </a:p>
          <a:p>
            <a:pPr eaLnBrk="1" hangingPunct="1">
              <a:lnSpc>
                <a:spcPct val="80000"/>
              </a:lnSpc>
            </a:pPr>
            <a:endParaRPr lang="cs-CZ" sz="1800" dirty="0"/>
          </a:p>
          <a:p>
            <a:pPr eaLnBrk="1" hangingPunct="1">
              <a:lnSpc>
                <a:spcPct val="80000"/>
              </a:lnSpc>
            </a:pPr>
            <a:r>
              <a:rPr lang="cs-CZ" sz="1800" dirty="0"/>
              <a:t>Podnikatel musí vždy odvést spotřební daň v ČR </a:t>
            </a:r>
          </a:p>
          <a:p>
            <a:pPr lvl="1" eaLnBrk="1" hangingPunct="1">
              <a:lnSpc>
                <a:spcPct val="80000"/>
              </a:lnSpc>
              <a:buFontTx/>
              <a:buNone/>
            </a:pPr>
            <a:endParaRPr lang="cs-CZ" sz="2400" dirty="0"/>
          </a:p>
          <a:p>
            <a:pPr eaLnBrk="1" hangingPunct="1"/>
            <a:r>
              <a:rPr lang="cs-CZ" sz="1800" dirty="0"/>
              <a:t>Při nákupu v Rakousku mohou nastat dvě možnosti</a:t>
            </a:r>
          </a:p>
          <a:p>
            <a:pPr lvl="1" eaLnBrk="1" hangingPunct="1"/>
            <a:r>
              <a:rPr lang="cs-CZ" sz="1800" dirty="0"/>
              <a:t>Podnikatel nakoupí výrobky s rakouskou spotřební daní</a:t>
            </a:r>
          </a:p>
          <a:p>
            <a:pPr lvl="2" eaLnBrk="1" hangingPunct="1"/>
            <a:r>
              <a:rPr lang="cs-CZ" sz="1800" dirty="0"/>
              <a:t>Bude si moci zažádat o vrácení rakouské daně (při splnění zákonných podmínek)</a:t>
            </a:r>
          </a:p>
          <a:p>
            <a:pPr lvl="1" eaLnBrk="1" hangingPunct="1"/>
            <a:endParaRPr lang="cs-CZ" sz="1800" dirty="0"/>
          </a:p>
          <a:p>
            <a:pPr lvl="1" eaLnBrk="1" hangingPunct="1"/>
            <a:r>
              <a:rPr lang="cs-CZ" sz="1800" dirty="0"/>
              <a:t>Podnikatel nakoupí výrobky bez rakouské spotřební daně</a:t>
            </a:r>
          </a:p>
          <a:p>
            <a:pPr lvl="2" eaLnBrk="1" hangingPunct="1"/>
            <a:r>
              <a:rPr lang="cs-CZ" sz="1800" dirty="0"/>
              <a:t>Podnikatel je provozovatelem daňového skladu</a:t>
            </a:r>
          </a:p>
          <a:p>
            <a:pPr lvl="2" eaLnBrk="1" hangingPunct="1"/>
            <a:r>
              <a:rPr lang="cs-CZ" sz="1800" dirty="0"/>
              <a:t>Podnikatel požádá český CÚ o vydání povolení „oprávněného příjemce“</a:t>
            </a:r>
          </a:p>
          <a:p>
            <a:pPr lvl="2" eaLnBrk="1" hangingPunct="1"/>
            <a:r>
              <a:rPr lang="cs-CZ" sz="1800" dirty="0"/>
              <a:t>Podnikatel využije služby osoby, které je daňovým skladem či oprávněným příjemcem</a:t>
            </a:r>
          </a:p>
          <a:p>
            <a:pPr eaLnBrk="1" hangingPunct="1">
              <a:buFont typeface="Arial" charset="0"/>
              <a:buNone/>
            </a:pPr>
            <a:endParaRPr lang="en-US" sz="1800" dirty="0"/>
          </a:p>
          <a:p>
            <a:pPr eaLnBrk="1" hangingPunct="1">
              <a:lnSpc>
                <a:spcPct val="80000"/>
              </a:lnSpc>
            </a:pPr>
            <a:endParaRPr lang="cs-CZ" sz="1800" dirty="0"/>
          </a:p>
          <a:p>
            <a:pPr eaLnBrk="1" hangingPunct="1">
              <a:lnSpc>
                <a:spcPct val="80000"/>
              </a:lnSpc>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422988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1800" dirty="0"/>
              <a:t>Příklad - Fyzická osoba (FO) - nepodnikatel nakupuje J</a:t>
            </a:r>
            <a:r>
              <a:rPr lang="de-DE" sz="1800" dirty="0" err="1"/>
              <a:t>ägermeistra</a:t>
            </a:r>
            <a:r>
              <a:rPr lang="de-DE" sz="1800" dirty="0"/>
              <a:t> </a:t>
            </a:r>
            <a:r>
              <a:rPr lang="cs-CZ" sz="1800" dirty="0"/>
              <a:t>v Rakousku</a:t>
            </a:r>
          </a:p>
          <a:p>
            <a:pPr eaLnBrk="1" hangingPunct="1">
              <a:lnSpc>
                <a:spcPct val="80000"/>
              </a:lnSpc>
            </a:pPr>
            <a:endParaRPr lang="cs-CZ" sz="1800" dirty="0"/>
          </a:p>
          <a:p>
            <a:pPr eaLnBrk="1" hangingPunct="1">
              <a:lnSpc>
                <a:spcPct val="80000"/>
              </a:lnSpc>
            </a:pPr>
            <a:r>
              <a:rPr lang="cs-CZ" sz="1800" dirty="0"/>
              <a:t>FO vždy nakupuje lihoviny s rakouskou spotřební daní  </a:t>
            </a:r>
          </a:p>
          <a:p>
            <a:pPr lvl="1" eaLnBrk="1" hangingPunct="1">
              <a:lnSpc>
                <a:spcPct val="80000"/>
              </a:lnSpc>
              <a:buFontTx/>
              <a:buNone/>
            </a:pPr>
            <a:endParaRPr lang="cs-CZ" sz="2400" dirty="0"/>
          </a:p>
          <a:p>
            <a:pPr eaLnBrk="1" hangingPunct="1"/>
            <a:r>
              <a:rPr lang="cs-CZ" sz="1800" dirty="0"/>
              <a:t>V ČR mohou nastat dvě možnosti</a:t>
            </a:r>
          </a:p>
          <a:p>
            <a:pPr lvl="1" eaLnBrk="1" hangingPunct="1"/>
            <a:r>
              <a:rPr lang="cs-CZ" sz="1800" dirty="0"/>
              <a:t>Množství nakoupených lihovin </a:t>
            </a:r>
            <a:r>
              <a:rPr lang="en-US" sz="1800" dirty="0"/>
              <a:t>&lt; 10 l</a:t>
            </a:r>
            <a:endParaRPr lang="cs-CZ" sz="1800" dirty="0"/>
          </a:p>
          <a:p>
            <a:pPr lvl="2" eaLnBrk="1" hangingPunct="1"/>
            <a:r>
              <a:rPr lang="en-US" sz="1800" dirty="0"/>
              <a:t>FO n</a:t>
            </a:r>
            <a:r>
              <a:rPr lang="cs-CZ" sz="1800" dirty="0" err="1"/>
              <a:t>emusí</a:t>
            </a:r>
            <a:r>
              <a:rPr lang="cs-CZ" sz="1800" dirty="0"/>
              <a:t> v ČR platit daň (je osvobozeno)</a:t>
            </a:r>
          </a:p>
          <a:p>
            <a:pPr lvl="1" eaLnBrk="1" hangingPunct="1"/>
            <a:r>
              <a:rPr lang="cs-CZ" sz="1800" dirty="0"/>
              <a:t>Množství nakoupených lihovin </a:t>
            </a:r>
            <a:r>
              <a:rPr lang="en-US" sz="1800" dirty="0"/>
              <a:t>&gt; 10 l</a:t>
            </a:r>
            <a:endParaRPr lang="cs-CZ" sz="1800" dirty="0"/>
          </a:p>
          <a:p>
            <a:pPr lvl="2" eaLnBrk="1" hangingPunct="1"/>
            <a:r>
              <a:rPr lang="en-US" sz="1800" dirty="0"/>
              <a:t>FO je </a:t>
            </a:r>
            <a:r>
              <a:rPr lang="cs-CZ" sz="1800" dirty="0"/>
              <a:t>povinna</a:t>
            </a:r>
            <a:r>
              <a:rPr lang="en-US" sz="1800" dirty="0"/>
              <a:t> </a:t>
            </a:r>
            <a:r>
              <a:rPr lang="cs-CZ" sz="1800" dirty="0"/>
              <a:t>se registrovat jako plátce daně v ČR a odvést daň</a:t>
            </a:r>
          </a:p>
          <a:p>
            <a:pPr lvl="2" eaLnBrk="1" hangingPunct="1"/>
            <a:r>
              <a:rPr lang="cs-CZ" sz="1800" dirty="0"/>
              <a:t>Bude si moci zažádat o vrácení rakouské daně (při splnění zákonných podmínek)</a:t>
            </a:r>
          </a:p>
          <a:p>
            <a:pPr lvl="2" eaLnBrk="1" hangingPunct="1"/>
            <a:endParaRPr lang="cs-CZ" sz="1800" dirty="0"/>
          </a:p>
          <a:p>
            <a:pPr eaLnBrk="1" hangingPunct="1">
              <a:buFont typeface="Arial" charset="0"/>
              <a:buNone/>
            </a:pPr>
            <a:endParaRPr lang="en-US" sz="1800" dirty="0"/>
          </a:p>
          <a:p>
            <a:pPr eaLnBrk="1" hangingPunct="1">
              <a:lnSpc>
                <a:spcPct val="80000"/>
              </a:lnSpc>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1362020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3" name="Text Placeholder 2">
            <a:extLst>
              <a:ext uri="{FF2B5EF4-FFF2-40B4-BE49-F238E27FC236}">
                <a16:creationId xmlns:a16="http://schemas.microsoft.com/office/drawing/2014/main" id="{68910106-4487-B089-8080-201C0407F8A6}"/>
              </a:ext>
            </a:extLst>
          </p:cNvPr>
          <p:cNvSpPr>
            <a:spLocks noGrp="1"/>
          </p:cNvSpPr>
          <p:nvPr>
            <p:ph type="body" sz="quarter" idx="10"/>
          </p:nvPr>
        </p:nvSpPr>
        <p:spPr/>
        <p:txBody>
          <a:bodyPr/>
          <a:lstStyle/>
          <a:p>
            <a:endParaRPr lang="en-HK" dirty="0"/>
          </a:p>
        </p:txBody>
      </p:sp>
      <p:graphicFrame>
        <p:nvGraphicFramePr>
          <p:cNvPr id="4" name="Group 5">
            <a:extLst>
              <a:ext uri="{FF2B5EF4-FFF2-40B4-BE49-F238E27FC236}">
                <a16:creationId xmlns:a16="http://schemas.microsoft.com/office/drawing/2014/main" id="{0A9095BA-061E-CDEB-0EAD-01BC90B11D9A}"/>
              </a:ext>
            </a:extLst>
          </p:cNvPr>
          <p:cNvGraphicFramePr>
            <a:graphicFrameLocks/>
          </p:cNvGraphicFramePr>
          <p:nvPr>
            <p:extLst>
              <p:ext uri="{D42A27DB-BD31-4B8C-83A1-F6EECF244321}">
                <p14:modId xmlns:p14="http://schemas.microsoft.com/office/powerpoint/2010/main" val="1661108339"/>
              </p:ext>
            </p:extLst>
          </p:nvPr>
        </p:nvGraphicFramePr>
        <p:xfrm>
          <a:off x="995363" y="1330126"/>
          <a:ext cx="8464550" cy="2989009"/>
        </p:xfrm>
        <a:graphic>
          <a:graphicData uri="http://schemas.openxmlformats.org/drawingml/2006/table">
            <a:tbl>
              <a:tblPr firstRow="1">
                <a:tableStyleId>{3B4B98B0-60AC-42C2-AFA5-B58CD77FA1E5}</a:tableStyleId>
              </a:tblPr>
              <a:tblGrid>
                <a:gridCol w="1749425">
                  <a:extLst>
                    <a:ext uri="{9D8B030D-6E8A-4147-A177-3AD203B41FA5}">
                      <a16:colId xmlns:a16="http://schemas.microsoft.com/office/drawing/2014/main" val="20000"/>
                    </a:ext>
                  </a:extLst>
                </a:gridCol>
                <a:gridCol w="3960813">
                  <a:extLst>
                    <a:ext uri="{9D8B030D-6E8A-4147-A177-3AD203B41FA5}">
                      <a16:colId xmlns:a16="http://schemas.microsoft.com/office/drawing/2014/main" val="20001"/>
                    </a:ext>
                  </a:extLst>
                </a:gridCol>
                <a:gridCol w="2754312">
                  <a:extLst>
                    <a:ext uri="{9D8B030D-6E8A-4147-A177-3AD203B41FA5}">
                      <a16:colId xmlns:a16="http://schemas.microsoft.com/office/drawing/2014/main" val="20002"/>
                    </a:ext>
                  </a:extLst>
                </a:gridCol>
              </a:tblGrid>
              <a:tr h="547688">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Druh výrobku</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Pořízení z jiného státu EU</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Pořízení ze třetí země</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0"/>
                  </a:ext>
                </a:extLst>
              </a:tr>
              <a:tr h="54610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Líh</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10 l</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 l</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1"/>
                  </a:ext>
                </a:extLst>
              </a:tr>
              <a:tr h="54610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Cigarety</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800 ks</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100 ks</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2"/>
                  </a:ext>
                </a:extLst>
              </a:tr>
              <a:tr h="54610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Víno</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90 l (z toho 60 l šumivého)</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2 l (kromě tichého)</a:t>
                      </a: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4 l tichého</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r h="695325">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Pivo</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110 l</a:t>
                      </a:r>
                      <a:endParaRPr kumimoji="0" lang="en-US" sz="18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16 l</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06216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1800" dirty="0"/>
              <a:t>Registrace, zdaňovací období</a:t>
            </a:r>
          </a:p>
          <a:p>
            <a:pPr eaLnBrk="1" hangingPunct="1">
              <a:lnSpc>
                <a:spcPct val="80000"/>
              </a:lnSpc>
            </a:pPr>
            <a:endParaRPr lang="cs-CZ" sz="1800" dirty="0"/>
          </a:p>
          <a:p>
            <a:pPr eaLnBrk="1" hangingPunct="1"/>
            <a:r>
              <a:rPr lang="cs-CZ" sz="1800" dirty="0"/>
              <a:t>Registrace</a:t>
            </a:r>
          </a:p>
          <a:p>
            <a:pPr lvl="1" eaLnBrk="1" hangingPunct="1"/>
            <a:r>
              <a:rPr lang="cs-CZ" sz="1800" dirty="0"/>
              <a:t>U místně příslušného celního úřadu nejpozději</a:t>
            </a:r>
          </a:p>
          <a:p>
            <a:pPr lvl="2" eaLnBrk="1" hangingPunct="1"/>
            <a:r>
              <a:rPr lang="cs-CZ" sz="1800" dirty="0"/>
              <a:t>Do dne vzniku 1. povinnosti daň přiznat a zaplatit</a:t>
            </a:r>
          </a:p>
          <a:p>
            <a:pPr eaLnBrk="1" hangingPunct="1"/>
            <a:endParaRPr lang="cs-CZ" sz="1800" dirty="0"/>
          </a:p>
          <a:p>
            <a:pPr eaLnBrk="1" hangingPunct="1"/>
            <a:r>
              <a:rPr lang="cs-CZ" sz="1800" dirty="0"/>
              <a:t>Zdaňovací období</a:t>
            </a:r>
          </a:p>
          <a:p>
            <a:pPr lvl="1" eaLnBrk="1" hangingPunct="1"/>
            <a:r>
              <a:rPr lang="cs-CZ" sz="1800" dirty="0"/>
              <a:t>Kalendářní měsíc</a:t>
            </a:r>
          </a:p>
          <a:p>
            <a:pPr eaLnBrk="1" hangingPunct="1"/>
            <a:endParaRPr lang="cs-CZ" sz="1800" dirty="0"/>
          </a:p>
          <a:p>
            <a:pPr eaLnBrk="1" hangingPunct="1"/>
            <a:endParaRPr lang="cs-CZ" sz="1800" dirty="0"/>
          </a:p>
          <a:p>
            <a:pPr lvl="1" eaLnBrk="1" hangingPunct="1"/>
            <a:endParaRPr lang="cs-CZ" sz="1800" dirty="0"/>
          </a:p>
          <a:p>
            <a:pPr lvl="1" eaLnBrk="1" hangingPunct="1">
              <a:buFontTx/>
              <a:buNone/>
            </a:pPr>
            <a:endParaRPr lang="en-US" sz="1800" dirty="0"/>
          </a:p>
          <a:p>
            <a:pPr eaLnBrk="1" hangingPunct="1">
              <a:lnSpc>
                <a:spcPct val="80000"/>
              </a:lnSpc>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47718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Daňové přiznání a splatnost daně</a:t>
            </a:r>
          </a:p>
          <a:p>
            <a:pPr eaLnBrk="1" hangingPunct="1"/>
            <a:endParaRPr lang="cs-CZ" sz="1800" dirty="0"/>
          </a:p>
          <a:p>
            <a:pPr eaLnBrk="1" hangingPunct="1"/>
            <a:r>
              <a:rPr lang="cs-CZ" sz="1800" dirty="0"/>
              <a:t>Daňové přiznání</a:t>
            </a:r>
          </a:p>
          <a:p>
            <a:pPr lvl="1" eaLnBrk="1" hangingPunct="1"/>
            <a:r>
              <a:rPr lang="cs-CZ" sz="1800" dirty="0"/>
              <a:t>Samostatně za každou daň</a:t>
            </a:r>
          </a:p>
          <a:p>
            <a:pPr lvl="1" eaLnBrk="1" hangingPunct="1"/>
            <a:r>
              <a:rPr lang="cs-CZ" sz="1800" dirty="0"/>
              <a:t>Do 25. dne po skončení zdaňovacího období</a:t>
            </a:r>
          </a:p>
          <a:p>
            <a:pPr lvl="1" eaLnBrk="1" hangingPunct="1"/>
            <a:r>
              <a:rPr lang="cs-CZ" sz="1800" dirty="0"/>
              <a:t>Při dovozu se daňové přiznání nepodává </a:t>
            </a:r>
          </a:p>
          <a:p>
            <a:pPr lvl="2" eaLnBrk="1" hangingPunct="1"/>
            <a:r>
              <a:rPr lang="cs-CZ" sz="1800" dirty="0"/>
              <a:t>Celní prohlášení</a:t>
            </a:r>
          </a:p>
          <a:p>
            <a:pPr eaLnBrk="1" hangingPunct="1"/>
            <a:r>
              <a:rPr lang="cs-CZ" sz="1800" dirty="0"/>
              <a:t>Splatnost daně</a:t>
            </a:r>
          </a:p>
          <a:p>
            <a:pPr lvl="1" eaLnBrk="1" hangingPunct="1"/>
            <a:r>
              <a:rPr lang="cs-CZ" sz="1800" dirty="0"/>
              <a:t>40. den po skončení zdaňovacího období (u lihu 55.)</a:t>
            </a:r>
          </a:p>
          <a:p>
            <a:pPr lvl="1" eaLnBrk="1" hangingPunct="1"/>
            <a:r>
              <a:rPr lang="cs-CZ" sz="1800" dirty="0"/>
              <a:t>Dovoz</a:t>
            </a:r>
          </a:p>
          <a:p>
            <a:pPr lvl="2" eaLnBrk="1" hangingPunct="1"/>
            <a:r>
              <a:rPr lang="cs-CZ" sz="1800" dirty="0"/>
              <a:t>10 kalendářních dnů ode dne doručení rozhodnutí o vyměření cla</a:t>
            </a:r>
          </a:p>
          <a:p>
            <a:pPr eaLnBrk="1" hangingPunct="1"/>
            <a:endParaRPr lang="cs-CZ" sz="1800" dirty="0"/>
          </a:p>
          <a:p>
            <a:pPr lvl="1" eaLnBrk="1" hangingPunct="1"/>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909891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Mechanismus výběru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Proces odvodu daně – shrnutí hlavních kroků</a:t>
            </a:r>
          </a:p>
          <a:p>
            <a:pPr eaLnBrk="1" hangingPunct="1"/>
            <a:endParaRPr lang="cs-CZ" sz="1800" dirty="0"/>
          </a:p>
          <a:p>
            <a:pPr eaLnBrk="1" hangingPunct="1"/>
            <a:endParaRPr lang="cs-CZ" sz="1800" dirty="0"/>
          </a:p>
          <a:p>
            <a:pPr eaLnBrk="1" hangingPunct="1"/>
            <a:r>
              <a:rPr lang="cs-CZ" sz="1800" dirty="0"/>
              <a:t>Určení povinnosti přiznat daň</a:t>
            </a:r>
          </a:p>
          <a:p>
            <a:pPr lvl="1" eaLnBrk="1" hangingPunct="1"/>
            <a:r>
              <a:rPr lang="cs-CZ" sz="1800" dirty="0"/>
              <a:t>HMOTNĚ = určit zda je výrobek předmětem daně </a:t>
            </a:r>
          </a:p>
          <a:p>
            <a:pPr lvl="1" eaLnBrk="1" hangingPunct="1"/>
            <a:r>
              <a:rPr lang="cs-CZ" sz="1800" dirty="0"/>
              <a:t>ČASOVĚ = určit den uvedení do volného daňového oběhu</a:t>
            </a:r>
          </a:p>
          <a:p>
            <a:pPr eaLnBrk="1" hangingPunct="1"/>
            <a:endParaRPr lang="cs-CZ" sz="1800" dirty="0"/>
          </a:p>
          <a:p>
            <a:pPr eaLnBrk="1" hangingPunct="1"/>
            <a:r>
              <a:rPr lang="cs-CZ" sz="1800" dirty="0"/>
              <a:t>Určení základu daně a sazby daně (příp. aplikace osvobození)</a:t>
            </a:r>
          </a:p>
          <a:p>
            <a:pPr eaLnBrk="1" hangingPunct="1"/>
            <a:r>
              <a:rPr lang="cs-CZ" sz="1800" dirty="0"/>
              <a:t>Uvedení do záznamní evidence za daný měsíc</a:t>
            </a:r>
          </a:p>
          <a:p>
            <a:pPr eaLnBrk="1" hangingPunct="1"/>
            <a:r>
              <a:rPr lang="cs-CZ" sz="1800" dirty="0"/>
              <a:t>Sestavení a podání daňového přiznání za daný měsíc</a:t>
            </a:r>
          </a:p>
          <a:p>
            <a:pPr eaLnBrk="1" hangingPunct="1"/>
            <a:r>
              <a:rPr lang="cs-CZ" sz="1800" dirty="0"/>
              <a:t>Zaplacení daně na CÚ</a:t>
            </a:r>
          </a:p>
          <a:p>
            <a:pPr eaLnBrk="1" hangingPunct="1">
              <a:buFont typeface="Arial" charset="0"/>
              <a:buNone/>
            </a:pPr>
            <a:endParaRPr lang="cs-CZ" sz="1800" dirty="0"/>
          </a:p>
          <a:p>
            <a:pPr eaLnBrk="1" hangingPunct="1">
              <a:buFont typeface="Arial" charset="0"/>
              <a:buNone/>
            </a:pPr>
            <a:endParaRPr lang="cs-CZ" sz="1800" dirty="0"/>
          </a:p>
          <a:p>
            <a:pPr eaLnBrk="1" hangingPunct="1"/>
            <a:endParaRPr lang="cs-CZ" sz="1800" dirty="0"/>
          </a:p>
          <a:p>
            <a:pPr eaLnBrk="1" hangingPunct="1">
              <a:buFont typeface="Arial" charset="0"/>
              <a:buNone/>
            </a:pPr>
            <a:endParaRPr lang="cs-CZ" sz="1800" dirty="0"/>
          </a:p>
          <a:p>
            <a:pPr eaLnBrk="1" hangingPunct="1">
              <a:buFont typeface="Arial" charset="0"/>
              <a:buNone/>
            </a:pPr>
            <a:endParaRPr lang="cs-CZ" sz="1800" dirty="0"/>
          </a:p>
          <a:p>
            <a:pPr eaLnBrk="1" hangingPunct="1"/>
            <a:endParaRPr lang="cs-CZ" sz="1800" dirty="0"/>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964167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Daňový sklad - praktická aplikace</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7</a:t>
            </a:r>
            <a:endParaRPr lang="en-GB" dirty="0"/>
          </a:p>
        </p:txBody>
      </p:sp>
    </p:spTree>
    <p:extLst>
      <p:ext uri="{BB962C8B-B14F-4D97-AF65-F5344CB8AC3E}">
        <p14:creationId xmlns:p14="http://schemas.microsoft.com/office/powerpoint/2010/main" val="2316900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dirty="0"/>
              <a:t>Legislativní úprava</a:t>
            </a:r>
          </a:p>
          <a:p>
            <a:pPr lvl="1" eaLnBrk="1" hangingPunct="1"/>
            <a:r>
              <a:rPr lang="cs-CZ" dirty="0"/>
              <a:t>Zákon č. 353/2003 Sb., o spotřebních daních, v platném znění (dále jen „ZSD“)</a:t>
            </a:r>
            <a:endParaRPr lang="en-US" dirty="0"/>
          </a:p>
          <a:p>
            <a:pPr lvl="1" eaLnBrk="1" hangingPunct="1"/>
            <a:r>
              <a:rPr lang="en-US" dirty="0" err="1"/>
              <a:t>Celn</a:t>
            </a:r>
            <a:r>
              <a:rPr lang="cs-CZ" dirty="0"/>
              <a:t>í správa ČR </a:t>
            </a:r>
            <a:r>
              <a:rPr lang="cs-CZ" dirty="0">
                <a:hlinkClick r:id="rId2"/>
              </a:rPr>
              <a:t>http://www.cs.mfcr.cz/CmsGrc/Obchod-se-zbozim/SPD/</a:t>
            </a:r>
            <a:endParaRPr lang="cs-CZ" dirty="0"/>
          </a:p>
          <a:p>
            <a:pPr lvl="1" eaLnBrk="1" hangingPunct="1"/>
            <a:r>
              <a:rPr lang="cs-CZ" dirty="0"/>
              <a:t>KOOV MF ČR a KDP</a:t>
            </a:r>
          </a:p>
          <a:p>
            <a:pPr eaLnBrk="1" hangingPunct="1">
              <a:buFont typeface="Arial" charset="0"/>
              <a:buNone/>
            </a:pPr>
            <a:endParaRPr lang="cs-CZ" dirty="0"/>
          </a:p>
          <a:p>
            <a:pPr eaLnBrk="1" hangingPunct="1">
              <a:buFont typeface="Arial" charset="0"/>
              <a:buNone/>
            </a:pPr>
            <a:r>
              <a:rPr lang="cs-CZ" dirty="0"/>
              <a:t>Členění zákona o spotřebních daních</a:t>
            </a:r>
          </a:p>
          <a:p>
            <a:pPr marL="457200" indent="-457200">
              <a:buFont typeface="Arial" charset="0"/>
              <a:buAutoNum type="arabicPeriod"/>
            </a:pPr>
            <a:r>
              <a:rPr lang="cs-CZ" b="0" dirty="0"/>
              <a:t>Obecná ustanovení (společná pro všechny typy daní)</a:t>
            </a:r>
          </a:p>
          <a:p>
            <a:pPr marL="457200" indent="-457200">
              <a:buFont typeface="Arial" charset="0"/>
              <a:buAutoNum type="arabicPeriod"/>
            </a:pPr>
            <a:r>
              <a:rPr lang="cs-CZ" b="0" dirty="0"/>
              <a:t>Zvláštní ustanovení (pro jednotlivé typy daní)</a:t>
            </a:r>
          </a:p>
          <a:p>
            <a:pPr marL="457200" indent="-457200">
              <a:buFont typeface="Arial" charset="0"/>
              <a:buAutoNum type="arabicPeriod"/>
            </a:pPr>
            <a:r>
              <a:rPr lang="cs-CZ" b="0" dirty="0"/>
              <a:t>Omezení prodeje lihovin a tabákových výrobků</a:t>
            </a:r>
          </a:p>
          <a:p>
            <a:pPr marL="457200" indent="-457200">
              <a:buFont typeface="Arial" charset="0"/>
              <a:buAutoNum type="arabicPeriod"/>
            </a:pPr>
            <a:r>
              <a:rPr lang="cs-CZ" b="0" dirty="0"/>
              <a:t>Značkování a barvení</a:t>
            </a:r>
          </a:p>
          <a:p>
            <a:pPr marL="457200" indent="-457200">
              <a:buFont typeface="Arial" charset="0"/>
              <a:buAutoNum type="arabicPeriod"/>
            </a:pPr>
            <a:r>
              <a:rPr lang="cs-CZ" b="0" dirty="0"/>
              <a:t>Správní delikty</a:t>
            </a:r>
          </a:p>
          <a:p>
            <a:pPr marL="457200" indent="-457200">
              <a:buFont typeface="Arial" charset="0"/>
              <a:buAutoNum type="arabicPeriod"/>
            </a:pPr>
            <a:r>
              <a:rPr lang="cs-CZ" b="0" dirty="0"/>
              <a:t>Přechodná ustanovení</a:t>
            </a:r>
          </a:p>
          <a:p>
            <a:pPr eaLnBrk="1" hangingPunct="1">
              <a:buFont typeface="Arial" charset="0"/>
              <a:buNone/>
            </a:pPr>
            <a:endParaRPr lang="cs-CZ"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2" name="Group 1">
            <a:extLst>
              <a:ext uri="{FF2B5EF4-FFF2-40B4-BE49-F238E27FC236}">
                <a16:creationId xmlns:a16="http://schemas.microsoft.com/office/drawing/2014/main" id="{F48CAEF2-9772-2C66-D969-2F991716A345}"/>
              </a:ext>
            </a:extLst>
          </p:cNvPr>
          <p:cNvGrpSpPr/>
          <p:nvPr/>
        </p:nvGrpSpPr>
        <p:grpSpPr>
          <a:xfrm>
            <a:off x="9078467" y="3016051"/>
            <a:ext cx="2364181" cy="2364181"/>
            <a:chOff x="9055271" y="1617769"/>
            <a:chExt cx="986327" cy="986762"/>
          </a:xfrm>
        </p:grpSpPr>
        <p:sp>
          <p:nvSpPr>
            <p:cNvPr id="3" name="Freeform 15">
              <a:extLst>
                <a:ext uri="{FF2B5EF4-FFF2-40B4-BE49-F238E27FC236}">
                  <a16:creationId xmlns:a16="http://schemas.microsoft.com/office/drawing/2014/main" id="{331B1DF0-0482-3622-5AE0-344E7209D526}"/>
                </a:ext>
              </a:extLst>
            </p:cNvPr>
            <p:cNvSpPr>
              <a:spLocks/>
            </p:cNvSpPr>
            <p:nvPr/>
          </p:nvSpPr>
          <p:spPr bwMode="gray">
            <a:xfrm>
              <a:off x="9055271" y="1617769"/>
              <a:ext cx="533209" cy="724728"/>
            </a:xfrm>
            <a:custGeom>
              <a:avLst/>
              <a:gdLst/>
              <a:ahLst/>
              <a:cxnLst>
                <a:cxn ang="0">
                  <a:pos x="1813" y="146"/>
                </a:cxn>
                <a:cxn ang="0">
                  <a:pos x="1667" y="0"/>
                </a:cxn>
                <a:cxn ang="0">
                  <a:pos x="0" y="1677"/>
                </a:cxn>
                <a:cxn ang="0">
                  <a:pos x="196" y="2464"/>
                </a:cxn>
                <a:cxn ang="0">
                  <a:pos x="249" y="2266"/>
                </a:cxn>
                <a:cxn ang="0">
                  <a:pos x="450" y="2319"/>
                </a:cxn>
                <a:cxn ang="0">
                  <a:pos x="292" y="1677"/>
                </a:cxn>
                <a:cxn ang="0">
                  <a:pos x="1667" y="292"/>
                </a:cxn>
                <a:cxn ang="0">
                  <a:pos x="1813" y="146"/>
                </a:cxn>
              </a:cxnLst>
              <a:rect l="0" t="0" r="r" b="b"/>
              <a:pathLst>
                <a:path w="1813" h="2464">
                  <a:moveTo>
                    <a:pt x="1813" y="146"/>
                  </a:moveTo>
                  <a:cubicBezTo>
                    <a:pt x="1667" y="0"/>
                    <a:pt x="1667" y="0"/>
                    <a:pt x="1667" y="0"/>
                  </a:cubicBezTo>
                  <a:cubicBezTo>
                    <a:pt x="747" y="6"/>
                    <a:pt x="0" y="756"/>
                    <a:pt x="0" y="1677"/>
                  </a:cubicBezTo>
                  <a:cubicBezTo>
                    <a:pt x="0" y="1952"/>
                    <a:pt x="67" y="2223"/>
                    <a:pt x="196" y="2464"/>
                  </a:cubicBezTo>
                  <a:cubicBezTo>
                    <a:pt x="249" y="2266"/>
                    <a:pt x="249" y="2266"/>
                    <a:pt x="249" y="2266"/>
                  </a:cubicBezTo>
                  <a:cubicBezTo>
                    <a:pt x="450" y="2319"/>
                    <a:pt x="450" y="2319"/>
                    <a:pt x="450" y="2319"/>
                  </a:cubicBezTo>
                  <a:cubicBezTo>
                    <a:pt x="346" y="2122"/>
                    <a:pt x="292" y="1901"/>
                    <a:pt x="292" y="1677"/>
                  </a:cubicBezTo>
                  <a:cubicBezTo>
                    <a:pt x="292" y="917"/>
                    <a:pt x="908" y="298"/>
                    <a:pt x="1667" y="292"/>
                  </a:cubicBezTo>
                  <a:lnTo>
                    <a:pt x="1813" y="146"/>
                  </a:lnTo>
                  <a:close/>
                </a:path>
              </a:pathLst>
            </a:custGeom>
            <a:solidFill>
              <a:srgbClr val="00C0AE"/>
            </a:solidFill>
            <a:ln w="9525">
              <a:noFill/>
              <a:round/>
              <a:headEnd/>
              <a:tailEnd/>
            </a:ln>
          </p:spPr>
          <p:txBody>
            <a:bodyPr/>
            <a:lstStyle/>
            <a:p>
              <a:endParaRPr lang="en-US" sz="1000" dirty="0"/>
            </a:p>
          </p:txBody>
        </p:sp>
        <p:sp>
          <p:nvSpPr>
            <p:cNvPr id="4" name="Freeform 16">
              <a:extLst>
                <a:ext uri="{FF2B5EF4-FFF2-40B4-BE49-F238E27FC236}">
                  <a16:creationId xmlns:a16="http://schemas.microsoft.com/office/drawing/2014/main" id="{1CFEAB84-BB53-DAFF-CAB7-B78DE8AED51B}"/>
                </a:ext>
              </a:extLst>
            </p:cNvPr>
            <p:cNvSpPr>
              <a:spLocks/>
            </p:cNvSpPr>
            <p:nvPr/>
          </p:nvSpPr>
          <p:spPr bwMode="gray">
            <a:xfrm>
              <a:off x="9122738" y="2301582"/>
              <a:ext cx="844428" cy="302949"/>
            </a:xfrm>
            <a:custGeom>
              <a:avLst/>
              <a:gdLst/>
              <a:ahLst/>
              <a:cxnLst>
                <a:cxn ang="0">
                  <a:pos x="2671" y="295"/>
                </a:cxn>
                <a:cxn ang="0">
                  <a:pos x="2617" y="94"/>
                </a:cxn>
                <a:cxn ang="0">
                  <a:pos x="1448" y="738"/>
                </a:cxn>
                <a:cxn ang="0">
                  <a:pos x="253" y="54"/>
                </a:cxn>
                <a:cxn ang="0">
                  <a:pos x="54" y="0"/>
                </a:cxn>
                <a:cxn ang="0">
                  <a:pos x="0" y="200"/>
                </a:cxn>
                <a:cxn ang="0">
                  <a:pos x="1448" y="1030"/>
                </a:cxn>
                <a:cxn ang="0">
                  <a:pos x="2870" y="242"/>
                </a:cxn>
                <a:cxn ang="0">
                  <a:pos x="2671" y="295"/>
                </a:cxn>
              </a:cxnLst>
              <a:rect l="0" t="0" r="r" b="b"/>
              <a:pathLst>
                <a:path w="2870" h="1030">
                  <a:moveTo>
                    <a:pt x="2671" y="295"/>
                  </a:moveTo>
                  <a:cubicBezTo>
                    <a:pt x="2617" y="94"/>
                    <a:pt x="2617" y="94"/>
                    <a:pt x="2617" y="94"/>
                  </a:cubicBezTo>
                  <a:cubicBezTo>
                    <a:pt x="2364" y="492"/>
                    <a:pt x="1921" y="738"/>
                    <a:pt x="1448" y="738"/>
                  </a:cubicBezTo>
                  <a:cubicBezTo>
                    <a:pt x="958" y="738"/>
                    <a:pt x="501" y="476"/>
                    <a:pt x="253" y="54"/>
                  </a:cubicBezTo>
                  <a:cubicBezTo>
                    <a:pt x="54" y="0"/>
                    <a:pt x="54" y="0"/>
                    <a:pt x="54" y="0"/>
                  </a:cubicBezTo>
                  <a:cubicBezTo>
                    <a:pt x="0" y="200"/>
                    <a:pt x="0" y="200"/>
                    <a:pt x="0" y="200"/>
                  </a:cubicBezTo>
                  <a:cubicBezTo>
                    <a:pt x="301" y="712"/>
                    <a:pt x="854" y="1030"/>
                    <a:pt x="1448" y="1030"/>
                  </a:cubicBezTo>
                  <a:cubicBezTo>
                    <a:pt x="2025" y="1030"/>
                    <a:pt x="2564" y="729"/>
                    <a:pt x="2870" y="242"/>
                  </a:cubicBezTo>
                  <a:lnTo>
                    <a:pt x="2671" y="295"/>
                  </a:lnTo>
                  <a:close/>
                </a:path>
              </a:pathLst>
            </a:custGeom>
            <a:solidFill>
              <a:srgbClr val="00C0AE"/>
            </a:solidFill>
            <a:ln w="9525">
              <a:noFill/>
              <a:round/>
              <a:headEnd/>
              <a:tailEnd/>
            </a:ln>
          </p:spPr>
          <p:txBody>
            <a:bodyPr/>
            <a:lstStyle/>
            <a:p>
              <a:endParaRPr lang="en-US" sz="1000" dirty="0"/>
            </a:p>
          </p:txBody>
        </p:sp>
        <p:sp>
          <p:nvSpPr>
            <p:cNvPr id="6" name="Freeform 17">
              <a:extLst>
                <a:ext uri="{FF2B5EF4-FFF2-40B4-BE49-F238E27FC236}">
                  <a16:creationId xmlns:a16="http://schemas.microsoft.com/office/drawing/2014/main" id="{4D19A500-E68A-32D3-83EC-D3BB06B6C73E}"/>
                </a:ext>
              </a:extLst>
            </p:cNvPr>
            <p:cNvSpPr>
              <a:spLocks/>
            </p:cNvSpPr>
            <p:nvPr/>
          </p:nvSpPr>
          <p:spPr bwMode="gray">
            <a:xfrm>
              <a:off x="9564975" y="1618204"/>
              <a:ext cx="476623" cy="752586"/>
            </a:xfrm>
            <a:custGeom>
              <a:avLst/>
              <a:gdLst/>
              <a:ahLst/>
              <a:cxnLst>
                <a:cxn ang="0">
                  <a:pos x="1401" y="2506"/>
                </a:cxn>
                <a:cxn ang="0">
                  <a:pos x="1620" y="1676"/>
                </a:cxn>
                <a:cxn ang="0">
                  <a:pos x="3" y="0"/>
                </a:cxn>
                <a:cxn ang="0">
                  <a:pos x="148" y="145"/>
                </a:cxn>
                <a:cxn ang="0">
                  <a:pos x="0" y="293"/>
                </a:cxn>
                <a:cxn ang="0">
                  <a:pos x="1328" y="1676"/>
                </a:cxn>
                <a:cxn ang="0">
                  <a:pos x="1148" y="2360"/>
                </a:cxn>
                <a:cxn ang="0">
                  <a:pos x="1201" y="2559"/>
                </a:cxn>
                <a:cxn ang="0">
                  <a:pos x="1401" y="2506"/>
                </a:cxn>
              </a:cxnLst>
              <a:rect l="0" t="0" r="r" b="b"/>
              <a:pathLst>
                <a:path w="1620" h="2559">
                  <a:moveTo>
                    <a:pt x="1401" y="2506"/>
                  </a:moveTo>
                  <a:cubicBezTo>
                    <a:pt x="1545" y="2254"/>
                    <a:pt x="1620" y="1967"/>
                    <a:pt x="1620" y="1676"/>
                  </a:cubicBezTo>
                  <a:cubicBezTo>
                    <a:pt x="1620" y="771"/>
                    <a:pt x="900" y="31"/>
                    <a:pt x="3" y="0"/>
                  </a:cubicBezTo>
                  <a:cubicBezTo>
                    <a:pt x="148" y="145"/>
                    <a:pt x="148" y="145"/>
                    <a:pt x="148" y="145"/>
                  </a:cubicBezTo>
                  <a:cubicBezTo>
                    <a:pt x="0" y="293"/>
                    <a:pt x="0" y="293"/>
                    <a:pt x="0" y="293"/>
                  </a:cubicBezTo>
                  <a:cubicBezTo>
                    <a:pt x="738" y="322"/>
                    <a:pt x="1328" y="932"/>
                    <a:pt x="1328" y="1676"/>
                  </a:cubicBezTo>
                  <a:cubicBezTo>
                    <a:pt x="1328" y="1916"/>
                    <a:pt x="1266" y="2152"/>
                    <a:pt x="1148" y="2360"/>
                  </a:cubicBezTo>
                  <a:cubicBezTo>
                    <a:pt x="1201" y="2559"/>
                    <a:pt x="1201" y="2559"/>
                    <a:pt x="1201" y="2559"/>
                  </a:cubicBezTo>
                  <a:lnTo>
                    <a:pt x="1401" y="2506"/>
                  </a:lnTo>
                  <a:close/>
                </a:path>
              </a:pathLst>
            </a:custGeom>
            <a:solidFill>
              <a:srgbClr val="00C0AE"/>
            </a:solidFill>
            <a:ln w="9525">
              <a:noFill/>
              <a:round/>
              <a:headEnd/>
              <a:tailEnd/>
            </a:ln>
          </p:spPr>
          <p:txBody>
            <a:bodyPr/>
            <a:lstStyle/>
            <a:p>
              <a:endParaRPr lang="en-US" sz="1000" dirty="0"/>
            </a:p>
          </p:txBody>
        </p:sp>
        <p:grpSp>
          <p:nvGrpSpPr>
            <p:cNvPr id="7" name="Group 6">
              <a:extLst>
                <a:ext uri="{FF2B5EF4-FFF2-40B4-BE49-F238E27FC236}">
                  <a16:creationId xmlns:a16="http://schemas.microsoft.com/office/drawing/2014/main" id="{91282B7B-89B1-69B8-AA0D-B8207994D02F}"/>
                </a:ext>
              </a:extLst>
            </p:cNvPr>
            <p:cNvGrpSpPr/>
            <p:nvPr/>
          </p:nvGrpSpPr>
          <p:grpSpPr>
            <a:xfrm>
              <a:off x="9155384" y="1717882"/>
              <a:ext cx="786537" cy="786537"/>
              <a:chOff x="9155384" y="1717882"/>
              <a:chExt cx="786537" cy="786537"/>
            </a:xfrm>
          </p:grpSpPr>
          <p:sp>
            <p:nvSpPr>
              <p:cNvPr id="8" name="Freeform 18">
                <a:extLst>
                  <a:ext uri="{FF2B5EF4-FFF2-40B4-BE49-F238E27FC236}">
                    <a16:creationId xmlns:a16="http://schemas.microsoft.com/office/drawing/2014/main" id="{119A2EFC-7C74-2EB9-13A8-FB446F812945}"/>
                  </a:ext>
                </a:extLst>
              </p:cNvPr>
              <p:cNvSpPr>
                <a:spLocks/>
              </p:cNvSpPr>
              <p:nvPr/>
            </p:nvSpPr>
            <p:spPr bwMode="gray">
              <a:xfrm>
                <a:off x="9155384" y="1717882"/>
                <a:ext cx="386087" cy="583700"/>
              </a:xfrm>
              <a:custGeom>
                <a:avLst/>
                <a:gdLst/>
                <a:ahLst/>
                <a:cxnLst>
                  <a:cxn ang="0">
                    <a:pos x="167" y="1984"/>
                  </a:cxn>
                  <a:cxn ang="0">
                    <a:pos x="1313" y="1322"/>
                  </a:cxn>
                  <a:cxn ang="0">
                    <a:pos x="1313" y="0"/>
                  </a:cxn>
                  <a:cxn ang="0">
                    <a:pos x="0" y="1336"/>
                  </a:cxn>
                  <a:cxn ang="0">
                    <a:pos x="167" y="1984"/>
                  </a:cxn>
                </a:cxnLst>
                <a:rect l="0" t="0" r="r" b="b"/>
                <a:pathLst>
                  <a:path w="1313" h="1984">
                    <a:moveTo>
                      <a:pt x="167" y="1984"/>
                    </a:moveTo>
                    <a:cubicBezTo>
                      <a:pt x="1313" y="1322"/>
                      <a:pt x="1313" y="1322"/>
                      <a:pt x="1313" y="1322"/>
                    </a:cubicBezTo>
                    <a:cubicBezTo>
                      <a:pt x="1313" y="0"/>
                      <a:pt x="1313" y="0"/>
                      <a:pt x="1313" y="0"/>
                    </a:cubicBezTo>
                    <a:cubicBezTo>
                      <a:pt x="587" y="12"/>
                      <a:pt x="0" y="607"/>
                      <a:pt x="0" y="1336"/>
                    </a:cubicBezTo>
                    <a:cubicBezTo>
                      <a:pt x="0" y="1563"/>
                      <a:pt x="58" y="1786"/>
                      <a:pt x="167" y="1984"/>
                    </a:cubicBezTo>
                    <a:close/>
                  </a:path>
                </a:pathLst>
              </a:custGeom>
              <a:solidFill>
                <a:srgbClr val="00338D"/>
              </a:solidFill>
              <a:ln w="9525">
                <a:noFill/>
                <a:round/>
                <a:headEnd/>
                <a:tailEnd/>
              </a:ln>
            </p:spPr>
            <p:txBody>
              <a:bodyPr anchor="ctr"/>
              <a:lstStyle/>
              <a:p>
                <a:pPr algn="ctr"/>
                <a:r>
                  <a:rPr lang="cs-CZ" sz="1000" b="1" dirty="0">
                    <a:solidFill>
                      <a:schemeClr val="bg1"/>
                    </a:solidFill>
                  </a:rPr>
                  <a:t>Obecně</a:t>
                </a:r>
                <a:endParaRPr lang="en-US" sz="1000" b="1" dirty="0">
                  <a:solidFill>
                    <a:schemeClr val="bg1"/>
                  </a:solidFill>
                </a:endParaRPr>
              </a:p>
            </p:txBody>
          </p:sp>
          <p:sp>
            <p:nvSpPr>
              <p:cNvPr id="9" name="Freeform 19">
                <a:extLst>
                  <a:ext uri="{FF2B5EF4-FFF2-40B4-BE49-F238E27FC236}">
                    <a16:creationId xmlns:a16="http://schemas.microsoft.com/office/drawing/2014/main" id="{F4EF35E6-64D8-3596-3FFF-2234ECE64D3A}"/>
                  </a:ext>
                </a:extLst>
              </p:cNvPr>
              <p:cNvSpPr>
                <a:spLocks/>
              </p:cNvSpPr>
              <p:nvPr/>
            </p:nvSpPr>
            <p:spPr bwMode="gray">
              <a:xfrm>
                <a:off x="9211534" y="2119203"/>
                <a:ext cx="673801" cy="385216"/>
              </a:xfrm>
              <a:custGeom>
                <a:avLst/>
                <a:gdLst/>
                <a:ahLst/>
                <a:cxnLst>
                  <a:cxn ang="0">
                    <a:pos x="1146" y="0"/>
                  </a:cxn>
                  <a:cxn ang="0">
                    <a:pos x="0" y="661"/>
                  </a:cxn>
                  <a:cxn ang="0">
                    <a:pos x="1146" y="1309"/>
                  </a:cxn>
                  <a:cxn ang="0">
                    <a:pos x="2291" y="661"/>
                  </a:cxn>
                  <a:cxn ang="0">
                    <a:pos x="1146" y="0"/>
                  </a:cxn>
                </a:cxnLst>
                <a:rect l="0" t="0" r="r" b="b"/>
                <a:pathLst>
                  <a:path w="2291" h="1309">
                    <a:moveTo>
                      <a:pt x="1146" y="0"/>
                    </a:moveTo>
                    <a:cubicBezTo>
                      <a:pt x="0" y="661"/>
                      <a:pt x="0" y="661"/>
                      <a:pt x="0" y="661"/>
                    </a:cubicBezTo>
                    <a:cubicBezTo>
                      <a:pt x="241" y="1061"/>
                      <a:pt x="678" y="1309"/>
                      <a:pt x="1146" y="1309"/>
                    </a:cubicBezTo>
                    <a:cubicBezTo>
                      <a:pt x="1613" y="1309"/>
                      <a:pt x="2050" y="1061"/>
                      <a:pt x="2291" y="661"/>
                    </a:cubicBezTo>
                    <a:lnTo>
                      <a:pt x="1146" y="0"/>
                    </a:lnTo>
                    <a:close/>
                  </a:path>
                </a:pathLst>
              </a:custGeom>
              <a:solidFill>
                <a:srgbClr val="00338D"/>
              </a:solidFill>
              <a:ln w="9525">
                <a:noFill/>
                <a:round/>
                <a:headEnd/>
                <a:tailEnd/>
              </a:ln>
            </p:spPr>
            <p:txBody>
              <a:bodyPr anchor="ctr"/>
              <a:lstStyle/>
              <a:p>
                <a:pPr algn="ctr"/>
                <a:r>
                  <a:rPr lang="cs-CZ" sz="1000" b="1" dirty="0">
                    <a:solidFill>
                      <a:schemeClr val="bg1"/>
                    </a:solidFill>
                  </a:rPr>
                  <a:t>Předmět daně</a:t>
                </a:r>
                <a:endParaRPr lang="en-US" sz="1000" b="1" dirty="0">
                  <a:solidFill>
                    <a:schemeClr val="bg1"/>
                  </a:solidFill>
                </a:endParaRPr>
              </a:p>
            </p:txBody>
          </p:sp>
          <p:sp>
            <p:nvSpPr>
              <p:cNvPr id="11" name="Freeform 20">
                <a:extLst>
                  <a:ext uri="{FF2B5EF4-FFF2-40B4-BE49-F238E27FC236}">
                    <a16:creationId xmlns:a16="http://schemas.microsoft.com/office/drawing/2014/main" id="{A1A6B1D9-EA00-8E54-D3E1-2E53E57FE21B}"/>
                  </a:ext>
                </a:extLst>
              </p:cNvPr>
              <p:cNvSpPr>
                <a:spLocks/>
              </p:cNvSpPr>
              <p:nvPr/>
            </p:nvSpPr>
            <p:spPr bwMode="gray">
              <a:xfrm>
                <a:off x="9555834" y="1717882"/>
                <a:ext cx="386087" cy="583700"/>
              </a:xfrm>
              <a:custGeom>
                <a:avLst/>
                <a:gdLst/>
                <a:ahLst/>
                <a:cxnLst>
                  <a:cxn ang="0">
                    <a:pos x="0" y="0"/>
                  </a:cxn>
                  <a:cxn ang="0">
                    <a:pos x="0" y="1322"/>
                  </a:cxn>
                  <a:cxn ang="0">
                    <a:pos x="1145" y="1984"/>
                  </a:cxn>
                  <a:cxn ang="0">
                    <a:pos x="1312" y="1336"/>
                  </a:cxn>
                  <a:cxn ang="0">
                    <a:pos x="0" y="0"/>
                  </a:cxn>
                </a:cxnLst>
                <a:rect l="0" t="0" r="r" b="b"/>
                <a:pathLst>
                  <a:path w="1312" h="1984">
                    <a:moveTo>
                      <a:pt x="0" y="0"/>
                    </a:moveTo>
                    <a:cubicBezTo>
                      <a:pt x="0" y="1322"/>
                      <a:pt x="0" y="1322"/>
                      <a:pt x="0" y="1322"/>
                    </a:cubicBezTo>
                    <a:cubicBezTo>
                      <a:pt x="1145" y="1984"/>
                      <a:pt x="1145" y="1984"/>
                      <a:pt x="1145" y="1984"/>
                    </a:cubicBezTo>
                    <a:cubicBezTo>
                      <a:pt x="1255" y="1786"/>
                      <a:pt x="1312" y="1563"/>
                      <a:pt x="1312" y="1336"/>
                    </a:cubicBezTo>
                    <a:cubicBezTo>
                      <a:pt x="1312" y="607"/>
                      <a:pt x="726" y="12"/>
                      <a:pt x="0" y="0"/>
                    </a:cubicBezTo>
                    <a:close/>
                  </a:path>
                </a:pathLst>
              </a:custGeom>
              <a:solidFill>
                <a:srgbClr val="7213EA"/>
              </a:solidFill>
              <a:ln w="9525">
                <a:noFill/>
                <a:round/>
                <a:headEnd/>
                <a:tailEnd/>
              </a:ln>
            </p:spPr>
            <p:txBody>
              <a:bodyPr anchor="ctr"/>
              <a:lstStyle/>
              <a:p>
                <a:pPr algn="ctr"/>
                <a:r>
                  <a:rPr lang="cs-CZ" sz="1000" b="1" dirty="0">
                    <a:solidFill>
                      <a:schemeClr val="bg1"/>
                    </a:solidFill>
                  </a:rPr>
                  <a:t>Legislativa</a:t>
                </a:r>
                <a:endParaRPr lang="en-US" sz="1000" b="1" dirty="0">
                  <a:solidFill>
                    <a:schemeClr val="bg1"/>
                  </a:solidFill>
                </a:endParaRPr>
              </a:p>
            </p:txBody>
          </p:sp>
        </p:grpSp>
      </p:grpSp>
    </p:spTree>
    <p:extLst>
      <p:ext uri="{BB962C8B-B14F-4D97-AF65-F5344CB8AC3E}">
        <p14:creationId xmlns:p14="http://schemas.microsoft.com/office/powerpoint/2010/main" val="3615990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Výrobce a distributor piva  Pohyb a skladování zboží</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7" name="Line 8">
            <a:extLst>
              <a:ext uri="{FF2B5EF4-FFF2-40B4-BE49-F238E27FC236}">
                <a16:creationId xmlns:a16="http://schemas.microsoft.com/office/drawing/2014/main" id="{A2418052-DFEB-0E45-BE2F-819FE51F06F4}"/>
              </a:ext>
            </a:extLst>
          </p:cNvPr>
          <p:cNvSpPr>
            <a:spLocks noChangeShapeType="1"/>
          </p:cNvSpPr>
          <p:nvPr/>
        </p:nvSpPr>
        <p:spPr bwMode="auto">
          <a:xfrm>
            <a:off x="2857500" y="3649663"/>
            <a:ext cx="0" cy="571500"/>
          </a:xfrm>
          <a:prstGeom prst="line">
            <a:avLst/>
          </a:prstGeom>
          <a:noFill/>
          <a:ln w="9525">
            <a:solidFill>
              <a:schemeClr val="tx1"/>
            </a:solidFill>
            <a:prstDash val="dash"/>
            <a:round/>
            <a:headEnd/>
            <a:tailEnd type="triangle" w="med" len="med"/>
          </a:ln>
        </p:spPr>
        <p:txBody>
          <a:bodyPr/>
          <a:lstStyle/>
          <a:p>
            <a:endParaRPr lang="cs-CZ"/>
          </a:p>
        </p:txBody>
      </p:sp>
      <p:sp>
        <p:nvSpPr>
          <p:cNvPr id="8" name="Line 9">
            <a:extLst>
              <a:ext uri="{FF2B5EF4-FFF2-40B4-BE49-F238E27FC236}">
                <a16:creationId xmlns:a16="http://schemas.microsoft.com/office/drawing/2014/main" id="{B4466710-DB95-4314-DB3B-B6DCA4773C03}"/>
              </a:ext>
            </a:extLst>
          </p:cNvPr>
          <p:cNvSpPr>
            <a:spLocks noChangeShapeType="1"/>
          </p:cNvSpPr>
          <p:nvPr/>
        </p:nvSpPr>
        <p:spPr bwMode="auto">
          <a:xfrm>
            <a:off x="8547100" y="3619501"/>
            <a:ext cx="0" cy="576263"/>
          </a:xfrm>
          <a:prstGeom prst="line">
            <a:avLst/>
          </a:prstGeom>
          <a:noFill/>
          <a:ln w="9525">
            <a:solidFill>
              <a:schemeClr val="tx1"/>
            </a:solidFill>
            <a:prstDash val="dash"/>
            <a:round/>
            <a:headEnd/>
            <a:tailEnd type="triangle" w="med" len="med"/>
          </a:ln>
        </p:spPr>
        <p:txBody>
          <a:bodyPr/>
          <a:lstStyle/>
          <a:p>
            <a:endParaRPr lang="cs-CZ"/>
          </a:p>
        </p:txBody>
      </p:sp>
      <p:sp>
        <p:nvSpPr>
          <p:cNvPr id="9" name="Line 10">
            <a:extLst>
              <a:ext uri="{FF2B5EF4-FFF2-40B4-BE49-F238E27FC236}">
                <a16:creationId xmlns:a16="http://schemas.microsoft.com/office/drawing/2014/main" id="{F0518DDF-D51C-ACB9-7E83-65A52F48AEC6}"/>
              </a:ext>
            </a:extLst>
          </p:cNvPr>
          <p:cNvSpPr>
            <a:spLocks noChangeShapeType="1"/>
          </p:cNvSpPr>
          <p:nvPr/>
        </p:nvSpPr>
        <p:spPr bwMode="auto">
          <a:xfrm>
            <a:off x="5665788" y="3794126"/>
            <a:ext cx="0" cy="1008063"/>
          </a:xfrm>
          <a:prstGeom prst="line">
            <a:avLst/>
          </a:prstGeom>
          <a:noFill/>
          <a:ln w="9525">
            <a:solidFill>
              <a:schemeClr val="tx1"/>
            </a:solidFill>
            <a:prstDash val="dash"/>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4C8917C8-6AA3-961E-D709-0DA9E584BADA}"/>
              </a:ext>
            </a:extLst>
          </p:cNvPr>
          <p:cNvSpPr>
            <a:spLocks noChangeShapeType="1"/>
          </p:cNvSpPr>
          <p:nvPr/>
        </p:nvSpPr>
        <p:spPr bwMode="auto">
          <a:xfrm flipH="1">
            <a:off x="2855913" y="1593879"/>
            <a:ext cx="1657350" cy="0"/>
          </a:xfrm>
          <a:prstGeom prst="line">
            <a:avLst/>
          </a:prstGeom>
          <a:noFill/>
          <a:ln w="9525">
            <a:solidFill>
              <a:schemeClr val="tx1"/>
            </a:solidFill>
            <a:prstDash val="lgDash"/>
            <a:round/>
            <a:headEnd type="triangle" w="med" len="med"/>
            <a:tailEnd/>
          </a:ln>
        </p:spPr>
        <p:txBody>
          <a:bodyPr/>
          <a:lstStyle/>
          <a:p>
            <a:endParaRPr lang="cs-CZ"/>
          </a:p>
        </p:txBody>
      </p:sp>
      <p:sp>
        <p:nvSpPr>
          <p:cNvPr id="13" name="Line 12">
            <a:extLst>
              <a:ext uri="{FF2B5EF4-FFF2-40B4-BE49-F238E27FC236}">
                <a16:creationId xmlns:a16="http://schemas.microsoft.com/office/drawing/2014/main" id="{85E7FFF3-C4C9-91BF-4874-27038381F762}"/>
              </a:ext>
            </a:extLst>
          </p:cNvPr>
          <p:cNvSpPr>
            <a:spLocks noChangeShapeType="1"/>
          </p:cNvSpPr>
          <p:nvPr/>
        </p:nvSpPr>
        <p:spPr bwMode="auto">
          <a:xfrm flipH="1" flipV="1">
            <a:off x="6816725" y="3572148"/>
            <a:ext cx="1730375" cy="1315"/>
          </a:xfrm>
          <a:prstGeom prst="line">
            <a:avLst/>
          </a:prstGeom>
          <a:noFill/>
          <a:ln w="9525">
            <a:solidFill>
              <a:schemeClr val="tx1"/>
            </a:solidFill>
            <a:prstDash val="dash"/>
            <a:round/>
            <a:headEnd/>
            <a:tailEnd/>
          </a:ln>
        </p:spPr>
        <p:txBody>
          <a:bodyPr/>
          <a:lstStyle/>
          <a:p>
            <a:endParaRPr lang="cs-CZ"/>
          </a:p>
        </p:txBody>
      </p:sp>
      <p:sp>
        <p:nvSpPr>
          <p:cNvPr id="14" name="Line 13">
            <a:extLst>
              <a:ext uri="{FF2B5EF4-FFF2-40B4-BE49-F238E27FC236}">
                <a16:creationId xmlns:a16="http://schemas.microsoft.com/office/drawing/2014/main" id="{B27CBE6D-CECE-03B2-EC95-112398F3BF51}"/>
              </a:ext>
            </a:extLst>
          </p:cNvPr>
          <p:cNvSpPr>
            <a:spLocks noChangeShapeType="1"/>
          </p:cNvSpPr>
          <p:nvPr/>
        </p:nvSpPr>
        <p:spPr bwMode="auto">
          <a:xfrm>
            <a:off x="1706564" y="2281238"/>
            <a:ext cx="8351837" cy="0"/>
          </a:xfrm>
          <a:prstGeom prst="line">
            <a:avLst/>
          </a:prstGeom>
          <a:noFill/>
          <a:ln w="9525">
            <a:solidFill>
              <a:schemeClr val="tx1"/>
            </a:solidFill>
            <a:round/>
            <a:headEnd/>
            <a:tailEnd/>
          </a:ln>
        </p:spPr>
        <p:txBody>
          <a:bodyPr/>
          <a:lstStyle/>
          <a:p>
            <a:endParaRPr lang="cs-CZ"/>
          </a:p>
        </p:txBody>
      </p:sp>
      <p:sp>
        <p:nvSpPr>
          <p:cNvPr id="16" name="Line 15">
            <a:extLst>
              <a:ext uri="{FF2B5EF4-FFF2-40B4-BE49-F238E27FC236}">
                <a16:creationId xmlns:a16="http://schemas.microsoft.com/office/drawing/2014/main" id="{1B9FC920-AD2D-3A40-A675-9C68B89DE42F}"/>
              </a:ext>
            </a:extLst>
          </p:cNvPr>
          <p:cNvSpPr>
            <a:spLocks noChangeShapeType="1"/>
          </p:cNvSpPr>
          <p:nvPr/>
        </p:nvSpPr>
        <p:spPr bwMode="auto">
          <a:xfrm>
            <a:off x="5665788" y="1920876"/>
            <a:ext cx="0" cy="1368425"/>
          </a:xfrm>
          <a:prstGeom prst="line">
            <a:avLst/>
          </a:prstGeom>
          <a:noFill/>
          <a:ln w="9525">
            <a:solidFill>
              <a:schemeClr val="tx1"/>
            </a:solidFill>
            <a:prstDash val="dash"/>
            <a:round/>
            <a:headEnd type="triangle" w="med" len="med"/>
            <a:tailEnd/>
          </a:ln>
        </p:spPr>
        <p:txBody>
          <a:bodyPr/>
          <a:lstStyle/>
          <a:p>
            <a:endParaRPr lang="cs-CZ"/>
          </a:p>
        </p:txBody>
      </p:sp>
      <p:sp>
        <p:nvSpPr>
          <p:cNvPr id="17" name="Text Box 16">
            <a:extLst>
              <a:ext uri="{FF2B5EF4-FFF2-40B4-BE49-F238E27FC236}">
                <a16:creationId xmlns:a16="http://schemas.microsoft.com/office/drawing/2014/main" id="{E1D2A49B-9048-C6D0-2B37-5A097FEA64E3}"/>
              </a:ext>
            </a:extLst>
          </p:cNvPr>
          <p:cNvSpPr txBox="1">
            <a:spLocks noChangeArrowheads="1"/>
          </p:cNvSpPr>
          <p:nvPr/>
        </p:nvSpPr>
        <p:spPr bwMode="auto">
          <a:xfrm>
            <a:off x="5810251" y="2570163"/>
            <a:ext cx="1800225" cy="523220"/>
          </a:xfrm>
          <a:prstGeom prst="rect">
            <a:avLst/>
          </a:prstGeom>
          <a:noFill/>
          <a:ln w="9525">
            <a:noFill/>
            <a:miter lim="800000"/>
            <a:headEnd/>
            <a:tailEnd/>
          </a:ln>
        </p:spPr>
        <p:txBody>
          <a:bodyPr>
            <a:spAutoFit/>
          </a:bodyPr>
          <a:lstStyle/>
          <a:p>
            <a:pPr algn="ctr">
              <a:spcBef>
                <a:spcPct val="50000"/>
              </a:spcBef>
            </a:pPr>
            <a:r>
              <a:rPr lang="cs-CZ" sz="1400" b="1"/>
              <a:t>Přímé dodávky piva</a:t>
            </a:r>
            <a:endParaRPr lang="en-US" sz="1400" b="1"/>
          </a:p>
        </p:txBody>
      </p:sp>
      <p:sp>
        <p:nvSpPr>
          <p:cNvPr id="18" name="Text Box 17">
            <a:extLst>
              <a:ext uri="{FF2B5EF4-FFF2-40B4-BE49-F238E27FC236}">
                <a16:creationId xmlns:a16="http://schemas.microsoft.com/office/drawing/2014/main" id="{9B1FCBF7-A924-0AD7-CC3A-F5F5017FA0DD}"/>
              </a:ext>
            </a:extLst>
          </p:cNvPr>
          <p:cNvSpPr txBox="1">
            <a:spLocks noChangeArrowheads="1"/>
          </p:cNvSpPr>
          <p:nvPr/>
        </p:nvSpPr>
        <p:spPr bwMode="auto">
          <a:xfrm>
            <a:off x="8115301" y="1831975"/>
            <a:ext cx="2016125" cy="304800"/>
          </a:xfrm>
          <a:prstGeom prst="rect">
            <a:avLst/>
          </a:prstGeom>
          <a:noFill/>
          <a:ln w="9525">
            <a:noFill/>
            <a:miter lim="800000"/>
            <a:headEnd/>
            <a:tailEnd/>
          </a:ln>
        </p:spPr>
        <p:txBody>
          <a:bodyPr>
            <a:spAutoFit/>
          </a:bodyPr>
          <a:lstStyle/>
          <a:p>
            <a:pPr algn="ctr">
              <a:spcBef>
                <a:spcPct val="50000"/>
              </a:spcBef>
            </a:pPr>
            <a:r>
              <a:rPr lang="cs-CZ" sz="1400" b="1" dirty="0"/>
              <a:t>Německo</a:t>
            </a:r>
            <a:endParaRPr lang="en-US" sz="1400" b="1" dirty="0"/>
          </a:p>
        </p:txBody>
      </p:sp>
      <p:sp>
        <p:nvSpPr>
          <p:cNvPr id="19" name="Text Box 18">
            <a:extLst>
              <a:ext uri="{FF2B5EF4-FFF2-40B4-BE49-F238E27FC236}">
                <a16:creationId xmlns:a16="http://schemas.microsoft.com/office/drawing/2014/main" id="{F8E6F839-60F6-44FE-FF78-5B9BD7BA37AD}"/>
              </a:ext>
            </a:extLst>
          </p:cNvPr>
          <p:cNvSpPr txBox="1">
            <a:spLocks noChangeArrowheads="1"/>
          </p:cNvSpPr>
          <p:nvPr/>
        </p:nvSpPr>
        <p:spPr bwMode="auto">
          <a:xfrm>
            <a:off x="8115301" y="2336800"/>
            <a:ext cx="2016125" cy="304800"/>
          </a:xfrm>
          <a:prstGeom prst="rect">
            <a:avLst/>
          </a:prstGeom>
          <a:noFill/>
          <a:ln w="9525">
            <a:noFill/>
            <a:miter lim="800000"/>
            <a:headEnd/>
            <a:tailEnd/>
          </a:ln>
        </p:spPr>
        <p:txBody>
          <a:bodyPr>
            <a:spAutoFit/>
          </a:bodyPr>
          <a:lstStyle/>
          <a:p>
            <a:pPr algn="ctr">
              <a:spcBef>
                <a:spcPct val="50000"/>
              </a:spcBef>
            </a:pPr>
            <a:r>
              <a:rPr lang="cs-CZ" sz="1400" b="1"/>
              <a:t>Česká republika</a:t>
            </a:r>
            <a:endParaRPr lang="en-US" sz="1400" b="1"/>
          </a:p>
        </p:txBody>
      </p:sp>
      <p:sp>
        <p:nvSpPr>
          <p:cNvPr id="21" name="Line 20">
            <a:extLst>
              <a:ext uri="{FF2B5EF4-FFF2-40B4-BE49-F238E27FC236}">
                <a16:creationId xmlns:a16="http://schemas.microsoft.com/office/drawing/2014/main" id="{A46B8A24-7590-0E57-8CD4-FBA111B8A13B}"/>
              </a:ext>
            </a:extLst>
          </p:cNvPr>
          <p:cNvSpPr>
            <a:spLocks noChangeShapeType="1"/>
          </p:cNvSpPr>
          <p:nvPr/>
        </p:nvSpPr>
        <p:spPr bwMode="auto">
          <a:xfrm flipH="1">
            <a:off x="2857500" y="3649663"/>
            <a:ext cx="1657350" cy="0"/>
          </a:xfrm>
          <a:prstGeom prst="line">
            <a:avLst/>
          </a:prstGeom>
          <a:noFill/>
          <a:ln w="9525">
            <a:solidFill>
              <a:schemeClr val="tx1"/>
            </a:solidFill>
            <a:prstDash val="dash"/>
            <a:round/>
            <a:headEnd/>
            <a:tailEnd/>
          </a:ln>
        </p:spPr>
        <p:txBody>
          <a:bodyPr/>
          <a:lstStyle/>
          <a:p>
            <a:endParaRPr lang="cs-CZ"/>
          </a:p>
        </p:txBody>
      </p:sp>
      <p:sp>
        <p:nvSpPr>
          <p:cNvPr id="22" name="Line 21">
            <a:extLst>
              <a:ext uri="{FF2B5EF4-FFF2-40B4-BE49-F238E27FC236}">
                <a16:creationId xmlns:a16="http://schemas.microsoft.com/office/drawing/2014/main" id="{33B495CB-916D-D778-7427-FFCDAC18421E}"/>
              </a:ext>
            </a:extLst>
          </p:cNvPr>
          <p:cNvSpPr>
            <a:spLocks noChangeShapeType="1"/>
          </p:cNvSpPr>
          <p:nvPr/>
        </p:nvSpPr>
        <p:spPr bwMode="auto">
          <a:xfrm>
            <a:off x="2855913" y="1601817"/>
            <a:ext cx="1587" cy="968346"/>
          </a:xfrm>
          <a:prstGeom prst="line">
            <a:avLst/>
          </a:prstGeom>
          <a:noFill/>
          <a:ln w="9525">
            <a:solidFill>
              <a:schemeClr val="tx1"/>
            </a:solidFill>
            <a:prstDash val="lgDash"/>
            <a:round/>
            <a:headEnd/>
            <a:tailEnd/>
          </a:ln>
        </p:spPr>
        <p:txBody>
          <a:bodyPr/>
          <a:lstStyle/>
          <a:p>
            <a:endParaRPr lang="cs-CZ"/>
          </a:p>
        </p:txBody>
      </p:sp>
      <p:sp>
        <p:nvSpPr>
          <p:cNvPr id="23" name="Line 22">
            <a:extLst>
              <a:ext uri="{FF2B5EF4-FFF2-40B4-BE49-F238E27FC236}">
                <a16:creationId xmlns:a16="http://schemas.microsoft.com/office/drawing/2014/main" id="{FFF86AB7-F057-D716-0B63-5F550DC7FA52}"/>
              </a:ext>
            </a:extLst>
          </p:cNvPr>
          <p:cNvSpPr>
            <a:spLocks noChangeShapeType="1"/>
          </p:cNvSpPr>
          <p:nvPr/>
        </p:nvSpPr>
        <p:spPr bwMode="auto">
          <a:xfrm flipH="1">
            <a:off x="2857500" y="3505200"/>
            <a:ext cx="1657350" cy="0"/>
          </a:xfrm>
          <a:prstGeom prst="line">
            <a:avLst/>
          </a:prstGeom>
          <a:noFill/>
          <a:ln w="9525">
            <a:solidFill>
              <a:schemeClr val="tx1"/>
            </a:solidFill>
            <a:prstDash val="dash"/>
            <a:round/>
            <a:headEnd/>
            <a:tailEnd/>
          </a:ln>
        </p:spPr>
        <p:txBody>
          <a:bodyPr/>
          <a:lstStyle/>
          <a:p>
            <a:endParaRPr lang="cs-CZ"/>
          </a:p>
        </p:txBody>
      </p:sp>
      <p:sp>
        <p:nvSpPr>
          <p:cNvPr id="24" name="Line 23">
            <a:extLst>
              <a:ext uri="{FF2B5EF4-FFF2-40B4-BE49-F238E27FC236}">
                <a16:creationId xmlns:a16="http://schemas.microsoft.com/office/drawing/2014/main" id="{98260971-DE1A-D093-D5A1-B5C2C34400B6}"/>
              </a:ext>
            </a:extLst>
          </p:cNvPr>
          <p:cNvSpPr>
            <a:spLocks noChangeShapeType="1"/>
          </p:cNvSpPr>
          <p:nvPr/>
        </p:nvSpPr>
        <p:spPr bwMode="auto">
          <a:xfrm>
            <a:off x="2857500" y="3144838"/>
            <a:ext cx="0" cy="360362"/>
          </a:xfrm>
          <a:prstGeom prst="line">
            <a:avLst/>
          </a:prstGeom>
          <a:noFill/>
          <a:ln w="9525">
            <a:solidFill>
              <a:schemeClr val="tx1"/>
            </a:solidFill>
            <a:prstDash val="dash"/>
            <a:round/>
            <a:headEnd type="triangle" w="med" len="med"/>
            <a:tailEnd/>
          </a:ln>
        </p:spPr>
        <p:txBody>
          <a:bodyPr/>
          <a:lstStyle/>
          <a:p>
            <a:endParaRPr lang="cs-CZ"/>
          </a:p>
        </p:txBody>
      </p:sp>
      <p:sp>
        <p:nvSpPr>
          <p:cNvPr id="26" name="Line 25">
            <a:extLst>
              <a:ext uri="{FF2B5EF4-FFF2-40B4-BE49-F238E27FC236}">
                <a16:creationId xmlns:a16="http://schemas.microsoft.com/office/drawing/2014/main" id="{59CA8883-8546-D435-E37B-4218A39DE494}"/>
              </a:ext>
            </a:extLst>
          </p:cNvPr>
          <p:cNvSpPr>
            <a:spLocks noChangeShapeType="1"/>
          </p:cNvSpPr>
          <p:nvPr/>
        </p:nvSpPr>
        <p:spPr bwMode="auto">
          <a:xfrm flipV="1">
            <a:off x="2857503" y="5942403"/>
            <a:ext cx="1696242" cy="3"/>
          </a:xfrm>
          <a:prstGeom prst="line">
            <a:avLst/>
          </a:prstGeom>
          <a:noFill/>
          <a:ln w="9525">
            <a:solidFill>
              <a:schemeClr val="tx1"/>
            </a:solidFill>
            <a:prstDash val="dash"/>
            <a:round/>
            <a:headEnd/>
            <a:tailEnd type="triangle" w="med" len="med"/>
          </a:ln>
        </p:spPr>
        <p:txBody>
          <a:bodyPr/>
          <a:lstStyle/>
          <a:p>
            <a:endParaRPr lang="cs-CZ"/>
          </a:p>
        </p:txBody>
      </p:sp>
      <p:sp>
        <p:nvSpPr>
          <p:cNvPr id="27" name="Line 26">
            <a:extLst>
              <a:ext uri="{FF2B5EF4-FFF2-40B4-BE49-F238E27FC236}">
                <a16:creationId xmlns:a16="http://schemas.microsoft.com/office/drawing/2014/main" id="{F4B088E3-345E-6E6F-148C-BD78727711B1}"/>
              </a:ext>
            </a:extLst>
          </p:cNvPr>
          <p:cNvSpPr>
            <a:spLocks noChangeShapeType="1"/>
          </p:cNvSpPr>
          <p:nvPr/>
        </p:nvSpPr>
        <p:spPr bwMode="auto">
          <a:xfrm flipH="1">
            <a:off x="2857498" y="4718843"/>
            <a:ext cx="2" cy="1249115"/>
          </a:xfrm>
          <a:prstGeom prst="line">
            <a:avLst/>
          </a:prstGeom>
          <a:noFill/>
          <a:ln w="9525">
            <a:solidFill>
              <a:schemeClr val="tx1"/>
            </a:solidFill>
            <a:prstDash val="lgDash"/>
            <a:round/>
            <a:headEnd/>
            <a:tailEnd/>
          </a:ln>
        </p:spPr>
        <p:txBody>
          <a:bodyPr/>
          <a:lstStyle/>
          <a:p>
            <a:endParaRPr lang="cs-CZ"/>
          </a:p>
        </p:txBody>
      </p:sp>
      <p:sp>
        <p:nvSpPr>
          <p:cNvPr id="28" name="Line 27">
            <a:extLst>
              <a:ext uri="{FF2B5EF4-FFF2-40B4-BE49-F238E27FC236}">
                <a16:creationId xmlns:a16="http://schemas.microsoft.com/office/drawing/2014/main" id="{F808C9D9-3EC3-4612-BDEF-5848322D9350}"/>
              </a:ext>
            </a:extLst>
          </p:cNvPr>
          <p:cNvSpPr>
            <a:spLocks noChangeShapeType="1"/>
          </p:cNvSpPr>
          <p:nvPr/>
        </p:nvSpPr>
        <p:spPr bwMode="auto">
          <a:xfrm>
            <a:off x="8547100" y="4729162"/>
            <a:ext cx="0" cy="1238795"/>
          </a:xfrm>
          <a:prstGeom prst="line">
            <a:avLst/>
          </a:prstGeom>
          <a:noFill/>
          <a:ln w="9525">
            <a:solidFill>
              <a:schemeClr val="tx1"/>
            </a:solidFill>
            <a:prstDash val="lgDash"/>
            <a:round/>
            <a:headEnd/>
            <a:tailEnd/>
          </a:ln>
        </p:spPr>
        <p:txBody>
          <a:bodyPr/>
          <a:lstStyle/>
          <a:p>
            <a:endParaRPr lang="cs-CZ"/>
          </a:p>
        </p:txBody>
      </p:sp>
      <p:sp>
        <p:nvSpPr>
          <p:cNvPr id="29" name="Line 28">
            <a:extLst>
              <a:ext uri="{FF2B5EF4-FFF2-40B4-BE49-F238E27FC236}">
                <a16:creationId xmlns:a16="http://schemas.microsoft.com/office/drawing/2014/main" id="{190A7DC3-A132-060A-4930-40945850F0D0}"/>
              </a:ext>
            </a:extLst>
          </p:cNvPr>
          <p:cNvSpPr>
            <a:spLocks noChangeShapeType="1"/>
          </p:cNvSpPr>
          <p:nvPr/>
        </p:nvSpPr>
        <p:spPr bwMode="auto">
          <a:xfrm flipH="1" flipV="1">
            <a:off x="6777826" y="5930951"/>
            <a:ext cx="1769274" cy="22911"/>
          </a:xfrm>
          <a:prstGeom prst="line">
            <a:avLst/>
          </a:prstGeom>
          <a:noFill/>
          <a:ln w="9525">
            <a:solidFill>
              <a:schemeClr val="tx1"/>
            </a:solidFill>
            <a:prstDash val="dash"/>
            <a:round/>
            <a:headEnd/>
            <a:tailEnd type="triangle" w="med" len="med"/>
          </a:ln>
        </p:spPr>
        <p:txBody>
          <a:bodyPr/>
          <a:lstStyle/>
          <a:p>
            <a:endParaRPr lang="cs-CZ"/>
          </a:p>
        </p:txBody>
      </p:sp>
      <p:sp>
        <p:nvSpPr>
          <p:cNvPr id="30" name="Line 29">
            <a:extLst>
              <a:ext uri="{FF2B5EF4-FFF2-40B4-BE49-F238E27FC236}">
                <a16:creationId xmlns:a16="http://schemas.microsoft.com/office/drawing/2014/main" id="{B0483C25-4610-5CE7-8C38-E5852F74F9FD}"/>
              </a:ext>
            </a:extLst>
          </p:cNvPr>
          <p:cNvSpPr>
            <a:spLocks noChangeShapeType="1"/>
          </p:cNvSpPr>
          <p:nvPr/>
        </p:nvSpPr>
        <p:spPr bwMode="auto">
          <a:xfrm>
            <a:off x="5665784" y="5368320"/>
            <a:ext cx="0" cy="215900"/>
          </a:xfrm>
          <a:prstGeom prst="line">
            <a:avLst/>
          </a:prstGeom>
          <a:noFill/>
          <a:ln w="9525">
            <a:solidFill>
              <a:schemeClr val="tx1"/>
            </a:solidFill>
            <a:prstDash val="dash"/>
            <a:round/>
            <a:headEnd/>
            <a:tailEnd type="triangle" w="med" len="med"/>
          </a:ln>
        </p:spPr>
        <p:txBody>
          <a:bodyPr/>
          <a:lstStyle/>
          <a:p>
            <a:endParaRPr lang="cs-CZ"/>
          </a:p>
        </p:txBody>
      </p:sp>
      <p:sp>
        <p:nvSpPr>
          <p:cNvPr id="12" name="Rectangle: Rounded Corners 11">
            <a:extLst>
              <a:ext uri="{FF2B5EF4-FFF2-40B4-BE49-F238E27FC236}">
                <a16:creationId xmlns:a16="http://schemas.microsoft.com/office/drawing/2014/main" id="{9CFE895D-FED3-662B-81C3-825902D6CD6B}"/>
              </a:ext>
            </a:extLst>
          </p:cNvPr>
          <p:cNvSpPr/>
          <p:nvPr/>
        </p:nvSpPr>
        <p:spPr>
          <a:xfrm>
            <a:off x="4513263" y="1271588"/>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Zákazník</a:t>
            </a:r>
          </a:p>
        </p:txBody>
      </p:sp>
      <p:sp>
        <p:nvSpPr>
          <p:cNvPr id="31" name="Rectangle: Rounded Corners 30">
            <a:extLst>
              <a:ext uri="{FF2B5EF4-FFF2-40B4-BE49-F238E27FC236}">
                <a16:creationId xmlns:a16="http://schemas.microsoft.com/office/drawing/2014/main" id="{1D2C5FA0-02FA-6050-F391-BABCA43938EC}"/>
              </a:ext>
            </a:extLst>
          </p:cNvPr>
          <p:cNvSpPr/>
          <p:nvPr/>
        </p:nvSpPr>
        <p:spPr>
          <a:xfrm>
            <a:off x="1706564" y="2489201"/>
            <a:ext cx="2224085"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a:t>
            </a:r>
          </a:p>
          <a:p>
            <a:pPr algn="ctr"/>
            <a:r>
              <a:rPr lang="cs-CZ" sz="1600" dirty="0">
                <a:solidFill>
                  <a:schemeClr val="bg1"/>
                </a:solidFill>
              </a:rPr>
              <a:t>Vývoz a dodání do EU</a:t>
            </a:r>
          </a:p>
        </p:txBody>
      </p:sp>
      <p:sp>
        <p:nvSpPr>
          <p:cNvPr id="32" name="Rectangle: Rounded Corners 31">
            <a:extLst>
              <a:ext uri="{FF2B5EF4-FFF2-40B4-BE49-F238E27FC236}">
                <a16:creationId xmlns:a16="http://schemas.microsoft.com/office/drawing/2014/main" id="{44AC4B74-E29F-88F7-B5C4-58B80A1F6CC0}"/>
              </a:ext>
            </a:extLst>
          </p:cNvPr>
          <p:cNvSpPr/>
          <p:nvPr/>
        </p:nvSpPr>
        <p:spPr>
          <a:xfrm>
            <a:off x="4553747" y="3243591"/>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Pivovar</a:t>
            </a:r>
          </a:p>
        </p:txBody>
      </p:sp>
      <p:sp>
        <p:nvSpPr>
          <p:cNvPr id="33" name="Rectangle: Rounded Corners 32">
            <a:extLst>
              <a:ext uri="{FF2B5EF4-FFF2-40B4-BE49-F238E27FC236}">
                <a16:creationId xmlns:a16="http://schemas.microsoft.com/office/drawing/2014/main" id="{43FB4FDF-BC61-6E41-3ADE-14EFDE0988C4}"/>
              </a:ext>
            </a:extLst>
          </p:cNvPr>
          <p:cNvSpPr/>
          <p:nvPr/>
        </p:nvSpPr>
        <p:spPr>
          <a:xfrm>
            <a:off x="1639494" y="4217987"/>
            <a:ext cx="2436012"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Brno</a:t>
            </a:r>
          </a:p>
        </p:txBody>
      </p:sp>
      <p:sp>
        <p:nvSpPr>
          <p:cNvPr id="34" name="Rectangle: Rounded Corners 33">
            <a:extLst>
              <a:ext uri="{FF2B5EF4-FFF2-40B4-BE49-F238E27FC236}">
                <a16:creationId xmlns:a16="http://schemas.microsoft.com/office/drawing/2014/main" id="{E35CC2D6-70A7-4CBF-FDCF-1D9EFAC62628}"/>
              </a:ext>
            </a:extLst>
          </p:cNvPr>
          <p:cNvSpPr/>
          <p:nvPr/>
        </p:nvSpPr>
        <p:spPr>
          <a:xfrm>
            <a:off x="7410057" y="4216672"/>
            <a:ext cx="2721369"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Ostrava</a:t>
            </a:r>
          </a:p>
        </p:txBody>
      </p:sp>
      <p:sp>
        <p:nvSpPr>
          <p:cNvPr id="35" name="Rectangle: Rounded Corners 34">
            <a:extLst>
              <a:ext uri="{FF2B5EF4-FFF2-40B4-BE49-F238E27FC236}">
                <a16:creationId xmlns:a16="http://schemas.microsoft.com/office/drawing/2014/main" id="{362E3099-810F-EBCC-7420-E762085690D7}"/>
              </a:ext>
            </a:extLst>
          </p:cNvPr>
          <p:cNvSpPr/>
          <p:nvPr/>
        </p:nvSpPr>
        <p:spPr>
          <a:xfrm>
            <a:off x="4305099" y="4828570"/>
            <a:ext cx="2721369"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Praha</a:t>
            </a:r>
          </a:p>
        </p:txBody>
      </p:sp>
      <p:sp>
        <p:nvSpPr>
          <p:cNvPr id="36" name="Rectangle: Rounded Corners 35">
            <a:extLst>
              <a:ext uri="{FF2B5EF4-FFF2-40B4-BE49-F238E27FC236}">
                <a16:creationId xmlns:a16="http://schemas.microsoft.com/office/drawing/2014/main" id="{3BAEE268-B621-EE75-D547-433FE24DBCC7}"/>
              </a:ext>
            </a:extLst>
          </p:cNvPr>
          <p:cNvSpPr/>
          <p:nvPr/>
        </p:nvSpPr>
        <p:spPr>
          <a:xfrm>
            <a:off x="4553745" y="5584220"/>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Zákazník</a:t>
            </a:r>
          </a:p>
        </p:txBody>
      </p:sp>
    </p:spTree>
    <p:extLst>
      <p:ext uri="{BB962C8B-B14F-4D97-AF65-F5344CB8AC3E}">
        <p14:creationId xmlns:p14="http://schemas.microsoft.com/office/powerpoint/2010/main" val="411906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sz="4400" dirty="0"/>
              <a:t>Výrobce a distributor piva Daňový režim převáženého a skladovaného zboží</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12" name="Rectangle 3">
            <a:extLst>
              <a:ext uri="{FF2B5EF4-FFF2-40B4-BE49-F238E27FC236}">
                <a16:creationId xmlns:a16="http://schemas.microsoft.com/office/drawing/2014/main" id="{5B6534ED-1A60-13F2-E554-2C7C2AC9A856}"/>
              </a:ext>
            </a:extLst>
          </p:cNvPr>
          <p:cNvSpPr txBox="1">
            <a:spLocks noChangeArrowheads="1"/>
          </p:cNvSpPr>
          <p:nvPr/>
        </p:nvSpPr>
        <p:spPr>
          <a:xfrm>
            <a:off x="995362" y="1330325"/>
            <a:ext cx="10200683" cy="45466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nSpc>
                <a:spcPct val="80000"/>
              </a:lnSpc>
            </a:pPr>
            <a:endParaRPr lang="cs-CZ"/>
          </a:p>
          <a:p>
            <a:pPr>
              <a:lnSpc>
                <a:spcPct val="80000"/>
              </a:lnSpc>
            </a:pPr>
            <a:endParaRPr lang="cs-CZ"/>
          </a:p>
          <a:p>
            <a:pPr>
              <a:lnSpc>
                <a:spcPct val="80000"/>
              </a:lnSpc>
            </a:pPr>
            <a:endParaRPr lang="cs-CZ"/>
          </a:p>
          <a:p>
            <a:pPr>
              <a:lnSpc>
                <a:spcPct val="80000"/>
              </a:lnSpc>
            </a:pPr>
            <a:endParaRPr lang="cs-CZ"/>
          </a:p>
          <a:p>
            <a:pPr>
              <a:lnSpc>
                <a:spcPct val="80000"/>
              </a:lnSpc>
            </a:pPr>
            <a:endParaRPr lang="cs-CZ"/>
          </a:p>
          <a:p>
            <a:pPr lvl="1">
              <a:lnSpc>
                <a:spcPct val="80000"/>
              </a:lnSpc>
            </a:pPr>
            <a:endParaRPr lang="cs-CZ"/>
          </a:p>
          <a:p>
            <a:pPr lvl="1">
              <a:lnSpc>
                <a:spcPct val="80000"/>
              </a:lnSpc>
            </a:pPr>
            <a:endParaRPr lang="cs-CZ"/>
          </a:p>
          <a:p>
            <a:pPr lvl="1">
              <a:lnSpc>
                <a:spcPct val="80000"/>
              </a:lnSpc>
            </a:pPr>
            <a:endParaRPr lang="cs-CZ"/>
          </a:p>
          <a:p>
            <a:pPr lvl="1">
              <a:lnSpc>
                <a:spcPct val="80000"/>
              </a:lnSpc>
            </a:pPr>
            <a:endParaRPr lang="cs-CZ"/>
          </a:p>
          <a:p>
            <a:pPr>
              <a:lnSpc>
                <a:spcPct val="80000"/>
              </a:lnSpc>
            </a:pPr>
            <a:endParaRPr lang="cs-CZ"/>
          </a:p>
          <a:p>
            <a:pPr>
              <a:lnSpc>
                <a:spcPct val="80000"/>
              </a:lnSpc>
            </a:pPr>
            <a:endParaRPr lang="cs-CZ"/>
          </a:p>
        </p:txBody>
      </p:sp>
      <p:sp>
        <p:nvSpPr>
          <p:cNvPr id="35" name="Line 8">
            <a:extLst>
              <a:ext uri="{FF2B5EF4-FFF2-40B4-BE49-F238E27FC236}">
                <a16:creationId xmlns:a16="http://schemas.microsoft.com/office/drawing/2014/main" id="{7F8A01E2-405C-ABA8-C6C9-127B57A33F23}"/>
              </a:ext>
            </a:extLst>
          </p:cNvPr>
          <p:cNvSpPr>
            <a:spLocks noChangeShapeType="1"/>
          </p:cNvSpPr>
          <p:nvPr/>
        </p:nvSpPr>
        <p:spPr bwMode="auto">
          <a:xfrm>
            <a:off x="3143250" y="4221163"/>
            <a:ext cx="0" cy="571500"/>
          </a:xfrm>
          <a:prstGeom prst="line">
            <a:avLst/>
          </a:prstGeom>
          <a:noFill/>
          <a:ln w="9525">
            <a:solidFill>
              <a:schemeClr val="tx1"/>
            </a:solidFill>
            <a:prstDash val="dash"/>
            <a:round/>
            <a:headEnd/>
            <a:tailEnd type="triangle" w="med" len="med"/>
          </a:ln>
        </p:spPr>
        <p:txBody>
          <a:bodyPr/>
          <a:lstStyle/>
          <a:p>
            <a:endParaRPr lang="cs-CZ"/>
          </a:p>
        </p:txBody>
      </p:sp>
      <p:sp>
        <p:nvSpPr>
          <p:cNvPr id="36" name="Line 9">
            <a:extLst>
              <a:ext uri="{FF2B5EF4-FFF2-40B4-BE49-F238E27FC236}">
                <a16:creationId xmlns:a16="http://schemas.microsoft.com/office/drawing/2014/main" id="{FDF87B35-C36D-0788-D497-72D2F65EBDFC}"/>
              </a:ext>
            </a:extLst>
          </p:cNvPr>
          <p:cNvSpPr>
            <a:spLocks noChangeShapeType="1"/>
          </p:cNvSpPr>
          <p:nvPr/>
        </p:nvSpPr>
        <p:spPr bwMode="auto">
          <a:xfrm>
            <a:off x="8832850" y="4144963"/>
            <a:ext cx="0" cy="622301"/>
          </a:xfrm>
          <a:prstGeom prst="line">
            <a:avLst/>
          </a:prstGeom>
          <a:noFill/>
          <a:ln w="9525">
            <a:solidFill>
              <a:schemeClr val="tx1"/>
            </a:solidFill>
            <a:round/>
            <a:headEnd/>
            <a:tailEnd type="triangle" w="med" len="med"/>
          </a:ln>
        </p:spPr>
        <p:txBody>
          <a:bodyPr/>
          <a:lstStyle/>
          <a:p>
            <a:endParaRPr lang="cs-CZ"/>
          </a:p>
        </p:txBody>
      </p:sp>
      <p:sp>
        <p:nvSpPr>
          <p:cNvPr id="37" name="Line 10">
            <a:extLst>
              <a:ext uri="{FF2B5EF4-FFF2-40B4-BE49-F238E27FC236}">
                <a16:creationId xmlns:a16="http://schemas.microsoft.com/office/drawing/2014/main" id="{F1107CEF-92C4-D560-DC03-9C1D1E8E0F50}"/>
              </a:ext>
            </a:extLst>
          </p:cNvPr>
          <p:cNvSpPr>
            <a:spLocks noChangeShapeType="1"/>
          </p:cNvSpPr>
          <p:nvPr/>
        </p:nvSpPr>
        <p:spPr bwMode="auto">
          <a:xfrm flipH="1">
            <a:off x="5949950" y="4365626"/>
            <a:ext cx="1588" cy="862013"/>
          </a:xfrm>
          <a:prstGeom prst="line">
            <a:avLst/>
          </a:prstGeom>
          <a:noFill/>
          <a:ln w="9525">
            <a:solidFill>
              <a:schemeClr val="tx1"/>
            </a:solidFill>
            <a:prstDash val="dash"/>
            <a:round/>
            <a:headEnd/>
            <a:tailEnd type="triangle" w="med" len="med"/>
          </a:ln>
        </p:spPr>
        <p:txBody>
          <a:bodyPr/>
          <a:lstStyle/>
          <a:p>
            <a:endParaRPr lang="cs-CZ"/>
          </a:p>
        </p:txBody>
      </p:sp>
      <p:sp>
        <p:nvSpPr>
          <p:cNvPr id="38" name="Line 11">
            <a:extLst>
              <a:ext uri="{FF2B5EF4-FFF2-40B4-BE49-F238E27FC236}">
                <a16:creationId xmlns:a16="http://schemas.microsoft.com/office/drawing/2014/main" id="{23E5B3E3-E589-FFA4-ED22-28DC5B5D479E}"/>
              </a:ext>
            </a:extLst>
          </p:cNvPr>
          <p:cNvSpPr>
            <a:spLocks noChangeShapeType="1"/>
          </p:cNvSpPr>
          <p:nvPr/>
        </p:nvSpPr>
        <p:spPr bwMode="auto">
          <a:xfrm flipH="1">
            <a:off x="3143251" y="2276475"/>
            <a:ext cx="1368425" cy="0"/>
          </a:xfrm>
          <a:prstGeom prst="line">
            <a:avLst/>
          </a:prstGeom>
          <a:noFill/>
          <a:ln w="9525">
            <a:solidFill>
              <a:schemeClr val="tx1"/>
            </a:solidFill>
            <a:prstDash val="lgDash"/>
            <a:round/>
            <a:headEnd type="triangle" w="med" len="med"/>
            <a:tailEnd/>
          </a:ln>
        </p:spPr>
        <p:txBody>
          <a:bodyPr/>
          <a:lstStyle/>
          <a:p>
            <a:endParaRPr lang="cs-CZ"/>
          </a:p>
        </p:txBody>
      </p:sp>
      <p:sp>
        <p:nvSpPr>
          <p:cNvPr id="39" name="Line 12">
            <a:extLst>
              <a:ext uri="{FF2B5EF4-FFF2-40B4-BE49-F238E27FC236}">
                <a16:creationId xmlns:a16="http://schemas.microsoft.com/office/drawing/2014/main" id="{7AC2B6EF-2D49-5480-E0C9-2A80C48F3217}"/>
              </a:ext>
            </a:extLst>
          </p:cNvPr>
          <p:cNvSpPr>
            <a:spLocks noChangeShapeType="1"/>
          </p:cNvSpPr>
          <p:nvPr/>
        </p:nvSpPr>
        <p:spPr bwMode="auto">
          <a:xfrm flipH="1">
            <a:off x="7063578" y="4144963"/>
            <a:ext cx="1769272" cy="0"/>
          </a:xfrm>
          <a:prstGeom prst="line">
            <a:avLst/>
          </a:prstGeom>
          <a:noFill/>
          <a:ln w="9525">
            <a:solidFill>
              <a:schemeClr val="tx1"/>
            </a:solidFill>
            <a:round/>
            <a:headEnd/>
            <a:tailEnd/>
          </a:ln>
        </p:spPr>
        <p:txBody>
          <a:bodyPr/>
          <a:lstStyle/>
          <a:p>
            <a:endParaRPr lang="cs-CZ"/>
          </a:p>
        </p:txBody>
      </p:sp>
      <p:sp>
        <p:nvSpPr>
          <p:cNvPr id="40" name="Line 13">
            <a:extLst>
              <a:ext uri="{FF2B5EF4-FFF2-40B4-BE49-F238E27FC236}">
                <a16:creationId xmlns:a16="http://schemas.microsoft.com/office/drawing/2014/main" id="{4B5F9543-CD70-ECAE-E730-7314D40DBD06}"/>
              </a:ext>
            </a:extLst>
          </p:cNvPr>
          <p:cNvSpPr>
            <a:spLocks noChangeShapeType="1"/>
          </p:cNvSpPr>
          <p:nvPr/>
        </p:nvSpPr>
        <p:spPr bwMode="auto">
          <a:xfrm>
            <a:off x="1992314" y="2852738"/>
            <a:ext cx="8351837" cy="0"/>
          </a:xfrm>
          <a:prstGeom prst="line">
            <a:avLst/>
          </a:prstGeom>
          <a:noFill/>
          <a:ln w="9525">
            <a:solidFill>
              <a:schemeClr val="tx1"/>
            </a:solidFill>
            <a:round/>
            <a:headEnd/>
            <a:tailEnd/>
          </a:ln>
        </p:spPr>
        <p:txBody>
          <a:bodyPr/>
          <a:lstStyle/>
          <a:p>
            <a:endParaRPr lang="cs-CZ"/>
          </a:p>
        </p:txBody>
      </p:sp>
      <p:sp>
        <p:nvSpPr>
          <p:cNvPr id="42" name="Line 15">
            <a:extLst>
              <a:ext uri="{FF2B5EF4-FFF2-40B4-BE49-F238E27FC236}">
                <a16:creationId xmlns:a16="http://schemas.microsoft.com/office/drawing/2014/main" id="{F349092B-8E42-11D5-C4BD-BC945D799ECF}"/>
              </a:ext>
            </a:extLst>
          </p:cNvPr>
          <p:cNvSpPr>
            <a:spLocks noChangeShapeType="1"/>
          </p:cNvSpPr>
          <p:nvPr/>
        </p:nvSpPr>
        <p:spPr bwMode="auto">
          <a:xfrm>
            <a:off x="5951538" y="2492376"/>
            <a:ext cx="0" cy="1368425"/>
          </a:xfrm>
          <a:prstGeom prst="line">
            <a:avLst/>
          </a:prstGeom>
          <a:noFill/>
          <a:ln w="9525">
            <a:solidFill>
              <a:schemeClr val="tx1"/>
            </a:solidFill>
            <a:prstDash val="dash"/>
            <a:round/>
            <a:headEnd type="triangle" w="med" len="med"/>
            <a:tailEnd/>
          </a:ln>
        </p:spPr>
        <p:txBody>
          <a:bodyPr/>
          <a:lstStyle/>
          <a:p>
            <a:endParaRPr lang="cs-CZ"/>
          </a:p>
        </p:txBody>
      </p:sp>
      <p:sp>
        <p:nvSpPr>
          <p:cNvPr id="43" name="Text Box 16">
            <a:extLst>
              <a:ext uri="{FF2B5EF4-FFF2-40B4-BE49-F238E27FC236}">
                <a16:creationId xmlns:a16="http://schemas.microsoft.com/office/drawing/2014/main" id="{ADCCB4E9-C5A8-A360-4BD2-979DB5E369A7}"/>
              </a:ext>
            </a:extLst>
          </p:cNvPr>
          <p:cNvSpPr txBox="1">
            <a:spLocks noChangeArrowheads="1"/>
          </p:cNvSpPr>
          <p:nvPr/>
        </p:nvSpPr>
        <p:spPr bwMode="auto">
          <a:xfrm>
            <a:off x="6096001" y="3141663"/>
            <a:ext cx="1800225" cy="523220"/>
          </a:xfrm>
          <a:prstGeom prst="rect">
            <a:avLst/>
          </a:prstGeom>
          <a:noFill/>
          <a:ln w="9525">
            <a:noFill/>
            <a:miter lim="800000"/>
            <a:headEnd/>
            <a:tailEnd/>
          </a:ln>
        </p:spPr>
        <p:txBody>
          <a:bodyPr>
            <a:spAutoFit/>
          </a:bodyPr>
          <a:lstStyle/>
          <a:p>
            <a:pPr algn="ctr">
              <a:spcBef>
                <a:spcPct val="50000"/>
              </a:spcBef>
            </a:pPr>
            <a:r>
              <a:rPr lang="cs-CZ" sz="1400" b="1" dirty="0"/>
              <a:t>Přímé dodávky piva</a:t>
            </a:r>
            <a:endParaRPr lang="en-US" sz="1400" b="1" dirty="0"/>
          </a:p>
        </p:txBody>
      </p:sp>
      <p:sp>
        <p:nvSpPr>
          <p:cNvPr id="44" name="Text Box 17">
            <a:extLst>
              <a:ext uri="{FF2B5EF4-FFF2-40B4-BE49-F238E27FC236}">
                <a16:creationId xmlns:a16="http://schemas.microsoft.com/office/drawing/2014/main" id="{A662C583-B5F9-8DD1-D1BF-2CC711012BF9}"/>
              </a:ext>
            </a:extLst>
          </p:cNvPr>
          <p:cNvSpPr txBox="1">
            <a:spLocks noChangeArrowheads="1"/>
          </p:cNvSpPr>
          <p:nvPr/>
        </p:nvSpPr>
        <p:spPr bwMode="auto">
          <a:xfrm>
            <a:off x="8401051" y="2403475"/>
            <a:ext cx="2016125" cy="304800"/>
          </a:xfrm>
          <a:prstGeom prst="rect">
            <a:avLst/>
          </a:prstGeom>
          <a:noFill/>
          <a:ln w="9525">
            <a:noFill/>
            <a:miter lim="800000"/>
            <a:headEnd/>
            <a:tailEnd/>
          </a:ln>
        </p:spPr>
        <p:txBody>
          <a:bodyPr>
            <a:spAutoFit/>
          </a:bodyPr>
          <a:lstStyle/>
          <a:p>
            <a:pPr algn="ctr">
              <a:spcBef>
                <a:spcPct val="50000"/>
              </a:spcBef>
            </a:pPr>
            <a:r>
              <a:rPr lang="cs-CZ" sz="1400" b="1"/>
              <a:t>Německo</a:t>
            </a:r>
            <a:endParaRPr lang="en-US" sz="1400" b="1"/>
          </a:p>
        </p:txBody>
      </p:sp>
      <p:sp>
        <p:nvSpPr>
          <p:cNvPr id="45" name="Text Box 18">
            <a:extLst>
              <a:ext uri="{FF2B5EF4-FFF2-40B4-BE49-F238E27FC236}">
                <a16:creationId xmlns:a16="http://schemas.microsoft.com/office/drawing/2014/main" id="{1EA83D54-6057-69C7-D23D-045451EBF389}"/>
              </a:ext>
            </a:extLst>
          </p:cNvPr>
          <p:cNvSpPr txBox="1">
            <a:spLocks noChangeArrowheads="1"/>
          </p:cNvSpPr>
          <p:nvPr/>
        </p:nvSpPr>
        <p:spPr bwMode="auto">
          <a:xfrm>
            <a:off x="8401051" y="2908300"/>
            <a:ext cx="2016125" cy="304800"/>
          </a:xfrm>
          <a:prstGeom prst="rect">
            <a:avLst/>
          </a:prstGeom>
          <a:noFill/>
          <a:ln w="9525">
            <a:noFill/>
            <a:miter lim="800000"/>
            <a:headEnd/>
            <a:tailEnd/>
          </a:ln>
        </p:spPr>
        <p:txBody>
          <a:bodyPr>
            <a:spAutoFit/>
          </a:bodyPr>
          <a:lstStyle/>
          <a:p>
            <a:pPr algn="ctr">
              <a:spcBef>
                <a:spcPct val="50000"/>
              </a:spcBef>
            </a:pPr>
            <a:r>
              <a:rPr lang="cs-CZ" sz="1400" b="1"/>
              <a:t>Česká republika</a:t>
            </a:r>
            <a:endParaRPr lang="en-US" sz="1400" b="1"/>
          </a:p>
        </p:txBody>
      </p:sp>
      <p:sp>
        <p:nvSpPr>
          <p:cNvPr id="47" name="Line 20">
            <a:extLst>
              <a:ext uri="{FF2B5EF4-FFF2-40B4-BE49-F238E27FC236}">
                <a16:creationId xmlns:a16="http://schemas.microsoft.com/office/drawing/2014/main" id="{13D89EFA-9181-8A0B-CC5C-5C44C7FA6DA9}"/>
              </a:ext>
            </a:extLst>
          </p:cNvPr>
          <p:cNvSpPr>
            <a:spLocks noChangeShapeType="1"/>
          </p:cNvSpPr>
          <p:nvPr/>
        </p:nvSpPr>
        <p:spPr bwMode="auto">
          <a:xfrm flipH="1">
            <a:off x="3143250" y="4221163"/>
            <a:ext cx="1696246" cy="0"/>
          </a:xfrm>
          <a:prstGeom prst="line">
            <a:avLst/>
          </a:prstGeom>
          <a:noFill/>
          <a:ln w="9525">
            <a:solidFill>
              <a:schemeClr val="tx1"/>
            </a:solidFill>
            <a:prstDash val="dash"/>
            <a:round/>
            <a:headEnd/>
            <a:tailEnd/>
          </a:ln>
        </p:spPr>
        <p:txBody>
          <a:bodyPr/>
          <a:lstStyle/>
          <a:p>
            <a:endParaRPr lang="cs-CZ"/>
          </a:p>
        </p:txBody>
      </p:sp>
      <p:sp>
        <p:nvSpPr>
          <p:cNvPr id="48" name="Line 21">
            <a:extLst>
              <a:ext uri="{FF2B5EF4-FFF2-40B4-BE49-F238E27FC236}">
                <a16:creationId xmlns:a16="http://schemas.microsoft.com/office/drawing/2014/main" id="{75C77BF4-6D10-009A-75B7-84F80A509AE4}"/>
              </a:ext>
            </a:extLst>
          </p:cNvPr>
          <p:cNvSpPr>
            <a:spLocks noChangeShapeType="1"/>
          </p:cNvSpPr>
          <p:nvPr/>
        </p:nvSpPr>
        <p:spPr bwMode="auto">
          <a:xfrm>
            <a:off x="3143250" y="2276475"/>
            <a:ext cx="0" cy="865188"/>
          </a:xfrm>
          <a:prstGeom prst="line">
            <a:avLst/>
          </a:prstGeom>
          <a:noFill/>
          <a:ln w="9525">
            <a:solidFill>
              <a:schemeClr val="tx1"/>
            </a:solidFill>
            <a:prstDash val="lgDash"/>
            <a:round/>
            <a:headEnd/>
            <a:tailEnd/>
          </a:ln>
        </p:spPr>
        <p:txBody>
          <a:bodyPr/>
          <a:lstStyle/>
          <a:p>
            <a:endParaRPr lang="cs-CZ"/>
          </a:p>
        </p:txBody>
      </p:sp>
      <p:sp>
        <p:nvSpPr>
          <p:cNvPr id="49" name="Line 22">
            <a:extLst>
              <a:ext uri="{FF2B5EF4-FFF2-40B4-BE49-F238E27FC236}">
                <a16:creationId xmlns:a16="http://schemas.microsoft.com/office/drawing/2014/main" id="{3496BB99-5731-C828-63ED-F49A994C5435}"/>
              </a:ext>
            </a:extLst>
          </p:cNvPr>
          <p:cNvSpPr>
            <a:spLocks noChangeShapeType="1"/>
          </p:cNvSpPr>
          <p:nvPr/>
        </p:nvSpPr>
        <p:spPr bwMode="auto">
          <a:xfrm flipH="1">
            <a:off x="3143249" y="4076700"/>
            <a:ext cx="1696247" cy="0"/>
          </a:xfrm>
          <a:prstGeom prst="line">
            <a:avLst/>
          </a:prstGeom>
          <a:noFill/>
          <a:ln w="9525">
            <a:solidFill>
              <a:schemeClr val="tx1"/>
            </a:solidFill>
            <a:prstDash val="dash"/>
            <a:round/>
            <a:headEnd/>
            <a:tailEnd/>
          </a:ln>
        </p:spPr>
        <p:txBody>
          <a:bodyPr/>
          <a:lstStyle/>
          <a:p>
            <a:endParaRPr lang="cs-CZ"/>
          </a:p>
        </p:txBody>
      </p:sp>
      <p:sp>
        <p:nvSpPr>
          <p:cNvPr id="50" name="Line 23">
            <a:extLst>
              <a:ext uri="{FF2B5EF4-FFF2-40B4-BE49-F238E27FC236}">
                <a16:creationId xmlns:a16="http://schemas.microsoft.com/office/drawing/2014/main" id="{F40FC27B-091F-A197-3C92-C1B61B5A0192}"/>
              </a:ext>
            </a:extLst>
          </p:cNvPr>
          <p:cNvSpPr>
            <a:spLocks noChangeShapeType="1"/>
          </p:cNvSpPr>
          <p:nvPr/>
        </p:nvSpPr>
        <p:spPr bwMode="auto">
          <a:xfrm>
            <a:off x="3143250" y="3716338"/>
            <a:ext cx="0" cy="360362"/>
          </a:xfrm>
          <a:prstGeom prst="line">
            <a:avLst/>
          </a:prstGeom>
          <a:noFill/>
          <a:ln w="9525">
            <a:solidFill>
              <a:schemeClr val="tx1"/>
            </a:solidFill>
            <a:prstDash val="dash"/>
            <a:round/>
            <a:headEnd type="triangle" w="med" len="med"/>
            <a:tailEnd/>
          </a:ln>
        </p:spPr>
        <p:txBody>
          <a:bodyPr/>
          <a:lstStyle/>
          <a:p>
            <a:endParaRPr lang="cs-CZ"/>
          </a:p>
        </p:txBody>
      </p:sp>
      <p:sp>
        <p:nvSpPr>
          <p:cNvPr id="52" name="Line 25">
            <a:extLst>
              <a:ext uri="{FF2B5EF4-FFF2-40B4-BE49-F238E27FC236}">
                <a16:creationId xmlns:a16="http://schemas.microsoft.com/office/drawing/2014/main" id="{08415914-0019-9A2F-FFC6-EEA3FBE796B0}"/>
              </a:ext>
            </a:extLst>
          </p:cNvPr>
          <p:cNvSpPr>
            <a:spLocks noChangeShapeType="1"/>
          </p:cNvSpPr>
          <p:nvPr/>
        </p:nvSpPr>
        <p:spPr bwMode="auto">
          <a:xfrm>
            <a:off x="3144040" y="6450777"/>
            <a:ext cx="1675781" cy="7381"/>
          </a:xfrm>
          <a:prstGeom prst="line">
            <a:avLst/>
          </a:prstGeom>
          <a:noFill/>
          <a:ln w="9525">
            <a:solidFill>
              <a:schemeClr val="tx1"/>
            </a:solidFill>
            <a:round/>
            <a:headEnd/>
            <a:tailEnd type="triangle" w="med" len="med"/>
          </a:ln>
        </p:spPr>
        <p:txBody>
          <a:bodyPr/>
          <a:lstStyle/>
          <a:p>
            <a:endParaRPr lang="cs-CZ"/>
          </a:p>
        </p:txBody>
      </p:sp>
      <p:sp>
        <p:nvSpPr>
          <p:cNvPr id="53" name="Line 26">
            <a:extLst>
              <a:ext uri="{FF2B5EF4-FFF2-40B4-BE49-F238E27FC236}">
                <a16:creationId xmlns:a16="http://schemas.microsoft.com/office/drawing/2014/main" id="{4EDE3ACE-36C8-2700-AE1F-91DBBCDF2B8A}"/>
              </a:ext>
            </a:extLst>
          </p:cNvPr>
          <p:cNvSpPr>
            <a:spLocks noChangeShapeType="1"/>
          </p:cNvSpPr>
          <p:nvPr/>
        </p:nvSpPr>
        <p:spPr bwMode="auto">
          <a:xfrm flipH="1">
            <a:off x="3143248" y="5227639"/>
            <a:ext cx="0" cy="1230518"/>
          </a:xfrm>
          <a:prstGeom prst="line">
            <a:avLst/>
          </a:prstGeom>
          <a:noFill/>
          <a:ln w="9525">
            <a:solidFill>
              <a:schemeClr val="tx1"/>
            </a:solidFill>
            <a:round/>
            <a:headEnd/>
            <a:tailEnd/>
          </a:ln>
        </p:spPr>
        <p:txBody>
          <a:bodyPr/>
          <a:lstStyle/>
          <a:p>
            <a:endParaRPr lang="cs-CZ"/>
          </a:p>
        </p:txBody>
      </p:sp>
      <p:sp>
        <p:nvSpPr>
          <p:cNvPr id="54" name="Line 27">
            <a:extLst>
              <a:ext uri="{FF2B5EF4-FFF2-40B4-BE49-F238E27FC236}">
                <a16:creationId xmlns:a16="http://schemas.microsoft.com/office/drawing/2014/main" id="{1C052AA2-7FDC-1290-4B84-CBA4F63BF037}"/>
              </a:ext>
            </a:extLst>
          </p:cNvPr>
          <p:cNvSpPr>
            <a:spLocks noChangeShapeType="1"/>
          </p:cNvSpPr>
          <p:nvPr/>
        </p:nvSpPr>
        <p:spPr bwMode="auto">
          <a:xfrm>
            <a:off x="8832850" y="5300662"/>
            <a:ext cx="0" cy="1157495"/>
          </a:xfrm>
          <a:prstGeom prst="line">
            <a:avLst/>
          </a:prstGeom>
          <a:noFill/>
          <a:ln w="9525">
            <a:solidFill>
              <a:schemeClr val="tx1"/>
            </a:solidFill>
            <a:round/>
            <a:headEnd/>
            <a:tailEnd/>
          </a:ln>
        </p:spPr>
        <p:txBody>
          <a:bodyPr/>
          <a:lstStyle/>
          <a:p>
            <a:endParaRPr lang="cs-CZ"/>
          </a:p>
        </p:txBody>
      </p:sp>
      <p:sp>
        <p:nvSpPr>
          <p:cNvPr id="55" name="Line 28">
            <a:extLst>
              <a:ext uri="{FF2B5EF4-FFF2-40B4-BE49-F238E27FC236}">
                <a16:creationId xmlns:a16="http://schemas.microsoft.com/office/drawing/2014/main" id="{F14F2190-2A56-B398-70B3-2F8836D661F8}"/>
              </a:ext>
            </a:extLst>
          </p:cNvPr>
          <p:cNvSpPr>
            <a:spLocks noChangeShapeType="1"/>
          </p:cNvSpPr>
          <p:nvPr/>
        </p:nvSpPr>
        <p:spPr bwMode="auto">
          <a:xfrm flipH="1" flipV="1">
            <a:off x="7061986" y="6451541"/>
            <a:ext cx="1769275" cy="6616"/>
          </a:xfrm>
          <a:prstGeom prst="line">
            <a:avLst/>
          </a:prstGeom>
          <a:noFill/>
          <a:ln w="9525">
            <a:solidFill>
              <a:schemeClr val="tx1"/>
            </a:solidFill>
            <a:round/>
            <a:headEnd/>
            <a:tailEnd type="triangle" w="med" len="med"/>
          </a:ln>
        </p:spPr>
        <p:txBody>
          <a:bodyPr/>
          <a:lstStyle/>
          <a:p>
            <a:endParaRPr lang="cs-CZ"/>
          </a:p>
        </p:txBody>
      </p:sp>
      <p:sp>
        <p:nvSpPr>
          <p:cNvPr id="56" name="Line 29">
            <a:extLst>
              <a:ext uri="{FF2B5EF4-FFF2-40B4-BE49-F238E27FC236}">
                <a16:creationId xmlns:a16="http://schemas.microsoft.com/office/drawing/2014/main" id="{0F18A419-AD59-0CB6-CF14-DE6619662BB2}"/>
              </a:ext>
            </a:extLst>
          </p:cNvPr>
          <p:cNvSpPr>
            <a:spLocks noChangeShapeType="1"/>
          </p:cNvSpPr>
          <p:nvPr/>
        </p:nvSpPr>
        <p:spPr bwMode="auto">
          <a:xfrm>
            <a:off x="5951538" y="5876925"/>
            <a:ext cx="0" cy="215900"/>
          </a:xfrm>
          <a:prstGeom prst="line">
            <a:avLst/>
          </a:prstGeom>
          <a:noFill/>
          <a:ln w="9525">
            <a:solidFill>
              <a:schemeClr val="tx1"/>
            </a:solidFill>
            <a:round/>
            <a:headEnd/>
            <a:tailEnd type="triangle" w="med" len="med"/>
          </a:ln>
        </p:spPr>
        <p:txBody>
          <a:bodyPr/>
          <a:lstStyle/>
          <a:p>
            <a:endParaRPr lang="cs-CZ"/>
          </a:p>
        </p:txBody>
      </p:sp>
      <p:sp>
        <p:nvSpPr>
          <p:cNvPr id="57" name="Text Box 30">
            <a:extLst>
              <a:ext uri="{FF2B5EF4-FFF2-40B4-BE49-F238E27FC236}">
                <a16:creationId xmlns:a16="http://schemas.microsoft.com/office/drawing/2014/main" id="{6161FC4A-49C6-63B2-CF19-B89824CC801E}"/>
              </a:ext>
            </a:extLst>
          </p:cNvPr>
          <p:cNvSpPr txBox="1">
            <a:spLocks noChangeArrowheads="1"/>
          </p:cNvSpPr>
          <p:nvPr/>
        </p:nvSpPr>
        <p:spPr bwMode="auto">
          <a:xfrm>
            <a:off x="1774826" y="1484313"/>
            <a:ext cx="4105275" cy="304800"/>
          </a:xfrm>
          <a:prstGeom prst="rect">
            <a:avLst/>
          </a:prstGeom>
          <a:noFill/>
          <a:ln w="9525">
            <a:noFill/>
            <a:miter lim="800000"/>
            <a:headEnd/>
            <a:tailEnd/>
          </a:ln>
        </p:spPr>
        <p:txBody>
          <a:bodyPr>
            <a:spAutoFit/>
          </a:bodyPr>
          <a:lstStyle/>
          <a:p>
            <a:pPr algn="ctr">
              <a:spcBef>
                <a:spcPct val="50000"/>
              </a:spcBef>
            </a:pPr>
            <a:r>
              <a:rPr lang="cs-CZ" sz="1400" b="1"/>
              <a:t> - - - - - Podmíněný režim osvobození od daně</a:t>
            </a:r>
            <a:endParaRPr lang="en-US" sz="1400" b="1"/>
          </a:p>
        </p:txBody>
      </p:sp>
      <p:sp>
        <p:nvSpPr>
          <p:cNvPr id="58" name="Text Box 31">
            <a:extLst>
              <a:ext uri="{FF2B5EF4-FFF2-40B4-BE49-F238E27FC236}">
                <a16:creationId xmlns:a16="http://schemas.microsoft.com/office/drawing/2014/main" id="{AC4C2D7E-4E14-D32B-F619-36456444ACE4}"/>
              </a:ext>
            </a:extLst>
          </p:cNvPr>
          <p:cNvSpPr txBox="1">
            <a:spLocks noChangeArrowheads="1"/>
          </p:cNvSpPr>
          <p:nvPr/>
        </p:nvSpPr>
        <p:spPr bwMode="auto">
          <a:xfrm>
            <a:off x="1774826" y="1844675"/>
            <a:ext cx="1871663" cy="304800"/>
          </a:xfrm>
          <a:prstGeom prst="rect">
            <a:avLst/>
          </a:prstGeom>
          <a:noFill/>
          <a:ln w="9525">
            <a:noFill/>
            <a:miter lim="800000"/>
            <a:headEnd/>
            <a:tailEnd/>
          </a:ln>
        </p:spPr>
        <p:txBody>
          <a:bodyPr>
            <a:spAutoFit/>
          </a:bodyPr>
          <a:lstStyle/>
          <a:p>
            <a:pPr algn="ctr">
              <a:spcBef>
                <a:spcPct val="50000"/>
              </a:spcBef>
            </a:pPr>
            <a:r>
              <a:rPr lang="cs-CZ" sz="1400" b="1"/>
              <a:t> _____ Volný oběh</a:t>
            </a:r>
            <a:endParaRPr lang="en-US" sz="1400" b="1"/>
          </a:p>
        </p:txBody>
      </p:sp>
      <p:sp>
        <p:nvSpPr>
          <p:cNvPr id="2" name="Rectangle: Rounded Corners 1">
            <a:extLst>
              <a:ext uri="{FF2B5EF4-FFF2-40B4-BE49-F238E27FC236}">
                <a16:creationId xmlns:a16="http://schemas.microsoft.com/office/drawing/2014/main" id="{25A184A9-D30A-42A4-C12D-64CE7A7CAE41}"/>
              </a:ext>
            </a:extLst>
          </p:cNvPr>
          <p:cNvSpPr/>
          <p:nvPr/>
        </p:nvSpPr>
        <p:spPr>
          <a:xfrm>
            <a:off x="4839497" y="3845858"/>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Pivovar</a:t>
            </a:r>
          </a:p>
        </p:txBody>
      </p:sp>
      <p:sp>
        <p:nvSpPr>
          <p:cNvPr id="3" name="Rectangle: Rounded Corners 2">
            <a:extLst>
              <a:ext uri="{FF2B5EF4-FFF2-40B4-BE49-F238E27FC236}">
                <a16:creationId xmlns:a16="http://schemas.microsoft.com/office/drawing/2014/main" id="{3BE3F9AD-CE1C-CDD0-632A-81018D07B94D}"/>
              </a:ext>
            </a:extLst>
          </p:cNvPr>
          <p:cNvSpPr/>
          <p:nvPr/>
        </p:nvSpPr>
        <p:spPr>
          <a:xfrm>
            <a:off x="4514858" y="1947863"/>
            <a:ext cx="2590793"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Oprávněný příjemce zboží</a:t>
            </a:r>
          </a:p>
        </p:txBody>
      </p:sp>
      <p:sp>
        <p:nvSpPr>
          <p:cNvPr id="6" name="Rectangle: Rounded Corners 5">
            <a:extLst>
              <a:ext uri="{FF2B5EF4-FFF2-40B4-BE49-F238E27FC236}">
                <a16:creationId xmlns:a16="http://schemas.microsoft.com/office/drawing/2014/main" id="{E7906281-29AD-9DCC-34EE-5A28CB27EBB8}"/>
              </a:ext>
            </a:extLst>
          </p:cNvPr>
          <p:cNvSpPr/>
          <p:nvPr/>
        </p:nvSpPr>
        <p:spPr>
          <a:xfrm>
            <a:off x="2031208" y="3151856"/>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7" name="Rectangle: Rounded Corners 6">
            <a:extLst>
              <a:ext uri="{FF2B5EF4-FFF2-40B4-BE49-F238E27FC236}">
                <a16:creationId xmlns:a16="http://schemas.microsoft.com/office/drawing/2014/main" id="{2007B8FE-9845-480D-BCF0-87DC9184ADBE}"/>
              </a:ext>
            </a:extLst>
          </p:cNvPr>
          <p:cNvSpPr/>
          <p:nvPr/>
        </p:nvSpPr>
        <p:spPr>
          <a:xfrm>
            <a:off x="2029623" y="4792663"/>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8" name="Rectangle: Rounded Corners 7">
            <a:extLst>
              <a:ext uri="{FF2B5EF4-FFF2-40B4-BE49-F238E27FC236}">
                <a16:creationId xmlns:a16="http://schemas.microsoft.com/office/drawing/2014/main" id="{39E77873-B187-C026-9AE9-9D51A29DC9F5}"/>
              </a:ext>
            </a:extLst>
          </p:cNvPr>
          <p:cNvSpPr/>
          <p:nvPr/>
        </p:nvSpPr>
        <p:spPr>
          <a:xfrm>
            <a:off x="7720809" y="4789488"/>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Sklad</a:t>
            </a:r>
          </a:p>
        </p:txBody>
      </p:sp>
      <p:sp>
        <p:nvSpPr>
          <p:cNvPr id="9" name="Rectangle: Rounded Corners 8">
            <a:extLst>
              <a:ext uri="{FF2B5EF4-FFF2-40B4-BE49-F238E27FC236}">
                <a16:creationId xmlns:a16="http://schemas.microsoft.com/office/drawing/2014/main" id="{86051DA6-786C-93B3-0912-963EA6D0E171}"/>
              </a:ext>
            </a:extLst>
          </p:cNvPr>
          <p:cNvSpPr/>
          <p:nvPr/>
        </p:nvSpPr>
        <p:spPr>
          <a:xfrm>
            <a:off x="4839496" y="5228589"/>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Daňový sklad</a:t>
            </a:r>
          </a:p>
        </p:txBody>
      </p:sp>
      <p:sp>
        <p:nvSpPr>
          <p:cNvPr id="11" name="Rectangle: Rounded Corners 10">
            <a:extLst>
              <a:ext uri="{FF2B5EF4-FFF2-40B4-BE49-F238E27FC236}">
                <a16:creationId xmlns:a16="http://schemas.microsoft.com/office/drawing/2014/main" id="{E6F04DCA-806B-3866-13F3-92E8314CAC63}"/>
              </a:ext>
            </a:extLst>
          </p:cNvPr>
          <p:cNvSpPr/>
          <p:nvPr/>
        </p:nvSpPr>
        <p:spPr>
          <a:xfrm>
            <a:off x="4837909" y="6091369"/>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Zákazník</a:t>
            </a:r>
          </a:p>
        </p:txBody>
      </p:sp>
    </p:spTree>
    <p:extLst>
      <p:ext uri="{BB962C8B-B14F-4D97-AF65-F5344CB8AC3E}">
        <p14:creationId xmlns:p14="http://schemas.microsoft.com/office/powerpoint/2010/main" val="2485778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Výrobce a distributor piva </a:t>
            </a:r>
            <a:br>
              <a:rPr lang="cs-CZ" dirty="0"/>
            </a:br>
            <a:r>
              <a:rPr lang="cs-CZ" dirty="0"/>
              <a:t>Doklady doprovázející zboží</a:t>
            </a:r>
            <a:endParaRPr lang="en-GB"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12" name="Rectangle 3">
            <a:extLst>
              <a:ext uri="{FF2B5EF4-FFF2-40B4-BE49-F238E27FC236}">
                <a16:creationId xmlns:a16="http://schemas.microsoft.com/office/drawing/2014/main" id="{5B6534ED-1A60-13F2-E554-2C7C2AC9A856}"/>
              </a:ext>
            </a:extLst>
          </p:cNvPr>
          <p:cNvSpPr txBox="1">
            <a:spLocks noChangeArrowheads="1"/>
          </p:cNvSpPr>
          <p:nvPr/>
        </p:nvSpPr>
        <p:spPr>
          <a:xfrm>
            <a:off x="995362" y="1330325"/>
            <a:ext cx="10200683" cy="45466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nSpc>
                <a:spcPct val="80000"/>
              </a:lnSpc>
            </a:pPr>
            <a:endParaRPr lang="cs-CZ"/>
          </a:p>
          <a:p>
            <a:pPr>
              <a:lnSpc>
                <a:spcPct val="80000"/>
              </a:lnSpc>
            </a:pPr>
            <a:endParaRPr lang="cs-CZ"/>
          </a:p>
          <a:p>
            <a:pPr>
              <a:lnSpc>
                <a:spcPct val="80000"/>
              </a:lnSpc>
            </a:pPr>
            <a:endParaRPr lang="cs-CZ"/>
          </a:p>
          <a:p>
            <a:pPr>
              <a:lnSpc>
                <a:spcPct val="80000"/>
              </a:lnSpc>
            </a:pPr>
            <a:endParaRPr lang="cs-CZ"/>
          </a:p>
          <a:p>
            <a:pPr>
              <a:lnSpc>
                <a:spcPct val="80000"/>
              </a:lnSpc>
            </a:pPr>
            <a:endParaRPr lang="cs-CZ"/>
          </a:p>
          <a:p>
            <a:pPr lvl="1">
              <a:lnSpc>
                <a:spcPct val="80000"/>
              </a:lnSpc>
            </a:pPr>
            <a:endParaRPr lang="cs-CZ"/>
          </a:p>
          <a:p>
            <a:pPr lvl="1">
              <a:lnSpc>
                <a:spcPct val="80000"/>
              </a:lnSpc>
            </a:pPr>
            <a:endParaRPr lang="cs-CZ"/>
          </a:p>
          <a:p>
            <a:pPr lvl="1">
              <a:lnSpc>
                <a:spcPct val="80000"/>
              </a:lnSpc>
            </a:pPr>
            <a:endParaRPr lang="cs-CZ"/>
          </a:p>
          <a:p>
            <a:pPr lvl="1">
              <a:lnSpc>
                <a:spcPct val="80000"/>
              </a:lnSpc>
            </a:pPr>
            <a:endParaRPr lang="cs-CZ"/>
          </a:p>
          <a:p>
            <a:pPr>
              <a:lnSpc>
                <a:spcPct val="80000"/>
              </a:lnSpc>
            </a:pPr>
            <a:endParaRPr lang="cs-CZ"/>
          </a:p>
          <a:p>
            <a:pPr>
              <a:lnSpc>
                <a:spcPct val="80000"/>
              </a:lnSpc>
            </a:pPr>
            <a:endParaRPr lang="cs-CZ"/>
          </a:p>
        </p:txBody>
      </p:sp>
      <p:sp>
        <p:nvSpPr>
          <p:cNvPr id="64" name="Line 8">
            <a:extLst>
              <a:ext uri="{FF2B5EF4-FFF2-40B4-BE49-F238E27FC236}">
                <a16:creationId xmlns:a16="http://schemas.microsoft.com/office/drawing/2014/main" id="{5AD9C841-4D26-7AE3-759A-024187793273}"/>
              </a:ext>
            </a:extLst>
          </p:cNvPr>
          <p:cNvSpPr>
            <a:spLocks noChangeShapeType="1"/>
          </p:cNvSpPr>
          <p:nvPr/>
        </p:nvSpPr>
        <p:spPr bwMode="auto">
          <a:xfrm>
            <a:off x="3143250" y="4221163"/>
            <a:ext cx="0" cy="571500"/>
          </a:xfrm>
          <a:prstGeom prst="line">
            <a:avLst/>
          </a:prstGeom>
          <a:noFill/>
          <a:ln w="9525">
            <a:solidFill>
              <a:schemeClr val="tx1"/>
            </a:solidFill>
            <a:prstDash val="dash"/>
            <a:round/>
            <a:headEnd/>
            <a:tailEnd type="triangle" w="med" len="med"/>
          </a:ln>
        </p:spPr>
        <p:txBody>
          <a:bodyPr/>
          <a:lstStyle/>
          <a:p>
            <a:endParaRPr lang="cs-CZ"/>
          </a:p>
        </p:txBody>
      </p:sp>
      <p:sp>
        <p:nvSpPr>
          <p:cNvPr id="65" name="Line 10">
            <a:extLst>
              <a:ext uri="{FF2B5EF4-FFF2-40B4-BE49-F238E27FC236}">
                <a16:creationId xmlns:a16="http://schemas.microsoft.com/office/drawing/2014/main" id="{0D8B3A38-9DEE-277A-F9F4-6A30E7FD3A08}"/>
              </a:ext>
            </a:extLst>
          </p:cNvPr>
          <p:cNvSpPr>
            <a:spLocks noChangeShapeType="1"/>
          </p:cNvSpPr>
          <p:nvPr/>
        </p:nvSpPr>
        <p:spPr bwMode="auto">
          <a:xfrm flipH="1">
            <a:off x="5951537" y="4365626"/>
            <a:ext cx="1" cy="411817"/>
          </a:xfrm>
          <a:prstGeom prst="line">
            <a:avLst/>
          </a:prstGeom>
          <a:noFill/>
          <a:ln w="9525">
            <a:solidFill>
              <a:schemeClr val="tx1"/>
            </a:solidFill>
            <a:prstDash val="dash"/>
            <a:round/>
            <a:headEnd/>
            <a:tailEnd type="triangle" w="med" len="med"/>
          </a:ln>
        </p:spPr>
        <p:txBody>
          <a:bodyPr/>
          <a:lstStyle/>
          <a:p>
            <a:endParaRPr lang="cs-CZ"/>
          </a:p>
        </p:txBody>
      </p:sp>
      <p:sp>
        <p:nvSpPr>
          <p:cNvPr id="66" name="Line 11">
            <a:extLst>
              <a:ext uri="{FF2B5EF4-FFF2-40B4-BE49-F238E27FC236}">
                <a16:creationId xmlns:a16="http://schemas.microsoft.com/office/drawing/2014/main" id="{4F53A977-F7A2-FD3D-0582-E354BD98372D}"/>
              </a:ext>
            </a:extLst>
          </p:cNvPr>
          <p:cNvSpPr>
            <a:spLocks noChangeShapeType="1"/>
          </p:cNvSpPr>
          <p:nvPr/>
        </p:nvSpPr>
        <p:spPr bwMode="auto">
          <a:xfrm flipH="1">
            <a:off x="3143250" y="2276475"/>
            <a:ext cx="1657350" cy="0"/>
          </a:xfrm>
          <a:prstGeom prst="line">
            <a:avLst/>
          </a:prstGeom>
          <a:noFill/>
          <a:ln w="9525">
            <a:solidFill>
              <a:schemeClr val="tx1"/>
            </a:solidFill>
            <a:prstDash val="lgDash"/>
            <a:round/>
            <a:headEnd type="triangle" w="med" len="med"/>
            <a:tailEnd/>
          </a:ln>
        </p:spPr>
        <p:txBody>
          <a:bodyPr/>
          <a:lstStyle/>
          <a:p>
            <a:endParaRPr lang="cs-CZ"/>
          </a:p>
        </p:txBody>
      </p:sp>
      <p:sp>
        <p:nvSpPr>
          <p:cNvPr id="67" name="Line 13">
            <a:extLst>
              <a:ext uri="{FF2B5EF4-FFF2-40B4-BE49-F238E27FC236}">
                <a16:creationId xmlns:a16="http://schemas.microsoft.com/office/drawing/2014/main" id="{AA80F495-C7D5-C336-3261-A63EA5C1FB1F}"/>
              </a:ext>
            </a:extLst>
          </p:cNvPr>
          <p:cNvSpPr>
            <a:spLocks noChangeShapeType="1"/>
          </p:cNvSpPr>
          <p:nvPr/>
        </p:nvSpPr>
        <p:spPr bwMode="auto">
          <a:xfrm>
            <a:off x="1992314" y="2852738"/>
            <a:ext cx="8351837" cy="0"/>
          </a:xfrm>
          <a:prstGeom prst="line">
            <a:avLst/>
          </a:prstGeom>
          <a:noFill/>
          <a:ln w="9525">
            <a:solidFill>
              <a:schemeClr val="tx1"/>
            </a:solidFill>
            <a:round/>
            <a:headEnd/>
            <a:tailEnd/>
          </a:ln>
        </p:spPr>
        <p:txBody>
          <a:bodyPr/>
          <a:lstStyle/>
          <a:p>
            <a:endParaRPr lang="cs-CZ"/>
          </a:p>
        </p:txBody>
      </p:sp>
      <p:sp>
        <p:nvSpPr>
          <p:cNvPr id="69" name="Line 15">
            <a:extLst>
              <a:ext uri="{FF2B5EF4-FFF2-40B4-BE49-F238E27FC236}">
                <a16:creationId xmlns:a16="http://schemas.microsoft.com/office/drawing/2014/main" id="{280F4A81-506F-029B-CFE2-868A3896E5D1}"/>
              </a:ext>
            </a:extLst>
          </p:cNvPr>
          <p:cNvSpPr>
            <a:spLocks noChangeShapeType="1"/>
          </p:cNvSpPr>
          <p:nvPr/>
        </p:nvSpPr>
        <p:spPr bwMode="auto">
          <a:xfrm>
            <a:off x="5949950" y="2555459"/>
            <a:ext cx="0" cy="1263951"/>
          </a:xfrm>
          <a:prstGeom prst="line">
            <a:avLst/>
          </a:prstGeom>
          <a:noFill/>
          <a:ln w="9525">
            <a:solidFill>
              <a:schemeClr val="tx1"/>
            </a:solidFill>
            <a:prstDash val="dash"/>
            <a:round/>
            <a:headEnd type="triangle" w="med" len="med"/>
            <a:tailEnd/>
          </a:ln>
        </p:spPr>
        <p:txBody>
          <a:bodyPr/>
          <a:lstStyle/>
          <a:p>
            <a:endParaRPr lang="cs-CZ"/>
          </a:p>
        </p:txBody>
      </p:sp>
      <p:sp>
        <p:nvSpPr>
          <p:cNvPr id="70" name="Text Box 16">
            <a:extLst>
              <a:ext uri="{FF2B5EF4-FFF2-40B4-BE49-F238E27FC236}">
                <a16:creationId xmlns:a16="http://schemas.microsoft.com/office/drawing/2014/main" id="{5CFC4236-CF9A-3579-D78A-7206E600FE10}"/>
              </a:ext>
            </a:extLst>
          </p:cNvPr>
          <p:cNvSpPr txBox="1">
            <a:spLocks noChangeArrowheads="1"/>
          </p:cNvSpPr>
          <p:nvPr/>
        </p:nvSpPr>
        <p:spPr bwMode="auto">
          <a:xfrm>
            <a:off x="6096001" y="3141663"/>
            <a:ext cx="1800225" cy="523220"/>
          </a:xfrm>
          <a:prstGeom prst="rect">
            <a:avLst/>
          </a:prstGeom>
          <a:noFill/>
          <a:ln w="9525">
            <a:noFill/>
            <a:miter lim="800000"/>
            <a:headEnd/>
            <a:tailEnd/>
          </a:ln>
        </p:spPr>
        <p:txBody>
          <a:bodyPr>
            <a:spAutoFit/>
          </a:bodyPr>
          <a:lstStyle/>
          <a:p>
            <a:pPr algn="ctr">
              <a:spcBef>
                <a:spcPct val="50000"/>
              </a:spcBef>
            </a:pPr>
            <a:r>
              <a:rPr lang="cs-CZ" sz="1400" b="1" dirty="0"/>
              <a:t>Přímé dodávky piva</a:t>
            </a:r>
            <a:endParaRPr lang="en-US" sz="1400" b="1" dirty="0"/>
          </a:p>
        </p:txBody>
      </p:sp>
      <p:sp>
        <p:nvSpPr>
          <p:cNvPr id="71" name="Text Box 17">
            <a:extLst>
              <a:ext uri="{FF2B5EF4-FFF2-40B4-BE49-F238E27FC236}">
                <a16:creationId xmlns:a16="http://schemas.microsoft.com/office/drawing/2014/main" id="{67713683-F40A-3880-6368-4B633D67C0EA}"/>
              </a:ext>
            </a:extLst>
          </p:cNvPr>
          <p:cNvSpPr txBox="1">
            <a:spLocks noChangeArrowheads="1"/>
          </p:cNvSpPr>
          <p:nvPr/>
        </p:nvSpPr>
        <p:spPr bwMode="auto">
          <a:xfrm>
            <a:off x="8401051" y="2403475"/>
            <a:ext cx="2016125" cy="304800"/>
          </a:xfrm>
          <a:prstGeom prst="rect">
            <a:avLst/>
          </a:prstGeom>
          <a:noFill/>
          <a:ln w="9525">
            <a:noFill/>
            <a:miter lim="800000"/>
            <a:headEnd/>
            <a:tailEnd/>
          </a:ln>
        </p:spPr>
        <p:txBody>
          <a:bodyPr>
            <a:spAutoFit/>
          </a:bodyPr>
          <a:lstStyle/>
          <a:p>
            <a:pPr algn="ctr">
              <a:spcBef>
                <a:spcPct val="50000"/>
              </a:spcBef>
            </a:pPr>
            <a:r>
              <a:rPr lang="cs-CZ" sz="1400" b="1"/>
              <a:t>Německo</a:t>
            </a:r>
            <a:endParaRPr lang="en-US" sz="1400" b="1"/>
          </a:p>
        </p:txBody>
      </p:sp>
      <p:sp>
        <p:nvSpPr>
          <p:cNvPr id="72" name="Text Box 18">
            <a:extLst>
              <a:ext uri="{FF2B5EF4-FFF2-40B4-BE49-F238E27FC236}">
                <a16:creationId xmlns:a16="http://schemas.microsoft.com/office/drawing/2014/main" id="{D6851933-1CAE-7C74-41B6-A9E52353D7B1}"/>
              </a:ext>
            </a:extLst>
          </p:cNvPr>
          <p:cNvSpPr txBox="1">
            <a:spLocks noChangeArrowheads="1"/>
          </p:cNvSpPr>
          <p:nvPr/>
        </p:nvSpPr>
        <p:spPr bwMode="auto">
          <a:xfrm>
            <a:off x="8401051" y="2908300"/>
            <a:ext cx="2016125" cy="304800"/>
          </a:xfrm>
          <a:prstGeom prst="rect">
            <a:avLst/>
          </a:prstGeom>
          <a:noFill/>
          <a:ln w="9525">
            <a:noFill/>
            <a:miter lim="800000"/>
            <a:headEnd/>
            <a:tailEnd/>
          </a:ln>
        </p:spPr>
        <p:txBody>
          <a:bodyPr>
            <a:spAutoFit/>
          </a:bodyPr>
          <a:lstStyle/>
          <a:p>
            <a:pPr algn="ctr">
              <a:spcBef>
                <a:spcPct val="50000"/>
              </a:spcBef>
            </a:pPr>
            <a:r>
              <a:rPr lang="cs-CZ" sz="1400" b="1"/>
              <a:t>Česká republika</a:t>
            </a:r>
            <a:endParaRPr lang="en-US" sz="1400" b="1"/>
          </a:p>
        </p:txBody>
      </p:sp>
      <p:sp>
        <p:nvSpPr>
          <p:cNvPr id="74" name="Line 20">
            <a:extLst>
              <a:ext uri="{FF2B5EF4-FFF2-40B4-BE49-F238E27FC236}">
                <a16:creationId xmlns:a16="http://schemas.microsoft.com/office/drawing/2014/main" id="{15BEFABA-7BDC-FAF5-D2D3-03BACC4987C6}"/>
              </a:ext>
            </a:extLst>
          </p:cNvPr>
          <p:cNvSpPr>
            <a:spLocks noChangeShapeType="1"/>
          </p:cNvSpPr>
          <p:nvPr/>
        </p:nvSpPr>
        <p:spPr bwMode="auto">
          <a:xfrm flipH="1">
            <a:off x="3143250" y="4221163"/>
            <a:ext cx="1657350" cy="0"/>
          </a:xfrm>
          <a:prstGeom prst="line">
            <a:avLst/>
          </a:prstGeom>
          <a:noFill/>
          <a:ln w="9525">
            <a:solidFill>
              <a:schemeClr val="tx1"/>
            </a:solidFill>
            <a:prstDash val="dash"/>
            <a:round/>
            <a:headEnd/>
            <a:tailEnd/>
          </a:ln>
        </p:spPr>
        <p:txBody>
          <a:bodyPr/>
          <a:lstStyle/>
          <a:p>
            <a:endParaRPr lang="cs-CZ"/>
          </a:p>
        </p:txBody>
      </p:sp>
      <p:sp>
        <p:nvSpPr>
          <p:cNvPr id="75" name="Line 21">
            <a:extLst>
              <a:ext uri="{FF2B5EF4-FFF2-40B4-BE49-F238E27FC236}">
                <a16:creationId xmlns:a16="http://schemas.microsoft.com/office/drawing/2014/main" id="{777F80F7-AEF7-3A36-1CD8-0E4C7ACC7B9D}"/>
              </a:ext>
            </a:extLst>
          </p:cNvPr>
          <p:cNvSpPr>
            <a:spLocks noChangeShapeType="1"/>
          </p:cNvSpPr>
          <p:nvPr/>
        </p:nvSpPr>
        <p:spPr bwMode="auto">
          <a:xfrm>
            <a:off x="3143250" y="2276475"/>
            <a:ext cx="0" cy="865188"/>
          </a:xfrm>
          <a:prstGeom prst="line">
            <a:avLst/>
          </a:prstGeom>
          <a:noFill/>
          <a:ln w="9525">
            <a:solidFill>
              <a:schemeClr val="tx1"/>
            </a:solidFill>
            <a:prstDash val="lgDash"/>
            <a:round/>
            <a:headEnd/>
            <a:tailEnd/>
          </a:ln>
        </p:spPr>
        <p:txBody>
          <a:bodyPr/>
          <a:lstStyle/>
          <a:p>
            <a:endParaRPr lang="cs-CZ"/>
          </a:p>
        </p:txBody>
      </p:sp>
      <p:sp>
        <p:nvSpPr>
          <p:cNvPr id="76" name="Line 22">
            <a:extLst>
              <a:ext uri="{FF2B5EF4-FFF2-40B4-BE49-F238E27FC236}">
                <a16:creationId xmlns:a16="http://schemas.microsoft.com/office/drawing/2014/main" id="{F2677371-C2CB-2836-89DD-0BDEA3DF1F46}"/>
              </a:ext>
            </a:extLst>
          </p:cNvPr>
          <p:cNvSpPr>
            <a:spLocks noChangeShapeType="1"/>
          </p:cNvSpPr>
          <p:nvPr/>
        </p:nvSpPr>
        <p:spPr bwMode="auto">
          <a:xfrm flipH="1">
            <a:off x="3143250" y="4076700"/>
            <a:ext cx="1657350" cy="0"/>
          </a:xfrm>
          <a:prstGeom prst="line">
            <a:avLst/>
          </a:prstGeom>
          <a:noFill/>
          <a:ln w="9525">
            <a:solidFill>
              <a:schemeClr val="tx1"/>
            </a:solidFill>
            <a:prstDash val="dash"/>
            <a:round/>
            <a:headEnd/>
            <a:tailEnd/>
          </a:ln>
        </p:spPr>
        <p:txBody>
          <a:bodyPr/>
          <a:lstStyle/>
          <a:p>
            <a:endParaRPr lang="cs-CZ"/>
          </a:p>
        </p:txBody>
      </p:sp>
      <p:sp>
        <p:nvSpPr>
          <p:cNvPr id="77" name="Line 23">
            <a:extLst>
              <a:ext uri="{FF2B5EF4-FFF2-40B4-BE49-F238E27FC236}">
                <a16:creationId xmlns:a16="http://schemas.microsoft.com/office/drawing/2014/main" id="{5EBBB7CE-92BF-C241-1135-164BF436F382}"/>
              </a:ext>
            </a:extLst>
          </p:cNvPr>
          <p:cNvSpPr>
            <a:spLocks noChangeShapeType="1"/>
          </p:cNvSpPr>
          <p:nvPr/>
        </p:nvSpPr>
        <p:spPr bwMode="auto">
          <a:xfrm>
            <a:off x="3143250" y="3716338"/>
            <a:ext cx="0" cy="360362"/>
          </a:xfrm>
          <a:prstGeom prst="line">
            <a:avLst/>
          </a:prstGeom>
          <a:noFill/>
          <a:ln w="9525">
            <a:solidFill>
              <a:schemeClr val="tx1"/>
            </a:solidFill>
            <a:prstDash val="dash"/>
            <a:round/>
            <a:headEnd type="triangle" w="med" len="med"/>
            <a:tailEnd/>
          </a:ln>
        </p:spPr>
        <p:txBody>
          <a:bodyPr/>
          <a:lstStyle/>
          <a:p>
            <a:endParaRPr lang="cs-CZ"/>
          </a:p>
        </p:txBody>
      </p:sp>
      <p:sp>
        <p:nvSpPr>
          <p:cNvPr id="79" name="Line 25">
            <a:extLst>
              <a:ext uri="{FF2B5EF4-FFF2-40B4-BE49-F238E27FC236}">
                <a16:creationId xmlns:a16="http://schemas.microsoft.com/office/drawing/2014/main" id="{8FC799E4-43D5-D467-AE8E-6AD50FA46AB1}"/>
              </a:ext>
            </a:extLst>
          </p:cNvPr>
          <p:cNvSpPr>
            <a:spLocks noChangeShapeType="1"/>
          </p:cNvSpPr>
          <p:nvPr/>
        </p:nvSpPr>
        <p:spPr bwMode="auto">
          <a:xfrm flipV="1">
            <a:off x="3143250" y="6063634"/>
            <a:ext cx="1650269" cy="0"/>
          </a:xfrm>
          <a:prstGeom prst="line">
            <a:avLst/>
          </a:prstGeom>
          <a:noFill/>
          <a:ln w="9525">
            <a:solidFill>
              <a:schemeClr val="tx1"/>
            </a:solidFill>
            <a:round/>
            <a:headEnd/>
            <a:tailEnd type="triangle" w="med" len="med"/>
          </a:ln>
        </p:spPr>
        <p:txBody>
          <a:bodyPr/>
          <a:lstStyle/>
          <a:p>
            <a:endParaRPr lang="cs-CZ"/>
          </a:p>
        </p:txBody>
      </p:sp>
      <p:sp>
        <p:nvSpPr>
          <p:cNvPr id="80" name="Line 26">
            <a:extLst>
              <a:ext uri="{FF2B5EF4-FFF2-40B4-BE49-F238E27FC236}">
                <a16:creationId xmlns:a16="http://schemas.microsoft.com/office/drawing/2014/main" id="{BF93AF07-B77A-ED25-AE35-F42AB0C42FDC}"/>
              </a:ext>
            </a:extLst>
          </p:cNvPr>
          <p:cNvSpPr>
            <a:spLocks noChangeShapeType="1"/>
          </p:cNvSpPr>
          <p:nvPr/>
        </p:nvSpPr>
        <p:spPr bwMode="auto">
          <a:xfrm>
            <a:off x="3143250" y="5227640"/>
            <a:ext cx="0" cy="835994"/>
          </a:xfrm>
          <a:prstGeom prst="line">
            <a:avLst/>
          </a:prstGeom>
          <a:noFill/>
          <a:ln w="9525">
            <a:solidFill>
              <a:schemeClr val="tx1"/>
            </a:solidFill>
            <a:round/>
            <a:headEnd/>
            <a:tailEnd/>
          </a:ln>
        </p:spPr>
        <p:txBody>
          <a:bodyPr/>
          <a:lstStyle/>
          <a:p>
            <a:endParaRPr lang="cs-CZ"/>
          </a:p>
        </p:txBody>
      </p:sp>
      <p:sp>
        <p:nvSpPr>
          <p:cNvPr id="82" name="Line 28">
            <a:extLst>
              <a:ext uri="{FF2B5EF4-FFF2-40B4-BE49-F238E27FC236}">
                <a16:creationId xmlns:a16="http://schemas.microsoft.com/office/drawing/2014/main" id="{447F2D1D-7B18-A1C7-A1CD-0385336D816D}"/>
              </a:ext>
            </a:extLst>
          </p:cNvPr>
          <p:cNvSpPr>
            <a:spLocks noChangeShapeType="1"/>
          </p:cNvSpPr>
          <p:nvPr/>
        </p:nvSpPr>
        <p:spPr bwMode="auto">
          <a:xfrm flipH="1" flipV="1">
            <a:off x="7044161" y="6063633"/>
            <a:ext cx="1788687" cy="10904"/>
          </a:xfrm>
          <a:prstGeom prst="line">
            <a:avLst/>
          </a:prstGeom>
          <a:noFill/>
          <a:ln w="9525">
            <a:solidFill>
              <a:schemeClr val="tx1"/>
            </a:solidFill>
            <a:round/>
            <a:headEnd/>
            <a:tailEnd type="triangle" w="med" len="med"/>
          </a:ln>
        </p:spPr>
        <p:txBody>
          <a:bodyPr/>
          <a:lstStyle/>
          <a:p>
            <a:endParaRPr lang="cs-CZ"/>
          </a:p>
        </p:txBody>
      </p:sp>
      <p:sp>
        <p:nvSpPr>
          <p:cNvPr id="83" name="Line 29">
            <a:extLst>
              <a:ext uri="{FF2B5EF4-FFF2-40B4-BE49-F238E27FC236}">
                <a16:creationId xmlns:a16="http://schemas.microsoft.com/office/drawing/2014/main" id="{790B2C9F-ECE0-4B3A-1983-BD2EFECCE66F}"/>
              </a:ext>
            </a:extLst>
          </p:cNvPr>
          <p:cNvSpPr>
            <a:spLocks noChangeShapeType="1"/>
          </p:cNvSpPr>
          <p:nvPr/>
        </p:nvSpPr>
        <p:spPr bwMode="auto">
          <a:xfrm>
            <a:off x="5951538" y="5484209"/>
            <a:ext cx="0" cy="256389"/>
          </a:xfrm>
          <a:prstGeom prst="line">
            <a:avLst/>
          </a:prstGeom>
          <a:noFill/>
          <a:ln w="9525">
            <a:solidFill>
              <a:schemeClr val="tx1"/>
            </a:solidFill>
            <a:round/>
            <a:headEnd/>
            <a:tailEnd type="triangle" w="med" len="med"/>
          </a:ln>
        </p:spPr>
        <p:txBody>
          <a:bodyPr/>
          <a:lstStyle/>
          <a:p>
            <a:endParaRPr lang="cs-CZ"/>
          </a:p>
        </p:txBody>
      </p:sp>
      <p:sp>
        <p:nvSpPr>
          <p:cNvPr id="84" name="Text Box 30">
            <a:extLst>
              <a:ext uri="{FF2B5EF4-FFF2-40B4-BE49-F238E27FC236}">
                <a16:creationId xmlns:a16="http://schemas.microsoft.com/office/drawing/2014/main" id="{65DB9CC2-0BA6-F526-D7BA-7C881794DC31}"/>
              </a:ext>
            </a:extLst>
          </p:cNvPr>
          <p:cNvSpPr txBox="1">
            <a:spLocks noChangeArrowheads="1"/>
          </p:cNvSpPr>
          <p:nvPr/>
        </p:nvSpPr>
        <p:spPr bwMode="auto">
          <a:xfrm>
            <a:off x="1631950" y="1484313"/>
            <a:ext cx="6408738" cy="304800"/>
          </a:xfrm>
          <a:prstGeom prst="rect">
            <a:avLst/>
          </a:prstGeom>
          <a:noFill/>
          <a:ln w="9525">
            <a:noFill/>
            <a:miter lim="800000"/>
            <a:headEnd/>
            <a:tailEnd/>
          </a:ln>
        </p:spPr>
        <p:txBody>
          <a:bodyPr>
            <a:spAutoFit/>
          </a:bodyPr>
          <a:lstStyle/>
          <a:p>
            <a:pPr algn="ctr">
              <a:spcBef>
                <a:spcPct val="50000"/>
              </a:spcBef>
            </a:pPr>
            <a:r>
              <a:rPr lang="cs-CZ" sz="1400" b="1"/>
              <a:t> - - -  Průvodní doklad pro dopravu v podmíněném osvobození od daně</a:t>
            </a:r>
            <a:endParaRPr lang="en-US" sz="1400" b="1"/>
          </a:p>
        </p:txBody>
      </p:sp>
      <p:sp>
        <p:nvSpPr>
          <p:cNvPr id="85" name="Text Box 31">
            <a:extLst>
              <a:ext uri="{FF2B5EF4-FFF2-40B4-BE49-F238E27FC236}">
                <a16:creationId xmlns:a16="http://schemas.microsoft.com/office/drawing/2014/main" id="{171730ED-C2AE-F3E8-3C70-A81D87F29568}"/>
              </a:ext>
            </a:extLst>
          </p:cNvPr>
          <p:cNvSpPr txBox="1">
            <a:spLocks noChangeArrowheads="1"/>
          </p:cNvSpPr>
          <p:nvPr/>
        </p:nvSpPr>
        <p:spPr bwMode="auto">
          <a:xfrm>
            <a:off x="1774826" y="1844675"/>
            <a:ext cx="1871663" cy="304800"/>
          </a:xfrm>
          <a:prstGeom prst="rect">
            <a:avLst/>
          </a:prstGeom>
          <a:noFill/>
          <a:ln w="9525">
            <a:noFill/>
            <a:miter lim="800000"/>
            <a:headEnd/>
            <a:tailEnd/>
          </a:ln>
        </p:spPr>
        <p:txBody>
          <a:bodyPr>
            <a:spAutoFit/>
          </a:bodyPr>
          <a:lstStyle/>
          <a:p>
            <a:pPr algn="ctr">
              <a:spcBef>
                <a:spcPct val="50000"/>
              </a:spcBef>
            </a:pPr>
            <a:r>
              <a:rPr lang="cs-CZ" sz="1400" b="1"/>
              <a:t> ___ Daňový doklad</a:t>
            </a:r>
            <a:endParaRPr lang="en-US" sz="1400" b="1"/>
          </a:p>
        </p:txBody>
      </p:sp>
      <p:cxnSp>
        <p:nvCxnSpPr>
          <p:cNvPr id="86" name="Přímá spojnice 2">
            <a:extLst>
              <a:ext uri="{FF2B5EF4-FFF2-40B4-BE49-F238E27FC236}">
                <a16:creationId xmlns:a16="http://schemas.microsoft.com/office/drawing/2014/main" id="{88E1F7CA-433D-C6EF-89D4-7C862F211908}"/>
              </a:ext>
            </a:extLst>
          </p:cNvPr>
          <p:cNvCxnSpPr>
            <a:cxnSpLocks/>
            <a:stCxn id="7" idx="3"/>
          </p:cNvCxnSpPr>
          <p:nvPr/>
        </p:nvCxnSpPr>
        <p:spPr bwMode="auto">
          <a:xfrm>
            <a:off x="7021505" y="4149292"/>
            <a:ext cx="1811343" cy="0"/>
          </a:xfrm>
          <a:prstGeom prst="line">
            <a:avLst/>
          </a:prstGeom>
          <a:gradFill rotWithShape="1">
            <a:gsLst>
              <a:gs pos="0">
                <a:schemeClr val="accent1">
                  <a:gamma/>
                  <a:shade val="76078"/>
                  <a:invGamma/>
                </a:schemeClr>
              </a:gs>
              <a:gs pos="50000">
                <a:schemeClr val="accent1"/>
              </a:gs>
              <a:gs pos="100000">
                <a:schemeClr val="accent1">
                  <a:gamma/>
                  <a:shade val="76078"/>
                  <a:invGamma/>
                </a:schemeClr>
              </a:gs>
            </a:gsLst>
            <a:lin ang="18900000" scaled="1"/>
          </a:gradFill>
          <a:ln w="9525" cap="flat" cmpd="sng" algn="ctr">
            <a:solidFill>
              <a:schemeClr val="tx1"/>
            </a:solidFill>
            <a:prstDash val="solid"/>
            <a:round/>
            <a:headEnd type="none" w="med" len="med"/>
            <a:tailEnd type="none" w="med" len="med"/>
          </a:ln>
          <a:effectLst/>
        </p:spPr>
      </p:cxnSp>
      <p:cxnSp>
        <p:nvCxnSpPr>
          <p:cNvPr id="87" name="Přímá spojnice se šipkou 4">
            <a:extLst>
              <a:ext uri="{FF2B5EF4-FFF2-40B4-BE49-F238E27FC236}">
                <a16:creationId xmlns:a16="http://schemas.microsoft.com/office/drawing/2014/main" id="{389F490A-9508-F64B-9F21-83F72409A1D3}"/>
              </a:ext>
            </a:extLst>
          </p:cNvPr>
          <p:cNvCxnSpPr>
            <a:cxnSpLocks/>
          </p:cNvCxnSpPr>
          <p:nvPr/>
        </p:nvCxnSpPr>
        <p:spPr bwMode="auto">
          <a:xfrm>
            <a:off x="8832850" y="4149292"/>
            <a:ext cx="0" cy="643372"/>
          </a:xfrm>
          <a:prstGeom prst="straightConnector1">
            <a:avLst/>
          </a:prstGeom>
          <a:gradFill rotWithShape="1">
            <a:gsLst>
              <a:gs pos="0">
                <a:schemeClr val="accent1">
                  <a:gamma/>
                  <a:shade val="76078"/>
                  <a:invGamma/>
                </a:schemeClr>
              </a:gs>
              <a:gs pos="50000">
                <a:schemeClr val="accent1"/>
              </a:gs>
              <a:gs pos="100000">
                <a:schemeClr val="accent1">
                  <a:gamma/>
                  <a:shade val="76078"/>
                  <a:invGamma/>
                </a:schemeClr>
              </a:gs>
            </a:gsLst>
            <a:lin ang="18900000" scaled="1"/>
          </a:gradFill>
          <a:ln w="9525" cap="flat" cmpd="sng" algn="ctr">
            <a:solidFill>
              <a:schemeClr val="tx1"/>
            </a:solidFill>
            <a:prstDash val="solid"/>
            <a:round/>
            <a:headEnd type="none" w="med" len="med"/>
            <a:tailEnd type="triangle"/>
          </a:ln>
          <a:effectLst/>
        </p:spPr>
      </p:cxnSp>
      <p:sp>
        <p:nvSpPr>
          <p:cNvPr id="2" name="Rectangle: Rounded Corners 1">
            <a:extLst>
              <a:ext uri="{FF2B5EF4-FFF2-40B4-BE49-F238E27FC236}">
                <a16:creationId xmlns:a16="http://schemas.microsoft.com/office/drawing/2014/main" id="{68079E76-89D9-656C-664C-9F271D5C1000}"/>
              </a:ext>
            </a:extLst>
          </p:cNvPr>
          <p:cNvSpPr/>
          <p:nvPr/>
        </p:nvSpPr>
        <p:spPr>
          <a:xfrm>
            <a:off x="4797425" y="1907759"/>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Zákazník</a:t>
            </a:r>
          </a:p>
        </p:txBody>
      </p:sp>
      <p:sp>
        <p:nvSpPr>
          <p:cNvPr id="3" name="Rectangle: Rounded Corners 2">
            <a:extLst>
              <a:ext uri="{FF2B5EF4-FFF2-40B4-BE49-F238E27FC236}">
                <a16:creationId xmlns:a16="http://schemas.microsoft.com/office/drawing/2014/main" id="{30189279-0540-7C29-DA7C-224FE7C00A95}"/>
              </a:ext>
            </a:extLst>
          </p:cNvPr>
          <p:cNvSpPr/>
          <p:nvPr/>
        </p:nvSpPr>
        <p:spPr>
          <a:xfrm>
            <a:off x="4797423" y="5746562"/>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Zákazník</a:t>
            </a:r>
          </a:p>
        </p:txBody>
      </p:sp>
      <p:sp>
        <p:nvSpPr>
          <p:cNvPr id="6" name="Rectangle: Rounded Corners 5">
            <a:extLst>
              <a:ext uri="{FF2B5EF4-FFF2-40B4-BE49-F238E27FC236}">
                <a16:creationId xmlns:a16="http://schemas.microsoft.com/office/drawing/2014/main" id="{D3E1DF61-F203-B7CC-AC36-1DE5994CB868}"/>
              </a:ext>
            </a:extLst>
          </p:cNvPr>
          <p:cNvSpPr/>
          <p:nvPr/>
        </p:nvSpPr>
        <p:spPr>
          <a:xfrm>
            <a:off x="2071691" y="3147219"/>
            <a:ext cx="2224085"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a:t>
            </a:r>
          </a:p>
          <a:p>
            <a:pPr algn="ctr"/>
            <a:r>
              <a:rPr lang="cs-CZ" sz="1600" dirty="0">
                <a:solidFill>
                  <a:schemeClr val="bg1"/>
                </a:solidFill>
              </a:rPr>
              <a:t>Vývoz a dodání do EU</a:t>
            </a:r>
          </a:p>
        </p:txBody>
      </p:sp>
      <p:sp>
        <p:nvSpPr>
          <p:cNvPr id="7" name="Rectangle: Rounded Corners 6">
            <a:extLst>
              <a:ext uri="{FF2B5EF4-FFF2-40B4-BE49-F238E27FC236}">
                <a16:creationId xmlns:a16="http://schemas.microsoft.com/office/drawing/2014/main" id="{15704BBA-F4B2-D632-5EFA-177160FBEE63}"/>
              </a:ext>
            </a:extLst>
          </p:cNvPr>
          <p:cNvSpPr/>
          <p:nvPr/>
        </p:nvSpPr>
        <p:spPr>
          <a:xfrm>
            <a:off x="4797424" y="3825442"/>
            <a:ext cx="2224081"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Pivovar</a:t>
            </a:r>
          </a:p>
        </p:txBody>
      </p:sp>
      <p:sp>
        <p:nvSpPr>
          <p:cNvPr id="8" name="Rectangle: Rounded Corners 7">
            <a:extLst>
              <a:ext uri="{FF2B5EF4-FFF2-40B4-BE49-F238E27FC236}">
                <a16:creationId xmlns:a16="http://schemas.microsoft.com/office/drawing/2014/main" id="{CA794A66-5E1F-CFA5-B41E-398C51D103E6}"/>
              </a:ext>
            </a:extLst>
          </p:cNvPr>
          <p:cNvSpPr/>
          <p:nvPr/>
        </p:nvSpPr>
        <p:spPr>
          <a:xfrm>
            <a:off x="2069709" y="4792663"/>
            <a:ext cx="2436012"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Brno</a:t>
            </a:r>
          </a:p>
        </p:txBody>
      </p:sp>
      <p:sp>
        <p:nvSpPr>
          <p:cNvPr id="9" name="Rectangle: Rounded Corners 8">
            <a:extLst>
              <a:ext uri="{FF2B5EF4-FFF2-40B4-BE49-F238E27FC236}">
                <a16:creationId xmlns:a16="http://schemas.microsoft.com/office/drawing/2014/main" id="{3D677587-D500-E427-0548-D29B0DF5B1AC}"/>
              </a:ext>
            </a:extLst>
          </p:cNvPr>
          <p:cNvSpPr/>
          <p:nvPr/>
        </p:nvSpPr>
        <p:spPr>
          <a:xfrm>
            <a:off x="7472163" y="4799998"/>
            <a:ext cx="2721369"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Ostrava</a:t>
            </a:r>
          </a:p>
        </p:txBody>
      </p:sp>
      <p:sp>
        <p:nvSpPr>
          <p:cNvPr id="11" name="Rectangle: Rounded Corners 10">
            <a:extLst>
              <a:ext uri="{FF2B5EF4-FFF2-40B4-BE49-F238E27FC236}">
                <a16:creationId xmlns:a16="http://schemas.microsoft.com/office/drawing/2014/main" id="{1916C472-E777-DA1B-F998-00E28473BE9A}"/>
              </a:ext>
            </a:extLst>
          </p:cNvPr>
          <p:cNvSpPr/>
          <p:nvPr/>
        </p:nvSpPr>
        <p:spPr>
          <a:xfrm>
            <a:off x="4627365" y="4792113"/>
            <a:ext cx="2721369"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Distribuční centrum Praha</a:t>
            </a:r>
          </a:p>
        </p:txBody>
      </p:sp>
      <p:sp>
        <p:nvSpPr>
          <p:cNvPr id="18" name="Line 26">
            <a:extLst>
              <a:ext uri="{FF2B5EF4-FFF2-40B4-BE49-F238E27FC236}">
                <a16:creationId xmlns:a16="http://schemas.microsoft.com/office/drawing/2014/main" id="{86518AE2-9990-C8D5-80CA-03DFA0850452}"/>
              </a:ext>
            </a:extLst>
          </p:cNvPr>
          <p:cNvSpPr>
            <a:spLocks noChangeShapeType="1"/>
          </p:cNvSpPr>
          <p:nvPr/>
        </p:nvSpPr>
        <p:spPr bwMode="auto">
          <a:xfrm>
            <a:off x="8832848" y="5484209"/>
            <a:ext cx="0" cy="590328"/>
          </a:xfrm>
          <a:prstGeom prst="line">
            <a:avLst/>
          </a:prstGeom>
          <a:noFill/>
          <a:ln w="9525">
            <a:solidFill>
              <a:schemeClr val="tx1"/>
            </a:solidFill>
            <a:round/>
            <a:headEnd/>
            <a:tailEnd/>
          </a:ln>
        </p:spPr>
        <p:txBody>
          <a:bodyPr/>
          <a:lstStyle/>
          <a:p>
            <a:endParaRPr lang="cs-CZ"/>
          </a:p>
        </p:txBody>
      </p:sp>
    </p:spTree>
    <p:extLst>
      <p:ext uri="{BB962C8B-B14F-4D97-AF65-F5344CB8AC3E}">
        <p14:creationId xmlns:p14="http://schemas.microsoft.com/office/powerpoint/2010/main" val="1557991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sty Mountains">
            <a:extLst>
              <a:ext uri="{FF2B5EF4-FFF2-40B4-BE49-F238E27FC236}">
                <a16:creationId xmlns:a16="http://schemas.microsoft.com/office/drawing/2014/main" id="{39A4D3F6-050D-D2B2-96A2-64CB081264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A94F1E8-CE72-F7A0-A22E-3DB3C7E9F355}"/>
              </a:ext>
            </a:extLst>
          </p:cNvPr>
          <p:cNvSpPr/>
          <p:nvPr/>
        </p:nvSpPr>
        <p:spPr>
          <a:xfrm>
            <a:off x="0" y="0"/>
            <a:ext cx="12192000" cy="6858000"/>
          </a:xfrm>
          <a:prstGeom prst="rect">
            <a:avLst/>
          </a:prstGeom>
          <a:gradFill>
            <a:gsLst>
              <a:gs pos="100000">
                <a:srgbClr val="7213EA">
                  <a:lumMod val="75000"/>
                  <a:lumOff val="25000"/>
                  <a:alpha val="75000"/>
                </a:srgbClr>
              </a:gs>
              <a:gs pos="0">
                <a:srgbClr val="00338D">
                  <a:lumMod val="75000"/>
                  <a:lumOff val="25000"/>
                  <a:alpha val="25000"/>
                </a:srgbClr>
              </a:gs>
            </a:gsLst>
            <a:lin ang="108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HK" sz="1500" dirty="0" err="1">
              <a:solidFill>
                <a:schemeClr val="bg1"/>
              </a:solidFill>
            </a:endParaRPr>
          </a:p>
        </p:txBody>
      </p:sp>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0" name="Picture 9" descr="Natural gas fired electrical power plant">
            <a:extLst>
              <a:ext uri="{FF2B5EF4-FFF2-40B4-BE49-F238E27FC236}">
                <a16:creationId xmlns:a16="http://schemas.microsoft.com/office/drawing/2014/main" id="{9B0E676C-3DC2-2038-0D81-6DE8D6A030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7752" y="1040990"/>
            <a:ext cx="4318847" cy="5040000"/>
          </a:xfrm>
          <a:prstGeom prst="rect">
            <a:avLst/>
          </a:prstGeom>
        </p:spPr>
      </p:pic>
      <p:sp>
        <p:nvSpPr>
          <p:cNvPr id="6" name="Title 2">
            <a:extLst>
              <a:ext uri="{FF2B5EF4-FFF2-40B4-BE49-F238E27FC236}">
                <a16:creationId xmlns:a16="http://schemas.microsoft.com/office/drawing/2014/main" id="{536F9AB0-8445-839F-C9F4-8CD68E5307CB}"/>
              </a:ext>
            </a:extLst>
          </p:cNvPr>
          <p:cNvSpPr>
            <a:spLocks noGrp="1"/>
          </p:cNvSpPr>
          <p:nvPr>
            <p:ph type="ctrTitle"/>
          </p:nvPr>
        </p:nvSpPr>
        <p:spPr>
          <a:xfrm>
            <a:off x="998475" y="1485243"/>
            <a:ext cx="4235375" cy="3420000"/>
          </a:xfrm>
        </p:spPr>
        <p:txBody>
          <a:bodyPr/>
          <a:lstStyle/>
          <a:p>
            <a:r>
              <a:rPr lang="cs-CZ" sz="8000" dirty="0"/>
              <a:t>Ekologické daně</a:t>
            </a:r>
          </a:p>
        </p:txBody>
      </p:sp>
      <p:grpSp>
        <p:nvGrpSpPr>
          <p:cNvPr id="19" name="Group 18">
            <a:extLst>
              <a:ext uri="{FF2B5EF4-FFF2-40B4-BE49-F238E27FC236}">
                <a16:creationId xmlns:a16="http://schemas.microsoft.com/office/drawing/2014/main" id="{213513C4-FF75-2317-4722-89167DAB8D4D}"/>
              </a:ext>
            </a:extLst>
          </p:cNvPr>
          <p:cNvGrpSpPr/>
          <p:nvPr/>
        </p:nvGrpSpPr>
        <p:grpSpPr>
          <a:xfrm>
            <a:off x="5994400" y="2407503"/>
            <a:ext cx="3141234" cy="957943"/>
            <a:chOff x="5712480" y="2830286"/>
            <a:chExt cx="3141234" cy="957943"/>
          </a:xfrm>
        </p:grpSpPr>
        <p:cxnSp>
          <p:nvCxnSpPr>
            <p:cNvPr id="14" name="Straight Connector 13">
              <a:extLst>
                <a:ext uri="{FF2B5EF4-FFF2-40B4-BE49-F238E27FC236}">
                  <a16:creationId xmlns:a16="http://schemas.microsoft.com/office/drawing/2014/main" id="{231FFE29-B4B7-0BE1-61D0-6B0CC014CA09}"/>
                </a:ext>
              </a:extLst>
            </p:cNvPr>
            <p:cNvCxnSpPr/>
            <p:nvPr/>
          </p:nvCxnSpPr>
          <p:spPr>
            <a:xfrm flipH="1" flipV="1">
              <a:off x="7344229" y="2830286"/>
              <a:ext cx="1509485" cy="9579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AA002F-914F-6087-CFE9-01AEBA509DFB}"/>
                </a:ext>
              </a:extLst>
            </p:cNvPr>
            <p:cNvCxnSpPr>
              <a:cxnSpLocks/>
            </p:cNvCxnSpPr>
            <p:nvPr/>
          </p:nvCxnSpPr>
          <p:spPr>
            <a:xfrm flipH="1">
              <a:off x="5712480" y="2830286"/>
              <a:ext cx="16317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Placeholder 2">
            <a:extLst>
              <a:ext uri="{FF2B5EF4-FFF2-40B4-BE49-F238E27FC236}">
                <a16:creationId xmlns:a16="http://schemas.microsoft.com/office/drawing/2014/main" id="{C12C7302-8773-2371-F343-8DA155CB9079}"/>
              </a:ext>
            </a:extLst>
          </p:cNvPr>
          <p:cNvSpPr txBox="1">
            <a:spLocks/>
          </p:cNvSpPr>
          <p:nvPr/>
        </p:nvSpPr>
        <p:spPr>
          <a:xfrm>
            <a:off x="10758351" y="4845947"/>
            <a:ext cx="1358397"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a:t>Zemní plyn</a:t>
            </a:r>
            <a:br>
              <a:rPr lang="cs-CZ" dirty="0"/>
            </a:br>
            <a:r>
              <a:rPr lang="cs-CZ" dirty="0"/>
              <a:t>264,8 Kč/</a:t>
            </a:r>
            <a:r>
              <a:rPr lang="cs-CZ" dirty="0" err="1"/>
              <a:t>MWh</a:t>
            </a:r>
            <a:endParaRPr lang="cs-CZ" dirty="0"/>
          </a:p>
        </p:txBody>
      </p:sp>
      <p:grpSp>
        <p:nvGrpSpPr>
          <p:cNvPr id="21" name="Group 20">
            <a:extLst>
              <a:ext uri="{FF2B5EF4-FFF2-40B4-BE49-F238E27FC236}">
                <a16:creationId xmlns:a16="http://schemas.microsoft.com/office/drawing/2014/main" id="{9F5B4E37-7434-4536-6A94-4E3CF013D2B5}"/>
              </a:ext>
            </a:extLst>
          </p:cNvPr>
          <p:cNvGrpSpPr/>
          <p:nvPr/>
        </p:nvGrpSpPr>
        <p:grpSpPr>
          <a:xfrm rot="12738583" flipH="1">
            <a:off x="8190563" y="4865541"/>
            <a:ext cx="2600151" cy="303323"/>
            <a:chOff x="5791200" y="2830286"/>
            <a:chExt cx="2600151" cy="303323"/>
          </a:xfrm>
        </p:grpSpPr>
        <p:cxnSp>
          <p:nvCxnSpPr>
            <p:cNvPr id="22" name="Straight Connector 21">
              <a:extLst>
                <a:ext uri="{FF2B5EF4-FFF2-40B4-BE49-F238E27FC236}">
                  <a16:creationId xmlns:a16="http://schemas.microsoft.com/office/drawing/2014/main" id="{762349F8-C82E-15D9-D5BA-2797614E4F33}"/>
                </a:ext>
              </a:extLst>
            </p:cNvPr>
            <p:cNvCxnSpPr>
              <a:cxnSpLocks/>
            </p:cNvCxnSpPr>
            <p:nvPr/>
          </p:nvCxnSpPr>
          <p:spPr>
            <a:xfrm rot="12738583" flipV="1">
              <a:off x="7256366" y="3133608"/>
              <a:ext cx="1134985"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625DF4-125E-417E-5332-251F825CB85C}"/>
                </a:ext>
              </a:extLst>
            </p:cNvPr>
            <p:cNvCxnSpPr>
              <a:cxnSpLocks/>
            </p:cNvCxnSpPr>
            <p:nvPr/>
          </p:nvCxnSpPr>
          <p:spPr>
            <a:xfrm flipH="1">
              <a:off x="5791200" y="2830286"/>
              <a:ext cx="15530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Placeholder 2">
            <a:extLst>
              <a:ext uri="{FF2B5EF4-FFF2-40B4-BE49-F238E27FC236}">
                <a16:creationId xmlns:a16="http://schemas.microsoft.com/office/drawing/2014/main" id="{FD3FCA9D-AAEF-9B84-3102-D8A8738861C3}"/>
              </a:ext>
            </a:extLst>
          </p:cNvPr>
          <p:cNvSpPr txBox="1">
            <a:spLocks/>
          </p:cNvSpPr>
          <p:nvPr/>
        </p:nvSpPr>
        <p:spPr>
          <a:xfrm>
            <a:off x="4910441" y="1991713"/>
            <a:ext cx="990321"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a:t>Uhlí</a:t>
            </a:r>
            <a:br>
              <a:rPr lang="cs-CZ" dirty="0"/>
            </a:br>
            <a:r>
              <a:rPr lang="cs-CZ" dirty="0"/>
              <a:t>8,5 Kč / GJ</a:t>
            </a:r>
          </a:p>
        </p:txBody>
      </p:sp>
      <p:sp>
        <p:nvSpPr>
          <p:cNvPr id="4" name="Text Placeholder 3">
            <a:extLst>
              <a:ext uri="{FF2B5EF4-FFF2-40B4-BE49-F238E27FC236}">
                <a16:creationId xmlns:a16="http://schemas.microsoft.com/office/drawing/2014/main" id="{329671B6-73D3-C77E-2E6A-3CC123CB8672}"/>
              </a:ext>
            </a:extLst>
          </p:cNvPr>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28725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ty Mountains">
            <a:extLst>
              <a:ext uri="{FF2B5EF4-FFF2-40B4-BE49-F238E27FC236}">
                <a16:creationId xmlns:a16="http://schemas.microsoft.com/office/drawing/2014/main" id="{180134B7-AC53-0F8A-98C7-DAAA27E7DE6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Freeform 19">
            <a:extLst>
              <a:ext uri="{FF2B5EF4-FFF2-40B4-BE49-F238E27FC236}">
                <a16:creationId xmlns:a16="http://schemas.microsoft.com/office/drawing/2014/main" id="{C4C37491-2C32-653F-3EE9-58BE44242845}"/>
              </a:ext>
            </a:extLst>
          </p:cNvPr>
          <p:cNvSpPr>
            <a:spLocks noChangeAspect="1" noEditPoints="1"/>
          </p:cNvSpPr>
          <p:nvPr/>
        </p:nvSpPr>
        <p:spPr bwMode="auto">
          <a:xfrm>
            <a:off x="998475" y="36939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 name="Rectangle 4">
            <a:extLst>
              <a:ext uri="{FF2B5EF4-FFF2-40B4-BE49-F238E27FC236}">
                <a16:creationId xmlns:a16="http://schemas.microsoft.com/office/drawing/2014/main" id="{12A9366C-6188-E645-D1F4-5CB26977EC0B}"/>
              </a:ext>
            </a:extLst>
          </p:cNvPr>
          <p:cNvSpPr txBox="1">
            <a:spLocks noChangeArrowheads="1"/>
          </p:cNvSpPr>
          <p:nvPr/>
        </p:nvSpPr>
        <p:spPr>
          <a:xfrm>
            <a:off x="993775" y="1075829"/>
            <a:ext cx="102044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6600" kern="1200" baseline="0">
                <a:solidFill>
                  <a:schemeClr val="bg1"/>
                </a:solidFill>
                <a:latin typeface="+mj-lt"/>
                <a:ea typeface="+mj-ea"/>
                <a:cs typeface="+mj-cs"/>
              </a:defRPr>
            </a:lvl1pPr>
          </a:lstStyle>
          <a:p>
            <a:r>
              <a:rPr lang="cs-CZ" dirty="0"/>
              <a:t>Obsah</a:t>
            </a:r>
            <a:endParaRPr lang="en-US" dirty="0"/>
          </a:p>
        </p:txBody>
      </p:sp>
      <p:sp>
        <p:nvSpPr>
          <p:cNvPr id="4" name="Rectangle 5">
            <a:extLst>
              <a:ext uri="{FF2B5EF4-FFF2-40B4-BE49-F238E27FC236}">
                <a16:creationId xmlns:a16="http://schemas.microsoft.com/office/drawing/2014/main" id="{9A7CEAA9-6CF6-853A-A17B-49028CA7DEC6}"/>
              </a:ext>
            </a:extLst>
          </p:cNvPr>
          <p:cNvSpPr txBox="1">
            <a:spLocks noChangeArrowheads="1"/>
          </p:cNvSpPr>
          <p:nvPr/>
        </p:nvSpPr>
        <p:spPr>
          <a:xfrm>
            <a:off x="993773" y="1974354"/>
            <a:ext cx="10200683" cy="4546600"/>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eaLnBrk="1" hangingPunct="1">
              <a:lnSpc>
                <a:spcPct val="80000"/>
              </a:lnSpc>
              <a:spcBef>
                <a:spcPct val="135000"/>
              </a:spcBef>
            </a:pPr>
            <a:r>
              <a:rPr lang="cs-CZ" sz="2000" dirty="0">
                <a:solidFill>
                  <a:schemeClr val="bg1"/>
                </a:solidFill>
              </a:rPr>
              <a:t>Úvod</a:t>
            </a:r>
          </a:p>
          <a:p>
            <a:pPr eaLnBrk="1" hangingPunct="1">
              <a:lnSpc>
                <a:spcPct val="80000"/>
              </a:lnSpc>
              <a:spcBef>
                <a:spcPct val="135000"/>
              </a:spcBef>
            </a:pPr>
            <a:r>
              <a:rPr lang="cs-CZ" sz="2000" dirty="0">
                <a:solidFill>
                  <a:schemeClr val="bg1"/>
                </a:solidFill>
              </a:rPr>
              <a:t>Předmět daně</a:t>
            </a:r>
          </a:p>
          <a:p>
            <a:pPr eaLnBrk="1" hangingPunct="1">
              <a:lnSpc>
                <a:spcPct val="80000"/>
              </a:lnSpc>
              <a:spcBef>
                <a:spcPct val="135000"/>
              </a:spcBef>
            </a:pPr>
            <a:r>
              <a:rPr lang="cs-CZ" sz="2000" dirty="0">
                <a:solidFill>
                  <a:schemeClr val="bg1"/>
                </a:solidFill>
              </a:rPr>
              <a:t>Zdaňovací období</a:t>
            </a:r>
          </a:p>
          <a:p>
            <a:pPr eaLnBrk="1" hangingPunct="1">
              <a:lnSpc>
                <a:spcPct val="80000"/>
              </a:lnSpc>
              <a:spcBef>
                <a:spcPct val="135000"/>
              </a:spcBef>
            </a:pPr>
            <a:r>
              <a:rPr lang="cs-CZ" sz="2000" dirty="0">
                <a:solidFill>
                  <a:schemeClr val="bg1"/>
                </a:solidFill>
              </a:rPr>
              <a:t>Daňové přiznání</a:t>
            </a:r>
          </a:p>
          <a:p>
            <a:pPr eaLnBrk="1" hangingPunct="1">
              <a:lnSpc>
                <a:spcPct val="80000"/>
              </a:lnSpc>
              <a:spcBef>
                <a:spcPct val="135000"/>
              </a:spcBef>
            </a:pPr>
            <a:r>
              <a:rPr lang="cs-CZ" sz="2000" dirty="0">
                <a:solidFill>
                  <a:schemeClr val="bg1"/>
                </a:solidFill>
              </a:rPr>
              <a:t>Nabytí vybraných výrobků bez daně</a:t>
            </a:r>
          </a:p>
          <a:p>
            <a:pPr eaLnBrk="1" hangingPunct="1">
              <a:lnSpc>
                <a:spcPct val="80000"/>
              </a:lnSpc>
              <a:spcBef>
                <a:spcPct val="135000"/>
              </a:spcBef>
            </a:pPr>
            <a:r>
              <a:rPr lang="cs-CZ" sz="2000" dirty="0">
                <a:solidFill>
                  <a:schemeClr val="bg1"/>
                </a:solidFill>
              </a:rPr>
              <a:t>Zdaňování vybraných výrobků</a:t>
            </a:r>
            <a:endParaRPr lang="en-US" sz="2000" dirty="0">
              <a:solidFill>
                <a:schemeClr val="bg1"/>
              </a:solidFill>
            </a:endParaRPr>
          </a:p>
        </p:txBody>
      </p:sp>
    </p:spTree>
    <p:extLst>
      <p:ext uri="{BB962C8B-B14F-4D97-AF65-F5344CB8AC3E}">
        <p14:creationId xmlns:p14="http://schemas.microsoft.com/office/powerpoint/2010/main" val="333832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sz="1800" dirty="0"/>
              <a:t>Proces odvodu daně – shrnutí hlavních kroků</a:t>
            </a:r>
          </a:p>
          <a:p>
            <a:pPr eaLnBrk="1" hangingPunct="1"/>
            <a:endParaRPr lang="cs-CZ" sz="1800" dirty="0"/>
          </a:p>
          <a:p>
            <a:pPr eaLnBrk="1" hangingPunct="1"/>
            <a:endParaRPr lang="cs-CZ" sz="1800" dirty="0"/>
          </a:p>
          <a:p>
            <a:pPr eaLnBrk="1" hangingPunct="1"/>
            <a:r>
              <a:rPr lang="cs-CZ" sz="1800" dirty="0"/>
              <a:t>Určení povinnosti přiznat daň</a:t>
            </a:r>
          </a:p>
          <a:p>
            <a:pPr lvl="1" eaLnBrk="1" hangingPunct="1"/>
            <a:r>
              <a:rPr lang="cs-CZ" sz="1800" dirty="0"/>
              <a:t>HMOTNĚ = určit zda je výrobek předmětem daně </a:t>
            </a:r>
          </a:p>
          <a:p>
            <a:pPr lvl="1" eaLnBrk="1" hangingPunct="1"/>
            <a:r>
              <a:rPr lang="cs-CZ" sz="1800" dirty="0"/>
              <a:t>ČASOVĚ = určit den uvedení do volného daňového oběhu</a:t>
            </a:r>
          </a:p>
          <a:p>
            <a:pPr eaLnBrk="1" hangingPunct="1"/>
            <a:r>
              <a:rPr lang="cs-CZ" sz="1800" dirty="0"/>
              <a:t>Určení základu daně a sazby daně (příp. aplikace osvobození)</a:t>
            </a:r>
          </a:p>
          <a:p>
            <a:pPr eaLnBrk="1" hangingPunct="1"/>
            <a:r>
              <a:rPr lang="cs-CZ" sz="1800" dirty="0"/>
              <a:t>Uvedení do záznamní evidence za daný měsíc</a:t>
            </a:r>
          </a:p>
          <a:p>
            <a:pPr eaLnBrk="1" hangingPunct="1"/>
            <a:r>
              <a:rPr lang="cs-CZ" sz="1800" dirty="0"/>
              <a:t>Sestavení a podání daňového přiznání za daný měsíc</a:t>
            </a:r>
          </a:p>
          <a:p>
            <a:pPr eaLnBrk="1" hangingPunct="1"/>
            <a:r>
              <a:rPr lang="cs-CZ" sz="1800" dirty="0"/>
              <a:t>Zaplacení daně na CÚ</a:t>
            </a:r>
          </a:p>
          <a:p>
            <a:pPr eaLnBrk="1" hangingPunct="1">
              <a:buFont typeface="Arial" charset="0"/>
              <a:buNone/>
            </a:pPr>
            <a:endParaRPr lang="cs-CZ" sz="1800" dirty="0"/>
          </a:p>
          <a:p>
            <a:pPr eaLnBrk="1" hangingPunct="1">
              <a:buFont typeface="Arial" charset="0"/>
              <a:buNone/>
            </a:pPr>
            <a:endParaRPr lang="cs-CZ" sz="1800" dirty="0"/>
          </a:p>
          <a:p>
            <a:pPr eaLnBrk="1" hangingPunct="1"/>
            <a:endParaRPr lang="cs-CZ" sz="1800" dirty="0"/>
          </a:p>
          <a:p>
            <a:pPr eaLnBrk="1" hangingPunct="1">
              <a:buFont typeface="Arial" charset="0"/>
              <a:buNone/>
            </a:pPr>
            <a:endParaRPr lang="cs-CZ" sz="1800" dirty="0"/>
          </a:p>
          <a:p>
            <a:pPr eaLnBrk="1" hangingPunct="1">
              <a:buFont typeface="Arial" charset="0"/>
              <a:buNone/>
            </a:pPr>
            <a:endParaRPr lang="cs-CZ" sz="1800" dirty="0"/>
          </a:p>
          <a:p>
            <a:pPr eaLnBrk="1" hangingPunct="1"/>
            <a:endParaRPr lang="cs-CZ" sz="1800" dirty="0"/>
          </a:p>
          <a:p>
            <a:pPr eaLnBrk="1" hangingPunct="1">
              <a:buFont typeface="Arial" charset="0"/>
              <a:buNone/>
            </a:pPr>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75776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Nepřímé daně - odváděné plátcem daně</a:t>
            </a:r>
          </a:p>
          <a:p>
            <a:pPr eaLnBrk="1" hangingPunct="1">
              <a:lnSpc>
                <a:spcPct val="100000"/>
              </a:lnSpc>
              <a:spcBef>
                <a:spcPct val="30000"/>
              </a:spcBef>
            </a:pPr>
            <a:r>
              <a:rPr lang="cs-CZ" sz="1800" dirty="0"/>
              <a:t>Legislativní úprava </a:t>
            </a:r>
          </a:p>
          <a:p>
            <a:pPr lvl="1" eaLnBrk="1" hangingPunct="1">
              <a:lnSpc>
                <a:spcPct val="100000"/>
              </a:lnSpc>
              <a:spcBef>
                <a:spcPct val="30000"/>
              </a:spcBef>
            </a:pPr>
            <a:r>
              <a:rPr lang="cs-CZ" sz="1800" dirty="0"/>
              <a:t>Součást zákona č. 261/2007 Sb., o stabilizaci veřejných rozpočtů</a:t>
            </a:r>
          </a:p>
          <a:p>
            <a:pPr eaLnBrk="1" hangingPunct="1">
              <a:lnSpc>
                <a:spcPct val="100000"/>
              </a:lnSpc>
              <a:spcBef>
                <a:spcPct val="30000"/>
              </a:spcBef>
            </a:pPr>
            <a:r>
              <a:rPr lang="cs-CZ" sz="1800" dirty="0"/>
              <a:t>Vychází z požadavků směrnic EU</a:t>
            </a:r>
          </a:p>
          <a:p>
            <a:pPr eaLnBrk="1" hangingPunct="1">
              <a:lnSpc>
                <a:spcPct val="100000"/>
              </a:lnSpc>
              <a:spcBef>
                <a:spcPct val="30000"/>
              </a:spcBef>
            </a:pPr>
            <a:r>
              <a:rPr lang="cs-CZ" sz="1800" dirty="0"/>
              <a:t>Funkce ekologických daní </a:t>
            </a:r>
          </a:p>
          <a:p>
            <a:pPr lvl="1" eaLnBrk="1" hangingPunct="1"/>
            <a:r>
              <a:rPr lang="cs-CZ" sz="1800" dirty="0"/>
              <a:t>Pozitivní působení na změnu chování ekonomických subjektů, omezení negativních vlivů na životní prostředí</a:t>
            </a:r>
          </a:p>
          <a:p>
            <a:pPr eaLnBrk="1" hangingPunct="1">
              <a:lnSpc>
                <a:spcPct val="100000"/>
              </a:lnSpc>
              <a:spcBef>
                <a:spcPct val="30000"/>
              </a:spcBef>
            </a:pPr>
            <a:r>
              <a:rPr lang="cs-CZ" sz="1800" dirty="0"/>
              <a:t>Zdaňuje se dodání na území ČR</a:t>
            </a:r>
          </a:p>
          <a:p>
            <a:pPr eaLnBrk="1" hangingPunct="1">
              <a:lnSpc>
                <a:spcPct val="100000"/>
              </a:lnSpc>
              <a:spcBef>
                <a:spcPct val="30000"/>
              </a:spcBef>
            </a:pPr>
            <a:r>
              <a:rPr lang="cs-CZ" sz="1800" dirty="0"/>
              <a:t>Správa daní</a:t>
            </a:r>
          </a:p>
          <a:p>
            <a:pPr lvl="1" eaLnBrk="1" hangingPunct="1">
              <a:lnSpc>
                <a:spcPct val="100000"/>
              </a:lnSpc>
              <a:spcBef>
                <a:spcPct val="30000"/>
              </a:spcBef>
            </a:pPr>
            <a:r>
              <a:rPr lang="cs-CZ" sz="1800" dirty="0"/>
              <a:t>Celní úřad, celní ředitelství</a:t>
            </a:r>
          </a:p>
          <a:p>
            <a:pPr eaLnBrk="1" hangingPunct="1">
              <a:lnSpc>
                <a:spcPct val="100000"/>
              </a:lnSpc>
              <a:spcBef>
                <a:spcPct val="30000"/>
              </a:spcBef>
            </a:pPr>
            <a:endParaRPr lang="cs-CZ"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022583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Předmětem daně jsou vybrané výrobky</a:t>
            </a:r>
          </a:p>
          <a:p>
            <a:pPr lvl="1" eaLnBrk="1" hangingPunct="1">
              <a:lnSpc>
                <a:spcPct val="100000"/>
              </a:lnSpc>
              <a:spcBef>
                <a:spcPct val="30000"/>
              </a:spcBef>
            </a:pPr>
            <a:r>
              <a:rPr lang="cs-CZ" sz="1800" dirty="0"/>
              <a:t>Zemní plyn a některé další plyny </a:t>
            </a:r>
          </a:p>
          <a:p>
            <a:pPr lvl="1" eaLnBrk="1" hangingPunct="1">
              <a:lnSpc>
                <a:spcPct val="100000"/>
              </a:lnSpc>
              <a:spcBef>
                <a:spcPct val="30000"/>
              </a:spcBef>
            </a:pPr>
            <a:r>
              <a:rPr lang="cs-CZ" sz="1800" dirty="0"/>
              <a:t>Elektřina</a:t>
            </a:r>
          </a:p>
          <a:p>
            <a:pPr lvl="1" eaLnBrk="1" hangingPunct="1">
              <a:lnSpc>
                <a:spcPct val="100000"/>
              </a:lnSpc>
              <a:spcBef>
                <a:spcPct val="30000"/>
              </a:spcBef>
            </a:pPr>
            <a:r>
              <a:rPr lang="cs-CZ" sz="1800" dirty="0"/>
              <a:t>Pevná paliva (uhlí, brikety, koks apod.)</a:t>
            </a:r>
          </a:p>
          <a:p>
            <a:pPr eaLnBrk="1" hangingPunct="1"/>
            <a:r>
              <a:rPr lang="cs-CZ" sz="1800" dirty="0"/>
              <a:t>Zdaňovací období</a:t>
            </a:r>
          </a:p>
          <a:p>
            <a:pPr lvl="1" eaLnBrk="1" hangingPunct="1"/>
            <a:r>
              <a:rPr lang="cs-CZ" sz="1800" dirty="0"/>
              <a:t>Kalendářní měsíc</a:t>
            </a:r>
          </a:p>
          <a:p>
            <a:pPr eaLnBrk="1" hangingPunct="1"/>
            <a:r>
              <a:rPr lang="cs-CZ" sz="1800" dirty="0"/>
              <a:t>Daňové přiznání</a:t>
            </a:r>
          </a:p>
          <a:p>
            <a:pPr lvl="1" eaLnBrk="1" hangingPunct="1"/>
            <a:r>
              <a:rPr lang="cs-CZ" sz="1800" dirty="0"/>
              <a:t>Do 25. dne po skončení zdaňovacího období</a:t>
            </a:r>
          </a:p>
          <a:p>
            <a:pPr lvl="1" eaLnBrk="1" hangingPunct="1"/>
            <a:r>
              <a:rPr lang="cs-CZ" sz="1800" dirty="0"/>
              <a:t>Samostatně za každou daň</a:t>
            </a:r>
          </a:p>
          <a:p>
            <a:pPr lvl="1" eaLnBrk="1" hangingPunct="1"/>
            <a:endParaRPr lang="en-US"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779703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se odvádí pouze jednou!</a:t>
            </a:r>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lvl="1" eaLnBrk="1" hangingPunct="1"/>
            <a:endParaRPr lang="en-US"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
        <p:nvSpPr>
          <p:cNvPr id="8" name="Line 9">
            <a:extLst>
              <a:ext uri="{FF2B5EF4-FFF2-40B4-BE49-F238E27FC236}">
                <a16:creationId xmlns:a16="http://schemas.microsoft.com/office/drawing/2014/main" id="{82545FDB-26F9-DAA0-78EF-C76B79C02FBF}"/>
              </a:ext>
            </a:extLst>
          </p:cNvPr>
          <p:cNvSpPr>
            <a:spLocks noChangeShapeType="1"/>
          </p:cNvSpPr>
          <p:nvPr/>
        </p:nvSpPr>
        <p:spPr bwMode="auto">
          <a:xfrm>
            <a:off x="3071813" y="2852739"/>
            <a:ext cx="0" cy="720725"/>
          </a:xfrm>
          <a:prstGeom prst="line">
            <a:avLst/>
          </a:prstGeom>
          <a:noFill/>
          <a:ln w="9525">
            <a:solidFill>
              <a:schemeClr val="tx1"/>
            </a:solidFill>
            <a:round/>
            <a:headEnd/>
            <a:tailEnd type="triangle" w="med" len="med"/>
          </a:ln>
        </p:spPr>
        <p:txBody>
          <a:bodyPr/>
          <a:lstStyle/>
          <a:p>
            <a:endParaRPr lang="cs-CZ"/>
          </a:p>
        </p:txBody>
      </p:sp>
      <p:sp>
        <p:nvSpPr>
          <p:cNvPr id="9" name="Line 10">
            <a:extLst>
              <a:ext uri="{FF2B5EF4-FFF2-40B4-BE49-F238E27FC236}">
                <a16:creationId xmlns:a16="http://schemas.microsoft.com/office/drawing/2014/main" id="{37E97E7D-4F99-B366-D8D0-5C4516BCD580}"/>
              </a:ext>
            </a:extLst>
          </p:cNvPr>
          <p:cNvSpPr>
            <a:spLocks noChangeShapeType="1"/>
          </p:cNvSpPr>
          <p:nvPr/>
        </p:nvSpPr>
        <p:spPr bwMode="auto">
          <a:xfrm>
            <a:off x="3863976" y="3933825"/>
            <a:ext cx="1008063" cy="0"/>
          </a:xfrm>
          <a:prstGeom prst="line">
            <a:avLst/>
          </a:prstGeom>
          <a:noFill/>
          <a:ln w="9525">
            <a:solidFill>
              <a:schemeClr val="tx1"/>
            </a:solidFill>
            <a:round/>
            <a:headEnd/>
            <a:tailEnd type="triangle" w="med" len="med"/>
          </a:ln>
        </p:spPr>
        <p:txBody>
          <a:bodyPr/>
          <a:lstStyle/>
          <a:p>
            <a:endParaRPr lang="cs-CZ"/>
          </a:p>
        </p:txBody>
      </p:sp>
      <p:sp>
        <p:nvSpPr>
          <p:cNvPr id="11" name="Line 11">
            <a:extLst>
              <a:ext uri="{FF2B5EF4-FFF2-40B4-BE49-F238E27FC236}">
                <a16:creationId xmlns:a16="http://schemas.microsoft.com/office/drawing/2014/main" id="{E2C6EEA6-8679-570A-4A96-D0CEA0A28F6E}"/>
              </a:ext>
            </a:extLst>
          </p:cNvPr>
          <p:cNvSpPr>
            <a:spLocks noChangeShapeType="1"/>
          </p:cNvSpPr>
          <p:nvPr/>
        </p:nvSpPr>
        <p:spPr bwMode="auto">
          <a:xfrm>
            <a:off x="5591175" y="4221164"/>
            <a:ext cx="0" cy="720725"/>
          </a:xfrm>
          <a:prstGeom prst="line">
            <a:avLst/>
          </a:prstGeom>
          <a:noFill/>
          <a:ln w="9525">
            <a:solidFill>
              <a:schemeClr val="tx1"/>
            </a:solidFill>
            <a:round/>
            <a:headEnd/>
            <a:tailEnd type="triangle" w="med" len="med"/>
          </a:ln>
        </p:spPr>
        <p:txBody>
          <a:bodyPr/>
          <a:lstStyle/>
          <a:p>
            <a:endParaRPr lang="cs-CZ"/>
          </a:p>
        </p:txBody>
      </p:sp>
      <p:sp>
        <p:nvSpPr>
          <p:cNvPr id="13" name="Line 12">
            <a:extLst>
              <a:ext uri="{FF2B5EF4-FFF2-40B4-BE49-F238E27FC236}">
                <a16:creationId xmlns:a16="http://schemas.microsoft.com/office/drawing/2014/main" id="{565AE966-E1FB-141E-4D6C-26C2EA43CEC7}"/>
              </a:ext>
            </a:extLst>
          </p:cNvPr>
          <p:cNvSpPr>
            <a:spLocks noChangeShapeType="1"/>
          </p:cNvSpPr>
          <p:nvPr/>
        </p:nvSpPr>
        <p:spPr bwMode="auto">
          <a:xfrm>
            <a:off x="6446114" y="5270070"/>
            <a:ext cx="1008062" cy="0"/>
          </a:xfrm>
          <a:prstGeom prst="line">
            <a:avLst/>
          </a:prstGeom>
          <a:noFill/>
          <a:ln w="9525">
            <a:solidFill>
              <a:schemeClr val="tx1"/>
            </a:solidFill>
            <a:round/>
            <a:headEnd/>
            <a:tailEnd type="triangle" w="med" len="med"/>
          </a:ln>
        </p:spPr>
        <p:txBody>
          <a:bodyPr/>
          <a:lstStyle/>
          <a:p>
            <a:endParaRPr lang="cs-CZ"/>
          </a:p>
        </p:txBody>
      </p:sp>
      <p:sp>
        <p:nvSpPr>
          <p:cNvPr id="14" name="Text Box 13">
            <a:extLst>
              <a:ext uri="{FF2B5EF4-FFF2-40B4-BE49-F238E27FC236}">
                <a16:creationId xmlns:a16="http://schemas.microsoft.com/office/drawing/2014/main" id="{ADC23FF7-D225-C262-C336-6EB891310C3A}"/>
              </a:ext>
            </a:extLst>
          </p:cNvPr>
          <p:cNvSpPr txBox="1">
            <a:spLocks noChangeArrowheads="1"/>
          </p:cNvSpPr>
          <p:nvPr/>
        </p:nvSpPr>
        <p:spPr bwMode="auto">
          <a:xfrm>
            <a:off x="3071813" y="2997201"/>
            <a:ext cx="1733550" cy="366713"/>
          </a:xfrm>
          <a:prstGeom prst="rect">
            <a:avLst/>
          </a:prstGeom>
          <a:noFill/>
          <a:ln w="9525">
            <a:noFill/>
            <a:miter lim="800000"/>
            <a:headEnd/>
            <a:tailEnd/>
          </a:ln>
        </p:spPr>
        <p:txBody>
          <a:bodyPr wrap="none">
            <a:spAutoFit/>
          </a:bodyPr>
          <a:lstStyle/>
          <a:p>
            <a:r>
              <a:rPr lang="cs-CZ"/>
              <a:t>Cena bez daně</a:t>
            </a:r>
            <a:endParaRPr lang="en-US"/>
          </a:p>
        </p:txBody>
      </p:sp>
      <p:sp>
        <p:nvSpPr>
          <p:cNvPr id="15" name="Text Box 14">
            <a:extLst>
              <a:ext uri="{FF2B5EF4-FFF2-40B4-BE49-F238E27FC236}">
                <a16:creationId xmlns:a16="http://schemas.microsoft.com/office/drawing/2014/main" id="{9F999BCE-A45A-3E59-B21C-D6076581E231}"/>
              </a:ext>
            </a:extLst>
          </p:cNvPr>
          <p:cNvSpPr txBox="1">
            <a:spLocks noChangeArrowheads="1"/>
          </p:cNvSpPr>
          <p:nvPr/>
        </p:nvSpPr>
        <p:spPr bwMode="auto">
          <a:xfrm>
            <a:off x="3575050" y="4286251"/>
            <a:ext cx="1733550" cy="366713"/>
          </a:xfrm>
          <a:prstGeom prst="rect">
            <a:avLst/>
          </a:prstGeom>
          <a:noFill/>
          <a:ln w="9525">
            <a:noFill/>
            <a:miter lim="800000"/>
            <a:headEnd/>
            <a:tailEnd/>
          </a:ln>
        </p:spPr>
        <p:txBody>
          <a:bodyPr wrap="none">
            <a:spAutoFit/>
          </a:bodyPr>
          <a:lstStyle/>
          <a:p>
            <a:r>
              <a:rPr lang="cs-CZ"/>
              <a:t>Cena bez daně</a:t>
            </a:r>
            <a:endParaRPr lang="en-US"/>
          </a:p>
        </p:txBody>
      </p:sp>
      <p:sp>
        <p:nvSpPr>
          <p:cNvPr id="16" name="Text Box 15">
            <a:extLst>
              <a:ext uri="{FF2B5EF4-FFF2-40B4-BE49-F238E27FC236}">
                <a16:creationId xmlns:a16="http://schemas.microsoft.com/office/drawing/2014/main" id="{B477F354-E509-F8C5-FFC3-AFC82EAEBAF4}"/>
              </a:ext>
            </a:extLst>
          </p:cNvPr>
          <p:cNvSpPr txBox="1">
            <a:spLocks noChangeArrowheads="1"/>
          </p:cNvSpPr>
          <p:nvPr/>
        </p:nvSpPr>
        <p:spPr bwMode="auto">
          <a:xfrm>
            <a:off x="6383338" y="5661026"/>
            <a:ext cx="2190750" cy="366713"/>
          </a:xfrm>
          <a:prstGeom prst="rect">
            <a:avLst/>
          </a:prstGeom>
          <a:noFill/>
          <a:ln w="9525">
            <a:noFill/>
            <a:miter lim="800000"/>
            <a:headEnd/>
            <a:tailEnd/>
          </a:ln>
        </p:spPr>
        <p:txBody>
          <a:bodyPr wrap="none">
            <a:spAutoFit/>
          </a:bodyPr>
          <a:lstStyle/>
          <a:p>
            <a:r>
              <a:rPr lang="cs-CZ" b="1"/>
              <a:t>Cena včetně daně</a:t>
            </a:r>
            <a:r>
              <a:rPr lang="cs-CZ"/>
              <a:t> </a:t>
            </a:r>
            <a:endParaRPr lang="en-US"/>
          </a:p>
        </p:txBody>
      </p:sp>
      <p:sp>
        <p:nvSpPr>
          <p:cNvPr id="17" name="Text Box 16">
            <a:extLst>
              <a:ext uri="{FF2B5EF4-FFF2-40B4-BE49-F238E27FC236}">
                <a16:creationId xmlns:a16="http://schemas.microsoft.com/office/drawing/2014/main" id="{86F6221B-5629-9FFD-16B2-FCE7649221BF}"/>
              </a:ext>
            </a:extLst>
          </p:cNvPr>
          <p:cNvSpPr txBox="1">
            <a:spLocks noChangeArrowheads="1"/>
          </p:cNvSpPr>
          <p:nvPr/>
        </p:nvSpPr>
        <p:spPr bwMode="auto">
          <a:xfrm>
            <a:off x="5591175" y="4365626"/>
            <a:ext cx="2127250" cy="366713"/>
          </a:xfrm>
          <a:prstGeom prst="rect">
            <a:avLst/>
          </a:prstGeom>
          <a:noFill/>
          <a:ln w="9525">
            <a:noFill/>
            <a:miter lim="800000"/>
            <a:headEnd/>
            <a:tailEnd/>
          </a:ln>
        </p:spPr>
        <p:txBody>
          <a:bodyPr wrap="none">
            <a:spAutoFit/>
          </a:bodyPr>
          <a:lstStyle/>
          <a:p>
            <a:r>
              <a:rPr lang="cs-CZ" b="1"/>
              <a:t>Cena včetně daně</a:t>
            </a:r>
            <a:endParaRPr lang="en-US" b="1"/>
          </a:p>
        </p:txBody>
      </p:sp>
      <p:sp>
        <p:nvSpPr>
          <p:cNvPr id="19" name="Rectangle: Rounded Corners 18">
            <a:extLst>
              <a:ext uri="{FF2B5EF4-FFF2-40B4-BE49-F238E27FC236}">
                <a16:creationId xmlns:a16="http://schemas.microsoft.com/office/drawing/2014/main" id="{179CA391-7D57-C8EC-4C33-6C34DE883318}"/>
              </a:ext>
            </a:extLst>
          </p:cNvPr>
          <p:cNvSpPr/>
          <p:nvPr/>
        </p:nvSpPr>
        <p:spPr>
          <a:xfrm>
            <a:off x="2239964" y="221218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Výrobce</a:t>
            </a:r>
          </a:p>
        </p:txBody>
      </p:sp>
      <p:sp>
        <p:nvSpPr>
          <p:cNvPr id="20" name="Rectangle: Rounded Corners 19">
            <a:extLst>
              <a:ext uri="{FF2B5EF4-FFF2-40B4-BE49-F238E27FC236}">
                <a16:creationId xmlns:a16="http://schemas.microsoft.com/office/drawing/2014/main" id="{DCAF4F6E-7056-87AC-BA9E-2F8957DB9D15}"/>
              </a:ext>
            </a:extLst>
          </p:cNvPr>
          <p:cNvSpPr/>
          <p:nvPr/>
        </p:nvSpPr>
        <p:spPr>
          <a:xfrm>
            <a:off x="2205039" y="3573463"/>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Obchodník</a:t>
            </a:r>
          </a:p>
        </p:txBody>
      </p:sp>
      <p:sp>
        <p:nvSpPr>
          <p:cNvPr id="21" name="Rectangle: Rounded Corners 20">
            <a:extLst>
              <a:ext uri="{FF2B5EF4-FFF2-40B4-BE49-F238E27FC236}">
                <a16:creationId xmlns:a16="http://schemas.microsoft.com/office/drawing/2014/main" id="{4F511267-C675-F9E2-7F04-F1469C53C3E4}"/>
              </a:ext>
            </a:extLst>
          </p:cNvPr>
          <p:cNvSpPr/>
          <p:nvPr/>
        </p:nvSpPr>
        <p:spPr>
          <a:xfrm>
            <a:off x="4872039" y="3597475"/>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Obchodník</a:t>
            </a:r>
          </a:p>
        </p:txBody>
      </p:sp>
      <p:sp>
        <p:nvSpPr>
          <p:cNvPr id="22" name="Rectangle: Rounded Corners 21">
            <a:extLst>
              <a:ext uri="{FF2B5EF4-FFF2-40B4-BE49-F238E27FC236}">
                <a16:creationId xmlns:a16="http://schemas.microsoft.com/office/drawing/2014/main" id="{74BB47D1-6232-3768-F6E8-CC96A6DD1DE6}"/>
              </a:ext>
            </a:extLst>
          </p:cNvPr>
          <p:cNvSpPr/>
          <p:nvPr/>
        </p:nvSpPr>
        <p:spPr>
          <a:xfrm>
            <a:off x="4722815" y="4947021"/>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
        <p:nvSpPr>
          <p:cNvPr id="23" name="Rectangle: Rounded Corners 22">
            <a:extLst>
              <a:ext uri="{FF2B5EF4-FFF2-40B4-BE49-F238E27FC236}">
                <a16:creationId xmlns:a16="http://schemas.microsoft.com/office/drawing/2014/main" id="{B1231FFA-1937-B774-6C5B-10A7A15B3BE5}"/>
              </a:ext>
            </a:extLst>
          </p:cNvPr>
          <p:cNvSpPr/>
          <p:nvPr/>
        </p:nvSpPr>
        <p:spPr>
          <a:xfrm>
            <a:off x="7454176" y="4946220"/>
            <a:ext cx="1733548" cy="6477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cs-CZ" sz="1600" dirty="0">
                <a:solidFill>
                  <a:schemeClr val="bg1"/>
                </a:solidFill>
              </a:rPr>
              <a:t>Spotřebitel</a:t>
            </a:r>
          </a:p>
        </p:txBody>
      </p:sp>
    </p:spTree>
    <p:extLst>
      <p:ext uri="{BB962C8B-B14F-4D97-AF65-F5344CB8AC3E}">
        <p14:creationId xmlns:p14="http://schemas.microsoft.com/office/powerpoint/2010/main" val="2929557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Plátce daně</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Plátce daně</a:t>
            </a:r>
            <a:endParaRPr lang="en-US" sz="1800" dirty="0"/>
          </a:p>
          <a:p>
            <a:pPr eaLnBrk="1" hangingPunct="1">
              <a:lnSpc>
                <a:spcPct val="100000"/>
              </a:lnSpc>
              <a:spcBef>
                <a:spcPct val="30000"/>
              </a:spcBef>
              <a:buFontTx/>
              <a:buChar char="-"/>
            </a:pPr>
            <a:r>
              <a:rPr lang="cs-CZ" sz="1800" b="0" dirty="0"/>
              <a:t>Dodavatel, který dodává elektřinu konečnému spotřebiteli</a:t>
            </a:r>
          </a:p>
          <a:p>
            <a:pPr eaLnBrk="1" hangingPunct="1">
              <a:lnSpc>
                <a:spcPct val="100000"/>
              </a:lnSpc>
              <a:spcBef>
                <a:spcPct val="30000"/>
              </a:spcBef>
            </a:pPr>
            <a:endParaRPr lang="cs-CZ" sz="1800" dirty="0"/>
          </a:p>
          <a:p>
            <a:pPr eaLnBrk="1" hangingPunct="1">
              <a:lnSpc>
                <a:spcPct val="100000"/>
              </a:lnSpc>
              <a:spcBef>
                <a:spcPct val="30000"/>
              </a:spcBef>
            </a:pPr>
            <a:r>
              <a:rPr lang="cs-CZ" sz="1800" dirty="0"/>
              <a:t>Nutno se registrovat u celního úřadu</a:t>
            </a:r>
            <a:endParaRPr lang="en-US" sz="1800" dirty="0"/>
          </a:p>
          <a:p>
            <a:pPr eaLnBrk="1" hangingPunct="1">
              <a:lnSpc>
                <a:spcPct val="100000"/>
              </a:lnSpc>
              <a:spcBef>
                <a:spcPct val="30000"/>
              </a:spcBef>
              <a:buFontTx/>
              <a:buNone/>
            </a:pPr>
            <a:endParaRPr lang="cs-CZ" sz="1800" b="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367325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Úvod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r>
              <a:rPr lang="cs-CZ" dirty="0"/>
              <a:t>Předmět daně (§ 7 ZSD)</a:t>
            </a:r>
          </a:p>
          <a:p>
            <a:pPr eaLnBrk="1" hangingPunct="1"/>
            <a:r>
              <a:rPr lang="cs-CZ" dirty="0"/>
              <a:t>Obecné vymezení</a:t>
            </a:r>
          </a:p>
          <a:p>
            <a:pPr lvl="1" eaLnBrk="1" hangingPunct="1"/>
            <a:r>
              <a:rPr lang="cs-CZ" dirty="0"/>
              <a:t>Vybrané výrobky vyrobené nebo dovezené na území ES (§ 1 - § 43q ZSD )</a:t>
            </a:r>
          </a:p>
          <a:p>
            <a:r>
              <a:rPr lang="cs-CZ" dirty="0"/>
              <a:t>Bližší vymezení (</a:t>
            </a:r>
            <a:r>
              <a:rPr lang="cs-CZ" i="1" dirty="0"/>
              <a:t>lex </a:t>
            </a:r>
            <a:r>
              <a:rPr lang="cs-CZ" i="1" dirty="0" err="1"/>
              <a:t>specialis</a:t>
            </a:r>
            <a:r>
              <a:rPr lang="cs-CZ" dirty="0"/>
              <a:t>)</a:t>
            </a:r>
          </a:p>
          <a:p>
            <a:pPr lvl="1" eaLnBrk="1" hangingPunct="1"/>
            <a:r>
              <a:rPr lang="cs-CZ" dirty="0"/>
              <a:t>Daň z minerálních olejů (§ 44 - § 64 ZSD )</a:t>
            </a:r>
          </a:p>
          <a:p>
            <a:pPr lvl="1" eaLnBrk="1" hangingPunct="1"/>
            <a:r>
              <a:rPr lang="cs-CZ" dirty="0"/>
              <a:t>Daň z lihu (§ 66 - § 79a ZSD)</a:t>
            </a:r>
          </a:p>
          <a:p>
            <a:pPr lvl="1" eaLnBrk="1" hangingPunct="1"/>
            <a:r>
              <a:rPr lang="cs-CZ" dirty="0"/>
              <a:t>Daň z piva (§ 80 - § 91 ZSD)</a:t>
            </a:r>
          </a:p>
          <a:p>
            <a:pPr lvl="1" eaLnBrk="1" hangingPunct="1"/>
            <a:r>
              <a:rPr lang="cs-CZ" dirty="0"/>
              <a:t>Daň z vína a meziproduktů (§ 92 - § 100b ZSD)</a:t>
            </a:r>
          </a:p>
          <a:p>
            <a:pPr lvl="1" eaLnBrk="1" hangingPunct="1"/>
            <a:r>
              <a:rPr lang="cs-CZ" dirty="0"/>
              <a:t>Daň z tabákových výrobků a surového tabáku (§ 100c - § 131g ZSD)</a:t>
            </a:r>
            <a:endParaRPr lang="en-US" dirty="0"/>
          </a:p>
          <a:p>
            <a:pPr eaLnBrk="1" hangingPunct="1"/>
            <a:endParaRPr lang="cs-CZ" dirty="0"/>
          </a:p>
          <a:p>
            <a:pPr lvl="1" eaLnBrk="1" hangingPunct="1"/>
            <a:endParaRPr lang="en-US" dirty="0"/>
          </a:p>
          <a:p>
            <a:pPr eaLnBrk="1" hangingPunct="1"/>
            <a:endParaRPr lang="cs-CZ" dirty="0"/>
          </a:p>
          <a:p>
            <a:pPr eaLnBrk="1" hangingPunct="1"/>
            <a:endParaRPr lang="cs-CZ"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pSp>
        <p:nvGrpSpPr>
          <p:cNvPr id="2" name="Group 1">
            <a:extLst>
              <a:ext uri="{FF2B5EF4-FFF2-40B4-BE49-F238E27FC236}">
                <a16:creationId xmlns:a16="http://schemas.microsoft.com/office/drawing/2014/main" id="{273998F8-5CB3-57A2-9E7E-A27AE33339CF}"/>
              </a:ext>
            </a:extLst>
          </p:cNvPr>
          <p:cNvGrpSpPr/>
          <p:nvPr/>
        </p:nvGrpSpPr>
        <p:grpSpPr>
          <a:xfrm>
            <a:off x="9097517" y="1330126"/>
            <a:ext cx="2364181" cy="2364181"/>
            <a:chOff x="9055271" y="1617769"/>
            <a:chExt cx="986327" cy="986762"/>
          </a:xfrm>
        </p:grpSpPr>
        <p:sp>
          <p:nvSpPr>
            <p:cNvPr id="3" name="Freeform 15">
              <a:extLst>
                <a:ext uri="{FF2B5EF4-FFF2-40B4-BE49-F238E27FC236}">
                  <a16:creationId xmlns:a16="http://schemas.microsoft.com/office/drawing/2014/main" id="{4A85021B-AFFB-0F88-8FBE-AC62A6E6593C}"/>
                </a:ext>
              </a:extLst>
            </p:cNvPr>
            <p:cNvSpPr>
              <a:spLocks/>
            </p:cNvSpPr>
            <p:nvPr/>
          </p:nvSpPr>
          <p:spPr bwMode="gray">
            <a:xfrm>
              <a:off x="9055271" y="1617769"/>
              <a:ext cx="533209" cy="724728"/>
            </a:xfrm>
            <a:custGeom>
              <a:avLst/>
              <a:gdLst/>
              <a:ahLst/>
              <a:cxnLst>
                <a:cxn ang="0">
                  <a:pos x="1813" y="146"/>
                </a:cxn>
                <a:cxn ang="0">
                  <a:pos x="1667" y="0"/>
                </a:cxn>
                <a:cxn ang="0">
                  <a:pos x="0" y="1677"/>
                </a:cxn>
                <a:cxn ang="0">
                  <a:pos x="196" y="2464"/>
                </a:cxn>
                <a:cxn ang="0">
                  <a:pos x="249" y="2266"/>
                </a:cxn>
                <a:cxn ang="0">
                  <a:pos x="450" y="2319"/>
                </a:cxn>
                <a:cxn ang="0">
                  <a:pos x="292" y="1677"/>
                </a:cxn>
                <a:cxn ang="0">
                  <a:pos x="1667" y="292"/>
                </a:cxn>
                <a:cxn ang="0">
                  <a:pos x="1813" y="146"/>
                </a:cxn>
              </a:cxnLst>
              <a:rect l="0" t="0" r="r" b="b"/>
              <a:pathLst>
                <a:path w="1813" h="2464">
                  <a:moveTo>
                    <a:pt x="1813" y="146"/>
                  </a:moveTo>
                  <a:cubicBezTo>
                    <a:pt x="1667" y="0"/>
                    <a:pt x="1667" y="0"/>
                    <a:pt x="1667" y="0"/>
                  </a:cubicBezTo>
                  <a:cubicBezTo>
                    <a:pt x="747" y="6"/>
                    <a:pt x="0" y="756"/>
                    <a:pt x="0" y="1677"/>
                  </a:cubicBezTo>
                  <a:cubicBezTo>
                    <a:pt x="0" y="1952"/>
                    <a:pt x="67" y="2223"/>
                    <a:pt x="196" y="2464"/>
                  </a:cubicBezTo>
                  <a:cubicBezTo>
                    <a:pt x="249" y="2266"/>
                    <a:pt x="249" y="2266"/>
                    <a:pt x="249" y="2266"/>
                  </a:cubicBezTo>
                  <a:cubicBezTo>
                    <a:pt x="450" y="2319"/>
                    <a:pt x="450" y="2319"/>
                    <a:pt x="450" y="2319"/>
                  </a:cubicBezTo>
                  <a:cubicBezTo>
                    <a:pt x="346" y="2122"/>
                    <a:pt x="292" y="1901"/>
                    <a:pt x="292" y="1677"/>
                  </a:cubicBezTo>
                  <a:cubicBezTo>
                    <a:pt x="292" y="917"/>
                    <a:pt x="908" y="298"/>
                    <a:pt x="1667" y="292"/>
                  </a:cubicBezTo>
                  <a:lnTo>
                    <a:pt x="1813" y="146"/>
                  </a:lnTo>
                  <a:close/>
                </a:path>
              </a:pathLst>
            </a:custGeom>
            <a:solidFill>
              <a:srgbClr val="00C0AE"/>
            </a:solidFill>
            <a:ln w="9525">
              <a:noFill/>
              <a:round/>
              <a:headEnd/>
              <a:tailEnd/>
            </a:ln>
          </p:spPr>
          <p:txBody>
            <a:bodyPr/>
            <a:lstStyle/>
            <a:p>
              <a:endParaRPr lang="en-US" sz="1000" dirty="0"/>
            </a:p>
          </p:txBody>
        </p:sp>
        <p:sp>
          <p:nvSpPr>
            <p:cNvPr id="4" name="Freeform 16">
              <a:extLst>
                <a:ext uri="{FF2B5EF4-FFF2-40B4-BE49-F238E27FC236}">
                  <a16:creationId xmlns:a16="http://schemas.microsoft.com/office/drawing/2014/main" id="{00EB5279-7134-E4A8-F970-A3486E6B1130}"/>
                </a:ext>
              </a:extLst>
            </p:cNvPr>
            <p:cNvSpPr>
              <a:spLocks/>
            </p:cNvSpPr>
            <p:nvPr/>
          </p:nvSpPr>
          <p:spPr bwMode="gray">
            <a:xfrm>
              <a:off x="9122738" y="2301582"/>
              <a:ext cx="844428" cy="302949"/>
            </a:xfrm>
            <a:custGeom>
              <a:avLst/>
              <a:gdLst/>
              <a:ahLst/>
              <a:cxnLst>
                <a:cxn ang="0">
                  <a:pos x="2671" y="295"/>
                </a:cxn>
                <a:cxn ang="0">
                  <a:pos x="2617" y="94"/>
                </a:cxn>
                <a:cxn ang="0">
                  <a:pos x="1448" y="738"/>
                </a:cxn>
                <a:cxn ang="0">
                  <a:pos x="253" y="54"/>
                </a:cxn>
                <a:cxn ang="0">
                  <a:pos x="54" y="0"/>
                </a:cxn>
                <a:cxn ang="0">
                  <a:pos x="0" y="200"/>
                </a:cxn>
                <a:cxn ang="0">
                  <a:pos x="1448" y="1030"/>
                </a:cxn>
                <a:cxn ang="0">
                  <a:pos x="2870" y="242"/>
                </a:cxn>
                <a:cxn ang="0">
                  <a:pos x="2671" y="295"/>
                </a:cxn>
              </a:cxnLst>
              <a:rect l="0" t="0" r="r" b="b"/>
              <a:pathLst>
                <a:path w="2870" h="1030">
                  <a:moveTo>
                    <a:pt x="2671" y="295"/>
                  </a:moveTo>
                  <a:cubicBezTo>
                    <a:pt x="2617" y="94"/>
                    <a:pt x="2617" y="94"/>
                    <a:pt x="2617" y="94"/>
                  </a:cubicBezTo>
                  <a:cubicBezTo>
                    <a:pt x="2364" y="492"/>
                    <a:pt x="1921" y="738"/>
                    <a:pt x="1448" y="738"/>
                  </a:cubicBezTo>
                  <a:cubicBezTo>
                    <a:pt x="958" y="738"/>
                    <a:pt x="501" y="476"/>
                    <a:pt x="253" y="54"/>
                  </a:cubicBezTo>
                  <a:cubicBezTo>
                    <a:pt x="54" y="0"/>
                    <a:pt x="54" y="0"/>
                    <a:pt x="54" y="0"/>
                  </a:cubicBezTo>
                  <a:cubicBezTo>
                    <a:pt x="0" y="200"/>
                    <a:pt x="0" y="200"/>
                    <a:pt x="0" y="200"/>
                  </a:cubicBezTo>
                  <a:cubicBezTo>
                    <a:pt x="301" y="712"/>
                    <a:pt x="854" y="1030"/>
                    <a:pt x="1448" y="1030"/>
                  </a:cubicBezTo>
                  <a:cubicBezTo>
                    <a:pt x="2025" y="1030"/>
                    <a:pt x="2564" y="729"/>
                    <a:pt x="2870" y="242"/>
                  </a:cubicBezTo>
                  <a:lnTo>
                    <a:pt x="2671" y="295"/>
                  </a:lnTo>
                  <a:close/>
                </a:path>
              </a:pathLst>
            </a:custGeom>
            <a:solidFill>
              <a:srgbClr val="00C0AE"/>
            </a:solidFill>
            <a:ln w="9525">
              <a:noFill/>
              <a:round/>
              <a:headEnd/>
              <a:tailEnd/>
            </a:ln>
          </p:spPr>
          <p:txBody>
            <a:bodyPr/>
            <a:lstStyle/>
            <a:p>
              <a:endParaRPr lang="en-US" sz="1000" dirty="0"/>
            </a:p>
          </p:txBody>
        </p:sp>
        <p:sp>
          <p:nvSpPr>
            <p:cNvPr id="6" name="Freeform 17">
              <a:extLst>
                <a:ext uri="{FF2B5EF4-FFF2-40B4-BE49-F238E27FC236}">
                  <a16:creationId xmlns:a16="http://schemas.microsoft.com/office/drawing/2014/main" id="{5DF132E0-68DE-B5D2-2B0C-A68C8076CD91}"/>
                </a:ext>
              </a:extLst>
            </p:cNvPr>
            <p:cNvSpPr>
              <a:spLocks/>
            </p:cNvSpPr>
            <p:nvPr/>
          </p:nvSpPr>
          <p:spPr bwMode="gray">
            <a:xfrm>
              <a:off x="9564975" y="1618204"/>
              <a:ext cx="476623" cy="752586"/>
            </a:xfrm>
            <a:custGeom>
              <a:avLst/>
              <a:gdLst/>
              <a:ahLst/>
              <a:cxnLst>
                <a:cxn ang="0">
                  <a:pos x="1401" y="2506"/>
                </a:cxn>
                <a:cxn ang="0">
                  <a:pos x="1620" y="1676"/>
                </a:cxn>
                <a:cxn ang="0">
                  <a:pos x="3" y="0"/>
                </a:cxn>
                <a:cxn ang="0">
                  <a:pos x="148" y="145"/>
                </a:cxn>
                <a:cxn ang="0">
                  <a:pos x="0" y="293"/>
                </a:cxn>
                <a:cxn ang="0">
                  <a:pos x="1328" y="1676"/>
                </a:cxn>
                <a:cxn ang="0">
                  <a:pos x="1148" y="2360"/>
                </a:cxn>
                <a:cxn ang="0">
                  <a:pos x="1201" y="2559"/>
                </a:cxn>
                <a:cxn ang="0">
                  <a:pos x="1401" y="2506"/>
                </a:cxn>
              </a:cxnLst>
              <a:rect l="0" t="0" r="r" b="b"/>
              <a:pathLst>
                <a:path w="1620" h="2559">
                  <a:moveTo>
                    <a:pt x="1401" y="2506"/>
                  </a:moveTo>
                  <a:cubicBezTo>
                    <a:pt x="1545" y="2254"/>
                    <a:pt x="1620" y="1967"/>
                    <a:pt x="1620" y="1676"/>
                  </a:cubicBezTo>
                  <a:cubicBezTo>
                    <a:pt x="1620" y="771"/>
                    <a:pt x="900" y="31"/>
                    <a:pt x="3" y="0"/>
                  </a:cubicBezTo>
                  <a:cubicBezTo>
                    <a:pt x="148" y="145"/>
                    <a:pt x="148" y="145"/>
                    <a:pt x="148" y="145"/>
                  </a:cubicBezTo>
                  <a:cubicBezTo>
                    <a:pt x="0" y="293"/>
                    <a:pt x="0" y="293"/>
                    <a:pt x="0" y="293"/>
                  </a:cubicBezTo>
                  <a:cubicBezTo>
                    <a:pt x="738" y="322"/>
                    <a:pt x="1328" y="932"/>
                    <a:pt x="1328" y="1676"/>
                  </a:cubicBezTo>
                  <a:cubicBezTo>
                    <a:pt x="1328" y="1916"/>
                    <a:pt x="1266" y="2152"/>
                    <a:pt x="1148" y="2360"/>
                  </a:cubicBezTo>
                  <a:cubicBezTo>
                    <a:pt x="1201" y="2559"/>
                    <a:pt x="1201" y="2559"/>
                    <a:pt x="1201" y="2559"/>
                  </a:cubicBezTo>
                  <a:lnTo>
                    <a:pt x="1401" y="2506"/>
                  </a:lnTo>
                  <a:close/>
                </a:path>
              </a:pathLst>
            </a:custGeom>
            <a:solidFill>
              <a:srgbClr val="00C0AE"/>
            </a:solidFill>
            <a:ln w="9525">
              <a:noFill/>
              <a:round/>
              <a:headEnd/>
              <a:tailEnd/>
            </a:ln>
          </p:spPr>
          <p:txBody>
            <a:bodyPr/>
            <a:lstStyle/>
            <a:p>
              <a:endParaRPr lang="en-US" sz="1000" dirty="0"/>
            </a:p>
          </p:txBody>
        </p:sp>
        <p:grpSp>
          <p:nvGrpSpPr>
            <p:cNvPr id="7" name="Group 6">
              <a:extLst>
                <a:ext uri="{FF2B5EF4-FFF2-40B4-BE49-F238E27FC236}">
                  <a16:creationId xmlns:a16="http://schemas.microsoft.com/office/drawing/2014/main" id="{7351C4BA-5B93-4B4D-12F9-1081A81A537D}"/>
                </a:ext>
              </a:extLst>
            </p:cNvPr>
            <p:cNvGrpSpPr/>
            <p:nvPr/>
          </p:nvGrpSpPr>
          <p:grpSpPr>
            <a:xfrm>
              <a:off x="9155384" y="1717882"/>
              <a:ext cx="786537" cy="786537"/>
              <a:chOff x="9155384" y="1717882"/>
              <a:chExt cx="786537" cy="786537"/>
            </a:xfrm>
          </p:grpSpPr>
          <p:sp>
            <p:nvSpPr>
              <p:cNvPr id="8" name="Freeform 18">
                <a:extLst>
                  <a:ext uri="{FF2B5EF4-FFF2-40B4-BE49-F238E27FC236}">
                    <a16:creationId xmlns:a16="http://schemas.microsoft.com/office/drawing/2014/main" id="{7AC0E262-E2DA-A405-BEAF-2888A18E0C23}"/>
                  </a:ext>
                </a:extLst>
              </p:cNvPr>
              <p:cNvSpPr>
                <a:spLocks/>
              </p:cNvSpPr>
              <p:nvPr/>
            </p:nvSpPr>
            <p:spPr bwMode="gray">
              <a:xfrm>
                <a:off x="9155384" y="1717882"/>
                <a:ext cx="386087" cy="583700"/>
              </a:xfrm>
              <a:custGeom>
                <a:avLst/>
                <a:gdLst/>
                <a:ahLst/>
                <a:cxnLst>
                  <a:cxn ang="0">
                    <a:pos x="167" y="1984"/>
                  </a:cxn>
                  <a:cxn ang="0">
                    <a:pos x="1313" y="1322"/>
                  </a:cxn>
                  <a:cxn ang="0">
                    <a:pos x="1313" y="0"/>
                  </a:cxn>
                  <a:cxn ang="0">
                    <a:pos x="0" y="1336"/>
                  </a:cxn>
                  <a:cxn ang="0">
                    <a:pos x="167" y="1984"/>
                  </a:cxn>
                </a:cxnLst>
                <a:rect l="0" t="0" r="r" b="b"/>
                <a:pathLst>
                  <a:path w="1313" h="1984">
                    <a:moveTo>
                      <a:pt x="167" y="1984"/>
                    </a:moveTo>
                    <a:cubicBezTo>
                      <a:pt x="1313" y="1322"/>
                      <a:pt x="1313" y="1322"/>
                      <a:pt x="1313" y="1322"/>
                    </a:cubicBezTo>
                    <a:cubicBezTo>
                      <a:pt x="1313" y="0"/>
                      <a:pt x="1313" y="0"/>
                      <a:pt x="1313" y="0"/>
                    </a:cubicBezTo>
                    <a:cubicBezTo>
                      <a:pt x="587" y="12"/>
                      <a:pt x="0" y="607"/>
                      <a:pt x="0" y="1336"/>
                    </a:cubicBezTo>
                    <a:cubicBezTo>
                      <a:pt x="0" y="1563"/>
                      <a:pt x="58" y="1786"/>
                      <a:pt x="167" y="1984"/>
                    </a:cubicBezTo>
                    <a:close/>
                  </a:path>
                </a:pathLst>
              </a:custGeom>
              <a:solidFill>
                <a:srgbClr val="00338D"/>
              </a:solidFill>
              <a:ln w="9525">
                <a:noFill/>
                <a:round/>
                <a:headEnd/>
                <a:tailEnd/>
              </a:ln>
            </p:spPr>
            <p:txBody>
              <a:bodyPr anchor="ctr"/>
              <a:lstStyle/>
              <a:p>
                <a:pPr algn="ctr"/>
                <a:r>
                  <a:rPr lang="cs-CZ" sz="1000" b="1" dirty="0">
                    <a:solidFill>
                      <a:schemeClr val="bg1"/>
                    </a:solidFill>
                  </a:rPr>
                  <a:t>Obecně</a:t>
                </a:r>
                <a:endParaRPr lang="en-US" sz="1000" b="1" dirty="0">
                  <a:solidFill>
                    <a:schemeClr val="bg1"/>
                  </a:solidFill>
                </a:endParaRPr>
              </a:p>
            </p:txBody>
          </p:sp>
          <p:sp>
            <p:nvSpPr>
              <p:cNvPr id="9" name="Freeform 19">
                <a:extLst>
                  <a:ext uri="{FF2B5EF4-FFF2-40B4-BE49-F238E27FC236}">
                    <a16:creationId xmlns:a16="http://schemas.microsoft.com/office/drawing/2014/main" id="{4ECE4EA5-670A-126B-B7B6-3A26616912C7}"/>
                  </a:ext>
                </a:extLst>
              </p:cNvPr>
              <p:cNvSpPr>
                <a:spLocks/>
              </p:cNvSpPr>
              <p:nvPr/>
            </p:nvSpPr>
            <p:spPr bwMode="gray">
              <a:xfrm>
                <a:off x="9211534" y="2119203"/>
                <a:ext cx="673801" cy="385216"/>
              </a:xfrm>
              <a:custGeom>
                <a:avLst/>
                <a:gdLst/>
                <a:ahLst/>
                <a:cxnLst>
                  <a:cxn ang="0">
                    <a:pos x="1146" y="0"/>
                  </a:cxn>
                  <a:cxn ang="0">
                    <a:pos x="0" y="661"/>
                  </a:cxn>
                  <a:cxn ang="0">
                    <a:pos x="1146" y="1309"/>
                  </a:cxn>
                  <a:cxn ang="0">
                    <a:pos x="2291" y="661"/>
                  </a:cxn>
                  <a:cxn ang="0">
                    <a:pos x="1146" y="0"/>
                  </a:cxn>
                </a:cxnLst>
                <a:rect l="0" t="0" r="r" b="b"/>
                <a:pathLst>
                  <a:path w="2291" h="1309">
                    <a:moveTo>
                      <a:pt x="1146" y="0"/>
                    </a:moveTo>
                    <a:cubicBezTo>
                      <a:pt x="0" y="661"/>
                      <a:pt x="0" y="661"/>
                      <a:pt x="0" y="661"/>
                    </a:cubicBezTo>
                    <a:cubicBezTo>
                      <a:pt x="241" y="1061"/>
                      <a:pt x="678" y="1309"/>
                      <a:pt x="1146" y="1309"/>
                    </a:cubicBezTo>
                    <a:cubicBezTo>
                      <a:pt x="1613" y="1309"/>
                      <a:pt x="2050" y="1061"/>
                      <a:pt x="2291" y="661"/>
                    </a:cubicBezTo>
                    <a:lnTo>
                      <a:pt x="1146" y="0"/>
                    </a:lnTo>
                    <a:close/>
                  </a:path>
                </a:pathLst>
              </a:custGeom>
              <a:solidFill>
                <a:srgbClr val="7213EA"/>
              </a:solidFill>
              <a:ln w="9525">
                <a:noFill/>
                <a:round/>
                <a:headEnd/>
                <a:tailEnd/>
              </a:ln>
            </p:spPr>
            <p:txBody>
              <a:bodyPr anchor="ctr"/>
              <a:lstStyle/>
              <a:p>
                <a:pPr algn="ctr"/>
                <a:r>
                  <a:rPr lang="cs-CZ" sz="1000" b="1" dirty="0">
                    <a:solidFill>
                      <a:schemeClr val="bg1"/>
                    </a:solidFill>
                  </a:rPr>
                  <a:t>Předmět daně</a:t>
                </a:r>
                <a:endParaRPr lang="en-US" sz="1000" b="1" dirty="0">
                  <a:solidFill>
                    <a:schemeClr val="bg1"/>
                  </a:solidFill>
                </a:endParaRPr>
              </a:p>
            </p:txBody>
          </p:sp>
          <p:sp>
            <p:nvSpPr>
              <p:cNvPr id="11" name="Freeform 20">
                <a:extLst>
                  <a:ext uri="{FF2B5EF4-FFF2-40B4-BE49-F238E27FC236}">
                    <a16:creationId xmlns:a16="http://schemas.microsoft.com/office/drawing/2014/main" id="{617AE5F5-25BD-EAF1-6162-3F4DE66C0E3F}"/>
                  </a:ext>
                </a:extLst>
              </p:cNvPr>
              <p:cNvSpPr>
                <a:spLocks/>
              </p:cNvSpPr>
              <p:nvPr/>
            </p:nvSpPr>
            <p:spPr bwMode="gray">
              <a:xfrm>
                <a:off x="9555834" y="1717882"/>
                <a:ext cx="386087" cy="583700"/>
              </a:xfrm>
              <a:custGeom>
                <a:avLst/>
                <a:gdLst/>
                <a:ahLst/>
                <a:cxnLst>
                  <a:cxn ang="0">
                    <a:pos x="0" y="0"/>
                  </a:cxn>
                  <a:cxn ang="0">
                    <a:pos x="0" y="1322"/>
                  </a:cxn>
                  <a:cxn ang="0">
                    <a:pos x="1145" y="1984"/>
                  </a:cxn>
                  <a:cxn ang="0">
                    <a:pos x="1312" y="1336"/>
                  </a:cxn>
                  <a:cxn ang="0">
                    <a:pos x="0" y="0"/>
                  </a:cxn>
                </a:cxnLst>
                <a:rect l="0" t="0" r="r" b="b"/>
                <a:pathLst>
                  <a:path w="1312" h="1984">
                    <a:moveTo>
                      <a:pt x="0" y="0"/>
                    </a:moveTo>
                    <a:cubicBezTo>
                      <a:pt x="0" y="1322"/>
                      <a:pt x="0" y="1322"/>
                      <a:pt x="0" y="1322"/>
                    </a:cubicBezTo>
                    <a:cubicBezTo>
                      <a:pt x="1145" y="1984"/>
                      <a:pt x="1145" y="1984"/>
                      <a:pt x="1145" y="1984"/>
                    </a:cubicBezTo>
                    <a:cubicBezTo>
                      <a:pt x="1255" y="1786"/>
                      <a:pt x="1312" y="1563"/>
                      <a:pt x="1312" y="1336"/>
                    </a:cubicBezTo>
                    <a:cubicBezTo>
                      <a:pt x="1312" y="607"/>
                      <a:pt x="726" y="12"/>
                      <a:pt x="0" y="0"/>
                    </a:cubicBezTo>
                    <a:close/>
                  </a:path>
                </a:pathLst>
              </a:custGeom>
              <a:solidFill>
                <a:srgbClr val="00338D"/>
              </a:solidFill>
              <a:ln w="9525">
                <a:noFill/>
                <a:round/>
                <a:headEnd/>
                <a:tailEnd/>
              </a:ln>
            </p:spPr>
            <p:txBody>
              <a:bodyPr anchor="ctr"/>
              <a:lstStyle/>
              <a:p>
                <a:pPr algn="ctr"/>
                <a:r>
                  <a:rPr lang="cs-CZ" sz="1000" b="1" dirty="0">
                    <a:solidFill>
                      <a:schemeClr val="bg1"/>
                    </a:solidFill>
                  </a:rPr>
                  <a:t>Legislativa</a:t>
                </a:r>
                <a:endParaRPr lang="en-US" sz="1000" b="1" dirty="0">
                  <a:solidFill>
                    <a:schemeClr val="bg1"/>
                  </a:solidFill>
                </a:endParaRPr>
              </a:p>
            </p:txBody>
          </p:sp>
        </p:grpSp>
      </p:grpSp>
    </p:spTree>
    <p:extLst>
      <p:ext uri="{BB962C8B-B14F-4D97-AF65-F5344CB8AC3E}">
        <p14:creationId xmlns:p14="http://schemas.microsoft.com/office/powerpoint/2010/main" val="2855071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Nabytí vybraných výrobků bez daně</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Nabytí vybraných výrobků bez daně</a:t>
            </a:r>
          </a:p>
          <a:p>
            <a:pPr lvl="1" eaLnBrk="1" hangingPunct="1">
              <a:lnSpc>
                <a:spcPct val="100000"/>
              </a:lnSpc>
              <a:spcBef>
                <a:spcPct val="30000"/>
              </a:spcBef>
            </a:pPr>
            <a:r>
              <a:rPr lang="cs-CZ" sz="1800" dirty="0"/>
              <a:t>Pouze obchodník (elektřina) nebo dodavatel (zemní plyn a pevná paliva)</a:t>
            </a:r>
          </a:p>
          <a:p>
            <a:pPr lvl="1" eaLnBrk="1" hangingPunct="1">
              <a:lnSpc>
                <a:spcPct val="100000"/>
              </a:lnSpc>
              <a:spcBef>
                <a:spcPct val="30000"/>
              </a:spcBef>
            </a:pPr>
            <a:r>
              <a:rPr lang="cs-CZ" sz="1800" dirty="0"/>
              <a:t>Pouze na základě povolení</a:t>
            </a:r>
          </a:p>
          <a:p>
            <a:pPr eaLnBrk="1" hangingPunct="1">
              <a:lnSpc>
                <a:spcPct val="100000"/>
              </a:lnSpc>
              <a:spcBef>
                <a:spcPct val="30000"/>
              </a:spcBef>
            </a:pPr>
            <a:r>
              <a:rPr lang="cs-CZ" sz="1800" dirty="0"/>
              <a:t>Povolení</a:t>
            </a:r>
          </a:p>
          <a:p>
            <a:pPr lvl="1" eaLnBrk="1" hangingPunct="1">
              <a:lnSpc>
                <a:spcPct val="100000"/>
              </a:lnSpc>
              <a:spcBef>
                <a:spcPct val="30000"/>
              </a:spcBef>
            </a:pPr>
            <a:r>
              <a:rPr lang="cs-CZ" sz="1800" dirty="0"/>
              <a:t>Vydáno na žádost celním úřadem</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43085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elektřiny</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1</a:t>
            </a:r>
            <a:endParaRPr lang="en-GB" dirty="0"/>
          </a:p>
        </p:txBody>
      </p:sp>
    </p:spTree>
    <p:extLst>
      <p:ext uri="{BB962C8B-B14F-4D97-AF65-F5344CB8AC3E}">
        <p14:creationId xmlns:p14="http://schemas.microsoft.com/office/powerpoint/2010/main" val="87332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elektřiny</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Sazba 28,30 Kč/ </a:t>
            </a:r>
            <a:r>
              <a:rPr lang="cs-CZ" sz="1800" dirty="0" err="1"/>
              <a:t>Mwh</a:t>
            </a:r>
            <a:endParaRPr lang="cs-CZ" sz="1800" dirty="0"/>
          </a:p>
          <a:p>
            <a:pPr eaLnBrk="1" hangingPunct="1">
              <a:lnSpc>
                <a:spcPct val="100000"/>
              </a:lnSpc>
              <a:spcBef>
                <a:spcPct val="30000"/>
              </a:spcBef>
              <a:buFont typeface="Arial" charset="0"/>
              <a:buNone/>
            </a:pPr>
            <a:endParaRPr lang="cs-CZ" sz="1800" dirty="0"/>
          </a:p>
          <a:p>
            <a:pPr eaLnBrk="1" hangingPunct="1">
              <a:lnSpc>
                <a:spcPct val="100000"/>
              </a:lnSpc>
              <a:spcBef>
                <a:spcPct val="30000"/>
              </a:spcBef>
            </a:pPr>
            <a:r>
              <a:rPr lang="cs-CZ" sz="1800" dirty="0"/>
              <a:t>Daň z elektřiny vstupuje do základu pro výpočet DPH</a:t>
            </a:r>
          </a:p>
          <a:p>
            <a:pPr eaLnBrk="1" hangingPunct="1">
              <a:lnSpc>
                <a:spcPct val="100000"/>
              </a:lnSpc>
              <a:spcBef>
                <a:spcPct val="30000"/>
              </a:spcBef>
              <a:buFont typeface="Arial" charset="0"/>
              <a:buNone/>
            </a:pPr>
            <a:endParaRPr lang="cs-CZ" sz="1800" dirty="0"/>
          </a:p>
          <a:p>
            <a:pPr eaLnBrk="1" hangingPunct="1">
              <a:lnSpc>
                <a:spcPct val="100000"/>
              </a:lnSpc>
              <a:spcBef>
                <a:spcPct val="30000"/>
              </a:spcBef>
            </a:pPr>
            <a:r>
              <a:rPr lang="cs-CZ" sz="1800" dirty="0"/>
              <a:t>Daň odváděna ke dni dodání – den odečtu z měřícího zařízení</a:t>
            </a:r>
          </a:p>
          <a:p>
            <a:pPr eaLnBrk="1" hangingPunct="1">
              <a:lnSpc>
                <a:spcPct val="100000"/>
              </a:lnSpc>
              <a:spcBef>
                <a:spcPct val="30000"/>
              </a:spcBef>
              <a:buFont typeface="Arial" charset="0"/>
              <a:buNone/>
            </a:pPr>
            <a:endParaRPr lang="cs-CZ" sz="1800" dirty="0"/>
          </a:p>
          <a:p>
            <a:pPr lvl="1" eaLnBrk="1" hangingPunct="1">
              <a:lnSpc>
                <a:spcPct val="100000"/>
              </a:lnSpc>
              <a:spcBef>
                <a:spcPct val="30000"/>
              </a:spcBef>
              <a:buFontTx/>
              <a:buNone/>
            </a:pPr>
            <a:endParaRPr lang="cs-CZ"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308041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elektřiny</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Osvobození dle původu</a:t>
            </a:r>
          </a:p>
          <a:p>
            <a:pPr lvl="1" eaLnBrk="1" hangingPunct="1">
              <a:lnSpc>
                <a:spcPct val="100000"/>
              </a:lnSpc>
              <a:spcBef>
                <a:spcPct val="30000"/>
              </a:spcBef>
            </a:pPr>
            <a:r>
              <a:rPr lang="cs-CZ" sz="1800" dirty="0"/>
              <a:t>Ekologicky šetrná</a:t>
            </a:r>
          </a:p>
          <a:p>
            <a:pPr eaLnBrk="1" hangingPunct="1">
              <a:lnSpc>
                <a:spcPct val="100000"/>
              </a:lnSpc>
              <a:spcBef>
                <a:spcPct val="30000"/>
              </a:spcBef>
            </a:pPr>
            <a:endParaRPr lang="cs-CZ" sz="1800" dirty="0"/>
          </a:p>
          <a:p>
            <a:pPr eaLnBrk="1" hangingPunct="1">
              <a:lnSpc>
                <a:spcPct val="100000"/>
              </a:lnSpc>
              <a:spcBef>
                <a:spcPct val="30000"/>
              </a:spcBef>
            </a:pPr>
            <a:r>
              <a:rPr lang="cs-CZ" sz="1800" dirty="0"/>
              <a:t>Ekologicky šetrná elektřina</a:t>
            </a:r>
          </a:p>
          <a:p>
            <a:pPr lvl="1" eaLnBrk="1" hangingPunct="1">
              <a:lnSpc>
                <a:spcPct val="100000"/>
              </a:lnSpc>
              <a:spcBef>
                <a:spcPct val="30000"/>
              </a:spcBef>
            </a:pPr>
            <a:r>
              <a:rPr lang="cs-CZ" sz="1800" dirty="0"/>
              <a:t>Ze sluneční, větrné a geotermální energie</a:t>
            </a:r>
          </a:p>
          <a:p>
            <a:pPr lvl="1" eaLnBrk="1" hangingPunct="1">
              <a:lnSpc>
                <a:spcPct val="100000"/>
              </a:lnSpc>
              <a:spcBef>
                <a:spcPct val="30000"/>
              </a:spcBef>
            </a:pPr>
            <a:r>
              <a:rPr lang="cs-CZ" sz="1800" dirty="0"/>
              <a:t>Z vodních elektráren</a:t>
            </a:r>
          </a:p>
          <a:p>
            <a:pPr lvl="1" eaLnBrk="1" hangingPunct="1">
              <a:lnSpc>
                <a:spcPct val="100000"/>
              </a:lnSpc>
              <a:spcBef>
                <a:spcPct val="30000"/>
              </a:spcBef>
            </a:pPr>
            <a:r>
              <a:rPr lang="cs-CZ" sz="1800" dirty="0"/>
              <a:t>Z biomasy</a:t>
            </a:r>
          </a:p>
          <a:p>
            <a:pPr lvl="1" eaLnBrk="1" hangingPunct="1">
              <a:lnSpc>
                <a:spcPct val="100000"/>
              </a:lnSpc>
              <a:spcBef>
                <a:spcPct val="30000"/>
              </a:spcBef>
            </a:pPr>
            <a:r>
              <a:rPr lang="cs-CZ" sz="1800" dirty="0"/>
              <a:t>Z emisí metanu v uzavřených uhelných dolech</a:t>
            </a:r>
          </a:p>
          <a:p>
            <a:pPr lvl="1" eaLnBrk="1" hangingPunct="1">
              <a:lnSpc>
                <a:spcPct val="100000"/>
              </a:lnSpc>
              <a:spcBef>
                <a:spcPct val="30000"/>
              </a:spcBef>
            </a:pPr>
            <a:r>
              <a:rPr lang="cs-CZ" sz="1800" dirty="0"/>
              <a:t>Z palivových článků (nikoliv jaderné elektrárny)</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621285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ze zemního plynu</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2</a:t>
            </a:r>
            <a:endParaRPr lang="en-GB" dirty="0"/>
          </a:p>
        </p:txBody>
      </p:sp>
    </p:spTree>
    <p:extLst>
      <p:ext uri="{BB962C8B-B14F-4D97-AF65-F5344CB8AC3E}">
        <p14:creationId xmlns:p14="http://schemas.microsoft.com/office/powerpoint/2010/main" val="2460541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ze zemního plynu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buFont typeface="Wingdings" pitchFamily="2" charset="2"/>
              <a:buNone/>
            </a:pPr>
            <a:r>
              <a:rPr lang="cs-CZ" sz="2000" dirty="0"/>
              <a:t>Sazby Kč/ </a:t>
            </a:r>
            <a:r>
              <a:rPr lang="cs-CZ" sz="2000" dirty="0" err="1"/>
              <a:t>MWh</a:t>
            </a:r>
            <a:r>
              <a:rPr lang="cs-CZ" sz="2000" dirty="0"/>
              <a:t> spalného tepla</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2" name="Group 4">
            <a:extLst>
              <a:ext uri="{FF2B5EF4-FFF2-40B4-BE49-F238E27FC236}">
                <a16:creationId xmlns:a16="http://schemas.microsoft.com/office/drawing/2014/main" id="{9494B4F6-800D-A02C-BFA4-D4CC5E40C257}"/>
              </a:ext>
            </a:extLst>
          </p:cNvPr>
          <p:cNvGraphicFramePr>
            <a:graphicFrameLocks/>
          </p:cNvGraphicFramePr>
          <p:nvPr>
            <p:extLst>
              <p:ext uri="{D42A27DB-BD31-4B8C-83A1-F6EECF244321}">
                <p14:modId xmlns:p14="http://schemas.microsoft.com/office/powerpoint/2010/main" val="1100393030"/>
              </p:ext>
            </p:extLst>
          </p:nvPr>
        </p:nvGraphicFramePr>
        <p:xfrm>
          <a:off x="995363" y="1993901"/>
          <a:ext cx="8496300" cy="3673413"/>
        </p:xfrm>
        <a:graphic>
          <a:graphicData uri="http://schemas.openxmlformats.org/drawingml/2006/table">
            <a:tbl>
              <a:tblPr firstRow="1">
                <a:tableStyleId>{3B4B98B0-60AC-42C2-AFA5-B58CD77FA1E5}</a:tableStyleId>
              </a:tblPr>
              <a:tblGrid>
                <a:gridCol w="4391025">
                  <a:extLst>
                    <a:ext uri="{9D8B030D-6E8A-4147-A177-3AD203B41FA5}">
                      <a16:colId xmlns:a16="http://schemas.microsoft.com/office/drawing/2014/main" val="20000"/>
                    </a:ext>
                  </a:extLst>
                </a:gridCol>
                <a:gridCol w="849312">
                  <a:extLst>
                    <a:ext uri="{9D8B030D-6E8A-4147-A177-3AD203B41FA5}">
                      <a16:colId xmlns:a16="http://schemas.microsoft.com/office/drawing/2014/main" val="20001"/>
                    </a:ext>
                  </a:extLst>
                </a:gridCol>
                <a:gridCol w="776288">
                  <a:extLst>
                    <a:ext uri="{9D8B030D-6E8A-4147-A177-3AD203B41FA5}">
                      <a16:colId xmlns:a16="http://schemas.microsoft.com/office/drawing/2014/main" val="20002"/>
                    </a:ext>
                  </a:extLst>
                </a:gridCol>
                <a:gridCol w="776287">
                  <a:extLst>
                    <a:ext uri="{9D8B030D-6E8A-4147-A177-3AD203B41FA5}">
                      <a16:colId xmlns:a16="http://schemas.microsoft.com/office/drawing/2014/main" val="20003"/>
                    </a:ext>
                  </a:extLst>
                </a:gridCol>
                <a:gridCol w="839788">
                  <a:extLst>
                    <a:ext uri="{9D8B030D-6E8A-4147-A177-3AD203B41FA5}">
                      <a16:colId xmlns:a16="http://schemas.microsoft.com/office/drawing/2014/main" val="20004"/>
                    </a:ext>
                  </a:extLst>
                </a:gridCol>
                <a:gridCol w="863600">
                  <a:extLst>
                    <a:ext uri="{9D8B030D-6E8A-4147-A177-3AD203B41FA5}">
                      <a16:colId xmlns:a16="http://schemas.microsoft.com/office/drawing/2014/main" val="20005"/>
                    </a:ext>
                  </a:extLst>
                </a:gridCol>
              </a:tblGrid>
              <a:tr h="8810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Název plynu / nomenklatura</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2008</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2012</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2015</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2018</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1" u="none" strike="noStrike" cap="none" normalizeH="0" baseline="0" dirty="0">
                          <a:ln>
                            <a:noFill/>
                          </a:ln>
                          <a:solidFill>
                            <a:schemeClr val="accent2"/>
                          </a:solidFill>
                          <a:effectLst/>
                        </a:rPr>
                        <a:t>2020</a:t>
                      </a:r>
                      <a:endParaRPr kumimoji="0" lang="en-US" sz="1600" b="1" i="0" u="none" strike="noStrike" cap="none" normalizeH="0" baseline="0" dirty="0">
                        <a:ln>
                          <a:noFill/>
                        </a:ln>
                        <a:solidFill>
                          <a:schemeClr val="accent2"/>
                        </a:solidFill>
                        <a:effectLst/>
                        <a:latin typeface="Arial" charset="0"/>
                        <a:cs typeface="Arial" charset="0"/>
                      </a:endParaRPr>
                    </a:p>
                  </a:txBody>
                  <a:tcPr anchor="ctr" horzOverflow="overflow"/>
                </a:tc>
                <a:extLst>
                  <a:ext uri="{0D108BD9-81ED-4DB2-BD59-A6C34878D82A}">
                    <a16:rowId xmlns:a16="http://schemas.microsoft.com/office/drawing/2014/main" val="10000"/>
                  </a:ext>
                </a:extLst>
              </a:tr>
              <a:tr h="8810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 Zemní plyn/ </a:t>
                      </a:r>
                      <a:r>
                        <a:rPr kumimoji="0" lang="cs-CZ" sz="1600" b="1" u="none" strike="noStrike" cap="none" normalizeH="0" baseline="0" dirty="0">
                          <a:ln>
                            <a:noFill/>
                          </a:ln>
                          <a:solidFill>
                            <a:schemeClr val="accent2"/>
                          </a:solidFill>
                          <a:effectLst/>
                        </a:rPr>
                        <a:t>2711 11</a:t>
                      </a: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 Zkapalněné/ </a:t>
                      </a:r>
                      <a:r>
                        <a:rPr kumimoji="0" lang="cs-CZ" sz="1600" b="1" u="none" strike="noStrike" cap="none" normalizeH="0" baseline="0" dirty="0">
                          <a:ln>
                            <a:noFill/>
                          </a:ln>
                          <a:solidFill>
                            <a:schemeClr val="accent2"/>
                          </a:solidFill>
                          <a:effectLst/>
                        </a:rPr>
                        <a:t>2711 21</a:t>
                      </a:r>
                      <a:r>
                        <a:rPr kumimoji="0" lang="cs-CZ" sz="1600" b="0" u="none" strike="noStrike" cap="none" normalizeH="0" baseline="0" dirty="0">
                          <a:ln>
                            <a:noFill/>
                          </a:ln>
                          <a:solidFill>
                            <a:schemeClr val="accent2"/>
                          </a:solidFill>
                          <a:effectLst/>
                        </a:rPr>
                        <a:t> (zkapalněný ropný plyn = LPG: </a:t>
                      </a:r>
                      <a:r>
                        <a:rPr kumimoji="0" lang="en-US" sz="1600" b="0" u="none" strike="noStrike" cap="none" normalizeH="0" baseline="0" dirty="0">
                          <a:ln>
                            <a:noFill/>
                          </a:ln>
                          <a:solidFill>
                            <a:schemeClr val="accent2"/>
                          </a:solidFill>
                          <a:effectLst/>
                        </a:rPr>
                        <a:t>Liquefied Petroleum Gas)</a:t>
                      </a:r>
                      <a:endParaRPr kumimoji="0" lang="en-US" sz="1600" b="0"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34,20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68,40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136,80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264,80</a:t>
                      </a:r>
                      <a:endParaRPr kumimoji="0" lang="en-US" sz="1600" b="0" i="0" u="none" strike="noStrike" cap="none" normalizeH="0" baseline="0" dirty="0">
                        <a:ln>
                          <a:noFill/>
                        </a:ln>
                        <a:solidFill>
                          <a:schemeClr val="accent2"/>
                        </a:solidFill>
                        <a:effectLst/>
                        <a:latin typeface="Arial" charset="0"/>
                        <a:cs typeface="Arial" charset="0"/>
                      </a:endParaRPr>
                    </a:p>
                  </a:txBody>
                  <a:tcPr anchor="ctr" horzOverflow="overflow"/>
                </a:tc>
                <a:extLst>
                  <a:ext uri="{0D108BD9-81ED-4DB2-BD59-A6C34878D82A}">
                    <a16:rowId xmlns:a16="http://schemas.microsoft.com/office/drawing/2014/main" val="10001"/>
                  </a:ext>
                </a:extLst>
              </a:tr>
              <a:tr h="8810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 Ostatní/ </a:t>
                      </a:r>
                      <a:r>
                        <a:rPr kumimoji="0" lang="cs-CZ" sz="1600" b="1" u="none" strike="noStrike" cap="none" normalizeH="0" baseline="0">
                          <a:ln>
                            <a:noFill/>
                          </a:ln>
                          <a:solidFill>
                            <a:schemeClr val="accent2"/>
                          </a:solidFill>
                          <a:effectLst/>
                        </a:rPr>
                        <a:t>2711 29</a:t>
                      </a: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Svítiplyn, vodní plyn, generátorový plyn a podobné plyny, kromě ropných plynů a ostatních plynných uhlovodíků/ </a:t>
                      </a:r>
                      <a:r>
                        <a:rPr kumimoji="0" lang="cs-CZ" sz="1600" b="1" u="none" strike="noStrike" cap="none" normalizeH="0" baseline="0">
                          <a:ln>
                            <a:noFill/>
                          </a:ln>
                          <a:solidFill>
                            <a:schemeClr val="accent2"/>
                          </a:solidFill>
                          <a:effectLst/>
                        </a:rPr>
                        <a:t>2705 00</a:t>
                      </a:r>
                      <a:endParaRPr kumimoji="0" lang="cs-CZ" sz="1600" b="1"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264,80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dirty="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400" b="0" i="0" u="none" strike="noStrike" cap="none" normalizeH="0" baseline="0" dirty="0">
                        <a:ln>
                          <a:noFill/>
                        </a:ln>
                        <a:solidFill>
                          <a:schemeClr val="accent2"/>
                        </a:solidFill>
                        <a:effectLst/>
                        <a:latin typeface="Arial" charset="0"/>
                        <a:cs typeface="Arial" charset="0"/>
                      </a:endParaRPr>
                    </a:p>
                  </a:txBody>
                  <a:tcPr anchor="ctr" horzOverflow="overflow"/>
                </a:tc>
                <a:extLst>
                  <a:ext uri="{0D108BD9-81ED-4DB2-BD59-A6C34878D82A}">
                    <a16:rowId xmlns:a16="http://schemas.microsoft.com/office/drawing/2014/main" val="10002"/>
                  </a:ext>
                </a:extLst>
              </a:tr>
              <a:tr h="881063">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Vše pro výrobu tepla, vozidla pro provoz mimo veřejné cesty, stacionární motory, stroje na stavbách apod.</a:t>
                      </a:r>
                      <a:endParaRPr kumimoji="0" lang="cs-CZ"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a:ln>
                            <a:noFill/>
                          </a:ln>
                          <a:solidFill>
                            <a:schemeClr val="accent2"/>
                          </a:solidFill>
                          <a:effectLst/>
                        </a:rPr>
                        <a:t>30,60</a:t>
                      </a: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600" b="0" i="0" u="none" strike="noStrike" cap="none" normalizeH="0" baseline="0">
                        <a:ln>
                          <a:noFill/>
                        </a:ln>
                        <a:solidFill>
                          <a:schemeClr val="accent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90000"/>
                        </a:lnSpc>
                        <a:spcBef>
                          <a:spcPct val="25000"/>
                        </a:spcBef>
                        <a:spcAft>
                          <a:spcPct val="0"/>
                        </a:spcAft>
                        <a:buClr>
                          <a:schemeClr val="accent1"/>
                        </a:buClr>
                        <a:buSzPct val="75000"/>
                        <a:buFont typeface="Arial" charset="0"/>
                        <a:buNone/>
                        <a:tabLst/>
                      </a:pPr>
                      <a:endParaRPr kumimoji="0" lang="en-US" sz="1400" b="0" i="0" u="none" strike="noStrike" cap="none" normalizeH="0" baseline="0" dirty="0">
                        <a:ln>
                          <a:noFill/>
                        </a:ln>
                        <a:solidFill>
                          <a:schemeClr val="accent2"/>
                        </a:solidFill>
                        <a:effectLst/>
                        <a:latin typeface="Arial" charset="0"/>
                        <a:cs typeface="Arial" charset="0"/>
                      </a:endParaRPr>
                    </a:p>
                  </a:txBody>
                  <a:tcPr anchor="ct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1456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ze zemního plynu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Daň ze zemního plynu vstupuje do základu pro výpočet DPH</a:t>
            </a:r>
          </a:p>
          <a:p>
            <a:pPr eaLnBrk="1" hangingPunct="1">
              <a:lnSpc>
                <a:spcPct val="100000"/>
              </a:lnSpc>
              <a:spcBef>
                <a:spcPct val="30000"/>
              </a:spcBef>
            </a:pPr>
            <a:r>
              <a:rPr lang="cs-CZ" sz="1800" dirty="0"/>
              <a:t>Daň odváděna ke dni dodání </a:t>
            </a:r>
          </a:p>
          <a:p>
            <a:pPr lvl="1" eaLnBrk="1" hangingPunct="1">
              <a:lnSpc>
                <a:spcPct val="100000"/>
              </a:lnSpc>
              <a:spcBef>
                <a:spcPct val="30000"/>
              </a:spcBef>
            </a:pPr>
            <a:r>
              <a:rPr lang="cs-CZ" sz="1800" dirty="0"/>
              <a:t>Den odečtu z měřícího zařízení</a:t>
            </a:r>
          </a:p>
          <a:p>
            <a:pPr lvl="1" eaLnBrk="1" hangingPunct="1">
              <a:lnSpc>
                <a:spcPct val="100000"/>
              </a:lnSpc>
              <a:spcBef>
                <a:spcPct val="30000"/>
              </a:spcBef>
            </a:pPr>
            <a:r>
              <a:rPr lang="cs-CZ" sz="1800" dirty="0"/>
              <a:t>Den, kdy může nakládat s plynem jako vlastník</a:t>
            </a:r>
          </a:p>
          <a:p>
            <a:pPr lvl="1" eaLnBrk="1" hangingPunct="1">
              <a:lnSpc>
                <a:spcPct val="100000"/>
              </a:lnSpc>
              <a:spcBef>
                <a:spcPct val="30000"/>
              </a:spcBef>
            </a:pPr>
            <a:r>
              <a:rPr lang="cs-CZ" sz="1800" dirty="0"/>
              <a:t>Den spotřeby (pokud nelze podle předchozích bodů)</a:t>
            </a:r>
          </a:p>
          <a:p>
            <a:pPr lvl="1" eaLnBrk="1" hangingPunct="1">
              <a:lnSpc>
                <a:spcPct val="100000"/>
              </a:lnSpc>
              <a:spcBef>
                <a:spcPct val="30000"/>
              </a:spcBef>
              <a:buFontTx/>
              <a:buNone/>
            </a:pPr>
            <a:endParaRPr lang="cs-CZ" sz="1800" dirty="0"/>
          </a:p>
          <a:p>
            <a:pPr lvl="1" eaLnBrk="1" hangingPunct="1">
              <a:lnSpc>
                <a:spcPct val="100000"/>
              </a:lnSpc>
              <a:spcBef>
                <a:spcPct val="30000"/>
              </a:spcBef>
              <a:buFontTx/>
              <a:buNone/>
            </a:pPr>
            <a:endParaRPr lang="cs-CZ"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1309209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ze zemního plynu</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Osvobození u plynu použitého</a:t>
            </a:r>
          </a:p>
          <a:p>
            <a:pPr lvl="1" eaLnBrk="1" hangingPunct="1">
              <a:lnSpc>
                <a:spcPct val="100000"/>
              </a:lnSpc>
              <a:spcBef>
                <a:spcPct val="30000"/>
              </a:spcBef>
            </a:pPr>
            <a:r>
              <a:rPr lang="cs-CZ" sz="1800" dirty="0"/>
              <a:t>Pro výrobu tepla v domácnostech a domovních kotelnách</a:t>
            </a:r>
          </a:p>
          <a:p>
            <a:pPr lvl="1" eaLnBrk="1" hangingPunct="1">
              <a:lnSpc>
                <a:spcPct val="100000"/>
              </a:lnSpc>
              <a:spcBef>
                <a:spcPct val="30000"/>
              </a:spcBef>
            </a:pPr>
            <a:r>
              <a:rPr lang="cs-CZ" sz="1800" dirty="0"/>
              <a:t>K výrobě elektřiny</a:t>
            </a:r>
          </a:p>
          <a:p>
            <a:pPr lvl="1" eaLnBrk="1" hangingPunct="1">
              <a:lnSpc>
                <a:spcPct val="100000"/>
              </a:lnSpc>
              <a:spcBef>
                <a:spcPct val="30000"/>
              </a:spcBef>
            </a:pPr>
            <a:r>
              <a:rPr lang="cs-CZ" sz="1800" dirty="0"/>
              <a:t>Jako PHM pro plavby po vodách na území ČR (ne pro soukromá rekreační plavidla)</a:t>
            </a:r>
          </a:p>
          <a:p>
            <a:pPr lvl="1" eaLnBrk="1" hangingPunct="1">
              <a:lnSpc>
                <a:spcPct val="100000"/>
              </a:lnSpc>
              <a:spcBef>
                <a:spcPct val="30000"/>
              </a:spcBef>
            </a:pPr>
            <a:r>
              <a:rPr lang="cs-CZ" sz="1800" dirty="0"/>
              <a:t>Další</a:t>
            </a:r>
          </a:p>
          <a:p>
            <a:pPr lvl="1" eaLnBrk="1" hangingPunct="1">
              <a:lnSpc>
                <a:spcPct val="100000"/>
              </a:lnSpc>
              <a:spcBef>
                <a:spcPct val="30000"/>
              </a:spcBef>
              <a:buFontTx/>
              <a:buNone/>
            </a:pPr>
            <a:endParaRPr lang="cs-CZ" sz="18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645389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dirty="0"/>
              <a:t>Daň z pevných paliv</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a:t>
            </a:r>
            <a:r>
              <a:rPr lang="cs-CZ" dirty="0"/>
              <a:t>3</a:t>
            </a:r>
            <a:endParaRPr lang="en-GB" dirty="0"/>
          </a:p>
        </p:txBody>
      </p:sp>
    </p:spTree>
    <p:extLst>
      <p:ext uri="{BB962C8B-B14F-4D97-AF65-F5344CB8AC3E}">
        <p14:creationId xmlns:p14="http://schemas.microsoft.com/office/powerpoint/2010/main" val="191365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dirty="0"/>
              <a:t>Daň z pevných paliv</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100000"/>
              </a:lnSpc>
              <a:spcBef>
                <a:spcPct val="30000"/>
              </a:spcBef>
            </a:pPr>
            <a:r>
              <a:rPr lang="cs-CZ" sz="1800" dirty="0"/>
              <a:t>Předmět daně</a:t>
            </a:r>
          </a:p>
          <a:p>
            <a:pPr lvl="1" eaLnBrk="1" hangingPunct="1">
              <a:lnSpc>
                <a:spcPct val="100000"/>
              </a:lnSpc>
              <a:spcBef>
                <a:spcPct val="30000"/>
              </a:spcBef>
            </a:pPr>
            <a:r>
              <a:rPr lang="cs-CZ" sz="1800" dirty="0"/>
              <a:t>Černé a  hnědé uhlí</a:t>
            </a:r>
          </a:p>
          <a:p>
            <a:pPr lvl="1" eaLnBrk="1" hangingPunct="1">
              <a:lnSpc>
                <a:spcPct val="100000"/>
              </a:lnSpc>
              <a:spcBef>
                <a:spcPct val="30000"/>
              </a:spcBef>
            </a:pPr>
            <a:r>
              <a:rPr lang="cs-CZ" sz="1800" dirty="0"/>
              <a:t>Koks a polokoks z uhlí</a:t>
            </a:r>
          </a:p>
          <a:p>
            <a:pPr lvl="1" eaLnBrk="1" hangingPunct="1">
              <a:lnSpc>
                <a:spcPct val="100000"/>
              </a:lnSpc>
              <a:spcBef>
                <a:spcPct val="30000"/>
              </a:spcBef>
            </a:pPr>
            <a:r>
              <a:rPr lang="cs-CZ" sz="1800" dirty="0"/>
              <a:t>Ostatní uhlovodíky (pokud jsou určeny pro výrobu tepla)</a:t>
            </a:r>
          </a:p>
          <a:p>
            <a:pPr eaLnBrk="1" hangingPunct="1">
              <a:lnSpc>
                <a:spcPct val="100000"/>
              </a:lnSpc>
              <a:spcBef>
                <a:spcPct val="30000"/>
              </a:spcBef>
            </a:pPr>
            <a:r>
              <a:rPr lang="cs-CZ" sz="1800" dirty="0"/>
              <a:t>Osvobození od daně </a:t>
            </a:r>
          </a:p>
          <a:p>
            <a:pPr lvl="1" eaLnBrk="1" hangingPunct="1">
              <a:lnSpc>
                <a:spcPct val="100000"/>
              </a:lnSpc>
              <a:spcBef>
                <a:spcPct val="30000"/>
              </a:spcBef>
            </a:pPr>
            <a:r>
              <a:rPr lang="cs-CZ" sz="1800" dirty="0"/>
              <a:t>Např. pro kombinovanou výrobu elektřiny a tepla pro domácnosti</a:t>
            </a:r>
          </a:p>
          <a:p>
            <a:pPr eaLnBrk="1" hangingPunct="1">
              <a:lnSpc>
                <a:spcPct val="100000"/>
              </a:lnSpc>
              <a:spcBef>
                <a:spcPct val="30000"/>
              </a:spcBef>
            </a:pPr>
            <a:r>
              <a:rPr lang="cs-CZ" sz="1800" dirty="0"/>
              <a:t>Základ daně</a:t>
            </a:r>
          </a:p>
          <a:p>
            <a:pPr lvl="1" eaLnBrk="1" hangingPunct="1">
              <a:lnSpc>
                <a:spcPct val="100000"/>
              </a:lnSpc>
              <a:spcBef>
                <a:spcPct val="30000"/>
              </a:spcBef>
            </a:pPr>
            <a:r>
              <a:rPr lang="cs-CZ" sz="1800" dirty="0"/>
              <a:t>Množství pevných paliv v GJ</a:t>
            </a:r>
          </a:p>
          <a:p>
            <a:pPr eaLnBrk="1" hangingPunct="1">
              <a:lnSpc>
                <a:spcPct val="100000"/>
              </a:lnSpc>
              <a:spcBef>
                <a:spcPct val="30000"/>
              </a:spcBef>
            </a:pPr>
            <a:r>
              <a:rPr lang="cs-CZ" sz="1800" dirty="0"/>
              <a:t>Sazba daně</a:t>
            </a:r>
          </a:p>
          <a:p>
            <a:pPr lvl="1" eaLnBrk="1" hangingPunct="1">
              <a:lnSpc>
                <a:spcPct val="100000"/>
              </a:lnSpc>
              <a:spcBef>
                <a:spcPct val="30000"/>
              </a:spcBef>
            </a:pPr>
            <a:r>
              <a:rPr lang="cs-CZ" sz="1800" dirty="0"/>
              <a:t>8,5 Kč/GJ </a:t>
            </a:r>
            <a:r>
              <a:rPr lang="cs-CZ" sz="1800" dirty="0" err="1"/>
              <a:t>spálného</a:t>
            </a:r>
            <a:r>
              <a:rPr lang="cs-CZ" sz="1800" dirty="0"/>
              <a:t> tepla v hořlavině</a:t>
            </a:r>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394775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DC161D-475D-40EC-9BF2-429449C103E6}"/>
              </a:ext>
            </a:extLst>
          </p:cNvPr>
          <p:cNvSpPr>
            <a:spLocks noGrp="1"/>
          </p:cNvSpPr>
          <p:nvPr>
            <p:ph type="ctrTitle"/>
          </p:nvPr>
        </p:nvSpPr>
        <p:spPr>
          <a:xfrm>
            <a:off x="1289860" y="2398601"/>
            <a:ext cx="5252400" cy="2367199"/>
          </a:xfrm>
        </p:spPr>
        <p:txBody>
          <a:bodyPr/>
          <a:lstStyle/>
          <a:p>
            <a:r>
              <a:rPr lang="cs-CZ" sz="8000" dirty="0"/>
              <a:t>Daň z minerálních olejů</a:t>
            </a:r>
            <a:endParaRPr lang="en-GB" dirty="0"/>
          </a:p>
        </p:txBody>
      </p:sp>
      <p:sp>
        <p:nvSpPr>
          <p:cNvPr id="12" name="Text Placeholder 11">
            <a:extLst>
              <a:ext uri="{FF2B5EF4-FFF2-40B4-BE49-F238E27FC236}">
                <a16:creationId xmlns:a16="http://schemas.microsoft.com/office/drawing/2014/main" id="{FCB7F044-CA4A-4569-B677-69F8B8A4C027}"/>
              </a:ext>
            </a:extLst>
          </p:cNvPr>
          <p:cNvSpPr>
            <a:spLocks noGrp="1"/>
          </p:cNvSpPr>
          <p:nvPr>
            <p:ph type="body" sz="quarter" idx="11"/>
          </p:nvPr>
        </p:nvSpPr>
        <p:spPr/>
        <p:txBody>
          <a:bodyPr/>
          <a:lstStyle/>
          <a:p>
            <a:endParaRPr lang="en-GB" dirty="0"/>
          </a:p>
        </p:txBody>
      </p:sp>
      <p:sp>
        <p:nvSpPr>
          <p:cNvPr id="8" name="Text Placeholder 7">
            <a:extLst>
              <a:ext uri="{FF2B5EF4-FFF2-40B4-BE49-F238E27FC236}">
                <a16:creationId xmlns:a16="http://schemas.microsoft.com/office/drawing/2014/main" id="{B875EC8E-CF31-438A-9C34-F3DF004C9F8C}"/>
              </a:ext>
            </a:extLst>
          </p:cNvPr>
          <p:cNvSpPr>
            <a:spLocks noGrp="1"/>
          </p:cNvSpPr>
          <p:nvPr>
            <p:ph type="body" sz="quarter" idx="12"/>
          </p:nvPr>
        </p:nvSpPr>
        <p:spPr>
          <a:xfrm>
            <a:off x="1289860" y="1140069"/>
            <a:ext cx="1082675" cy="812530"/>
          </a:xfrm>
        </p:spPr>
        <p:txBody>
          <a:bodyPr/>
          <a:lstStyle/>
          <a:p>
            <a:r>
              <a:rPr lang="en-GB" dirty="0"/>
              <a:t>01</a:t>
            </a:r>
          </a:p>
        </p:txBody>
      </p:sp>
    </p:spTree>
    <p:extLst>
      <p:ext uri="{BB962C8B-B14F-4D97-AF65-F5344CB8AC3E}">
        <p14:creationId xmlns:p14="http://schemas.microsoft.com/office/powerpoint/2010/main" val="3560571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isty Mountains">
            <a:extLst>
              <a:ext uri="{FF2B5EF4-FFF2-40B4-BE49-F238E27FC236}">
                <a16:creationId xmlns:a16="http://schemas.microsoft.com/office/drawing/2014/main" id="{39A4D3F6-050D-D2B2-96A2-64CB081264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A94F1E8-CE72-F7A0-A22E-3DB3C7E9F355}"/>
              </a:ext>
            </a:extLst>
          </p:cNvPr>
          <p:cNvSpPr/>
          <p:nvPr/>
        </p:nvSpPr>
        <p:spPr>
          <a:xfrm>
            <a:off x="0" y="0"/>
            <a:ext cx="12192000" cy="6858000"/>
          </a:xfrm>
          <a:prstGeom prst="rect">
            <a:avLst/>
          </a:prstGeom>
          <a:gradFill>
            <a:gsLst>
              <a:gs pos="100000">
                <a:srgbClr val="7213EA">
                  <a:lumMod val="75000"/>
                  <a:lumOff val="25000"/>
                  <a:alpha val="75000"/>
                </a:srgbClr>
              </a:gs>
              <a:gs pos="0">
                <a:srgbClr val="00338D">
                  <a:lumMod val="75000"/>
                  <a:lumOff val="25000"/>
                  <a:alpha val="25000"/>
                </a:srgbClr>
              </a:gs>
            </a:gsLst>
            <a:lin ang="108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HK" sz="1500" dirty="0" err="1">
              <a:solidFill>
                <a:schemeClr val="bg1"/>
              </a:solidFill>
            </a:endParaRPr>
          </a:p>
        </p:txBody>
      </p:sp>
      <p:sp>
        <p:nvSpPr>
          <p:cNvPr id="5" name="Freeform 19">
            <a:extLst>
              <a:ext uri="{FF2B5EF4-FFF2-40B4-BE49-F238E27FC236}">
                <a16:creationId xmlns:a16="http://schemas.microsoft.com/office/drawing/2014/main" id="{C25E03CE-170D-BFC3-02E0-C58FFA41A3AE}"/>
              </a:ext>
            </a:extLst>
          </p:cNvPr>
          <p:cNvSpPr>
            <a:spLocks noChangeAspect="1" noEditPoints="1"/>
          </p:cNvSpPr>
          <p:nvPr/>
        </p:nvSpPr>
        <p:spPr bwMode="auto">
          <a:xfrm>
            <a:off x="998476" y="371311"/>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pic>
        <p:nvPicPr>
          <p:cNvPr id="10" name="Picture 9" descr="Natural gas fired electrical power plant">
            <a:extLst>
              <a:ext uri="{FF2B5EF4-FFF2-40B4-BE49-F238E27FC236}">
                <a16:creationId xmlns:a16="http://schemas.microsoft.com/office/drawing/2014/main" id="{9B0E676C-3DC2-2038-0D81-6DE8D6A030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7752" y="1040990"/>
            <a:ext cx="4318847" cy="5040000"/>
          </a:xfrm>
          <a:prstGeom prst="rect">
            <a:avLst/>
          </a:prstGeom>
        </p:spPr>
      </p:pic>
      <p:sp>
        <p:nvSpPr>
          <p:cNvPr id="6" name="Title 2">
            <a:extLst>
              <a:ext uri="{FF2B5EF4-FFF2-40B4-BE49-F238E27FC236}">
                <a16:creationId xmlns:a16="http://schemas.microsoft.com/office/drawing/2014/main" id="{536F9AB0-8445-839F-C9F4-8CD68E5307CB}"/>
              </a:ext>
            </a:extLst>
          </p:cNvPr>
          <p:cNvSpPr>
            <a:spLocks noGrp="1"/>
          </p:cNvSpPr>
          <p:nvPr>
            <p:ph type="ctrTitle"/>
          </p:nvPr>
        </p:nvSpPr>
        <p:spPr>
          <a:xfrm>
            <a:off x="998475" y="1485243"/>
            <a:ext cx="4235375" cy="3420000"/>
          </a:xfrm>
        </p:spPr>
        <p:txBody>
          <a:bodyPr/>
          <a:lstStyle/>
          <a:p>
            <a:r>
              <a:rPr lang="cs-CZ" sz="8000" dirty="0"/>
              <a:t>Bonus:</a:t>
            </a:r>
            <a:br>
              <a:rPr lang="cs-CZ" sz="8000" dirty="0"/>
            </a:br>
            <a:r>
              <a:rPr lang="cs-CZ" sz="8000" dirty="0"/>
              <a:t>CBAM</a:t>
            </a:r>
          </a:p>
        </p:txBody>
      </p:sp>
      <p:grpSp>
        <p:nvGrpSpPr>
          <p:cNvPr id="19" name="Group 18">
            <a:extLst>
              <a:ext uri="{FF2B5EF4-FFF2-40B4-BE49-F238E27FC236}">
                <a16:creationId xmlns:a16="http://schemas.microsoft.com/office/drawing/2014/main" id="{213513C4-FF75-2317-4722-89167DAB8D4D}"/>
              </a:ext>
            </a:extLst>
          </p:cNvPr>
          <p:cNvGrpSpPr/>
          <p:nvPr/>
        </p:nvGrpSpPr>
        <p:grpSpPr>
          <a:xfrm>
            <a:off x="5994400" y="2407503"/>
            <a:ext cx="3141234" cy="957943"/>
            <a:chOff x="5712480" y="2830286"/>
            <a:chExt cx="3141234" cy="957943"/>
          </a:xfrm>
        </p:grpSpPr>
        <p:cxnSp>
          <p:nvCxnSpPr>
            <p:cNvPr id="14" name="Straight Connector 13">
              <a:extLst>
                <a:ext uri="{FF2B5EF4-FFF2-40B4-BE49-F238E27FC236}">
                  <a16:creationId xmlns:a16="http://schemas.microsoft.com/office/drawing/2014/main" id="{231FFE29-B4B7-0BE1-61D0-6B0CC014CA09}"/>
                </a:ext>
              </a:extLst>
            </p:cNvPr>
            <p:cNvCxnSpPr/>
            <p:nvPr/>
          </p:nvCxnSpPr>
          <p:spPr>
            <a:xfrm flipH="1" flipV="1">
              <a:off x="7344229" y="2830286"/>
              <a:ext cx="1509485" cy="9579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AA002F-914F-6087-CFE9-01AEBA509DFB}"/>
                </a:ext>
              </a:extLst>
            </p:cNvPr>
            <p:cNvCxnSpPr>
              <a:cxnSpLocks/>
            </p:cNvCxnSpPr>
            <p:nvPr/>
          </p:nvCxnSpPr>
          <p:spPr>
            <a:xfrm flipH="1">
              <a:off x="5712480" y="2830286"/>
              <a:ext cx="163174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 Placeholder 2">
            <a:extLst>
              <a:ext uri="{FF2B5EF4-FFF2-40B4-BE49-F238E27FC236}">
                <a16:creationId xmlns:a16="http://schemas.microsoft.com/office/drawing/2014/main" id="{C12C7302-8773-2371-F343-8DA155CB9079}"/>
              </a:ext>
            </a:extLst>
          </p:cNvPr>
          <p:cNvSpPr txBox="1">
            <a:spLocks/>
          </p:cNvSpPr>
          <p:nvPr/>
        </p:nvSpPr>
        <p:spPr>
          <a:xfrm>
            <a:off x="10758351" y="4845947"/>
            <a:ext cx="1358397"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a:t>Elektřina</a:t>
            </a:r>
          </a:p>
          <a:p>
            <a:pPr algn="ctr"/>
            <a:r>
              <a:rPr lang="cs-CZ" dirty="0"/>
              <a:t>0,5 M t CO</a:t>
            </a:r>
            <a:r>
              <a:rPr lang="cs-CZ" baseline="-25000" dirty="0"/>
              <a:t>2</a:t>
            </a:r>
          </a:p>
        </p:txBody>
      </p:sp>
      <p:grpSp>
        <p:nvGrpSpPr>
          <p:cNvPr id="21" name="Group 20">
            <a:extLst>
              <a:ext uri="{FF2B5EF4-FFF2-40B4-BE49-F238E27FC236}">
                <a16:creationId xmlns:a16="http://schemas.microsoft.com/office/drawing/2014/main" id="{9F5B4E37-7434-4536-6A94-4E3CF013D2B5}"/>
              </a:ext>
            </a:extLst>
          </p:cNvPr>
          <p:cNvGrpSpPr/>
          <p:nvPr/>
        </p:nvGrpSpPr>
        <p:grpSpPr>
          <a:xfrm rot="12738583" flipH="1">
            <a:off x="8190563" y="4865541"/>
            <a:ext cx="2600151" cy="303323"/>
            <a:chOff x="5791200" y="2830286"/>
            <a:chExt cx="2600151" cy="303323"/>
          </a:xfrm>
        </p:grpSpPr>
        <p:cxnSp>
          <p:nvCxnSpPr>
            <p:cNvPr id="22" name="Straight Connector 21">
              <a:extLst>
                <a:ext uri="{FF2B5EF4-FFF2-40B4-BE49-F238E27FC236}">
                  <a16:creationId xmlns:a16="http://schemas.microsoft.com/office/drawing/2014/main" id="{762349F8-C82E-15D9-D5BA-2797614E4F33}"/>
                </a:ext>
              </a:extLst>
            </p:cNvPr>
            <p:cNvCxnSpPr>
              <a:cxnSpLocks/>
            </p:cNvCxnSpPr>
            <p:nvPr/>
          </p:nvCxnSpPr>
          <p:spPr>
            <a:xfrm rot="12738583" flipV="1">
              <a:off x="7256366" y="3133608"/>
              <a:ext cx="1134985"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625DF4-125E-417E-5332-251F825CB85C}"/>
                </a:ext>
              </a:extLst>
            </p:cNvPr>
            <p:cNvCxnSpPr>
              <a:cxnSpLocks/>
            </p:cNvCxnSpPr>
            <p:nvPr/>
          </p:nvCxnSpPr>
          <p:spPr>
            <a:xfrm flipH="1">
              <a:off x="5791200" y="2830286"/>
              <a:ext cx="15530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Text Placeholder 2">
            <a:extLst>
              <a:ext uri="{FF2B5EF4-FFF2-40B4-BE49-F238E27FC236}">
                <a16:creationId xmlns:a16="http://schemas.microsoft.com/office/drawing/2014/main" id="{FD3FCA9D-AAEF-9B84-3102-D8A8738861C3}"/>
              </a:ext>
            </a:extLst>
          </p:cNvPr>
          <p:cNvSpPr txBox="1">
            <a:spLocks/>
          </p:cNvSpPr>
          <p:nvPr/>
        </p:nvSpPr>
        <p:spPr>
          <a:xfrm>
            <a:off x="4016189" y="1991713"/>
            <a:ext cx="1884574" cy="638757"/>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600"/>
              </a:spcAft>
              <a:buFontTx/>
              <a:buNone/>
              <a:defRPr sz="14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bg1"/>
                </a:solidFill>
                <a:latin typeface="+mn-lt"/>
                <a:ea typeface="+mn-ea"/>
                <a:cs typeface="+mn-cs"/>
              </a:defRPr>
            </a:lvl2pPr>
            <a:lvl3pPr marL="18097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3pPr>
            <a:lvl4pPr marL="361950"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a:solidFill>
                  <a:schemeClr val="bg1"/>
                </a:solidFill>
                <a:latin typeface="+mn-lt"/>
                <a:ea typeface="+mn-ea"/>
                <a:cs typeface="+mn-cs"/>
              </a:defRPr>
            </a:lvl4pPr>
            <a:lvl5pPr marL="542925" indent="-180975"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100" kern="1200" baseline="0">
                <a:solidFill>
                  <a:schemeClr val="bg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r>
              <a:rPr lang="cs-CZ" dirty="0"/>
              <a:t>Výrobní proces</a:t>
            </a:r>
          </a:p>
          <a:p>
            <a:pPr algn="ctr"/>
            <a:r>
              <a:rPr lang="cs-CZ" dirty="0"/>
              <a:t>2 M t CO</a:t>
            </a:r>
            <a:r>
              <a:rPr lang="cs-CZ" baseline="-25000" dirty="0"/>
              <a:t>2</a:t>
            </a:r>
          </a:p>
        </p:txBody>
      </p:sp>
      <p:sp>
        <p:nvSpPr>
          <p:cNvPr id="4" name="Text Placeholder 3">
            <a:extLst>
              <a:ext uri="{FF2B5EF4-FFF2-40B4-BE49-F238E27FC236}">
                <a16:creationId xmlns:a16="http://schemas.microsoft.com/office/drawing/2014/main" id="{329671B6-73D3-C77E-2E6A-3CC123CB8672}"/>
              </a:ext>
            </a:extLst>
          </p:cNvPr>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774707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8E5B-C04A-42FD-B0F6-3527E411F217}"/>
              </a:ext>
            </a:extLst>
          </p:cNvPr>
          <p:cNvSpPr>
            <a:spLocks noGrp="1"/>
          </p:cNvSpPr>
          <p:nvPr>
            <p:ph type="title"/>
          </p:nvPr>
        </p:nvSpPr>
        <p:spPr/>
        <p:txBody>
          <a:bodyPr/>
          <a:lstStyle/>
          <a:p>
            <a:r>
              <a:rPr lang="cs-CZ" dirty="0" err="1"/>
              <a:t>Carbon</a:t>
            </a:r>
            <a:r>
              <a:rPr lang="cs-CZ" dirty="0"/>
              <a:t> </a:t>
            </a:r>
            <a:r>
              <a:rPr lang="cs-CZ" dirty="0" err="1"/>
              <a:t>Border</a:t>
            </a:r>
            <a:r>
              <a:rPr lang="cs-CZ" dirty="0"/>
              <a:t> </a:t>
            </a:r>
            <a:r>
              <a:rPr lang="cs-CZ" dirty="0" err="1"/>
              <a:t>Adjustment</a:t>
            </a:r>
            <a:r>
              <a:rPr lang="cs-CZ" dirty="0"/>
              <a:t>  </a:t>
            </a:r>
            <a:r>
              <a:rPr lang="cs-CZ" dirty="0" err="1"/>
              <a:t>Mechanism</a:t>
            </a:r>
            <a:endParaRPr lang="en-GB" dirty="0"/>
          </a:p>
        </p:txBody>
      </p:sp>
      <p:grpSp>
        <p:nvGrpSpPr>
          <p:cNvPr id="5" name="Group 4">
            <a:extLst>
              <a:ext uri="{FF2B5EF4-FFF2-40B4-BE49-F238E27FC236}">
                <a16:creationId xmlns:a16="http://schemas.microsoft.com/office/drawing/2014/main" id="{A53607C0-1B34-6EAD-B85B-D4E558A50C76}"/>
              </a:ext>
            </a:extLst>
          </p:cNvPr>
          <p:cNvGrpSpPr/>
          <p:nvPr/>
        </p:nvGrpSpPr>
        <p:grpSpPr>
          <a:xfrm>
            <a:off x="1932693" y="1996357"/>
            <a:ext cx="2699009" cy="3378291"/>
            <a:chOff x="9891061" y="4111"/>
            <a:chExt cx="7991378" cy="6851174"/>
          </a:xfrm>
        </p:grpSpPr>
        <p:sp>
          <p:nvSpPr>
            <p:cNvPr id="56" name="Freeform: Shape 55">
              <a:extLst>
                <a:ext uri="{FF2B5EF4-FFF2-40B4-BE49-F238E27FC236}">
                  <a16:creationId xmlns:a16="http://schemas.microsoft.com/office/drawing/2014/main" id="{7F966A51-8E9F-D4CE-579F-082DF0E40470}"/>
                </a:ext>
              </a:extLst>
            </p:cNvPr>
            <p:cNvSpPr/>
            <p:nvPr/>
          </p:nvSpPr>
          <p:spPr>
            <a:xfrm>
              <a:off x="9891061" y="4111"/>
              <a:ext cx="7991378" cy="6851174"/>
            </a:xfrm>
            <a:custGeom>
              <a:avLst/>
              <a:gdLst>
                <a:gd name="connsiteX0" fmla="*/ 2111443 w 7991378"/>
                <a:gd name="connsiteY0" fmla="*/ -127 h 6851174"/>
                <a:gd name="connsiteX1" fmla="*/ 2107331 w 7991378"/>
                <a:gd name="connsiteY1" fmla="*/ 36877 h 6851174"/>
                <a:gd name="connsiteX2" fmla="*/ 1819526 w 7991378"/>
                <a:gd name="connsiteY2" fmla="*/ 119107 h 6851174"/>
                <a:gd name="connsiteX3" fmla="*/ 3649148 w 7991378"/>
                <a:gd name="connsiteY3" fmla="*/ 263010 h 6851174"/>
                <a:gd name="connsiteX4" fmla="*/ 3583364 w 7991378"/>
                <a:gd name="connsiteY4" fmla="*/ 550815 h 6851174"/>
                <a:gd name="connsiteX5" fmla="*/ 2259457 w 7991378"/>
                <a:gd name="connsiteY5" fmla="*/ 887959 h 6851174"/>
                <a:gd name="connsiteX6" fmla="*/ 2333465 w 7991378"/>
                <a:gd name="connsiteY6" fmla="*/ 1118204 h 6851174"/>
                <a:gd name="connsiteX7" fmla="*/ 7990904 w 7991378"/>
                <a:gd name="connsiteY7" fmla="*/ 3395981 h 6851174"/>
                <a:gd name="connsiteX8" fmla="*/ 5486993 w 7991378"/>
                <a:gd name="connsiteY8" fmla="*/ 6851048 h 6851174"/>
                <a:gd name="connsiteX9" fmla="*/ -476 w 7991378"/>
                <a:gd name="connsiteY9" fmla="*/ 6851048 h 6851174"/>
                <a:gd name="connsiteX10" fmla="*/ 4989501 w 7991378"/>
                <a:gd name="connsiteY10" fmla="*/ 3478211 h 6851174"/>
                <a:gd name="connsiteX11" fmla="*/ 4496119 w 7991378"/>
                <a:gd name="connsiteY11" fmla="*/ 2376326 h 6851174"/>
                <a:gd name="connsiteX12" fmla="*/ 1206911 w 7991378"/>
                <a:gd name="connsiteY12" fmla="*/ 1537578 h 6851174"/>
                <a:gd name="connsiteX13" fmla="*/ 1248026 w 7991378"/>
                <a:gd name="connsiteY13" fmla="*/ 682384 h 6851174"/>
                <a:gd name="connsiteX14" fmla="*/ 2728170 w 7991378"/>
                <a:gd name="connsiteY14" fmla="*/ 394578 h 6851174"/>
                <a:gd name="connsiteX15" fmla="*/ 1198688 w 7991378"/>
                <a:gd name="connsiteY15" fmla="*/ 197226 h 6851174"/>
                <a:gd name="connsiteX16" fmla="*/ 1280918 w 7991378"/>
                <a:gd name="connsiteY16" fmla="*/ 49211 h 6851174"/>
                <a:gd name="connsiteX17" fmla="*/ 2111443 w 7991378"/>
                <a:gd name="connsiteY17" fmla="*/ -127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1378" h="6851174">
                  <a:moveTo>
                    <a:pt x="2111443" y="-127"/>
                  </a:moveTo>
                  <a:cubicBezTo>
                    <a:pt x="2111443" y="-127"/>
                    <a:pt x="2161357" y="18704"/>
                    <a:pt x="2107331" y="36877"/>
                  </a:cubicBezTo>
                  <a:cubicBezTo>
                    <a:pt x="2018605" y="66726"/>
                    <a:pt x="1809329" y="103812"/>
                    <a:pt x="1819526" y="119107"/>
                  </a:cubicBezTo>
                  <a:cubicBezTo>
                    <a:pt x="1835972" y="143776"/>
                    <a:pt x="3344896" y="197226"/>
                    <a:pt x="3649148" y="263010"/>
                  </a:cubicBezTo>
                  <a:cubicBezTo>
                    <a:pt x="3953400" y="328794"/>
                    <a:pt x="3978069" y="452139"/>
                    <a:pt x="3583364" y="550815"/>
                  </a:cubicBezTo>
                  <a:cubicBezTo>
                    <a:pt x="3188659" y="649492"/>
                    <a:pt x="2440364" y="797506"/>
                    <a:pt x="2259457" y="887959"/>
                  </a:cubicBezTo>
                  <a:cubicBezTo>
                    <a:pt x="2078551" y="978413"/>
                    <a:pt x="2002241" y="1021008"/>
                    <a:pt x="2333465" y="1118204"/>
                  </a:cubicBezTo>
                  <a:cubicBezTo>
                    <a:pt x="2950191" y="1299110"/>
                    <a:pt x="7990904" y="1562247"/>
                    <a:pt x="7990904" y="3395981"/>
                  </a:cubicBezTo>
                  <a:cubicBezTo>
                    <a:pt x="7990904" y="4884348"/>
                    <a:pt x="5486993" y="6851048"/>
                    <a:pt x="5486993" y="6851048"/>
                  </a:cubicBezTo>
                  <a:lnTo>
                    <a:pt x="-476" y="6851048"/>
                  </a:lnTo>
                  <a:cubicBezTo>
                    <a:pt x="-476" y="6851048"/>
                    <a:pt x="4380997" y="4086715"/>
                    <a:pt x="4989501" y="3478211"/>
                  </a:cubicBezTo>
                  <a:cubicBezTo>
                    <a:pt x="5598004" y="2869708"/>
                    <a:pt x="4833263" y="2540787"/>
                    <a:pt x="4496119" y="2376326"/>
                  </a:cubicBezTo>
                  <a:cubicBezTo>
                    <a:pt x="4158975" y="2211866"/>
                    <a:pt x="2366932" y="1831551"/>
                    <a:pt x="1206911" y="1537578"/>
                  </a:cubicBezTo>
                  <a:cubicBezTo>
                    <a:pt x="314713" y="1311445"/>
                    <a:pt x="779313" y="797506"/>
                    <a:pt x="1248026" y="682384"/>
                  </a:cubicBezTo>
                  <a:cubicBezTo>
                    <a:pt x="1716738" y="567262"/>
                    <a:pt x="2703501" y="460362"/>
                    <a:pt x="2728170" y="394578"/>
                  </a:cubicBezTo>
                  <a:cubicBezTo>
                    <a:pt x="2752839" y="328794"/>
                    <a:pt x="1374002" y="255691"/>
                    <a:pt x="1198688" y="197226"/>
                  </a:cubicBezTo>
                  <a:cubicBezTo>
                    <a:pt x="1050673" y="147887"/>
                    <a:pt x="1149349" y="65657"/>
                    <a:pt x="1280918" y="49211"/>
                  </a:cubicBezTo>
                  <a:cubicBezTo>
                    <a:pt x="1403605" y="33916"/>
                    <a:pt x="2111443" y="-127"/>
                    <a:pt x="2111443" y="-127"/>
                  </a:cubicBezTo>
                  <a:close/>
                </a:path>
              </a:pathLst>
            </a:custGeom>
            <a:gradFill>
              <a:gsLst>
                <a:gs pos="75000">
                  <a:schemeClr val="bg1">
                    <a:lumMod val="85000"/>
                  </a:schemeClr>
                </a:gs>
                <a:gs pos="100000">
                  <a:schemeClr val="bg1">
                    <a:lumMod val="85000"/>
                    <a:alpha val="0"/>
                  </a:schemeClr>
                </a:gs>
              </a:gsLst>
              <a:lin ang="5400000" scaled="0"/>
            </a:gradFill>
            <a:ln w="8222" cap="flat">
              <a:noFill/>
              <a:prstDash val="solid"/>
              <a:miter/>
            </a:ln>
          </p:spPr>
          <p:txBody>
            <a:bodyPr rtlCol="0" anchor="ctr"/>
            <a:lstStyle/>
            <a:p>
              <a:endParaRPr lang="en-GB" sz="1200">
                <a:solidFill>
                  <a:srgbClr val="00338D"/>
                </a:solidFill>
              </a:endParaRPr>
            </a:p>
          </p:txBody>
        </p:sp>
        <p:sp>
          <p:nvSpPr>
            <p:cNvPr id="57" name="Freeform: Shape 56">
              <a:extLst>
                <a:ext uri="{FF2B5EF4-FFF2-40B4-BE49-F238E27FC236}">
                  <a16:creationId xmlns:a16="http://schemas.microsoft.com/office/drawing/2014/main" id="{C2EA272F-B582-FC5A-00AC-0E9E33508A6F}"/>
                </a:ext>
              </a:extLst>
            </p:cNvPr>
            <p:cNvSpPr/>
            <p:nvPr/>
          </p:nvSpPr>
          <p:spPr>
            <a:xfrm>
              <a:off x="11050138" y="4111"/>
              <a:ext cx="5570824" cy="6851174"/>
            </a:xfrm>
            <a:custGeom>
              <a:avLst/>
              <a:gdLst>
                <a:gd name="connsiteX0" fmla="*/ 952365 w 5570824"/>
                <a:gd name="connsiteY0" fmla="*/ -127 h 6851174"/>
                <a:gd name="connsiteX1" fmla="*/ 228739 w 5570824"/>
                <a:gd name="connsiteY1" fmla="*/ 131441 h 6851174"/>
                <a:gd name="connsiteX2" fmla="*/ 2235157 w 5570824"/>
                <a:gd name="connsiteY2" fmla="*/ 345240 h 6851174"/>
                <a:gd name="connsiteX3" fmla="*/ 14941 w 5570824"/>
                <a:gd name="connsiteY3" fmla="*/ 1077089 h 6851174"/>
                <a:gd name="connsiteX4" fmla="*/ 5499697 w 5570824"/>
                <a:gd name="connsiteY4" fmla="*/ 2943715 h 6851174"/>
                <a:gd name="connsiteX5" fmla="*/ 1449858 w 5570824"/>
                <a:gd name="connsiteY5" fmla="*/ 6851048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824" h="6851174">
                  <a:moveTo>
                    <a:pt x="952365" y="-127"/>
                  </a:moveTo>
                  <a:cubicBezTo>
                    <a:pt x="952365" y="-127"/>
                    <a:pt x="319193" y="82103"/>
                    <a:pt x="228739" y="131441"/>
                  </a:cubicBezTo>
                  <a:cubicBezTo>
                    <a:pt x="138286" y="180779"/>
                    <a:pt x="2128258" y="254787"/>
                    <a:pt x="2235157" y="345240"/>
                  </a:cubicBezTo>
                  <a:cubicBezTo>
                    <a:pt x="2342056" y="435693"/>
                    <a:pt x="307516" y="745126"/>
                    <a:pt x="14941" y="1077089"/>
                  </a:cubicBezTo>
                  <a:cubicBezTo>
                    <a:pt x="-314967" y="1451483"/>
                    <a:pt x="4751402" y="1653523"/>
                    <a:pt x="5499697" y="2943715"/>
                  </a:cubicBezTo>
                  <a:cubicBezTo>
                    <a:pt x="6201038" y="4153321"/>
                    <a:pt x="1449858" y="6851048"/>
                    <a:pt x="1449858" y="6851048"/>
                  </a:cubicBezTo>
                </a:path>
              </a:pathLst>
            </a:custGeom>
            <a:ln w="12700">
              <a:solidFill>
                <a:schemeClr val="bg1"/>
              </a:solidFill>
              <a:prstDash val="lgDash"/>
            </a:ln>
          </p:spPr>
          <p:txBody>
            <a:bodyPr rtlCol="0" anchor="ctr"/>
            <a:lstStyle/>
            <a:p>
              <a:endParaRPr lang="en-GB" sz="1200">
                <a:solidFill>
                  <a:srgbClr val="00338D"/>
                </a:solidFill>
              </a:endParaRPr>
            </a:p>
          </p:txBody>
        </p:sp>
      </p:grpSp>
      <p:grpSp>
        <p:nvGrpSpPr>
          <p:cNvPr id="58" name="Group 57">
            <a:extLst>
              <a:ext uri="{FF2B5EF4-FFF2-40B4-BE49-F238E27FC236}">
                <a16:creationId xmlns:a16="http://schemas.microsoft.com/office/drawing/2014/main" id="{AD6D7C49-6650-B481-BC28-6F7C80A9903A}"/>
              </a:ext>
            </a:extLst>
          </p:cNvPr>
          <p:cNvGrpSpPr/>
          <p:nvPr/>
        </p:nvGrpSpPr>
        <p:grpSpPr>
          <a:xfrm>
            <a:off x="2751985" y="4149944"/>
            <a:ext cx="305527" cy="637550"/>
            <a:chOff x="502358" y="1493207"/>
            <a:chExt cx="4258379" cy="6086389"/>
          </a:xfrm>
        </p:grpSpPr>
        <p:sp>
          <p:nvSpPr>
            <p:cNvPr id="59" name="Freeform: Shape 58">
              <a:extLst>
                <a:ext uri="{FF2B5EF4-FFF2-40B4-BE49-F238E27FC236}">
                  <a16:creationId xmlns:a16="http://schemas.microsoft.com/office/drawing/2014/main" id="{3824D416-0C3E-9661-A315-6804CA92F160}"/>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60" name="Graphic 17">
              <a:extLst>
                <a:ext uri="{FF2B5EF4-FFF2-40B4-BE49-F238E27FC236}">
                  <a16:creationId xmlns:a16="http://schemas.microsoft.com/office/drawing/2014/main" id="{0B78F018-D700-82DE-FB9D-E67197E52EE8}"/>
                </a:ext>
              </a:extLst>
            </p:cNvPr>
            <p:cNvGrpSpPr/>
            <p:nvPr/>
          </p:nvGrpSpPr>
          <p:grpSpPr>
            <a:xfrm>
              <a:off x="831094" y="1493207"/>
              <a:ext cx="328555" cy="5922160"/>
              <a:chOff x="4295565" y="990600"/>
              <a:chExt cx="328555" cy="5922160"/>
            </a:xfrm>
            <a:solidFill>
              <a:srgbClr val="CDD3DA"/>
            </a:solidFill>
          </p:grpSpPr>
          <p:sp>
            <p:nvSpPr>
              <p:cNvPr id="66" name="Freeform: Shape 65">
                <a:extLst>
                  <a:ext uri="{FF2B5EF4-FFF2-40B4-BE49-F238E27FC236}">
                    <a16:creationId xmlns:a16="http://schemas.microsoft.com/office/drawing/2014/main" id="{72548C53-D7FC-C596-0E09-D78AFF0F7152}"/>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67" name="Freeform: Shape 66">
                <a:extLst>
                  <a:ext uri="{FF2B5EF4-FFF2-40B4-BE49-F238E27FC236}">
                    <a16:creationId xmlns:a16="http://schemas.microsoft.com/office/drawing/2014/main" id="{1057944E-A642-1519-95A7-8766268DB485}"/>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61" name="Freeform: Shape 60">
              <a:extLst>
                <a:ext uri="{FF2B5EF4-FFF2-40B4-BE49-F238E27FC236}">
                  <a16:creationId xmlns:a16="http://schemas.microsoft.com/office/drawing/2014/main" id="{B42251B6-974A-865A-B199-97EC578CD6E1}"/>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62" name="Freeform: Shape 61">
              <a:extLst>
                <a:ext uri="{FF2B5EF4-FFF2-40B4-BE49-F238E27FC236}">
                  <a16:creationId xmlns:a16="http://schemas.microsoft.com/office/drawing/2014/main" id="{E2676555-A627-C443-15F4-944A7606EFF6}"/>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63" name="Freeform: Shape 62">
              <a:extLst>
                <a:ext uri="{FF2B5EF4-FFF2-40B4-BE49-F238E27FC236}">
                  <a16:creationId xmlns:a16="http://schemas.microsoft.com/office/drawing/2014/main" id="{83EDFFAF-4AE7-9B5D-DB4F-163FA1D9B69C}"/>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64" name="Freeform: Shape 63">
              <a:extLst>
                <a:ext uri="{FF2B5EF4-FFF2-40B4-BE49-F238E27FC236}">
                  <a16:creationId xmlns:a16="http://schemas.microsoft.com/office/drawing/2014/main" id="{10324191-1437-E6F1-E70F-E375A912947B}"/>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65" name="Freeform: Shape 64">
              <a:extLst>
                <a:ext uri="{FF2B5EF4-FFF2-40B4-BE49-F238E27FC236}">
                  <a16:creationId xmlns:a16="http://schemas.microsoft.com/office/drawing/2014/main" id="{7BA42C66-B9A8-3D0E-5E6C-F9EFDD200689}"/>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68" name="Group 67">
            <a:extLst>
              <a:ext uri="{FF2B5EF4-FFF2-40B4-BE49-F238E27FC236}">
                <a16:creationId xmlns:a16="http://schemas.microsoft.com/office/drawing/2014/main" id="{233F2346-F9DC-E9DB-CE58-4E5DE63BC3F4}"/>
              </a:ext>
            </a:extLst>
          </p:cNvPr>
          <p:cNvGrpSpPr/>
          <p:nvPr/>
        </p:nvGrpSpPr>
        <p:grpSpPr>
          <a:xfrm>
            <a:off x="4433047" y="3429334"/>
            <a:ext cx="305527" cy="637550"/>
            <a:chOff x="502358" y="1493207"/>
            <a:chExt cx="4258379" cy="6086389"/>
          </a:xfrm>
        </p:grpSpPr>
        <p:sp>
          <p:nvSpPr>
            <p:cNvPr id="69" name="Freeform: Shape 68">
              <a:extLst>
                <a:ext uri="{FF2B5EF4-FFF2-40B4-BE49-F238E27FC236}">
                  <a16:creationId xmlns:a16="http://schemas.microsoft.com/office/drawing/2014/main" id="{F3C4A471-3246-4012-92FD-E81F737562C7}"/>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70" name="Graphic 17">
              <a:extLst>
                <a:ext uri="{FF2B5EF4-FFF2-40B4-BE49-F238E27FC236}">
                  <a16:creationId xmlns:a16="http://schemas.microsoft.com/office/drawing/2014/main" id="{13AD8A69-14BF-C52E-2EB6-92D57699C222}"/>
                </a:ext>
              </a:extLst>
            </p:cNvPr>
            <p:cNvGrpSpPr/>
            <p:nvPr/>
          </p:nvGrpSpPr>
          <p:grpSpPr>
            <a:xfrm>
              <a:off x="831094" y="1493207"/>
              <a:ext cx="328555" cy="5922160"/>
              <a:chOff x="4295565" y="990600"/>
              <a:chExt cx="328555" cy="5922160"/>
            </a:xfrm>
            <a:solidFill>
              <a:srgbClr val="CDD3DA"/>
            </a:solidFill>
          </p:grpSpPr>
          <p:sp>
            <p:nvSpPr>
              <p:cNvPr id="76" name="Freeform: Shape 75">
                <a:extLst>
                  <a:ext uri="{FF2B5EF4-FFF2-40B4-BE49-F238E27FC236}">
                    <a16:creationId xmlns:a16="http://schemas.microsoft.com/office/drawing/2014/main" id="{A9C80068-1DD2-276F-0583-5942CF33BD93}"/>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77" name="Freeform: Shape 76">
                <a:extLst>
                  <a:ext uri="{FF2B5EF4-FFF2-40B4-BE49-F238E27FC236}">
                    <a16:creationId xmlns:a16="http://schemas.microsoft.com/office/drawing/2014/main" id="{206854CC-5F6D-3AB2-2801-B9892B37E100}"/>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71" name="Freeform: Shape 70">
              <a:extLst>
                <a:ext uri="{FF2B5EF4-FFF2-40B4-BE49-F238E27FC236}">
                  <a16:creationId xmlns:a16="http://schemas.microsoft.com/office/drawing/2014/main" id="{4A888B5A-59C1-7617-EC57-683A61BF691F}"/>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72" name="Freeform: Shape 71">
              <a:extLst>
                <a:ext uri="{FF2B5EF4-FFF2-40B4-BE49-F238E27FC236}">
                  <a16:creationId xmlns:a16="http://schemas.microsoft.com/office/drawing/2014/main" id="{4D161D0B-08E3-2574-18EF-C09A4154A39E}"/>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73" name="Freeform: Shape 72">
              <a:extLst>
                <a:ext uri="{FF2B5EF4-FFF2-40B4-BE49-F238E27FC236}">
                  <a16:creationId xmlns:a16="http://schemas.microsoft.com/office/drawing/2014/main" id="{8B006CAA-B4C0-9E41-9725-2BE90121D61C}"/>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74" name="Freeform: Shape 73">
              <a:extLst>
                <a:ext uri="{FF2B5EF4-FFF2-40B4-BE49-F238E27FC236}">
                  <a16:creationId xmlns:a16="http://schemas.microsoft.com/office/drawing/2014/main" id="{5393C74F-1F38-A9C1-FF67-737BA29F8A52}"/>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75" name="Freeform: Shape 74">
              <a:extLst>
                <a:ext uri="{FF2B5EF4-FFF2-40B4-BE49-F238E27FC236}">
                  <a16:creationId xmlns:a16="http://schemas.microsoft.com/office/drawing/2014/main" id="{63864F85-F7C3-5530-2B7E-3120CDBBA73C}"/>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78" name="Group 77">
            <a:extLst>
              <a:ext uri="{FF2B5EF4-FFF2-40B4-BE49-F238E27FC236}">
                <a16:creationId xmlns:a16="http://schemas.microsoft.com/office/drawing/2014/main" id="{24E67CA1-DCB8-AFCF-8936-39D0B04892CC}"/>
              </a:ext>
            </a:extLst>
          </p:cNvPr>
          <p:cNvGrpSpPr/>
          <p:nvPr/>
        </p:nvGrpSpPr>
        <p:grpSpPr>
          <a:xfrm>
            <a:off x="3613779" y="3077165"/>
            <a:ext cx="305527" cy="637550"/>
            <a:chOff x="502358" y="1493207"/>
            <a:chExt cx="4258379" cy="6086389"/>
          </a:xfrm>
        </p:grpSpPr>
        <p:sp>
          <p:nvSpPr>
            <p:cNvPr id="79" name="Freeform: Shape 78">
              <a:extLst>
                <a:ext uri="{FF2B5EF4-FFF2-40B4-BE49-F238E27FC236}">
                  <a16:creationId xmlns:a16="http://schemas.microsoft.com/office/drawing/2014/main" id="{5A89CF86-B52A-5256-8455-7DD0488C426C}"/>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80" name="Graphic 17">
              <a:extLst>
                <a:ext uri="{FF2B5EF4-FFF2-40B4-BE49-F238E27FC236}">
                  <a16:creationId xmlns:a16="http://schemas.microsoft.com/office/drawing/2014/main" id="{DAD1A03B-9A6E-C882-CFFC-A82BD5900A7B}"/>
                </a:ext>
              </a:extLst>
            </p:cNvPr>
            <p:cNvGrpSpPr/>
            <p:nvPr/>
          </p:nvGrpSpPr>
          <p:grpSpPr>
            <a:xfrm>
              <a:off x="831094" y="1493207"/>
              <a:ext cx="328555" cy="5922160"/>
              <a:chOff x="4295565" y="990600"/>
              <a:chExt cx="328555" cy="5922160"/>
            </a:xfrm>
            <a:solidFill>
              <a:srgbClr val="CDD3DA"/>
            </a:solidFill>
          </p:grpSpPr>
          <p:sp>
            <p:nvSpPr>
              <p:cNvPr id="86" name="Freeform: Shape 85">
                <a:extLst>
                  <a:ext uri="{FF2B5EF4-FFF2-40B4-BE49-F238E27FC236}">
                    <a16:creationId xmlns:a16="http://schemas.microsoft.com/office/drawing/2014/main" id="{E5402336-4AFD-1A37-1C0E-AB593982FD53}"/>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87" name="Freeform: Shape 86">
                <a:extLst>
                  <a:ext uri="{FF2B5EF4-FFF2-40B4-BE49-F238E27FC236}">
                    <a16:creationId xmlns:a16="http://schemas.microsoft.com/office/drawing/2014/main" id="{61B71C0A-2DB3-C745-BA81-D46E0D07897A}"/>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81" name="Freeform: Shape 80">
              <a:extLst>
                <a:ext uri="{FF2B5EF4-FFF2-40B4-BE49-F238E27FC236}">
                  <a16:creationId xmlns:a16="http://schemas.microsoft.com/office/drawing/2014/main" id="{A0B9ED01-0E96-6C40-A142-8D9C2701526E}"/>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82" name="Freeform: Shape 81">
              <a:extLst>
                <a:ext uri="{FF2B5EF4-FFF2-40B4-BE49-F238E27FC236}">
                  <a16:creationId xmlns:a16="http://schemas.microsoft.com/office/drawing/2014/main" id="{D57E5556-C819-8882-A884-ED067EC09A0B}"/>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83" name="Freeform: Shape 82">
              <a:extLst>
                <a:ext uri="{FF2B5EF4-FFF2-40B4-BE49-F238E27FC236}">
                  <a16:creationId xmlns:a16="http://schemas.microsoft.com/office/drawing/2014/main" id="{646B8FA1-713F-C3B5-16D0-A4448E4E7D3B}"/>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84" name="Freeform: Shape 83">
              <a:extLst>
                <a:ext uri="{FF2B5EF4-FFF2-40B4-BE49-F238E27FC236}">
                  <a16:creationId xmlns:a16="http://schemas.microsoft.com/office/drawing/2014/main" id="{795B2FCB-BFAF-D120-DD78-B5E973E5C59B}"/>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85" name="Freeform: Shape 84">
              <a:extLst>
                <a:ext uri="{FF2B5EF4-FFF2-40B4-BE49-F238E27FC236}">
                  <a16:creationId xmlns:a16="http://schemas.microsoft.com/office/drawing/2014/main" id="{CF1BDD88-A307-B67D-15E8-C34E30ED3DC5}"/>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88" name="Group 87">
            <a:extLst>
              <a:ext uri="{FF2B5EF4-FFF2-40B4-BE49-F238E27FC236}">
                <a16:creationId xmlns:a16="http://schemas.microsoft.com/office/drawing/2014/main" id="{B6D652C5-2210-B355-678A-CEC187FD68E8}"/>
              </a:ext>
            </a:extLst>
          </p:cNvPr>
          <p:cNvGrpSpPr/>
          <p:nvPr/>
        </p:nvGrpSpPr>
        <p:grpSpPr>
          <a:xfrm>
            <a:off x="2389544" y="1446735"/>
            <a:ext cx="305527" cy="637550"/>
            <a:chOff x="502358" y="1493207"/>
            <a:chExt cx="4258379" cy="6086389"/>
          </a:xfrm>
        </p:grpSpPr>
        <p:sp>
          <p:nvSpPr>
            <p:cNvPr id="89" name="Freeform: Shape 88">
              <a:extLst>
                <a:ext uri="{FF2B5EF4-FFF2-40B4-BE49-F238E27FC236}">
                  <a16:creationId xmlns:a16="http://schemas.microsoft.com/office/drawing/2014/main" id="{CFBCA65E-DDE8-5ACB-1FF2-A4D02A6CBB88}"/>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dirty="0">
                <a:solidFill>
                  <a:srgbClr val="00338D"/>
                </a:solidFill>
              </a:endParaRPr>
            </a:p>
          </p:txBody>
        </p:sp>
        <p:grpSp>
          <p:nvGrpSpPr>
            <p:cNvPr id="90" name="Graphic 17">
              <a:extLst>
                <a:ext uri="{FF2B5EF4-FFF2-40B4-BE49-F238E27FC236}">
                  <a16:creationId xmlns:a16="http://schemas.microsoft.com/office/drawing/2014/main" id="{94017B9B-6644-1D7D-392A-2C27DB5A140A}"/>
                </a:ext>
              </a:extLst>
            </p:cNvPr>
            <p:cNvGrpSpPr/>
            <p:nvPr/>
          </p:nvGrpSpPr>
          <p:grpSpPr>
            <a:xfrm>
              <a:off x="831094" y="1493207"/>
              <a:ext cx="328555" cy="5922160"/>
              <a:chOff x="4295565" y="990600"/>
              <a:chExt cx="328555" cy="5922160"/>
            </a:xfrm>
            <a:solidFill>
              <a:srgbClr val="CDD3DA"/>
            </a:solidFill>
          </p:grpSpPr>
          <p:sp>
            <p:nvSpPr>
              <p:cNvPr id="96" name="Freeform: Shape 95">
                <a:extLst>
                  <a:ext uri="{FF2B5EF4-FFF2-40B4-BE49-F238E27FC236}">
                    <a16:creationId xmlns:a16="http://schemas.microsoft.com/office/drawing/2014/main" id="{58754BB5-36BA-EE53-8864-02F9FA83D8D3}"/>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97" name="Freeform: Shape 96">
                <a:extLst>
                  <a:ext uri="{FF2B5EF4-FFF2-40B4-BE49-F238E27FC236}">
                    <a16:creationId xmlns:a16="http://schemas.microsoft.com/office/drawing/2014/main" id="{864B527F-0E4B-1B1C-4A82-E71F219D3A3F}"/>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91" name="Freeform: Shape 90">
              <a:extLst>
                <a:ext uri="{FF2B5EF4-FFF2-40B4-BE49-F238E27FC236}">
                  <a16:creationId xmlns:a16="http://schemas.microsoft.com/office/drawing/2014/main" id="{ED2C7E83-A631-CD2B-675D-97B9668BDC09}"/>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92" name="Freeform: Shape 91">
              <a:extLst>
                <a:ext uri="{FF2B5EF4-FFF2-40B4-BE49-F238E27FC236}">
                  <a16:creationId xmlns:a16="http://schemas.microsoft.com/office/drawing/2014/main" id="{51AD5CCB-B2B3-C8DA-531C-F77F1930CC25}"/>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93" name="Freeform: Shape 92">
              <a:extLst>
                <a:ext uri="{FF2B5EF4-FFF2-40B4-BE49-F238E27FC236}">
                  <a16:creationId xmlns:a16="http://schemas.microsoft.com/office/drawing/2014/main" id="{96B88FFD-8D27-295E-17F0-E264BAEB13E8}"/>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94" name="Freeform: Shape 93">
              <a:extLst>
                <a:ext uri="{FF2B5EF4-FFF2-40B4-BE49-F238E27FC236}">
                  <a16:creationId xmlns:a16="http://schemas.microsoft.com/office/drawing/2014/main" id="{D8223D38-55AC-616C-0A79-C1DD8A834CFD}"/>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95" name="Freeform: Shape 94">
              <a:extLst>
                <a:ext uri="{FF2B5EF4-FFF2-40B4-BE49-F238E27FC236}">
                  <a16:creationId xmlns:a16="http://schemas.microsoft.com/office/drawing/2014/main" id="{7FCABF98-1B79-179D-788D-F54F27965D62}"/>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98" name="Group 97">
            <a:extLst>
              <a:ext uri="{FF2B5EF4-FFF2-40B4-BE49-F238E27FC236}">
                <a16:creationId xmlns:a16="http://schemas.microsoft.com/office/drawing/2014/main" id="{43474F15-C4BE-9A3E-FB2E-6613EEB2D014}"/>
              </a:ext>
            </a:extLst>
          </p:cNvPr>
          <p:cNvGrpSpPr/>
          <p:nvPr/>
        </p:nvGrpSpPr>
        <p:grpSpPr>
          <a:xfrm>
            <a:off x="3747362" y="2243205"/>
            <a:ext cx="305527" cy="637550"/>
            <a:chOff x="502358" y="1493207"/>
            <a:chExt cx="4258379" cy="6086389"/>
          </a:xfrm>
        </p:grpSpPr>
        <p:sp>
          <p:nvSpPr>
            <p:cNvPr id="99" name="Freeform: Shape 98">
              <a:extLst>
                <a:ext uri="{FF2B5EF4-FFF2-40B4-BE49-F238E27FC236}">
                  <a16:creationId xmlns:a16="http://schemas.microsoft.com/office/drawing/2014/main" id="{9DCD0846-FE78-B99B-E035-4D14AA2A4FB3}"/>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00" name="Graphic 17">
              <a:extLst>
                <a:ext uri="{FF2B5EF4-FFF2-40B4-BE49-F238E27FC236}">
                  <a16:creationId xmlns:a16="http://schemas.microsoft.com/office/drawing/2014/main" id="{A5B892C3-ECE0-86AB-4288-4BDCB6ED9621}"/>
                </a:ext>
              </a:extLst>
            </p:cNvPr>
            <p:cNvGrpSpPr/>
            <p:nvPr/>
          </p:nvGrpSpPr>
          <p:grpSpPr>
            <a:xfrm>
              <a:off x="831094" y="1493207"/>
              <a:ext cx="328555" cy="5922160"/>
              <a:chOff x="4295565" y="990600"/>
              <a:chExt cx="328555" cy="5922160"/>
            </a:xfrm>
            <a:solidFill>
              <a:srgbClr val="CDD3DA"/>
            </a:solidFill>
          </p:grpSpPr>
          <p:sp>
            <p:nvSpPr>
              <p:cNvPr id="106" name="Freeform: Shape 105">
                <a:extLst>
                  <a:ext uri="{FF2B5EF4-FFF2-40B4-BE49-F238E27FC236}">
                    <a16:creationId xmlns:a16="http://schemas.microsoft.com/office/drawing/2014/main" id="{ECF1A14D-0373-2F17-27EC-7DD58386E465}"/>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07" name="Freeform: Shape 106">
                <a:extLst>
                  <a:ext uri="{FF2B5EF4-FFF2-40B4-BE49-F238E27FC236}">
                    <a16:creationId xmlns:a16="http://schemas.microsoft.com/office/drawing/2014/main" id="{D49F000C-48B4-5641-CDA1-E82C87442AE5}"/>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01" name="Freeform: Shape 100">
              <a:extLst>
                <a:ext uri="{FF2B5EF4-FFF2-40B4-BE49-F238E27FC236}">
                  <a16:creationId xmlns:a16="http://schemas.microsoft.com/office/drawing/2014/main" id="{39357901-167B-51C6-2C64-323643B5B9D5}"/>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02" name="Freeform: Shape 101">
              <a:extLst>
                <a:ext uri="{FF2B5EF4-FFF2-40B4-BE49-F238E27FC236}">
                  <a16:creationId xmlns:a16="http://schemas.microsoft.com/office/drawing/2014/main" id="{485D6058-2630-D160-A665-BE2EB473A37C}"/>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103" name="Freeform: Shape 102">
              <a:extLst>
                <a:ext uri="{FF2B5EF4-FFF2-40B4-BE49-F238E27FC236}">
                  <a16:creationId xmlns:a16="http://schemas.microsoft.com/office/drawing/2014/main" id="{101E0216-E354-E5F8-9995-8A9C61FF6262}"/>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04" name="Freeform: Shape 103">
              <a:extLst>
                <a:ext uri="{FF2B5EF4-FFF2-40B4-BE49-F238E27FC236}">
                  <a16:creationId xmlns:a16="http://schemas.microsoft.com/office/drawing/2014/main" id="{DA5BBFA3-D05B-42A4-A4E1-782603616EC7}"/>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105" name="Freeform: Shape 104">
              <a:extLst>
                <a:ext uri="{FF2B5EF4-FFF2-40B4-BE49-F238E27FC236}">
                  <a16:creationId xmlns:a16="http://schemas.microsoft.com/office/drawing/2014/main" id="{2C501DF0-5972-9CEF-AAE6-2EA9CFD6535D}"/>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sp>
        <p:nvSpPr>
          <p:cNvPr id="108" name="TextBox 107">
            <a:extLst>
              <a:ext uri="{FF2B5EF4-FFF2-40B4-BE49-F238E27FC236}">
                <a16:creationId xmlns:a16="http://schemas.microsoft.com/office/drawing/2014/main" id="{FC351438-BACC-DB0F-5323-18468F0F4F52}"/>
              </a:ext>
            </a:extLst>
          </p:cNvPr>
          <p:cNvSpPr txBox="1"/>
          <p:nvPr/>
        </p:nvSpPr>
        <p:spPr>
          <a:xfrm>
            <a:off x="1202430" y="1583852"/>
            <a:ext cx="1159299"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cs-CZ" sz="1200" b="1" i="0" strike="noStrike" kern="1200" cap="none" spc="0" normalizeH="0" baseline="0" noProof="0" dirty="0">
                <a:ln>
                  <a:noFill/>
                </a:ln>
                <a:solidFill>
                  <a:srgbClr val="00338D"/>
                </a:solidFill>
                <a:effectLst/>
                <a:uLnTx/>
                <a:uFillTx/>
                <a:ea typeface="+mn-ea"/>
                <a:cs typeface="+mn-cs"/>
              </a:rPr>
              <a:t>Prosinec </a:t>
            </a:r>
            <a:r>
              <a:rPr kumimoji="0" lang="en-GB" sz="1200" b="1" i="0" strike="noStrike" kern="1200" cap="none" spc="0" normalizeH="0" baseline="0" noProof="0" dirty="0">
                <a:ln>
                  <a:noFill/>
                </a:ln>
                <a:solidFill>
                  <a:srgbClr val="00338D"/>
                </a:solidFill>
                <a:effectLst/>
                <a:uLnTx/>
                <a:uFillTx/>
                <a:ea typeface="+mn-ea"/>
                <a:cs typeface="+mn-cs"/>
              </a:rPr>
              <a:t> 2022</a:t>
            </a:r>
          </a:p>
          <a:p>
            <a:r>
              <a:rPr lang="en-GB" sz="1000" dirty="0">
                <a:solidFill>
                  <a:srgbClr val="00338D"/>
                </a:solidFill>
                <a:latin typeface="Arial"/>
              </a:rPr>
              <a:t>CBAM </a:t>
            </a:r>
            <a:r>
              <a:rPr lang="cs-CZ" sz="1000" dirty="0">
                <a:solidFill>
                  <a:srgbClr val="00338D"/>
                </a:solidFill>
                <a:latin typeface="Arial"/>
              </a:rPr>
              <a:t>shoda na politické úrovni</a:t>
            </a:r>
            <a:endParaRPr lang="en-GB" sz="1000" dirty="0">
              <a:solidFill>
                <a:srgbClr val="00338D"/>
              </a:solidFill>
              <a:latin typeface="Arial"/>
            </a:endParaRPr>
          </a:p>
        </p:txBody>
      </p:sp>
      <p:grpSp>
        <p:nvGrpSpPr>
          <p:cNvPr id="109" name="Group 108">
            <a:extLst>
              <a:ext uri="{FF2B5EF4-FFF2-40B4-BE49-F238E27FC236}">
                <a16:creationId xmlns:a16="http://schemas.microsoft.com/office/drawing/2014/main" id="{A5E74C8E-5EB6-15B3-0757-00B063B7A7BD}"/>
              </a:ext>
            </a:extLst>
          </p:cNvPr>
          <p:cNvGrpSpPr/>
          <p:nvPr/>
        </p:nvGrpSpPr>
        <p:grpSpPr>
          <a:xfrm>
            <a:off x="7535490" y="1788171"/>
            <a:ext cx="2234306" cy="2096066"/>
            <a:chOff x="9891061" y="4111"/>
            <a:chExt cx="7991378" cy="6851174"/>
          </a:xfrm>
        </p:grpSpPr>
        <p:sp>
          <p:nvSpPr>
            <p:cNvPr id="110" name="Freeform: Shape 109">
              <a:extLst>
                <a:ext uri="{FF2B5EF4-FFF2-40B4-BE49-F238E27FC236}">
                  <a16:creationId xmlns:a16="http://schemas.microsoft.com/office/drawing/2014/main" id="{66CEDF03-63BC-2BA4-E79B-991EC8DB535F}"/>
                </a:ext>
              </a:extLst>
            </p:cNvPr>
            <p:cNvSpPr/>
            <p:nvPr/>
          </p:nvSpPr>
          <p:spPr>
            <a:xfrm>
              <a:off x="9891061" y="4111"/>
              <a:ext cx="7991378" cy="6851174"/>
            </a:xfrm>
            <a:custGeom>
              <a:avLst/>
              <a:gdLst>
                <a:gd name="connsiteX0" fmla="*/ 2111443 w 7991378"/>
                <a:gd name="connsiteY0" fmla="*/ -127 h 6851174"/>
                <a:gd name="connsiteX1" fmla="*/ 2107331 w 7991378"/>
                <a:gd name="connsiteY1" fmla="*/ 36877 h 6851174"/>
                <a:gd name="connsiteX2" fmla="*/ 1819526 w 7991378"/>
                <a:gd name="connsiteY2" fmla="*/ 119107 h 6851174"/>
                <a:gd name="connsiteX3" fmla="*/ 3649148 w 7991378"/>
                <a:gd name="connsiteY3" fmla="*/ 263010 h 6851174"/>
                <a:gd name="connsiteX4" fmla="*/ 3583364 w 7991378"/>
                <a:gd name="connsiteY4" fmla="*/ 550815 h 6851174"/>
                <a:gd name="connsiteX5" fmla="*/ 2259457 w 7991378"/>
                <a:gd name="connsiteY5" fmla="*/ 887959 h 6851174"/>
                <a:gd name="connsiteX6" fmla="*/ 2333465 w 7991378"/>
                <a:gd name="connsiteY6" fmla="*/ 1118204 h 6851174"/>
                <a:gd name="connsiteX7" fmla="*/ 7990904 w 7991378"/>
                <a:gd name="connsiteY7" fmla="*/ 3395981 h 6851174"/>
                <a:gd name="connsiteX8" fmla="*/ 5486993 w 7991378"/>
                <a:gd name="connsiteY8" fmla="*/ 6851048 h 6851174"/>
                <a:gd name="connsiteX9" fmla="*/ -476 w 7991378"/>
                <a:gd name="connsiteY9" fmla="*/ 6851048 h 6851174"/>
                <a:gd name="connsiteX10" fmla="*/ 4989501 w 7991378"/>
                <a:gd name="connsiteY10" fmla="*/ 3478211 h 6851174"/>
                <a:gd name="connsiteX11" fmla="*/ 4496119 w 7991378"/>
                <a:gd name="connsiteY11" fmla="*/ 2376326 h 6851174"/>
                <a:gd name="connsiteX12" fmla="*/ 1206911 w 7991378"/>
                <a:gd name="connsiteY12" fmla="*/ 1537578 h 6851174"/>
                <a:gd name="connsiteX13" fmla="*/ 1248026 w 7991378"/>
                <a:gd name="connsiteY13" fmla="*/ 682384 h 6851174"/>
                <a:gd name="connsiteX14" fmla="*/ 2728170 w 7991378"/>
                <a:gd name="connsiteY14" fmla="*/ 394578 h 6851174"/>
                <a:gd name="connsiteX15" fmla="*/ 1198688 w 7991378"/>
                <a:gd name="connsiteY15" fmla="*/ 197226 h 6851174"/>
                <a:gd name="connsiteX16" fmla="*/ 1280918 w 7991378"/>
                <a:gd name="connsiteY16" fmla="*/ 49211 h 6851174"/>
                <a:gd name="connsiteX17" fmla="*/ 2111443 w 7991378"/>
                <a:gd name="connsiteY17" fmla="*/ -127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1378" h="6851174">
                  <a:moveTo>
                    <a:pt x="2111443" y="-127"/>
                  </a:moveTo>
                  <a:cubicBezTo>
                    <a:pt x="2111443" y="-127"/>
                    <a:pt x="2161357" y="18704"/>
                    <a:pt x="2107331" y="36877"/>
                  </a:cubicBezTo>
                  <a:cubicBezTo>
                    <a:pt x="2018605" y="66726"/>
                    <a:pt x="1809329" y="103812"/>
                    <a:pt x="1819526" y="119107"/>
                  </a:cubicBezTo>
                  <a:cubicBezTo>
                    <a:pt x="1835972" y="143776"/>
                    <a:pt x="3344896" y="197226"/>
                    <a:pt x="3649148" y="263010"/>
                  </a:cubicBezTo>
                  <a:cubicBezTo>
                    <a:pt x="3953400" y="328794"/>
                    <a:pt x="3978069" y="452139"/>
                    <a:pt x="3583364" y="550815"/>
                  </a:cubicBezTo>
                  <a:cubicBezTo>
                    <a:pt x="3188659" y="649492"/>
                    <a:pt x="2440364" y="797506"/>
                    <a:pt x="2259457" y="887959"/>
                  </a:cubicBezTo>
                  <a:cubicBezTo>
                    <a:pt x="2078551" y="978413"/>
                    <a:pt x="2002241" y="1021008"/>
                    <a:pt x="2333465" y="1118204"/>
                  </a:cubicBezTo>
                  <a:cubicBezTo>
                    <a:pt x="2950191" y="1299110"/>
                    <a:pt x="7990904" y="1562247"/>
                    <a:pt x="7990904" y="3395981"/>
                  </a:cubicBezTo>
                  <a:cubicBezTo>
                    <a:pt x="7990904" y="4884348"/>
                    <a:pt x="5486993" y="6851048"/>
                    <a:pt x="5486993" y="6851048"/>
                  </a:cubicBezTo>
                  <a:lnTo>
                    <a:pt x="-476" y="6851048"/>
                  </a:lnTo>
                  <a:cubicBezTo>
                    <a:pt x="-476" y="6851048"/>
                    <a:pt x="4380997" y="4086715"/>
                    <a:pt x="4989501" y="3478211"/>
                  </a:cubicBezTo>
                  <a:cubicBezTo>
                    <a:pt x="5598004" y="2869708"/>
                    <a:pt x="4833263" y="2540787"/>
                    <a:pt x="4496119" y="2376326"/>
                  </a:cubicBezTo>
                  <a:cubicBezTo>
                    <a:pt x="4158975" y="2211866"/>
                    <a:pt x="2366932" y="1831551"/>
                    <a:pt x="1206911" y="1537578"/>
                  </a:cubicBezTo>
                  <a:cubicBezTo>
                    <a:pt x="314713" y="1311445"/>
                    <a:pt x="779313" y="797506"/>
                    <a:pt x="1248026" y="682384"/>
                  </a:cubicBezTo>
                  <a:cubicBezTo>
                    <a:pt x="1716738" y="567262"/>
                    <a:pt x="2703501" y="460362"/>
                    <a:pt x="2728170" y="394578"/>
                  </a:cubicBezTo>
                  <a:cubicBezTo>
                    <a:pt x="2752839" y="328794"/>
                    <a:pt x="1374002" y="255691"/>
                    <a:pt x="1198688" y="197226"/>
                  </a:cubicBezTo>
                  <a:cubicBezTo>
                    <a:pt x="1050673" y="147887"/>
                    <a:pt x="1149349" y="65657"/>
                    <a:pt x="1280918" y="49211"/>
                  </a:cubicBezTo>
                  <a:cubicBezTo>
                    <a:pt x="1403605" y="33916"/>
                    <a:pt x="2111443" y="-127"/>
                    <a:pt x="2111443" y="-127"/>
                  </a:cubicBezTo>
                  <a:close/>
                </a:path>
              </a:pathLst>
            </a:custGeom>
            <a:gradFill>
              <a:gsLst>
                <a:gs pos="75000">
                  <a:schemeClr val="bg1">
                    <a:lumMod val="85000"/>
                  </a:schemeClr>
                </a:gs>
                <a:gs pos="100000">
                  <a:schemeClr val="bg1">
                    <a:lumMod val="85000"/>
                    <a:alpha val="0"/>
                  </a:schemeClr>
                </a:gs>
              </a:gsLst>
              <a:lin ang="5400000" scaled="0"/>
            </a:gradFill>
            <a:ln w="8222" cap="flat">
              <a:noFill/>
              <a:prstDash val="solid"/>
              <a:miter/>
            </a:ln>
          </p:spPr>
          <p:txBody>
            <a:bodyPr rtlCol="0" anchor="ctr"/>
            <a:lstStyle/>
            <a:p>
              <a:endParaRPr lang="en-GB" sz="1200">
                <a:solidFill>
                  <a:srgbClr val="00338D"/>
                </a:solidFill>
              </a:endParaRPr>
            </a:p>
          </p:txBody>
        </p:sp>
        <p:sp>
          <p:nvSpPr>
            <p:cNvPr id="111" name="Freeform: Shape 110">
              <a:extLst>
                <a:ext uri="{FF2B5EF4-FFF2-40B4-BE49-F238E27FC236}">
                  <a16:creationId xmlns:a16="http://schemas.microsoft.com/office/drawing/2014/main" id="{4E1A119C-7FFB-B4FE-3513-01F67CF4D600}"/>
                </a:ext>
              </a:extLst>
            </p:cNvPr>
            <p:cNvSpPr/>
            <p:nvPr/>
          </p:nvSpPr>
          <p:spPr>
            <a:xfrm>
              <a:off x="11050139" y="4111"/>
              <a:ext cx="5570823" cy="6851174"/>
            </a:xfrm>
            <a:custGeom>
              <a:avLst/>
              <a:gdLst>
                <a:gd name="connsiteX0" fmla="*/ 952365 w 5570824"/>
                <a:gd name="connsiteY0" fmla="*/ -127 h 6851174"/>
                <a:gd name="connsiteX1" fmla="*/ 228739 w 5570824"/>
                <a:gd name="connsiteY1" fmla="*/ 131441 h 6851174"/>
                <a:gd name="connsiteX2" fmla="*/ 2235157 w 5570824"/>
                <a:gd name="connsiteY2" fmla="*/ 345240 h 6851174"/>
                <a:gd name="connsiteX3" fmla="*/ 14941 w 5570824"/>
                <a:gd name="connsiteY3" fmla="*/ 1077089 h 6851174"/>
                <a:gd name="connsiteX4" fmla="*/ 5499697 w 5570824"/>
                <a:gd name="connsiteY4" fmla="*/ 2943715 h 6851174"/>
                <a:gd name="connsiteX5" fmla="*/ 1449858 w 5570824"/>
                <a:gd name="connsiteY5" fmla="*/ 6851048 h 685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0824" h="6851174">
                  <a:moveTo>
                    <a:pt x="952365" y="-127"/>
                  </a:moveTo>
                  <a:cubicBezTo>
                    <a:pt x="952365" y="-127"/>
                    <a:pt x="319193" y="82103"/>
                    <a:pt x="228739" y="131441"/>
                  </a:cubicBezTo>
                  <a:cubicBezTo>
                    <a:pt x="138286" y="180779"/>
                    <a:pt x="2128258" y="254787"/>
                    <a:pt x="2235157" y="345240"/>
                  </a:cubicBezTo>
                  <a:cubicBezTo>
                    <a:pt x="2342056" y="435693"/>
                    <a:pt x="307516" y="745126"/>
                    <a:pt x="14941" y="1077089"/>
                  </a:cubicBezTo>
                  <a:cubicBezTo>
                    <a:pt x="-314967" y="1451483"/>
                    <a:pt x="4751402" y="1653523"/>
                    <a:pt x="5499697" y="2943715"/>
                  </a:cubicBezTo>
                  <a:cubicBezTo>
                    <a:pt x="6201038" y="4153321"/>
                    <a:pt x="1449858" y="6851048"/>
                    <a:pt x="1449858" y="6851048"/>
                  </a:cubicBezTo>
                </a:path>
              </a:pathLst>
            </a:custGeom>
            <a:ln w="12700">
              <a:solidFill>
                <a:schemeClr val="bg1"/>
              </a:solidFill>
              <a:prstDash val="lgDash"/>
            </a:ln>
          </p:spPr>
          <p:txBody>
            <a:bodyPr rtlCol="0" anchor="ctr"/>
            <a:lstStyle/>
            <a:p>
              <a:endParaRPr lang="en-GB" sz="1200">
                <a:solidFill>
                  <a:srgbClr val="00338D"/>
                </a:solidFill>
              </a:endParaRPr>
            </a:p>
          </p:txBody>
        </p:sp>
      </p:grpSp>
      <p:grpSp>
        <p:nvGrpSpPr>
          <p:cNvPr id="112" name="Group 111">
            <a:extLst>
              <a:ext uri="{FF2B5EF4-FFF2-40B4-BE49-F238E27FC236}">
                <a16:creationId xmlns:a16="http://schemas.microsoft.com/office/drawing/2014/main" id="{7D4FF80B-0534-6583-325E-AD176C88542C}"/>
              </a:ext>
            </a:extLst>
          </p:cNvPr>
          <p:cNvGrpSpPr/>
          <p:nvPr/>
        </p:nvGrpSpPr>
        <p:grpSpPr>
          <a:xfrm>
            <a:off x="8737771" y="2616216"/>
            <a:ext cx="252922" cy="425798"/>
            <a:chOff x="502358" y="1493207"/>
            <a:chExt cx="4258379" cy="6086389"/>
          </a:xfrm>
        </p:grpSpPr>
        <p:sp>
          <p:nvSpPr>
            <p:cNvPr id="113" name="Freeform: Shape 112">
              <a:extLst>
                <a:ext uri="{FF2B5EF4-FFF2-40B4-BE49-F238E27FC236}">
                  <a16:creationId xmlns:a16="http://schemas.microsoft.com/office/drawing/2014/main" id="{E410840E-6C42-48C3-474F-97CA50D9AFC9}"/>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14" name="Graphic 17">
              <a:extLst>
                <a:ext uri="{FF2B5EF4-FFF2-40B4-BE49-F238E27FC236}">
                  <a16:creationId xmlns:a16="http://schemas.microsoft.com/office/drawing/2014/main" id="{72A3F3A1-6BE8-55B6-C621-6D88A11B149F}"/>
                </a:ext>
              </a:extLst>
            </p:cNvPr>
            <p:cNvGrpSpPr/>
            <p:nvPr/>
          </p:nvGrpSpPr>
          <p:grpSpPr>
            <a:xfrm>
              <a:off x="831094" y="1493207"/>
              <a:ext cx="328555" cy="5922160"/>
              <a:chOff x="4295565" y="990600"/>
              <a:chExt cx="328555" cy="5922160"/>
            </a:xfrm>
            <a:solidFill>
              <a:srgbClr val="CDD3DA"/>
            </a:solidFill>
          </p:grpSpPr>
          <p:sp>
            <p:nvSpPr>
              <p:cNvPr id="120" name="Freeform: Shape 119">
                <a:extLst>
                  <a:ext uri="{FF2B5EF4-FFF2-40B4-BE49-F238E27FC236}">
                    <a16:creationId xmlns:a16="http://schemas.microsoft.com/office/drawing/2014/main" id="{2675C148-124F-085F-F970-3721C33CB271}"/>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21" name="Freeform: Shape 120">
                <a:extLst>
                  <a:ext uri="{FF2B5EF4-FFF2-40B4-BE49-F238E27FC236}">
                    <a16:creationId xmlns:a16="http://schemas.microsoft.com/office/drawing/2014/main" id="{A6255C63-3674-E382-9150-1DF7B35A1A0A}"/>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15" name="Freeform: Shape 114">
              <a:extLst>
                <a:ext uri="{FF2B5EF4-FFF2-40B4-BE49-F238E27FC236}">
                  <a16:creationId xmlns:a16="http://schemas.microsoft.com/office/drawing/2014/main" id="{81DA3F95-0931-72A4-0E6B-476F5BFECB74}"/>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16" name="Freeform: Shape 115">
              <a:extLst>
                <a:ext uri="{FF2B5EF4-FFF2-40B4-BE49-F238E27FC236}">
                  <a16:creationId xmlns:a16="http://schemas.microsoft.com/office/drawing/2014/main" id="{92FFD2E5-6646-7E67-1164-6317B2AFF9BD}"/>
                </a:ext>
              </a:extLst>
            </p:cNvPr>
            <p:cNvSpPr/>
            <p:nvPr/>
          </p:nvSpPr>
          <p:spPr>
            <a:xfrm>
              <a:off x="2706433" y="2314985"/>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17" name="Freeform: Shape 116">
              <a:extLst>
                <a:ext uri="{FF2B5EF4-FFF2-40B4-BE49-F238E27FC236}">
                  <a16:creationId xmlns:a16="http://schemas.microsoft.com/office/drawing/2014/main" id="{AD5B9FC8-E630-8C37-74F2-D0F02D93A091}"/>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18" name="Freeform: Shape 117">
              <a:extLst>
                <a:ext uri="{FF2B5EF4-FFF2-40B4-BE49-F238E27FC236}">
                  <a16:creationId xmlns:a16="http://schemas.microsoft.com/office/drawing/2014/main" id="{CC628456-0123-AF60-FC39-685517C406BF}"/>
                </a:ext>
              </a:extLst>
            </p:cNvPr>
            <p:cNvSpPr/>
            <p:nvPr/>
          </p:nvSpPr>
          <p:spPr>
            <a:xfrm>
              <a:off x="1106243" y="1950006"/>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19" name="Freeform: Shape 118">
              <a:extLst>
                <a:ext uri="{FF2B5EF4-FFF2-40B4-BE49-F238E27FC236}">
                  <a16:creationId xmlns:a16="http://schemas.microsoft.com/office/drawing/2014/main" id="{95AB9BF9-5517-AD28-7259-229CE0B514E8}"/>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122" name="Group 121">
            <a:extLst>
              <a:ext uri="{FF2B5EF4-FFF2-40B4-BE49-F238E27FC236}">
                <a16:creationId xmlns:a16="http://schemas.microsoft.com/office/drawing/2014/main" id="{654FB042-FC00-1C44-5C00-65E39ADED767}"/>
              </a:ext>
            </a:extLst>
          </p:cNvPr>
          <p:cNvGrpSpPr/>
          <p:nvPr/>
        </p:nvGrpSpPr>
        <p:grpSpPr>
          <a:xfrm>
            <a:off x="7913682" y="1421096"/>
            <a:ext cx="252922" cy="425798"/>
            <a:chOff x="502358" y="1493207"/>
            <a:chExt cx="4258379" cy="6086389"/>
          </a:xfrm>
        </p:grpSpPr>
        <p:sp>
          <p:nvSpPr>
            <p:cNvPr id="123" name="Freeform: Shape 122">
              <a:extLst>
                <a:ext uri="{FF2B5EF4-FFF2-40B4-BE49-F238E27FC236}">
                  <a16:creationId xmlns:a16="http://schemas.microsoft.com/office/drawing/2014/main" id="{6A4F62B9-A520-2C3D-8D6C-5E337C3F2277}"/>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24" name="Graphic 17">
              <a:extLst>
                <a:ext uri="{FF2B5EF4-FFF2-40B4-BE49-F238E27FC236}">
                  <a16:creationId xmlns:a16="http://schemas.microsoft.com/office/drawing/2014/main" id="{4CB011A5-F90E-8F40-A0FE-F6A3E41821D4}"/>
                </a:ext>
              </a:extLst>
            </p:cNvPr>
            <p:cNvGrpSpPr/>
            <p:nvPr/>
          </p:nvGrpSpPr>
          <p:grpSpPr>
            <a:xfrm>
              <a:off x="831094" y="1493207"/>
              <a:ext cx="328555" cy="5922160"/>
              <a:chOff x="4295565" y="990600"/>
              <a:chExt cx="328555" cy="5922160"/>
            </a:xfrm>
            <a:solidFill>
              <a:srgbClr val="CDD3DA"/>
            </a:solidFill>
          </p:grpSpPr>
          <p:sp>
            <p:nvSpPr>
              <p:cNvPr id="130" name="Freeform: Shape 129">
                <a:extLst>
                  <a:ext uri="{FF2B5EF4-FFF2-40B4-BE49-F238E27FC236}">
                    <a16:creationId xmlns:a16="http://schemas.microsoft.com/office/drawing/2014/main" id="{0555B467-0458-0EDB-0DB1-7818CDB3E336}"/>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31" name="Freeform: Shape 130">
                <a:extLst>
                  <a:ext uri="{FF2B5EF4-FFF2-40B4-BE49-F238E27FC236}">
                    <a16:creationId xmlns:a16="http://schemas.microsoft.com/office/drawing/2014/main" id="{DE4E04D1-8FC6-10F1-A1F4-E57838A69E8E}"/>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25" name="Freeform: Shape 124">
              <a:extLst>
                <a:ext uri="{FF2B5EF4-FFF2-40B4-BE49-F238E27FC236}">
                  <a16:creationId xmlns:a16="http://schemas.microsoft.com/office/drawing/2014/main" id="{6B001DC2-7373-B39B-B606-85027AD7511F}"/>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26" name="Freeform: Shape 125">
              <a:extLst>
                <a:ext uri="{FF2B5EF4-FFF2-40B4-BE49-F238E27FC236}">
                  <a16:creationId xmlns:a16="http://schemas.microsoft.com/office/drawing/2014/main" id="{E2014471-72CA-14D9-BEFD-868E2A2B59E3}"/>
                </a:ext>
              </a:extLst>
            </p:cNvPr>
            <p:cNvSpPr/>
            <p:nvPr/>
          </p:nvSpPr>
          <p:spPr>
            <a:xfrm>
              <a:off x="2706433" y="2314985"/>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27" name="Freeform: Shape 126">
              <a:extLst>
                <a:ext uri="{FF2B5EF4-FFF2-40B4-BE49-F238E27FC236}">
                  <a16:creationId xmlns:a16="http://schemas.microsoft.com/office/drawing/2014/main" id="{7B5E9C67-434D-4432-2134-1E84FB36B76C}"/>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28" name="Freeform: Shape 127">
              <a:extLst>
                <a:ext uri="{FF2B5EF4-FFF2-40B4-BE49-F238E27FC236}">
                  <a16:creationId xmlns:a16="http://schemas.microsoft.com/office/drawing/2014/main" id="{4D90BFFD-1C34-8111-15DB-FF32A03038FD}"/>
                </a:ext>
              </a:extLst>
            </p:cNvPr>
            <p:cNvSpPr/>
            <p:nvPr/>
          </p:nvSpPr>
          <p:spPr>
            <a:xfrm>
              <a:off x="1106243" y="1950006"/>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29" name="Freeform: Shape 128">
              <a:extLst>
                <a:ext uri="{FF2B5EF4-FFF2-40B4-BE49-F238E27FC236}">
                  <a16:creationId xmlns:a16="http://schemas.microsoft.com/office/drawing/2014/main" id="{D6818EDC-17FD-41CF-1C1A-6BFBF38BA6C4}"/>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132" name="Group 131">
            <a:extLst>
              <a:ext uri="{FF2B5EF4-FFF2-40B4-BE49-F238E27FC236}">
                <a16:creationId xmlns:a16="http://schemas.microsoft.com/office/drawing/2014/main" id="{943E0BF5-E5E2-0496-1A58-A49914F763B6}"/>
              </a:ext>
            </a:extLst>
          </p:cNvPr>
          <p:cNvGrpSpPr/>
          <p:nvPr/>
        </p:nvGrpSpPr>
        <p:grpSpPr>
          <a:xfrm>
            <a:off x="9121076" y="1955838"/>
            <a:ext cx="252922" cy="425798"/>
            <a:chOff x="502358" y="1493207"/>
            <a:chExt cx="4258379" cy="6086389"/>
          </a:xfrm>
        </p:grpSpPr>
        <p:sp>
          <p:nvSpPr>
            <p:cNvPr id="133" name="Freeform: Shape 132">
              <a:extLst>
                <a:ext uri="{FF2B5EF4-FFF2-40B4-BE49-F238E27FC236}">
                  <a16:creationId xmlns:a16="http://schemas.microsoft.com/office/drawing/2014/main" id="{40A74FA8-73B7-46FE-4101-EC22422CD0AE}"/>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34" name="Graphic 17">
              <a:extLst>
                <a:ext uri="{FF2B5EF4-FFF2-40B4-BE49-F238E27FC236}">
                  <a16:creationId xmlns:a16="http://schemas.microsoft.com/office/drawing/2014/main" id="{ACA708A7-C6B4-27BF-8B5A-385275EAADF0}"/>
                </a:ext>
              </a:extLst>
            </p:cNvPr>
            <p:cNvGrpSpPr/>
            <p:nvPr/>
          </p:nvGrpSpPr>
          <p:grpSpPr>
            <a:xfrm>
              <a:off x="831094" y="1493207"/>
              <a:ext cx="328555" cy="5922160"/>
              <a:chOff x="4295565" y="990600"/>
              <a:chExt cx="328555" cy="5922160"/>
            </a:xfrm>
            <a:solidFill>
              <a:srgbClr val="CDD3DA"/>
            </a:solidFill>
          </p:grpSpPr>
          <p:sp>
            <p:nvSpPr>
              <p:cNvPr id="140" name="Freeform: Shape 139">
                <a:extLst>
                  <a:ext uri="{FF2B5EF4-FFF2-40B4-BE49-F238E27FC236}">
                    <a16:creationId xmlns:a16="http://schemas.microsoft.com/office/drawing/2014/main" id="{3A57A92B-3347-3E69-CB58-C6D0A6CE8545}"/>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41" name="Freeform: Shape 140">
                <a:extLst>
                  <a:ext uri="{FF2B5EF4-FFF2-40B4-BE49-F238E27FC236}">
                    <a16:creationId xmlns:a16="http://schemas.microsoft.com/office/drawing/2014/main" id="{ADD9A932-A85B-B9BD-B894-D70D1C414F5A}"/>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35" name="Freeform: Shape 134">
              <a:extLst>
                <a:ext uri="{FF2B5EF4-FFF2-40B4-BE49-F238E27FC236}">
                  <a16:creationId xmlns:a16="http://schemas.microsoft.com/office/drawing/2014/main" id="{37ED634D-9A84-3023-DE38-B28FECDE3F1A}"/>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36" name="Freeform: Shape 135">
              <a:extLst>
                <a:ext uri="{FF2B5EF4-FFF2-40B4-BE49-F238E27FC236}">
                  <a16:creationId xmlns:a16="http://schemas.microsoft.com/office/drawing/2014/main" id="{EE04D7FF-1E08-E8AC-F4D0-476264CEC154}"/>
                </a:ext>
              </a:extLst>
            </p:cNvPr>
            <p:cNvSpPr/>
            <p:nvPr/>
          </p:nvSpPr>
          <p:spPr>
            <a:xfrm>
              <a:off x="2706433" y="2314985"/>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37" name="Freeform: Shape 136">
              <a:extLst>
                <a:ext uri="{FF2B5EF4-FFF2-40B4-BE49-F238E27FC236}">
                  <a16:creationId xmlns:a16="http://schemas.microsoft.com/office/drawing/2014/main" id="{CF6CB6C0-9469-8AB5-3E9D-D1DE48BE6A22}"/>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38" name="Freeform: Shape 137">
              <a:extLst>
                <a:ext uri="{FF2B5EF4-FFF2-40B4-BE49-F238E27FC236}">
                  <a16:creationId xmlns:a16="http://schemas.microsoft.com/office/drawing/2014/main" id="{144248D5-066C-CD28-B73B-5D0B6E0B794D}"/>
                </a:ext>
              </a:extLst>
            </p:cNvPr>
            <p:cNvSpPr/>
            <p:nvPr/>
          </p:nvSpPr>
          <p:spPr>
            <a:xfrm>
              <a:off x="1106243" y="1950006"/>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39" name="Freeform: Shape 138">
              <a:extLst>
                <a:ext uri="{FF2B5EF4-FFF2-40B4-BE49-F238E27FC236}">
                  <a16:creationId xmlns:a16="http://schemas.microsoft.com/office/drawing/2014/main" id="{ABA23FD3-BDF3-79B4-08CC-E030832847D1}"/>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sp>
        <p:nvSpPr>
          <p:cNvPr id="142" name="Title 1">
            <a:extLst>
              <a:ext uri="{FF2B5EF4-FFF2-40B4-BE49-F238E27FC236}">
                <a16:creationId xmlns:a16="http://schemas.microsoft.com/office/drawing/2014/main" id="{C1B00554-FD69-758E-BB89-CEC76396868F}"/>
              </a:ext>
            </a:extLst>
          </p:cNvPr>
          <p:cNvSpPr txBox="1">
            <a:spLocks/>
          </p:cNvSpPr>
          <p:nvPr/>
        </p:nvSpPr>
        <p:spPr>
          <a:xfrm>
            <a:off x="6225161" y="883597"/>
            <a:ext cx="5011048"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US" sz="2800" dirty="0">
                <a:solidFill>
                  <a:srgbClr val="00338D"/>
                </a:solidFill>
              </a:rPr>
              <a:t>ETS</a:t>
            </a:r>
            <a:r>
              <a:rPr lang="en-US" dirty="0">
                <a:solidFill>
                  <a:srgbClr val="00338D"/>
                </a:solidFill>
              </a:rPr>
              <a:t> </a:t>
            </a:r>
            <a:r>
              <a:rPr lang="cs-CZ" sz="2800" dirty="0">
                <a:solidFill>
                  <a:srgbClr val="00338D"/>
                </a:solidFill>
              </a:rPr>
              <a:t>Evoluce</a:t>
            </a:r>
            <a:endParaRPr lang="en-US" sz="2800" dirty="0">
              <a:solidFill>
                <a:srgbClr val="00338D"/>
              </a:solidFill>
            </a:endParaRPr>
          </a:p>
        </p:txBody>
      </p:sp>
      <p:sp>
        <p:nvSpPr>
          <p:cNvPr id="143" name="TextBox 142">
            <a:extLst>
              <a:ext uri="{FF2B5EF4-FFF2-40B4-BE49-F238E27FC236}">
                <a16:creationId xmlns:a16="http://schemas.microsoft.com/office/drawing/2014/main" id="{7B7DBCD1-2DEB-9697-7CF3-005F345AD053}"/>
              </a:ext>
            </a:extLst>
          </p:cNvPr>
          <p:cNvSpPr txBox="1"/>
          <p:nvPr/>
        </p:nvSpPr>
        <p:spPr>
          <a:xfrm>
            <a:off x="4182665" y="2193551"/>
            <a:ext cx="1560852" cy="338554"/>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cs-CZ" sz="1200" b="1" i="0" strike="noStrike" kern="1200" cap="none" spc="0" normalizeH="0" baseline="0" noProof="0" dirty="0">
                <a:ln>
                  <a:noFill/>
                </a:ln>
                <a:solidFill>
                  <a:srgbClr val="00338D"/>
                </a:solidFill>
                <a:effectLst/>
                <a:uLnTx/>
                <a:uFillTx/>
                <a:ea typeface="+mn-ea"/>
                <a:cs typeface="+mn-cs"/>
              </a:rPr>
              <a:t>Duben</a:t>
            </a:r>
            <a:r>
              <a:rPr kumimoji="0" lang="en-GB" sz="1200" b="1" i="0" strike="noStrike" kern="1200" cap="none" spc="0" normalizeH="0" baseline="0" noProof="0" dirty="0">
                <a:ln>
                  <a:noFill/>
                </a:ln>
                <a:solidFill>
                  <a:srgbClr val="00338D"/>
                </a:solidFill>
                <a:effectLst/>
                <a:uLnTx/>
                <a:uFillTx/>
                <a:ea typeface="+mn-ea"/>
                <a:cs typeface="+mn-cs"/>
              </a:rPr>
              <a:t> 2023</a:t>
            </a:r>
          </a:p>
          <a:p>
            <a:r>
              <a:rPr lang="cs-CZ" sz="1000" dirty="0">
                <a:solidFill>
                  <a:srgbClr val="00338D"/>
                </a:solidFill>
                <a:latin typeface="Arial"/>
              </a:rPr>
              <a:t>Finalizace Směrnice</a:t>
            </a:r>
            <a:endParaRPr lang="en-GB" sz="1000" dirty="0">
              <a:solidFill>
                <a:srgbClr val="00338D"/>
              </a:solidFill>
              <a:latin typeface="Arial"/>
            </a:endParaRPr>
          </a:p>
        </p:txBody>
      </p:sp>
      <p:sp>
        <p:nvSpPr>
          <p:cNvPr id="144" name="TextBox 143">
            <a:extLst>
              <a:ext uri="{FF2B5EF4-FFF2-40B4-BE49-F238E27FC236}">
                <a16:creationId xmlns:a16="http://schemas.microsoft.com/office/drawing/2014/main" id="{132A398D-0086-23F7-64D5-8F16341065ED}"/>
              </a:ext>
            </a:extLst>
          </p:cNvPr>
          <p:cNvSpPr txBox="1"/>
          <p:nvPr/>
        </p:nvSpPr>
        <p:spPr>
          <a:xfrm>
            <a:off x="1102352" y="2907631"/>
            <a:ext cx="2210577" cy="646331"/>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cs-CZ" sz="1200" b="1" i="0" strike="noStrike" kern="1200" cap="none" spc="0" normalizeH="0" baseline="0" noProof="0" dirty="0">
                <a:ln>
                  <a:noFill/>
                </a:ln>
                <a:solidFill>
                  <a:srgbClr val="00338D"/>
                </a:solidFill>
                <a:effectLst/>
                <a:uLnTx/>
                <a:uFillTx/>
                <a:ea typeface="+mn-ea"/>
                <a:cs typeface="+mn-cs"/>
              </a:rPr>
              <a:t>Říjen</a:t>
            </a:r>
            <a:r>
              <a:rPr kumimoji="0" lang="en-GB" sz="1200" b="1" i="0" strike="noStrike" kern="1200" cap="none" spc="0" normalizeH="0" baseline="0" noProof="0" dirty="0">
                <a:ln>
                  <a:noFill/>
                </a:ln>
                <a:solidFill>
                  <a:srgbClr val="00338D"/>
                </a:solidFill>
                <a:effectLst/>
                <a:uLnTx/>
                <a:uFillTx/>
                <a:ea typeface="+mn-ea"/>
                <a:cs typeface="+mn-cs"/>
              </a:rPr>
              <a:t> 2023</a:t>
            </a:r>
          </a:p>
          <a:p>
            <a:r>
              <a:rPr lang="cs-CZ" sz="1000" dirty="0">
                <a:solidFill>
                  <a:srgbClr val="00338D"/>
                </a:solidFill>
                <a:latin typeface="Arial"/>
              </a:rPr>
              <a:t>Vstup do přechodného období:</a:t>
            </a:r>
            <a:r>
              <a:rPr lang="en-GB" sz="1000" dirty="0">
                <a:solidFill>
                  <a:srgbClr val="00338D"/>
                </a:solidFill>
                <a:latin typeface="Arial"/>
              </a:rPr>
              <a:t> </a:t>
            </a:r>
          </a:p>
          <a:p>
            <a:pPr marL="171450" indent="-171450">
              <a:buFont typeface="Arial" panose="020B0604020202020204" pitchFamily="34" charset="0"/>
              <a:buChar char="•"/>
            </a:pPr>
            <a:r>
              <a:rPr lang="cs-CZ" sz="1000" dirty="0">
                <a:solidFill>
                  <a:srgbClr val="00338D"/>
                </a:solidFill>
                <a:latin typeface="Arial"/>
              </a:rPr>
              <a:t>Čtvrtletní </a:t>
            </a:r>
            <a:r>
              <a:rPr lang="en-GB" sz="1000" dirty="0">
                <a:solidFill>
                  <a:srgbClr val="00338D"/>
                </a:solidFill>
                <a:latin typeface="Arial"/>
              </a:rPr>
              <a:t>reporting</a:t>
            </a:r>
          </a:p>
          <a:p>
            <a:pPr marL="171450" indent="-171450">
              <a:buFont typeface="Arial" panose="020B0604020202020204" pitchFamily="34" charset="0"/>
              <a:buChar char="•"/>
            </a:pPr>
            <a:r>
              <a:rPr lang="cs-CZ" sz="1000" dirty="0">
                <a:solidFill>
                  <a:srgbClr val="00338D"/>
                </a:solidFill>
                <a:latin typeface="Arial"/>
              </a:rPr>
              <a:t>Měření emisí</a:t>
            </a:r>
            <a:endParaRPr lang="en-GB" sz="1000" dirty="0">
              <a:solidFill>
                <a:srgbClr val="00338D"/>
              </a:solidFill>
              <a:latin typeface="Arial"/>
            </a:endParaRPr>
          </a:p>
        </p:txBody>
      </p:sp>
      <p:sp>
        <p:nvSpPr>
          <p:cNvPr id="145" name="TextBox 144">
            <a:extLst>
              <a:ext uri="{FF2B5EF4-FFF2-40B4-BE49-F238E27FC236}">
                <a16:creationId xmlns:a16="http://schemas.microsoft.com/office/drawing/2014/main" id="{9E0B4D65-F4C9-448D-F6E8-5868CE65E0A9}"/>
              </a:ext>
            </a:extLst>
          </p:cNvPr>
          <p:cNvSpPr txBox="1"/>
          <p:nvPr/>
        </p:nvSpPr>
        <p:spPr>
          <a:xfrm>
            <a:off x="4718905" y="3782295"/>
            <a:ext cx="1218676"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cs-CZ" sz="1200" i="0" strike="noStrike" kern="1200" cap="none" spc="0" normalizeH="0" baseline="0" noProof="0" dirty="0" err="1">
                <a:ln>
                  <a:noFill/>
                </a:ln>
                <a:solidFill>
                  <a:srgbClr val="00338D"/>
                </a:solidFill>
                <a:effectLst/>
                <a:uLnTx/>
                <a:uFillTx/>
                <a:ea typeface="+mn-ea"/>
                <a:cs typeface="+mn-cs"/>
              </a:rPr>
              <a:t>Červene</a:t>
            </a:r>
            <a:r>
              <a:rPr lang="cs-CZ" sz="1200" dirty="0">
                <a:solidFill>
                  <a:srgbClr val="00338D"/>
                </a:solidFill>
              </a:rPr>
              <a:t>c </a:t>
            </a:r>
            <a:r>
              <a:rPr kumimoji="0" lang="en-GB" sz="1200" i="0" strike="noStrike" kern="1200" cap="none" spc="0" normalizeH="0" baseline="0" noProof="0" dirty="0">
                <a:ln>
                  <a:noFill/>
                </a:ln>
                <a:solidFill>
                  <a:srgbClr val="00338D"/>
                </a:solidFill>
                <a:effectLst/>
                <a:uLnTx/>
                <a:uFillTx/>
                <a:ea typeface="+mn-ea"/>
                <a:cs typeface="+mn-cs"/>
              </a:rPr>
              <a:t>2024</a:t>
            </a:r>
          </a:p>
          <a:p>
            <a:r>
              <a:rPr lang="cs-CZ" sz="1000" b="1" dirty="0">
                <a:solidFill>
                  <a:srgbClr val="00338D"/>
                </a:solidFill>
                <a:latin typeface="Arial"/>
              </a:rPr>
              <a:t>Modifikace výkaznictví</a:t>
            </a:r>
            <a:endParaRPr lang="en-GB" sz="1000" dirty="0">
              <a:solidFill>
                <a:srgbClr val="00338D"/>
              </a:solidFill>
              <a:latin typeface="Arial"/>
            </a:endParaRPr>
          </a:p>
        </p:txBody>
      </p:sp>
      <p:sp>
        <p:nvSpPr>
          <p:cNvPr id="146" name="TextBox 145">
            <a:extLst>
              <a:ext uri="{FF2B5EF4-FFF2-40B4-BE49-F238E27FC236}">
                <a16:creationId xmlns:a16="http://schemas.microsoft.com/office/drawing/2014/main" id="{B37A459F-41D8-153C-8368-5987B543C9AE}"/>
              </a:ext>
            </a:extLst>
          </p:cNvPr>
          <p:cNvSpPr txBox="1"/>
          <p:nvPr/>
        </p:nvSpPr>
        <p:spPr>
          <a:xfrm>
            <a:off x="1091619" y="4443283"/>
            <a:ext cx="1703694" cy="646331"/>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GB" sz="1200" b="1" i="0" strike="noStrike" kern="1200" cap="none" spc="0" normalizeH="0" baseline="0" noProof="0" dirty="0">
                <a:ln>
                  <a:noFill/>
                </a:ln>
                <a:solidFill>
                  <a:srgbClr val="00338D"/>
                </a:solidFill>
                <a:effectLst/>
                <a:uLnTx/>
                <a:uFillTx/>
                <a:ea typeface="+mn-ea"/>
                <a:cs typeface="+mn-cs"/>
              </a:rPr>
              <a:t>2026</a:t>
            </a:r>
          </a:p>
          <a:p>
            <a:r>
              <a:rPr lang="cs-CZ" sz="1000" dirty="0">
                <a:solidFill>
                  <a:srgbClr val="00338D"/>
                </a:solidFill>
                <a:latin typeface="Arial"/>
              </a:rPr>
              <a:t>Konec přechodné části a vstup do plného výkaznictví s povinností nákupu certifikátů</a:t>
            </a:r>
            <a:endParaRPr lang="en-GB" sz="1000" dirty="0">
              <a:solidFill>
                <a:srgbClr val="00338D"/>
              </a:solidFill>
              <a:latin typeface="Arial"/>
            </a:endParaRPr>
          </a:p>
        </p:txBody>
      </p:sp>
      <p:cxnSp>
        <p:nvCxnSpPr>
          <p:cNvPr id="147" name="Straight Connector 146">
            <a:extLst>
              <a:ext uri="{FF2B5EF4-FFF2-40B4-BE49-F238E27FC236}">
                <a16:creationId xmlns:a16="http://schemas.microsoft.com/office/drawing/2014/main" id="{FA1B7837-8F84-6E9B-127D-D31FF0E47867}"/>
              </a:ext>
            </a:extLst>
          </p:cNvPr>
          <p:cNvCxnSpPr/>
          <p:nvPr/>
        </p:nvCxnSpPr>
        <p:spPr>
          <a:xfrm>
            <a:off x="5939576" y="1446735"/>
            <a:ext cx="0" cy="4886086"/>
          </a:xfrm>
          <a:prstGeom prst="line">
            <a:avLst/>
          </a:prstGeom>
          <a:ln w="9525" cap="flat" cmpd="sng" algn="ctr">
            <a:solidFill>
              <a:schemeClr val="bg2">
                <a:lumMod val="9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8" name="TextBox 147">
            <a:extLst>
              <a:ext uri="{FF2B5EF4-FFF2-40B4-BE49-F238E27FC236}">
                <a16:creationId xmlns:a16="http://schemas.microsoft.com/office/drawing/2014/main" id="{A18F614A-1B4F-1D58-E592-98DDAFBA1879}"/>
              </a:ext>
            </a:extLst>
          </p:cNvPr>
          <p:cNvSpPr txBox="1"/>
          <p:nvPr/>
        </p:nvSpPr>
        <p:spPr>
          <a:xfrm>
            <a:off x="6273388" y="1427206"/>
            <a:ext cx="1329069"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GB" sz="1200" b="1" i="0" strike="noStrike" kern="1200" cap="none" spc="0" normalizeH="0" baseline="0" noProof="0" dirty="0">
                <a:ln>
                  <a:noFill/>
                </a:ln>
                <a:solidFill>
                  <a:srgbClr val="00338D"/>
                </a:solidFill>
                <a:effectLst/>
                <a:uLnTx/>
                <a:uFillTx/>
                <a:ea typeface="+mn-ea"/>
                <a:cs typeface="+mn-cs"/>
              </a:rPr>
              <a:t>Dec 2022</a:t>
            </a:r>
          </a:p>
          <a:p>
            <a:r>
              <a:rPr lang="cs-CZ" sz="1000" dirty="0">
                <a:solidFill>
                  <a:srgbClr val="00338D"/>
                </a:solidFill>
                <a:latin typeface="Arial"/>
              </a:rPr>
              <a:t>Revize ETS a shoda na politické úrovni</a:t>
            </a:r>
            <a:endParaRPr lang="en-GB" sz="1000" dirty="0">
              <a:solidFill>
                <a:srgbClr val="00338D"/>
              </a:solidFill>
              <a:latin typeface="Arial"/>
            </a:endParaRPr>
          </a:p>
        </p:txBody>
      </p:sp>
      <p:sp>
        <p:nvSpPr>
          <p:cNvPr id="149" name="TextBox 148">
            <a:extLst>
              <a:ext uri="{FF2B5EF4-FFF2-40B4-BE49-F238E27FC236}">
                <a16:creationId xmlns:a16="http://schemas.microsoft.com/office/drawing/2014/main" id="{7DE9479E-421C-67CA-752D-187B71286CDB}"/>
              </a:ext>
            </a:extLst>
          </p:cNvPr>
          <p:cNvSpPr txBox="1"/>
          <p:nvPr/>
        </p:nvSpPr>
        <p:spPr>
          <a:xfrm>
            <a:off x="9864838" y="1931648"/>
            <a:ext cx="1694816"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GB" sz="1200" b="1" i="0" strike="noStrike" kern="1200" cap="none" spc="0" normalizeH="0" baseline="0" noProof="0" dirty="0">
                <a:ln>
                  <a:noFill/>
                </a:ln>
                <a:solidFill>
                  <a:srgbClr val="00338D"/>
                </a:solidFill>
                <a:effectLst/>
                <a:uLnTx/>
                <a:uFillTx/>
                <a:ea typeface="+mn-ea"/>
                <a:cs typeface="+mn-cs"/>
              </a:rPr>
              <a:t>2024</a:t>
            </a:r>
          </a:p>
          <a:p>
            <a:r>
              <a:rPr lang="cs-CZ" sz="1000" dirty="0">
                <a:solidFill>
                  <a:srgbClr val="00338D"/>
                </a:solidFill>
                <a:latin typeface="Arial"/>
              </a:rPr>
              <a:t>Začíná snižování emisních </a:t>
            </a:r>
            <a:r>
              <a:rPr lang="en-GB" sz="1000" dirty="0">
                <a:solidFill>
                  <a:srgbClr val="00338D"/>
                </a:solidFill>
                <a:latin typeface="Arial"/>
              </a:rPr>
              <a:t>(2024 – 2030)</a:t>
            </a:r>
          </a:p>
        </p:txBody>
      </p:sp>
      <p:sp>
        <p:nvSpPr>
          <p:cNvPr id="150" name="TextBox 149">
            <a:extLst>
              <a:ext uri="{FF2B5EF4-FFF2-40B4-BE49-F238E27FC236}">
                <a16:creationId xmlns:a16="http://schemas.microsoft.com/office/drawing/2014/main" id="{2092485F-1E23-A2B0-DFA4-A7674333FAB2}"/>
              </a:ext>
            </a:extLst>
          </p:cNvPr>
          <p:cNvSpPr txBox="1"/>
          <p:nvPr/>
        </p:nvSpPr>
        <p:spPr>
          <a:xfrm>
            <a:off x="6356067" y="2423150"/>
            <a:ext cx="2323809" cy="492443"/>
          </a:xfrm>
          <a:prstGeom prst="rect">
            <a:avLst/>
          </a:prstGeom>
          <a:noFill/>
        </p:spPr>
        <p:txBody>
          <a:bodyPr wrap="square" lIns="0" tIns="0" rIns="0" bIns="0" rtlCol="0">
            <a:spAutoFit/>
          </a:bodyPr>
          <a:lstStyle/>
          <a:p>
            <a:pPr marL="0" marR="0" lvl="0" indent="0" defTabSz="914400" rtl="0" eaLnBrk="1" fontAlgn="auto" latinLnBrk="0" hangingPunct="1">
              <a:buClrTx/>
              <a:buSzTx/>
              <a:buFontTx/>
              <a:buNone/>
              <a:tabLst/>
              <a:defRPr/>
            </a:pPr>
            <a:r>
              <a:rPr kumimoji="0" lang="en-GB" sz="1200" b="1" i="0" strike="noStrike" kern="1200" cap="none" spc="0" normalizeH="0" baseline="0" noProof="0" dirty="0">
                <a:ln>
                  <a:noFill/>
                </a:ln>
                <a:solidFill>
                  <a:srgbClr val="00338D"/>
                </a:solidFill>
                <a:effectLst/>
                <a:uLnTx/>
                <a:uFillTx/>
                <a:ea typeface="+mn-ea"/>
                <a:cs typeface="+mn-cs"/>
              </a:rPr>
              <a:t>2026</a:t>
            </a:r>
          </a:p>
          <a:p>
            <a:r>
              <a:rPr lang="cs-CZ" sz="1000" dirty="0">
                <a:solidFill>
                  <a:srgbClr val="00338D"/>
                </a:solidFill>
                <a:latin typeface="Arial"/>
              </a:rPr>
              <a:t>Postupné snižování bezplatných </a:t>
            </a:r>
          </a:p>
          <a:p>
            <a:r>
              <a:rPr lang="cs-CZ" sz="1000" dirty="0">
                <a:solidFill>
                  <a:srgbClr val="00338D"/>
                </a:solidFill>
                <a:latin typeface="Arial"/>
              </a:rPr>
              <a:t>emisních povolenek</a:t>
            </a:r>
            <a:endParaRPr lang="en-GB" sz="1000" dirty="0">
              <a:solidFill>
                <a:srgbClr val="00338D"/>
              </a:solidFill>
              <a:latin typeface="Arial"/>
            </a:endParaRPr>
          </a:p>
        </p:txBody>
      </p:sp>
      <p:grpSp>
        <p:nvGrpSpPr>
          <p:cNvPr id="151" name="Group 150">
            <a:extLst>
              <a:ext uri="{FF2B5EF4-FFF2-40B4-BE49-F238E27FC236}">
                <a16:creationId xmlns:a16="http://schemas.microsoft.com/office/drawing/2014/main" id="{19905AE8-8B60-CEC0-EF0F-0C107D4C9DAD}"/>
              </a:ext>
            </a:extLst>
          </p:cNvPr>
          <p:cNvGrpSpPr/>
          <p:nvPr/>
        </p:nvGrpSpPr>
        <p:grpSpPr>
          <a:xfrm>
            <a:off x="9230505" y="3126862"/>
            <a:ext cx="252922" cy="425798"/>
            <a:chOff x="502358" y="1493207"/>
            <a:chExt cx="4258379" cy="6086389"/>
          </a:xfrm>
        </p:grpSpPr>
        <p:sp>
          <p:nvSpPr>
            <p:cNvPr id="152" name="Freeform: Shape 151">
              <a:extLst>
                <a:ext uri="{FF2B5EF4-FFF2-40B4-BE49-F238E27FC236}">
                  <a16:creationId xmlns:a16="http://schemas.microsoft.com/office/drawing/2014/main" id="{840B02C3-EED5-6354-B10C-DA75144A8F7B}"/>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53" name="Graphic 17">
              <a:extLst>
                <a:ext uri="{FF2B5EF4-FFF2-40B4-BE49-F238E27FC236}">
                  <a16:creationId xmlns:a16="http://schemas.microsoft.com/office/drawing/2014/main" id="{4A7F8422-B114-F775-5ECE-1583599B2BFD}"/>
                </a:ext>
              </a:extLst>
            </p:cNvPr>
            <p:cNvGrpSpPr/>
            <p:nvPr/>
          </p:nvGrpSpPr>
          <p:grpSpPr>
            <a:xfrm>
              <a:off x="831094" y="1493207"/>
              <a:ext cx="328555" cy="5922160"/>
              <a:chOff x="4295565" y="990600"/>
              <a:chExt cx="328555" cy="5922160"/>
            </a:xfrm>
            <a:solidFill>
              <a:srgbClr val="CDD3DA"/>
            </a:solidFill>
          </p:grpSpPr>
          <p:sp>
            <p:nvSpPr>
              <p:cNvPr id="159" name="Freeform: Shape 158">
                <a:extLst>
                  <a:ext uri="{FF2B5EF4-FFF2-40B4-BE49-F238E27FC236}">
                    <a16:creationId xmlns:a16="http://schemas.microsoft.com/office/drawing/2014/main" id="{C5C1BE82-E366-1ED3-3CE0-C395D92419F1}"/>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60" name="Freeform: Shape 159">
                <a:extLst>
                  <a:ext uri="{FF2B5EF4-FFF2-40B4-BE49-F238E27FC236}">
                    <a16:creationId xmlns:a16="http://schemas.microsoft.com/office/drawing/2014/main" id="{1E7EC278-C95C-06FC-200A-9AE12BA1C707}"/>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54" name="Freeform: Shape 153">
              <a:extLst>
                <a:ext uri="{FF2B5EF4-FFF2-40B4-BE49-F238E27FC236}">
                  <a16:creationId xmlns:a16="http://schemas.microsoft.com/office/drawing/2014/main" id="{C28DEF70-1768-2C9D-E5EC-837F63509997}"/>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55" name="Freeform: Shape 154">
              <a:extLst>
                <a:ext uri="{FF2B5EF4-FFF2-40B4-BE49-F238E27FC236}">
                  <a16:creationId xmlns:a16="http://schemas.microsoft.com/office/drawing/2014/main" id="{E5A9ED51-46DF-C3A0-EE4A-3C8DC7ED5701}"/>
                </a:ext>
              </a:extLst>
            </p:cNvPr>
            <p:cNvSpPr/>
            <p:nvPr/>
          </p:nvSpPr>
          <p:spPr>
            <a:xfrm>
              <a:off x="2706433" y="2314985"/>
              <a:ext cx="2054304" cy="1834610"/>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56" name="Freeform: Shape 155">
              <a:extLst>
                <a:ext uri="{FF2B5EF4-FFF2-40B4-BE49-F238E27FC236}">
                  <a16:creationId xmlns:a16="http://schemas.microsoft.com/office/drawing/2014/main" id="{ABF013C4-6780-A955-22EB-6425488C0C49}"/>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57" name="Freeform: Shape 156">
              <a:extLst>
                <a:ext uri="{FF2B5EF4-FFF2-40B4-BE49-F238E27FC236}">
                  <a16:creationId xmlns:a16="http://schemas.microsoft.com/office/drawing/2014/main" id="{6C3785A6-7C2D-3AA0-AD38-5F4F1431A810}"/>
                </a:ext>
              </a:extLst>
            </p:cNvPr>
            <p:cNvSpPr/>
            <p:nvPr/>
          </p:nvSpPr>
          <p:spPr>
            <a:xfrm>
              <a:off x="1106243" y="1950006"/>
              <a:ext cx="2054304" cy="1834457"/>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chemeClr val="accent5"/>
            </a:solidFill>
            <a:ln w="9525" cap="flat">
              <a:noFill/>
              <a:prstDash val="solid"/>
              <a:miter/>
            </a:ln>
          </p:spPr>
          <p:txBody>
            <a:bodyPr rtlCol="0" anchor="ctr"/>
            <a:lstStyle/>
            <a:p>
              <a:endParaRPr lang="en-GB" sz="1200">
                <a:solidFill>
                  <a:srgbClr val="00338D"/>
                </a:solidFill>
              </a:endParaRPr>
            </a:p>
          </p:txBody>
        </p:sp>
        <p:sp>
          <p:nvSpPr>
            <p:cNvPr id="158" name="Freeform: Shape 157">
              <a:extLst>
                <a:ext uri="{FF2B5EF4-FFF2-40B4-BE49-F238E27FC236}">
                  <a16:creationId xmlns:a16="http://schemas.microsoft.com/office/drawing/2014/main" id="{3B36A34E-2BEF-B39B-F347-2BED7270E546}"/>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grpSp>
        <p:nvGrpSpPr>
          <p:cNvPr id="161" name="Group 160">
            <a:extLst>
              <a:ext uri="{FF2B5EF4-FFF2-40B4-BE49-F238E27FC236}">
                <a16:creationId xmlns:a16="http://schemas.microsoft.com/office/drawing/2014/main" id="{A00B898E-0BD4-FBBB-26A5-BCAB4C79F002}"/>
              </a:ext>
            </a:extLst>
          </p:cNvPr>
          <p:cNvGrpSpPr/>
          <p:nvPr/>
        </p:nvGrpSpPr>
        <p:grpSpPr>
          <a:xfrm>
            <a:off x="3843728" y="4749824"/>
            <a:ext cx="305527" cy="637550"/>
            <a:chOff x="502358" y="1493207"/>
            <a:chExt cx="4258379" cy="6086389"/>
          </a:xfrm>
        </p:grpSpPr>
        <p:sp>
          <p:nvSpPr>
            <p:cNvPr id="162" name="Freeform: Shape 161">
              <a:extLst>
                <a:ext uri="{FF2B5EF4-FFF2-40B4-BE49-F238E27FC236}">
                  <a16:creationId xmlns:a16="http://schemas.microsoft.com/office/drawing/2014/main" id="{D2451047-EA66-6769-98BD-962F09659C7D}"/>
                </a:ext>
              </a:extLst>
            </p:cNvPr>
            <p:cNvSpPr/>
            <p:nvPr/>
          </p:nvSpPr>
          <p:spPr>
            <a:xfrm>
              <a:off x="884481" y="1821961"/>
              <a:ext cx="221762" cy="5264650"/>
            </a:xfrm>
            <a:custGeom>
              <a:avLst/>
              <a:gdLst>
                <a:gd name="connsiteX0" fmla="*/ 0 w 221761"/>
                <a:gd name="connsiteY0" fmla="*/ 0 h 4054963"/>
                <a:gd name="connsiteX1" fmla="*/ 221761 w 221761"/>
                <a:gd name="connsiteY1" fmla="*/ 0 h 4054963"/>
                <a:gd name="connsiteX2" fmla="*/ 221761 w 221761"/>
                <a:gd name="connsiteY2" fmla="*/ 4054964 h 4054963"/>
                <a:gd name="connsiteX3" fmla="*/ 0 w 221761"/>
                <a:gd name="connsiteY3" fmla="*/ 4054964 h 4054963"/>
              </a:gdLst>
              <a:ahLst/>
              <a:cxnLst>
                <a:cxn ang="0">
                  <a:pos x="connsiteX0" y="connsiteY0"/>
                </a:cxn>
                <a:cxn ang="0">
                  <a:pos x="connsiteX1" y="connsiteY1"/>
                </a:cxn>
                <a:cxn ang="0">
                  <a:pos x="connsiteX2" y="connsiteY2"/>
                </a:cxn>
                <a:cxn ang="0">
                  <a:pos x="connsiteX3" y="connsiteY3"/>
                </a:cxn>
              </a:cxnLst>
              <a:rect l="l" t="t" r="r" b="b"/>
              <a:pathLst>
                <a:path w="221761" h="4054963">
                  <a:moveTo>
                    <a:pt x="0" y="0"/>
                  </a:moveTo>
                  <a:lnTo>
                    <a:pt x="221761" y="0"/>
                  </a:lnTo>
                  <a:lnTo>
                    <a:pt x="221761" y="4054964"/>
                  </a:lnTo>
                  <a:lnTo>
                    <a:pt x="0" y="4054964"/>
                  </a:lnTo>
                  <a:close/>
                </a:path>
              </a:pathLst>
            </a:custGeom>
            <a:solidFill>
              <a:srgbClr val="E6EAEE"/>
            </a:solidFill>
            <a:ln w="9525" cap="flat">
              <a:noFill/>
              <a:prstDash val="solid"/>
              <a:miter/>
            </a:ln>
          </p:spPr>
          <p:txBody>
            <a:bodyPr rtlCol="0" anchor="ctr"/>
            <a:lstStyle/>
            <a:p>
              <a:endParaRPr lang="en-GB" sz="1200">
                <a:solidFill>
                  <a:srgbClr val="00338D"/>
                </a:solidFill>
              </a:endParaRPr>
            </a:p>
          </p:txBody>
        </p:sp>
        <p:grpSp>
          <p:nvGrpSpPr>
            <p:cNvPr id="163" name="Graphic 17">
              <a:extLst>
                <a:ext uri="{FF2B5EF4-FFF2-40B4-BE49-F238E27FC236}">
                  <a16:creationId xmlns:a16="http://schemas.microsoft.com/office/drawing/2014/main" id="{53A0EDF1-5BCA-3A40-CFEC-A4872D7F7770}"/>
                </a:ext>
              </a:extLst>
            </p:cNvPr>
            <p:cNvGrpSpPr/>
            <p:nvPr/>
          </p:nvGrpSpPr>
          <p:grpSpPr>
            <a:xfrm>
              <a:off x="831094" y="1493207"/>
              <a:ext cx="328555" cy="5922160"/>
              <a:chOff x="4295565" y="990600"/>
              <a:chExt cx="328555" cy="5922160"/>
            </a:xfrm>
            <a:solidFill>
              <a:srgbClr val="CDD3DA"/>
            </a:solidFill>
          </p:grpSpPr>
          <p:sp>
            <p:nvSpPr>
              <p:cNvPr id="169" name="Freeform: Shape 168">
                <a:extLst>
                  <a:ext uri="{FF2B5EF4-FFF2-40B4-BE49-F238E27FC236}">
                    <a16:creationId xmlns:a16="http://schemas.microsoft.com/office/drawing/2014/main" id="{CE3E3EE8-E72B-0E46-B4F2-8C26CD148BCA}"/>
                  </a:ext>
                </a:extLst>
              </p:cNvPr>
              <p:cNvSpPr/>
              <p:nvPr/>
            </p:nvSpPr>
            <p:spPr>
              <a:xfrm>
                <a:off x="4295565" y="990600"/>
                <a:ext cx="328555" cy="328755"/>
              </a:xfrm>
              <a:custGeom>
                <a:avLst/>
                <a:gdLst>
                  <a:gd name="connsiteX0" fmla="*/ 0 w 328555"/>
                  <a:gd name="connsiteY0" fmla="*/ 0 h 328755"/>
                  <a:gd name="connsiteX1" fmla="*/ 328555 w 328555"/>
                  <a:gd name="connsiteY1" fmla="*/ 0 h 328755"/>
                  <a:gd name="connsiteX2" fmla="*/ 328555 w 328555"/>
                  <a:gd name="connsiteY2" fmla="*/ 328755 h 328755"/>
                  <a:gd name="connsiteX3" fmla="*/ 0 w 328555"/>
                  <a:gd name="connsiteY3" fmla="*/ 328755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5"/>
                    </a:lnTo>
                    <a:lnTo>
                      <a:pt x="0" y="328755"/>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sp>
            <p:nvSpPr>
              <p:cNvPr id="170" name="Freeform: Shape 169">
                <a:extLst>
                  <a:ext uri="{FF2B5EF4-FFF2-40B4-BE49-F238E27FC236}">
                    <a16:creationId xmlns:a16="http://schemas.microsoft.com/office/drawing/2014/main" id="{6FFCE318-1689-AD2E-8C0A-5C041AFE1AE0}"/>
                  </a:ext>
                </a:extLst>
              </p:cNvPr>
              <p:cNvSpPr/>
              <p:nvPr/>
            </p:nvSpPr>
            <p:spPr>
              <a:xfrm>
                <a:off x="4295565" y="6584005"/>
                <a:ext cx="328555" cy="328755"/>
              </a:xfrm>
              <a:custGeom>
                <a:avLst/>
                <a:gdLst>
                  <a:gd name="connsiteX0" fmla="*/ 0 w 328555"/>
                  <a:gd name="connsiteY0" fmla="*/ 0 h 328755"/>
                  <a:gd name="connsiteX1" fmla="*/ 328555 w 328555"/>
                  <a:gd name="connsiteY1" fmla="*/ 0 h 328755"/>
                  <a:gd name="connsiteX2" fmla="*/ 328555 w 328555"/>
                  <a:gd name="connsiteY2" fmla="*/ 328756 h 328755"/>
                  <a:gd name="connsiteX3" fmla="*/ 0 w 328555"/>
                  <a:gd name="connsiteY3" fmla="*/ 328756 h 328755"/>
                </a:gdLst>
                <a:ahLst/>
                <a:cxnLst>
                  <a:cxn ang="0">
                    <a:pos x="connsiteX0" y="connsiteY0"/>
                  </a:cxn>
                  <a:cxn ang="0">
                    <a:pos x="connsiteX1" y="connsiteY1"/>
                  </a:cxn>
                  <a:cxn ang="0">
                    <a:pos x="connsiteX2" y="connsiteY2"/>
                  </a:cxn>
                  <a:cxn ang="0">
                    <a:pos x="connsiteX3" y="connsiteY3"/>
                  </a:cxn>
                </a:cxnLst>
                <a:rect l="l" t="t" r="r" b="b"/>
                <a:pathLst>
                  <a:path w="328555" h="328755">
                    <a:moveTo>
                      <a:pt x="0" y="0"/>
                    </a:moveTo>
                    <a:lnTo>
                      <a:pt x="328555" y="0"/>
                    </a:lnTo>
                    <a:lnTo>
                      <a:pt x="328555" y="328756"/>
                    </a:lnTo>
                    <a:lnTo>
                      <a:pt x="0" y="328756"/>
                    </a:lnTo>
                    <a:close/>
                  </a:path>
                </a:pathLst>
              </a:custGeom>
              <a:solidFill>
                <a:srgbClr val="CDD3DA"/>
              </a:solidFill>
              <a:ln w="9525" cap="flat">
                <a:noFill/>
                <a:prstDash val="solid"/>
                <a:miter/>
              </a:ln>
            </p:spPr>
            <p:txBody>
              <a:bodyPr rtlCol="0" anchor="ctr"/>
              <a:lstStyle/>
              <a:p>
                <a:endParaRPr lang="en-GB" sz="1200">
                  <a:solidFill>
                    <a:srgbClr val="00338D"/>
                  </a:solidFill>
                </a:endParaRPr>
              </a:p>
            </p:txBody>
          </p:sp>
        </p:grpSp>
        <p:sp>
          <p:nvSpPr>
            <p:cNvPr id="164" name="Freeform: Shape 163">
              <a:extLst>
                <a:ext uri="{FF2B5EF4-FFF2-40B4-BE49-F238E27FC236}">
                  <a16:creationId xmlns:a16="http://schemas.microsoft.com/office/drawing/2014/main" id="{0519B990-F0F1-2F27-937C-4EB2FA9D7D0F}"/>
                </a:ext>
              </a:extLst>
            </p:cNvPr>
            <p:cNvSpPr/>
            <p:nvPr/>
          </p:nvSpPr>
          <p:spPr>
            <a:xfrm>
              <a:off x="502358" y="7415309"/>
              <a:ext cx="986085" cy="164287"/>
            </a:xfrm>
            <a:custGeom>
              <a:avLst/>
              <a:gdLst>
                <a:gd name="connsiteX0" fmla="*/ 0 w 986085"/>
                <a:gd name="connsiteY0" fmla="*/ 0 h 164287"/>
                <a:gd name="connsiteX1" fmla="*/ 986085 w 986085"/>
                <a:gd name="connsiteY1" fmla="*/ 0 h 164287"/>
                <a:gd name="connsiteX2" fmla="*/ 986085 w 986085"/>
                <a:gd name="connsiteY2" fmla="*/ 164287 h 164287"/>
                <a:gd name="connsiteX3" fmla="*/ 0 w 986085"/>
                <a:gd name="connsiteY3" fmla="*/ 164287 h 164287"/>
              </a:gdLst>
              <a:ahLst/>
              <a:cxnLst>
                <a:cxn ang="0">
                  <a:pos x="connsiteX0" y="connsiteY0"/>
                </a:cxn>
                <a:cxn ang="0">
                  <a:pos x="connsiteX1" y="connsiteY1"/>
                </a:cxn>
                <a:cxn ang="0">
                  <a:pos x="connsiteX2" y="connsiteY2"/>
                </a:cxn>
                <a:cxn ang="0">
                  <a:pos x="connsiteX3" y="connsiteY3"/>
                </a:cxn>
              </a:cxnLst>
              <a:rect l="l" t="t" r="r" b="b"/>
              <a:pathLst>
                <a:path w="986085" h="164287">
                  <a:moveTo>
                    <a:pt x="0" y="0"/>
                  </a:moveTo>
                  <a:lnTo>
                    <a:pt x="986085" y="0"/>
                  </a:lnTo>
                  <a:lnTo>
                    <a:pt x="986085" y="164287"/>
                  </a:lnTo>
                  <a:lnTo>
                    <a:pt x="0" y="164287"/>
                  </a:lnTo>
                  <a:close/>
                </a:path>
              </a:pathLst>
            </a:custGeom>
            <a:solidFill>
              <a:srgbClr val="AAB5BD"/>
            </a:solidFill>
            <a:ln w="9525" cap="flat">
              <a:noFill/>
              <a:prstDash val="solid"/>
              <a:miter/>
            </a:ln>
          </p:spPr>
          <p:txBody>
            <a:bodyPr rtlCol="0" anchor="ctr"/>
            <a:lstStyle/>
            <a:p>
              <a:endParaRPr lang="en-GB" sz="1200">
                <a:solidFill>
                  <a:srgbClr val="00338D"/>
                </a:solidFill>
              </a:endParaRPr>
            </a:p>
          </p:txBody>
        </p:sp>
        <p:sp>
          <p:nvSpPr>
            <p:cNvPr id="165" name="Freeform: Shape 164">
              <a:extLst>
                <a:ext uri="{FF2B5EF4-FFF2-40B4-BE49-F238E27FC236}">
                  <a16:creationId xmlns:a16="http://schemas.microsoft.com/office/drawing/2014/main" id="{D5B821BA-B751-047C-8289-611CF2C148BB}"/>
                </a:ext>
              </a:extLst>
            </p:cNvPr>
            <p:cNvSpPr/>
            <p:nvPr/>
          </p:nvSpPr>
          <p:spPr>
            <a:xfrm>
              <a:off x="2706431" y="2314988"/>
              <a:ext cx="2054306" cy="1834608"/>
            </a:xfrm>
            <a:custGeom>
              <a:avLst/>
              <a:gdLst>
                <a:gd name="connsiteX0" fmla="*/ 2054304 w 2054304"/>
                <a:gd name="connsiteY0" fmla="*/ 1834610 h 1834610"/>
                <a:gd name="connsiteX1" fmla="*/ 0 w 2054304"/>
                <a:gd name="connsiteY1" fmla="*/ 1834610 h 1834610"/>
                <a:gd name="connsiteX2" fmla="*/ 0 w 2054304"/>
                <a:gd name="connsiteY2" fmla="*/ 0 h 1834610"/>
                <a:gd name="connsiteX3" fmla="*/ 2054304 w 2054304"/>
                <a:gd name="connsiteY3" fmla="*/ 0 h 1834610"/>
                <a:gd name="connsiteX4" fmla="*/ 1411329 w 2054304"/>
                <a:gd name="connsiteY4" fmla="*/ 917077 h 1834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4304" h="1834610">
                  <a:moveTo>
                    <a:pt x="2054304" y="1834610"/>
                  </a:moveTo>
                  <a:lnTo>
                    <a:pt x="0" y="1834610"/>
                  </a:lnTo>
                  <a:lnTo>
                    <a:pt x="0" y="0"/>
                  </a:lnTo>
                  <a:lnTo>
                    <a:pt x="2054304" y="0"/>
                  </a:lnTo>
                  <a:lnTo>
                    <a:pt x="1411329" y="917077"/>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166" name="Freeform: Shape 165">
              <a:extLst>
                <a:ext uri="{FF2B5EF4-FFF2-40B4-BE49-F238E27FC236}">
                  <a16:creationId xmlns:a16="http://schemas.microsoft.com/office/drawing/2014/main" id="{B13C44D3-4B73-BC14-4972-7C6EFC5CB102}"/>
                </a:ext>
              </a:extLst>
            </p:cNvPr>
            <p:cNvSpPr/>
            <p:nvPr/>
          </p:nvSpPr>
          <p:spPr>
            <a:xfrm>
              <a:off x="2706433" y="2314985"/>
              <a:ext cx="843276" cy="1834610"/>
            </a:xfrm>
            <a:custGeom>
              <a:avLst/>
              <a:gdLst>
                <a:gd name="connsiteX0" fmla="*/ 518798 w 843276"/>
                <a:gd name="connsiteY0" fmla="*/ 0 h 1834610"/>
                <a:gd name="connsiteX1" fmla="*/ 0 w 843276"/>
                <a:gd name="connsiteY1" fmla="*/ 0 h 1834610"/>
                <a:gd name="connsiteX2" fmla="*/ 0 w 843276"/>
                <a:gd name="connsiteY2" fmla="*/ 1834610 h 1834610"/>
                <a:gd name="connsiteX3" fmla="*/ 843277 w 843276"/>
                <a:gd name="connsiteY3" fmla="*/ 1834610 h 1834610"/>
              </a:gdLst>
              <a:ahLst/>
              <a:cxnLst>
                <a:cxn ang="0">
                  <a:pos x="connsiteX0" y="connsiteY0"/>
                </a:cxn>
                <a:cxn ang="0">
                  <a:pos x="connsiteX1" y="connsiteY1"/>
                </a:cxn>
                <a:cxn ang="0">
                  <a:pos x="connsiteX2" y="connsiteY2"/>
                </a:cxn>
                <a:cxn ang="0">
                  <a:pos x="connsiteX3" y="connsiteY3"/>
                </a:cxn>
              </a:cxnLst>
              <a:rect l="l" t="t" r="r" b="b"/>
              <a:pathLst>
                <a:path w="843276" h="1834610">
                  <a:moveTo>
                    <a:pt x="518798" y="0"/>
                  </a:moveTo>
                  <a:lnTo>
                    <a:pt x="0" y="0"/>
                  </a:lnTo>
                  <a:lnTo>
                    <a:pt x="0" y="1834610"/>
                  </a:lnTo>
                  <a:lnTo>
                    <a:pt x="843277" y="183461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sp>
          <p:nvSpPr>
            <p:cNvPr id="167" name="Freeform: Shape 166">
              <a:extLst>
                <a:ext uri="{FF2B5EF4-FFF2-40B4-BE49-F238E27FC236}">
                  <a16:creationId xmlns:a16="http://schemas.microsoft.com/office/drawing/2014/main" id="{58282561-4C8C-86E0-46DF-012E332F0ECC}"/>
                </a:ext>
              </a:extLst>
            </p:cNvPr>
            <p:cNvSpPr/>
            <p:nvPr/>
          </p:nvSpPr>
          <p:spPr>
            <a:xfrm>
              <a:off x="1106240" y="1950009"/>
              <a:ext cx="2054306" cy="1834454"/>
            </a:xfrm>
            <a:custGeom>
              <a:avLst/>
              <a:gdLst>
                <a:gd name="connsiteX0" fmla="*/ 0 w 2054304"/>
                <a:gd name="connsiteY0" fmla="*/ 0 h 1834457"/>
                <a:gd name="connsiteX1" fmla="*/ 2054305 w 2054304"/>
                <a:gd name="connsiteY1" fmla="*/ 0 h 1834457"/>
                <a:gd name="connsiteX2" fmla="*/ 2054305 w 2054304"/>
                <a:gd name="connsiteY2" fmla="*/ 1834458 h 1834457"/>
                <a:gd name="connsiteX3" fmla="*/ 0 w 2054304"/>
                <a:gd name="connsiteY3" fmla="*/ 1834458 h 1834457"/>
              </a:gdLst>
              <a:ahLst/>
              <a:cxnLst>
                <a:cxn ang="0">
                  <a:pos x="connsiteX0" y="connsiteY0"/>
                </a:cxn>
                <a:cxn ang="0">
                  <a:pos x="connsiteX1" y="connsiteY1"/>
                </a:cxn>
                <a:cxn ang="0">
                  <a:pos x="connsiteX2" y="connsiteY2"/>
                </a:cxn>
                <a:cxn ang="0">
                  <a:pos x="connsiteX3" y="connsiteY3"/>
                </a:cxn>
              </a:cxnLst>
              <a:rect l="l" t="t" r="r" b="b"/>
              <a:pathLst>
                <a:path w="2054304" h="1834457">
                  <a:moveTo>
                    <a:pt x="0" y="0"/>
                  </a:moveTo>
                  <a:lnTo>
                    <a:pt x="2054305" y="0"/>
                  </a:lnTo>
                  <a:lnTo>
                    <a:pt x="2054305" y="1834458"/>
                  </a:lnTo>
                  <a:lnTo>
                    <a:pt x="0" y="1834458"/>
                  </a:lnTo>
                  <a:close/>
                </a:path>
              </a:pathLst>
            </a:custGeom>
            <a:solidFill>
              <a:srgbClr val="4CE1FF"/>
            </a:solidFill>
            <a:ln w="9525" cap="flat">
              <a:noFill/>
              <a:prstDash val="solid"/>
              <a:miter/>
            </a:ln>
          </p:spPr>
          <p:txBody>
            <a:bodyPr rtlCol="0" anchor="ctr"/>
            <a:lstStyle/>
            <a:p>
              <a:endParaRPr lang="en-GB" sz="1200">
                <a:solidFill>
                  <a:srgbClr val="00338D"/>
                </a:solidFill>
              </a:endParaRPr>
            </a:p>
          </p:txBody>
        </p:sp>
        <p:sp>
          <p:nvSpPr>
            <p:cNvPr id="168" name="Freeform: Shape 167">
              <a:extLst>
                <a:ext uri="{FF2B5EF4-FFF2-40B4-BE49-F238E27FC236}">
                  <a16:creationId xmlns:a16="http://schemas.microsoft.com/office/drawing/2014/main" id="{1B8FA203-37C4-4326-3714-1456E44752D0}"/>
                </a:ext>
              </a:extLst>
            </p:cNvPr>
            <p:cNvSpPr/>
            <p:nvPr/>
          </p:nvSpPr>
          <p:spPr>
            <a:xfrm>
              <a:off x="2706433" y="3784426"/>
              <a:ext cx="454113" cy="365350"/>
            </a:xfrm>
            <a:custGeom>
              <a:avLst/>
              <a:gdLst>
                <a:gd name="connsiteX0" fmla="*/ 454114 w 454113"/>
                <a:gd name="connsiteY0" fmla="*/ 0 h 365350"/>
                <a:gd name="connsiteX1" fmla="*/ 0 w 454113"/>
                <a:gd name="connsiteY1" fmla="*/ 0 h 365350"/>
                <a:gd name="connsiteX2" fmla="*/ 0 w 454113"/>
                <a:gd name="connsiteY2" fmla="*/ 365350 h 365350"/>
              </a:gdLst>
              <a:ahLst/>
              <a:cxnLst>
                <a:cxn ang="0">
                  <a:pos x="connsiteX0" y="connsiteY0"/>
                </a:cxn>
                <a:cxn ang="0">
                  <a:pos x="connsiteX1" y="connsiteY1"/>
                </a:cxn>
                <a:cxn ang="0">
                  <a:pos x="connsiteX2" y="connsiteY2"/>
                </a:cxn>
              </a:cxnLst>
              <a:rect l="l" t="t" r="r" b="b"/>
              <a:pathLst>
                <a:path w="454113" h="365350">
                  <a:moveTo>
                    <a:pt x="454114" y="0"/>
                  </a:moveTo>
                  <a:lnTo>
                    <a:pt x="0" y="0"/>
                  </a:lnTo>
                  <a:lnTo>
                    <a:pt x="0" y="365350"/>
                  </a:lnTo>
                  <a:close/>
                </a:path>
              </a:pathLst>
            </a:custGeom>
            <a:solidFill>
              <a:srgbClr val="0C233C">
                <a:alpha val="50000"/>
              </a:srgbClr>
            </a:solidFill>
            <a:ln w="9525" cap="flat">
              <a:noFill/>
              <a:prstDash val="solid"/>
              <a:miter/>
            </a:ln>
          </p:spPr>
          <p:txBody>
            <a:bodyPr rtlCol="0" anchor="ctr"/>
            <a:lstStyle/>
            <a:p>
              <a:endParaRPr lang="en-GB" sz="1200">
                <a:solidFill>
                  <a:srgbClr val="00338D"/>
                </a:solidFill>
              </a:endParaRPr>
            </a:p>
          </p:txBody>
        </p:sp>
      </p:grpSp>
      <p:sp>
        <p:nvSpPr>
          <p:cNvPr id="171" name="TextBox 170">
            <a:extLst>
              <a:ext uri="{FF2B5EF4-FFF2-40B4-BE49-F238E27FC236}">
                <a16:creationId xmlns:a16="http://schemas.microsoft.com/office/drawing/2014/main" id="{C28D5301-3FF1-5B70-0E00-5823CBA6F1D8}"/>
              </a:ext>
            </a:extLst>
          </p:cNvPr>
          <p:cNvSpPr txBox="1"/>
          <p:nvPr/>
        </p:nvSpPr>
        <p:spPr>
          <a:xfrm>
            <a:off x="3986272" y="5347267"/>
            <a:ext cx="1969181"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GB" sz="1200" i="0" strike="noStrike" kern="1200" cap="none" spc="0" normalizeH="0" baseline="0" noProof="0" dirty="0">
                <a:ln>
                  <a:noFill/>
                </a:ln>
                <a:solidFill>
                  <a:srgbClr val="00338D"/>
                </a:solidFill>
                <a:effectLst/>
                <a:uLnTx/>
                <a:uFillTx/>
                <a:ea typeface="+mn-ea"/>
                <a:cs typeface="+mn-cs"/>
              </a:rPr>
              <a:t>2034</a:t>
            </a:r>
          </a:p>
          <a:p>
            <a:r>
              <a:rPr lang="en-GB" sz="1000" dirty="0">
                <a:solidFill>
                  <a:srgbClr val="00338D"/>
                </a:solidFill>
                <a:latin typeface="Arial"/>
              </a:rPr>
              <a:t>CBAM </a:t>
            </a:r>
            <a:r>
              <a:rPr lang="cs-CZ" sz="1000" dirty="0">
                <a:solidFill>
                  <a:srgbClr val="00338D"/>
                </a:solidFill>
                <a:latin typeface="Arial"/>
              </a:rPr>
              <a:t>k tomuto roku pokrývá všechny sektory jako </a:t>
            </a:r>
            <a:r>
              <a:rPr lang="en-GB" sz="1000" dirty="0">
                <a:solidFill>
                  <a:srgbClr val="00338D"/>
                </a:solidFill>
                <a:latin typeface="Arial"/>
              </a:rPr>
              <a:t>ETS (100%)</a:t>
            </a:r>
          </a:p>
        </p:txBody>
      </p:sp>
      <p:sp>
        <p:nvSpPr>
          <p:cNvPr id="172" name="TextBox 171">
            <a:extLst>
              <a:ext uri="{FF2B5EF4-FFF2-40B4-BE49-F238E27FC236}">
                <a16:creationId xmlns:a16="http://schemas.microsoft.com/office/drawing/2014/main" id="{5C67F277-4C2B-CEF5-A064-7D910EB550F1}"/>
              </a:ext>
            </a:extLst>
          </p:cNvPr>
          <p:cNvSpPr txBox="1"/>
          <p:nvPr/>
        </p:nvSpPr>
        <p:spPr>
          <a:xfrm>
            <a:off x="9727446" y="3071202"/>
            <a:ext cx="1694816" cy="492443"/>
          </a:xfrm>
          <a:prstGeom prst="rect">
            <a:avLst/>
          </a:prstGeom>
          <a:noFill/>
        </p:spPr>
        <p:txBody>
          <a:bodyPr wrap="square" lIns="0" tIns="0" rIns="0" bIns="0" rtlCol="0">
            <a:spAutoFit/>
          </a:bodyPr>
          <a:lstStyle/>
          <a:p>
            <a:pPr marL="0" marR="0" lvl="0" indent="0" algn="l" defTabSz="914400" rtl="0" eaLnBrk="1" fontAlgn="auto" latinLnBrk="0" hangingPunct="1">
              <a:buClrTx/>
              <a:buSzTx/>
              <a:buFontTx/>
              <a:buNone/>
              <a:tabLst/>
              <a:defRPr/>
            </a:pPr>
            <a:r>
              <a:rPr kumimoji="0" lang="en-GB" sz="1200" b="1" i="0" strike="noStrike" kern="1200" cap="none" spc="0" normalizeH="0" baseline="0" noProof="0" dirty="0">
                <a:ln>
                  <a:noFill/>
                </a:ln>
                <a:solidFill>
                  <a:srgbClr val="00338D"/>
                </a:solidFill>
                <a:effectLst/>
                <a:uLnTx/>
                <a:uFillTx/>
                <a:ea typeface="+mn-ea"/>
                <a:cs typeface="+mn-cs"/>
              </a:rPr>
              <a:t>2034</a:t>
            </a:r>
          </a:p>
          <a:p>
            <a:r>
              <a:rPr lang="cs-CZ" sz="1000" dirty="0">
                <a:solidFill>
                  <a:srgbClr val="00338D"/>
                </a:solidFill>
                <a:latin typeface="Arial"/>
              </a:rPr>
              <a:t>Konec bezplatných emisních povolenek</a:t>
            </a:r>
            <a:endParaRPr lang="en-GB" sz="1000" dirty="0">
              <a:solidFill>
                <a:srgbClr val="00338D"/>
              </a:solidFill>
              <a:latin typeface="Arial"/>
            </a:endParaRPr>
          </a:p>
        </p:txBody>
      </p:sp>
      <p:graphicFrame>
        <p:nvGraphicFramePr>
          <p:cNvPr id="173" name="Chart 172">
            <a:extLst>
              <a:ext uri="{FF2B5EF4-FFF2-40B4-BE49-F238E27FC236}">
                <a16:creationId xmlns:a16="http://schemas.microsoft.com/office/drawing/2014/main" id="{7B1722C1-C152-D0BB-328B-BFB85F6AC83F}"/>
              </a:ext>
            </a:extLst>
          </p:cNvPr>
          <p:cNvGraphicFramePr/>
          <p:nvPr/>
        </p:nvGraphicFramePr>
        <p:xfrm>
          <a:off x="6078115" y="3556768"/>
          <a:ext cx="2763593" cy="3113430"/>
        </p:xfrm>
        <a:graphic>
          <a:graphicData uri="http://schemas.openxmlformats.org/drawingml/2006/chart">
            <c:chart xmlns:c="http://schemas.openxmlformats.org/drawingml/2006/chart" xmlns:r="http://schemas.openxmlformats.org/officeDocument/2006/relationships" r:id="rId3"/>
          </a:graphicData>
        </a:graphic>
      </p:graphicFrame>
      <p:grpSp>
        <p:nvGrpSpPr>
          <p:cNvPr id="174" name="Group 173">
            <a:extLst>
              <a:ext uri="{FF2B5EF4-FFF2-40B4-BE49-F238E27FC236}">
                <a16:creationId xmlns:a16="http://schemas.microsoft.com/office/drawing/2014/main" id="{FD504DAB-EE34-A12E-C877-F0076D167ECE}"/>
              </a:ext>
            </a:extLst>
          </p:cNvPr>
          <p:cNvGrpSpPr/>
          <p:nvPr/>
        </p:nvGrpSpPr>
        <p:grpSpPr>
          <a:xfrm>
            <a:off x="8745650" y="3788955"/>
            <a:ext cx="3234291" cy="2476398"/>
            <a:chOff x="8371584" y="3596341"/>
            <a:chExt cx="2303784" cy="2097536"/>
          </a:xfrm>
        </p:grpSpPr>
        <p:sp>
          <p:nvSpPr>
            <p:cNvPr id="175" name="TextBox 174">
              <a:extLst>
                <a:ext uri="{FF2B5EF4-FFF2-40B4-BE49-F238E27FC236}">
                  <a16:creationId xmlns:a16="http://schemas.microsoft.com/office/drawing/2014/main" id="{6FA480C9-F3F9-24B7-C3A1-AA2E3C7F2AF5}"/>
                </a:ext>
              </a:extLst>
            </p:cNvPr>
            <p:cNvSpPr txBox="1"/>
            <p:nvPr/>
          </p:nvSpPr>
          <p:spPr>
            <a:xfrm>
              <a:off x="8371584" y="3596341"/>
              <a:ext cx="2303784" cy="318055"/>
            </a:xfrm>
            <a:prstGeom prst="rect">
              <a:avLst/>
            </a:prstGeom>
          </p:spPr>
          <p:txBody>
            <a:bodyPr vert="horz" wrap="square" lIns="0" tIns="0" rIns="0" bIns="0" rtlCol="0" anchor="t" anchorCtr="0">
              <a:noAutofit/>
            </a:bodyPr>
            <a:lstStyle/>
            <a:p>
              <a:pPr algn="ctr">
                <a:spcAft>
                  <a:spcPts val="600"/>
                </a:spcAft>
                <a:defRPr sz="2128" b="0" i="0" u="none" strike="noStrike" kern="1200" cap="none" spc="50" normalizeH="0" baseline="0">
                  <a:solidFill>
                    <a:srgbClr val="000000">
                      <a:lumMod val="65000"/>
                      <a:lumOff val="35000"/>
                    </a:srgbClr>
                  </a:solidFill>
                  <a:latin typeface="+mj-lt"/>
                  <a:ea typeface="+mj-ea"/>
                  <a:cs typeface="+mj-cs"/>
                </a:defRPr>
              </a:pPr>
              <a:r>
                <a:rPr lang="nl-NL" sz="1600" spc="50" dirty="0">
                  <a:solidFill>
                    <a:srgbClr val="00338D"/>
                  </a:solidFill>
                  <a:latin typeface="+mj-lt"/>
                  <a:ea typeface="+mj-ea"/>
                  <a:cs typeface="+mj-cs"/>
                </a:rPr>
                <a:t>ETS </a:t>
              </a:r>
              <a:r>
                <a:rPr lang="cs-CZ" sz="1600" spc="50" dirty="0">
                  <a:solidFill>
                    <a:srgbClr val="00338D"/>
                  </a:solidFill>
                  <a:latin typeface="+mj-lt"/>
                  <a:ea typeface="+mj-ea"/>
                  <a:cs typeface="+mj-cs"/>
                </a:rPr>
                <a:t>bezplatné povolenky (</a:t>
              </a:r>
              <a:r>
                <a:rPr lang="nl-NL" sz="1600" spc="50" dirty="0">
                  <a:solidFill>
                    <a:srgbClr val="00338D"/>
                  </a:solidFill>
                  <a:latin typeface="+mj-lt"/>
                  <a:ea typeface="+mj-ea"/>
                  <a:cs typeface="+mj-cs"/>
                </a:rPr>
                <a:t>Phase- Out</a:t>
              </a:r>
              <a:r>
                <a:rPr lang="cs-CZ" sz="1600" spc="50" dirty="0">
                  <a:solidFill>
                    <a:srgbClr val="00338D"/>
                  </a:solidFill>
                  <a:latin typeface="+mj-lt"/>
                  <a:ea typeface="+mj-ea"/>
                  <a:cs typeface="+mj-cs"/>
                </a:rPr>
                <a:t>)</a:t>
              </a:r>
              <a:endParaRPr lang="en-US" sz="1600" spc="50" dirty="0">
                <a:solidFill>
                  <a:srgbClr val="00338D"/>
                </a:solidFill>
                <a:latin typeface="+mj-lt"/>
                <a:ea typeface="+mj-ea"/>
                <a:cs typeface="+mj-cs"/>
              </a:endParaRPr>
            </a:p>
          </p:txBody>
        </p:sp>
        <p:graphicFrame>
          <p:nvGraphicFramePr>
            <p:cNvPr id="176" name="Chart 175">
              <a:extLst>
                <a:ext uri="{FF2B5EF4-FFF2-40B4-BE49-F238E27FC236}">
                  <a16:creationId xmlns:a16="http://schemas.microsoft.com/office/drawing/2014/main" id="{75EE690A-06EE-451C-7EC8-F7DDBCA48BCC}"/>
                </a:ext>
              </a:extLst>
            </p:cNvPr>
            <p:cNvGraphicFramePr/>
            <p:nvPr/>
          </p:nvGraphicFramePr>
          <p:xfrm>
            <a:off x="8399684" y="3849565"/>
            <a:ext cx="1829614" cy="1844312"/>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5324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72C603A-6E32-4159-A961-B759A05495DC}"/>
              </a:ext>
            </a:extLst>
          </p:cNvPr>
          <p:cNvSpPr>
            <a:spLocks noGrp="1"/>
          </p:cNvSpPr>
          <p:nvPr>
            <p:ph type="body" sz="quarter" idx="14"/>
          </p:nvPr>
        </p:nvSpPr>
        <p:spPr>
          <a:xfrm>
            <a:off x="997944" y="3376811"/>
            <a:ext cx="2411738" cy="179189"/>
          </a:xfrm>
        </p:spPr>
        <p:txBody>
          <a:bodyPr/>
          <a:lstStyle/>
          <a:p>
            <a:r>
              <a:rPr lang="en-US" dirty="0"/>
              <a:t>kpmg.</a:t>
            </a:r>
            <a:r>
              <a:rPr lang="cs-CZ" dirty="0"/>
              <a:t>cz</a:t>
            </a:r>
            <a:endParaRPr lang="en-US" dirty="0"/>
          </a:p>
        </p:txBody>
      </p:sp>
      <p:sp>
        <p:nvSpPr>
          <p:cNvPr id="8" name="Text Placeholder 7">
            <a:extLst>
              <a:ext uri="{FF2B5EF4-FFF2-40B4-BE49-F238E27FC236}">
                <a16:creationId xmlns:a16="http://schemas.microsoft.com/office/drawing/2014/main" id="{4D1A030A-B159-4B42-8A4A-A9A40D9F4769}"/>
              </a:ext>
            </a:extLst>
          </p:cNvPr>
          <p:cNvSpPr>
            <a:spLocks noGrp="1"/>
          </p:cNvSpPr>
          <p:nvPr>
            <p:ph type="body" sz="quarter" idx="10"/>
          </p:nvPr>
        </p:nvSpPr>
        <p:spPr>
          <a:xfrm>
            <a:off x="997944" y="3566828"/>
            <a:ext cx="6255182" cy="1252767"/>
          </a:xfrm>
        </p:spPr>
        <p:txBody>
          <a:bodyPr/>
          <a:lstStyle/>
          <a:p>
            <a:r>
              <a:rPr lang="en-US"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a:p>
            <a:r>
              <a:rPr lang="en-US" dirty="0"/>
              <a:t>The KPMG name and logo are trademarks used under license by the independent member firms of the KPMG global organization.</a:t>
            </a:r>
          </a:p>
        </p:txBody>
      </p:sp>
      <p:sp>
        <p:nvSpPr>
          <p:cNvPr id="10" name="Text Placeholder 7">
            <a:extLst>
              <a:ext uri="{FF2B5EF4-FFF2-40B4-BE49-F238E27FC236}">
                <a16:creationId xmlns:a16="http://schemas.microsoft.com/office/drawing/2014/main" id="{5269BC10-D00D-4EA9-BCB3-94BF50223C1B}"/>
              </a:ext>
            </a:extLst>
          </p:cNvPr>
          <p:cNvSpPr txBox="1">
            <a:spLocks/>
          </p:cNvSpPr>
          <p:nvPr>
            <p:custDataLst>
              <p:tags r:id="rId1"/>
            </p:custDataLst>
          </p:nvPr>
        </p:nvSpPr>
        <p:spPr>
          <a:xfrm>
            <a:off x="997944" y="4678959"/>
            <a:ext cx="6255182" cy="867451"/>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1000" b="0" kern="1200">
                <a:solidFill>
                  <a:schemeClr val="bg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500" kern="1200" baseline="0">
                <a:solidFill>
                  <a:schemeClr val="tx2"/>
                </a:solidFill>
                <a:latin typeface="+mn-lt"/>
                <a:ea typeface="+mn-ea"/>
                <a:cs typeface="+mn-cs"/>
              </a:defRPr>
            </a:lvl5pPr>
            <a:lvl6pPr marL="864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152000" indent="-288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296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2023 KPMG </a:t>
            </a:r>
            <a:r>
              <a:rPr lang="en-US" dirty="0" err="1"/>
              <a:t>Česká</a:t>
            </a:r>
            <a:r>
              <a:rPr lang="en-US" dirty="0"/>
              <a:t> </a:t>
            </a:r>
            <a:r>
              <a:rPr lang="en-US" dirty="0" err="1"/>
              <a:t>republika</a:t>
            </a:r>
            <a:r>
              <a:rPr lang="en-US" dirty="0"/>
              <a:t>, </a:t>
            </a:r>
            <a:r>
              <a:rPr lang="en-US" dirty="0" err="1"/>
              <a:t>s.r.o.</a:t>
            </a:r>
            <a:r>
              <a:rPr lang="en-US" dirty="0"/>
              <a:t>, a Czech limited liability company and a member firm of the KPMG global organization of independent member firms affiliated with KPMG International Limited, a private English company limited by guarantee. All rights reserved.</a:t>
            </a:r>
          </a:p>
        </p:txBody>
      </p:sp>
      <p:sp>
        <p:nvSpPr>
          <p:cNvPr id="5" name="TextBox 4">
            <a:extLst>
              <a:ext uri="{FF2B5EF4-FFF2-40B4-BE49-F238E27FC236}">
                <a16:creationId xmlns:a16="http://schemas.microsoft.com/office/drawing/2014/main" id="{3C75AC9E-04E9-4A6F-951D-5106DE1CE957}"/>
              </a:ext>
            </a:extLst>
          </p:cNvPr>
          <p:cNvSpPr txBox="1"/>
          <p:nvPr/>
        </p:nvSpPr>
        <p:spPr>
          <a:xfrm>
            <a:off x="997944" y="889437"/>
            <a:ext cx="6096000" cy="1015663"/>
          </a:xfrm>
          <a:prstGeom prst="rect">
            <a:avLst/>
          </a:prstGeom>
          <a:noFill/>
        </p:spPr>
        <p:txBody>
          <a:bodyPr wrap="square" lIns="0" tIns="0" rIns="0" bIns="0">
            <a:spAutoFit/>
          </a:bodyPr>
          <a:lstStyle/>
          <a:p>
            <a:r>
              <a:rPr lang="cs-CZ" sz="6600" dirty="0">
                <a:solidFill>
                  <a:schemeClr val="bg1"/>
                </a:solidFill>
                <a:latin typeface="+mj-lt"/>
              </a:rPr>
              <a:t>Děkuji za pozornost</a:t>
            </a:r>
            <a:endParaRPr lang="en-GB" sz="6600" dirty="0">
              <a:solidFill>
                <a:schemeClr val="bg1"/>
              </a:solidFill>
              <a:latin typeface="+mj-lt"/>
            </a:endParaRPr>
          </a:p>
        </p:txBody>
      </p:sp>
      <p:sp>
        <p:nvSpPr>
          <p:cNvPr id="14" name="TextBox 13">
            <a:extLst>
              <a:ext uri="{FF2B5EF4-FFF2-40B4-BE49-F238E27FC236}">
                <a16:creationId xmlns:a16="http://schemas.microsoft.com/office/drawing/2014/main" id="{AC0BD409-E619-4B48-A948-8491A4AA056C}"/>
              </a:ext>
            </a:extLst>
          </p:cNvPr>
          <p:cNvSpPr txBox="1"/>
          <p:nvPr/>
        </p:nvSpPr>
        <p:spPr>
          <a:xfrm>
            <a:off x="8912162" y="897226"/>
            <a:ext cx="1104441" cy="184666"/>
          </a:xfrm>
          <a:prstGeom prst="rect">
            <a:avLst/>
          </a:prstGeom>
          <a:noFill/>
        </p:spPr>
        <p:txBody>
          <a:bodyPr wrap="square" lIns="0" tIns="0" rIns="0" bIns="0">
            <a:spAutoFit/>
          </a:bodyPr>
          <a:lstStyle/>
          <a:p>
            <a:pPr algn="ctr"/>
            <a:r>
              <a:rPr lang="cs-CZ" sz="1200" b="1" dirty="0">
                <a:solidFill>
                  <a:schemeClr val="bg1"/>
                </a:solidFill>
                <a:cs typeface="Arial"/>
              </a:rPr>
              <a:t>Rychlý kontakt</a:t>
            </a:r>
            <a:endParaRPr lang="en-GB" sz="1200" dirty="0">
              <a:solidFill>
                <a:schemeClr val="bg1"/>
              </a:solidFill>
            </a:endParaRPr>
          </a:p>
        </p:txBody>
      </p:sp>
      <p:sp>
        <p:nvSpPr>
          <p:cNvPr id="18" name="Text Placeholder 7">
            <a:extLst>
              <a:ext uri="{FF2B5EF4-FFF2-40B4-BE49-F238E27FC236}">
                <a16:creationId xmlns:a16="http://schemas.microsoft.com/office/drawing/2014/main" id="{1D46FAFC-1E62-41DD-B8C4-A7E1DDFCC585}"/>
              </a:ext>
            </a:extLst>
          </p:cNvPr>
          <p:cNvSpPr txBox="1">
            <a:spLocks/>
          </p:cNvSpPr>
          <p:nvPr/>
        </p:nvSpPr>
        <p:spPr bwMode="gray">
          <a:xfrm>
            <a:off x="8782320" y="2612316"/>
            <a:ext cx="1645135" cy="954512"/>
          </a:xfrm>
          <a:prstGeom prst="rect">
            <a:avLst/>
          </a:prstGeom>
        </p:spPr>
        <p:txBody>
          <a:bodyPr vert="horz" lIns="0" tIns="0" rIns="0" bIns="0" rtlCol="0" anchor="t" anchorCtr="0">
            <a:noAutofit/>
          </a:bodyPr>
          <a:lstStyle>
            <a:lvl1pPr marL="0" indent="0" algn="l" defTabSz="685800" rtl="0" eaLnBrk="1" latinLnBrk="0" hangingPunct="1">
              <a:lnSpc>
                <a:spcPct val="100000"/>
              </a:lnSpc>
              <a:spcBef>
                <a:spcPts val="0"/>
              </a:spcBef>
              <a:spcAft>
                <a:spcPts val="0"/>
              </a:spcAft>
              <a:buFontTx/>
              <a:buNone/>
              <a:tabLst>
                <a:tab pos="3429000" algn="r"/>
              </a:tabLst>
              <a:defRPr sz="1000" b="1" kern="1200">
                <a:solidFill>
                  <a:schemeClr val="tx2"/>
                </a:solidFill>
                <a:latin typeface="+mn-lt"/>
                <a:ea typeface="+mn-ea"/>
                <a:cs typeface="Arial" panose="020B0604020202020204" pitchFamily="34" charset="0"/>
              </a:defRPr>
            </a:lvl1pPr>
            <a:lvl2pPr marL="0" indent="0" algn="l" defTabSz="685800" rtl="0" eaLnBrk="1" latinLnBrk="0" hangingPunct="1">
              <a:lnSpc>
                <a:spcPct val="100000"/>
              </a:lnSpc>
              <a:spcBef>
                <a:spcPts val="0"/>
              </a:spcBef>
              <a:spcAft>
                <a:spcPts val="0"/>
              </a:spcAft>
              <a:buFontTx/>
              <a:buNone/>
              <a:tabLst>
                <a:tab pos="3429000" algn="r"/>
              </a:tabLst>
              <a:defRPr sz="1000" kern="1200">
                <a:solidFill>
                  <a:schemeClr val="tx1"/>
                </a:solidFill>
                <a:latin typeface="+mn-lt"/>
                <a:ea typeface="+mn-ea"/>
                <a:cs typeface="Arial" panose="020B0604020202020204" pitchFamily="34" charset="0"/>
              </a:defRPr>
            </a:lvl2pPr>
            <a:lvl3pPr marL="108000" indent="-108000" algn="l" defTabSz="685800" rtl="0" eaLnBrk="1" latinLnBrk="0" hangingPunct="1">
              <a:lnSpc>
                <a:spcPct val="100000"/>
              </a:lnSpc>
              <a:spcBef>
                <a:spcPts val="0"/>
              </a:spcBef>
              <a:spcAft>
                <a:spcPts val="450"/>
              </a:spcAft>
              <a:buClrTx/>
              <a:buFont typeface="Arial" panose="020B0604020202020204" pitchFamily="34" charset="0"/>
              <a:buChar char="•"/>
              <a:tabLst>
                <a:tab pos="3429000" algn="r"/>
              </a:tabLst>
              <a:defRPr sz="750" kern="1200">
                <a:solidFill>
                  <a:schemeClr val="tx1"/>
                </a:solidFill>
                <a:latin typeface="+mn-lt"/>
                <a:ea typeface="+mn-ea"/>
                <a:cs typeface="Arial" panose="020B0604020202020204" pitchFamily="34" charset="0"/>
              </a:defRPr>
            </a:lvl3pPr>
            <a:lvl4pPr marL="216000" indent="-108000" algn="l" defTabSz="685800" rtl="0" eaLnBrk="1" latinLnBrk="0" hangingPunct="1">
              <a:lnSpc>
                <a:spcPct val="100000"/>
              </a:lnSpc>
              <a:spcBef>
                <a:spcPts val="0"/>
              </a:spcBef>
              <a:spcAft>
                <a:spcPts val="450"/>
              </a:spcAft>
              <a:buClrTx/>
              <a:buFont typeface="Arial" panose="020B0604020202020204" pitchFamily="34" charset="0"/>
              <a:buChar char="-"/>
              <a:tabLst>
                <a:tab pos="3429000" algn="r"/>
              </a:tabLst>
              <a:defRPr sz="750" kern="1200">
                <a:solidFill>
                  <a:schemeClr val="tx1"/>
                </a:solidFill>
                <a:latin typeface="+mn-lt"/>
                <a:ea typeface="+mn-ea"/>
                <a:cs typeface="Arial" panose="020B0604020202020204" pitchFamily="34" charset="0"/>
              </a:defRPr>
            </a:lvl4pPr>
            <a:lvl5pPr marL="324000" indent="-108000" algn="l" defTabSz="685800" rtl="0" eaLnBrk="1" latinLnBrk="0" hangingPunct="1">
              <a:lnSpc>
                <a:spcPct val="100000"/>
              </a:lnSpc>
              <a:spcBef>
                <a:spcPts val="0"/>
              </a:spcBef>
              <a:spcAft>
                <a:spcPts val="450"/>
              </a:spcAft>
              <a:buClrTx/>
              <a:buFont typeface="Arial" panose="020B0604020202020204" pitchFamily="34" charset="0"/>
              <a:buChar char="•"/>
              <a:tabLst>
                <a:tab pos="3429000" algn="r"/>
              </a:tabLst>
              <a:defRPr sz="750" kern="1200" baseline="0">
                <a:solidFill>
                  <a:schemeClr val="tx1"/>
                </a:solidFill>
                <a:latin typeface="+mn-lt"/>
                <a:ea typeface="+mn-ea"/>
                <a:cs typeface="Arial" panose="020B0604020202020204" pitchFamily="34" charset="0"/>
              </a:defRPr>
            </a:lvl5pPr>
            <a:lvl6pPr marL="539354" indent="-135731" algn="l" defTabSz="685800" rtl="0" eaLnBrk="1" latinLnBrk="0" hangingPunct="1">
              <a:lnSpc>
                <a:spcPct val="100000"/>
              </a:lnSpc>
              <a:spcBef>
                <a:spcPts val="0"/>
              </a:spcBef>
              <a:spcAft>
                <a:spcPts val="450"/>
              </a:spcAft>
              <a:buClrTx/>
              <a:buFont typeface="Arial" panose="020B0604020202020204" pitchFamily="34" charset="0"/>
              <a:buChar char="-"/>
              <a:defRPr sz="1125" kern="1200" baseline="0">
                <a:solidFill>
                  <a:schemeClr val="tx1"/>
                </a:solidFill>
                <a:latin typeface="Arial" pitchFamily="18" charset="0"/>
                <a:ea typeface="+mn-ea"/>
                <a:cs typeface="Arial" pitchFamily="18" charset="0"/>
              </a:defRPr>
            </a:lvl6pPr>
            <a:lvl7pPr marL="672704" indent="-133350" algn="l" defTabSz="685800" rtl="0" eaLnBrk="1" latinLnBrk="0" hangingPunct="1">
              <a:lnSpc>
                <a:spcPct val="100000"/>
              </a:lnSpc>
              <a:spcBef>
                <a:spcPts val="0"/>
              </a:spcBef>
              <a:spcAft>
                <a:spcPts val="450"/>
              </a:spcAft>
              <a:buClrTx/>
              <a:buFont typeface="Arial" panose="020B0604020202020204" pitchFamily="34" charset="0"/>
              <a:buChar char="•"/>
              <a:defRPr sz="1125" kern="1200" baseline="0">
                <a:solidFill>
                  <a:schemeClr val="tx1"/>
                </a:solidFill>
                <a:latin typeface="Arial" pitchFamily="18" charset="0"/>
                <a:ea typeface="+mn-ea"/>
                <a:cs typeface="Arial" pitchFamily="18" charset="0"/>
              </a:defRPr>
            </a:lvl7pPr>
            <a:lvl8pPr marL="806054" indent="-133350" algn="l" defTabSz="685800" rtl="0" eaLnBrk="1" latinLnBrk="0" hangingPunct="1">
              <a:lnSpc>
                <a:spcPct val="100000"/>
              </a:lnSpc>
              <a:spcBef>
                <a:spcPts val="0"/>
              </a:spcBef>
              <a:spcAft>
                <a:spcPts val="450"/>
              </a:spcAft>
              <a:buClrTx/>
              <a:buFont typeface="Arial" panose="020B0604020202020204" pitchFamily="34" charset="0"/>
              <a:buChar char="-"/>
              <a:defRPr sz="1125" kern="1200" baseline="0">
                <a:solidFill>
                  <a:schemeClr val="tx1"/>
                </a:solidFill>
                <a:latin typeface="Arial" pitchFamily="18" charset="0"/>
                <a:ea typeface="+mn-ea"/>
                <a:cs typeface="Arial" pitchFamily="18" charset="0"/>
              </a:defRPr>
            </a:lvl8pPr>
            <a:lvl9pPr marL="942975" indent="-136922" algn="l" defTabSz="685800" rtl="0" eaLnBrk="1" latinLnBrk="0" hangingPunct="1">
              <a:lnSpc>
                <a:spcPct val="90000"/>
              </a:lnSpc>
              <a:spcBef>
                <a:spcPts val="375"/>
              </a:spcBef>
              <a:buClrTx/>
              <a:buFont typeface="Arial" panose="020B0604020202020204" pitchFamily="34" charset="0"/>
              <a:buChar char="•"/>
              <a:defRPr sz="1125" kern="1200" baseline="0">
                <a:solidFill>
                  <a:schemeClr val="tx1"/>
                </a:solidFill>
                <a:latin typeface="Arial" pitchFamily="18" charset="0"/>
                <a:ea typeface="+mn-ea"/>
                <a:cs typeface="Arial" pitchFamily="18" charset="0"/>
              </a:defRPr>
            </a:lvl9pPr>
          </a:lstStyle>
          <a:p>
            <a:pPr algn="ctr"/>
            <a:r>
              <a:rPr lang="cs-CZ" sz="1200" dirty="0">
                <a:solidFill>
                  <a:schemeClr val="bg1"/>
                </a:solidFill>
              </a:rPr>
              <a:t>Lukáš Arazim</a:t>
            </a:r>
            <a:endParaRPr lang="en-US" sz="1200" dirty="0">
              <a:solidFill>
                <a:schemeClr val="bg1"/>
              </a:solidFill>
            </a:endParaRPr>
          </a:p>
          <a:p>
            <a:pPr lvl="1" algn="ctr"/>
            <a:r>
              <a:rPr lang="cs-CZ" dirty="0">
                <a:solidFill>
                  <a:schemeClr val="bg1"/>
                </a:solidFill>
              </a:rPr>
              <a:t>Senior Tax </a:t>
            </a:r>
            <a:r>
              <a:rPr lang="cs-CZ" dirty="0" err="1">
                <a:solidFill>
                  <a:schemeClr val="bg1"/>
                </a:solidFill>
              </a:rPr>
              <a:t>Consultant</a:t>
            </a:r>
            <a:endParaRPr lang="cs-CZ" dirty="0">
              <a:solidFill>
                <a:schemeClr val="bg1"/>
              </a:solidFill>
            </a:endParaRPr>
          </a:p>
          <a:p>
            <a:pPr lvl="1" algn="ctr"/>
            <a:endParaRPr lang="cs-CZ" dirty="0">
              <a:solidFill>
                <a:schemeClr val="bg1"/>
              </a:solidFill>
            </a:endParaRPr>
          </a:p>
          <a:p>
            <a:pPr algn="ctr" defTabSz="914400"/>
            <a:r>
              <a:rPr lang="cs-CZ" b="0" kern="0" dirty="0">
                <a:solidFill>
                  <a:schemeClr val="bg1"/>
                </a:solidFill>
              </a:rPr>
              <a:t>T: </a:t>
            </a:r>
            <a:r>
              <a:rPr lang="en-US" b="0" kern="0" dirty="0">
                <a:solidFill>
                  <a:schemeClr val="bg1"/>
                </a:solidFill>
              </a:rPr>
              <a:t>+420 222 123 776</a:t>
            </a:r>
          </a:p>
          <a:p>
            <a:pPr algn="ctr" defTabSz="914400"/>
            <a:r>
              <a:rPr lang="cs-CZ" b="0" kern="0" dirty="0">
                <a:solidFill>
                  <a:schemeClr val="bg1"/>
                </a:solidFill>
              </a:rPr>
              <a:t>M: </a:t>
            </a:r>
            <a:r>
              <a:rPr lang="en-US" b="0" kern="0" dirty="0">
                <a:solidFill>
                  <a:schemeClr val="bg1"/>
                </a:solidFill>
              </a:rPr>
              <a:t>+420 724 855</a:t>
            </a:r>
            <a:r>
              <a:rPr lang="cs-CZ" b="0" kern="0" dirty="0">
                <a:solidFill>
                  <a:schemeClr val="bg1"/>
                </a:solidFill>
              </a:rPr>
              <a:t> 264</a:t>
            </a:r>
            <a:r>
              <a:rPr lang="en-US" b="0" kern="0" dirty="0">
                <a:solidFill>
                  <a:schemeClr val="bg1"/>
                </a:solidFill>
              </a:rPr>
              <a:t> </a:t>
            </a:r>
            <a:r>
              <a:rPr lang="cs-CZ" b="0" kern="0" dirty="0" err="1">
                <a:solidFill>
                  <a:schemeClr val="bg1"/>
                </a:solidFill>
              </a:rPr>
              <a:t>larazim</a:t>
            </a:r>
            <a:r>
              <a:rPr lang="en-US" b="0" kern="0" dirty="0">
                <a:solidFill>
                  <a:schemeClr val="bg1"/>
                </a:solidFill>
              </a:rPr>
              <a:t>@kpmg.cz</a:t>
            </a:r>
          </a:p>
        </p:txBody>
      </p:sp>
      <p:pic>
        <p:nvPicPr>
          <p:cNvPr id="21" name="Picture 20">
            <a:extLst>
              <a:ext uri="{FF2B5EF4-FFF2-40B4-BE49-F238E27FC236}">
                <a16:creationId xmlns:a16="http://schemas.microsoft.com/office/drawing/2014/main" id="{43B4116A-B985-48FD-B6F6-5D5F1F030F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7802" y="1269304"/>
            <a:ext cx="898801" cy="1155600"/>
          </a:xfrm>
          <a:prstGeom prst="rect">
            <a:avLst/>
          </a:prstGeom>
        </p:spPr>
      </p:pic>
    </p:spTree>
    <p:extLst>
      <p:ext uri="{BB962C8B-B14F-4D97-AF65-F5344CB8AC3E}">
        <p14:creationId xmlns:p14="http://schemas.microsoft.com/office/powerpoint/2010/main" val="3945250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sz="4400" dirty="0"/>
              <a:t>Daň z minerálních olejů (§ 44 - § 64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r>
              <a:rPr lang="cs-CZ" sz="1800" dirty="0"/>
              <a:t>Předmět daně (§ 45 ZSD) jsou např.</a:t>
            </a:r>
          </a:p>
          <a:p>
            <a:pPr lvl="1" eaLnBrk="1" hangingPunct="1">
              <a:lnSpc>
                <a:spcPct val="80000"/>
              </a:lnSpc>
            </a:pPr>
            <a:r>
              <a:rPr lang="cs-CZ" sz="1800" dirty="0"/>
              <a:t>motorové benzíny a ostatní benzíny (technický, lékařský aj.)</a:t>
            </a:r>
          </a:p>
          <a:p>
            <a:pPr lvl="1" eaLnBrk="1" hangingPunct="1">
              <a:lnSpc>
                <a:spcPct val="80000"/>
              </a:lnSpc>
            </a:pPr>
            <a:r>
              <a:rPr lang="cs-CZ" sz="1800" dirty="0"/>
              <a:t>motorová nafta, bionafta</a:t>
            </a:r>
          </a:p>
          <a:p>
            <a:pPr lvl="1" eaLnBrk="1" hangingPunct="1">
              <a:lnSpc>
                <a:spcPct val="80000"/>
              </a:lnSpc>
            </a:pPr>
            <a:r>
              <a:rPr lang="cs-CZ" sz="1800" dirty="0"/>
              <a:t>petrolej</a:t>
            </a:r>
          </a:p>
          <a:p>
            <a:pPr lvl="1" eaLnBrk="1" hangingPunct="1">
              <a:lnSpc>
                <a:spcPct val="80000"/>
              </a:lnSpc>
            </a:pPr>
            <a:r>
              <a:rPr lang="cs-CZ" sz="1800" dirty="0"/>
              <a:t>topné oleje</a:t>
            </a:r>
          </a:p>
          <a:p>
            <a:pPr lvl="1" eaLnBrk="1" hangingPunct="1">
              <a:lnSpc>
                <a:spcPct val="80000"/>
              </a:lnSpc>
            </a:pPr>
            <a:r>
              <a:rPr lang="cs-CZ" sz="1800" dirty="0"/>
              <a:t>zkapalněné ropné plyny (LPG = propan butan), </a:t>
            </a:r>
          </a:p>
          <a:p>
            <a:pPr lvl="1" eaLnBrk="1" hangingPunct="1">
              <a:lnSpc>
                <a:spcPct val="80000"/>
              </a:lnSpc>
            </a:pPr>
            <a:r>
              <a:rPr lang="cs-CZ" sz="1800" dirty="0"/>
              <a:t>odpadní a mazací oleje, rašelina, vazelína, parafín</a:t>
            </a:r>
          </a:p>
          <a:p>
            <a:pPr marL="285750" lvl="1" indent="-285750" eaLnBrk="1" hangingPunct="1">
              <a:lnSpc>
                <a:spcPct val="80000"/>
              </a:lnSpc>
              <a:buFont typeface="Arial" panose="020B0604020202020204" pitchFamily="34" charset="0"/>
              <a:buChar char="•"/>
            </a:pPr>
            <a:endParaRPr lang="cs-CZ" sz="1800" dirty="0"/>
          </a:p>
          <a:p>
            <a:pPr marL="285750" lvl="1" indent="-285750">
              <a:lnSpc>
                <a:spcPct val="80000"/>
              </a:lnSpc>
              <a:buFont typeface="Arial" panose="020B0604020202020204" pitchFamily="34" charset="0"/>
              <a:buChar char="•"/>
            </a:pPr>
            <a:r>
              <a:rPr lang="cs-CZ" sz="1800" dirty="0"/>
              <a:t>Výše uvedené MO podléhají zdanění, pouze pokud jsou použity pro</a:t>
            </a:r>
          </a:p>
          <a:p>
            <a:pPr marL="285750" lvl="1" indent="-285750" eaLnBrk="1" hangingPunct="1">
              <a:lnSpc>
                <a:spcPct val="80000"/>
              </a:lnSpc>
              <a:buFont typeface="Arial" panose="020B0604020202020204" pitchFamily="34" charset="0"/>
              <a:buChar char="•"/>
            </a:pPr>
            <a:r>
              <a:rPr lang="cs-CZ" sz="1800" dirty="0"/>
              <a:t>Pohon motorů </a:t>
            </a:r>
          </a:p>
          <a:p>
            <a:pPr marL="285750" lvl="1" indent="-285750" eaLnBrk="1" hangingPunct="1">
              <a:lnSpc>
                <a:spcPct val="80000"/>
              </a:lnSpc>
              <a:buFont typeface="Arial" panose="020B0604020202020204" pitchFamily="34" charset="0"/>
              <a:buChar char="•"/>
            </a:pPr>
            <a:r>
              <a:rPr lang="cs-CZ" sz="1800" dirty="0"/>
              <a:t>Výrobu tepla</a:t>
            </a:r>
          </a:p>
          <a:p>
            <a:pPr marL="285750" lvl="1" indent="-285750" eaLnBrk="1" hangingPunct="1">
              <a:lnSpc>
                <a:spcPct val="80000"/>
              </a:lnSpc>
              <a:buFont typeface="Arial" panose="020B0604020202020204" pitchFamily="34" charset="0"/>
              <a:buChar char="•"/>
            </a:pPr>
            <a:endParaRPr lang="cs-CZ" sz="1800" dirty="0"/>
          </a:p>
          <a:p>
            <a:pPr marL="285750" indent="-285750" eaLnBrk="1" hangingPunct="1">
              <a:lnSpc>
                <a:spcPct val="80000"/>
              </a:lnSpc>
              <a:buFont typeface="Arial" panose="020B0604020202020204" pitchFamily="34" charset="0"/>
              <a:buChar char="•"/>
            </a:pPr>
            <a:r>
              <a:rPr lang="cs-CZ" sz="1800" dirty="0"/>
              <a:t>Jinak jsou od daně osvobozeny (tj. nezdaňují se)</a:t>
            </a:r>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buFont typeface="Arial" charset="0"/>
              <a:buNone/>
            </a:pPr>
            <a:endParaRPr lang="cs-CZ" sz="1800" dirty="0"/>
          </a:p>
          <a:p>
            <a:pPr eaLnBrk="1" hangingPunct="1">
              <a:lnSpc>
                <a:spcPct val="80000"/>
              </a:lnSpc>
            </a:pPr>
            <a:endParaRPr lang="cs-CZ" sz="1800" dirty="0"/>
          </a:p>
          <a:p>
            <a:pPr eaLnBrk="1" hangingPunct="1">
              <a:lnSpc>
                <a:spcPct val="80000"/>
              </a:lnSpc>
            </a:pP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spTree>
    <p:extLst>
      <p:ext uri="{BB962C8B-B14F-4D97-AF65-F5344CB8AC3E}">
        <p14:creationId xmlns:p14="http://schemas.microsoft.com/office/powerpoint/2010/main" val="2041559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50A7A2-7159-4E18-81D3-353E09D5C69E}"/>
              </a:ext>
            </a:extLst>
          </p:cNvPr>
          <p:cNvSpPr>
            <a:spLocks noGrp="1"/>
          </p:cNvSpPr>
          <p:nvPr>
            <p:ph type="title"/>
          </p:nvPr>
        </p:nvSpPr>
        <p:spPr>
          <a:xfrm>
            <a:off x="995364" y="431800"/>
            <a:ext cx="10204450" cy="533400"/>
          </a:xfrm>
        </p:spPr>
        <p:txBody>
          <a:bodyPr/>
          <a:lstStyle/>
          <a:p>
            <a:r>
              <a:rPr lang="cs-CZ" sz="4400" dirty="0"/>
              <a:t>Daň z minerálních olejů (§ 44 - § 64 ZSD)</a:t>
            </a:r>
            <a:endParaRPr lang="en-GB" dirty="0"/>
          </a:p>
        </p:txBody>
      </p:sp>
      <p:sp>
        <p:nvSpPr>
          <p:cNvPr id="12" name="Text Placeholder 11">
            <a:extLst>
              <a:ext uri="{FF2B5EF4-FFF2-40B4-BE49-F238E27FC236}">
                <a16:creationId xmlns:a16="http://schemas.microsoft.com/office/drawing/2014/main" id="{A42BB514-FBD5-4DF3-968B-DAA995DAEEC9}"/>
              </a:ext>
            </a:extLst>
          </p:cNvPr>
          <p:cNvSpPr>
            <a:spLocks noGrp="1"/>
          </p:cNvSpPr>
          <p:nvPr>
            <p:ph type="body" sz="quarter" idx="10"/>
          </p:nvPr>
        </p:nvSpPr>
        <p:spPr/>
        <p:txBody>
          <a:bodyPr/>
          <a:lstStyle/>
          <a:p>
            <a:pPr eaLnBrk="1" hangingPunct="1">
              <a:lnSpc>
                <a:spcPct val="80000"/>
              </a:lnSpc>
            </a:pPr>
            <a:endParaRPr lang="cs-CZ" sz="1800" dirty="0"/>
          </a:p>
          <a:p>
            <a:pPr eaLnBrk="1" hangingPunct="1">
              <a:lnSpc>
                <a:spcPct val="80000"/>
              </a:lnSpc>
            </a:pPr>
            <a:endParaRPr lang="cs-CZ" sz="1800" dirty="0"/>
          </a:p>
          <a:p>
            <a:pPr eaLnBrk="1" hangingPunct="1">
              <a:lnSpc>
                <a:spcPct val="80000"/>
              </a:lnSpc>
            </a:pPr>
            <a:r>
              <a:rPr lang="cs-CZ" sz="1800" dirty="0"/>
              <a:t>Základ daně (§ 47 ZSD)</a:t>
            </a:r>
          </a:p>
          <a:p>
            <a:pPr lvl="1" eaLnBrk="1" hangingPunct="1">
              <a:lnSpc>
                <a:spcPct val="80000"/>
              </a:lnSpc>
            </a:pPr>
            <a:r>
              <a:rPr lang="cs-CZ" sz="1800" dirty="0"/>
              <a:t>Množství minerálních olejů vyjádřené v 1 000 litrech při teplotě 15 °C</a:t>
            </a:r>
          </a:p>
          <a:p>
            <a:pPr lvl="1" eaLnBrk="1" hangingPunct="1">
              <a:lnSpc>
                <a:spcPct val="80000"/>
              </a:lnSpc>
            </a:pPr>
            <a:r>
              <a:rPr lang="cs-CZ" sz="1800" dirty="0"/>
              <a:t>Těžké topné oleje (§45/1/c ZSD), zkapalněné ropné plyny – množství v tunách</a:t>
            </a:r>
          </a:p>
          <a:p>
            <a:pPr lvl="1" eaLnBrk="1" hangingPunct="1">
              <a:lnSpc>
                <a:spcPct val="80000"/>
              </a:lnSpc>
              <a:buFontTx/>
              <a:buNone/>
            </a:pPr>
            <a:endParaRPr lang="cs-CZ" sz="1800" dirty="0"/>
          </a:p>
          <a:p>
            <a:pPr eaLnBrk="1" hangingPunct="1">
              <a:lnSpc>
                <a:spcPct val="80000"/>
              </a:lnSpc>
            </a:pPr>
            <a:r>
              <a:rPr lang="cs-CZ" sz="1800" dirty="0"/>
              <a:t>Sazby daně (§ 48 ZSD) – příklad</a:t>
            </a:r>
          </a:p>
          <a:p>
            <a:pPr eaLnBrk="1" hangingPunct="1">
              <a:lnSpc>
                <a:spcPct val="80000"/>
              </a:lnSpc>
            </a:pPr>
            <a:endParaRPr lang="en-US" sz="2000" dirty="0"/>
          </a:p>
        </p:txBody>
      </p:sp>
      <p:sp>
        <p:nvSpPr>
          <p:cNvPr id="5" name="Text Box 24">
            <a:extLst>
              <a:ext uri="{FF2B5EF4-FFF2-40B4-BE49-F238E27FC236}">
                <a16:creationId xmlns:a16="http://schemas.microsoft.com/office/drawing/2014/main" id="{8D821071-3913-47D6-AC6E-008AFE05D650}"/>
              </a:ext>
            </a:extLst>
          </p:cNvPr>
          <p:cNvSpPr txBox="1">
            <a:spLocks noChangeArrowheads="1"/>
          </p:cNvSpPr>
          <p:nvPr/>
        </p:nvSpPr>
        <p:spPr bwMode="gray">
          <a:xfrm>
            <a:off x="-2913017" y="6322423"/>
            <a:ext cx="2765076" cy="501400"/>
          </a:xfrm>
          <a:prstGeom prst="rect">
            <a:avLst/>
          </a:prstGeom>
          <a:solidFill>
            <a:srgbClr val="9E3039"/>
          </a:solidFill>
          <a:ln w="6350" algn="ctr">
            <a:noFill/>
            <a:miter lim="800000"/>
            <a:headEnd/>
            <a:tailEnd/>
          </a:ln>
          <a:effectLst/>
        </p:spPr>
        <p:txBody>
          <a:bodyPr lIns="136500" tIns="50700" rIns="97500" bIns="50700"/>
          <a:lstStyle/>
          <a:p>
            <a:pPr defTabSz="825475">
              <a:spcBef>
                <a:spcPct val="50000"/>
              </a:spcBef>
              <a:buClr>
                <a:schemeClr val="bg1"/>
              </a:buClr>
            </a:pPr>
            <a:r>
              <a:rPr lang="en-GB" sz="1300" b="1" dirty="0">
                <a:solidFill>
                  <a:schemeClr val="bg1"/>
                </a:solidFill>
                <a:latin typeface="Arial" panose="020B0604020202020204" pitchFamily="34" charset="0"/>
              </a:rPr>
              <a:t>Please Note: </a:t>
            </a:r>
            <a:r>
              <a:rPr lang="en-GB" sz="1300" dirty="0">
                <a:solidFill>
                  <a:schemeClr val="bg1"/>
                </a:solidFill>
                <a:latin typeface="Arial" panose="020B0604020202020204" pitchFamily="34" charset="0"/>
              </a:rPr>
              <a:t>Document classification is not to be removed.</a:t>
            </a:r>
          </a:p>
        </p:txBody>
      </p:sp>
      <p:graphicFrame>
        <p:nvGraphicFramePr>
          <p:cNvPr id="2" name="Group 5">
            <a:extLst>
              <a:ext uri="{FF2B5EF4-FFF2-40B4-BE49-F238E27FC236}">
                <a16:creationId xmlns:a16="http://schemas.microsoft.com/office/drawing/2014/main" id="{EC4ADDC5-68D6-AB74-BC94-3F600C00BD14}"/>
              </a:ext>
            </a:extLst>
          </p:cNvPr>
          <p:cNvGraphicFramePr>
            <a:graphicFrameLocks/>
          </p:cNvGraphicFramePr>
          <p:nvPr>
            <p:extLst>
              <p:ext uri="{D42A27DB-BD31-4B8C-83A1-F6EECF244321}">
                <p14:modId xmlns:p14="http://schemas.microsoft.com/office/powerpoint/2010/main" val="3601141881"/>
              </p:ext>
            </p:extLst>
          </p:nvPr>
        </p:nvGraphicFramePr>
        <p:xfrm>
          <a:off x="995363" y="3610228"/>
          <a:ext cx="8464550" cy="2266697"/>
        </p:xfrm>
        <a:graphic>
          <a:graphicData uri="http://schemas.openxmlformats.org/drawingml/2006/table">
            <a:tbl>
              <a:tblPr firstRow="1">
                <a:tableStyleId>{3B4B98B0-60AC-42C2-AFA5-B58CD77FA1E5}</a:tableStyleId>
              </a:tblPr>
              <a:tblGrid>
                <a:gridCol w="2016125">
                  <a:extLst>
                    <a:ext uri="{9D8B030D-6E8A-4147-A177-3AD203B41FA5}">
                      <a16:colId xmlns:a16="http://schemas.microsoft.com/office/drawing/2014/main" val="20000"/>
                    </a:ext>
                  </a:extLst>
                </a:gridCol>
                <a:gridCol w="4103688">
                  <a:extLst>
                    <a:ext uri="{9D8B030D-6E8A-4147-A177-3AD203B41FA5}">
                      <a16:colId xmlns:a16="http://schemas.microsoft.com/office/drawing/2014/main" val="20001"/>
                    </a:ext>
                  </a:extLst>
                </a:gridCol>
                <a:gridCol w="2344737">
                  <a:extLst>
                    <a:ext uri="{9D8B030D-6E8A-4147-A177-3AD203B41FA5}">
                      <a16:colId xmlns:a16="http://schemas.microsoft.com/office/drawing/2014/main" val="20002"/>
                    </a:ext>
                  </a:extLst>
                </a:gridCol>
              </a:tblGrid>
              <a:tr h="590550">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Kód nomenklatury</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Text</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Sazba daně</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0"/>
                  </a:ext>
                </a:extLst>
              </a:tr>
              <a:tr h="341313">
                <a:tc rowSpan="2">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dirty="0">
                          <a:ln>
                            <a:noFill/>
                          </a:ln>
                          <a:solidFill>
                            <a:schemeClr val="accent2"/>
                          </a:solidFill>
                          <a:effectLst/>
                        </a:rPr>
                        <a:t>2710</a:t>
                      </a:r>
                      <a:endParaRPr kumimoji="0" lang="en-US" sz="1800" b="1"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cap="none" normalizeH="0" baseline="0" dirty="0">
                          <a:ln>
                            <a:noFill/>
                          </a:ln>
                          <a:solidFill>
                            <a:schemeClr val="accent2"/>
                          </a:solidFill>
                          <a:effectLst/>
                        </a:rPr>
                        <a:t>Benziny s </a:t>
                      </a:r>
                      <a:r>
                        <a:rPr kumimoji="0" lang="cs-CZ" sz="1600" b="0" u="none" strike="noStrike" cap="none" normalizeH="0" baseline="0" dirty="0" err="1">
                          <a:ln>
                            <a:noFill/>
                          </a:ln>
                          <a:solidFill>
                            <a:schemeClr val="accent2"/>
                          </a:solidFill>
                          <a:effectLst/>
                        </a:rPr>
                        <a:t>obs</a:t>
                      </a:r>
                      <a:r>
                        <a:rPr kumimoji="0" lang="cs-CZ" sz="1600" b="0" u="none" strike="noStrike" cap="none" normalizeH="0" baseline="0" dirty="0">
                          <a:ln>
                            <a:noFill/>
                          </a:ln>
                          <a:solidFill>
                            <a:schemeClr val="accent2"/>
                          </a:solidFill>
                          <a:effectLst/>
                        </a:rPr>
                        <a:t>. olova do 0,013 g/l (§45/1/a)</a:t>
                      </a:r>
                      <a:endParaRPr kumimoji="0" lang="en-US" sz="16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12 840 Kč/1 000 l</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1"/>
                  </a:ext>
                </a:extLst>
              </a:tr>
              <a:tr h="339725">
                <a:tc vMerge="1">
                  <a:txBody>
                    <a:bodyPr/>
                    <a:lstStyle/>
                    <a:p>
                      <a:endParaRPr lang="en-US"/>
                    </a:p>
                  </a:txBody>
                  <a:tcPr/>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600" b="0" u="none" strike="noStrike" kern="1200" cap="none" normalizeH="0" baseline="0" dirty="0">
                          <a:ln>
                            <a:noFill/>
                          </a:ln>
                          <a:solidFill>
                            <a:schemeClr val="accent2"/>
                          </a:solidFill>
                          <a:effectLst/>
                        </a:rPr>
                        <a:t>Střední oleje a těžké plyn. oleje </a:t>
                      </a:r>
                      <a:r>
                        <a:rPr kumimoji="0" lang="cs-CZ" sz="1600" b="0" u="none" strike="noStrike" cap="none" normalizeH="0" baseline="0" dirty="0">
                          <a:ln>
                            <a:noFill/>
                          </a:ln>
                          <a:solidFill>
                            <a:schemeClr val="accent2"/>
                          </a:solidFill>
                          <a:effectLst/>
                        </a:rPr>
                        <a:t>(§45/1/b)</a:t>
                      </a:r>
                      <a:endParaRPr kumimoji="0" lang="en-US" sz="1600" b="0" i="0" u="none" strike="noStrike" kern="1200" cap="none" normalizeH="0" baseline="0" dirty="0">
                        <a:ln>
                          <a:noFill/>
                        </a:ln>
                        <a:solidFill>
                          <a:schemeClr val="accent2"/>
                        </a:solidFill>
                        <a:effectLst/>
                        <a:latin typeface="Arial" charset="0"/>
                        <a:ea typeface="+mn-ea"/>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 9 950 Kč/ 1 000 l</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2"/>
                  </a:ext>
                </a:extLst>
              </a:tr>
              <a:tr h="341313">
                <a:tc rowSpan="2">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1" u="none" strike="noStrike" cap="none" normalizeH="0" baseline="0">
                          <a:ln>
                            <a:noFill/>
                          </a:ln>
                          <a:solidFill>
                            <a:schemeClr val="accent2"/>
                          </a:solidFill>
                          <a:effectLst/>
                        </a:rPr>
                        <a:t>2711</a:t>
                      </a:r>
                      <a:endParaRPr kumimoji="0" lang="en-US" sz="1800" b="1" i="0" u="none" strike="noStrike" cap="none" normalizeH="0" baseline="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Zkapalněné ropné plyny      (§ 45/1/e)</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  3 933 Kč/t</a:t>
                      </a: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3"/>
                  </a:ext>
                </a:extLst>
              </a:tr>
              <a:tr h="376238">
                <a:tc vMerge="1">
                  <a:txBody>
                    <a:bodyPr/>
                    <a:lstStyle/>
                    <a:p>
                      <a:endParaRPr lang="en-US"/>
                    </a:p>
                  </a:txBody>
                  <a:tcPr/>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Zkapalněné ropné plyny      (§ 45/1/f)</a:t>
                      </a:r>
                      <a:endParaRPr kumimoji="0" lang="en-US" sz="1800" b="0" u="none" strike="noStrike" cap="none" normalizeH="0" baseline="0" dirty="0">
                        <a:ln>
                          <a:noFill/>
                        </a:ln>
                        <a:solidFill>
                          <a:schemeClr val="accent2"/>
                        </a:solidFill>
                        <a:effectLst/>
                      </a:endParaRPr>
                    </a:p>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defRPr/>
                      </a:pPr>
                      <a:endParaRPr kumimoji="0" lang="en-US" sz="1800" b="0" i="0" u="none" strike="noStrike" cap="none" normalizeH="0" baseline="0" dirty="0">
                        <a:ln>
                          <a:noFill/>
                        </a:ln>
                        <a:solidFill>
                          <a:schemeClr val="accent2"/>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90000"/>
                        </a:lnSpc>
                        <a:spcBef>
                          <a:spcPct val="25000"/>
                        </a:spcBef>
                        <a:spcAft>
                          <a:spcPct val="0"/>
                        </a:spcAft>
                        <a:buClr>
                          <a:schemeClr val="accent1"/>
                        </a:buClr>
                        <a:buSzPct val="75000"/>
                        <a:buFont typeface="Arial" charset="0"/>
                        <a:buNone/>
                        <a:tabLst/>
                      </a:pPr>
                      <a:r>
                        <a:rPr kumimoji="0" lang="cs-CZ" sz="1800" b="0" u="none" strike="noStrike" cap="none" normalizeH="0" baseline="0" dirty="0">
                          <a:ln>
                            <a:noFill/>
                          </a:ln>
                          <a:solidFill>
                            <a:schemeClr val="accent2"/>
                          </a:solidFill>
                          <a:effectLst/>
                        </a:rPr>
                        <a:t>         0 Kč/t </a:t>
                      </a:r>
                      <a:endParaRPr kumimoji="0" lang="cs-CZ" sz="1800" b="0" i="0" u="none" strike="noStrike" cap="none" normalizeH="0" baseline="0" dirty="0">
                        <a:ln>
                          <a:noFill/>
                        </a:ln>
                        <a:solidFill>
                          <a:schemeClr val="accent2"/>
                        </a:solidFill>
                        <a:effectLst/>
                        <a:latin typeface="Arial" charset="0"/>
                        <a:cs typeface="Arial" charset="0"/>
                      </a:endParaRP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79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6.0"/>
  <p:tag name="TYPE" val="ScreenWide"/>
  <p:tag name="KEYWORD" val="SCREENWIDE"/>
  <p:tag name="TEMPLATEVERSION" val="11/01/2023 10:34:35"/>
</p:tagLst>
</file>

<file path=ppt/tags/tag10.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1.xml><?xml version="1.0" encoding="utf-8"?>
<p:tagLst xmlns:a="http://schemas.openxmlformats.org/drawingml/2006/main" xmlns:r="http://schemas.openxmlformats.org/officeDocument/2006/relationships" xmlns:p="http://schemas.openxmlformats.org/presentationml/2006/main">
  <p:tag name="ADV_COPYRIGHT" val="TRUE"/>
</p:tagLst>
</file>

<file path=ppt/tags/tag1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3.xml><?xml version="1.0" encoding="utf-8"?>
<p:tagLst xmlns:a="http://schemas.openxmlformats.org/drawingml/2006/main" xmlns:r="http://schemas.openxmlformats.org/officeDocument/2006/relationships" xmlns:p="http://schemas.openxmlformats.org/presentationml/2006/main">
  <p:tag name="ADV_COPYRIGHT" val="TRUE"/>
</p:tagLst>
</file>

<file path=ppt/tags/tag1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16.xml><?xml version="1.0" encoding="utf-8"?>
<p:tagLst xmlns:a="http://schemas.openxmlformats.org/drawingml/2006/main" xmlns:r="http://schemas.openxmlformats.org/officeDocument/2006/relationships" xmlns:p="http://schemas.openxmlformats.org/presentationml/2006/main">
  <p:tag name="COPYRIGHT1"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ADV_TOP" val="493,4643"/>
  <p:tag name="ADV_LEFT" val="148,4791"/>
  <p:tag name="ADV_HEIGHT" val="14,54063"/>
  <p:tag name="ADV_WIDTH" val="364,0209"/>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9.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potx" id="{36E0186C-5B36-43CA-97DF-50C80C2A3D39}" vid="{258A0965-2B4B-4525-8543-EFB891686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7697</TotalTime>
  <Words>4284</Words>
  <Application>Microsoft Office PowerPoint</Application>
  <PresentationFormat>Widescreen</PresentationFormat>
  <Paragraphs>838</Paragraphs>
  <Slides>72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KPMG Bold</vt:lpstr>
      <vt:lpstr>-apple-system</vt:lpstr>
      <vt:lpstr>Wingdings</vt:lpstr>
      <vt:lpstr>KPMG Widescreen [16:9] Feb 2022</vt:lpstr>
      <vt:lpstr>Spotřební daně </vt:lpstr>
      <vt:lpstr>PowerPoint Presentation</vt:lpstr>
      <vt:lpstr>PowerPoint Presentation</vt:lpstr>
      <vt:lpstr>Úvod</vt:lpstr>
      <vt:lpstr>Úvod</vt:lpstr>
      <vt:lpstr>Úvod</vt:lpstr>
      <vt:lpstr>Daň z minerálních olejů</vt:lpstr>
      <vt:lpstr>Daň z minerálních olejů (§ 44 - § 64 ZSD)</vt:lpstr>
      <vt:lpstr>Daň z minerálních olejů (§ 44 - § 64 ZSD)</vt:lpstr>
      <vt:lpstr>Daň z minerálních olejů (§ 44 - § 64 ZSD)</vt:lpstr>
      <vt:lpstr>Daň z minerálních olejů (§ 44 - § 64 ZSD) - příklad</vt:lpstr>
      <vt:lpstr>Daň z lihu</vt:lpstr>
      <vt:lpstr>Daň z lihu (§ 66 – § 79a ZSD) </vt:lpstr>
      <vt:lpstr>Daň z lihu (§ 66 – § 79a ZSD) </vt:lpstr>
      <vt:lpstr>Daň z lihu (§ 66 – § 79a ZSD)</vt:lpstr>
      <vt:lpstr>Daň z lihu (§ 66 – § 79a ZSD) – příklad </vt:lpstr>
      <vt:lpstr>Daň z piva</vt:lpstr>
      <vt:lpstr>Daň z piva (§ 80 - § 91 ZSD) </vt:lpstr>
      <vt:lpstr>Daň z piva (§ 80 - § 91 ZSD) </vt:lpstr>
      <vt:lpstr>Daň z piva (§ 80 - § 91 ZSD) </vt:lpstr>
      <vt:lpstr>Daň z vína a meziproduktů </vt:lpstr>
      <vt:lpstr>Daň z vína a meziproduktů (§ 92 – § 100b ZSD)</vt:lpstr>
      <vt:lpstr>Daň z tabáku a tabákových výrobků</vt:lpstr>
      <vt:lpstr>Daň z tabáku a tabákových výrobků (§ 100c - § 131g ZSD)</vt:lpstr>
      <vt:lpstr>Daň z tabáku a tabákových výrobků (§ 100c - § 131g ZSD)</vt:lpstr>
      <vt:lpstr>Daň z tabáku a tabákových výrobků (§ 100c - § 131g ZSD)</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Mechanismus výběru</vt:lpstr>
      <vt:lpstr>Daňový sklad - praktická aplikace</vt:lpstr>
      <vt:lpstr>Výrobce a distributor piva  Pohyb a skladování zboží</vt:lpstr>
      <vt:lpstr>Výrobce a distributor piva Daňový režim převáženého a skladovaného zboží</vt:lpstr>
      <vt:lpstr>Výrobce a distributor piva  Doklady doprovázející zboží</vt:lpstr>
      <vt:lpstr>Ekologické daně</vt:lpstr>
      <vt:lpstr>PowerPoint Presentation</vt:lpstr>
      <vt:lpstr>Úvod</vt:lpstr>
      <vt:lpstr>Úvod</vt:lpstr>
      <vt:lpstr>Úvod</vt:lpstr>
      <vt:lpstr>Daň se odvádí pouze jednou!</vt:lpstr>
      <vt:lpstr>Plátce daně</vt:lpstr>
      <vt:lpstr>Nabytí vybraných výrobků bez daně</vt:lpstr>
      <vt:lpstr>Daň z elektřiny</vt:lpstr>
      <vt:lpstr>Daň z elektřiny</vt:lpstr>
      <vt:lpstr>Daň z elektřiny</vt:lpstr>
      <vt:lpstr>Daň ze zemního plynu</vt:lpstr>
      <vt:lpstr>Daň ze zemního plynu</vt:lpstr>
      <vt:lpstr>Daň ze zemního plynu</vt:lpstr>
      <vt:lpstr>Daň ze zemního plynu</vt:lpstr>
      <vt:lpstr>Daň z pevných paliv</vt:lpstr>
      <vt:lpstr>Daň z pevných paliv</vt:lpstr>
      <vt:lpstr>Bonus: CBAM</vt:lpstr>
      <vt:lpstr>Carbon Border Adjustment  Mechanism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Spotřební daně</dc:title>
  <dc:creator>Arazim, Lukas</dc:creator>
  <cp:lastModifiedBy>Arazim, Lukas</cp:lastModifiedBy>
  <cp:revision>14</cp:revision>
  <dcterms:created xsi:type="dcterms:W3CDTF">2023-08-08T06:37:39Z</dcterms:created>
  <dcterms:modified xsi:type="dcterms:W3CDTF">2024-11-05T13:53:57Z</dcterms:modified>
  <cp:category>KPMG Public</cp:category>
</cp:coreProperties>
</file>