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313" r:id="rId5"/>
    <p:sldId id="315" r:id="rId6"/>
    <p:sldId id="358" r:id="rId7"/>
    <p:sldId id="274" r:id="rId8"/>
    <p:sldId id="297" r:id="rId9"/>
    <p:sldId id="389" r:id="rId10"/>
    <p:sldId id="394" r:id="rId11"/>
    <p:sldId id="392" r:id="rId12"/>
    <p:sldId id="390" r:id="rId13"/>
    <p:sldId id="391" r:id="rId14"/>
    <p:sldId id="393" r:id="rId15"/>
    <p:sldId id="292" r:id="rId16"/>
    <p:sldId id="360" r:id="rId17"/>
    <p:sldId id="395" r:id="rId18"/>
    <p:sldId id="363" r:id="rId19"/>
    <p:sldId id="362" r:id="rId20"/>
    <p:sldId id="410" r:id="rId21"/>
    <p:sldId id="411" r:id="rId22"/>
    <p:sldId id="365" r:id="rId23"/>
    <p:sldId id="396" r:id="rId24"/>
    <p:sldId id="398" r:id="rId25"/>
    <p:sldId id="401" r:id="rId26"/>
    <p:sldId id="408" r:id="rId27"/>
    <p:sldId id="405" r:id="rId28"/>
    <p:sldId id="406" r:id="rId29"/>
    <p:sldId id="409" r:id="rId30"/>
    <p:sldId id="407" r:id="rId31"/>
    <p:sldId id="397" r:id="rId32"/>
    <p:sldId id="399" r:id="rId33"/>
    <p:sldId id="369" r:id="rId34"/>
    <p:sldId id="370" r:id="rId35"/>
    <p:sldId id="371" r:id="rId36"/>
    <p:sldId id="412" r:id="rId37"/>
    <p:sldId id="413" r:id="rId38"/>
    <p:sldId id="325" r:id="rId39"/>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3"/>
    <a:srgbClr val="00AFD2"/>
    <a:srgbClr val="F8FAFE"/>
    <a:srgbClr val="00486C"/>
    <a:srgbClr val="004D74"/>
    <a:srgbClr val="FFFFFF"/>
    <a:srgbClr val="00517A"/>
    <a:srgbClr val="003D5C"/>
    <a:srgbClr val="005986"/>
    <a:srgbClr val="006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636" y="78"/>
      </p:cViewPr>
      <p:guideLst/>
    </p:cSldViewPr>
  </p:slideViewPr>
  <p:notesTextViewPr>
    <p:cViewPr>
      <p:scale>
        <a:sx n="3" d="2"/>
        <a:sy n="3" d="2"/>
      </p:scale>
      <p:origin x="0" y="0"/>
    </p:cViewPr>
  </p:notesTextViewPr>
  <p:sorterViewPr>
    <p:cViewPr>
      <p:scale>
        <a:sx n="40" d="100"/>
        <a:sy n="40" d="100"/>
      </p:scale>
      <p:origin x="0" y="-211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 Sisolak" userId="359e1592-a86d-457f-b9c2-a8649c1ba236" providerId="ADAL" clId="{FDEE06D3-26BD-4CE8-BA14-3EFDFBB710D6}"/>
    <pc:docChg chg="delSld modSld">
      <pc:chgData name="Andrej Sisolak" userId="359e1592-a86d-457f-b9c2-a8649c1ba236" providerId="ADAL" clId="{FDEE06D3-26BD-4CE8-BA14-3EFDFBB710D6}" dt="2023-02-22T11:00:30.261" v="26" actId="47"/>
      <pc:docMkLst>
        <pc:docMk/>
      </pc:docMkLst>
      <pc:sldChg chg="del">
        <pc:chgData name="Andrej Sisolak" userId="359e1592-a86d-457f-b9c2-a8649c1ba236" providerId="ADAL" clId="{FDEE06D3-26BD-4CE8-BA14-3EFDFBB710D6}" dt="2023-02-22T10:59:08.075" v="0" actId="47"/>
        <pc:sldMkLst>
          <pc:docMk/>
          <pc:sldMk cId="2787426489" sldId="268"/>
        </pc:sldMkLst>
      </pc:sldChg>
      <pc:sldChg chg="del">
        <pc:chgData name="Andrej Sisolak" userId="359e1592-a86d-457f-b9c2-a8649c1ba236" providerId="ADAL" clId="{FDEE06D3-26BD-4CE8-BA14-3EFDFBB710D6}" dt="2023-02-22T10:59:08.075" v="0" actId="47"/>
        <pc:sldMkLst>
          <pc:docMk/>
          <pc:sldMk cId="4031266761" sldId="271"/>
        </pc:sldMkLst>
      </pc:sldChg>
      <pc:sldChg chg="del">
        <pc:chgData name="Andrej Sisolak" userId="359e1592-a86d-457f-b9c2-a8649c1ba236" providerId="ADAL" clId="{FDEE06D3-26BD-4CE8-BA14-3EFDFBB710D6}" dt="2023-02-22T10:59:08.075" v="0" actId="47"/>
        <pc:sldMkLst>
          <pc:docMk/>
          <pc:sldMk cId="1822444675" sldId="296"/>
        </pc:sldMkLst>
      </pc:sldChg>
      <pc:sldChg chg="del">
        <pc:chgData name="Andrej Sisolak" userId="359e1592-a86d-457f-b9c2-a8649c1ba236" providerId="ADAL" clId="{FDEE06D3-26BD-4CE8-BA14-3EFDFBB710D6}" dt="2023-02-22T10:59:08.075" v="0" actId="47"/>
        <pc:sldMkLst>
          <pc:docMk/>
          <pc:sldMk cId="778821860" sldId="354"/>
        </pc:sldMkLst>
      </pc:sldChg>
      <pc:sldChg chg="del">
        <pc:chgData name="Andrej Sisolak" userId="359e1592-a86d-457f-b9c2-a8649c1ba236" providerId="ADAL" clId="{FDEE06D3-26BD-4CE8-BA14-3EFDFBB710D6}" dt="2023-02-22T10:59:08.075" v="0" actId="47"/>
        <pc:sldMkLst>
          <pc:docMk/>
          <pc:sldMk cId="750785810" sldId="359"/>
        </pc:sldMkLst>
      </pc:sldChg>
      <pc:sldChg chg="del">
        <pc:chgData name="Andrej Sisolak" userId="359e1592-a86d-457f-b9c2-a8649c1ba236" providerId="ADAL" clId="{FDEE06D3-26BD-4CE8-BA14-3EFDFBB710D6}" dt="2023-02-22T10:59:08.075" v="0" actId="47"/>
        <pc:sldMkLst>
          <pc:docMk/>
          <pc:sldMk cId="2384092542" sldId="361"/>
        </pc:sldMkLst>
      </pc:sldChg>
      <pc:sldChg chg="del">
        <pc:chgData name="Andrej Sisolak" userId="359e1592-a86d-457f-b9c2-a8649c1ba236" providerId="ADAL" clId="{FDEE06D3-26BD-4CE8-BA14-3EFDFBB710D6}" dt="2023-02-22T10:59:08.075" v="0" actId="47"/>
        <pc:sldMkLst>
          <pc:docMk/>
          <pc:sldMk cId="3502839724" sldId="364"/>
        </pc:sldMkLst>
      </pc:sldChg>
      <pc:sldChg chg="del">
        <pc:chgData name="Andrej Sisolak" userId="359e1592-a86d-457f-b9c2-a8649c1ba236" providerId="ADAL" clId="{FDEE06D3-26BD-4CE8-BA14-3EFDFBB710D6}" dt="2023-02-22T10:59:08.075" v="0" actId="47"/>
        <pc:sldMkLst>
          <pc:docMk/>
          <pc:sldMk cId="4241615990" sldId="366"/>
        </pc:sldMkLst>
      </pc:sldChg>
      <pc:sldChg chg="del">
        <pc:chgData name="Andrej Sisolak" userId="359e1592-a86d-457f-b9c2-a8649c1ba236" providerId="ADAL" clId="{FDEE06D3-26BD-4CE8-BA14-3EFDFBB710D6}" dt="2023-02-22T10:59:08.075" v="0" actId="47"/>
        <pc:sldMkLst>
          <pc:docMk/>
          <pc:sldMk cId="3135394535" sldId="367"/>
        </pc:sldMkLst>
      </pc:sldChg>
      <pc:sldChg chg="del">
        <pc:chgData name="Andrej Sisolak" userId="359e1592-a86d-457f-b9c2-a8649c1ba236" providerId="ADAL" clId="{FDEE06D3-26BD-4CE8-BA14-3EFDFBB710D6}" dt="2023-02-22T10:59:08.075" v="0" actId="47"/>
        <pc:sldMkLst>
          <pc:docMk/>
          <pc:sldMk cId="2032328727" sldId="368"/>
        </pc:sldMkLst>
      </pc:sldChg>
      <pc:sldChg chg="del">
        <pc:chgData name="Andrej Sisolak" userId="359e1592-a86d-457f-b9c2-a8649c1ba236" providerId="ADAL" clId="{FDEE06D3-26BD-4CE8-BA14-3EFDFBB710D6}" dt="2023-02-22T10:59:08.075" v="0" actId="47"/>
        <pc:sldMkLst>
          <pc:docMk/>
          <pc:sldMk cId="4064663620" sldId="373"/>
        </pc:sldMkLst>
      </pc:sldChg>
      <pc:sldChg chg="del">
        <pc:chgData name="Andrej Sisolak" userId="359e1592-a86d-457f-b9c2-a8649c1ba236" providerId="ADAL" clId="{FDEE06D3-26BD-4CE8-BA14-3EFDFBB710D6}" dt="2023-02-22T11:00:30.261" v="26" actId="47"/>
        <pc:sldMkLst>
          <pc:docMk/>
          <pc:sldMk cId="1907024191" sldId="374"/>
        </pc:sldMkLst>
      </pc:sldChg>
      <pc:sldChg chg="modSp del mod">
        <pc:chgData name="Andrej Sisolak" userId="359e1592-a86d-457f-b9c2-a8649c1ba236" providerId="ADAL" clId="{FDEE06D3-26BD-4CE8-BA14-3EFDFBB710D6}" dt="2023-02-22T11:00:26.898" v="25" actId="47"/>
        <pc:sldMkLst>
          <pc:docMk/>
          <pc:sldMk cId="1666282084" sldId="375"/>
        </pc:sldMkLst>
        <pc:spChg chg="mod">
          <ac:chgData name="Andrej Sisolak" userId="359e1592-a86d-457f-b9c2-a8649c1ba236" providerId="ADAL" clId="{FDEE06D3-26BD-4CE8-BA14-3EFDFBB710D6}" dt="2023-02-22T11:00:16.891" v="24" actId="20577"/>
          <ac:spMkLst>
            <pc:docMk/>
            <pc:sldMk cId="1666282084" sldId="375"/>
            <ac:spMk id="3" creationId="{00000000-0000-0000-0000-000000000000}"/>
          </ac:spMkLst>
        </pc:spChg>
      </pc:sldChg>
      <pc:sldChg chg="del">
        <pc:chgData name="Andrej Sisolak" userId="359e1592-a86d-457f-b9c2-a8649c1ba236" providerId="ADAL" clId="{FDEE06D3-26BD-4CE8-BA14-3EFDFBB710D6}" dt="2023-02-22T10:59:08.075" v="0" actId="47"/>
        <pc:sldMkLst>
          <pc:docMk/>
          <pc:sldMk cId="3110042802" sldId="376"/>
        </pc:sldMkLst>
      </pc:sldChg>
      <pc:sldChg chg="del">
        <pc:chgData name="Andrej Sisolak" userId="359e1592-a86d-457f-b9c2-a8649c1ba236" providerId="ADAL" clId="{FDEE06D3-26BD-4CE8-BA14-3EFDFBB710D6}" dt="2023-02-22T10:59:08.075" v="0" actId="47"/>
        <pc:sldMkLst>
          <pc:docMk/>
          <pc:sldMk cId="2802351082" sldId="377"/>
        </pc:sldMkLst>
      </pc:sldChg>
      <pc:sldChg chg="del">
        <pc:chgData name="Andrej Sisolak" userId="359e1592-a86d-457f-b9c2-a8649c1ba236" providerId="ADAL" clId="{FDEE06D3-26BD-4CE8-BA14-3EFDFBB710D6}" dt="2023-02-22T10:59:08.075" v="0" actId="47"/>
        <pc:sldMkLst>
          <pc:docMk/>
          <pc:sldMk cId="3790618743" sldId="378"/>
        </pc:sldMkLst>
      </pc:sldChg>
      <pc:sldChg chg="del">
        <pc:chgData name="Andrej Sisolak" userId="359e1592-a86d-457f-b9c2-a8649c1ba236" providerId="ADAL" clId="{FDEE06D3-26BD-4CE8-BA14-3EFDFBB710D6}" dt="2023-02-22T10:59:08.075" v="0" actId="47"/>
        <pc:sldMkLst>
          <pc:docMk/>
          <pc:sldMk cId="3205731974" sldId="379"/>
        </pc:sldMkLst>
      </pc:sldChg>
      <pc:sldChg chg="del">
        <pc:chgData name="Andrej Sisolak" userId="359e1592-a86d-457f-b9c2-a8649c1ba236" providerId="ADAL" clId="{FDEE06D3-26BD-4CE8-BA14-3EFDFBB710D6}" dt="2023-02-22T10:59:08.075" v="0" actId="47"/>
        <pc:sldMkLst>
          <pc:docMk/>
          <pc:sldMk cId="5874098" sldId="380"/>
        </pc:sldMkLst>
      </pc:sldChg>
      <pc:sldChg chg="del">
        <pc:chgData name="Andrej Sisolak" userId="359e1592-a86d-457f-b9c2-a8649c1ba236" providerId="ADAL" clId="{FDEE06D3-26BD-4CE8-BA14-3EFDFBB710D6}" dt="2023-02-22T10:59:08.075" v="0" actId="47"/>
        <pc:sldMkLst>
          <pc:docMk/>
          <pc:sldMk cId="1641158738" sldId="381"/>
        </pc:sldMkLst>
      </pc:sldChg>
      <pc:sldChg chg="del">
        <pc:chgData name="Andrej Sisolak" userId="359e1592-a86d-457f-b9c2-a8649c1ba236" providerId="ADAL" clId="{FDEE06D3-26BD-4CE8-BA14-3EFDFBB710D6}" dt="2023-02-22T10:59:08.075" v="0" actId="47"/>
        <pc:sldMkLst>
          <pc:docMk/>
          <pc:sldMk cId="1977760759" sldId="382"/>
        </pc:sldMkLst>
      </pc:sldChg>
      <pc:sldChg chg="del">
        <pc:chgData name="Andrej Sisolak" userId="359e1592-a86d-457f-b9c2-a8649c1ba236" providerId="ADAL" clId="{FDEE06D3-26BD-4CE8-BA14-3EFDFBB710D6}" dt="2023-02-22T10:59:08.075" v="0" actId="47"/>
        <pc:sldMkLst>
          <pc:docMk/>
          <pc:sldMk cId="3566959651" sldId="383"/>
        </pc:sldMkLst>
      </pc:sldChg>
      <pc:sldChg chg="del">
        <pc:chgData name="Andrej Sisolak" userId="359e1592-a86d-457f-b9c2-a8649c1ba236" providerId="ADAL" clId="{FDEE06D3-26BD-4CE8-BA14-3EFDFBB710D6}" dt="2023-02-22T10:59:08.075" v="0" actId="47"/>
        <pc:sldMkLst>
          <pc:docMk/>
          <pc:sldMk cId="1227044529" sldId="384"/>
        </pc:sldMkLst>
      </pc:sldChg>
      <pc:sldChg chg="del">
        <pc:chgData name="Andrej Sisolak" userId="359e1592-a86d-457f-b9c2-a8649c1ba236" providerId="ADAL" clId="{FDEE06D3-26BD-4CE8-BA14-3EFDFBB710D6}" dt="2023-02-22T10:59:08.075" v="0" actId="47"/>
        <pc:sldMkLst>
          <pc:docMk/>
          <pc:sldMk cId="597499532" sldId="385"/>
        </pc:sldMkLst>
      </pc:sldChg>
      <pc:sldChg chg="del">
        <pc:chgData name="Andrej Sisolak" userId="359e1592-a86d-457f-b9c2-a8649c1ba236" providerId="ADAL" clId="{FDEE06D3-26BD-4CE8-BA14-3EFDFBB710D6}" dt="2023-02-22T10:59:08.075" v="0" actId="47"/>
        <pc:sldMkLst>
          <pc:docMk/>
          <pc:sldMk cId="1658608545" sldId="386"/>
        </pc:sldMkLst>
      </pc:sldChg>
      <pc:sldChg chg="del">
        <pc:chgData name="Andrej Sisolak" userId="359e1592-a86d-457f-b9c2-a8649c1ba236" providerId="ADAL" clId="{FDEE06D3-26BD-4CE8-BA14-3EFDFBB710D6}" dt="2023-02-22T10:59:08.075" v="0" actId="47"/>
        <pc:sldMkLst>
          <pc:docMk/>
          <pc:sldMk cId="1569680811" sldId="387"/>
        </pc:sldMkLst>
      </pc:sldChg>
      <pc:sldChg chg="del">
        <pc:chgData name="Andrej Sisolak" userId="359e1592-a86d-457f-b9c2-a8649c1ba236" providerId="ADAL" clId="{FDEE06D3-26BD-4CE8-BA14-3EFDFBB710D6}" dt="2023-02-22T10:59:08.075" v="0" actId="47"/>
        <pc:sldMkLst>
          <pc:docMk/>
          <pc:sldMk cId="1955098150" sldId="3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17101-8197-4B30-8873-F91D48F4908E}"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cs-CZ"/>
        </a:p>
      </dgm:t>
    </dgm:pt>
    <dgm:pt modelId="{B58B4D11-D1FA-4387-A640-586A81B12577}">
      <dgm:prSet phldrT="[Text]" custT="1"/>
      <dgm:spPr/>
      <dgm:t>
        <a:bodyPr/>
        <a:lstStyle/>
        <a:p>
          <a:r>
            <a:rPr lang="en-US" sz="4400">
              <a:solidFill>
                <a:schemeClr val="bg1"/>
              </a:solidFill>
              <a:latin typeface="+mj-lt"/>
            </a:rPr>
            <a:t>Customer based</a:t>
          </a:r>
        </a:p>
        <a:p>
          <a:r>
            <a:rPr lang="en-US" sz="2800">
              <a:solidFill>
                <a:schemeClr val="bg1"/>
              </a:solidFill>
              <a:latin typeface="+mj-lt"/>
            </a:rPr>
            <a:t>Calculation of the market potential based on the definition of the single customer’s product basket and potential followed up with multiplication by the number of customers with the similar characteristics</a:t>
          </a:r>
          <a:endParaRPr lang="cs-CZ" sz="2800">
            <a:solidFill>
              <a:schemeClr val="bg1"/>
            </a:solidFill>
            <a:latin typeface="+mj-lt"/>
          </a:endParaRPr>
        </a:p>
      </dgm:t>
    </dgm:pt>
    <dgm:pt modelId="{0F770A5B-486E-42EB-A19A-B187CF5AF541}" type="parTrans" cxnId="{7CCFBFE2-CAA0-4BC0-B0E6-8F33902392FA}">
      <dgm:prSet/>
      <dgm:spPr/>
      <dgm:t>
        <a:bodyPr/>
        <a:lstStyle/>
        <a:p>
          <a:endParaRPr lang="cs-CZ">
            <a:latin typeface="+mj-lt"/>
          </a:endParaRPr>
        </a:p>
      </dgm:t>
    </dgm:pt>
    <dgm:pt modelId="{31876AD5-5C7A-4C70-905F-F89FB25AE50C}" type="sibTrans" cxnId="{7CCFBFE2-CAA0-4BC0-B0E6-8F33902392FA}">
      <dgm:prSet/>
      <dgm:spPr/>
      <dgm:t>
        <a:bodyPr/>
        <a:lstStyle/>
        <a:p>
          <a:endParaRPr lang="cs-CZ">
            <a:latin typeface="+mj-lt"/>
          </a:endParaRPr>
        </a:p>
      </dgm:t>
    </dgm:pt>
    <dgm:pt modelId="{75E53A20-5519-459B-8D77-C502F5A046B0}">
      <dgm:prSet phldrT="[Text]"/>
      <dgm:spPr/>
      <dgm:t>
        <a:bodyPr/>
        <a:lstStyle/>
        <a:p>
          <a:r>
            <a:rPr lang="cs-CZ">
              <a:solidFill>
                <a:schemeClr val="tx2"/>
              </a:solidFill>
              <a:latin typeface="+mj-lt"/>
            </a:rPr>
            <a:t>Top Down</a:t>
          </a:r>
        </a:p>
      </dgm:t>
    </dgm:pt>
    <dgm:pt modelId="{01BC7F7B-DFDD-47EF-949E-3807B2351D29}" type="parTrans" cxnId="{F8436769-FCC3-4BFF-B802-D2186F9B9FE2}">
      <dgm:prSet/>
      <dgm:spPr/>
      <dgm:t>
        <a:bodyPr/>
        <a:lstStyle/>
        <a:p>
          <a:endParaRPr lang="cs-CZ">
            <a:latin typeface="+mj-lt"/>
          </a:endParaRPr>
        </a:p>
      </dgm:t>
    </dgm:pt>
    <dgm:pt modelId="{93528B4A-6F60-4558-AFAD-71E0E54B3EC0}" type="sibTrans" cxnId="{F8436769-FCC3-4BFF-B802-D2186F9B9FE2}">
      <dgm:prSet/>
      <dgm:spPr/>
      <dgm:t>
        <a:bodyPr/>
        <a:lstStyle/>
        <a:p>
          <a:endParaRPr lang="cs-CZ">
            <a:latin typeface="+mj-lt"/>
          </a:endParaRPr>
        </a:p>
      </dgm:t>
    </dgm:pt>
    <dgm:pt modelId="{D3D68825-E201-41BC-8797-D63F08723E80}">
      <dgm:prSet phldrT="[Text]"/>
      <dgm:spPr/>
      <dgm:t>
        <a:bodyPr/>
        <a:lstStyle/>
        <a:p>
          <a:r>
            <a:rPr lang="en-US">
              <a:solidFill>
                <a:schemeClr val="tx2"/>
              </a:solidFill>
              <a:latin typeface="+mj-lt"/>
            </a:rPr>
            <a:t>Bottom Up</a:t>
          </a:r>
          <a:endParaRPr lang="cs-CZ">
            <a:solidFill>
              <a:schemeClr val="tx2"/>
            </a:solidFill>
            <a:latin typeface="+mj-lt"/>
          </a:endParaRPr>
        </a:p>
      </dgm:t>
    </dgm:pt>
    <dgm:pt modelId="{E90DE85C-AF56-44C3-BC4F-28AEB9CDF398}" type="sibTrans" cxnId="{8DD592E9-1474-4CF6-BDF2-433655F0409A}">
      <dgm:prSet/>
      <dgm:spPr/>
      <dgm:t>
        <a:bodyPr/>
        <a:lstStyle/>
        <a:p>
          <a:endParaRPr lang="cs-CZ">
            <a:latin typeface="+mj-lt"/>
          </a:endParaRPr>
        </a:p>
      </dgm:t>
    </dgm:pt>
    <dgm:pt modelId="{F804CF90-A99A-477A-AEC3-E11B5839143A}" type="parTrans" cxnId="{8DD592E9-1474-4CF6-BDF2-433655F0409A}">
      <dgm:prSet/>
      <dgm:spPr/>
      <dgm:t>
        <a:bodyPr/>
        <a:lstStyle/>
        <a:p>
          <a:endParaRPr lang="cs-CZ">
            <a:latin typeface="+mj-lt"/>
          </a:endParaRPr>
        </a:p>
      </dgm:t>
    </dgm:pt>
    <dgm:pt modelId="{C9EDB0ED-399A-47C0-8A58-B21F626D9A35}" type="pres">
      <dgm:prSet presAssocID="{CD917101-8197-4B30-8873-F91D48F4908E}" presName="Name0" presStyleCnt="0">
        <dgm:presLayoutVars>
          <dgm:chMax val="2"/>
          <dgm:dir/>
          <dgm:animOne val="branch"/>
          <dgm:animLvl val="lvl"/>
          <dgm:resizeHandles val="exact"/>
        </dgm:presLayoutVars>
      </dgm:prSet>
      <dgm:spPr/>
    </dgm:pt>
    <dgm:pt modelId="{F9C01CF0-426C-41C6-809B-9977BD2D10D0}" type="pres">
      <dgm:prSet presAssocID="{CD917101-8197-4B30-8873-F91D48F4908E}" presName="Background" presStyleLbl="node1" presStyleIdx="0" presStyleCnt="1" custLinFactNeighborY="620"/>
      <dgm:spPr/>
    </dgm:pt>
    <dgm:pt modelId="{7DA787C7-0FFC-463D-9F1A-E5172969E2C6}" type="pres">
      <dgm:prSet presAssocID="{CD917101-8197-4B30-8873-F91D48F4908E}" presName="Divider" presStyleLbl="callout" presStyleIdx="0" presStyleCnt="1"/>
      <dgm:spPr/>
    </dgm:pt>
    <dgm:pt modelId="{0A96D438-950F-4F31-A98E-1FAA5D6E05F1}" type="pres">
      <dgm:prSet presAssocID="{CD917101-8197-4B30-8873-F91D48F4908E}" presName="ChildText1" presStyleLbl="revTx" presStyleIdx="0" presStyleCnt="0">
        <dgm:presLayoutVars>
          <dgm:chMax val="0"/>
          <dgm:chPref val="0"/>
          <dgm:bulletEnabled val="1"/>
        </dgm:presLayoutVars>
      </dgm:prSet>
      <dgm:spPr/>
    </dgm:pt>
    <dgm:pt modelId="{7AB8CFDD-B692-4346-BC74-50A56E0E9BA9}" type="pres">
      <dgm:prSet presAssocID="{CD917101-8197-4B30-8873-F91D48F4908E}" presName="ChildText2" presStyleLbl="revTx" presStyleIdx="0" presStyleCnt="0">
        <dgm:presLayoutVars>
          <dgm:chMax val="0"/>
          <dgm:chPref val="0"/>
          <dgm:bulletEnabled val="1"/>
        </dgm:presLayoutVars>
      </dgm:prSet>
      <dgm:spPr/>
    </dgm:pt>
    <dgm:pt modelId="{3D8AF88E-65E2-4BE1-ADCC-62398DB03F5D}" type="pres">
      <dgm:prSet presAssocID="{CD917101-8197-4B30-8873-F91D48F4908E}" presName="ParentText1" presStyleLbl="revTx" presStyleIdx="0" presStyleCnt="0">
        <dgm:presLayoutVars>
          <dgm:chMax val="1"/>
          <dgm:chPref val="1"/>
        </dgm:presLayoutVars>
      </dgm:prSet>
      <dgm:spPr/>
    </dgm:pt>
    <dgm:pt modelId="{74D7FE42-D3CA-4110-AD69-4E52D8563FB7}" type="pres">
      <dgm:prSet presAssocID="{CD917101-8197-4B30-8873-F91D48F4908E}" presName="ParentShape1" presStyleLbl="alignImgPlace1" presStyleIdx="0" presStyleCnt="2">
        <dgm:presLayoutVars/>
      </dgm:prSet>
      <dgm:spPr/>
    </dgm:pt>
    <dgm:pt modelId="{75D07EFB-9273-4A01-B679-9CBD2538EF4E}" type="pres">
      <dgm:prSet presAssocID="{CD917101-8197-4B30-8873-F91D48F4908E}" presName="ParentText2" presStyleLbl="revTx" presStyleIdx="0" presStyleCnt="0">
        <dgm:presLayoutVars>
          <dgm:chMax val="1"/>
          <dgm:chPref val="1"/>
        </dgm:presLayoutVars>
      </dgm:prSet>
      <dgm:spPr/>
    </dgm:pt>
    <dgm:pt modelId="{01E18092-CB40-487D-9C3D-6D871B069A14}" type="pres">
      <dgm:prSet presAssocID="{CD917101-8197-4B30-8873-F91D48F4908E}" presName="ParentShape2" presStyleLbl="alignImgPlace1" presStyleIdx="1" presStyleCnt="2">
        <dgm:presLayoutVars/>
      </dgm:prSet>
      <dgm:spPr/>
    </dgm:pt>
  </dgm:ptLst>
  <dgm:cxnLst>
    <dgm:cxn modelId="{AE87D01A-A006-4B53-A6A6-70CD1C50E175}" type="presOf" srcId="{D3D68825-E201-41BC-8797-D63F08723E80}" destId="{3D8AF88E-65E2-4BE1-ADCC-62398DB03F5D}" srcOrd="0" destOrd="0" presId="urn:microsoft.com/office/officeart/2009/3/layout/OpposingIdeas"/>
    <dgm:cxn modelId="{F367022C-7DFA-41E6-BF99-C2EEDC148454}" type="presOf" srcId="{CD917101-8197-4B30-8873-F91D48F4908E}" destId="{C9EDB0ED-399A-47C0-8A58-B21F626D9A35}" srcOrd="0" destOrd="0" presId="urn:microsoft.com/office/officeart/2009/3/layout/OpposingIdeas"/>
    <dgm:cxn modelId="{F8436769-FCC3-4BFF-B802-D2186F9B9FE2}" srcId="{CD917101-8197-4B30-8873-F91D48F4908E}" destId="{75E53A20-5519-459B-8D77-C502F5A046B0}" srcOrd="1" destOrd="0" parTransId="{01BC7F7B-DFDD-47EF-949E-3807B2351D29}" sibTransId="{93528B4A-6F60-4558-AFAD-71E0E54B3EC0}"/>
    <dgm:cxn modelId="{4451278B-C224-4847-A68C-3F441A844BAB}" type="presOf" srcId="{75E53A20-5519-459B-8D77-C502F5A046B0}" destId="{75D07EFB-9273-4A01-B679-9CBD2538EF4E}" srcOrd="0" destOrd="0" presId="urn:microsoft.com/office/officeart/2009/3/layout/OpposingIdeas"/>
    <dgm:cxn modelId="{F2675C8E-2FA9-4BA2-BF22-B4288840CAC5}" type="presOf" srcId="{75E53A20-5519-459B-8D77-C502F5A046B0}" destId="{01E18092-CB40-487D-9C3D-6D871B069A14}" srcOrd="1" destOrd="0" presId="urn:microsoft.com/office/officeart/2009/3/layout/OpposingIdeas"/>
    <dgm:cxn modelId="{0EADBCC3-3BD4-4760-92F7-1B1003695CF1}" type="presOf" srcId="{D3D68825-E201-41BC-8797-D63F08723E80}" destId="{74D7FE42-D3CA-4110-AD69-4E52D8563FB7}" srcOrd="1" destOrd="0" presId="urn:microsoft.com/office/officeart/2009/3/layout/OpposingIdeas"/>
    <dgm:cxn modelId="{BAEA10CF-17FB-4F0D-BE5E-73C3393813A9}" type="presOf" srcId="{B58B4D11-D1FA-4387-A640-586A81B12577}" destId="{0A96D438-950F-4F31-A98E-1FAA5D6E05F1}" srcOrd="0" destOrd="0" presId="urn:microsoft.com/office/officeart/2009/3/layout/OpposingIdeas"/>
    <dgm:cxn modelId="{7CCFBFE2-CAA0-4BC0-B0E6-8F33902392FA}" srcId="{D3D68825-E201-41BC-8797-D63F08723E80}" destId="{B58B4D11-D1FA-4387-A640-586A81B12577}" srcOrd="0" destOrd="0" parTransId="{0F770A5B-486E-42EB-A19A-B187CF5AF541}" sibTransId="{31876AD5-5C7A-4C70-905F-F89FB25AE50C}"/>
    <dgm:cxn modelId="{8DD592E9-1474-4CF6-BDF2-433655F0409A}" srcId="{CD917101-8197-4B30-8873-F91D48F4908E}" destId="{D3D68825-E201-41BC-8797-D63F08723E80}" srcOrd="0" destOrd="0" parTransId="{F804CF90-A99A-477A-AEC3-E11B5839143A}" sibTransId="{E90DE85C-AF56-44C3-BC4F-28AEB9CDF398}"/>
    <dgm:cxn modelId="{4890FC73-7ADE-4F05-A8D3-058C1C1A4B80}" type="presParOf" srcId="{C9EDB0ED-399A-47C0-8A58-B21F626D9A35}" destId="{F9C01CF0-426C-41C6-809B-9977BD2D10D0}" srcOrd="0" destOrd="0" presId="urn:microsoft.com/office/officeart/2009/3/layout/OpposingIdeas"/>
    <dgm:cxn modelId="{4D6B99BB-FB63-4BD9-8F25-8DA7251BECE7}" type="presParOf" srcId="{C9EDB0ED-399A-47C0-8A58-B21F626D9A35}" destId="{7DA787C7-0FFC-463D-9F1A-E5172969E2C6}" srcOrd="1" destOrd="0" presId="urn:microsoft.com/office/officeart/2009/3/layout/OpposingIdeas"/>
    <dgm:cxn modelId="{59E5E054-3922-4FA2-8F10-52DDFB91556F}" type="presParOf" srcId="{C9EDB0ED-399A-47C0-8A58-B21F626D9A35}" destId="{0A96D438-950F-4F31-A98E-1FAA5D6E05F1}" srcOrd="2" destOrd="0" presId="urn:microsoft.com/office/officeart/2009/3/layout/OpposingIdeas"/>
    <dgm:cxn modelId="{DF53BA89-8978-46D8-B466-ACB72064F01B}" type="presParOf" srcId="{C9EDB0ED-399A-47C0-8A58-B21F626D9A35}" destId="{7AB8CFDD-B692-4346-BC74-50A56E0E9BA9}" srcOrd="3" destOrd="0" presId="urn:microsoft.com/office/officeart/2009/3/layout/OpposingIdeas"/>
    <dgm:cxn modelId="{3C24561C-94F9-4C69-9A06-F1B652C35133}" type="presParOf" srcId="{C9EDB0ED-399A-47C0-8A58-B21F626D9A35}" destId="{3D8AF88E-65E2-4BE1-ADCC-62398DB03F5D}" srcOrd="4" destOrd="0" presId="urn:microsoft.com/office/officeart/2009/3/layout/OpposingIdeas"/>
    <dgm:cxn modelId="{91537819-99AE-4E41-A6B8-DAE27D220A9E}" type="presParOf" srcId="{C9EDB0ED-399A-47C0-8A58-B21F626D9A35}" destId="{74D7FE42-D3CA-4110-AD69-4E52D8563FB7}" srcOrd="5" destOrd="0" presId="urn:microsoft.com/office/officeart/2009/3/layout/OpposingIdeas"/>
    <dgm:cxn modelId="{BD384CF3-1ADA-486C-A293-572A7229417B}" type="presParOf" srcId="{C9EDB0ED-399A-47C0-8A58-B21F626D9A35}" destId="{75D07EFB-9273-4A01-B679-9CBD2538EF4E}" srcOrd="6" destOrd="0" presId="urn:microsoft.com/office/officeart/2009/3/layout/OpposingIdeas"/>
    <dgm:cxn modelId="{5003472E-AA91-4137-BB4A-16C1C7D4AC82}" type="presParOf" srcId="{C9EDB0ED-399A-47C0-8A58-B21F626D9A35}" destId="{01E18092-CB40-487D-9C3D-6D871B069A14}"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01CF0-426C-41C6-809B-9977BD2D10D0}">
      <dsp:nvSpPr>
        <dsp:cNvPr id="0" name=""/>
        <dsp:cNvSpPr/>
      </dsp:nvSpPr>
      <dsp:spPr>
        <a:xfrm>
          <a:off x="2031999" y="2181095"/>
          <a:ext cx="12192000" cy="6556440"/>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787C7-0FFC-463D-9F1A-E5172969E2C6}">
      <dsp:nvSpPr>
        <dsp:cNvPr id="0" name=""/>
        <dsp:cNvSpPr/>
      </dsp:nvSpPr>
      <dsp:spPr>
        <a:xfrm>
          <a:off x="8127999" y="2835826"/>
          <a:ext cx="1625" cy="516568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6D438-950F-4F31-A98E-1FAA5D6E05F1}">
      <dsp:nvSpPr>
        <dsp:cNvPr id="0" name=""/>
        <dsp:cNvSpPr/>
      </dsp:nvSpPr>
      <dsp:spPr>
        <a:xfrm>
          <a:off x="2438399" y="2637146"/>
          <a:ext cx="5283200" cy="55630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solidFill>
                <a:schemeClr val="bg1"/>
              </a:solidFill>
              <a:latin typeface="+mj-lt"/>
            </a:rPr>
            <a:t>Customer based</a:t>
          </a:r>
        </a:p>
        <a:p>
          <a:pPr marL="0" lvl="0" indent="0" algn="l" defTabSz="1955800">
            <a:lnSpc>
              <a:spcPct val="90000"/>
            </a:lnSpc>
            <a:spcBef>
              <a:spcPct val="0"/>
            </a:spcBef>
            <a:spcAft>
              <a:spcPct val="35000"/>
            </a:spcAft>
            <a:buNone/>
          </a:pPr>
          <a:r>
            <a:rPr lang="en-US" sz="2800" kern="1200">
              <a:solidFill>
                <a:schemeClr val="bg1"/>
              </a:solidFill>
              <a:latin typeface="+mj-lt"/>
            </a:rPr>
            <a:t>Calculation of the market potential based on the definition of the single customer’s product basket and potential followed up with multiplication by the number of customers with the similar characteristics</a:t>
          </a:r>
          <a:endParaRPr lang="cs-CZ" sz="2800" kern="1200">
            <a:solidFill>
              <a:schemeClr val="bg1"/>
            </a:solidFill>
            <a:latin typeface="+mj-lt"/>
          </a:endParaRPr>
        </a:p>
      </dsp:txBody>
      <dsp:txXfrm>
        <a:off x="2438399" y="2637146"/>
        <a:ext cx="5283200" cy="5563040"/>
      </dsp:txXfrm>
    </dsp:sp>
    <dsp:sp modelId="{74D7FE42-D3CA-4110-AD69-4E52D8563FB7}">
      <dsp:nvSpPr>
        <dsp:cNvPr id="0" name=""/>
        <dsp:cNvSpPr/>
      </dsp:nvSpPr>
      <dsp:spPr>
        <a:xfrm rot="16200000">
          <a:off x="-2560240" y="3011906"/>
          <a:ext cx="7152481" cy="2032000"/>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r" defTabSz="2044700">
            <a:lnSpc>
              <a:spcPct val="90000"/>
            </a:lnSpc>
            <a:spcBef>
              <a:spcPct val="0"/>
            </a:spcBef>
            <a:spcAft>
              <a:spcPct val="35000"/>
            </a:spcAft>
            <a:buNone/>
          </a:pPr>
          <a:r>
            <a:rPr lang="en-US" sz="4600" kern="1200">
              <a:solidFill>
                <a:schemeClr val="tx2"/>
              </a:solidFill>
              <a:latin typeface="+mj-lt"/>
            </a:rPr>
            <a:t>Bottom Up</a:t>
          </a:r>
          <a:endParaRPr lang="cs-CZ" sz="4600" kern="1200">
            <a:solidFill>
              <a:schemeClr val="tx2"/>
            </a:solidFill>
            <a:latin typeface="+mj-lt"/>
          </a:endParaRPr>
        </a:p>
      </dsp:txBody>
      <dsp:txXfrm>
        <a:off x="-2253135" y="3828738"/>
        <a:ext cx="6538271" cy="1012546"/>
      </dsp:txXfrm>
    </dsp:sp>
    <dsp:sp modelId="{01E18092-CB40-487D-9C3D-6D871B069A14}">
      <dsp:nvSpPr>
        <dsp:cNvPr id="0" name=""/>
        <dsp:cNvSpPr/>
      </dsp:nvSpPr>
      <dsp:spPr>
        <a:xfrm rot="5400000">
          <a:off x="11663759" y="5793426"/>
          <a:ext cx="7152481" cy="2032000"/>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r" defTabSz="2044700">
            <a:lnSpc>
              <a:spcPct val="90000"/>
            </a:lnSpc>
            <a:spcBef>
              <a:spcPct val="0"/>
            </a:spcBef>
            <a:spcAft>
              <a:spcPct val="35000"/>
            </a:spcAft>
            <a:buNone/>
          </a:pPr>
          <a:r>
            <a:rPr lang="cs-CZ" sz="4600" kern="1200">
              <a:solidFill>
                <a:schemeClr val="tx2"/>
              </a:solidFill>
              <a:latin typeface="+mj-lt"/>
            </a:rPr>
            <a:t>Top Down</a:t>
          </a:r>
        </a:p>
      </dsp:txBody>
      <dsp:txXfrm>
        <a:off x="11970864" y="5996048"/>
        <a:ext cx="6538271" cy="1012546"/>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7DCF6F-D47A-4251-A947-55C6E670AA80}" type="datetimeFigureOut">
              <a:rPr lang="en-US" smtClean="0"/>
              <a:t>9/25/2024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0863C0-3C0C-4227-829A-BB3F7A60FC6A}" type="slidenum">
              <a:rPr lang="en-US" smtClean="0"/>
              <a:t>‹#›</a:t>
            </a:fld>
            <a:endParaRPr lang="en-US"/>
          </a:p>
        </p:txBody>
      </p:sp>
    </p:spTree>
    <p:extLst>
      <p:ext uri="{BB962C8B-B14F-4D97-AF65-F5344CB8AC3E}">
        <p14:creationId xmlns:p14="http://schemas.microsoft.com/office/powerpoint/2010/main" val="3227524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6A4C8-D79E-4F07-A1E7-71E24EC0BB77}"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E9774-26C6-4288-8776-D66481D44710}" type="slidenum">
              <a:rPr lang="en-US" smtClean="0"/>
              <a:t>‹#›</a:t>
            </a:fld>
            <a:endParaRPr lang="en-US"/>
          </a:p>
        </p:txBody>
      </p:sp>
    </p:spTree>
    <p:extLst>
      <p:ext uri="{BB962C8B-B14F-4D97-AF65-F5344CB8AC3E}">
        <p14:creationId xmlns:p14="http://schemas.microsoft.com/office/powerpoint/2010/main" val="51019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a:t>
            </a:fld>
            <a:endParaRPr lang="en-US"/>
          </a:p>
        </p:txBody>
      </p:sp>
    </p:spTree>
    <p:extLst>
      <p:ext uri="{BB962C8B-B14F-4D97-AF65-F5344CB8AC3E}">
        <p14:creationId xmlns:p14="http://schemas.microsoft.com/office/powerpoint/2010/main" val="430697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33</a:t>
            </a:fld>
            <a:endParaRPr lang="en-US"/>
          </a:p>
        </p:txBody>
      </p:sp>
    </p:spTree>
    <p:extLst>
      <p:ext uri="{BB962C8B-B14F-4D97-AF65-F5344CB8AC3E}">
        <p14:creationId xmlns:p14="http://schemas.microsoft.com/office/powerpoint/2010/main" val="179859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3</a:t>
            </a:fld>
            <a:endParaRPr lang="en-US"/>
          </a:p>
        </p:txBody>
      </p:sp>
    </p:spTree>
    <p:extLst>
      <p:ext uri="{BB962C8B-B14F-4D97-AF65-F5344CB8AC3E}">
        <p14:creationId xmlns:p14="http://schemas.microsoft.com/office/powerpoint/2010/main" val="380022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5</a:t>
            </a:fld>
            <a:endParaRPr lang="en-US"/>
          </a:p>
        </p:txBody>
      </p:sp>
    </p:spTree>
    <p:extLst>
      <p:ext uri="{BB962C8B-B14F-4D97-AF65-F5344CB8AC3E}">
        <p14:creationId xmlns:p14="http://schemas.microsoft.com/office/powerpoint/2010/main" val="283828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6</a:t>
            </a:fld>
            <a:endParaRPr lang="en-US"/>
          </a:p>
        </p:txBody>
      </p:sp>
    </p:spTree>
    <p:extLst>
      <p:ext uri="{BB962C8B-B14F-4D97-AF65-F5344CB8AC3E}">
        <p14:creationId xmlns:p14="http://schemas.microsoft.com/office/powerpoint/2010/main" val="137966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7</a:t>
            </a:fld>
            <a:endParaRPr lang="en-US"/>
          </a:p>
        </p:txBody>
      </p:sp>
    </p:spTree>
    <p:extLst>
      <p:ext uri="{BB962C8B-B14F-4D97-AF65-F5344CB8AC3E}">
        <p14:creationId xmlns:p14="http://schemas.microsoft.com/office/powerpoint/2010/main" val="197579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11</a:t>
            </a:fld>
            <a:endParaRPr lang="en-US"/>
          </a:p>
        </p:txBody>
      </p:sp>
    </p:spTree>
    <p:extLst>
      <p:ext uri="{BB962C8B-B14F-4D97-AF65-F5344CB8AC3E}">
        <p14:creationId xmlns:p14="http://schemas.microsoft.com/office/powerpoint/2010/main" val="129792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19</a:t>
            </a:fld>
            <a:endParaRPr lang="en-US"/>
          </a:p>
        </p:txBody>
      </p:sp>
    </p:spTree>
    <p:extLst>
      <p:ext uri="{BB962C8B-B14F-4D97-AF65-F5344CB8AC3E}">
        <p14:creationId xmlns:p14="http://schemas.microsoft.com/office/powerpoint/2010/main" val="149210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20</a:t>
            </a:fld>
            <a:endParaRPr lang="en-US"/>
          </a:p>
        </p:txBody>
      </p:sp>
    </p:spTree>
    <p:extLst>
      <p:ext uri="{BB962C8B-B14F-4D97-AF65-F5344CB8AC3E}">
        <p14:creationId xmlns:p14="http://schemas.microsoft.com/office/powerpoint/2010/main" val="3309400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28</a:t>
            </a:fld>
            <a:endParaRPr lang="en-US"/>
          </a:p>
        </p:txBody>
      </p:sp>
    </p:spTree>
    <p:extLst>
      <p:ext uri="{BB962C8B-B14F-4D97-AF65-F5344CB8AC3E}">
        <p14:creationId xmlns:p14="http://schemas.microsoft.com/office/powerpoint/2010/main" val="42862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2" name="Oval 11"/>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itle 6"/>
          <p:cNvSpPr>
            <a:spLocks noGrp="1"/>
          </p:cNvSpPr>
          <p:nvPr>
            <p:ph type="title"/>
          </p:nvPr>
        </p:nvSpPr>
        <p:spPr>
          <a:xfrm>
            <a:off x="1676400" y="663803"/>
            <a:ext cx="210312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0" name="TextBox 9"/>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 Placeholder 2"/>
          <p:cNvSpPr>
            <a:spLocks noGrp="1"/>
          </p:cNvSpPr>
          <p:nvPr>
            <p:ph type="body" sz="quarter" idx="10"/>
          </p:nvPr>
        </p:nvSpPr>
        <p:spPr>
          <a:xfrm>
            <a:off x="1676400" y="1855512"/>
            <a:ext cx="210312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4" name="Straight Connector 3"/>
          <p:cNvCxnSpPr>
            <a:cxnSpLocks/>
            <a:endCxn id="7" idx="3"/>
          </p:cNvCxnSpPr>
          <p:nvPr userDrawn="1"/>
        </p:nvCxnSpPr>
        <p:spPr>
          <a:xfrm flipH="1" flipV="1">
            <a:off x="4700016" y="12821826"/>
            <a:ext cx="16944830" cy="251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79568" y="12652549"/>
            <a:ext cx="3020448"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J. Cech &amp; A. Sisolak</a:t>
            </a:r>
            <a:endPar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9396493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Portfolio 01">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399" y="3073400"/>
            <a:ext cx="10343283" cy="7306547"/>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13" name="Picture Placeholder 2"/>
          <p:cNvSpPr>
            <a:spLocks noGrp="1"/>
          </p:cNvSpPr>
          <p:nvPr>
            <p:ph type="pic" sz="quarter" idx="14"/>
          </p:nvPr>
        </p:nvSpPr>
        <p:spPr>
          <a:xfrm>
            <a:off x="12353201" y="3073400"/>
            <a:ext cx="10343283" cy="7306547"/>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83025514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ortfolio 02">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1676400" y="3064747"/>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1" name="Picture Placeholder 2"/>
          <p:cNvSpPr>
            <a:spLocks noGrp="1"/>
          </p:cNvSpPr>
          <p:nvPr>
            <p:ph type="pic" sz="quarter" idx="15"/>
          </p:nvPr>
        </p:nvSpPr>
        <p:spPr>
          <a:xfrm>
            <a:off x="15958995" y="3064747"/>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2" name="Picture Placeholder 2"/>
          <p:cNvSpPr>
            <a:spLocks noGrp="1"/>
          </p:cNvSpPr>
          <p:nvPr>
            <p:ph type="pic" sz="quarter" idx="16"/>
          </p:nvPr>
        </p:nvSpPr>
        <p:spPr>
          <a:xfrm>
            <a:off x="8823256" y="6949552"/>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3"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4" name="Text Placeholder 2"/>
          <p:cNvSpPr>
            <a:spLocks noGrp="1"/>
          </p:cNvSpPr>
          <p:nvPr>
            <p:ph type="body" sz="quarter" idx="10"/>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sp>
        <p:nvSpPr>
          <p:cNvPr id="15" name="Oval 14"/>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Box 15"/>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7" name="Straight Connector 1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409648760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Products 03">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15914077"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1676399"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41" name="Picture Placeholder 2"/>
          <p:cNvSpPr>
            <a:spLocks noGrp="1"/>
          </p:cNvSpPr>
          <p:nvPr>
            <p:ph type="pic" sz="quarter" idx="18"/>
          </p:nvPr>
        </p:nvSpPr>
        <p:spPr>
          <a:xfrm>
            <a:off x="8795238"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416207950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roducts 04">
    <p:spTree>
      <p:nvGrpSpPr>
        <p:cNvPr id="1" name=""/>
        <p:cNvGrpSpPr/>
        <p:nvPr/>
      </p:nvGrpSpPr>
      <p:grpSpPr>
        <a:xfrm>
          <a:off x="0" y="0"/>
          <a:ext cx="0" cy="0"/>
          <a:chOff x="0" y="0"/>
          <a:chExt cx="0" cy="0"/>
        </a:xfrm>
      </p:grpSpPr>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1676401"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1" name="Picture Placeholder 2"/>
          <p:cNvSpPr>
            <a:spLocks noGrp="1"/>
          </p:cNvSpPr>
          <p:nvPr>
            <p:ph type="pic" sz="quarter" idx="18"/>
          </p:nvPr>
        </p:nvSpPr>
        <p:spPr>
          <a:xfrm>
            <a:off x="7008410"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2" name="Picture Placeholder 2"/>
          <p:cNvSpPr>
            <a:spLocks noGrp="1"/>
          </p:cNvSpPr>
          <p:nvPr>
            <p:ph type="pic" sz="quarter" idx="19"/>
          </p:nvPr>
        </p:nvSpPr>
        <p:spPr>
          <a:xfrm>
            <a:off x="12340419"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3" name="Picture Placeholder 2"/>
          <p:cNvSpPr>
            <a:spLocks noGrp="1"/>
          </p:cNvSpPr>
          <p:nvPr>
            <p:ph type="pic" sz="quarter" idx="20"/>
          </p:nvPr>
        </p:nvSpPr>
        <p:spPr>
          <a:xfrm>
            <a:off x="17672428"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15916971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roducts in iPho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0216" y="2870200"/>
            <a:ext cx="6110332" cy="10698294"/>
          </a:xfrm>
          <a:prstGeom prst="rect">
            <a:avLst/>
          </a:prstGeom>
        </p:spPr>
      </p:pic>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2825750" y="4565650"/>
            <a:ext cx="3848100" cy="66421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5011" y="2870200"/>
            <a:ext cx="6110332" cy="10698294"/>
          </a:xfrm>
          <a:prstGeom prst="rect">
            <a:avLst/>
          </a:prstGeom>
        </p:spPr>
      </p:pic>
      <p:sp>
        <p:nvSpPr>
          <p:cNvPr id="19" name="Picture Placeholder 2"/>
          <p:cNvSpPr>
            <a:spLocks noGrp="1"/>
          </p:cNvSpPr>
          <p:nvPr>
            <p:ph type="pic" sz="quarter" idx="18"/>
          </p:nvPr>
        </p:nvSpPr>
        <p:spPr>
          <a:xfrm>
            <a:off x="8350545" y="4565650"/>
            <a:ext cx="3848100" cy="66421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5092516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Products in MacBoo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872" y="3167971"/>
            <a:ext cx="13178357" cy="8616618"/>
          </a:xfrm>
          <a:prstGeom prst="rect">
            <a:avLst/>
          </a:prstGeom>
        </p:spPr>
      </p:pic>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2472266" y="4217838"/>
            <a:ext cx="9550401" cy="592666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43937755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74924404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71758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Picture at Right">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2192000" y="0"/>
            <a:ext cx="12192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 name="Oval 2"/>
          <p:cNvSpPr/>
          <p:nvPr userDrawn="1"/>
        </p:nvSpPr>
        <p:spPr>
          <a:xfrm>
            <a:off x="101219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6"/>
          <p:cNvSpPr>
            <a:spLocks noGrp="1"/>
          </p:cNvSpPr>
          <p:nvPr>
            <p:ph type="title"/>
          </p:nvPr>
        </p:nvSpPr>
        <p:spPr>
          <a:xfrm>
            <a:off x="1676400" y="663804"/>
            <a:ext cx="9055100" cy="2300460"/>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5" name="TextBox 4"/>
          <p:cNvSpPr txBox="1"/>
          <p:nvPr userDrawn="1"/>
        </p:nvSpPr>
        <p:spPr>
          <a:xfrm>
            <a:off x="101806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2"/>
          <p:cNvSpPr>
            <a:spLocks noGrp="1"/>
          </p:cNvSpPr>
          <p:nvPr>
            <p:ph type="body" sz="quarter" idx="11"/>
          </p:nvPr>
        </p:nvSpPr>
        <p:spPr>
          <a:xfrm>
            <a:off x="1676400" y="3286425"/>
            <a:ext cx="90551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7" name="Straight Connector 6"/>
          <p:cNvCxnSpPr/>
          <p:nvPr userDrawn="1"/>
        </p:nvCxnSpPr>
        <p:spPr>
          <a:xfrm flipH="1">
            <a:off x="3805767" y="12846998"/>
            <a:ext cx="586297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676400"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272214121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Picture at Left">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12192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 name="Oval 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6"/>
          <p:cNvSpPr>
            <a:spLocks noGrp="1"/>
          </p:cNvSpPr>
          <p:nvPr>
            <p:ph type="title"/>
          </p:nvPr>
        </p:nvSpPr>
        <p:spPr>
          <a:xfrm>
            <a:off x="13652500" y="663803"/>
            <a:ext cx="90551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5" name="TextBox 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2"/>
          <p:cNvSpPr>
            <a:spLocks noGrp="1"/>
          </p:cNvSpPr>
          <p:nvPr>
            <p:ph type="body" sz="quarter" idx="11"/>
          </p:nvPr>
        </p:nvSpPr>
        <p:spPr>
          <a:xfrm>
            <a:off x="13652500" y="1893612"/>
            <a:ext cx="90551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7" name="Straight Connector 6"/>
          <p:cNvCxnSpPr>
            <a:cxnSpLocks/>
            <a:endCxn id="8" idx="3"/>
          </p:cNvCxnSpPr>
          <p:nvPr userDrawn="1"/>
        </p:nvCxnSpPr>
        <p:spPr>
          <a:xfrm flipH="1" flipV="1">
            <a:off x="16687800" y="12821826"/>
            <a:ext cx="4957046" cy="251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3652500" y="12652549"/>
            <a:ext cx="3035300"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Strategic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Management</a:t>
            </a:r>
          </a:p>
        </p:txBody>
      </p:sp>
    </p:spTree>
    <p:extLst>
      <p:ext uri="{BB962C8B-B14F-4D97-AF65-F5344CB8AC3E}">
        <p14:creationId xmlns:p14="http://schemas.microsoft.com/office/powerpoint/2010/main" val="237206394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01">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a:cxnSpLocks/>
          </p:cNvCxnSpPr>
          <p:nvPr userDrawn="1"/>
        </p:nvCxnSpPr>
        <p:spPr>
          <a:xfrm flipH="1">
            <a:off x="4754880" y="12846998"/>
            <a:ext cx="1688996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7" y="12652549"/>
            <a:ext cx="3265895"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Strategic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Management</a:t>
            </a:r>
          </a:p>
        </p:txBody>
      </p:sp>
      <p:sp>
        <p:nvSpPr>
          <p:cNvPr id="27" name="Picture Placeholder 2"/>
          <p:cNvSpPr>
            <a:spLocks noGrp="1"/>
          </p:cNvSpPr>
          <p:nvPr>
            <p:ph type="pic" sz="quarter" idx="10"/>
          </p:nvPr>
        </p:nvSpPr>
        <p:spPr>
          <a:xfrm>
            <a:off x="4945463"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10234244"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5538096"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21485442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Team 02">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27" name="Picture Placeholder 2"/>
          <p:cNvSpPr>
            <a:spLocks noGrp="1"/>
          </p:cNvSpPr>
          <p:nvPr>
            <p:ph type="pic" sz="quarter" idx="10"/>
          </p:nvPr>
        </p:nvSpPr>
        <p:spPr>
          <a:xfrm>
            <a:off x="1676400"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7006665"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2336930"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0" name="Picture Placeholder 2"/>
          <p:cNvSpPr>
            <a:spLocks noGrp="1"/>
          </p:cNvSpPr>
          <p:nvPr>
            <p:ph type="pic" sz="quarter" idx="16"/>
          </p:nvPr>
        </p:nvSpPr>
        <p:spPr>
          <a:xfrm>
            <a:off x="17667195"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9478200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Team 03">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27" name="Picture Placeholder 2"/>
          <p:cNvSpPr>
            <a:spLocks noGrp="1"/>
          </p:cNvSpPr>
          <p:nvPr>
            <p:ph type="pic" sz="quarter" idx="10"/>
          </p:nvPr>
        </p:nvSpPr>
        <p:spPr>
          <a:xfrm>
            <a:off x="1676399"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5943598"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0210799"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0" name="Picture Placeholder 2"/>
          <p:cNvSpPr>
            <a:spLocks noGrp="1"/>
          </p:cNvSpPr>
          <p:nvPr>
            <p:ph type="pic" sz="quarter" idx="16"/>
          </p:nvPr>
        </p:nvSpPr>
        <p:spPr>
          <a:xfrm>
            <a:off x="14478000"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1" name="Picture Placeholder 2"/>
          <p:cNvSpPr>
            <a:spLocks noGrp="1"/>
          </p:cNvSpPr>
          <p:nvPr>
            <p:ph type="pic" sz="quarter" idx="17"/>
          </p:nvPr>
        </p:nvSpPr>
        <p:spPr>
          <a:xfrm>
            <a:off x="18734085"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79136195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Services 01">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399" y="3073400"/>
            <a:ext cx="10343283" cy="5648568"/>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13" name="Picture Placeholder 2"/>
          <p:cNvSpPr>
            <a:spLocks noGrp="1"/>
          </p:cNvSpPr>
          <p:nvPr>
            <p:ph type="pic" sz="quarter" idx="14"/>
          </p:nvPr>
        </p:nvSpPr>
        <p:spPr>
          <a:xfrm>
            <a:off x="12353201" y="3073400"/>
            <a:ext cx="10343283" cy="5648568"/>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69924475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Services 02">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4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5" name="Picture Placeholder 2"/>
          <p:cNvSpPr>
            <a:spLocks noGrp="1"/>
          </p:cNvSpPr>
          <p:nvPr>
            <p:ph type="pic" sz="quarter" idx="11"/>
          </p:nvPr>
        </p:nvSpPr>
        <p:spPr>
          <a:xfrm>
            <a:off x="159258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6" name="Picture Placeholder 2"/>
          <p:cNvSpPr>
            <a:spLocks noGrp="1"/>
          </p:cNvSpPr>
          <p:nvPr>
            <p:ph type="pic" sz="quarter" idx="12"/>
          </p:nvPr>
        </p:nvSpPr>
        <p:spPr>
          <a:xfrm>
            <a:off x="88011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347891752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7AAD61E-5E81-3E3F-8CC4-90FD1CE85170}"/>
              </a:ext>
            </a:extLst>
          </p:cNvPr>
          <p:cNvSpPr txBox="1"/>
          <p:nvPr userDrawn="1">
            <p:extLst>
              <p:ext uri="{1162E1C5-73C7-4A58-AE30-91384D911F3F}">
                <p184:classification xmlns:p184="http://schemas.microsoft.com/office/powerpoint/2018/4/main" val="ftr"/>
              </p:ext>
            </p:extLst>
          </p:nvPr>
        </p:nvSpPr>
        <p:spPr>
          <a:xfrm>
            <a:off x="12012613" y="13545820"/>
            <a:ext cx="379412" cy="106680"/>
          </a:xfrm>
          <a:prstGeom prst="rect">
            <a:avLst/>
          </a:prstGeom>
        </p:spPr>
        <p:txBody>
          <a:bodyPr horzOverflow="overflow" lIns="0" tIns="0" rIns="0" bIns="0">
            <a:spAutoFit/>
          </a:bodyPr>
          <a:lstStyle/>
          <a:p>
            <a:pPr algn="l"/>
            <a:r>
              <a:rPr lang="cs-CZ" sz="7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32557071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83" r:id="rId3"/>
    <p:sldLayoutId id="2147483691" r:id="rId4"/>
    <p:sldLayoutId id="2147483700" r:id="rId5"/>
    <p:sldLayoutId id="2147483701" r:id="rId6"/>
    <p:sldLayoutId id="2147483699" r:id="rId7"/>
    <p:sldLayoutId id="2147483693" r:id="rId8"/>
    <p:sldLayoutId id="2147483692" r:id="rId9"/>
    <p:sldLayoutId id="2147483698" r:id="rId10"/>
    <p:sldLayoutId id="2147483696" r:id="rId11"/>
    <p:sldLayoutId id="2147483694" r:id="rId12"/>
    <p:sldLayoutId id="2147483697" r:id="rId13"/>
    <p:sldLayoutId id="2147483702" r:id="rId14"/>
    <p:sldLayoutId id="2147483703" r:id="rId15"/>
    <p:sldLayoutId id="2147483689" r:id="rId1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44.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54.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24384000" cy="13716000"/>
          </a:xfrm>
          <a:prstGeom prst="rect">
            <a:avLst/>
          </a:prstGeom>
          <a:gradFill flip="none" rotWithShape="1">
            <a:gsLst>
              <a:gs pos="0">
                <a:schemeClr val="accent1">
                  <a:alpha val="90000"/>
                </a:schemeClr>
              </a:gs>
              <a:gs pos="33000">
                <a:schemeClr val="accent2">
                  <a:alpha val="90000"/>
                </a:schemeClr>
              </a:gs>
              <a:gs pos="66000">
                <a:schemeClr val="accent4">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 name="TextBox 2"/>
          <p:cNvSpPr txBox="1"/>
          <p:nvPr/>
        </p:nvSpPr>
        <p:spPr>
          <a:xfrm>
            <a:off x="2961862" y="5508179"/>
            <a:ext cx="19580086" cy="1846659"/>
          </a:xfrm>
          <a:prstGeom prst="rect">
            <a:avLst/>
          </a:prstGeom>
          <a:noFill/>
        </p:spPr>
        <p:txBody>
          <a:bodyPr wrap="square" lIns="0" tIns="0" rIns="0" bIns="0" rtlCol="0">
            <a:spAutoFit/>
          </a:bodyPr>
          <a:lstStyle/>
          <a:p>
            <a:pPr algn="ctr"/>
            <a:r>
              <a:rPr lang="en-US" sz="1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a:t>
            </a:r>
            <a:r>
              <a:rPr lang="cs-CZ" sz="120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1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Analysis</a:t>
            </a:r>
          </a:p>
        </p:txBody>
      </p:sp>
      <p:grpSp>
        <p:nvGrpSpPr>
          <p:cNvPr id="4" name="Group 3"/>
          <p:cNvGrpSpPr/>
          <p:nvPr/>
        </p:nvGrpSpPr>
        <p:grpSpPr>
          <a:xfrm>
            <a:off x="3657599" y="5124381"/>
            <a:ext cx="18049461" cy="2658179"/>
            <a:chOff x="4713542" y="4227741"/>
            <a:chExt cx="13154132" cy="3046801"/>
          </a:xfrm>
        </p:grpSpPr>
        <p:grpSp>
          <p:nvGrpSpPr>
            <p:cNvPr id="5" name="Group 4"/>
            <p:cNvGrpSpPr/>
            <p:nvPr/>
          </p:nvGrpSpPr>
          <p:grpSpPr>
            <a:xfrm>
              <a:off x="4713542" y="4227741"/>
              <a:ext cx="3338566" cy="1463040"/>
              <a:chOff x="4422140" y="3769678"/>
              <a:chExt cx="3338566" cy="1463040"/>
            </a:xfrm>
          </p:grpSpPr>
          <p:cxnSp>
            <p:nvCxnSpPr>
              <p:cNvPr id="9" name="Straight Connector 8"/>
              <p:cNvCxnSpPr/>
              <p:nvPr/>
            </p:nvCxnSpPr>
            <p:spPr>
              <a:xfrm flipH="1">
                <a:off x="4432301" y="3784600"/>
                <a:ext cx="33284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221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rot="10800000">
              <a:off x="13809325" y="5811502"/>
              <a:ext cx="4058349" cy="1463040"/>
              <a:chOff x="6009640" y="3769678"/>
              <a:chExt cx="4058349" cy="1463040"/>
            </a:xfrm>
          </p:grpSpPr>
          <p:cxnSp>
            <p:nvCxnSpPr>
              <p:cNvPr id="7" name="Straight Connector 6"/>
              <p:cNvCxnSpPr/>
              <p:nvPr/>
            </p:nvCxnSpPr>
            <p:spPr>
              <a:xfrm rot="10800000">
                <a:off x="6019800" y="3784600"/>
                <a:ext cx="404818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a:xfrm>
            <a:off x="3671541" y="4004111"/>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Consultancy project: </a:t>
            </a:r>
          </a:p>
        </p:txBody>
      </p:sp>
      <p:sp>
        <p:nvSpPr>
          <p:cNvPr id="15" name="TextBox 14"/>
          <p:cNvSpPr txBox="1"/>
          <p:nvPr/>
        </p:nvSpPr>
        <p:spPr>
          <a:xfrm>
            <a:off x="14797047" y="8106568"/>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81969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Horizontal Methodology</a:t>
            </a:r>
          </a:p>
        </p:txBody>
      </p:sp>
      <p:sp>
        <p:nvSpPr>
          <p:cNvPr id="3" name="Text Placeholder 2"/>
          <p:cNvSpPr>
            <a:spLocks noGrp="1"/>
          </p:cNvSpPr>
          <p:nvPr>
            <p:ph type="body" sz="quarter" idx="10"/>
          </p:nvPr>
        </p:nvSpPr>
        <p:spPr/>
        <p:txBody>
          <a:bodyPr/>
          <a:lstStyle/>
          <a:p>
            <a:r>
              <a:rPr lang="en-US"/>
              <a:t>Consultancy Project </a:t>
            </a:r>
            <a:r>
              <a:rPr lang="en-US">
                <a:solidFill>
                  <a:schemeClr val="accent1"/>
                </a:solidFill>
              </a:rPr>
              <a:t>| Market Potential Analysis </a:t>
            </a:r>
            <a:r>
              <a:rPr lang="en-US"/>
              <a:t>| </a:t>
            </a:r>
            <a:r>
              <a:rPr lang="en-US">
                <a:solidFill>
                  <a:schemeClr val="accent6"/>
                </a:solidFill>
              </a:rPr>
              <a:t>Definition &amp; Objectives</a:t>
            </a:r>
          </a:p>
        </p:txBody>
      </p:sp>
      <p:sp>
        <p:nvSpPr>
          <p:cNvPr id="94" name="32-Point Star 83"/>
          <p:cNvSpPr/>
          <p:nvPr/>
        </p:nvSpPr>
        <p:spPr>
          <a:xfrm>
            <a:off x="9479617" y="3406391"/>
            <a:ext cx="6187002" cy="6187002"/>
          </a:xfrm>
          <a:custGeom>
            <a:avLst/>
            <a:gdLst>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4482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4706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709902" h="4709902">
                <a:moveTo>
                  <a:pt x="0" y="2354951"/>
                </a:moveTo>
                <a:lnTo>
                  <a:pt x="11351" y="2124119"/>
                </a:lnTo>
                <a:lnTo>
                  <a:pt x="45239" y="1895524"/>
                </a:lnTo>
                <a:lnTo>
                  <a:pt x="101404" y="1671356"/>
                </a:lnTo>
                <a:lnTo>
                  <a:pt x="179259" y="1453758"/>
                </a:lnTo>
                <a:lnTo>
                  <a:pt x="278073" y="1244827"/>
                </a:lnTo>
                <a:lnTo>
                  <a:pt x="396880" y="1046611"/>
                </a:lnTo>
                <a:lnTo>
                  <a:pt x="534550" y="860994"/>
                </a:lnTo>
                <a:lnTo>
                  <a:pt x="689749" y="689749"/>
                </a:lnTo>
                <a:lnTo>
                  <a:pt x="860994" y="534550"/>
                </a:lnTo>
                <a:lnTo>
                  <a:pt x="1046611" y="396880"/>
                </a:lnTo>
                <a:lnTo>
                  <a:pt x="1244827" y="278073"/>
                </a:lnTo>
                <a:lnTo>
                  <a:pt x="1453758" y="179259"/>
                </a:lnTo>
                <a:lnTo>
                  <a:pt x="1671356" y="101404"/>
                </a:lnTo>
                <a:lnTo>
                  <a:pt x="1895524" y="45239"/>
                </a:lnTo>
                <a:lnTo>
                  <a:pt x="2124119" y="11351"/>
                </a:lnTo>
                <a:lnTo>
                  <a:pt x="2354951" y="0"/>
                </a:lnTo>
                <a:lnTo>
                  <a:pt x="2585783" y="11351"/>
                </a:lnTo>
                <a:lnTo>
                  <a:pt x="2814378" y="45239"/>
                </a:lnTo>
                <a:lnTo>
                  <a:pt x="3038546" y="101404"/>
                </a:lnTo>
                <a:lnTo>
                  <a:pt x="3256144" y="179259"/>
                </a:lnTo>
                <a:lnTo>
                  <a:pt x="3465075" y="278073"/>
                </a:lnTo>
                <a:lnTo>
                  <a:pt x="3663291" y="396880"/>
                </a:lnTo>
                <a:lnTo>
                  <a:pt x="3848908" y="534550"/>
                </a:lnTo>
                <a:lnTo>
                  <a:pt x="4020153" y="689749"/>
                </a:lnTo>
                <a:lnTo>
                  <a:pt x="4175352" y="860994"/>
                </a:lnTo>
                <a:lnTo>
                  <a:pt x="4313022" y="1046611"/>
                </a:lnTo>
                <a:lnTo>
                  <a:pt x="4431829" y="1239747"/>
                </a:lnTo>
                <a:lnTo>
                  <a:pt x="4530643" y="1453758"/>
                </a:lnTo>
                <a:lnTo>
                  <a:pt x="4608498" y="1671356"/>
                </a:lnTo>
                <a:lnTo>
                  <a:pt x="4664663" y="1895524"/>
                </a:lnTo>
                <a:lnTo>
                  <a:pt x="4698551" y="2124119"/>
                </a:lnTo>
                <a:lnTo>
                  <a:pt x="4709902" y="2354951"/>
                </a:lnTo>
                <a:lnTo>
                  <a:pt x="4698551" y="2585783"/>
                </a:lnTo>
                <a:lnTo>
                  <a:pt x="4664663" y="2814378"/>
                </a:lnTo>
                <a:lnTo>
                  <a:pt x="4608498" y="3038546"/>
                </a:lnTo>
                <a:lnTo>
                  <a:pt x="4530643" y="3256144"/>
                </a:lnTo>
                <a:lnTo>
                  <a:pt x="4431829" y="3465075"/>
                </a:lnTo>
                <a:lnTo>
                  <a:pt x="4313022" y="3663291"/>
                </a:lnTo>
                <a:lnTo>
                  <a:pt x="4175352" y="3848908"/>
                </a:lnTo>
                <a:lnTo>
                  <a:pt x="4020153" y="4020153"/>
                </a:lnTo>
                <a:lnTo>
                  <a:pt x="3848908" y="4175352"/>
                </a:lnTo>
                <a:lnTo>
                  <a:pt x="3663291" y="4313022"/>
                </a:lnTo>
                <a:lnTo>
                  <a:pt x="3465075" y="4431829"/>
                </a:lnTo>
                <a:lnTo>
                  <a:pt x="3256144" y="4530643"/>
                </a:lnTo>
                <a:lnTo>
                  <a:pt x="3038546" y="4608498"/>
                </a:lnTo>
                <a:lnTo>
                  <a:pt x="2814378" y="4664663"/>
                </a:lnTo>
                <a:lnTo>
                  <a:pt x="2585783" y="4698551"/>
                </a:lnTo>
                <a:lnTo>
                  <a:pt x="2354951" y="4709902"/>
                </a:lnTo>
                <a:lnTo>
                  <a:pt x="2124119" y="4698551"/>
                </a:lnTo>
                <a:lnTo>
                  <a:pt x="1895524" y="4664663"/>
                </a:lnTo>
                <a:lnTo>
                  <a:pt x="1671356" y="4608498"/>
                </a:lnTo>
                <a:lnTo>
                  <a:pt x="1453758" y="4530643"/>
                </a:lnTo>
                <a:lnTo>
                  <a:pt x="1244827" y="4431829"/>
                </a:lnTo>
                <a:lnTo>
                  <a:pt x="1046611" y="4313022"/>
                </a:lnTo>
                <a:lnTo>
                  <a:pt x="860994" y="4175352"/>
                </a:lnTo>
                <a:lnTo>
                  <a:pt x="689749" y="4020153"/>
                </a:lnTo>
                <a:lnTo>
                  <a:pt x="534550" y="3848908"/>
                </a:lnTo>
                <a:lnTo>
                  <a:pt x="396880" y="3663291"/>
                </a:lnTo>
                <a:lnTo>
                  <a:pt x="278073" y="3465075"/>
                </a:lnTo>
                <a:lnTo>
                  <a:pt x="179259" y="3256144"/>
                </a:lnTo>
                <a:lnTo>
                  <a:pt x="101404" y="3038546"/>
                </a:lnTo>
                <a:lnTo>
                  <a:pt x="45239" y="2814378"/>
                </a:lnTo>
                <a:lnTo>
                  <a:pt x="11351" y="2585783"/>
                </a:lnTo>
                <a:lnTo>
                  <a:pt x="0" y="23549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Skupina 36">
            <a:extLst>
              <a:ext uri="{FF2B5EF4-FFF2-40B4-BE49-F238E27FC236}">
                <a16:creationId xmlns:a16="http://schemas.microsoft.com/office/drawing/2014/main" id="{1B8A1335-D913-779C-EA4F-2C28FC3A5A5F}"/>
              </a:ext>
            </a:extLst>
          </p:cNvPr>
          <p:cNvGrpSpPr/>
          <p:nvPr/>
        </p:nvGrpSpPr>
        <p:grpSpPr>
          <a:xfrm>
            <a:off x="12891085" y="4058965"/>
            <a:ext cx="5283200" cy="5563040"/>
            <a:chOff x="2438399" y="2637146"/>
            <a:chExt cx="5283200" cy="5563040"/>
          </a:xfrm>
        </p:grpSpPr>
        <p:sp>
          <p:nvSpPr>
            <p:cNvPr id="38" name="Obdélník 37">
              <a:extLst>
                <a:ext uri="{FF2B5EF4-FFF2-40B4-BE49-F238E27FC236}">
                  <a16:creationId xmlns:a16="http://schemas.microsoft.com/office/drawing/2014/main" id="{CBF2094E-0D25-8123-01BA-31892246CEB1}"/>
                </a:ext>
              </a:extLst>
            </p:cNvPr>
            <p:cNvSpPr/>
            <p:nvPr/>
          </p:nvSpPr>
          <p:spPr>
            <a:xfrm>
              <a:off x="2438399" y="2637146"/>
              <a:ext cx="5283200" cy="5563040"/>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cs-CZ"/>
            </a:p>
          </p:txBody>
        </p:sp>
        <p:sp>
          <p:nvSpPr>
            <p:cNvPr id="39" name="TextovéPole 38">
              <a:extLst>
                <a:ext uri="{FF2B5EF4-FFF2-40B4-BE49-F238E27FC236}">
                  <a16:creationId xmlns:a16="http://schemas.microsoft.com/office/drawing/2014/main" id="{7EC5D3BD-143B-828D-45A8-D6E00CC260DB}"/>
                </a:ext>
              </a:extLst>
            </p:cNvPr>
            <p:cNvSpPr txBox="1"/>
            <p:nvPr/>
          </p:nvSpPr>
          <p:spPr>
            <a:xfrm>
              <a:off x="2438399" y="2637146"/>
              <a:ext cx="5283200" cy="556304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7640" tIns="167640" rIns="167640" bIns="167640" numCol="1" spcCol="1270" anchor="b" anchorCtr="0">
              <a:noAutofit/>
            </a:bodyPr>
            <a:lstStyle/>
            <a:p>
              <a:pPr marL="0" lvl="0" indent="0" algn="r" defTabSz="1955800">
                <a:lnSpc>
                  <a:spcPct val="90000"/>
                </a:lnSpc>
                <a:spcBef>
                  <a:spcPct val="0"/>
                </a:spcBef>
                <a:spcAft>
                  <a:spcPct val="35000"/>
                </a:spcAft>
                <a:buNone/>
              </a:pPr>
              <a:r>
                <a:rPr lang="en-US" sz="2800" kern="1200">
                  <a:solidFill>
                    <a:schemeClr val="bg1"/>
                  </a:solidFill>
                  <a:latin typeface="+mj-lt"/>
                </a:rPr>
                <a:t>Calculation of the market potential </a:t>
              </a:r>
              <a:r>
                <a:rPr lang="en-US" sz="2800">
                  <a:solidFill>
                    <a:schemeClr val="bg1"/>
                  </a:solidFill>
                  <a:latin typeface="+mj-lt"/>
                </a:rPr>
                <a:t>based on the statistics of the selected industrial sector value or volume and data-based estimation of its share relevant to the chosen products or services  </a:t>
              </a:r>
              <a:endParaRPr lang="en-US" sz="2800" kern="1200">
                <a:solidFill>
                  <a:schemeClr val="bg1"/>
                </a:solidFill>
                <a:latin typeface="+mj-lt"/>
              </a:endParaRPr>
            </a:p>
            <a:p>
              <a:pPr algn="r" defTabSz="1955800">
                <a:lnSpc>
                  <a:spcPct val="90000"/>
                </a:lnSpc>
                <a:spcBef>
                  <a:spcPct val="0"/>
                </a:spcBef>
                <a:spcAft>
                  <a:spcPct val="35000"/>
                </a:spcAft>
              </a:pPr>
              <a:r>
                <a:rPr lang="en-US" sz="4400">
                  <a:solidFill>
                    <a:schemeClr val="bg1"/>
                  </a:solidFill>
                  <a:latin typeface="+mj-lt"/>
                </a:rPr>
                <a:t>Statistics</a:t>
              </a:r>
              <a:r>
                <a:rPr lang="cs-CZ" sz="4400" kern="1200">
                  <a:solidFill>
                    <a:schemeClr val="bg1"/>
                  </a:solidFill>
                  <a:latin typeface="+mj-lt"/>
                </a:rPr>
                <a:t> </a:t>
              </a:r>
              <a:r>
                <a:rPr lang="en-US" sz="4400" kern="1200">
                  <a:solidFill>
                    <a:schemeClr val="bg1"/>
                  </a:solidFill>
                  <a:latin typeface="+mj-lt"/>
                </a:rPr>
                <a:t>based</a:t>
              </a:r>
            </a:p>
          </p:txBody>
        </p:sp>
      </p:grpSp>
      <p:sp>
        <p:nvSpPr>
          <p:cNvPr id="6" name="Volný tvar: obrazec 5">
            <a:extLst>
              <a:ext uri="{FF2B5EF4-FFF2-40B4-BE49-F238E27FC236}">
                <a16:creationId xmlns:a16="http://schemas.microsoft.com/office/drawing/2014/main" id="{1888F2C7-EF16-4DCD-D743-51B65650A383}"/>
              </a:ext>
            </a:extLst>
          </p:cNvPr>
          <p:cNvSpPr/>
          <p:nvPr/>
        </p:nvSpPr>
        <p:spPr>
          <a:xfrm>
            <a:off x="4543192" y="3867150"/>
            <a:ext cx="4577962" cy="7495116"/>
          </a:xfrm>
          <a:custGeom>
            <a:avLst/>
            <a:gdLst>
              <a:gd name="connsiteX0" fmla="*/ 0 w 4577962"/>
              <a:gd name="connsiteY0" fmla="*/ 457796 h 7495116"/>
              <a:gd name="connsiteX1" fmla="*/ 457796 w 4577962"/>
              <a:gd name="connsiteY1" fmla="*/ 0 h 7495116"/>
              <a:gd name="connsiteX2" fmla="*/ 4120166 w 4577962"/>
              <a:gd name="connsiteY2" fmla="*/ 0 h 7495116"/>
              <a:gd name="connsiteX3" fmla="*/ 4577962 w 4577962"/>
              <a:gd name="connsiteY3" fmla="*/ 457796 h 7495116"/>
              <a:gd name="connsiteX4" fmla="*/ 4577962 w 4577962"/>
              <a:gd name="connsiteY4" fmla="*/ 7037320 h 7495116"/>
              <a:gd name="connsiteX5" fmla="*/ 4120166 w 4577962"/>
              <a:gd name="connsiteY5" fmla="*/ 7495116 h 7495116"/>
              <a:gd name="connsiteX6" fmla="*/ 457796 w 4577962"/>
              <a:gd name="connsiteY6" fmla="*/ 7495116 h 7495116"/>
              <a:gd name="connsiteX7" fmla="*/ 0 w 4577962"/>
              <a:gd name="connsiteY7" fmla="*/ 7037320 h 7495116"/>
              <a:gd name="connsiteX8" fmla="*/ 0 w 4577962"/>
              <a:gd name="connsiteY8" fmla="*/ 457796 h 749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7962" h="7495116">
                <a:moveTo>
                  <a:pt x="0" y="457796"/>
                </a:moveTo>
                <a:cubicBezTo>
                  <a:pt x="0" y="204962"/>
                  <a:pt x="204962" y="0"/>
                  <a:pt x="457796" y="0"/>
                </a:cubicBezTo>
                <a:lnTo>
                  <a:pt x="4120166" y="0"/>
                </a:lnTo>
                <a:cubicBezTo>
                  <a:pt x="4373000" y="0"/>
                  <a:pt x="4577962" y="204962"/>
                  <a:pt x="4577962" y="457796"/>
                </a:cubicBezTo>
                <a:lnTo>
                  <a:pt x="4577962" y="7037320"/>
                </a:lnTo>
                <a:cubicBezTo>
                  <a:pt x="4577962" y="7290154"/>
                  <a:pt x="4373000" y="7495116"/>
                  <a:pt x="4120166" y="7495116"/>
                </a:cubicBezTo>
                <a:lnTo>
                  <a:pt x="457796" y="7495116"/>
                </a:lnTo>
                <a:cubicBezTo>
                  <a:pt x="204962" y="7495116"/>
                  <a:pt x="0" y="7290154"/>
                  <a:pt x="0" y="7037320"/>
                </a:cubicBezTo>
                <a:lnTo>
                  <a:pt x="0" y="457796"/>
                </a:lnTo>
                <a:close/>
              </a:path>
            </a:pathLst>
          </a:custGeom>
          <a:solidFill>
            <a:schemeClr val="accent1">
              <a:lumMod val="60000"/>
              <a:lumOff val="40000"/>
            </a:schemeClr>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3460326" rIns="462280" bIns="1961304" numCol="1" spcCol="1270" anchor="ctr" anchorCtr="0">
            <a:noAutofit/>
          </a:bodyPr>
          <a:lstStyle/>
          <a:p>
            <a:pPr marL="0" lvl="0" indent="0" algn="ctr" defTabSz="2889250">
              <a:lnSpc>
                <a:spcPct val="90000"/>
              </a:lnSpc>
              <a:spcBef>
                <a:spcPct val="0"/>
              </a:spcBef>
              <a:spcAft>
                <a:spcPct val="35000"/>
              </a:spcAft>
              <a:buNone/>
            </a:pPr>
            <a:endParaRPr lang="cs-CZ" sz="6500" kern="1200"/>
          </a:p>
        </p:txBody>
      </p:sp>
      <p:sp>
        <p:nvSpPr>
          <p:cNvPr id="8" name="Volný tvar: obrazec 7">
            <a:extLst>
              <a:ext uri="{FF2B5EF4-FFF2-40B4-BE49-F238E27FC236}">
                <a16:creationId xmlns:a16="http://schemas.microsoft.com/office/drawing/2014/main" id="{4FBF5F90-CFFE-0BD6-3528-CBEAF0195F5C}"/>
              </a:ext>
            </a:extLst>
          </p:cNvPr>
          <p:cNvSpPr/>
          <p:nvPr/>
        </p:nvSpPr>
        <p:spPr>
          <a:xfrm>
            <a:off x="9144193" y="3867150"/>
            <a:ext cx="4577962" cy="7495116"/>
          </a:xfrm>
          <a:custGeom>
            <a:avLst/>
            <a:gdLst>
              <a:gd name="connsiteX0" fmla="*/ 0 w 4577962"/>
              <a:gd name="connsiteY0" fmla="*/ 457796 h 7495116"/>
              <a:gd name="connsiteX1" fmla="*/ 457796 w 4577962"/>
              <a:gd name="connsiteY1" fmla="*/ 0 h 7495116"/>
              <a:gd name="connsiteX2" fmla="*/ 4120166 w 4577962"/>
              <a:gd name="connsiteY2" fmla="*/ 0 h 7495116"/>
              <a:gd name="connsiteX3" fmla="*/ 4577962 w 4577962"/>
              <a:gd name="connsiteY3" fmla="*/ 457796 h 7495116"/>
              <a:gd name="connsiteX4" fmla="*/ 4577962 w 4577962"/>
              <a:gd name="connsiteY4" fmla="*/ 7037320 h 7495116"/>
              <a:gd name="connsiteX5" fmla="*/ 4120166 w 4577962"/>
              <a:gd name="connsiteY5" fmla="*/ 7495116 h 7495116"/>
              <a:gd name="connsiteX6" fmla="*/ 457796 w 4577962"/>
              <a:gd name="connsiteY6" fmla="*/ 7495116 h 7495116"/>
              <a:gd name="connsiteX7" fmla="*/ 0 w 4577962"/>
              <a:gd name="connsiteY7" fmla="*/ 7037320 h 7495116"/>
              <a:gd name="connsiteX8" fmla="*/ 0 w 4577962"/>
              <a:gd name="connsiteY8" fmla="*/ 457796 h 749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7962" h="7495116">
                <a:moveTo>
                  <a:pt x="0" y="457796"/>
                </a:moveTo>
                <a:cubicBezTo>
                  <a:pt x="0" y="204962"/>
                  <a:pt x="204962" y="0"/>
                  <a:pt x="457796" y="0"/>
                </a:cubicBezTo>
                <a:lnTo>
                  <a:pt x="4120166" y="0"/>
                </a:lnTo>
                <a:cubicBezTo>
                  <a:pt x="4373000" y="0"/>
                  <a:pt x="4577962" y="204962"/>
                  <a:pt x="4577962" y="457796"/>
                </a:cubicBezTo>
                <a:lnTo>
                  <a:pt x="4577962" y="7037320"/>
                </a:lnTo>
                <a:cubicBezTo>
                  <a:pt x="4577962" y="7290154"/>
                  <a:pt x="4373000" y="7495116"/>
                  <a:pt x="4120166" y="7495116"/>
                </a:cubicBezTo>
                <a:lnTo>
                  <a:pt x="457796" y="7495116"/>
                </a:lnTo>
                <a:cubicBezTo>
                  <a:pt x="204962" y="7495116"/>
                  <a:pt x="0" y="7290154"/>
                  <a:pt x="0" y="7037320"/>
                </a:cubicBezTo>
                <a:lnTo>
                  <a:pt x="0" y="457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3460326" rIns="462280" bIns="1961304" numCol="1" spcCol="1270" anchor="ctr" anchorCtr="0">
            <a:noAutofit/>
          </a:bodyPr>
          <a:lstStyle/>
          <a:p>
            <a:pPr marL="0" lvl="0" indent="0" algn="ctr" defTabSz="2889250">
              <a:lnSpc>
                <a:spcPct val="90000"/>
              </a:lnSpc>
              <a:spcBef>
                <a:spcPct val="0"/>
              </a:spcBef>
              <a:spcAft>
                <a:spcPct val="35000"/>
              </a:spcAft>
              <a:buNone/>
            </a:pPr>
            <a:endParaRPr lang="cs-CZ" sz="4400" kern="1200">
              <a:latin typeface="+mj-lt"/>
            </a:endParaRPr>
          </a:p>
        </p:txBody>
      </p:sp>
      <p:sp>
        <p:nvSpPr>
          <p:cNvPr id="10" name="Volný tvar: obrazec 9">
            <a:extLst>
              <a:ext uri="{FF2B5EF4-FFF2-40B4-BE49-F238E27FC236}">
                <a16:creationId xmlns:a16="http://schemas.microsoft.com/office/drawing/2014/main" id="{E5C6BDE8-5F02-5279-EB93-8FA498B599F2}"/>
              </a:ext>
            </a:extLst>
          </p:cNvPr>
          <p:cNvSpPr/>
          <p:nvPr/>
        </p:nvSpPr>
        <p:spPr>
          <a:xfrm>
            <a:off x="13726145" y="3867150"/>
            <a:ext cx="4577962" cy="7495116"/>
          </a:xfrm>
          <a:custGeom>
            <a:avLst/>
            <a:gdLst>
              <a:gd name="connsiteX0" fmla="*/ 0 w 4577962"/>
              <a:gd name="connsiteY0" fmla="*/ 457796 h 7495116"/>
              <a:gd name="connsiteX1" fmla="*/ 457796 w 4577962"/>
              <a:gd name="connsiteY1" fmla="*/ 0 h 7495116"/>
              <a:gd name="connsiteX2" fmla="*/ 4120166 w 4577962"/>
              <a:gd name="connsiteY2" fmla="*/ 0 h 7495116"/>
              <a:gd name="connsiteX3" fmla="*/ 4577962 w 4577962"/>
              <a:gd name="connsiteY3" fmla="*/ 457796 h 7495116"/>
              <a:gd name="connsiteX4" fmla="*/ 4577962 w 4577962"/>
              <a:gd name="connsiteY4" fmla="*/ 7037320 h 7495116"/>
              <a:gd name="connsiteX5" fmla="*/ 4120166 w 4577962"/>
              <a:gd name="connsiteY5" fmla="*/ 7495116 h 7495116"/>
              <a:gd name="connsiteX6" fmla="*/ 457796 w 4577962"/>
              <a:gd name="connsiteY6" fmla="*/ 7495116 h 7495116"/>
              <a:gd name="connsiteX7" fmla="*/ 0 w 4577962"/>
              <a:gd name="connsiteY7" fmla="*/ 7037320 h 7495116"/>
              <a:gd name="connsiteX8" fmla="*/ 0 w 4577962"/>
              <a:gd name="connsiteY8" fmla="*/ 457796 h 749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7962" h="7495116">
                <a:moveTo>
                  <a:pt x="0" y="457796"/>
                </a:moveTo>
                <a:cubicBezTo>
                  <a:pt x="0" y="204962"/>
                  <a:pt x="204962" y="0"/>
                  <a:pt x="457796" y="0"/>
                </a:cubicBezTo>
                <a:lnTo>
                  <a:pt x="4120166" y="0"/>
                </a:lnTo>
                <a:cubicBezTo>
                  <a:pt x="4373000" y="0"/>
                  <a:pt x="4577962" y="204962"/>
                  <a:pt x="4577962" y="457796"/>
                </a:cubicBezTo>
                <a:lnTo>
                  <a:pt x="4577962" y="7037320"/>
                </a:lnTo>
                <a:cubicBezTo>
                  <a:pt x="4577962" y="7290154"/>
                  <a:pt x="4373000" y="7495116"/>
                  <a:pt x="4120166" y="7495116"/>
                </a:cubicBezTo>
                <a:lnTo>
                  <a:pt x="457796" y="7495116"/>
                </a:lnTo>
                <a:cubicBezTo>
                  <a:pt x="204962" y="7495116"/>
                  <a:pt x="0" y="7290154"/>
                  <a:pt x="0" y="7037320"/>
                </a:cubicBezTo>
                <a:lnTo>
                  <a:pt x="0" y="457796"/>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3460326" rIns="462280" bIns="1961304" numCol="1" spcCol="1270" anchor="ctr" anchorCtr="0">
            <a:noAutofit/>
          </a:bodyPr>
          <a:lstStyle/>
          <a:p>
            <a:pPr marL="0" lvl="0" indent="0" algn="ctr" defTabSz="2889250">
              <a:lnSpc>
                <a:spcPct val="90000"/>
              </a:lnSpc>
              <a:spcBef>
                <a:spcPct val="0"/>
              </a:spcBef>
              <a:spcAft>
                <a:spcPct val="35000"/>
              </a:spcAft>
              <a:buNone/>
            </a:pPr>
            <a:endParaRPr lang="cs-CZ" sz="6500" kern="1200"/>
          </a:p>
        </p:txBody>
      </p:sp>
      <p:sp>
        <p:nvSpPr>
          <p:cNvPr id="12" name="Šipka: obousměrná vodorovná 11">
            <a:extLst>
              <a:ext uri="{FF2B5EF4-FFF2-40B4-BE49-F238E27FC236}">
                <a16:creationId xmlns:a16="http://schemas.microsoft.com/office/drawing/2014/main" id="{9B3E8928-C805-040F-32A4-F3A870BEAC4F}"/>
              </a:ext>
            </a:extLst>
          </p:cNvPr>
          <p:cNvSpPr/>
          <p:nvPr/>
        </p:nvSpPr>
        <p:spPr>
          <a:xfrm>
            <a:off x="4986528" y="9863242"/>
            <a:ext cx="12893294" cy="1124267"/>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cs-CZ"/>
          </a:p>
        </p:txBody>
      </p:sp>
      <p:grpSp>
        <p:nvGrpSpPr>
          <p:cNvPr id="13" name="Skupina 12">
            <a:extLst>
              <a:ext uri="{FF2B5EF4-FFF2-40B4-BE49-F238E27FC236}">
                <a16:creationId xmlns:a16="http://schemas.microsoft.com/office/drawing/2014/main" id="{4B47F097-4BF1-B75A-2EDB-EC9EDE6CDD82}"/>
              </a:ext>
            </a:extLst>
          </p:cNvPr>
          <p:cNvGrpSpPr/>
          <p:nvPr/>
        </p:nvGrpSpPr>
        <p:grpSpPr>
          <a:xfrm>
            <a:off x="9349796" y="4065437"/>
            <a:ext cx="4246528" cy="5574083"/>
            <a:chOff x="2438399" y="2626103"/>
            <a:chExt cx="5283200" cy="5574083"/>
          </a:xfrm>
        </p:grpSpPr>
        <p:sp>
          <p:nvSpPr>
            <p:cNvPr id="14" name="Obdélník 13">
              <a:extLst>
                <a:ext uri="{FF2B5EF4-FFF2-40B4-BE49-F238E27FC236}">
                  <a16:creationId xmlns:a16="http://schemas.microsoft.com/office/drawing/2014/main" id="{9BACA083-2509-5EB3-826B-113ED2271F80}"/>
                </a:ext>
              </a:extLst>
            </p:cNvPr>
            <p:cNvSpPr/>
            <p:nvPr/>
          </p:nvSpPr>
          <p:spPr>
            <a:xfrm>
              <a:off x="2438399" y="2637146"/>
              <a:ext cx="5283200" cy="5563040"/>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cs-CZ"/>
            </a:p>
          </p:txBody>
        </p:sp>
        <p:sp>
          <p:nvSpPr>
            <p:cNvPr id="15" name="TextovéPole 14">
              <a:extLst>
                <a:ext uri="{FF2B5EF4-FFF2-40B4-BE49-F238E27FC236}">
                  <a16:creationId xmlns:a16="http://schemas.microsoft.com/office/drawing/2014/main" id="{B0F0ED92-9499-93C2-C8C1-87AD59CE3528}"/>
                </a:ext>
              </a:extLst>
            </p:cNvPr>
            <p:cNvSpPr txBox="1"/>
            <p:nvPr/>
          </p:nvSpPr>
          <p:spPr>
            <a:xfrm>
              <a:off x="2438399" y="2626103"/>
              <a:ext cx="5283200" cy="5551997"/>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solidFill>
                    <a:schemeClr val="bg1"/>
                  </a:solidFill>
                  <a:latin typeface="+mj-lt"/>
                </a:rPr>
                <a:t>Competitors based</a:t>
              </a:r>
            </a:p>
            <a:p>
              <a:pPr defTabSz="1955800">
                <a:lnSpc>
                  <a:spcPct val="90000"/>
                </a:lnSpc>
                <a:spcBef>
                  <a:spcPct val="0"/>
                </a:spcBef>
                <a:spcAft>
                  <a:spcPct val="35000"/>
                </a:spcAft>
              </a:pPr>
              <a:r>
                <a:rPr lang="en-US" sz="2800">
                  <a:solidFill>
                    <a:schemeClr val="bg1"/>
                  </a:solidFill>
                  <a:latin typeface="+mj-lt"/>
                  <a:ea typeface="+mn-lt"/>
                  <a:cs typeface="+mn-lt"/>
                </a:rPr>
                <a:t>Calculation of the market potential based on the sum of all relevant sales of all the relevant competitors, which are present in the selected market.</a:t>
              </a:r>
              <a:endParaRPr lang="en-US">
                <a:solidFill>
                  <a:schemeClr val="bg1"/>
                </a:solidFill>
                <a:latin typeface="+mj-lt"/>
              </a:endParaRPr>
            </a:p>
          </p:txBody>
        </p:sp>
      </p:grpSp>
      <p:sp>
        <p:nvSpPr>
          <p:cNvPr id="5" name="TextovéPole 4">
            <a:extLst>
              <a:ext uri="{FF2B5EF4-FFF2-40B4-BE49-F238E27FC236}">
                <a16:creationId xmlns:a16="http://schemas.microsoft.com/office/drawing/2014/main" id="{4448E995-2F90-2A99-B911-A12D3CCE4D01}"/>
              </a:ext>
            </a:extLst>
          </p:cNvPr>
          <p:cNvSpPr txBox="1"/>
          <p:nvPr/>
        </p:nvSpPr>
        <p:spPr>
          <a:xfrm>
            <a:off x="8735544" y="10100279"/>
            <a:ext cx="5395259" cy="646331"/>
          </a:xfrm>
          <a:prstGeom prst="rect">
            <a:avLst/>
          </a:prstGeom>
          <a:noFill/>
        </p:spPr>
        <p:txBody>
          <a:bodyPr wrap="square">
            <a:spAutoFit/>
          </a:bodyPr>
          <a:lstStyle/>
          <a:p>
            <a:pPr lvl="0" algn="ctr"/>
            <a:r>
              <a:rPr lang="cs-CZ" err="1">
                <a:solidFill>
                  <a:schemeClr val="tx2"/>
                </a:solidFill>
                <a:latin typeface="+mj-lt"/>
              </a:rPr>
              <a:t>Horizontal</a:t>
            </a:r>
            <a:endParaRPr lang="cs-CZ">
              <a:solidFill>
                <a:schemeClr val="tx2"/>
              </a:solidFill>
              <a:latin typeface="+mj-lt"/>
            </a:endParaRPr>
          </a:p>
        </p:txBody>
      </p:sp>
    </p:spTree>
    <p:extLst>
      <p:ext uri="{BB962C8B-B14F-4D97-AF65-F5344CB8AC3E}">
        <p14:creationId xmlns:p14="http://schemas.microsoft.com/office/powerpoint/2010/main" val="325155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Vertical – Top Down</a:t>
            </a:r>
          </a:p>
        </p:txBody>
      </p:sp>
      <p:grpSp>
        <p:nvGrpSpPr>
          <p:cNvPr id="40" name="Group 39"/>
          <p:cNvGrpSpPr/>
          <p:nvPr/>
        </p:nvGrpSpPr>
        <p:grpSpPr>
          <a:xfrm>
            <a:off x="4267200" y="5334599"/>
            <a:ext cx="16154400"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4249530" y="4106827"/>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Potential Analysis</a:t>
            </a:r>
          </a:p>
        </p:txBody>
      </p:sp>
      <p:sp>
        <p:nvSpPr>
          <p:cNvPr id="13" name="TextBox 14">
            <a:extLst>
              <a:ext uri="{FF2B5EF4-FFF2-40B4-BE49-F238E27FC236}">
                <a16:creationId xmlns:a16="http://schemas.microsoft.com/office/drawing/2014/main" id="{FA9E6DD3-A30C-4938-AABE-38532692D221}"/>
              </a:ext>
            </a:extLst>
          </p:cNvPr>
          <p:cNvSpPr txBox="1"/>
          <p:nvPr/>
        </p:nvSpPr>
        <p:spPr>
          <a:xfrm>
            <a:off x="13582512" y="8736874"/>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490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Top-Down </a:t>
            </a:r>
            <a:r>
              <a:rPr lang="en-US">
                <a:solidFill>
                  <a:schemeClr val="accent2"/>
                </a:solidFill>
              </a:rPr>
              <a:t>Calculation Process</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4" name="Rectangle 4">
            <a:extLst>
              <a:ext uri="{FF2B5EF4-FFF2-40B4-BE49-F238E27FC236}">
                <a16:creationId xmlns:a16="http://schemas.microsoft.com/office/drawing/2014/main" id="{3572C3FF-CDD8-4DBF-7724-929EBCA06C74}"/>
              </a:ext>
            </a:extLst>
          </p:cNvPr>
          <p:cNvSpPr/>
          <p:nvPr/>
        </p:nvSpPr>
        <p:spPr>
          <a:xfrm>
            <a:off x="1676400" y="3444329"/>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a:extLst>
              <a:ext uri="{FF2B5EF4-FFF2-40B4-BE49-F238E27FC236}">
                <a16:creationId xmlns:a16="http://schemas.microsoft.com/office/drawing/2014/main" id="{F1368254-CD2C-C671-E43B-FD81B4542659}"/>
              </a:ext>
            </a:extLst>
          </p:cNvPr>
          <p:cNvSpPr/>
          <p:nvPr/>
        </p:nvSpPr>
        <p:spPr>
          <a:xfrm>
            <a:off x="1676400" y="3393804"/>
            <a:ext cx="4844980" cy="1274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B113A12-EBAC-23C4-3960-0C1B46852134}"/>
              </a:ext>
            </a:extLst>
          </p:cNvPr>
          <p:cNvSpPr/>
          <p:nvPr/>
        </p:nvSpPr>
        <p:spPr>
          <a:xfrm>
            <a:off x="7071807"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0">
            <a:extLst>
              <a:ext uri="{FF2B5EF4-FFF2-40B4-BE49-F238E27FC236}">
                <a16:creationId xmlns:a16="http://schemas.microsoft.com/office/drawing/2014/main" id="{CD67C725-E147-AB63-347D-18A998F6A054}"/>
              </a:ext>
            </a:extLst>
          </p:cNvPr>
          <p:cNvSpPr/>
          <p:nvPr/>
        </p:nvSpPr>
        <p:spPr>
          <a:xfrm>
            <a:off x="7071807" y="3393804"/>
            <a:ext cx="4844980" cy="1274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8612898F-D7C5-0DCF-D724-08D5A4961AA4}"/>
              </a:ext>
            </a:extLst>
          </p:cNvPr>
          <p:cNvSpPr/>
          <p:nvPr/>
        </p:nvSpPr>
        <p:spPr>
          <a:xfrm>
            <a:off x="12467213"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C350213E-6A73-ECDB-4D25-DBB5EBC29AAC}"/>
              </a:ext>
            </a:extLst>
          </p:cNvPr>
          <p:cNvSpPr/>
          <p:nvPr/>
        </p:nvSpPr>
        <p:spPr>
          <a:xfrm>
            <a:off x="12467214" y="3393804"/>
            <a:ext cx="4844980" cy="1274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5A8D0C-E61C-388E-D2D1-3C2D161DE1B4}"/>
              </a:ext>
            </a:extLst>
          </p:cNvPr>
          <p:cNvSpPr/>
          <p:nvPr/>
        </p:nvSpPr>
        <p:spPr>
          <a:xfrm>
            <a:off x="17862620"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CA6A2028-6266-8381-497D-BDBAD5FA1D6A}"/>
              </a:ext>
            </a:extLst>
          </p:cNvPr>
          <p:cNvSpPr/>
          <p:nvPr/>
        </p:nvSpPr>
        <p:spPr>
          <a:xfrm>
            <a:off x="17862620" y="3393804"/>
            <a:ext cx="4844980" cy="1274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9">
            <a:extLst>
              <a:ext uri="{FF2B5EF4-FFF2-40B4-BE49-F238E27FC236}">
                <a16:creationId xmlns:a16="http://schemas.microsoft.com/office/drawing/2014/main" id="{CB2AAF1F-4E30-3F9B-61F6-C97B3E6FB4AD}"/>
              </a:ext>
            </a:extLst>
          </p:cNvPr>
          <p:cNvSpPr/>
          <p:nvPr/>
        </p:nvSpPr>
        <p:spPr>
          <a:xfrm>
            <a:off x="4653721"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5">
            <a:extLst>
              <a:ext uri="{FF2B5EF4-FFF2-40B4-BE49-F238E27FC236}">
                <a16:creationId xmlns:a16="http://schemas.microsoft.com/office/drawing/2014/main" id="{DE08C602-9EE6-2BB2-8568-1DB5601D196E}"/>
              </a:ext>
            </a:extLst>
          </p:cNvPr>
          <p:cNvSpPr/>
          <p:nvPr/>
        </p:nvSpPr>
        <p:spPr>
          <a:xfrm>
            <a:off x="6942499"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8">
            <a:extLst>
              <a:ext uri="{FF2B5EF4-FFF2-40B4-BE49-F238E27FC236}">
                <a16:creationId xmlns:a16="http://schemas.microsoft.com/office/drawing/2014/main" id="{D3E9FEA2-6EF7-EBEB-F696-9DDB7EBB9A33}"/>
              </a:ext>
            </a:extLst>
          </p:cNvPr>
          <p:cNvSpPr/>
          <p:nvPr/>
        </p:nvSpPr>
        <p:spPr>
          <a:xfrm rot="5400000">
            <a:off x="10961605" y="10019305"/>
            <a:ext cx="544638" cy="2283753"/>
          </a:xfrm>
          <a:custGeom>
            <a:avLst/>
            <a:gdLst>
              <a:gd name="connsiteX0" fmla="*/ 0 w 544638"/>
              <a:gd name="connsiteY0" fmla="*/ 348794 h 2283753"/>
              <a:gd name="connsiteX1" fmla="*/ 272319 w 544638"/>
              <a:gd name="connsiteY1" fmla="*/ 0 h 2283753"/>
              <a:gd name="connsiteX2" fmla="*/ 544638 w 544638"/>
              <a:gd name="connsiteY2" fmla="*/ 348794 h 2283753"/>
              <a:gd name="connsiteX3" fmla="*/ 362754 w 544638"/>
              <a:gd name="connsiteY3" fmla="*/ 348794 h 2283753"/>
              <a:gd name="connsiteX4" fmla="*/ 362754 w 544638"/>
              <a:gd name="connsiteY4" fmla="*/ 2283753 h 2283753"/>
              <a:gd name="connsiteX5" fmla="*/ 181884 w 544638"/>
              <a:gd name="connsiteY5" fmla="*/ 2283753 h 2283753"/>
              <a:gd name="connsiteX6" fmla="*/ 181884 w 544638"/>
              <a:gd name="connsiteY6" fmla="*/ 348794 h 228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638" h="2283753">
                <a:moveTo>
                  <a:pt x="0" y="348794"/>
                </a:moveTo>
                <a:lnTo>
                  <a:pt x="272319" y="0"/>
                </a:lnTo>
                <a:lnTo>
                  <a:pt x="544638" y="348794"/>
                </a:lnTo>
                <a:lnTo>
                  <a:pt x="362754" y="348794"/>
                </a:lnTo>
                <a:lnTo>
                  <a:pt x="362754" y="2283753"/>
                </a:lnTo>
                <a:lnTo>
                  <a:pt x="181884" y="2283753"/>
                </a:lnTo>
                <a:lnTo>
                  <a:pt x="181884" y="3487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2">
            <a:extLst>
              <a:ext uri="{FF2B5EF4-FFF2-40B4-BE49-F238E27FC236}">
                <a16:creationId xmlns:a16="http://schemas.microsoft.com/office/drawing/2014/main" id="{73DB6835-6E4C-5574-992A-2C0216C4128B}"/>
              </a:ext>
            </a:extLst>
          </p:cNvPr>
          <p:cNvSpPr/>
          <p:nvPr/>
        </p:nvSpPr>
        <p:spPr>
          <a:xfrm>
            <a:off x="12380825"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7">
            <a:extLst>
              <a:ext uri="{FF2B5EF4-FFF2-40B4-BE49-F238E27FC236}">
                <a16:creationId xmlns:a16="http://schemas.microsoft.com/office/drawing/2014/main" id="{3501A6F9-F4E3-4826-92F8-CC909D2ADBDD}"/>
              </a:ext>
            </a:extLst>
          </p:cNvPr>
          <p:cNvSpPr/>
          <p:nvPr/>
        </p:nvSpPr>
        <p:spPr>
          <a:xfrm>
            <a:off x="15466625"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6">
            <a:extLst>
              <a:ext uri="{FF2B5EF4-FFF2-40B4-BE49-F238E27FC236}">
                <a16:creationId xmlns:a16="http://schemas.microsoft.com/office/drawing/2014/main" id="{A38C0D9E-07E9-F37F-3534-155ACD2557C0}"/>
              </a:ext>
            </a:extLst>
          </p:cNvPr>
          <p:cNvSpPr/>
          <p:nvPr/>
        </p:nvSpPr>
        <p:spPr>
          <a:xfrm>
            <a:off x="17755403"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70">
            <a:extLst>
              <a:ext uri="{FF2B5EF4-FFF2-40B4-BE49-F238E27FC236}">
                <a16:creationId xmlns:a16="http://schemas.microsoft.com/office/drawing/2014/main" id="{3B185DD2-1ACF-5A25-0551-21FE9E8939A4}"/>
              </a:ext>
            </a:extLst>
          </p:cNvPr>
          <p:cNvSpPr txBox="1"/>
          <p:nvPr/>
        </p:nvSpPr>
        <p:spPr>
          <a:xfrm>
            <a:off x="2227066"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High Level Data</a:t>
            </a:r>
          </a:p>
        </p:txBody>
      </p:sp>
      <p:sp>
        <p:nvSpPr>
          <p:cNvPr id="31" name="TextBox 71">
            <a:extLst>
              <a:ext uri="{FF2B5EF4-FFF2-40B4-BE49-F238E27FC236}">
                <a16:creationId xmlns:a16="http://schemas.microsoft.com/office/drawing/2014/main" id="{93C4921D-D6FE-3BFD-853F-92327355B90D}"/>
              </a:ext>
            </a:extLst>
          </p:cNvPr>
          <p:cNvSpPr txBox="1"/>
          <p:nvPr/>
        </p:nvSpPr>
        <p:spPr>
          <a:xfrm>
            <a:off x="2227066" y="6486328"/>
            <a:ext cx="3743649" cy="2535502"/>
          </a:xfrm>
          <a:prstGeom prst="rect">
            <a:avLst/>
          </a:prstGeom>
          <a:noFill/>
        </p:spPr>
        <p:txBody>
          <a:bodyPr wrap="square" lIns="0" tIns="0" rIns="0" bIns="0" rtlCol="0">
            <a:spAutoFit/>
          </a:bodyPr>
          <a:lstStyle/>
          <a:p>
            <a:pPr algn="ctr">
              <a:lnSpc>
                <a:spcPct val="140000"/>
              </a:lnSpc>
              <a:spcAft>
                <a:spcPts val="1200"/>
              </a:spcAft>
            </a:pPr>
            <a:r>
              <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Collect all possible macroeconomic data that could show the chosen market's total value or volume </a:t>
            </a:r>
          </a:p>
        </p:txBody>
      </p:sp>
      <p:sp>
        <p:nvSpPr>
          <p:cNvPr id="35" name="TextBox 72">
            <a:extLst>
              <a:ext uri="{FF2B5EF4-FFF2-40B4-BE49-F238E27FC236}">
                <a16:creationId xmlns:a16="http://schemas.microsoft.com/office/drawing/2014/main" id="{F44FE377-3909-3F80-F799-A58CB7A44D8B}"/>
              </a:ext>
            </a:extLst>
          </p:cNvPr>
          <p:cNvSpPr txBox="1"/>
          <p:nvPr/>
        </p:nvSpPr>
        <p:spPr>
          <a:xfrm>
            <a:off x="7622473"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Segmentation</a:t>
            </a:r>
          </a:p>
        </p:txBody>
      </p:sp>
      <p:sp>
        <p:nvSpPr>
          <p:cNvPr id="38" name="TextBox 73">
            <a:extLst>
              <a:ext uri="{FF2B5EF4-FFF2-40B4-BE49-F238E27FC236}">
                <a16:creationId xmlns:a16="http://schemas.microsoft.com/office/drawing/2014/main" id="{02104553-83B2-F2FE-0DC8-375FFB5A7C8A}"/>
              </a:ext>
            </a:extLst>
          </p:cNvPr>
          <p:cNvSpPr txBox="1"/>
          <p:nvPr/>
        </p:nvSpPr>
        <p:spPr>
          <a:xfrm>
            <a:off x="7658119" y="6464229"/>
            <a:ext cx="3743649" cy="2018438"/>
          </a:xfrm>
          <a:prstGeom prst="rect">
            <a:avLst/>
          </a:prstGeom>
          <a:noFill/>
        </p:spPr>
        <p:txBody>
          <a:bodyPr wrap="square" lIns="0" tIns="0" rIns="0" bIns="0" rtlCol="0">
            <a:spAutoFit/>
          </a:bodyPr>
          <a:lstStyle/>
          <a:p>
            <a:pPr algn="ctr">
              <a:lnSpc>
                <a:spcPct val="140000"/>
              </a:lnSpc>
              <a:spcAft>
                <a:spcPts val="1200"/>
              </a:spcAft>
            </a:pP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Define the relevant market segments and split the total market value into them</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Box 74">
            <a:extLst>
              <a:ext uri="{FF2B5EF4-FFF2-40B4-BE49-F238E27FC236}">
                <a16:creationId xmlns:a16="http://schemas.microsoft.com/office/drawing/2014/main" id="{C26AEA98-4101-CB10-85E7-1A51F44DCC99}"/>
              </a:ext>
            </a:extLst>
          </p:cNvPr>
          <p:cNvSpPr txBox="1"/>
          <p:nvPr/>
        </p:nvSpPr>
        <p:spPr>
          <a:xfrm>
            <a:off x="13017880"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Sample</a:t>
            </a:r>
          </a:p>
        </p:txBody>
      </p:sp>
      <p:sp>
        <p:nvSpPr>
          <p:cNvPr id="41" name="TextBox 75">
            <a:extLst>
              <a:ext uri="{FF2B5EF4-FFF2-40B4-BE49-F238E27FC236}">
                <a16:creationId xmlns:a16="http://schemas.microsoft.com/office/drawing/2014/main" id="{2FDBE406-8401-25FF-3C9E-2421858A0172}"/>
              </a:ext>
            </a:extLst>
          </p:cNvPr>
          <p:cNvSpPr txBox="1"/>
          <p:nvPr/>
        </p:nvSpPr>
        <p:spPr>
          <a:xfrm>
            <a:off x="13017878" y="6486328"/>
            <a:ext cx="3743649" cy="3052567"/>
          </a:xfrm>
          <a:prstGeom prst="rect">
            <a:avLst/>
          </a:prstGeom>
          <a:noFill/>
        </p:spPr>
        <p:txBody>
          <a:bodyPr wrap="square" lIns="0" tIns="0" rIns="0" bIns="0" rtlCol="0">
            <a:spAutoFit/>
          </a:bodyPr>
          <a:lstStyle/>
          <a:p>
            <a:pPr algn="ctr">
              <a:lnSpc>
                <a:spcPct val="140000"/>
              </a:lnSpc>
              <a:spcAft>
                <a:spcPts val="1200"/>
              </a:spcAft>
            </a:pP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Analyze the potential for the sample group of the most typical applications or usages of the company's products or services in each segment.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76">
            <a:extLst>
              <a:ext uri="{FF2B5EF4-FFF2-40B4-BE49-F238E27FC236}">
                <a16:creationId xmlns:a16="http://schemas.microsoft.com/office/drawing/2014/main" id="{7C257301-8ECF-D1B7-9BE0-57BAD4C27649}"/>
              </a:ext>
            </a:extLst>
          </p:cNvPr>
          <p:cNvSpPr txBox="1"/>
          <p:nvPr/>
        </p:nvSpPr>
        <p:spPr>
          <a:xfrm>
            <a:off x="18413286"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Calculation</a:t>
            </a:r>
          </a:p>
        </p:txBody>
      </p:sp>
      <p:sp>
        <p:nvSpPr>
          <p:cNvPr id="43" name="TextBox 77">
            <a:extLst>
              <a:ext uri="{FF2B5EF4-FFF2-40B4-BE49-F238E27FC236}">
                <a16:creationId xmlns:a16="http://schemas.microsoft.com/office/drawing/2014/main" id="{32161D0D-70AD-01A1-5707-F26BC6360AC1}"/>
              </a:ext>
            </a:extLst>
          </p:cNvPr>
          <p:cNvSpPr txBox="1"/>
          <p:nvPr/>
        </p:nvSpPr>
        <p:spPr>
          <a:xfrm>
            <a:off x="18064480" y="6464809"/>
            <a:ext cx="4429760" cy="4086696"/>
          </a:xfrm>
          <a:prstGeom prst="rect">
            <a:avLst/>
          </a:prstGeom>
          <a:noFill/>
        </p:spPr>
        <p:txBody>
          <a:bodyPr wrap="square" lIns="0" tIns="0" rIns="0" bIns="0" rtlCol="0">
            <a:spAutoFit/>
          </a:bodyPr>
          <a:lstStyle/>
          <a:p>
            <a:pPr algn="ctr">
              <a:lnSpc>
                <a:spcPct val="140000"/>
              </a:lnSpc>
              <a:spcAft>
                <a:spcPts val="1200"/>
              </a:spcAft>
            </a:pPr>
            <a:r>
              <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Set up a percentage share of the sample group's calculated potential and total market value. Apply the same coefficient for the whole segment. Sum up figures from all segments to get full market potential.</a:t>
            </a:r>
          </a:p>
        </p:txBody>
      </p:sp>
      <p:sp>
        <p:nvSpPr>
          <p:cNvPr id="44" name="Oval 17">
            <a:extLst>
              <a:ext uri="{FF2B5EF4-FFF2-40B4-BE49-F238E27FC236}">
                <a16:creationId xmlns:a16="http://schemas.microsoft.com/office/drawing/2014/main" id="{8FC401BB-E57B-F4EE-87D5-074521FA75B6}"/>
              </a:ext>
            </a:extLst>
          </p:cNvPr>
          <p:cNvSpPr/>
          <p:nvPr/>
        </p:nvSpPr>
        <p:spPr>
          <a:xfrm>
            <a:off x="3505201" y="10567492"/>
            <a:ext cx="1187380" cy="11873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20">
            <a:extLst>
              <a:ext uri="{FF2B5EF4-FFF2-40B4-BE49-F238E27FC236}">
                <a16:creationId xmlns:a16="http://schemas.microsoft.com/office/drawing/2014/main" id="{4FB7CD8C-4033-D3CF-4CBF-1FFBC9336C62}"/>
              </a:ext>
            </a:extLst>
          </p:cNvPr>
          <p:cNvSpPr/>
          <p:nvPr/>
        </p:nvSpPr>
        <p:spPr>
          <a:xfrm>
            <a:off x="19691421" y="10567492"/>
            <a:ext cx="1187380" cy="11873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18">
            <a:extLst>
              <a:ext uri="{FF2B5EF4-FFF2-40B4-BE49-F238E27FC236}">
                <a16:creationId xmlns:a16="http://schemas.microsoft.com/office/drawing/2014/main" id="{07B176E6-EAF7-7566-EAF2-DA7ED9F4FF10}"/>
              </a:ext>
            </a:extLst>
          </p:cNvPr>
          <p:cNvSpPr/>
          <p:nvPr/>
        </p:nvSpPr>
        <p:spPr>
          <a:xfrm>
            <a:off x="8900607" y="10567492"/>
            <a:ext cx="1187380" cy="1187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9">
            <a:extLst>
              <a:ext uri="{FF2B5EF4-FFF2-40B4-BE49-F238E27FC236}">
                <a16:creationId xmlns:a16="http://schemas.microsoft.com/office/drawing/2014/main" id="{0C4430A9-CFF3-C7C2-46F4-AC635BCE0585}"/>
              </a:ext>
            </a:extLst>
          </p:cNvPr>
          <p:cNvSpPr/>
          <p:nvPr/>
        </p:nvSpPr>
        <p:spPr>
          <a:xfrm>
            <a:off x="14296014" y="10567492"/>
            <a:ext cx="1187380" cy="11873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28">
            <a:extLst>
              <a:ext uri="{FF2B5EF4-FFF2-40B4-BE49-F238E27FC236}">
                <a16:creationId xmlns:a16="http://schemas.microsoft.com/office/drawing/2014/main" id="{8AC42CF3-95EA-DACE-2B5D-94A8A886D3E1}"/>
              </a:ext>
            </a:extLst>
          </p:cNvPr>
          <p:cNvSpPr txBox="1"/>
          <p:nvPr/>
        </p:nvSpPr>
        <p:spPr>
          <a:xfrm>
            <a:off x="3687191"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49" name="TextBox 29">
            <a:extLst>
              <a:ext uri="{FF2B5EF4-FFF2-40B4-BE49-F238E27FC236}">
                <a16:creationId xmlns:a16="http://schemas.microsoft.com/office/drawing/2014/main" id="{A7D5BC14-C3ED-2A3C-7175-23458D717480}"/>
              </a:ext>
            </a:extLst>
          </p:cNvPr>
          <p:cNvSpPr txBox="1"/>
          <p:nvPr/>
        </p:nvSpPr>
        <p:spPr>
          <a:xfrm>
            <a:off x="9047127"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50" name="TextBox 30">
            <a:extLst>
              <a:ext uri="{FF2B5EF4-FFF2-40B4-BE49-F238E27FC236}">
                <a16:creationId xmlns:a16="http://schemas.microsoft.com/office/drawing/2014/main" id="{24B3FD5C-F6F6-E5C9-5A5C-E62C0EAEDC6D}"/>
              </a:ext>
            </a:extLst>
          </p:cNvPr>
          <p:cNvSpPr txBox="1"/>
          <p:nvPr/>
        </p:nvSpPr>
        <p:spPr>
          <a:xfrm>
            <a:off x="14483020"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51" name="TextBox 32">
            <a:extLst>
              <a:ext uri="{FF2B5EF4-FFF2-40B4-BE49-F238E27FC236}">
                <a16:creationId xmlns:a16="http://schemas.microsoft.com/office/drawing/2014/main" id="{C63EB478-B084-74EB-B0D9-A3DB0BFA47BE}"/>
              </a:ext>
            </a:extLst>
          </p:cNvPr>
          <p:cNvSpPr txBox="1"/>
          <p:nvPr/>
        </p:nvSpPr>
        <p:spPr>
          <a:xfrm>
            <a:off x="19888458"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sp>
        <p:nvSpPr>
          <p:cNvPr id="52" name="Freeform 5">
            <a:extLst>
              <a:ext uri="{FF2B5EF4-FFF2-40B4-BE49-F238E27FC236}">
                <a16:creationId xmlns:a16="http://schemas.microsoft.com/office/drawing/2014/main" id="{83B9E761-45CA-DA19-CC86-5BD0AC790105}"/>
              </a:ext>
            </a:extLst>
          </p:cNvPr>
          <p:cNvSpPr>
            <a:spLocks noEditPoints="1"/>
          </p:cNvSpPr>
          <p:nvPr/>
        </p:nvSpPr>
        <p:spPr bwMode="auto">
          <a:xfrm>
            <a:off x="19799808" y="5004418"/>
            <a:ext cx="1101504" cy="1195684"/>
          </a:xfrm>
          <a:custGeom>
            <a:avLst/>
            <a:gdLst>
              <a:gd name="T0" fmla="*/ 27 w 2410"/>
              <a:gd name="T1" fmla="*/ 2622 h 2622"/>
              <a:gd name="T2" fmla="*/ 2356 w 2410"/>
              <a:gd name="T3" fmla="*/ 2568 h 2622"/>
              <a:gd name="T4" fmla="*/ 580 w 2410"/>
              <a:gd name="T5" fmla="*/ 1060 h 2622"/>
              <a:gd name="T6" fmla="*/ 580 w 2410"/>
              <a:gd name="T7" fmla="*/ 1441 h 2622"/>
              <a:gd name="T8" fmla="*/ 280 w 2410"/>
              <a:gd name="T9" fmla="*/ 1387 h 2622"/>
              <a:gd name="T10" fmla="*/ 776 w 2410"/>
              <a:gd name="T11" fmla="*/ 1060 h 2622"/>
              <a:gd name="T12" fmla="*/ 1130 w 2410"/>
              <a:gd name="T13" fmla="*/ 1414 h 2622"/>
              <a:gd name="T14" fmla="*/ 803 w 2410"/>
              <a:gd name="T15" fmla="*/ 1114 h 2622"/>
              <a:gd name="T16" fmla="*/ 2213 w 2410"/>
              <a:gd name="T17" fmla="*/ 845 h 2622"/>
              <a:gd name="T18" fmla="*/ 197 w 2410"/>
              <a:gd name="T19" fmla="*/ 845 h 2622"/>
              <a:gd name="T20" fmla="*/ 251 w 2410"/>
              <a:gd name="T21" fmla="*/ 818 h 2622"/>
              <a:gd name="T22" fmla="*/ 1272 w 2410"/>
              <a:gd name="T23" fmla="*/ 1414 h 2622"/>
              <a:gd name="T24" fmla="*/ 1626 w 2410"/>
              <a:gd name="T25" fmla="*/ 1060 h 2622"/>
              <a:gd name="T26" fmla="*/ 1599 w 2410"/>
              <a:gd name="T27" fmla="*/ 1387 h 2622"/>
              <a:gd name="T28" fmla="*/ 1821 w 2410"/>
              <a:gd name="T29" fmla="*/ 1441 h 2622"/>
              <a:gd name="T30" fmla="*/ 2121 w 2410"/>
              <a:gd name="T31" fmla="*/ 1387 h 2622"/>
              <a:gd name="T32" fmla="*/ 580 w 2410"/>
              <a:gd name="T33" fmla="*/ 1547 h 2622"/>
              <a:gd name="T34" fmla="*/ 580 w 2410"/>
              <a:gd name="T35" fmla="*/ 1928 h 2622"/>
              <a:gd name="T36" fmla="*/ 280 w 2410"/>
              <a:gd name="T37" fmla="*/ 1874 h 2622"/>
              <a:gd name="T38" fmla="*/ 776 w 2410"/>
              <a:gd name="T39" fmla="*/ 1547 h 2622"/>
              <a:gd name="T40" fmla="*/ 1130 w 2410"/>
              <a:gd name="T41" fmla="*/ 1901 h 2622"/>
              <a:gd name="T42" fmla="*/ 803 w 2410"/>
              <a:gd name="T43" fmla="*/ 1601 h 2622"/>
              <a:gd name="T44" fmla="*/ 1272 w 2410"/>
              <a:gd name="T45" fmla="*/ 1574 h 2622"/>
              <a:gd name="T46" fmla="*/ 1652 w 2410"/>
              <a:gd name="T47" fmla="*/ 1574 h 2622"/>
              <a:gd name="T48" fmla="*/ 1599 w 2410"/>
              <a:gd name="T49" fmla="*/ 1601 h 2622"/>
              <a:gd name="T50" fmla="*/ 1794 w 2410"/>
              <a:gd name="T51" fmla="*/ 1901 h 2622"/>
              <a:gd name="T52" fmla="*/ 2148 w 2410"/>
              <a:gd name="T53" fmla="*/ 1547 h 2622"/>
              <a:gd name="T54" fmla="*/ 2121 w 2410"/>
              <a:gd name="T55" fmla="*/ 1874 h 2622"/>
              <a:gd name="T56" fmla="*/ 253 w 2410"/>
              <a:gd name="T57" fmla="*/ 2414 h 2622"/>
              <a:gd name="T58" fmla="*/ 553 w 2410"/>
              <a:gd name="T59" fmla="*/ 2360 h 2622"/>
              <a:gd name="T60" fmla="*/ 1103 w 2410"/>
              <a:gd name="T61" fmla="*/ 2033 h 2622"/>
              <a:gd name="T62" fmla="*/ 1103 w 2410"/>
              <a:gd name="T63" fmla="*/ 2414 h 2622"/>
              <a:gd name="T64" fmla="*/ 803 w 2410"/>
              <a:gd name="T65" fmla="*/ 2360 h 2622"/>
              <a:gd name="T66" fmla="*/ 1299 w 2410"/>
              <a:gd name="T67" fmla="*/ 2033 h 2622"/>
              <a:gd name="T68" fmla="*/ 1652 w 2410"/>
              <a:gd name="T69" fmla="*/ 2387 h 2622"/>
              <a:gd name="T70" fmla="*/ 1325 w 2410"/>
              <a:gd name="T71" fmla="*/ 2087 h 2622"/>
              <a:gd name="T72" fmla="*/ 1794 w 2410"/>
              <a:gd name="T73" fmla="*/ 2060 h 2622"/>
              <a:gd name="T74" fmla="*/ 2175 w 2410"/>
              <a:gd name="T75" fmla="*/ 2060 h 2622"/>
              <a:gd name="T76" fmla="*/ 2121 w 2410"/>
              <a:gd name="T77" fmla="*/ 2087 h 2622"/>
              <a:gd name="T78" fmla="*/ 329 w 2410"/>
              <a:gd name="T79" fmla="*/ 747 h 2622"/>
              <a:gd name="T80" fmla="*/ 520 w 2410"/>
              <a:gd name="T81" fmla="*/ 402 h 2622"/>
              <a:gd name="T82" fmla="*/ 493 w 2410"/>
              <a:gd name="T83" fmla="*/ 720 h 2622"/>
              <a:gd name="T84" fmla="*/ 663 w 2410"/>
              <a:gd name="T85" fmla="*/ 774 h 2622"/>
              <a:gd name="T86" fmla="*/ 800 w 2410"/>
              <a:gd name="T87" fmla="*/ 720 h 2622"/>
              <a:gd name="T88" fmla="*/ 1134 w 2410"/>
              <a:gd name="T89" fmla="*/ 402 h 2622"/>
              <a:gd name="T90" fmla="*/ 1134 w 2410"/>
              <a:gd name="T91" fmla="*/ 774 h 2622"/>
              <a:gd name="T92" fmla="*/ 997 w 2410"/>
              <a:gd name="T93" fmla="*/ 720 h 2622"/>
              <a:gd name="T94" fmla="*/ 1276 w 2410"/>
              <a:gd name="T95" fmla="*/ 402 h 2622"/>
              <a:gd name="T96" fmla="*/ 1468 w 2410"/>
              <a:gd name="T97" fmla="*/ 747 h 2622"/>
              <a:gd name="T98" fmla="*/ 1303 w 2410"/>
              <a:gd name="T99" fmla="*/ 456 h 2622"/>
              <a:gd name="T100" fmla="*/ 1748 w 2410"/>
              <a:gd name="T101" fmla="*/ 774 h 2622"/>
              <a:gd name="T102" fmla="*/ 1564 w 2410"/>
              <a:gd name="T103" fmla="*/ 586 h 2622"/>
              <a:gd name="T104" fmla="*/ 2081 w 2410"/>
              <a:gd name="T105" fmla="*/ 747 h 2622"/>
              <a:gd name="T106" fmla="*/ 1872 w 2410"/>
              <a:gd name="T107" fmla="*/ 624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10" h="2622">
                <a:moveTo>
                  <a:pt x="2383" y="0"/>
                </a:moveTo>
                <a:cubicBezTo>
                  <a:pt x="27" y="0"/>
                  <a:pt x="27" y="0"/>
                  <a:pt x="27" y="0"/>
                </a:cubicBezTo>
                <a:cubicBezTo>
                  <a:pt x="12" y="0"/>
                  <a:pt x="0" y="12"/>
                  <a:pt x="0" y="27"/>
                </a:cubicBezTo>
                <a:cubicBezTo>
                  <a:pt x="0" y="2595"/>
                  <a:pt x="0" y="2595"/>
                  <a:pt x="0" y="2595"/>
                </a:cubicBezTo>
                <a:cubicBezTo>
                  <a:pt x="0" y="2610"/>
                  <a:pt x="12" y="2622"/>
                  <a:pt x="27" y="2622"/>
                </a:cubicBezTo>
                <a:cubicBezTo>
                  <a:pt x="2383" y="2622"/>
                  <a:pt x="2383" y="2622"/>
                  <a:pt x="2383" y="2622"/>
                </a:cubicBezTo>
                <a:cubicBezTo>
                  <a:pt x="2398" y="2622"/>
                  <a:pt x="2410" y="2610"/>
                  <a:pt x="2410" y="2595"/>
                </a:cubicBezTo>
                <a:cubicBezTo>
                  <a:pt x="2410" y="27"/>
                  <a:pt x="2410" y="27"/>
                  <a:pt x="2410" y="27"/>
                </a:cubicBezTo>
                <a:cubicBezTo>
                  <a:pt x="2410" y="12"/>
                  <a:pt x="2398" y="0"/>
                  <a:pt x="2383" y="0"/>
                </a:cubicBezTo>
                <a:close/>
                <a:moveTo>
                  <a:pt x="2356" y="2568"/>
                </a:moveTo>
                <a:cubicBezTo>
                  <a:pt x="53" y="2568"/>
                  <a:pt x="53" y="2568"/>
                  <a:pt x="53" y="2568"/>
                </a:cubicBezTo>
                <a:cubicBezTo>
                  <a:pt x="53" y="54"/>
                  <a:pt x="53" y="54"/>
                  <a:pt x="53" y="54"/>
                </a:cubicBezTo>
                <a:cubicBezTo>
                  <a:pt x="2356" y="54"/>
                  <a:pt x="2356" y="54"/>
                  <a:pt x="2356" y="54"/>
                </a:cubicBezTo>
                <a:lnTo>
                  <a:pt x="2356" y="2568"/>
                </a:lnTo>
                <a:close/>
                <a:moveTo>
                  <a:pt x="580" y="1060"/>
                </a:moveTo>
                <a:cubicBezTo>
                  <a:pt x="253" y="1060"/>
                  <a:pt x="253" y="1060"/>
                  <a:pt x="253" y="1060"/>
                </a:cubicBezTo>
                <a:cubicBezTo>
                  <a:pt x="238" y="1060"/>
                  <a:pt x="226" y="1072"/>
                  <a:pt x="226" y="1087"/>
                </a:cubicBezTo>
                <a:cubicBezTo>
                  <a:pt x="226" y="1414"/>
                  <a:pt x="226" y="1414"/>
                  <a:pt x="226" y="1414"/>
                </a:cubicBezTo>
                <a:cubicBezTo>
                  <a:pt x="226" y="1429"/>
                  <a:pt x="238" y="1441"/>
                  <a:pt x="253" y="1441"/>
                </a:cubicBezTo>
                <a:cubicBezTo>
                  <a:pt x="580" y="1441"/>
                  <a:pt x="580" y="1441"/>
                  <a:pt x="580" y="1441"/>
                </a:cubicBezTo>
                <a:cubicBezTo>
                  <a:pt x="595" y="1441"/>
                  <a:pt x="607" y="1429"/>
                  <a:pt x="607" y="1414"/>
                </a:cubicBezTo>
                <a:cubicBezTo>
                  <a:pt x="607" y="1087"/>
                  <a:pt x="607" y="1087"/>
                  <a:pt x="607" y="1087"/>
                </a:cubicBezTo>
                <a:cubicBezTo>
                  <a:pt x="607" y="1072"/>
                  <a:pt x="595" y="1060"/>
                  <a:pt x="580" y="1060"/>
                </a:cubicBezTo>
                <a:close/>
                <a:moveTo>
                  <a:pt x="553" y="1387"/>
                </a:moveTo>
                <a:cubicBezTo>
                  <a:pt x="280" y="1387"/>
                  <a:pt x="280" y="1387"/>
                  <a:pt x="280" y="1387"/>
                </a:cubicBezTo>
                <a:cubicBezTo>
                  <a:pt x="280" y="1114"/>
                  <a:pt x="280" y="1114"/>
                  <a:pt x="280" y="1114"/>
                </a:cubicBezTo>
                <a:cubicBezTo>
                  <a:pt x="553" y="1114"/>
                  <a:pt x="553" y="1114"/>
                  <a:pt x="553" y="1114"/>
                </a:cubicBezTo>
                <a:lnTo>
                  <a:pt x="553" y="1387"/>
                </a:lnTo>
                <a:close/>
                <a:moveTo>
                  <a:pt x="1103" y="1060"/>
                </a:moveTo>
                <a:cubicBezTo>
                  <a:pt x="776" y="1060"/>
                  <a:pt x="776" y="1060"/>
                  <a:pt x="776" y="1060"/>
                </a:cubicBezTo>
                <a:cubicBezTo>
                  <a:pt x="761" y="1060"/>
                  <a:pt x="749" y="1072"/>
                  <a:pt x="749" y="1087"/>
                </a:cubicBezTo>
                <a:cubicBezTo>
                  <a:pt x="749" y="1414"/>
                  <a:pt x="749" y="1414"/>
                  <a:pt x="749" y="1414"/>
                </a:cubicBezTo>
                <a:cubicBezTo>
                  <a:pt x="749" y="1429"/>
                  <a:pt x="761" y="1441"/>
                  <a:pt x="776" y="1441"/>
                </a:cubicBezTo>
                <a:cubicBezTo>
                  <a:pt x="1103" y="1441"/>
                  <a:pt x="1103" y="1441"/>
                  <a:pt x="1103" y="1441"/>
                </a:cubicBezTo>
                <a:cubicBezTo>
                  <a:pt x="1118" y="1441"/>
                  <a:pt x="1130" y="1429"/>
                  <a:pt x="1130" y="1414"/>
                </a:cubicBezTo>
                <a:cubicBezTo>
                  <a:pt x="1130" y="1087"/>
                  <a:pt x="1130" y="1087"/>
                  <a:pt x="1130" y="1087"/>
                </a:cubicBezTo>
                <a:cubicBezTo>
                  <a:pt x="1130" y="1072"/>
                  <a:pt x="1118" y="1060"/>
                  <a:pt x="1103" y="1060"/>
                </a:cubicBezTo>
                <a:close/>
                <a:moveTo>
                  <a:pt x="1076" y="1387"/>
                </a:moveTo>
                <a:cubicBezTo>
                  <a:pt x="803" y="1387"/>
                  <a:pt x="803" y="1387"/>
                  <a:pt x="803" y="1387"/>
                </a:cubicBezTo>
                <a:cubicBezTo>
                  <a:pt x="803" y="1114"/>
                  <a:pt x="803" y="1114"/>
                  <a:pt x="803" y="1114"/>
                </a:cubicBezTo>
                <a:cubicBezTo>
                  <a:pt x="1076" y="1114"/>
                  <a:pt x="1076" y="1114"/>
                  <a:pt x="1076" y="1114"/>
                </a:cubicBezTo>
                <a:lnTo>
                  <a:pt x="1076" y="1387"/>
                </a:lnTo>
                <a:close/>
                <a:moveTo>
                  <a:pt x="224" y="872"/>
                </a:moveTo>
                <a:cubicBezTo>
                  <a:pt x="2186" y="872"/>
                  <a:pt x="2186" y="872"/>
                  <a:pt x="2186" y="872"/>
                </a:cubicBezTo>
                <a:cubicBezTo>
                  <a:pt x="2201" y="872"/>
                  <a:pt x="2213" y="860"/>
                  <a:pt x="2213" y="845"/>
                </a:cubicBezTo>
                <a:cubicBezTo>
                  <a:pt x="2213" y="321"/>
                  <a:pt x="2213" y="321"/>
                  <a:pt x="2213" y="321"/>
                </a:cubicBezTo>
                <a:cubicBezTo>
                  <a:pt x="2213" y="306"/>
                  <a:pt x="2201" y="294"/>
                  <a:pt x="2186" y="294"/>
                </a:cubicBezTo>
                <a:cubicBezTo>
                  <a:pt x="224" y="294"/>
                  <a:pt x="224" y="294"/>
                  <a:pt x="224" y="294"/>
                </a:cubicBezTo>
                <a:cubicBezTo>
                  <a:pt x="209" y="294"/>
                  <a:pt x="197" y="306"/>
                  <a:pt x="197" y="321"/>
                </a:cubicBezTo>
                <a:cubicBezTo>
                  <a:pt x="197" y="845"/>
                  <a:pt x="197" y="845"/>
                  <a:pt x="197" y="845"/>
                </a:cubicBezTo>
                <a:cubicBezTo>
                  <a:pt x="197" y="860"/>
                  <a:pt x="209" y="872"/>
                  <a:pt x="224" y="872"/>
                </a:cubicBezTo>
                <a:close/>
                <a:moveTo>
                  <a:pt x="251" y="347"/>
                </a:moveTo>
                <a:cubicBezTo>
                  <a:pt x="2159" y="347"/>
                  <a:pt x="2159" y="347"/>
                  <a:pt x="2159" y="347"/>
                </a:cubicBezTo>
                <a:cubicBezTo>
                  <a:pt x="2159" y="818"/>
                  <a:pt x="2159" y="818"/>
                  <a:pt x="2159" y="818"/>
                </a:cubicBezTo>
                <a:cubicBezTo>
                  <a:pt x="251" y="818"/>
                  <a:pt x="251" y="818"/>
                  <a:pt x="251" y="818"/>
                </a:cubicBezTo>
                <a:lnTo>
                  <a:pt x="251" y="347"/>
                </a:lnTo>
                <a:close/>
                <a:moveTo>
                  <a:pt x="1626" y="1060"/>
                </a:moveTo>
                <a:cubicBezTo>
                  <a:pt x="1299" y="1060"/>
                  <a:pt x="1299" y="1060"/>
                  <a:pt x="1299" y="1060"/>
                </a:cubicBezTo>
                <a:cubicBezTo>
                  <a:pt x="1284" y="1060"/>
                  <a:pt x="1272" y="1072"/>
                  <a:pt x="1272" y="1087"/>
                </a:cubicBezTo>
                <a:cubicBezTo>
                  <a:pt x="1272" y="1414"/>
                  <a:pt x="1272" y="1414"/>
                  <a:pt x="1272" y="1414"/>
                </a:cubicBezTo>
                <a:cubicBezTo>
                  <a:pt x="1272" y="1429"/>
                  <a:pt x="1284" y="1441"/>
                  <a:pt x="1299" y="1441"/>
                </a:cubicBezTo>
                <a:cubicBezTo>
                  <a:pt x="1626" y="1441"/>
                  <a:pt x="1626" y="1441"/>
                  <a:pt x="1626" y="1441"/>
                </a:cubicBezTo>
                <a:cubicBezTo>
                  <a:pt x="1640" y="1441"/>
                  <a:pt x="1652" y="1429"/>
                  <a:pt x="1652" y="1414"/>
                </a:cubicBezTo>
                <a:cubicBezTo>
                  <a:pt x="1652" y="1087"/>
                  <a:pt x="1652" y="1087"/>
                  <a:pt x="1652" y="1087"/>
                </a:cubicBezTo>
                <a:cubicBezTo>
                  <a:pt x="1652" y="1072"/>
                  <a:pt x="1640" y="1060"/>
                  <a:pt x="1626" y="1060"/>
                </a:cubicBezTo>
                <a:close/>
                <a:moveTo>
                  <a:pt x="1599" y="1387"/>
                </a:moveTo>
                <a:cubicBezTo>
                  <a:pt x="1325" y="1387"/>
                  <a:pt x="1325" y="1387"/>
                  <a:pt x="1325" y="1387"/>
                </a:cubicBezTo>
                <a:cubicBezTo>
                  <a:pt x="1325" y="1114"/>
                  <a:pt x="1325" y="1114"/>
                  <a:pt x="1325" y="1114"/>
                </a:cubicBezTo>
                <a:cubicBezTo>
                  <a:pt x="1599" y="1114"/>
                  <a:pt x="1599" y="1114"/>
                  <a:pt x="1599" y="1114"/>
                </a:cubicBezTo>
                <a:lnTo>
                  <a:pt x="1599" y="1387"/>
                </a:lnTo>
                <a:close/>
                <a:moveTo>
                  <a:pt x="2148" y="1060"/>
                </a:moveTo>
                <a:cubicBezTo>
                  <a:pt x="1821" y="1060"/>
                  <a:pt x="1821" y="1060"/>
                  <a:pt x="1821" y="1060"/>
                </a:cubicBezTo>
                <a:cubicBezTo>
                  <a:pt x="1806" y="1060"/>
                  <a:pt x="1794" y="1072"/>
                  <a:pt x="1794" y="1087"/>
                </a:cubicBezTo>
                <a:cubicBezTo>
                  <a:pt x="1794" y="1414"/>
                  <a:pt x="1794" y="1414"/>
                  <a:pt x="1794" y="1414"/>
                </a:cubicBezTo>
                <a:cubicBezTo>
                  <a:pt x="1794" y="1429"/>
                  <a:pt x="1806" y="1441"/>
                  <a:pt x="1821" y="1441"/>
                </a:cubicBezTo>
                <a:cubicBezTo>
                  <a:pt x="2148" y="1441"/>
                  <a:pt x="2148" y="1441"/>
                  <a:pt x="2148" y="1441"/>
                </a:cubicBezTo>
                <a:cubicBezTo>
                  <a:pt x="2163" y="1441"/>
                  <a:pt x="2175" y="1429"/>
                  <a:pt x="2175" y="1414"/>
                </a:cubicBezTo>
                <a:cubicBezTo>
                  <a:pt x="2175" y="1087"/>
                  <a:pt x="2175" y="1087"/>
                  <a:pt x="2175" y="1087"/>
                </a:cubicBezTo>
                <a:cubicBezTo>
                  <a:pt x="2175" y="1072"/>
                  <a:pt x="2163" y="1060"/>
                  <a:pt x="2148" y="1060"/>
                </a:cubicBezTo>
                <a:close/>
                <a:moveTo>
                  <a:pt x="2121" y="1387"/>
                </a:moveTo>
                <a:cubicBezTo>
                  <a:pt x="1848" y="1387"/>
                  <a:pt x="1848" y="1387"/>
                  <a:pt x="1848" y="1387"/>
                </a:cubicBezTo>
                <a:cubicBezTo>
                  <a:pt x="1848" y="1114"/>
                  <a:pt x="1848" y="1114"/>
                  <a:pt x="1848" y="1114"/>
                </a:cubicBezTo>
                <a:cubicBezTo>
                  <a:pt x="2121" y="1114"/>
                  <a:pt x="2121" y="1114"/>
                  <a:pt x="2121" y="1114"/>
                </a:cubicBezTo>
                <a:lnTo>
                  <a:pt x="2121" y="1387"/>
                </a:lnTo>
                <a:close/>
                <a:moveTo>
                  <a:pt x="580" y="1547"/>
                </a:moveTo>
                <a:cubicBezTo>
                  <a:pt x="253" y="1547"/>
                  <a:pt x="253" y="1547"/>
                  <a:pt x="253" y="1547"/>
                </a:cubicBezTo>
                <a:cubicBezTo>
                  <a:pt x="238" y="1547"/>
                  <a:pt x="226" y="1559"/>
                  <a:pt x="226" y="1574"/>
                </a:cubicBezTo>
                <a:cubicBezTo>
                  <a:pt x="226" y="1901"/>
                  <a:pt x="226" y="1901"/>
                  <a:pt x="226" y="1901"/>
                </a:cubicBezTo>
                <a:cubicBezTo>
                  <a:pt x="226" y="1916"/>
                  <a:pt x="238" y="1928"/>
                  <a:pt x="253" y="1928"/>
                </a:cubicBezTo>
                <a:cubicBezTo>
                  <a:pt x="580" y="1928"/>
                  <a:pt x="580" y="1928"/>
                  <a:pt x="580" y="1928"/>
                </a:cubicBezTo>
                <a:cubicBezTo>
                  <a:pt x="595" y="1928"/>
                  <a:pt x="607" y="1916"/>
                  <a:pt x="607" y="1901"/>
                </a:cubicBezTo>
                <a:cubicBezTo>
                  <a:pt x="607" y="1574"/>
                  <a:pt x="607" y="1574"/>
                  <a:pt x="607" y="1574"/>
                </a:cubicBezTo>
                <a:cubicBezTo>
                  <a:pt x="607" y="1559"/>
                  <a:pt x="595" y="1547"/>
                  <a:pt x="580" y="1547"/>
                </a:cubicBezTo>
                <a:close/>
                <a:moveTo>
                  <a:pt x="553" y="1874"/>
                </a:moveTo>
                <a:cubicBezTo>
                  <a:pt x="280" y="1874"/>
                  <a:pt x="280" y="1874"/>
                  <a:pt x="280" y="1874"/>
                </a:cubicBezTo>
                <a:cubicBezTo>
                  <a:pt x="280" y="1601"/>
                  <a:pt x="280" y="1601"/>
                  <a:pt x="280" y="1601"/>
                </a:cubicBezTo>
                <a:cubicBezTo>
                  <a:pt x="553" y="1601"/>
                  <a:pt x="553" y="1601"/>
                  <a:pt x="553" y="1601"/>
                </a:cubicBezTo>
                <a:lnTo>
                  <a:pt x="553" y="1874"/>
                </a:lnTo>
                <a:close/>
                <a:moveTo>
                  <a:pt x="1103" y="1547"/>
                </a:moveTo>
                <a:cubicBezTo>
                  <a:pt x="776" y="1547"/>
                  <a:pt x="776" y="1547"/>
                  <a:pt x="776" y="1547"/>
                </a:cubicBezTo>
                <a:cubicBezTo>
                  <a:pt x="761" y="1547"/>
                  <a:pt x="749" y="1559"/>
                  <a:pt x="749" y="1574"/>
                </a:cubicBezTo>
                <a:cubicBezTo>
                  <a:pt x="749" y="1901"/>
                  <a:pt x="749" y="1901"/>
                  <a:pt x="749" y="1901"/>
                </a:cubicBezTo>
                <a:cubicBezTo>
                  <a:pt x="749" y="1916"/>
                  <a:pt x="761" y="1928"/>
                  <a:pt x="776" y="1928"/>
                </a:cubicBezTo>
                <a:cubicBezTo>
                  <a:pt x="1103" y="1928"/>
                  <a:pt x="1103" y="1928"/>
                  <a:pt x="1103" y="1928"/>
                </a:cubicBezTo>
                <a:cubicBezTo>
                  <a:pt x="1118" y="1928"/>
                  <a:pt x="1130" y="1916"/>
                  <a:pt x="1130" y="1901"/>
                </a:cubicBezTo>
                <a:cubicBezTo>
                  <a:pt x="1130" y="1574"/>
                  <a:pt x="1130" y="1574"/>
                  <a:pt x="1130" y="1574"/>
                </a:cubicBezTo>
                <a:cubicBezTo>
                  <a:pt x="1130" y="1559"/>
                  <a:pt x="1118" y="1547"/>
                  <a:pt x="1103" y="1547"/>
                </a:cubicBezTo>
                <a:close/>
                <a:moveTo>
                  <a:pt x="1076" y="1874"/>
                </a:moveTo>
                <a:cubicBezTo>
                  <a:pt x="803" y="1874"/>
                  <a:pt x="803" y="1874"/>
                  <a:pt x="803" y="1874"/>
                </a:cubicBezTo>
                <a:cubicBezTo>
                  <a:pt x="803" y="1601"/>
                  <a:pt x="803" y="1601"/>
                  <a:pt x="803" y="1601"/>
                </a:cubicBezTo>
                <a:cubicBezTo>
                  <a:pt x="1076" y="1601"/>
                  <a:pt x="1076" y="1601"/>
                  <a:pt x="1076" y="1601"/>
                </a:cubicBezTo>
                <a:lnTo>
                  <a:pt x="1076" y="1874"/>
                </a:lnTo>
                <a:close/>
                <a:moveTo>
                  <a:pt x="1626" y="1547"/>
                </a:moveTo>
                <a:cubicBezTo>
                  <a:pt x="1299" y="1547"/>
                  <a:pt x="1299" y="1547"/>
                  <a:pt x="1299" y="1547"/>
                </a:cubicBezTo>
                <a:cubicBezTo>
                  <a:pt x="1284" y="1547"/>
                  <a:pt x="1272" y="1559"/>
                  <a:pt x="1272" y="1574"/>
                </a:cubicBezTo>
                <a:cubicBezTo>
                  <a:pt x="1272" y="1901"/>
                  <a:pt x="1272" y="1901"/>
                  <a:pt x="1272" y="1901"/>
                </a:cubicBezTo>
                <a:cubicBezTo>
                  <a:pt x="1272" y="1916"/>
                  <a:pt x="1284" y="1928"/>
                  <a:pt x="1299" y="1928"/>
                </a:cubicBezTo>
                <a:cubicBezTo>
                  <a:pt x="1626" y="1928"/>
                  <a:pt x="1626" y="1928"/>
                  <a:pt x="1626" y="1928"/>
                </a:cubicBezTo>
                <a:cubicBezTo>
                  <a:pt x="1640" y="1928"/>
                  <a:pt x="1652" y="1916"/>
                  <a:pt x="1652" y="1901"/>
                </a:cubicBezTo>
                <a:cubicBezTo>
                  <a:pt x="1652" y="1574"/>
                  <a:pt x="1652" y="1574"/>
                  <a:pt x="1652" y="1574"/>
                </a:cubicBezTo>
                <a:cubicBezTo>
                  <a:pt x="1652" y="1559"/>
                  <a:pt x="1640" y="1547"/>
                  <a:pt x="1626" y="1547"/>
                </a:cubicBezTo>
                <a:close/>
                <a:moveTo>
                  <a:pt x="1599" y="1874"/>
                </a:moveTo>
                <a:cubicBezTo>
                  <a:pt x="1325" y="1874"/>
                  <a:pt x="1325" y="1874"/>
                  <a:pt x="1325" y="1874"/>
                </a:cubicBezTo>
                <a:cubicBezTo>
                  <a:pt x="1325" y="1601"/>
                  <a:pt x="1325" y="1601"/>
                  <a:pt x="1325" y="1601"/>
                </a:cubicBezTo>
                <a:cubicBezTo>
                  <a:pt x="1599" y="1601"/>
                  <a:pt x="1599" y="1601"/>
                  <a:pt x="1599" y="1601"/>
                </a:cubicBezTo>
                <a:lnTo>
                  <a:pt x="1599" y="1874"/>
                </a:lnTo>
                <a:close/>
                <a:moveTo>
                  <a:pt x="2148" y="1547"/>
                </a:moveTo>
                <a:cubicBezTo>
                  <a:pt x="1821" y="1547"/>
                  <a:pt x="1821" y="1547"/>
                  <a:pt x="1821" y="1547"/>
                </a:cubicBezTo>
                <a:cubicBezTo>
                  <a:pt x="1806" y="1547"/>
                  <a:pt x="1794" y="1559"/>
                  <a:pt x="1794" y="1574"/>
                </a:cubicBezTo>
                <a:cubicBezTo>
                  <a:pt x="1794" y="1901"/>
                  <a:pt x="1794" y="1901"/>
                  <a:pt x="1794" y="1901"/>
                </a:cubicBezTo>
                <a:cubicBezTo>
                  <a:pt x="1794" y="1916"/>
                  <a:pt x="1806" y="1928"/>
                  <a:pt x="1821" y="1928"/>
                </a:cubicBezTo>
                <a:cubicBezTo>
                  <a:pt x="2148" y="1928"/>
                  <a:pt x="2148" y="1928"/>
                  <a:pt x="2148" y="1928"/>
                </a:cubicBezTo>
                <a:cubicBezTo>
                  <a:pt x="2163" y="1928"/>
                  <a:pt x="2175" y="1916"/>
                  <a:pt x="2175" y="1901"/>
                </a:cubicBezTo>
                <a:cubicBezTo>
                  <a:pt x="2175" y="1574"/>
                  <a:pt x="2175" y="1574"/>
                  <a:pt x="2175" y="1574"/>
                </a:cubicBezTo>
                <a:cubicBezTo>
                  <a:pt x="2175" y="1559"/>
                  <a:pt x="2163" y="1547"/>
                  <a:pt x="2148" y="1547"/>
                </a:cubicBezTo>
                <a:close/>
                <a:moveTo>
                  <a:pt x="2121" y="1874"/>
                </a:moveTo>
                <a:cubicBezTo>
                  <a:pt x="1848" y="1874"/>
                  <a:pt x="1848" y="1874"/>
                  <a:pt x="1848" y="1874"/>
                </a:cubicBezTo>
                <a:cubicBezTo>
                  <a:pt x="1848" y="1601"/>
                  <a:pt x="1848" y="1601"/>
                  <a:pt x="1848" y="1601"/>
                </a:cubicBezTo>
                <a:cubicBezTo>
                  <a:pt x="2121" y="1601"/>
                  <a:pt x="2121" y="1601"/>
                  <a:pt x="2121" y="1601"/>
                </a:cubicBezTo>
                <a:lnTo>
                  <a:pt x="2121" y="1874"/>
                </a:lnTo>
                <a:close/>
                <a:moveTo>
                  <a:pt x="580" y="2033"/>
                </a:moveTo>
                <a:cubicBezTo>
                  <a:pt x="253" y="2033"/>
                  <a:pt x="253" y="2033"/>
                  <a:pt x="253" y="2033"/>
                </a:cubicBezTo>
                <a:cubicBezTo>
                  <a:pt x="238" y="2033"/>
                  <a:pt x="226" y="2045"/>
                  <a:pt x="226" y="2060"/>
                </a:cubicBezTo>
                <a:cubicBezTo>
                  <a:pt x="226" y="2387"/>
                  <a:pt x="226" y="2387"/>
                  <a:pt x="226" y="2387"/>
                </a:cubicBezTo>
                <a:cubicBezTo>
                  <a:pt x="226" y="2402"/>
                  <a:pt x="238" y="2414"/>
                  <a:pt x="253" y="2414"/>
                </a:cubicBezTo>
                <a:cubicBezTo>
                  <a:pt x="580" y="2414"/>
                  <a:pt x="580" y="2414"/>
                  <a:pt x="580" y="2414"/>
                </a:cubicBezTo>
                <a:cubicBezTo>
                  <a:pt x="595" y="2414"/>
                  <a:pt x="607" y="2402"/>
                  <a:pt x="607" y="2387"/>
                </a:cubicBezTo>
                <a:cubicBezTo>
                  <a:pt x="607" y="2060"/>
                  <a:pt x="607" y="2060"/>
                  <a:pt x="607" y="2060"/>
                </a:cubicBezTo>
                <a:cubicBezTo>
                  <a:pt x="607" y="2045"/>
                  <a:pt x="595" y="2033"/>
                  <a:pt x="580" y="2033"/>
                </a:cubicBezTo>
                <a:close/>
                <a:moveTo>
                  <a:pt x="553" y="2360"/>
                </a:moveTo>
                <a:cubicBezTo>
                  <a:pt x="280" y="2360"/>
                  <a:pt x="280" y="2360"/>
                  <a:pt x="280" y="2360"/>
                </a:cubicBezTo>
                <a:cubicBezTo>
                  <a:pt x="280" y="2087"/>
                  <a:pt x="280" y="2087"/>
                  <a:pt x="280" y="2087"/>
                </a:cubicBezTo>
                <a:cubicBezTo>
                  <a:pt x="553" y="2087"/>
                  <a:pt x="553" y="2087"/>
                  <a:pt x="553" y="2087"/>
                </a:cubicBezTo>
                <a:lnTo>
                  <a:pt x="553" y="2360"/>
                </a:lnTo>
                <a:close/>
                <a:moveTo>
                  <a:pt x="1103" y="2033"/>
                </a:moveTo>
                <a:cubicBezTo>
                  <a:pt x="776" y="2033"/>
                  <a:pt x="776" y="2033"/>
                  <a:pt x="776" y="2033"/>
                </a:cubicBezTo>
                <a:cubicBezTo>
                  <a:pt x="761" y="2033"/>
                  <a:pt x="749" y="2045"/>
                  <a:pt x="749" y="2060"/>
                </a:cubicBezTo>
                <a:cubicBezTo>
                  <a:pt x="749" y="2387"/>
                  <a:pt x="749" y="2387"/>
                  <a:pt x="749" y="2387"/>
                </a:cubicBezTo>
                <a:cubicBezTo>
                  <a:pt x="749" y="2402"/>
                  <a:pt x="761" y="2414"/>
                  <a:pt x="776" y="2414"/>
                </a:cubicBezTo>
                <a:cubicBezTo>
                  <a:pt x="1103" y="2414"/>
                  <a:pt x="1103" y="2414"/>
                  <a:pt x="1103" y="2414"/>
                </a:cubicBezTo>
                <a:cubicBezTo>
                  <a:pt x="1118" y="2414"/>
                  <a:pt x="1130" y="2402"/>
                  <a:pt x="1130" y="2387"/>
                </a:cubicBezTo>
                <a:cubicBezTo>
                  <a:pt x="1130" y="2060"/>
                  <a:pt x="1130" y="2060"/>
                  <a:pt x="1130" y="2060"/>
                </a:cubicBezTo>
                <a:cubicBezTo>
                  <a:pt x="1130" y="2045"/>
                  <a:pt x="1118" y="2033"/>
                  <a:pt x="1103" y="2033"/>
                </a:cubicBezTo>
                <a:close/>
                <a:moveTo>
                  <a:pt x="1076" y="2360"/>
                </a:moveTo>
                <a:cubicBezTo>
                  <a:pt x="803" y="2360"/>
                  <a:pt x="803" y="2360"/>
                  <a:pt x="803" y="2360"/>
                </a:cubicBezTo>
                <a:cubicBezTo>
                  <a:pt x="803" y="2087"/>
                  <a:pt x="803" y="2087"/>
                  <a:pt x="803" y="2087"/>
                </a:cubicBezTo>
                <a:cubicBezTo>
                  <a:pt x="1076" y="2087"/>
                  <a:pt x="1076" y="2087"/>
                  <a:pt x="1076" y="2087"/>
                </a:cubicBezTo>
                <a:lnTo>
                  <a:pt x="1076" y="2360"/>
                </a:lnTo>
                <a:close/>
                <a:moveTo>
                  <a:pt x="1626" y="2033"/>
                </a:moveTo>
                <a:cubicBezTo>
                  <a:pt x="1299" y="2033"/>
                  <a:pt x="1299" y="2033"/>
                  <a:pt x="1299" y="2033"/>
                </a:cubicBezTo>
                <a:cubicBezTo>
                  <a:pt x="1284" y="2033"/>
                  <a:pt x="1272" y="2045"/>
                  <a:pt x="1272" y="2060"/>
                </a:cubicBezTo>
                <a:cubicBezTo>
                  <a:pt x="1272" y="2387"/>
                  <a:pt x="1272" y="2387"/>
                  <a:pt x="1272" y="2387"/>
                </a:cubicBezTo>
                <a:cubicBezTo>
                  <a:pt x="1272" y="2402"/>
                  <a:pt x="1284" y="2414"/>
                  <a:pt x="1299" y="2414"/>
                </a:cubicBezTo>
                <a:cubicBezTo>
                  <a:pt x="1626" y="2414"/>
                  <a:pt x="1626" y="2414"/>
                  <a:pt x="1626" y="2414"/>
                </a:cubicBezTo>
                <a:cubicBezTo>
                  <a:pt x="1640" y="2414"/>
                  <a:pt x="1652" y="2402"/>
                  <a:pt x="1652" y="2387"/>
                </a:cubicBezTo>
                <a:cubicBezTo>
                  <a:pt x="1652" y="2060"/>
                  <a:pt x="1652" y="2060"/>
                  <a:pt x="1652" y="2060"/>
                </a:cubicBezTo>
                <a:cubicBezTo>
                  <a:pt x="1652" y="2045"/>
                  <a:pt x="1640" y="2033"/>
                  <a:pt x="1626" y="2033"/>
                </a:cubicBezTo>
                <a:close/>
                <a:moveTo>
                  <a:pt x="1599" y="2360"/>
                </a:moveTo>
                <a:cubicBezTo>
                  <a:pt x="1325" y="2360"/>
                  <a:pt x="1325" y="2360"/>
                  <a:pt x="1325" y="2360"/>
                </a:cubicBezTo>
                <a:cubicBezTo>
                  <a:pt x="1325" y="2087"/>
                  <a:pt x="1325" y="2087"/>
                  <a:pt x="1325" y="2087"/>
                </a:cubicBezTo>
                <a:cubicBezTo>
                  <a:pt x="1599" y="2087"/>
                  <a:pt x="1599" y="2087"/>
                  <a:pt x="1599" y="2087"/>
                </a:cubicBezTo>
                <a:lnTo>
                  <a:pt x="1599" y="2360"/>
                </a:lnTo>
                <a:close/>
                <a:moveTo>
                  <a:pt x="2148" y="2033"/>
                </a:moveTo>
                <a:cubicBezTo>
                  <a:pt x="1821" y="2033"/>
                  <a:pt x="1821" y="2033"/>
                  <a:pt x="1821" y="2033"/>
                </a:cubicBezTo>
                <a:cubicBezTo>
                  <a:pt x="1806" y="2033"/>
                  <a:pt x="1794" y="2045"/>
                  <a:pt x="1794" y="2060"/>
                </a:cubicBezTo>
                <a:cubicBezTo>
                  <a:pt x="1794" y="2387"/>
                  <a:pt x="1794" y="2387"/>
                  <a:pt x="1794" y="2387"/>
                </a:cubicBezTo>
                <a:cubicBezTo>
                  <a:pt x="1794" y="2402"/>
                  <a:pt x="1806" y="2414"/>
                  <a:pt x="1821" y="2414"/>
                </a:cubicBezTo>
                <a:cubicBezTo>
                  <a:pt x="2148" y="2414"/>
                  <a:pt x="2148" y="2414"/>
                  <a:pt x="2148" y="2414"/>
                </a:cubicBezTo>
                <a:cubicBezTo>
                  <a:pt x="2163" y="2414"/>
                  <a:pt x="2175" y="2402"/>
                  <a:pt x="2175" y="2387"/>
                </a:cubicBezTo>
                <a:cubicBezTo>
                  <a:pt x="2175" y="2060"/>
                  <a:pt x="2175" y="2060"/>
                  <a:pt x="2175" y="2060"/>
                </a:cubicBezTo>
                <a:cubicBezTo>
                  <a:pt x="2175" y="2045"/>
                  <a:pt x="2163" y="2033"/>
                  <a:pt x="2148" y="2033"/>
                </a:cubicBezTo>
                <a:close/>
                <a:moveTo>
                  <a:pt x="2121" y="2360"/>
                </a:moveTo>
                <a:cubicBezTo>
                  <a:pt x="1848" y="2360"/>
                  <a:pt x="1848" y="2360"/>
                  <a:pt x="1848" y="2360"/>
                </a:cubicBezTo>
                <a:cubicBezTo>
                  <a:pt x="1848" y="2087"/>
                  <a:pt x="1848" y="2087"/>
                  <a:pt x="1848" y="2087"/>
                </a:cubicBezTo>
                <a:cubicBezTo>
                  <a:pt x="2121" y="2087"/>
                  <a:pt x="2121" y="2087"/>
                  <a:pt x="2121" y="2087"/>
                </a:cubicBezTo>
                <a:lnTo>
                  <a:pt x="2121" y="2360"/>
                </a:lnTo>
                <a:close/>
                <a:moveTo>
                  <a:pt x="520" y="402"/>
                </a:moveTo>
                <a:cubicBezTo>
                  <a:pt x="356" y="402"/>
                  <a:pt x="356" y="402"/>
                  <a:pt x="356" y="402"/>
                </a:cubicBezTo>
                <a:cubicBezTo>
                  <a:pt x="341" y="402"/>
                  <a:pt x="329" y="414"/>
                  <a:pt x="329" y="429"/>
                </a:cubicBezTo>
                <a:cubicBezTo>
                  <a:pt x="329" y="747"/>
                  <a:pt x="329" y="747"/>
                  <a:pt x="329" y="747"/>
                </a:cubicBezTo>
                <a:cubicBezTo>
                  <a:pt x="329" y="762"/>
                  <a:pt x="341" y="774"/>
                  <a:pt x="356" y="774"/>
                </a:cubicBezTo>
                <a:cubicBezTo>
                  <a:pt x="520" y="774"/>
                  <a:pt x="520" y="774"/>
                  <a:pt x="520" y="774"/>
                </a:cubicBezTo>
                <a:cubicBezTo>
                  <a:pt x="535" y="774"/>
                  <a:pt x="547" y="762"/>
                  <a:pt x="547" y="747"/>
                </a:cubicBezTo>
                <a:cubicBezTo>
                  <a:pt x="547" y="429"/>
                  <a:pt x="547" y="429"/>
                  <a:pt x="547" y="429"/>
                </a:cubicBezTo>
                <a:cubicBezTo>
                  <a:pt x="547" y="414"/>
                  <a:pt x="535" y="402"/>
                  <a:pt x="520" y="402"/>
                </a:cubicBezTo>
                <a:close/>
                <a:moveTo>
                  <a:pt x="493" y="720"/>
                </a:moveTo>
                <a:cubicBezTo>
                  <a:pt x="383" y="720"/>
                  <a:pt x="383" y="720"/>
                  <a:pt x="383" y="720"/>
                </a:cubicBezTo>
                <a:cubicBezTo>
                  <a:pt x="383" y="456"/>
                  <a:pt x="383" y="456"/>
                  <a:pt x="383" y="456"/>
                </a:cubicBezTo>
                <a:cubicBezTo>
                  <a:pt x="493" y="456"/>
                  <a:pt x="493" y="456"/>
                  <a:pt x="493" y="456"/>
                </a:cubicBezTo>
                <a:lnTo>
                  <a:pt x="493" y="720"/>
                </a:lnTo>
                <a:close/>
                <a:moveTo>
                  <a:pt x="827" y="402"/>
                </a:moveTo>
                <a:cubicBezTo>
                  <a:pt x="663" y="402"/>
                  <a:pt x="663" y="402"/>
                  <a:pt x="663" y="402"/>
                </a:cubicBezTo>
                <a:cubicBezTo>
                  <a:pt x="648" y="402"/>
                  <a:pt x="636" y="414"/>
                  <a:pt x="636" y="429"/>
                </a:cubicBezTo>
                <a:cubicBezTo>
                  <a:pt x="636" y="747"/>
                  <a:pt x="636" y="747"/>
                  <a:pt x="636" y="747"/>
                </a:cubicBezTo>
                <a:cubicBezTo>
                  <a:pt x="636" y="762"/>
                  <a:pt x="648" y="774"/>
                  <a:pt x="663" y="774"/>
                </a:cubicBezTo>
                <a:cubicBezTo>
                  <a:pt x="827" y="774"/>
                  <a:pt x="827" y="774"/>
                  <a:pt x="827" y="774"/>
                </a:cubicBezTo>
                <a:cubicBezTo>
                  <a:pt x="842" y="774"/>
                  <a:pt x="854" y="762"/>
                  <a:pt x="854" y="747"/>
                </a:cubicBezTo>
                <a:cubicBezTo>
                  <a:pt x="854" y="429"/>
                  <a:pt x="854" y="429"/>
                  <a:pt x="854" y="429"/>
                </a:cubicBezTo>
                <a:cubicBezTo>
                  <a:pt x="854" y="414"/>
                  <a:pt x="842" y="402"/>
                  <a:pt x="827" y="402"/>
                </a:cubicBezTo>
                <a:close/>
                <a:moveTo>
                  <a:pt x="800" y="720"/>
                </a:moveTo>
                <a:cubicBezTo>
                  <a:pt x="690" y="720"/>
                  <a:pt x="690" y="720"/>
                  <a:pt x="690" y="720"/>
                </a:cubicBezTo>
                <a:cubicBezTo>
                  <a:pt x="690" y="456"/>
                  <a:pt x="690" y="456"/>
                  <a:pt x="690" y="456"/>
                </a:cubicBezTo>
                <a:cubicBezTo>
                  <a:pt x="800" y="456"/>
                  <a:pt x="800" y="456"/>
                  <a:pt x="800" y="456"/>
                </a:cubicBezTo>
                <a:lnTo>
                  <a:pt x="800" y="720"/>
                </a:lnTo>
                <a:close/>
                <a:moveTo>
                  <a:pt x="1134" y="402"/>
                </a:moveTo>
                <a:cubicBezTo>
                  <a:pt x="970" y="402"/>
                  <a:pt x="970" y="402"/>
                  <a:pt x="970" y="402"/>
                </a:cubicBezTo>
                <a:cubicBezTo>
                  <a:pt x="955" y="402"/>
                  <a:pt x="943" y="414"/>
                  <a:pt x="943" y="429"/>
                </a:cubicBezTo>
                <a:cubicBezTo>
                  <a:pt x="943" y="747"/>
                  <a:pt x="943" y="747"/>
                  <a:pt x="943" y="747"/>
                </a:cubicBezTo>
                <a:cubicBezTo>
                  <a:pt x="943" y="762"/>
                  <a:pt x="955" y="774"/>
                  <a:pt x="970" y="774"/>
                </a:cubicBezTo>
                <a:cubicBezTo>
                  <a:pt x="1134" y="774"/>
                  <a:pt x="1134" y="774"/>
                  <a:pt x="1134" y="774"/>
                </a:cubicBezTo>
                <a:cubicBezTo>
                  <a:pt x="1149" y="774"/>
                  <a:pt x="1161" y="762"/>
                  <a:pt x="1161" y="747"/>
                </a:cubicBezTo>
                <a:cubicBezTo>
                  <a:pt x="1161" y="429"/>
                  <a:pt x="1161" y="429"/>
                  <a:pt x="1161" y="429"/>
                </a:cubicBezTo>
                <a:cubicBezTo>
                  <a:pt x="1161" y="414"/>
                  <a:pt x="1149" y="402"/>
                  <a:pt x="1134" y="402"/>
                </a:cubicBezTo>
                <a:close/>
                <a:moveTo>
                  <a:pt x="1107" y="720"/>
                </a:moveTo>
                <a:cubicBezTo>
                  <a:pt x="997" y="720"/>
                  <a:pt x="997" y="720"/>
                  <a:pt x="997" y="720"/>
                </a:cubicBezTo>
                <a:cubicBezTo>
                  <a:pt x="997" y="456"/>
                  <a:pt x="997" y="456"/>
                  <a:pt x="997" y="456"/>
                </a:cubicBezTo>
                <a:cubicBezTo>
                  <a:pt x="1107" y="456"/>
                  <a:pt x="1107" y="456"/>
                  <a:pt x="1107" y="456"/>
                </a:cubicBezTo>
                <a:lnTo>
                  <a:pt x="1107" y="720"/>
                </a:lnTo>
                <a:close/>
                <a:moveTo>
                  <a:pt x="1441" y="402"/>
                </a:moveTo>
                <a:cubicBezTo>
                  <a:pt x="1276" y="402"/>
                  <a:pt x="1276" y="402"/>
                  <a:pt x="1276" y="402"/>
                </a:cubicBezTo>
                <a:cubicBezTo>
                  <a:pt x="1262" y="402"/>
                  <a:pt x="1250" y="414"/>
                  <a:pt x="1250" y="429"/>
                </a:cubicBezTo>
                <a:cubicBezTo>
                  <a:pt x="1250" y="747"/>
                  <a:pt x="1250" y="747"/>
                  <a:pt x="1250" y="747"/>
                </a:cubicBezTo>
                <a:cubicBezTo>
                  <a:pt x="1250" y="762"/>
                  <a:pt x="1262" y="774"/>
                  <a:pt x="1276" y="774"/>
                </a:cubicBezTo>
                <a:cubicBezTo>
                  <a:pt x="1441" y="774"/>
                  <a:pt x="1441" y="774"/>
                  <a:pt x="1441" y="774"/>
                </a:cubicBezTo>
                <a:cubicBezTo>
                  <a:pt x="1456" y="774"/>
                  <a:pt x="1468" y="762"/>
                  <a:pt x="1468" y="747"/>
                </a:cubicBezTo>
                <a:cubicBezTo>
                  <a:pt x="1468" y="429"/>
                  <a:pt x="1468" y="429"/>
                  <a:pt x="1468" y="429"/>
                </a:cubicBezTo>
                <a:cubicBezTo>
                  <a:pt x="1468" y="414"/>
                  <a:pt x="1456" y="402"/>
                  <a:pt x="1441" y="402"/>
                </a:cubicBezTo>
                <a:close/>
                <a:moveTo>
                  <a:pt x="1414" y="720"/>
                </a:moveTo>
                <a:cubicBezTo>
                  <a:pt x="1303" y="720"/>
                  <a:pt x="1303" y="720"/>
                  <a:pt x="1303" y="720"/>
                </a:cubicBezTo>
                <a:cubicBezTo>
                  <a:pt x="1303" y="456"/>
                  <a:pt x="1303" y="456"/>
                  <a:pt x="1303" y="456"/>
                </a:cubicBezTo>
                <a:cubicBezTo>
                  <a:pt x="1414" y="456"/>
                  <a:pt x="1414" y="456"/>
                  <a:pt x="1414" y="456"/>
                </a:cubicBezTo>
                <a:lnTo>
                  <a:pt x="1414" y="720"/>
                </a:lnTo>
                <a:close/>
                <a:moveTo>
                  <a:pt x="1775" y="429"/>
                </a:moveTo>
                <a:cubicBezTo>
                  <a:pt x="1775" y="747"/>
                  <a:pt x="1775" y="747"/>
                  <a:pt x="1775" y="747"/>
                </a:cubicBezTo>
                <a:cubicBezTo>
                  <a:pt x="1775" y="762"/>
                  <a:pt x="1762" y="774"/>
                  <a:pt x="1748" y="774"/>
                </a:cubicBezTo>
                <a:cubicBezTo>
                  <a:pt x="1733" y="774"/>
                  <a:pt x="1721" y="762"/>
                  <a:pt x="1721" y="747"/>
                </a:cubicBezTo>
                <a:cubicBezTo>
                  <a:pt x="1721" y="497"/>
                  <a:pt x="1721" y="497"/>
                  <a:pt x="1721" y="497"/>
                </a:cubicBezTo>
                <a:cubicBezTo>
                  <a:pt x="1603" y="623"/>
                  <a:pt x="1603" y="623"/>
                  <a:pt x="1603" y="623"/>
                </a:cubicBezTo>
                <a:cubicBezTo>
                  <a:pt x="1593" y="634"/>
                  <a:pt x="1576" y="634"/>
                  <a:pt x="1565" y="624"/>
                </a:cubicBezTo>
                <a:cubicBezTo>
                  <a:pt x="1554" y="614"/>
                  <a:pt x="1553" y="597"/>
                  <a:pt x="1564" y="586"/>
                </a:cubicBezTo>
                <a:cubicBezTo>
                  <a:pt x="1728" y="411"/>
                  <a:pt x="1728" y="411"/>
                  <a:pt x="1728" y="411"/>
                </a:cubicBezTo>
                <a:cubicBezTo>
                  <a:pt x="1736" y="403"/>
                  <a:pt x="1747" y="400"/>
                  <a:pt x="1758" y="404"/>
                </a:cubicBezTo>
                <a:cubicBezTo>
                  <a:pt x="1768" y="408"/>
                  <a:pt x="1775" y="418"/>
                  <a:pt x="1775" y="429"/>
                </a:cubicBezTo>
                <a:close/>
                <a:moveTo>
                  <a:pt x="2081" y="429"/>
                </a:moveTo>
                <a:cubicBezTo>
                  <a:pt x="2081" y="747"/>
                  <a:pt x="2081" y="747"/>
                  <a:pt x="2081" y="747"/>
                </a:cubicBezTo>
                <a:cubicBezTo>
                  <a:pt x="2081" y="762"/>
                  <a:pt x="2069" y="774"/>
                  <a:pt x="2054" y="774"/>
                </a:cubicBezTo>
                <a:cubicBezTo>
                  <a:pt x="2040" y="774"/>
                  <a:pt x="2027" y="762"/>
                  <a:pt x="2027" y="747"/>
                </a:cubicBezTo>
                <a:cubicBezTo>
                  <a:pt x="2027" y="497"/>
                  <a:pt x="2027" y="497"/>
                  <a:pt x="2027" y="497"/>
                </a:cubicBezTo>
                <a:cubicBezTo>
                  <a:pt x="1910" y="623"/>
                  <a:pt x="1910" y="623"/>
                  <a:pt x="1910" y="623"/>
                </a:cubicBezTo>
                <a:cubicBezTo>
                  <a:pt x="1900" y="634"/>
                  <a:pt x="1882" y="634"/>
                  <a:pt x="1872" y="624"/>
                </a:cubicBezTo>
                <a:cubicBezTo>
                  <a:pt x="1861" y="614"/>
                  <a:pt x="1860" y="597"/>
                  <a:pt x="1870" y="586"/>
                </a:cubicBezTo>
                <a:cubicBezTo>
                  <a:pt x="2035" y="411"/>
                  <a:pt x="2035" y="411"/>
                  <a:pt x="2035" y="411"/>
                </a:cubicBezTo>
                <a:cubicBezTo>
                  <a:pt x="2042" y="403"/>
                  <a:pt x="2054" y="400"/>
                  <a:pt x="2064" y="404"/>
                </a:cubicBezTo>
                <a:cubicBezTo>
                  <a:pt x="2075" y="408"/>
                  <a:pt x="2081" y="418"/>
                  <a:pt x="2081" y="4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
            <a:extLst>
              <a:ext uri="{FF2B5EF4-FFF2-40B4-BE49-F238E27FC236}">
                <a16:creationId xmlns:a16="http://schemas.microsoft.com/office/drawing/2014/main" id="{DDB8C105-F1F6-08C6-7C44-347AF821D9A4}"/>
              </a:ext>
            </a:extLst>
          </p:cNvPr>
          <p:cNvSpPr>
            <a:spLocks noEditPoints="1"/>
          </p:cNvSpPr>
          <p:nvPr/>
        </p:nvSpPr>
        <p:spPr bwMode="auto">
          <a:xfrm>
            <a:off x="3439405" y="4919017"/>
            <a:ext cx="1232405" cy="1189369"/>
          </a:xfrm>
          <a:custGeom>
            <a:avLst/>
            <a:gdLst>
              <a:gd name="T0" fmla="*/ 2623 w 2627"/>
              <a:gd name="T1" fmla="*/ 662 h 2539"/>
              <a:gd name="T2" fmla="*/ 1957 w 2627"/>
              <a:gd name="T3" fmla="*/ 9 h 2539"/>
              <a:gd name="T4" fmla="*/ 1941 w 2627"/>
              <a:gd name="T5" fmla="*/ 0 h 2539"/>
              <a:gd name="T6" fmla="*/ 800 w 2627"/>
              <a:gd name="T7" fmla="*/ 0 h 2539"/>
              <a:gd name="T8" fmla="*/ 738 w 2627"/>
              <a:gd name="T9" fmla="*/ 554 h 2539"/>
              <a:gd name="T10" fmla="*/ 800 w 2627"/>
              <a:gd name="T11" fmla="*/ 64 h 2539"/>
              <a:gd name="T12" fmla="*/ 1935 w 2627"/>
              <a:gd name="T13" fmla="*/ 709 h 2539"/>
              <a:gd name="T14" fmla="*/ 2533 w 2627"/>
              <a:gd name="T15" fmla="*/ 2475 h 2539"/>
              <a:gd name="T16" fmla="*/ 770 w 2627"/>
              <a:gd name="T17" fmla="*/ 1290 h 2539"/>
              <a:gd name="T18" fmla="*/ 706 w 2627"/>
              <a:gd name="T19" fmla="*/ 2447 h 2539"/>
              <a:gd name="T20" fmla="*/ 2627 w 2627"/>
              <a:gd name="T21" fmla="*/ 2447 h 2539"/>
              <a:gd name="T22" fmla="*/ 1967 w 2627"/>
              <a:gd name="T23" fmla="*/ 108 h 2539"/>
              <a:gd name="T24" fmla="*/ 1967 w 2627"/>
              <a:gd name="T25" fmla="*/ 645 h 2539"/>
              <a:gd name="T26" fmla="*/ 1001 w 2627"/>
              <a:gd name="T27" fmla="*/ 2057 h 2539"/>
              <a:gd name="T28" fmla="*/ 1636 w 2627"/>
              <a:gd name="T29" fmla="*/ 2121 h 2539"/>
              <a:gd name="T30" fmla="*/ 2364 w 2627"/>
              <a:gd name="T31" fmla="*/ 2089 h 2539"/>
              <a:gd name="T32" fmla="*/ 1959 w 2627"/>
              <a:gd name="T33" fmla="*/ 2089 h 2539"/>
              <a:gd name="T34" fmla="*/ 2364 w 2627"/>
              <a:gd name="T35" fmla="*/ 2089 h 2539"/>
              <a:gd name="T36" fmla="*/ 1276 w 2627"/>
              <a:gd name="T37" fmla="*/ 1816 h 2539"/>
              <a:gd name="T38" fmla="*/ 969 w 2627"/>
              <a:gd name="T39" fmla="*/ 1816 h 2539"/>
              <a:gd name="T40" fmla="*/ 2332 w 2627"/>
              <a:gd name="T41" fmla="*/ 1848 h 2539"/>
              <a:gd name="T42" fmla="*/ 1847 w 2627"/>
              <a:gd name="T43" fmla="*/ 1784 h 2539"/>
              <a:gd name="T44" fmla="*/ 1043 w 2627"/>
              <a:gd name="T45" fmla="*/ 1543 h 2539"/>
              <a:gd name="T46" fmla="*/ 959 w 2627"/>
              <a:gd name="T47" fmla="*/ 1543 h 2539"/>
              <a:gd name="T48" fmla="*/ 1043 w 2627"/>
              <a:gd name="T49" fmla="*/ 1543 h 2539"/>
              <a:gd name="T50" fmla="*/ 1713 w 2627"/>
              <a:gd name="T51" fmla="*/ 1575 h 2539"/>
              <a:gd name="T52" fmla="*/ 2332 w 2627"/>
              <a:gd name="T53" fmla="*/ 1510 h 2539"/>
              <a:gd name="T54" fmla="*/ 2332 w 2627"/>
              <a:gd name="T55" fmla="*/ 1302 h 2539"/>
              <a:gd name="T56" fmla="*/ 1440 w 2627"/>
              <a:gd name="T57" fmla="*/ 1237 h 2539"/>
              <a:gd name="T58" fmla="*/ 2364 w 2627"/>
              <a:gd name="T59" fmla="*/ 996 h 2539"/>
              <a:gd name="T60" fmla="*/ 1176 w 2627"/>
              <a:gd name="T61" fmla="*/ 996 h 2539"/>
              <a:gd name="T62" fmla="*/ 2364 w 2627"/>
              <a:gd name="T63" fmla="*/ 996 h 2539"/>
              <a:gd name="T64" fmla="*/ 1780 w 2627"/>
              <a:gd name="T65" fmla="*/ 691 h 2539"/>
              <a:gd name="T66" fmla="*/ 1001 w 2627"/>
              <a:gd name="T67" fmla="*/ 755 h 2539"/>
              <a:gd name="T68" fmla="*/ 1001 w 2627"/>
              <a:gd name="T69" fmla="*/ 417 h 2539"/>
              <a:gd name="T70" fmla="*/ 1749 w 2627"/>
              <a:gd name="T71" fmla="*/ 482 h 2539"/>
              <a:gd name="T72" fmla="*/ 1384 w 2627"/>
              <a:gd name="T73" fmla="*/ 1871 h 2539"/>
              <a:gd name="T74" fmla="*/ 1866 w 2627"/>
              <a:gd name="T75" fmla="*/ 2138 h 2539"/>
              <a:gd name="T76" fmla="*/ 1911 w 2627"/>
              <a:gd name="T77" fmla="*/ 2096 h 2539"/>
              <a:gd name="T78" fmla="*/ 1671 w 2627"/>
              <a:gd name="T79" fmla="*/ 1600 h 2539"/>
              <a:gd name="T80" fmla="*/ 250 w 2627"/>
              <a:gd name="T81" fmla="*/ 145 h 2539"/>
              <a:gd name="T82" fmla="*/ 9 w 2627"/>
              <a:gd name="T83" fmla="*/ 417 h 2539"/>
              <a:gd name="T84" fmla="*/ 305 w 2627"/>
              <a:gd name="T85" fmla="*/ 636 h 2539"/>
              <a:gd name="T86" fmla="*/ 353 w 2627"/>
              <a:gd name="T87" fmla="*/ 686 h 2539"/>
              <a:gd name="T88" fmla="*/ 1484 w 2627"/>
              <a:gd name="T89" fmla="*/ 1642 h 2539"/>
              <a:gd name="T90" fmla="*/ 1589 w 2627"/>
              <a:gd name="T91" fmla="*/ 1607 h 2539"/>
              <a:gd name="T92" fmla="*/ 1448 w 2627"/>
              <a:gd name="T93" fmla="*/ 1834 h 2539"/>
              <a:gd name="T94" fmla="*/ 1773 w 2627"/>
              <a:gd name="T95" fmla="*/ 1958 h 2539"/>
              <a:gd name="T96" fmla="*/ 1396 w 2627"/>
              <a:gd name="T97" fmla="*/ 1789 h 2539"/>
              <a:gd name="T98" fmla="*/ 1796 w 2627"/>
              <a:gd name="T99" fmla="*/ 2026 h 2539"/>
              <a:gd name="T100" fmla="*/ 1796 w 2627"/>
              <a:gd name="T101" fmla="*/ 2026 h 2539"/>
              <a:gd name="T102" fmla="*/ 261 w 2627"/>
              <a:gd name="T103" fmla="*/ 589 h 2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27" h="2539">
                <a:moveTo>
                  <a:pt x="2626" y="670"/>
                </a:moveTo>
                <a:cubicBezTo>
                  <a:pt x="2626" y="670"/>
                  <a:pt x="2626" y="670"/>
                  <a:pt x="2626" y="670"/>
                </a:cubicBezTo>
                <a:cubicBezTo>
                  <a:pt x="2625" y="667"/>
                  <a:pt x="2624" y="665"/>
                  <a:pt x="2623" y="662"/>
                </a:cubicBezTo>
                <a:cubicBezTo>
                  <a:pt x="2623" y="662"/>
                  <a:pt x="2623" y="661"/>
                  <a:pt x="2622" y="661"/>
                </a:cubicBezTo>
                <a:cubicBezTo>
                  <a:pt x="2621" y="658"/>
                  <a:pt x="2619" y="656"/>
                  <a:pt x="2617" y="654"/>
                </a:cubicBezTo>
                <a:cubicBezTo>
                  <a:pt x="1957" y="9"/>
                  <a:pt x="1957" y="9"/>
                  <a:pt x="1957" y="9"/>
                </a:cubicBezTo>
                <a:cubicBezTo>
                  <a:pt x="1955" y="7"/>
                  <a:pt x="1953" y="5"/>
                  <a:pt x="1951" y="4"/>
                </a:cubicBezTo>
                <a:cubicBezTo>
                  <a:pt x="1950" y="3"/>
                  <a:pt x="1949" y="3"/>
                  <a:pt x="1949" y="3"/>
                </a:cubicBezTo>
                <a:cubicBezTo>
                  <a:pt x="1946" y="2"/>
                  <a:pt x="1944" y="1"/>
                  <a:pt x="1941" y="0"/>
                </a:cubicBezTo>
                <a:cubicBezTo>
                  <a:pt x="1941" y="0"/>
                  <a:pt x="1941" y="0"/>
                  <a:pt x="1941" y="0"/>
                </a:cubicBezTo>
                <a:cubicBezTo>
                  <a:pt x="1939" y="0"/>
                  <a:pt x="1937" y="0"/>
                  <a:pt x="1935" y="0"/>
                </a:cubicBezTo>
                <a:cubicBezTo>
                  <a:pt x="800" y="0"/>
                  <a:pt x="800" y="0"/>
                  <a:pt x="800" y="0"/>
                </a:cubicBezTo>
                <a:cubicBezTo>
                  <a:pt x="748" y="0"/>
                  <a:pt x="706" y="41"/>
                  <a:pt x="706" y="92"/>
                </a:cubicBezTo>
                <a:cubicBezTo>
                  <a:pt x="706" y="522"/>
                  <a:pt x="706" y="522"/>
                  <a:pt x="706" y="522"/>
                </a:cubicBezTo>
                <a:cubicBezTo>
                  <a:pt x="706" y="540"/>
                  <a:pt x="720" y="554"/>
                  <a:pt x="738" y="554"/>
                </a:cubicBezTo>
                <a:cubicBezTo>
                  <a:pt x="756" y="554"/>
                  <a:pt x="770" y="540"/>
                  <a:pt x="770" y="522"/>
                </a:cubicBezTo>
                <a:cubicBezTo>
                  <a:pt x="770" y="92"/>
                  <a:pt x="770" y="92"/>
                  <a:pt x="770" y="92"/>
                </a:cubicBezTo>
                <a:cubicBezTo>
                  <a:pt x="770" y="76"/>
                  <a:pt x="784" y="64"/>
                  <a:pt x="800" y="64"/>
                </a:cubicBezTo>
                <a:cubicBezTo>
                  <a:pt x="1903" y="64"/>
                  <a:pt x="1903" y="64"/>
                  <a:pt x="1903" y="64"/>
                </a:cubicBezTo>
                <a:cubicBezTo>
                  <a:pt x="1903" y="677"/>
                  <a:pt x="1903" y="677"/>
                  <a:pt x="1903" y="677"/>
                </a:cubicBezTo>
                <a:cubicBezTo>
                  <a:pt x="1903" y="695"/>
                  <a:pt x="1917" y="709"/>
                  <a:pt x="1935" y="709"/>
                </a:cubicBezTo>
                <a:cubicBezTo>
                  <a:pt x="2562" y="709"/>
                  <a:pt x="2562" y="709"/>
                  <a:pt x="2562" y="709"/>
                </a:cubicBezTo>
                <a:cubicBezTo>
                  <a:pt x="2562" y="2447"/>
                  <a:pt x="2562" y="2447"/>
                  <a:pt x="2562" y="2447"/>
                </a:cubicBezTo>
                <a:cubicBezTo>
                  <a:pt x="2562" y="2462"/>
                  <a:pt x="2549" y="2475"/>
                  <a:pt x="2533" y="2475"/>
                </a:cubicBezTo>
                <a:cubicBezTo>
                  <a:pt x="800" y="2475"/>
                  <a:pt x="800" y="2475"/>
                  <a:pt x="800" y="2475"/>
                </a:cubicBezTo>
                <a:cubicBezTo>
                  <a:pt x="784" y="2475"/>
                  <a:pt x="770" y="2462"/>
                  <a:pt x="770" y="2447"/>
                </a:cubicBezTo>
                <a:cubicBezTo>
                  <a:pt x="770" y="1290"/>
                  <a:pt x="770" y="1290"/>
                  <a:pt x="770" y="1290"/>
                </a:cubicBezTo>
                <a:cubicBezTo>
                  <a:pt x="770" y="1273"/>
                  <a:pt x="756" y="1258"/>
                  <a:pt x="738" y="1258"/>
                </a:cubicBezTo>
                <a:cubicBezTo>
                  <a:pt x="720" y="1258"/>
                  <a:pt x="706" y="1273"/>
                  <a:pt x="706" y="1290"/>
                </a:cubicBezTo>
                <a:cubicBezTo>
                  <a:pt x="706" y="2447"/>
                  <a:pt x="706" y="2447"/>
                  <a:pt x="706" y="2447"/>
                </a:cubicBezTo>
                <a:cubicBezTo>
                  <a:pt x="706" y="2498"/>
                  <a:pt x="748" y="2539"/>
                  <a:pt x="800" y="2539"/>
                </a:cubicBezTo>
                <a:cubicBezTo>
                  <a:pt x="2533" y="2539"/>
                  <a:pt x="2533" y="2539"/>
                  <a:pt x="2533" y="2539"/>
                </a:cubicBezTo>
                <a:cubicBezTo>
                  <a:pt x="2585" y="2539"/>
                  <a:pt x="2627" y="2498"/>
                  <a:pt x="2627" y="2447"/>
                </a:cubicBezTo>
                <a:cubicBezTo>
                  <a:pt x="2627" y="677"/>
                  <a:pt x="2627" y="677"/>
                  <a:pt x="2627" y="677"/>
                </a:cubicBezTo>
                <a:cubicBezTo>
                  <a:pt x="2627" y="675"/>
                  <a:pt x="2627" y="672"/>
                  <a:pt x="2626" y="670"/>
                </a:cubicBezTo>
                <a:close/>
                <a:moveTo>
                  <a:pt x="1967" y="108"/>
                </a:moveTo>
                <a:cubicBezTo>
                  <a:pt x="2127" y="265"/>
                  <a:pt x="2127" y="265"/>
                  <a:pt x="2127" y="265"/>
                </a:cubicBezTo>
                <a:cubicBezTo>
                  <a:pt x="2515" y="645"/>
                  <a:pt x="2515" y="645"/>
                  <a:pt x="2515" y="645"/>
                </a:cubicBezTo>
                <a:cubicBezTo>
                  <a:pt x="1967" y="645"/>
                  <a:pt x="1967" y="645"/>
                  <a:pt x="1967" y="645"/>
                </a:cubicBezTo>
                <a:lnTo>
                  <a:pt x="1967" y="108"/>
                </a:lnTo>
                <a:close/>
                <a:moveTo>
                  <a:pt x="969" y="2089"/>
                </a:moveTo>
                <a:cubicBezTo>
                  <a:pt x="969" y="2071"/>
                  <a:pt x="983" y="2057"/>
                  <a:pt x="1001" y="2057"/>
                </a:cubicBezTo>
                <a:cubicBezTo>
                  <a:pt x="1636" y="2057"/>
                  <a:pt x="1636" y="2057"/>
                  <a:pt x="1636" y="2057"/>
                </a:cubicBezTo>
                <a:cubicBezTo>
                  <a:pt x="1654" y="2057"/>
                  <a:pt x="1668" y="2071"/>
                  <a:pt x="1668" y="2089"/>
                </a:cubicBezTo>
                <a:cubicBezTo>
                  <a:pt x="1668" y="2107"/>
                  <a:pt x="1654" y="2121"/>
                  <a:pt x="1636" y="2121"/>
                </a:cubicBezTo>
                <a:cubicBezTo>
                  <a:pt x="1001" y="2121"/>
                  <a:pt x="1001" y="2121"/>
                  <a:pt x="1001" y="2121"/>
                </a:cubicBezTo>
                <a:cubicBezTo>
                  <a:pt x="983" y="2121"/>
                  <a:pt x="969" y="2107"/>
                  <a:pt x="969" y="2089"/>
                </a:cubicBezTo>
                <a:close/>
                <a:moveTo>
                  <a:pt x="2364" y="2089"/>
                </a:moveTo>
                <a:cubicBezTo>
                  <a:pt x="2364" y="2107"/>
                  <a:pt x="2349" y="2121"/>
                  <a:pt x="2332" y="2121"/>
                </a:cubicBezTo>
                <a:cubicBezTo>
                  <a:pt x="1992" y="2121"/>
                  <a:pt x="1992" y="2121"/>
                  <a:pt x="1992" y="2121"/>
                </a:cubicBezTo>
                <a:cubicBezTo>
                  <a:pt x="1974" y="2121"/>
                  <a:pt x="1959" y="2107"/>
                  <a:pt x="1959" y="2089"/>
                </a:cubicBezTo>
                <a:cubicBezTo>
                  <a:pt x="1959" y="2071"/>
                  <a:pt x="1974" y="2057"/>
                  <a:pt x="1992" y="2057"/>
                </a:cubicBezTo>
                <a:cubicBezTo>
                  <a:pt x="2332" y="2057"/>
                  <a:pt x="2332" y="2057"/>
                  <a:pt x="2332" y="2057"/>
                </a:cubicBezTo>
                <a:cubicBezTo>
                  <a:pt x="2349" y="2057"/>
                  <a:pt x="2364" y="2071"/>
                  <a:pt x="2364" y="2089"/>
                </a:cubicBezTo>
                <a:close/>
                <a:moveTo>
                  <a:pt x="1001" y="1784"/>
                </a:moveTo>
                <a:cubicBezTo>
                  <a:pt x="1244" y="1784"/>
                  <a:pt x="1244" y="1784"/>
                  <a:pt x="1244" y="1784"/>
                </a:cubicBezTo>
                <a:cubicBezTo>
                  <a:pt x="1262" y="1784"/>
                  <a:pt x="1276" y="1798"/>
                  <a:pt x="1276" y="1816"/>
                </a:cubicBezTo>
                <a:cubicBezTo>
                  <a:pt x="1276" y="1834"/>
                  <a:pt x="1262" y="1848"/>
                  <a:pt x="1244" y="1848"/>
                </a:cubicBezTo>
                <a:cubicBezTo>
                  <a:pt x="1001" y="1848"/>
                  <a:pt x="1001" y="1848"/>
                  <a:pt x="1001" y="1848"/>
                </a:cubicBezTo>
                <a:cubicBezTo>
                  <a:pt x="983" y="1848"/>
                  <a:pt x="969" y="1834"/>
                  <a:pt x="969" y="1816"/>
                </a:cubicBezTo>
                <a:cubicBezTo>
                  <a:pt x="969" y="1798"/>
                  <a:pt x="983" y="1784"/>
                  <a:pt x="1001" y="1784"/>
                </a:cubicBezTo>
                <a:close/>
                <a:moveTo>
                  <a:pt x="2364" y="1816"/>
                </a:moveTo>
                <a:cubicBezTo>
                  <a:pt x="2364" y="1834"/>
                  <a:pt x="2349" y="1848"/>
                  <a:pt x="2332" y="1848"/>
                </a:cubicBezTo>
                <a:cubicBezTo>
                  <a:pt x="1847" y="1848"/>
                  <a:pt x="1847" y="1848"/>
                  <a:pt x="1847" y="1848"/>
                </a:cubicBezTo>
                <a:cubicBezTo>
                  <a:pt x="1829" y="1848"/>
                  <a:pt x="1815" y="1834"/>
                  <a:pt x="1815" y="1816"/>
                </a:cubicBezTo>
                <a:cubicBezTo>
                  <a:pt x="1815" y="1798"/>
                  <a:pt x="1829" y="1784"/>
                  <a:pt x="1847" y="1784"/>
                </a:cubicBezTo>
                <a:cubicBezTo>
                  <a:pt x="2332" y="1784"/>
                  <a:pt x="2332" y="1784"/>
                  <a:pt x="2332" y="1784"/>
                </a:cubicBezTo>
                <a:cubicBezTo>
                  <a:pt x="2349" y="1784"/>
                  <a:pt x="2364" y="1798"/>
                  <a:pt x="2364" y="1816"/>
                </a:cubicBezTo>
                <a:close/>
                <a:moveTo>
                  <a:pt x="1043" y="1543"/>
                </a:moveTo>
                <a:cubicBezTo>
                  <a:pt x="1043" y="1560"/>
                  <a:pt x="1029" y="1575"/>
                  <a:pt x="1011" y="1575"/>
                </a:cubicBezTo>
                <a:cubicBezTo>
                  <a:pt x="992" y="1575"/>
                  <a:pt x="992" y="1575"/>
                  <a:pt x="992" y="1575"/>
                </a:cubicBezTo>
                <a:cubicBezTo>
                  <a:pt x="974" y="1575"/>
                  <a:pt x="959" y="1560"/>
                  <a:pt x="959" y="1543"/>
                </a:cubicBezTo>
                <a:cubicBezTo>
                  <a:pt x="959" y="1525"/>
                  <a:pt x="974" y="1510"/>
                  <a:pt x="992" y="1510"/>
                </a:cubicBezTo>
                <a:cubicBezTo>
                  <a:pt x="1011" y="1510"/>
                  <a:pt x="1011" y="1510"/>
                  <a:pt x="1011" y="1510"/>
                </a:cubicBezTo>
                <a:cubicBezTo>
                  <a:pt x="1029" y="1510"/>
                  <a:pt x="1043" y="1525"/>
                  <a:pt x="1043" y="1543"/>
                </a:cubicBezTo>
                <a:close/>
                <a:moveTo>
                  <a:pt x="2364" y="1543"/>
                </a:moveTo>
                <a:cubicBezTo>
                  <a:pt x="2364" y="1560"/>
                  <a:pt x="2349" y="1575"/>
                  <a:pt x="2332" y="1575"/>
                </a:cubicBezTo>
                <a:cubicBezTo>
                  <a:pt x="1713" y="1575"/>
                  <a:pt x="1713" y="1575"/>
                  <a:pt x="1713" y="1575"/>
                </a:cubicBezTo>
                <a:cubicBezTo>
                  <a:pt x="1695" y="1575"/>
                  <a:pt x="1681" y="1560"/>
                  <a:pt x="1681" y="1543"/>
                </a:cubicBezTo>
                <a:cubicBezTo>
                  <a:pt x="1681" y="1525"/>
                  <a:pt x="1695" y="1510"/>
                  <a:pt x="1713" y="1510"/>
                </a:cubicBezTo>
                <a:cubicBezTo>
                  <a:pt x="2332" y="1510"/>
                  <a:pt x="2332" y="1510"/>
                  <a:pt x="2332" y="1510"/>
                </a:cubicBezTo>
                <a:cubicBezTo>
                  <a:pt x="2349" y="1510"/>
                  <a:pt x="2364" y="1525"/>
                  <a:pt x="2364" y="1543"/>
                </a:cubicBezTo>
                <a:close/>
                <a:moveTo>
                  <a:pt x="2364" y="1269"/>
                </a:moveTo>
                <a:cubicBezTo>
                  <a:pt x="2364" y="1287"/>
                  <a:pt x="2349" y="1302"/>
                  <a:pt x="2332" y="1302"/>
                </a:cubicBezTo>
                <a:cubicBezTo>
                  <a:pt x="1440" y="1302"/>
                  <a:pt x="1440" y="1302"/>
                  <a:pt x="1440" y="1302"/>
                </a:cubicBezTo>
                <a:cubicBezTo>
                  <a:pt x="1422" y="1302"/>
                  <a:pt x="1408" y="1287"/>
                  <a:pt x="1408" y="1269"/>
                </a:cubicBezTo>
                <a:cubicBezTo>
                  <a:pt x="1408" y="1252"/>
                  <a:pt x="1422" y="1237"/>
                  <a:pt x="1440" y="1237"/>
                </a:cubicBezTo>
                <a:cubicBezTo>
                  <a:pt x="2332" y="1237"/>
                  <a:pt x="2332" y="1237"/>
                  <a:pt x="2332" y="1237"/>
                </a:cubicBezTo>
                <a:cubicBezTo>
                  <a:pt x="2349" y="1237"/>
                  <a:pt x="2364" y="1252"/>
                  <a:pt x="2364" y="1269"/>
                </a:cubicBezTo>
                <a:close/>
                <a:moveTo>
                  <a:pt x="2364" y="996"/>
                </a:moveTo>
                <a:cubicBezTo>
                  <a:pt x="2364" y="1014"/>
                  <a:pt x="2349" y="1028"/>
                  <a:pt x="2332" y="1028"/>
                </a:cubicBezTo>
                <a:cubicBezTo>
                  <a:pt x="1208" y="1028"/>
                  <a:pt x="1208" y="1028"/>
                  <a:pt x="1208" y="1028"/>
                </a:cubicBezTo>
                <a:cubicBezTo>
                  <a:pt x="1190" y="1028"/>
                  <a:pt x="1176" y="1014"/>
                  <a:pt x="1176" y="996"/>
                </a:cubicBezTo>
                <a:cubicBezTo>
                  <a:pt x="1176" y="978"/>
                  <a:pt x="1190" y="964"/>
                  <a:pt x="1208" y="964"/>
                </a:cubicBezTo>
                <a:cubicBezTo>
                  <a:pt x="2332" y="964"/>
                  <a:pt x="2332" y="964"/>
                  <a:pt x="2332" y="964"/>
                </a:cubicBezTo>
                <a:cubicBezTo>
                  <a:pt x="2349" y="964"/>
                  <a:pt x="2364" y="978"/>
                  <a:pt x="2364" y="996"/>
                </a:cubicBezTo>
                <a:close/>
                <a:moveTo>
                  <a:pt x="969" y="723"/>
                </a:moveTo>
                <a:cubicBezTo>
                  <a:pt x="969" y="705"/>
                  <a:pt x="983" y="691"/>
                  <a:pt x="1001" y="691"/>
                </a:cubicBezTo>
                <a:cubicBezTo>
                  <a:pt x="1780" y="691"/>
                  <a:pt x="1780" y="691"/>
                  <a:pt x="1780" y="691"/>
                </a:cubicBezTo>
                <a:cubicBezTo>
                  <a:pt x="1798" y="691"/>
                  <a:pt x="1812" y="705"/>
                  <a:pt x="1812" y="723"/>
                </a:cubicBezTo>
                <a:cubicBezTo>
                  <a:pt x="1812" y="741"/>
                  <a:pt x="1798" y="755"/>
                  <a:pt x="1780" y="755"/>
                </a:cubicBezTo>
                <a:cubicBezTo>
                  <a:pt x="1001" y="755"/>
                  <a:pt x="1001" y="755"/>
                  <a:pt x="1001" y="755"/>
                </a:cubicBezTo>
                <a:cubicBezTo>
                  <a:pt x="983" y="755"/>
                  <a:pt x="969" y="741"/>
                  <a:pt x="969" y="723"/>
                </a:cubicBezTo>
                <a:close/>
                <a:moveTo>
                  <a:pt x="969" y="449"/>
                </a:moveTo>
                <a:cubicBezTo>
                  <a:pt x="969" y="432"/>
                  <a:pt x="983" y="417"/>
                  <a:pt x="1001" y="417"/>
                </a:cubicBezTo>
                <a:cubicBezTo>
                  <a:pt x="1749" y="417"/>
                  <a:pt x="1749" y="417"/>
                  <a:pt x="1749" y="417"/>
                </a:cubicBezTo>
                <a:cubicBezTo>
                  <a:pt x="1767" y="417"/>
                  <a:pt x="1781" y="432"/>
                  <a:pt x="1781" y="449"/>
                </a:cubicBezTo>
                <a:cubicBezTo>
                  <a:pt x="1781" y="467"/>
                  <a:pt x="1767" y="482"/>
                  <a:pt x="1749" y="482"/>
                </a:cubicBezTo>
                <a:cubicBezTo>
                  <a:pt x="1001" y="482"/>
                  <a:pt x="1001" y="482"/>
                  <a:pt x="1001" y="482"/>
                </a:cubicBezTo>
                <a:cubicBezTo>
                  <a:pt x="983" y="482"/>
                  <a:pt x="969" y="467"/>
                  <a:pt x="969" y="449"/>
                </a:cubicBezTo>
                <a:close/>
                <a:moveTo>
                  <a:pt x="1384" y="1871"/>
                </a:moveTo>
                <a:cubicBezTo>
                  <a:pt x="1386" y="1873"/>
                  <a:pt x="1389" y="1875"/>
                  <a:pt x="1391" y="1876"/>
                </a:cubicBezTo>
                <a:cubicBezTo>
                  <a:pt x="1392" y="1876"/>
                  <a:pt x="1392" y="1876"/>
                  <a:pt x="1392" y="1877"/>
                </a:cubicBezTo>
                <a:cubicBezTo>
                  <a:pt x="1866" y="2138"/>
                  <a:pt x="1866" y="2138"/>
                  <a:pt x="1866" y="2138"/>
                </a:cubicBezTo>
                <a:cubicBezTo>
                  <a:pt x="1871" y="2140"/>
                  <a:pt x="1876" y="2142"/>
                  <a:pt x="1882" y="2142"/>
                </a:cubicBezTo>
                <a:cubicBezTo>
                  <a:pt x="1890" y="2142"/>
                  <a:pt x="1898" y="2139"/>
                  <a:pt x="1904" y="2133"/>
                </a:cubicBezTo>
                <a:cubicBezTo>
                  <a:pt x="1914" y="2123"/>
                  <a:pt x="1917" y="2108"/>
                  <a:pt x="1911" y="2096"/>
                </a:cubicBezTo>
                <a:cubicBezTo>
                  <a:pt x="1676" y="1608"/>
                  <a:pt x="1676" y="1608"/>
                  <a:pt x="1676" y="1608"/>
                </a:cubicBezTo>
                <a:cubicBezTo>
                  <a:pt x="1676" y="1607"/>
                  <a:pt x="1676" y="1607"/>
                  <a:pt x="1676" y="1607"/>
                </a:cubicBezTo>
                <a:cubicBezTo>
                  <a:pt x="1674" y="1604"/>
                  <a:pt x="1673" y="1602"/>
                  <a:pt x="1671" y="1600"/>
                </a:cubicBezTo>
                <a:cubicBezTo>
                  <a:pt x="1671" y="1600"/>
                  <a:pt x="1671" y="1599"/>
                  <a:pt x="1671" y="1599"/>
                </a:cubicBezTo>
                <a:cubicBezTo>
                  <a:pt x="296" y="146"/>
                  <a:pt x="296" y="146"/>
                  <a:pt x="296" y="146"/>
                </a:cubicBezTo>
                <a:cubicBezTo>
                  <a:pt x="284" y="133"/>
                  <a:pt x="263" y="132"/>
                  <a:pt x="250" y="145"/>
                </a:cubicBezTo>
                <a:cubicBezTo>
                  <a:pt x="11" y="371"/>
                  <a:pt x="11" y="371"/>
                  <a:pt x="11" y="371"/>
                </a:cubicBezTo>
                <a:cubicBezTo>
                  <a:pt x="4" y="377"/>
                  <a:pt x="1" y="385"/>
                  <a:pt x="1" y="394"/>
                </a:cubicBezTo>
                <a:cubicBezTo>
                  <a:pt x="0" y="402"/>
                  <a:pt x="3" y="411"/>
                  <a:pt x="9" y="417"/>
                </a:cubicBezTo>
                <a:cubicBezTo>
                  <a:pt x="1384" y="1870"/>
                  <a:pt x="1384" y="1870"/>
                  <a:pt x="1384" y="1870"/>
                </a:cubicBezTo>
                <a:cubicBezTo>
                  <a:pt x="1384" y="1871"/>
                  <a:pt x="1384" y="1871"/>
                  <a:pt x="1384" y="1871"/>
                </a:cubicBezTo>
                <a:close/>
                <a:moveTo>
                  <a:pt x="305" y="636"/>
                </a:moveTo>
                <a:cubicBezTo>
                  <a:pt x="498" y="453"/>
                  <a:pt x="498" y="453"/>
                  <a:pt x="498" y="453"/>
                </a:cubicBezTo>
                <a:cubicBezTo>
                  <a:pt x="546" y="504"/>
                  <a:pt x="546" y="504"/>
                  <a:pt x="546" y="504"/>
                </a:cubicBezTo>
                <a:cubicBezTo>
                  <a:pt x="353" y="686"/>
                  <a:pt x="353" y="686"/>
                  <a:pt x="353" y="686"/>
                </a:cubicBezTo>
                <a:lnTo>
                  <a:pt x="305" y="636"/>
                </a:lnTo>
                <a:close/>
                <a:moveTo>
                  <a:pt x="1589" y="1607"/>
                </a:moveTo>
                <a:cubicBezTo>
                  <a:pt x="1484" y="1642"/>
                  <a:pt x="1484" y="1642"/>
                  <a:pt x="1484" y="1642"/>
                </a:cubicBezTo>
                <a:cubicBezTo>
                  <a:pt x="517" y="620"/>
                  <a:pt x="517" y="620"/>
                  <a:pt x="517" y="620"/>
                </a:cubicBezTo>
                <a:cubicBezTo>
                  <a:pt x="590" y="551"/>
                  <a:pt x="590" y="551"/>
                  <a:pt x="590" y="551"/>
                </a:cubicBezTo>
                <a:lnTo>
                  <a:pt x="1589" y="1607"/>
                </a:lnTo>
                <a:close/>
                <a:moveTo>
                  <a:pt x="1773" y="1958"/>
                </a:moveTo>
                <a:cubicBezTo>
                  <a:pt x="1737" y="1993"/>
                  <a:pt x="1737" y="1993"/>
                  <a:pt x="1737" y="1993"/>
                </a:cubicBezTo>
                <a:cubicBezTo>
                  <a:pt x="1448" y="1834"/>
                  <a:pt x="1448" y="1834"/>
                  <a:pt x="1448" y="1834"/>
                </a:cubicBezTo>
                <a:cubicBezTo>
                  <a:pt x="1499" y="1705"/>
                  <a:pt x="1499" y="1705"/>
                  <a:pt x="1499" y="1705"/>
                </a:cubicBezTo>
                <a:cubicBezTo>
                  <a:pt x="1631" y="1661"/>
                  <a:pt x="1631" y="1661"/>
                  <a:pt x="1631" y="1661"/>
                </a:cubicBezTo>
                <a:lnTo>
                  <a:pt x="1773" y="1958"/>
                </a:lnTo>
                <a:close/>
                <a:moveTo>
                  <a:pt x="470" y="664"/>
                </a:moveTo>
                <a:cubicBezTo>
                  <a:pt x="1437" y="1686"/>
                  <a:pt x="1437" y="1686"/>
                  <a:pt x="1437" y="1686"/>
                </a:cubicBezTo>
                <a:cubicBezTo>
                  <a:pt x="1396" y="1789"/>
                  <a:pt x="1396" y="1789"/>
                  <a:pt x="1396" y="1789"/>
                </a:cubicBezTo>
                <a:cubicBezTo>
                  <a:pt x="397" y="733"/>
                  <a:pt x="397" y="733"/>
                  <a:pt x="397" y="733"/>
                </a:cubicBezTo>
                <a:lnTo>
                  <a:pt x="470" y="664"/>
                </a:lnTo>
                <a:close/>
                <a:moveTo>
                  <a:pt x="1796" y="2026"/>
                </a:moveTo>
                <a:cubicBezTo>
                  <a:pt x="1803" y="2019"/>
                  <a:pt x="1803" y="2019"/>
                  <a:pt x="1803" y="2019"/>
                </a:cubicBezTo>
                <a:cubicBezTo>
                  <a:pt x="1809" y="2033"/>
                  <a:pt x="1809" y="2033"/>
                  <a:pt x="1809" y="2033"/>
                </a:cubicBezTo>
                <a:lnTo>
                  <a:pt x="1796" y="2026"/>
                </a:lnTo>
                <a:close/>
                <a:moveTo>
                  <a:pt x="271" y="213"/>
                </a:moveTo>
                <a:cubicBezTo>
                  <a:pt x="454" y="406"/>
                  <a:pt x="454" y="406"/>
                  <a:pt x="454" y="406"/>
                </a:cubicBezTo>
                <a:cubicBezTo>
                  <a:pt x="261" y="589"/>
                  <a:pt x="261" y="589"/>
                  <a:pt x="261" y="589"/>
                </a:cubicBezTo>
                <a:cubicBezTo>
                  <a:pt x="78" y="396"/>
                  <a:pt x="78" y="396"/>
                  <a:pt x="78" y="396"/>
                </a:cubicBezTo>
                <a:lnTo>
                  <a:pt x="271" y="2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8" name="Grafický objekt 57" descr="Kousky puzzle obrys">
            <a:extLst>
              <a:ext uri="{FF2B5EF4-FFF2-40B4-BE49-F238E27FC236}">
                <a16:creationId xmlns:a16="http://schemas.microsoft.com/office/drawing/2014/main" id="{A2FAC8EB-5C84-5A90-0F22-5D876A4674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5292" y="4758791"/>
            <a:ext cx="1523554" cy="1523554"/>
          </a:xfrm>
          <a:prstGeom prst="rect">
            <a:avLst/>
          </a:prstGeom>
        </p:spPr>
      </p:pic>
      <p:pic>
        <p:nvPicPr>
          <p:cNvPr id="60" name="Grafický objekt 59" descr="Mikroskop obrys">
            <a:extLst>
              <a:ext uri="{FF2B5EF4-FFF2-40B4-BE49-F238E27FC236}">
                <a16:creationId xmlns:a16="http://schemas.microsoft.com/office/drawing/2014/main" id="{9829B3B7-D012-D381-525A-A9878E0BCB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52480" y="4925656"/>
            <a:ext cx="1274446" cy="1274446"/>
          </a:xfrm>
          <a:prstGeom prst="rect">
            <a:avLst/>
          </a:prstGeom>
        </p:spPr>
      </p:pic>
    </p:spTree>
    <p:extLst>
      <p:ext uri="{BB962C8B-B14F-4D97-AF65-F5344CB8AC3E}">
        <p14:creationId xmlns:p14="http://schemas.microsoft.com/office/powerpoint/2010/main" val="267104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9"/>
            <a:ext cx="10134598" cy="584775"/>
          </a:xfrm>
          <a:prstGeom prst="rect">
            <a:avLst/>
          </a:prstGeom>
          <a:solidFill>
            <a:schemeClr val="accent1">
              <a:lumMod val="20000"/>
              <a:lumOff val="80000"/>
            </a:schemeClr>
          </a:solidFill>
        </p:spPr>
        <p:txBody>
          <a:bodyPr wrap="square" lIns="0" tIns="0" rIns="0" bIns="0" rtlCol="0">
            <a:spAutoFit/>
          </a:bodyPr>
          <a:lstStyle/>
          <a:p>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CZ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Macroeconomic</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Environment:</a:t>
            </a:r>
          </a:p>
        </p:txBody>
      </p:sp>
      <p:graphicFrame>
        <p:nvGraphicFramePr>
          <p:cNvPr id="42" name="Tabulka 41">
            <a:extLst>
              <a:ext uri="{FF2B5EF4-FFF2-40B4-BE49-F238E27FC236}">
                <a16:creationId xmlns:a16="http://schemas.microsoft.com/office/drawing/2014/main" id="{B36BADD9-F2E0-4219-B07C-9B5E9505D74C}"/>
              </a:ext>
            </a:extLst>
          </p:cNvPr>
          <p:cNvGraphicFramePr>
            <a:graphicFrameLocks noGrp="1"/>
          </p:cNvGraphicFramePr>
          <p:nvPr>
            <p:extLst>
              <p:ext uri="{D42A27DB-BD31-4B8C-83A1-F6EECF244321}">
                <p14:modId xmlns:p14="http://schemas.microsoft.com/office/powerpoint/2010/main" val="772226340"/>
              </p:ext>
            </p:extLst>
          </p:nvPr>
        </p:nvGraphicFramePr>
        <p:xfrm>
          <a:off x="1676401" y="3582077"/>
          <a:ext cx="10134599" cy="2933411"/>
        </p:xfrm>
        <a:graphic>
          <a:graphicData uri="http://schemas.openxmlformats.org/drawingml/2006/table">
            <a:tbl>
              <a:tblPr/>
              <a:tblGrid>
                <a:gridCol w="2885503">
                  <a:extLst>
                    <a:ext uri="{9D8B030D-6E8A-4147-A177-3AD203B41FA5}">
                      <a16:colId xmlns:a16="http://schemas.microsoft.com/office/drawing/2014/main" val="20000"/>
                    </a:ext>
                  </a:extLst>
                </a:gridCol>
                <a:gridCol w="60114">
                  <a:extLst>
                    <a:ext uri="{9D8B030D-6E8A-4147-A177-3AD203B41FA5}">
                      <a16:colId xmlns:a16="http://schemas.microsoft.com/office/drawing/2014/main" val="20001"/>
                    </a:ext>
                  </a:extLst>
                </a:gridCol>
                <a:gridCol w="986096">
                  <a:extLst>
                    <a:ext uri="{9D8B030D-6E8A-4147-A177-3AD203B41FA5}">
                      <a16:colId xmlns:a16="http://schemas.microsoft.com/office/drawing/2014/main" val="20002"/>
                    </a:ext>
                  </a:extLst>
                </a:gridCol>
                <a:gridCol w="65579">
                  <a:extLst>
                    <a:ext uri="{9D8B030D-6E8A-4147-A177-3AD203B41FA5}">
                      <a16:colId xmlns:a16="http://schemas.microsoft.com/office/drawing/2014/main" val="20003"/>
                    </a:ext>
                  </a:extLst>
                </a:gridCol>
                <a:gridCol w="986096">
                  <a:extLst>
                    <a:ext uri="{9D8B030D-6E8A-4147-A177-3AD203B41FA5}">
                      <a16:colId xmlns:a16="http://schemas.microsoft.com/office/drawing/2014/main" val="20004"/>
                    </a:ext>
                  </a:extLst>
                </a:gridCol>
                <a:gridCol w="76511">
                  <a:extLst>
                    <a:ext uri="{9D8B030D-6E8A-4147-A177-3AD203B41FA5}">
                      <a16:colId xmlns:a16="http://schemas.microsoft.com/office/drawing/2014/main" val="20005"/>
                    </a:ext>
                  </a:extLst>
                </a:gridCol>
                <a:gridCol w="986096">
                  <a:extLst>
                    <a:ext uri="{9D8B030D-6E8A-4147-A177-3AD203B41FA5}">
                      <a16:colId xmlns:a16="http://schemas.microsoft.com/office/drawing/2014/main" val="20006"/>
                    </a:ext>
                  </a:extLst>
                </a:gridCol>
                <a:gridCol w="65579">
                  <a:extLst>
                    <a:ext uri="{9D8B030D-6E8A-4147-A177-3AD203B41FA5}">
                      <a16:colId xmlns:a16="http://schemas.microsoft.com/office/drawing/2014/main" val="20007"/>
                    </a:ext>
                  </a:extLst>
                </a:gridCol>
                <a:gridCol w="946805">
                  <a:extLst>
                    <a:ext uri="{9D8B030D-6E8A-4147-A177-3AD203B41FA5}">
                      <a16:colId xmlns:a16="http://schemas.microsoft.com/office/drawing/2014/main" val="20008"/>
                    </a:ext>
                  </a:extLst>
                </a:gridCol>
                <a:gridCol w="60114">
                  <a:extLst>
                    <a:ext uri="{9D8B030D-6E8A-4147-A177-3AD203B41FA5}">
                      <a16:colId xmlns:a16="http://schemas.microsoft.com/office/drawing/2014/main" val="20009"/>
                    </a:ext>
                  </a:extLst>
                </a:gridCol>
                <a:gridCol w="946805">
                  <a:extLst>
                    <a:ext uri="{9D8B030D-6E8A-4147-A177-3AD203B41FA5}">
                      <a16:colId xmlns:a16="http://schemas.microsoft.com/office/drawing/2014/main" val="20010"/>
                    </a:ext>
                  </a:extLst>
                </a:gridCol>
                <a:gridCol w="55461">
                  <a:extLst>
                    <a:ext uri="{9D8B030D-6E8A-4147-A177-3AD203B41FA5}">
                      <a16:colId xmlns:a16="http://schemas.microsoft.com/office/drawing/2014/main" val="20011"/>
                    </a:ext>
                  </a:extLst>
                </a:gridCol>
                <a:gridCol w="1006920">
                  <a:extLst>
                    <a:ext uri="{9D8B030D-6E8A-4147-A177-3AD203B41FA5}">
                      <a16:colId xmlns:a16="http://schemas.microsoft.com/office/drawing/2014/main" val="20012"/>
                    </a:ext>
                  </a:extLst>
                </a:gridCol>
                <a:gridCol w="1006920">
                  <a:extLst>
                    <a:ext uri="{9D8B030D-6E8A-4147-A177-3AD203B41FA5}">
                      <a16:colId xmlns:a16="http://schemas.microsoft.com/office/drawing/2014/main" val="121341033"/>
                    </a:ext>
                  </a:extLst>
                </a:gridCol>
              </a:tblGrid>
              <a:tr h="292735">
                <a:tc>
                  <a:txBody>
                    <a:bodyPr/>
                    <a:lstStyle/>
                    <a:p>
                      <a:pPr algn="l" fontAlgn="ctr"/>
                      <a:r>
                        <a:rPr lang="en-US" sz="1400" b="1" i="0" u="none" strike="noStrike">
                          <a:solidFill>
                            <a:srgbClr val="000000"/>
                          </a:solidFill>
                          <a:effectLst/>
                          <a:latin typeface="+mn-lt"/>
                        </a:rPr>
                        <a:t>Key Macroeconomic Indicators </a:t>
                      </a: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a:t>
                      </a:r>
                      <a:r>
                        <a:rPr lang="en-US" sz="1400" b="1" i="0" u="none" strike="noStrike">
                          <a:solidFill>
                            <a:srgbClr val="000000"/>
                          </a:solidFill>
                          <a:effectLst/>
                          <a:latin typeface="+mn-lt"/>
                        </a:rPr>
                        <a:t>15</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201</a:t>
                      </a:r>
                      <a:r>
                        <a:rPr lang="en-US" sz="1400" b="1" i="0" u="none" strike="noStrike">
                          <a:solidFill>
                            <a:srgbClr val="000000"/>
                          </a:solidFill>
                          <a:effectLst/>
                          <a:latin typeface="+mn-lt"/>
                        </a:rPr>
                        <a:t>6</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201</a:t>
                      </a:r>
                      <a:r>
                        <a:rPr lang="en-US" sz="1400" b="1" i="0" u="none" strike="noStrike">
                          <a:solidFill>
                            <a:srgbClr val="000000"/>
                          </a:solidFill>
                          <a:effectLst/>
                          <a:latin typeface="+mn-lt"/>
                        </a:rPr>
                        <a:t>7</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201</a:t>
                      </a:r>
                      <a:r>
                        <a:rPr lang="en-US" sz="1400" b="1" i="0" u="none" strike="noStrike">
                          <a:solidFill>
                            <a:srgbClr val="000000"/>
                          </a:solidFill>
                          <a:effectLst/>
                          <a:latin typeface="+mn-lt"/>
                        </a:rPr>
                        <a:t>8</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201</a:t>
                      </a:r>
                      <a:r>
                        <a:rPr lang="en-US" sz="1400" b="1" i="0" u="none" strike="noStrike">
                          <a:solidFill>
                            <a:srgbClr val="000000"/>
                          </a:solidFill>
                          <a:effectLst/>
                          <a:latin typeface="+mn-lt"/>
                        </a:rPr>
                        <a:t>9</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cs-CZ" sz="11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a:t>
                      </a:r>
                      <a:r>
                        <a:rPr lang="en-US" sz="1400" b="1" i="0" u="none" strike="noStrike">
                          <a:solidFill>
                            <a:srgbClr val="000000"/>
                          </a:solidFill>
                          <a:effectLst/>
                          <a:latin typeface="+mn-lt"/>
                        </a:rPr>
                        <a:t>20</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en-US" sz="1400" b="1" i="0" u="none" strike="noStrike">
                          <a:solidFill>
                            <a:srgbClr val="000000"/>
                          </a:solidFill>
                          <a:effectLst/>
                          <a:latin typeface="+mn-lt"/>
                        </a:rPr>
                        <a:t>2021</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extLst>
                  <a:ext uri="{0D108BD9-81ED-4DB2-BD59-A6C34878D82A}">
                    <a16:rowId xmlns:a16="http://schemas.microsoft.com/office/drawing/2014/main" val="10000"/>
                  </a:ext>
                </a:extLst>
              </a:tr>
              <a:tr h="73660">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1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extLst>
                  <a:ext uri="{0D108BD9-81ED-4DB2-BD59-A6C34878D82A}">
                    <a16:rowId xmlns:a16="http://schemas.microsoft.com/office/drawing/2014/main" val="10001"/>
                  </a:ext>
                </a:extLst>
              </a:tr>
              <a:tr h="302260">
                <a:tc>
                  <a:txBody>
                    <a:bodyPr/>
                    <a:lstStyle/>
                    <a:p>
                      <a:pPr algn="l" fontAlgn="ctr"/>
                      <a:r>
                        <a:rPr lang="cs-CZ" sz="1400" b="0" i="0" u="none" strike="noStrike">
                          <a:solidFill>
                            <a:srgbClr val="000000"/>
                          </a:solidFill>
                          <a:effectLst/>
                          <a:latin typeface="+mn-lt"/>
                        </a:rPr>
                        <a:t>GDP</a:t>
                      </a:r>
                      <a:r>
                        <a:rPr lang="en-US" sz="1400" b="0" i="0" u="none" strike="noStrike">
                          <a:solidFill>
                            <a:srgbClr val="000000"/>
                          </a:solidFill>
                          <a:effectLst/>
                          <a:latin typeface="+mn-lt"/>
                        </a:rPr>
                        <a:t> (nominal)</a:t>
                      </a:r>
                      <a:r>
                        <a:rPr lang="cs-CZ" sz="1400" b="0" i="0" u="none" strike="noStrike">
                          <a:solidFill>
                            <a:srgbClr val="000000"/>
                          </a:solidFill>
                          <a:effectLst/>
                          <a:latin typeface="+mn-lt"/>
                        </a:rPr>
                        <a:t> (</a:t>
                      </a:r>
                      <a:r>
                        <a:rPr lang="cs-CZ" sz="1400" b="0" i="0" u="none" strike="noStrike" err="1">
                          <a:solidFill>
                            <a:srgbClr val="000000"/>
                          </a:solidFill>
                          <a:effectLst/>
                          <a:latin typeface="+mn-lt"/>
                        </a:rPr>
                        <a:t>bn</a:t>
                      </a:r>
                      <a:r>
                        <a:rPr lang="cs-CZ" sz="1400" b="0" i="0" u="none" strike="noStrike">
                          <a:solidFill>
                            <a:srgbClr val="000000"/>
                          </a:solidFill>
                          <a:effectLst/>
                          <a:latin typeface="+mn-lt"/>
                        </a:rPr>
                        <a:t>. C</a:t>
                      </a:r>
                      <a:r>
                        <a:rPr lang="en-US" sz="1400" b="0" i="0" u="none" strike="noStrike">
                          <a:solidFill>
                            <a:srgbClr val="000000"/>
                          </a:solidFill>
                          <a:effectLst/>
                          <a:latin typeface="+mn-lt"/>
                        </a:rPr>
                        <a:t>HF</a:t>
                      </a:r>
                      <a:r>
                        <a:rPr lang="cs-CZ" sz="1400" b="0" i="0" u="none" strike="noStrike">
                          <a:solidFill>
                            <a:srgbClr val="000000"/>
                          </a:solidFill>
                          <a:effectLst/>
                          <a:latin typeface="+mn-lt"/>
                        </a:rPr>
                        <a:t>)</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194</a:t>
                      </a: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202</a:t>
                      </a: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215</a:t>
                      </a: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227</a:t>
                      </a: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242</a:t>
                      </a: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en-US" sz="1400" b="0" i="0" u="none" strike="noStrike">
                          <a:solidFill>
                            <a:srgbClr val="000000"/>
                          </a:solidFill>
                          <a:effectLst/>
                          <a:latin typeface="+mn-lt"/>
                        </a:rPr>
                        <a:t>236</a:t>
                      </a:r>
                      <a:endParaRPr lang="cs-CZ" sz="1400" b="0" i="0" u="none" strike="noStrike">
                        <a:solidFill>
                          <a:srgbClr val="000000"/>
                        </a:solidFill>
                        <a:effectLst/>
                        <a:latin typeface="+mn-lt"/>
                      </a:endParaRP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247</a:t>
                      </a:r>
                      <a:endParaRPr lang="cs-CZ" sz="1400" b="0" i="0" u="none" strike="noStrike">
                        <a:solidFill>
                          <a:srgbClr val="000000"/>
                        </a:solidFill>
                        <a:effectLst/>
                        <a:latin typeface="+mn-lt"/>
                      </a:endParaRP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302260">
                <a:tc>
                  <a:txBody>
                    <a:bodyPr/>
                    <a:lstStyle/>
                    <a:p>
                      <a:pPr algn="l" fontAlgn="ctr"/>
                      <a:r>
                        <a:rPr lang="cs-CZ" sz="1400" b="0" i="0" u="none" strike="noStrike">
                          <a:solidFill>
                            <a:srgbClr val="000000"/>
                          </a:solidFill>
                          <a:effectLst/>
                          <a:latin typeface="+mn-lt"/>
                        </a:rPr>
                        <a:t>Population (mn)</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10</a:t>
                      </a:r>
                      <a:r>
                        <a:rPr lang="en-US" sz="1400" b="0" i="0" u="none" strike="noStrike">
                          <a:solidFill>
                            <a:srgbClr val="000000"/>
                          </a:solidFill>
                          <a:effectLst/>
                          <a:latin typeface="+mn-lt"/>
                        </a:rPr>
                        <a:t>,538</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10</a:t>
                      </a:r>
                      <a:r>
                        <a:rPr lang="en-US" sz="1400" b="0" i="0" u="none" strike="noStrike">
                          <a:solidFill>
                            <a:srgbClr val="000000"/>
                          </a:solidFill>
                          <a:effectLst/>
                          <a:latin typeface="+mn-lt"/>
                        </a:rPr>
                        <a:t>,</a:t>
                      </a:r>
                      <a:r>
                        <a:rPr lang="cs-CZ" sz="1400" b="0" i="0" u="none" strike="noStrike">
                          <a:solidFill>
                            <a:srgbClr val="000000"/>
                          </a:solidFill>
                          <a:effectLst/>
                          <a:latin typeface="+mn-lt"/>
                        </a:rPr>
                        <a:t>5</a:t>
                      </a:r>
                      <a:r>
                        <a:rPr lang="en-US" sz="1400" b="0" i="0" u="none" strike="noStrike">
                          <a:solidFill>
                            <a:srgbClr val="000000"/>
                          </a:solidFill>
                          <a:effectLst/>
                          <a:latin typeface="+mn-lt"/>
                        </a:rPr>
                        <a:t>54</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10</a:t>
                      </a:r>
                      <a:r>
                        <a:rPr lang="en-US" sz="1400" b="0" i="0" u="none" strike="noStrike">
                          <a:solidFill>
                            <a:srgbClr val="000000"/>
                          </a:solidFill>
                          <a:effectLst/>
                          <a:latin typeface="+mn-lt"/>
                        </a:rPr>
                        <a:t>,</a:t>
                      </a:r>
                      <a:r>
                        <a:rPr lang="cs-CZ" sz="1400" b="0" i="0" u="none" strike="noStrike">
                          <a:solidFill>
                            <a:srgbClr val="000000"/>
                          </a:solidFill>
                          <a:effectLst/>
                          <a:latin typeface="+mn-lt"/>
                        </a:rPr>
                        <a:t>5</a:t>
                      </a:r>
                      <a:r>
                        <a:rPr lang="en-US" sz="1400" b="0" i="0" u="none" strike="noStrike">
                          <a:solidFill>
                            <a:srgbClr val="000000"/>
                          </a:solidFill>
                          <a:effectLst/>
                          <a:latin typeface="+mn-lt"/>
                        </a:rPr>
                        <a:t>79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10</a:t>
                      </a:r>
                      <a:r>
                        <a:rPr lang="en-US" sz="1400" b="0" i="0" u="none" strike="noStrike">
                          <a:solidFill>
                            <a:srgbClr val="000000"/>
                          </a:solidFill>
                          <a:effectLst/>
                          <a:latin typeface="+mn-lt"/>
                        </a:rPr>
                        <a:t>,610</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10</a:t>
                      </a:r>
                      <a:r>
                        <a:rPr lang="en-US" sz="1400" b="0" i="0" u="none" strike="noStrike">
                          <a:solidFill>
                            <a:srgbClr val="000000"/>
                          </a:solidFill>
                          <a:effectLst/>
                          <a:latin typeface="+mn-lt"/>
                        </a:rPr>
                        <a:t>,650</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10</a:t>
                      </a:r>
                      <a:r>
                        <a:rPr lang="en-US" sz="1400" b="0" i="0" u="none" strike="noStrike">
                          <a:solidFill>
                            <a:srgbClr val="000000"/>
                          </a:solidFill>
                          <a:effectLst/>
                          <a:latin typeface="+mn-lt"/>
                        </a:rPr>
                        <a:t>,694</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10,7</a:t>
                      </a:r>
                      <a:r>
                        <a:rPr lang="cs-CZ" sz="1400" b="0" i="0" u="none" strike="noStrike">
                          <a:solidFill>
                            <a:srgbClr val="000000"/>
                          </a:solidFill>
                          <a:effectLst/>
                          <a:latin typeface="+mn-lt"/>
                        </a:rPr>
                        <a:t>0</a:t>
                      </a:r>
                      <a:r>
                        <a:rPr lang="en-US" sz="1400" b="0" i="0" u="none" strike="noStrike">
                          <a:solidFill>
                            <a:srgbClr val="000000"/>
                          </a:solidFill>
                          <a:effectLst/>
                          <a:latin typeface="+mn-lt"/>
                        </a:rPr>
                        <a:t>2</a:t>
                      </a:r>
                      <a:endParaRPr lang="cs-CZ" sz="1400" b="0" i="0" u="none" strike="noStrike">
                        <a:solidFill>
                          <a:srgbClr val="000000"/>
                        </a:solidFill>
                        <a:effectLst/>
                        <a:latin typeface="+mn-lt"/>
                      </a:endParaRP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302260">
                <a:tc>
                  <a:txBody>
                    <a:bodyPr/>
                    <a:lstStyle/>
                    <a:p>
                      <a:pPr algn="l" fontAlgn="ctr"/>
                      <a:r>
                        <a:rPr lang="cs-CZ" sz="1400" b="0" i="0" u="none" strike="noStrike">
                          <a:solidFill>
                            <a:srgbClr val="000000"/>
                          </a:solidFill>
                          <a:effectLst/>
                          <a:latin typeface="+mn-lt"/>
                        </a:rPr>
                        <a:t>GDP per capita (TCHF)</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17,829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18,575</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20,636</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23,415</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23,494</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22,912</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23,980</a:t>
                      </a:r>
                      <a:endParaRPr lang="cs-CZ" sz="1400" b="0" i="0" u="none" strike="noStrike">
                        <a:solidFill>
                          <a:srgbClr val="000000"/>
                        </a:solidFill>
                        <a:effectLst/>
                        <a:latin typeface="+mn-lt"/>
                      </a:endParaRP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302260">
                <a:tc>
                  <a:txBody>
                    <a:bodyPr/>
                    <a:lstStyle/>
                    <a:p>
                      <a:pPr algn="l" fontAlgn="ctr"/>
                      <a:r>
                        <a:rPr lang="cs-CZ" sz="1400" b="0" i="0" u="none" strike="noStrike">
                          <a:solidFill>
                            <a:srgbClr val="000000"/>
                          </a:solidFill>
                          <a:effectLst/>
                          <a:latin typeface="+mn-lt"/>
                        </a:rPr>
                        <a:t>GDP</a:t>
                      </a:r>
                      <a:r>
                        <a:rPr lang="en-US" sz="1400" b="0" i="0" u="none" strike="noStrike">
                          <a:solidFill>
                            <a:srgbClr val="000000"/>
                          </a:solidFill>
                          <a:effectLst/>
                          <a:latin typeface="+mn-lt"/>
                        </a:rPr>
                        <a:t> (real)</a:t>
                      </a:r>
                      <a:r>
                        <a:rPr lang="cs-CZ" sz="1400" b="0" i="0" u="none" strike="noStrike">
                          <a:solidFill>
                            <a:srgbClr val="000000"/>
                          </a:solidFill>
                          <a:effectLst/>
                          <a:latin typeface="+mn-lt"/>
                        </a:rPr>
                        <a:t> </a:t>
                      </a:r>
                      <a:r>
                        <a:rPr lang="cs-CZ" sz="1400" b="0" i="0" u="none" strike="noStrike" err="1">
                          <a:solidFill>
                            <a:srgbClr val="000000"/>
                          </a:solidFill>
                          <a:effectLst/>
                          <a:latin typeface="+mn-lt"/>
                        </a:rPr>
                        <a:t>growth</a:t>
                      </a:r>
                      <a:r>
                        <a:rPr lang="en-US" sz="1400" b="0" i="0" u="none" strike="noStrike">
                          <a:solidFill>
                            <a:srgbClr val="000000"/>
                          </a:solidFill>
                          <a:effectLst/>
                          <a:latin typeface="+mn-lt"/>
                        </a:rPr>
                        <a:t> (%)</a:t>
                      </a:r>
                      <a:endParaRPr lang="cs-CZ" sz="1400" b="0" i="0" u="none" strike="noStrike">
                        <a:solidFill>
                          <a:srgbClr val="000000"/>
                        </a:solidFill>
                        <a:effectLst/>
                        <a:latin typeface="+mn-lt"/>
                      </a:endParaRP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5,4</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2,5</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5,2</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3,2</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2,3</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en-US" sz="1400" b="0" i="0" u="none" strike="noStrike">
                          <a:solidFill>
                            <a:srgbClr val="000000"/>
                          </a:solidFill>
                          <a:effectLst/>
                          <a:latin typeface="+mn-lt"/>
                        </a:rPr>
                        <a:t>-6,1</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3,</a:t>
                      </a:r>
                      <a:r>
                        <a:rPr lang="cs-CZ" sz="1400" b="0" i="0" u="none" strike="noStrike">
                          <a:solidFill>
                            <a:srgbClr val="000000"/>
                          </a:solidFill>
                          <a:effectLst/>
                          <a:latin typeface="+mn-lt"/>
                        </a:rPr>
                        <a:t>3</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r h="302260">
                <a:tc>
                  <a:txBody>
                    <a:bodyPr/>
                    <a:lstStyle/>
                    <a:p>
                      <a:pPr algn="l" fontAlgn="ctr"/>
                      <a:r>
                        <a:rPr lang="cs-CZ" sz="1400" b="0" i="0" u="none" strike="noStrike" err="1">
                          <a:solidFill>
                            <a:srgbClr val="000000"/>
                          </a:solidFill>
                          <a:effectLst/>
                          <a:latin typeface="+mn-lt"/>
                        </a:rPr>
                        <a:t>Unemployment</a:t>
                      </a:r>
                      <a:r>
                        <a:rPr lang="cs-CZ" sz="1400" b="0" i="0" u="none" strike="noStrike">
                          <a:solidFill>
                            <a:srgbClr val="000000"/>
                          </a:solidFill>
                          <a:effectLst/>
                          <a:latin typeface="+mn-lt"/>
                        </a:rPr>
                        <a:t> </a:t>
                      </a:r>
                      <a:r>
                        <a:rPr lang="cs-CZ" sz="1400" b="0" i="0" u="none" strike="noStrike" err="1">
                          <a:solidFill>
                            <a:srgbClr val="000000"/>
                          </a:solidFill>
                          <a:effectLst/>
                          <a:latin typeface="+mn-lt"/>
                        </a:rPr>
                        <a:t>rate</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5,1</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4,0</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2,2</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2,0</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2,6</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3,</a:t>
                      </a:r>
                      <a:r>
                        <a:rPr lang="cs-CZ" sz="1400" b="0" i="0" u="none" strike="noStrike">
                          <a:solidFill>
                            <a:srgbClr val="000000"/>
                          </a:solidFill>
                          <a:effectLst/>
                          <a:latin typeface="+mn-lt"/>
                        </a:rPr>
                        <a:t>5</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r h="302260">
                <a:tc>
                  <a:txBody>
                    <a:bodyPr/>
                    <a:lstStyle/>
                    <a:p>
                      <a:pPr algn="l" fontAlgn="ctr"/>
                      <a:r>
                        <a:rPr lang="cs-CZ" sz="1400" b="0" i="0" u="none" strike="noStrike">
                          <a:solidFill>
                            <a:srgbClr val="000000"/>
                          </a:solidFill>
                          <a:effectLst/>
                          <a:latin typeface="+mn-lt"/>
                        </a:rPr>
                        <a:t>Inflation rate</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400" b="0" i="0" u="none" strike="noStrike">
                        <a:solidFill>
                          <a:srgbClr val="000000"/>
                        </a:solidFill>
                        <a:effectLst/>
                        <a:latin typeface="+mn-lt"/>
                      </a:endParaRP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0,3</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0,7</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2,5</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2,1</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2,8</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3,2</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3,8</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8"/>
                  </a:ext>
                </a:extLst>
              </a:tr>
              <a:tr h="302260">
                <a:tc>
                  <a:txBody>
                    <a:bodyPr/>
                    <a:lstStyle/>
                    <a:p>
                      <a:pPr algn="l" fontAlgn="ctr"/>
                      <a:r>
                        <a:rPr lang="en-US" sz="1400" b="0" i="0" u="none" strike="noStrike">
                          <a:solidFill>
                            <a:srgbClr val="000000"/>
                          </a:solidFill>
                          <a:effectLst/>
                          <a:latin typeface="+mn-lt"/>
                        </a:rPr>
                        <a:t>CZK|CHF</a:t>
                      </a:r>
                      <a:r>
                        <a:rPr lang="cs-CZ" sz="1400" b="0" i="0" u="none" strike="noStrike">
                          <a:solidFill>
                            <a:srgbClr val="000000"/>
                          </a:solidFill>
                          <a:effectLst/>
                          <a:latin typeface="+mn-lt"/>
                        </a:rPr>
                        <a:t> (</a:t>
                      </a:r>
                      <a:r>
                        <a:rPr lang="cs-CZ" sz="1400" b="0" i="0" u="none" strike="noStrike" err="1">
                          <a:solidFill>
                            <a:srgbClr val="000000"/>
                          </a:solidFill>
                          <a:effectLst/>
                          <a:latin typeface="+mn-lt"/>
                        </a:rPr>
                        <a:t>pavg</a:t>
                      </a:r>
                      <a:r>
                        <a:rPr lang="cs-CZ" sz="1400" b="0" i="0" u="none" strike="noStrike">
                          <a:solidFill>
                            <a:srgbClr val="000000"/>
                          </a:solidFill>
                          <a:effectLst/>
                          <a:latin typeface="+mn-lt"/>
                        </a:rPr>
                        <a:t>)</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24,9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25,1</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1,9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2,9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3,3</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24,3</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a:t>
                      </a:r>
                      <a:r>
                        <a:rPr lang="cs-CZ" sz="1400" b="0" i="0" u="none" strike="noStrike">
                          <a:solidFill>
                            <a:srgbClr val="000000"/>
                          </a:solidFill>
                          <a:effectLst/>
                          <a:latin typeface="+mn-lt"/>
                        </a:rPr>
                        <a:t>3,7</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9"/>
                  </a:ext>
                </a:extLst>
              </a:tr>
              <a:tr h="302260">
                <a:tc>
                  <a:txBody>
                    <a:bodyPr/>
                    <a:lstStyle/>
                    <a:p>
                      <a:pPr algn="l" fontAlgn="ctr"/>
                      <a:r>
                        <a:rPr lang="en-US" sz="1400" b="0" i="0" u="none" strike="noStrike">
                          <a:solidFill>
                            <a:srgbClr val="000000"/>
                          </a:solidFill>
                          <a:effectLst/>
                          <a:latin typeface="+mn-lt"/>
                        </a:rPr>
                        <a:t>CZK|EUR</a:t>
                      </a:r>
                      <a:r>
                        <a:rPr lang="cs-CZ" sz="1400" b="0" i="0" u="none" strike="noStrike">
                          <a:solidFill>
                            <a:srgbClr val="000000"/>
                          </a:solidFill>
                          <a:effectLst/>
                          <a:latin typeface="+mn-lt"/>
                        </a:rPr>
                        <a:t> (</a:t>
                      </a:r>
                      <a:r>
                        <a:rPr lang="cs-CZ" sz="1400" b="0" i="0" u="none" strike="noStrike" err="1">
                          <a:solidFill>
                            <a:srgbClr val="000000"/>
                          </a:solidFill>
                          <a:effectLst/>
                          <a:latin typeface="+mn-lt"/>
                        </a:rPr>
                        <a:t>pavg</a:t>
                      </a:r>
                      <a:r>
                        <a:rPr lang="cs-CZ" sz="1400" b="0" i="0" u="none" strike="noStrike">
                          <a:solidFill>
                            <a:srgbClr val="000000"/>
                          </a:solidFill>
                          <a:effectLst/>
                          <a:latin typeface="+mn-lt"/>
                        </a:rPr>
                        <a:t>)</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27,3</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7,0</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26,3</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25,</a:t>
                      </a:r>
                      <a:r>
                        <a:rPr lang="en-US" sz="1400" b="0" i="0" u="none" strike="noStrike">
                          <a:solidFill>
                            <a:srgbClr val="000000"/>
                          </a:solidFill>
                          <a:effectLst/>
                          <a:latin typeface="+mn-lt"/>
                        </a:rPr>
                        <a:t>6</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5</a:t>
                      </a:r>
                      <a:r>
                        <a:rPr lang="cs-CZ" sz="1400" b="0" i="0" u="none" strike="noStrike">
                          <a:solidFill>
                            <a:srgbClr val="000000"/>
                          </a:solidFill>
                          <a:effectLst/>
                          <a:latin typeface="+mn-lt"/>
                        </a:rPr>
                        <a:t>,</a:t>
                      </a:r>
                      <a:r>
                        <a:rPr lang="en-US" sz="1400" b="0" i="0" u="none" strike="noStrike">
                          <a:solidFill>
                            <a:srgbClr val="000000"/>
                          </a:solidFill>
                          <a:effectLst/>
                          <a:latin typeface="+mn-lt"/>
                        </a:rPr>
                        <a:t>7</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6</a:t>
                      </a:r>
                      <a:r>
                        <a:rPr lang="cs-CZ" sz="1400" b="0" i="0" u="none" strike="noStrike">
                          <a:solidFill>
                            <a:srgbClr val="000000"/>
                          </a:solidFill>
                          <a:effectLst/>
                          <a:latin typeface="+mn-lt"/>
                        </a:rPr>
                        <a:t>,</a:t>
                      </a:r>
                      <a:r>
                        <a:rPr lang="en-US" sz="1400" b="0" i="0" u="none" strike="noStrike">
                          <a:solidFill>
                            <a:srgbClr val="000000"/>
                          </a:solidFill>
                          <a:effectLst/>
                          <a:latin typeface="+mn-lt"/>
                        </a:rPr>
                        <a:t>4</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a:t>
                      </a:r>
                      <a:r>
                        <a:rPr lang="cs-CZ" sz="1400" b="0" i="0" u="none" strike="noStrike">
                          <a:solidFill>
                            <a:srgbClr val="000000"/>
                          </a:solidFill>
                          <a:effectLst/>
                          <a:latin typeface="+mn-lt"/>
                        </a:rPr>
                        <a:t>5,1</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44" name="Zástupný symbol pro obsah 9">
            <a:extLst>
              <a:ext uri="{FF2B5EF4-FFF2-40B4-BE49-F238E27FC236}">
                <a16:creationId xmlns:a16="http://schemas.microsoft.com/office/drawing/2014/main" id="{3FA1F722-4791-43BD-9E8C-2BAE91564722}"/>
              </a:ext>
            </a:extLst>
          </p:cNvPr>
          <p:cNvGraphicFramePr>
            <a:graphicFrameLocks/>
          </p:cNvGraphicFramePr>
          <p:nvPr>
            <p:extLst>
              <p:ext uri="{D42A27DB-BD31-4B8C-83A1-F6EECF244321}">
                <p14:modId xmlns:p14="http://schemas.microsoft.com/office/powerpoint/2010/main" val="85150837"/>
              </p:ext>
            </p:extLst>
          </p:nvPr>
        </p:nvGraphicFramePr>
        <p:xfrm>
          <a:off x="12573002" y="3582076"/>
          <a:ext cx="10134599" cy="2945148"/>
        </p:xfrm>
        <a:graphic>
          <a:graphicData uri="http://schemas.openxmlformats.org/drawingml/2006/table">
            <a:tbl>
              <a:tblPr>
                <a:tableStyleId>{B301B821-A1FF-4177-AEE7-76D212191A09}</a:tableStyleId>
              </a:tblPr>
              <a:tblGrid>
                <a:gridCol w="993341">
                  <a:extLst>
                    <a:ext uri="{9D8B030D-6E8A-4147-A177-3AD203B41FA5}">
                      <a16:colId xmlns:a16="http://schemas.microsoft.com/office/drawing/2014/main" val="20000"/>
                    </a:ext>
                  </a:extLst>
                </a:gridCol>
                <a:gridCol w="980768">
                  <a:extLst>
                    <a:ext uri="{9D8B030D-6E8A-4147-A177-3AD203B41FA5}">
                      <a16:colId xmlns:a16="http://schemas.microsoft.com/office/drawing/2014/main" val="20001"/>
                    </a:ext>
                  </a:extLst>
                </a:gridCol>
                <a:gridCol w="697854">
                  <a:extLst>
                    <a:ext uri="{9D8B030D-6E8A-4147-A177-3AD203B41FA5}">
                      <a16:colId xmlns:a16="http://schemas.microsoft.com/office/drawing/2014/main" val="20002"/>
                    </a:ext>
                  </a:extLst>
                </a:gridCol>
                <a:gridCol w="990197">
                  <a:extLst>
                    <a:ext uri="{9D8B030D-6E8A-4147-A177-3AD203B41FA5}">
                      <a16:colId xmlns:a16="http://schemas.microsoft.com/office/drawing/2014/main" val="20003"/>
                    </a:ext>
                  </a:extLst>
                </a:gridCol>
                <a:gridCol w="1156803">
                  <a:extLst>
                    <a:ext uri="{9D8B030D-6E8A-4147-A177-3AD203B41FA5}">
                      <a16:colId xmlns:a16="http://schemas.microsoft.com/office/drawing/2014/main" val="20004"/>
                    </a:ext>
                  </a:extLst>
                </a:gridCol>
                <a:gridCol w="1159947">
                  <a:extLst>
                    <a:ext uri="{9D8B030D-6E8A-4147-A177-3AD203B41FA5}">
                      <a16:colId xmlns:a16="http://schemas.microsoft.com/office/drawing/2014/main" val="20005"/>
                    </a:ext>
                  </a:extLst>
                </a:gridCol>
                <a:gridCol w="980768">
                  <a:extLst>
                    <a:ext uri="{9D8B030D-6E8A-4147-A177-3AD203B41FA5}">
                      <a16:colId xmlns:a16="http://schemas.microsoft.com/office/drawing/2014/main" val="20006"/>
                    </a:ext>
                  </a:extLst>
                </a:gridCol>
                <a:gridCol w="892750">
                  <a:extLst>
                    <a:ext uri="{9D8B030D-6E8A-4147-A177-3AD203B41FA5}">
                      <a16:colId xmlns:a16="http://schemas.microsoft.com/office/drawing/2014/main" val="20007"/>
                    </a:ext>
                  </a:extLst>
                </a:gridCol>
                <a:gridCol w="895893">
                  <a:extLst>
                    <a:ext uri="{9D8B030D-6E8A-4147-A177-3AD203B41FA5}">
                      <a16:colId xmlns:a16="http://schemas.microsoft.com/office/drawing/2014/main" val="20008"/>
                    </a:ext>
                  </a:extLst>
                </a:gridCol>
                <a:gridCol w="754437">
                  <a:extLst>
                    <a:ext uri="{9D8B030D-6E8A-4147-A177-3AD203B41FA5}">
                      <a16:colId xmlns:a16="http://schemas.microsoft.com/office/drawing/2014/main" val="20009"/>
                    </a:ext>
                  </a:extLst>
                </a:gridCol>
                <a:gridCol w="631841">
                  <a:extLst>
                    <a:ext uri="{9D8B030D-6E8A-4147-A177-3AD203B41FA5}">
                      <a16:colId xmlns:a16="http://schemas.microsoft.com/office/drawing/2014/main" val="20010"/>
                    </a:ext>
                  </a:extLst>
                </a:gridCol>
              </a:tblGrid>
              <a:tr h="277044">
                <a:tc rowSpan="4">
                  <a:txBody>
                    <a:bodyPr/>
                    <a:lstStyle/>
                    <a:p>
                      <a:pPr algn="ctr" fontAlgn="ctr"/>
                      <a:br>
                        <a:rPr lang="cs-CZ" sz="1200" b="1" u="none" strike="noStrike">
                          <a:effectLst/>
                        </a:rPr>
                      </a:br>
                      <a:r>
                        <a:rPr lang="cs-CZ" sz="1200" b="1" u="none" strike="noStrike" err="1">
                          <a:effectLst/>
                        </a:rPr>
                        <a:t>Year</a:t>
                      </a:r>
                      <a:endParaRPr lang="cs-CZ" sz="1200" b="1" i="0" u="none" strike="noStrike">
                        <a:effectLst/>
                        <a:latin typeface="Arial CE" panose="020B0604020202020204" pitchFamily="34" charset="0"/>
                      </a:endParaRPr>
                    </a:p>
                  </a:txBody>
                  <a:tcPr marL="45720" marR="45720" anchor="ctr"/>
                </a:tc>
                <a:tc rowSpan="4">
                  <a:txBody>
                    <a:bodyPr/>
                    <a:lstStyle/>
                    <a:p>
                      <a:pPr algn="ctr" fontAlgn="ctr"/>
                      <a:r>
                        <a:rPr lang="en-US" sz="1200" b="1" u="none" strike="noStrike">
                          <a:effectLst/>
                        </a:rPr>
                        <a:t>Construction work "S" total</a:t>
                      </a:r>
                      <a:endParaRPr lang="en-US" sz="1200" b="1" i="0" u="none" strike="noStrike">
                        <a:effectLst/>
                        <a:latin typeface="Arial CE" panose="020B0604020202020204" pitchFamily="34" charset="0"/>
                      </a:endParaRPr>
                    </a:p>
                  </a:txBody>
                  <a:tcPr marL="45720" marR="45720" anchor="ctr"/>
                </a:tc>
                <a:tc gridSpan="9">
                  <a:txBody>
                    <a:bodyPr/>
                    <a:lstStyle/>
                    <a:p>
                      <a:pPr algn="ctr" fontAlgn="ctr"/>
                      <a:r>
                        <a:rPr lang="cs-CZ" sz="1200" b="1" u="none" strike="noStrike">
                          <a:effectLst/>
                        </a:rPr>
                        <a:t>in </a:t>
                      </a:r>
                      <a:r>
                        <a:rPr lang="cs-CZ" sz="1200" b="1" u="none" strike="noStrike" err="1">
                          <a:effectLst/>
                        </a:rPr>
                        <a:t>it</a:t>
                      </a:r>
                      <a:endParaRPr lang="cs-CZ" sz="1200" b="1" i="0" u="none" strike="noStrike">
                        <a:effectLst/>
                        <a:latin typeface="Arial CE" panose="020B0604020202020204" pitchFamily="34" charset="0"/>
                      </a:endParaRPr>
                    </a:p>
                  </a:txBody>
                  <a:tcPr marL="45720" marR="4572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7044">
                <a:tc vMerge="1">
                  <a:txBody>
                    <a:bodyPr/>
                    <a:lstStyle/>
                    <a:p>
                      <a:endParaRPr lang="cs-CZ"/>
                    </a:p>
                  </a:txBody>
                  <a:tcPr/>
                </a:tc>
                <a:tc vMerge="1">
                  <a:txBody>
                    <a:bodyPr/>
                    <a:lstStyle/>
                    <a:p>
                      <a:endParaRPr lang="cs-CZ"/>
                    </a:p>
                  </a:txBody>
                  <a:tcPr/>
                </a:tc>
                <a:tc rowSpan="3">
                  <a:txBody>
                    <a:bodyPr/>
                    <a:lstStyle/>
                    <a:p>
                      <a:pPr algn="ctr" fontAlgn="ctr"/>
                      <a:r>
                        <a:rPr lang="en-US" sz="1200" b="1" u="none" strike="noStrike">
                          <a:effectLst/>
                        </a:rPr>
                        <a:t>in the CR</a:t>
                      </a:r>
                      <a:endParaRPr lang="en-US" sz="1200" b="1" i="0" u="none" strike="noStrike">
                        <a:effectLst/>
                        <a:latin typeface="Arial CE" panose="020B0604020202020204" pitchFamily="34" charset="0"/>
                      </a:endParaRPr>
                    </a:p>
                  </a:txBody>
                  <a:tcPr marL="45720" marR="45720" anchor="ctr"/>
                </a:tc>
                <a:tc gridSpan="7">
                  <a:txBody>
                    <a:bodyPr/>
                    <a:lstStyle/>
                    <a:p>
                      <a:pPr algn="ctr" fontAlgn="ctr"/>
                      <a:r>
                        <a:rPr lang="cs-CZ" sz="1200" b="1" u="none" strike="noStrike">
                          <a:effectLst/>
                        </a:rPr>
                        <a:t>in </a:t>
                      </a:r>
                      <a:r>
                        <a:rPr lang="cs-CZ" sz="1200" b="1" u="none" strike="noStrike" err="1">
                          <a:effectLst/>
                        </a:rPr>
                        <a:t>it</a:t>
                      </a:r>
                      <a:endParaRPr lang="cs-CZ" sz="1200" b="1" i="0" u="none" strike="noStrike">
                        <a:effectLst/>
                        <a:latin typeface="Arial CE" panose="020B0604020202020204" pitchFamily="34" charset="0"/>
                      </a:endParaRPr>
                    </a:p>
                  </a:txBody>
                  <a:tcPr marL="45720" marR="4572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rowSpan="3">
                  <a:txBody>
                    <a:bodyPr/>
                    <a:lstStyle/>
                    <a:p>
                      <a:pPr algn="ctr" fontAlgn="ctr"/>
                      <a:r>
                        <a:rPr lang="cs-CZ" sz="1200" b="1" u="none" strike="noStrike" err="1">
                          <a:effectLst/>
                        </a:rPr>
                        <a:t>Abroad</a:t>
                      </a:r>
                      <a:endParaRPr lang="cs-CZ" sz="1200" b="1" i="0" u="none" strike="noStrike">
                        <a:effectLst/>
                        <a:latin typeface="Arial CE" panose="020B0604020202020204" pitchFamily="34" charset="0"/>
                      </a:endParaRPr>
                    </a:p>
                  </a:txBody>
                  <a:tcPr marL="45720" marR="45720" anchor="ctr"/>
                </a:tc>
                <a:extLst>
                  <a:ext uri="{0D108BD9-81ED-4DB2-BD59-A6C34878D82A}">
                    <a16:rowId xmlns:a16="http://schemas.microsoft.com/office/drawing/2014/main" val="10001"/>
                  </a:ext>
                </a:extLst>
              </a:tr>
              <a:tr h="277044">
                <a:tc vMerge="1">
                  <a:txBody>
                    <a:bodyPr/>
                    <a:lstStyle/>
                    <a:p>
                      <a:endParaRPr lang="cs-CZ"/>
                    </a:p>
                  </a:txBody>
                  <a:tcPr/>
                </a:tc>
                <a:tc vMerge="1">
                  <a:txBody>
                    <a:bodyPr/>
                    <a:lstStyle/>
                    <a:p>
                      <a:endParaRPr lang="cs-CZ"/>
                    </a:p>
                  </a:txBody>
                  <a:tcPr/>
                </a:tc>
                <a:tc vMerge="1">
                  <a:txBody>
                    <a:bodyPr/>
                    <a:lstStyle/>
                    <a:p>
                      <a:endParaRPr lang="cs-CZ"/>
                    </a:p>
                  </a:txBody>
                  <a:tcPr/>
                </a:tc>
                <a:tc rowSpan="2">
                  <a:txBody>
                    <a:bodyPr/>
                    <a:lstStyle/>
                    <a:p>
                      <a:pPr algn="ctr" fontAlgn="ctr"/>
                      <a:br>
                        <a:rPr lang="en-US" sz="1200" b="1" u="none" strike="noStrike">
                          <a:effectLst/>
                        </a:rPr>
                      </a:br>
                      <a:r>
                        <a:rPr lang="en-US" sz="1200" b="1" u="none" strike="noStrike">
                          <a:effectLst/>
                        </a:rPr>
                        <a:t>New construction, reconstruction and upgrade</a:t>
                      </a:r>
                      <a:endParaRPr lang="en-US" sz="1200" b="1" i="0" u="none" strike="noStrike">
                        <a:effectLst/>
                        <a:latin typeface="Arial CE" panose="020B0604020202020204" pitchFamily="34" charset="0"/>
                      </a:endParaRPr>
                    </a:p>
                  </a:txBody>
                  <a:tcPr marL="45720" marR="45720" anchor="ctr"/>
                </a:tc>
                <a:tc gridSpan="5">
                  <a:txBody>
                    <a:bodyPr/>
                    <a:lstStyle/>
                    <a:p>
                      <a:pPr algn="ctr" fontAlgn="ctr"/>
                      <a:r>
                        <a:rPr lang="cs-CZ" sz="1200" b="1" u="none" strike="noStrike">
                          <a:effectLst/>
                        </a:rPr>
                        <a:t>in </a:t>
                      </a:r>
                      <a:r>
                        <a:rPr lang="cs-CZ" sz="1200" b="1" u="none" strike="noStrike" err="1">
                          <a:effectLst/>
                        </a:rPr>
                        <a:t>it</a:t>
                      </a:r>
                      <a:endParaRPr lang="cs-CZ" sz="1200" b="1" i="0" u="none" strike="noStrike">
                        <a:effectLst/>
                        <a:latin typeface="Arial CE" panose="020B0604020202020204" pitchFamily="34" charset="0"/>
                      </a:endParaRPr>
                    </a:p>
                  </a:txBody>
                  <a:tcPr marL="45720" marR="4572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rowSpan="2">
                  <a:txBody>
                    <a:bodyPr/>
                    <a:lstStyle/>
                    <a:p>
                      <a:pPr algn="ctr" fontAlgn="ctr"/>
                      <a:br>
                        <a:rPr lang="en-US" sz="1200" b="1" u="none" strike="noStrike">
                          <a:effectLst/>
                        </a:rPr>
                      </a:br>
                      <a:r>
                        <a:rPr lang="en-US" sz="1200" b="1" u="none" strike="noStrike">
                          <a:effectLst/>
                        </a:rPr>
                        <a:t>Repairs and maintenance</a:t>
                      </a:r>
                      <a:endParaRPr lang="en-US" sz="1200" b="1" i="0" u="none" strike="noStrike">
                        <a:effectLst/>
                        <a:latin typeface="Arial CE" panose="020B0604020202020204" pitchFamily="34" charset="0"/>
                      </a:endParaRPr>
                    </a:p>
                  </a:txBody>
                  <a:tcPr marL="45720" marR="45720" anchor="ctr"/>
                </a:tc>
                <a:tc vMerge="1">
                  <a:txBody>
                    <a:bodyPr/>
                    <a:lstStyle/>
                    <a:p>
                      <a:endParaRPr lang="cs-CZ"/>
                    </a:p>
                  </a:txBody>
                  <a:tcPr/>
                </a:tc>
                <a:extLst>
                  <a:ext uri="{0D108BD9-81ED-4DB2-BD59-A6C34878D82A}">
                    <a16:rowId xmlns:a16="http://schemas.microsoft.com/office/drawing/2014/main" val="10002"/>
                  </a:ext>
                </a:extLst>
              </a:tr>
              <a:tr h="994100">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200" b="1" u="none" strike="noStrike" err="1">
                          <a:effectLst/>
                        </a:rPr>
                        <a:t>Residential</a:t>
                      </a:r>
                      <a:r>
                        <a:rPr lang="cs-CZ" sz="1200" b="1" u="none" strike="noStrike">
                          <a:effectLst/>
                        </a:rPr>
                        <a:t> </a:t>
                      </a:r>
                      <a:r>
                        <a:rPr lang="cs-CZ" sz="1200" b="1" u="none" strike="noStrike" err="1">
                          <a:effectLst/>
                        </a:rPr>
                        <a:t>buildings</a:t>
                      </a:r>
                      <a:endParaRPr lang="cs-CZ" sz="1200" b="1" i="0" u="none" strike="noStrike">
                        <a:effectLst/>
                        <a:latin typeface="Arial CE" panose="020B0604020202020204" pitchFamily="34" charset="0"/>
                      </a:endParaRPr>
                    </a:p>
                  </a:txBody>
                  <a:tcPr marL="45720" marR="45720" anchor="ctr"/>
                </a:tc>
                <a:tc>
                  <a:txBody>
                    <a:bodyPr/>
                    <a:lstStyle/>
                    <a:p>
                      <a:pPr algn="ctr" fontAlgn="ctr"/>
                      <a:r>
                        <a:rPr lang="en-US" sz="1200" b="1" u="none" strike="noStrike">
                          <a:effectLst/>
                        </a:rPr>
                        <a:t>Non-residential buildings not designed for production</a:t>
                      </a:r>
                      <a:endParaRPr lang="en-US" sz="1200" b="1" i="0" u="none" strike="noStrike">
                        <a:effectLst/>
                        <a:latin typeface="Arial CE" panose="020B0604020202020204" pitchFamily="34" charset="0"/>
                      </a:endParaRPr>
                    </a:p>
                  </a:txBody>
                  <a:tcPr marL="45720" marR="45720" anchor="ctr"/>
                </a:tc>
                <a:tc>
                  <a:txBody>
                    <a:bodyPr/>
                    <a:lstStyle/>
                    <a:p>
                      <a:pPr algn="ctr" fontAlgn="ctr"/>
                      <a:r>
                        <a:rPr lang="en-US" sz="1200" b="1" u="none" strike="noStrike" err="1">
                          <a:effectLst/>
                        </a:rPr>
                        <a:t>neNon</a:t>
                      </a:r>
                      <a:r>
                        <a:rPr lang="en-US" sz="1200" b="1" u="none" strike="noStrike">
                          <a:effectLst/>
                        </a:rPr>
                        <a:t>-residential buildings designed for production</a:t>
                      </a:r>
                      <a:endParaRPr lang="en-US" sz="1200" b="1" i="0" u="none" strike="noStrike">
                        <a:effectLst/>
                        <a:latin typeface="Arial CE" panose="020B0604020202020204" pitchFamily="34" charset="0"/>
                      </a:endParaRPr>
                    </a:p>
                  </a:txBody>
                  <a:tcPr marL="45720" marR="45720" anchor="ctr"/>
                </a:tc>
                <a:tc>
                  <a:txBody>
                    <a:bodyPr/>
                    <a:lstStyle/>
                    <a:p>
                      <a:pPr algn="ctr" fontAlgn="ctr"/>
                      <a:r>
                        <a:rPr lang="en-US" sz="1200" b="1" u="none" strike="noStrike">
                          <a:effectLst/>
                        </a:rPr>
                        <a:t>Civil engineering works</a:t>
                      </a:r>
                      <a:endParaRPr lang="en-US" sz="1200" b="1" i="0" u="none" strike="noStrike">
                        <a:effectLst/>
                        <a:latin typeface="Arial CE" panose="020B0604020202020204" pitchFamily="34" charset="0"/>
                      </a:endParaRPr>
                    </a:p>
                  </a:txBody>
                  <a:tcPr marL="45720" marR="45720" anchor="ctr"/>
                </a:tc>
                <a:tc>
                  <a:txBody>
                    <a:bodyPr/>
                    <a:lstStyle/>
                    <a:p>
                      <a:pPr algn="ctr" fontAlgn="ctr"/>
                      <a:r>
                        <a:rPr lang="en-US" sz="1200" b="1" u="none" strike="noStrike">
                          <a:effectLst/>
                        </a:rPr>
                        <a:t>Water management works</a:t>
                      </a:r>
                      <a:endParaRPr lang="en-US" sz="1200" b="1" i="0" u="none" strike="noStrike">
                        <a:effectLst/>
                        <a:latin typeface="Arial CE" panose="020B0604020202020204" pitchFamily="34" charset="0"/>
                      </a:endParaRPr>
                    </a:p>
                  </a:txBody>
                  <a:tcPr marL="45720" marR="4572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0003"/>
                  </a:ext>
                </a:extLst>
              </a:tr>
              <a:tr h="277044">
                <a:tc>
                  <a:txBody>
                    <a:bodyPr/>
                    <a:lstStyle/>
                    <a:p>
                      <a:pPr algn="ctr" fontAlgn="ctr"/>
                      <a:r>
                        <a:rPr lang="cs-CZ" sz="1200" u="none" strike="noStrike">
                          <a:effectLst/>
                        </a:rPr>
                        <a:t>2014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428 276</a:t>
                      </a:r>
                      <a:endParaRPr lang="cs-CZ" sz="1200" b="1"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417 013</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302 575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46 344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59 811</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60 615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130 563</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5 242</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114 438</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11 263</a:t>
                      </a:r>
                      <a:endParaRPr lang="cs-CZ" sz="1200" b="0" i="0" u="none" strike="noStrike">
                        <a:effectLst/>
                        <a:latin typeface="Arial CE" panose="020B0604020202020204" pitchFamily="34" charset="0"/>
                      </a:endParaRPr>
                    </a:p>
                  </a:txBody>
                  <a:tcPr marL="45720" marR="45720" anchor="ctr"/>
                </a:tc>
                <a:extLst>
                  <a:ext uri="{0D108BD9-81ED-4DB2-BD59-A6C34878D82A}">
                    <a16:rowId xmlns:a16="http://schemas.microsoft.com/office/drawing/2014/main" val="10004"/>
                  </a:ext>
                </a:extLst>
              </a:tr>
              <a:tr h="277044">
                <a:tc>
                  <a:txBody>
                    <a:bodyPr/>
                    <a:lstStyle/>
                    <a:p>
                      <a:pPr algn="ctr" fontAlgn="ctr"/>
                      <a:r>
                        <a:rPr lang="cs-CZ" sz="1200" u="none" strike="noStrike">
                          <a:effectLst/>
                        </a:rPr>
                        <a:t>2015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459 051</a:t>
                      </a:r>
                      <a:endParaRPr lang="cs-CZ" sz="1200" b="1"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446 104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326 340</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51 603</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56 185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62 155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151 693</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4 704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119 764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12 947</a:t>
                      </a:r>
                      <a:endParaRPr lang="cs-CZ" sz="1200" b="0" i="0" u="none" strike="noStrike">
                        <a:effectLst/>
                        <a:latin typeface="Arial CE" panose="020B0604020202020204" pitchFamily="34" charset="0"/>
                      </a:endParaRPr>
                    </a:p>
                  </a:txBody>
                  <a:tcPr marL="45720" marR="45720" anchor="ctr"/>
                </a:tc>
                <a:extLst>
                  <a:ext uri="{0D108BD9-81ED-4DB2-BD59-A6C34878D82A}">
                    <a16:rowId xmlns:a16="http://schemas.microsoft.com/office/drawing/2014/main" val="10005"/>
                  </a:ext>
                </a:extLst>
              </a:tr>
              <a:tr h="277044">
                <a:tc>
                  <a:txBody>
                    <a:bodyPr/>
                    <a:lstStyle/>
                    <a:p>
                      <a:pPr algn="ctr" fontAlgn="ctr"/>
                      <a:r>
                        <a:rPr lang="cs-CZ" sz="1200" u="none" strike="noStrike">
                          <a:effectLst/>
                        </a:rPr>
                        <a:t>2016</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424 609</a:t>
                      </a:r>
                      <a:endParaRPr lang="cs-CZ" sz="1200" b="1"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410 719</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292 297</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57 574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42 645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71 171</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117 927</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2 980</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118 422</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13 890</a:t>
                      </a:r>
                      <a:endParaRPr lang="cs-CZ" sz="1200" b="0" i="0" u="none" strike="noStrike">
                        <a:effectLst/>
                        <a:latin typeface="Arial CE" panose="020B0604020202020204" pitchFamily="34" charset="0"/>
                      </a:endParaRPr>
                    </a:p>
                  </a:txBody>
                  <a:tcPr marL="45720" marR="45720" anchor="ctr"/>
                </a:tc>
                <a:extLst>
                  <a:ext uri="{0D108BD9-81ED-4DB2-BD59-A6C34878D82A}">
                    <a16:rowId xmlns:a16="http://schemas.microsoft.com/office/drawing/2014/main" val="10006"/>
                  </a:ext>
                </a:extLst>
              </a:tr>
              <a:tr h="277044">
                <a:tc>
                  <a:txBody>
                    <a:bodyPr/>
                    <a:lstStyle/>
                    <a:p>
                      <a:pPr algn="ctr" fontAlgn="ctr"/>
                      <a:r>
                        <a:rPr lang="cs-CZ" sz="1200" u="none" strike="noStrike">
                          <a:effectLst/>
                        </a:rPr>
                        <a:t>2017 p)</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453 431</a:t>
                      </a:r>
                      <a:endParaRPr lang="cs-CZ" sz="1200" b="1"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437 542</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313 900</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59 966</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48 379</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87 817</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114 768</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2 970</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123 642</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15 889</a:t>
                      </a:r>
                      <a:endParaRPr lang="cs-CZ" sz="1200" b="0" i="0" u="none" strike="noStrike">
                        <a:effectLst/>
                        <a:latin typeface="Arial CE" panose="020B0604020202020204" pitchFamily="34" charset="0"/>
                      </a:endParaRPr>
                    </a:p>
                  </a:txBody>
                  <a:tcPr marL="45720" marR="45720" anchor="ctr"/>
                </a:tc>
                <a:extLst>
                  <a:ext uri="{0D108BD9-81ED-4DB2-BD59-A6C34878D82A}">
                    <a16:rowId xmlns:a16="http://schemas.microsoft.com/office/drawing/2014/main" val="10007"/>
                  </a:ext>
                </a:extLst>
              </a:tr>
            </a:tbl>
          </a:graphicData>
        </a:graphic>
      </p:graphicFrame>
      <p:sp>
        <p:nvSpPr>
          <p:cNvPr id="45" name="Obdélník 44">
            <a:extLst>
              <a:ext uri="{FF2B5EF4-FFF2-40B4-BE49-F238E27FC236}">
                <a16:creationId xmlns:a16="http://schemas.microsoft.com/office/drawing/2014/main" id="{D6A737A5-A05A-41ED-AC36-23BE112BFF03}"/>
              </a:ext>
            </a:extLst>
          </p:cNvPr>
          <p:cNvSpPr/>
          <p:nvPr/>
        </p:nvSpPr>
        <p:spPr>
          <a:xfrm>
            <a:off x="14608275" y="6235978"/>
            <a:ext cx="678397" cy="319861"/>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pic>
        <p:nvPicPr>
          <p:cNvPr id="46" name="Zástupný symbol pro obsah 4">
            <a:extLst>
              <a:ext uri="{FF2B5EF4-FFF2-40B4-BE49-F238E27FC236}">
                <a16:creationId xmlns:a16="http://schemas.microsoft.com/office/drawing/2014/main" id="{31F15DF7-58AE-4B0E-8373-3D4FA8FAA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399" y="7846864"/>
            <a:ext cx="10134599" cy="4258063"/>
          </a:xfrm>
          <a:prstGeom prst="rect">
            <a:avLst/>
          </a:prstGeom>
        </p:spPr>
      </p:pic>
      <p:sp>
        <p:nvSpPr>
          <p:cNvPr id="47" name="Obdélník 46">
            <a:extLst>
              <a:ext uri="{FF2B5EF4-FFF2-40B4-BE49-F238E27FC236}">
                <a16:creationId xmlns:a16="http://schemas.microsoft.com/office/drawing/2014/main" id="{662E1ECF-7FAA-4844-9D36-4E98617DE04B}"/>
              </a:ext>
            </a:extLst>
          </p:cNvPr>
          <p:cNvSpPr/>
          <p:nvPr/>
        </p:nvSpPr>
        <p:spPr>
          <a:xfrm>
            <a:off x="10773481" y="9295033"/>
            <a:ext cx="720080" cy="151216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TextovéPole 47">
            <a:extLst>
              <a:ext uri="{FF2B5EF4-FFF2-40B4-BE49-F238E27FC236}">
                <a16:creationId xmlns:a16="http://schemas.microsoft.com/office/drawing/2014/main" id="{8D69EA53-7566-49B2-AE07-908C6A833416}"/>
              </a:ext>
            </a:extLst>
          </p:cNvPr>
          <p:cNvSpPr txBox="1"/>
          <p:nvPr/>
        </p:nvSpPr>
        <p:spPr>
          <a:xfrm>
            <a:off x="10629589" y="8550250"/>
            <a:ext cx="947695" cy="369332"/>
          </a:xfrm>
          <a:prstGeom prst="rect">
            <a:avLst/>
          </a:prstGeom>
          <a:noFill/>
        </p:spPr>
        <p:txBody>
          <a:bodyPr wrap="none" rtlCol="0">
            <a:spAutoFit/>
          </a:bodyPr>
          <a:lstStyle/>
          <a:p>
            <a:r>
              <a:rPr lang="cs-CZ"/>
              <a:t>279 </a:t>
            </a:r>
            <a:r>
              <a:rPr lang="cs-CZ" err="1"/>
              <a:t>mld</a:t>
            </a:r>
            <a:endParaRPr lang="cs-CZ"/>
          </a:p>
        </p:txBody>
      </p:sp>
      <p:sp>
        <p:nvSpPr>
          <p:cNvPr id="49" name="TextovéPole 48">
            <a:extLst>
              <a:ext uri="{FF2B5EF4-FFF2-40B4-BE49-F238E27FC236}">
                <a16:creationId xmlns:a16="http://schemas.microsoft.com/office/drawing/2014/main" id="{C608F145-6062-483C-A99E-1C6B935E211F}"/>
              </a:ext>
            </a:extLst>
          </p:cNvPr>
          <p:cNvSpPr txBox="1"/>
          <p:nvPr/>
        </p:nvSpPr>
        <p:spPr>
          <a:xfrm>
            <a:off x="10614794" y="11877674"/>
            <a:ext cx="878767" cy="369332"/>
          </a:xfrm>
          <a:prstGeom prst="rect">
            <a:avLst/>
          </a:prstGeom>
          <a:noFill/>
        </p:spPr>
        <p:txBody>
          <a:bodyPr wrap="none" rtlCol="0">
            <a:spAutoFit/>
          </a:bodyPr>
          <a:lstStyle/>
          <a:p>
            <a:r>
              <a:rPr lang="cs-CZ"/>
              <a:t>287 mil</a:t>
            </a:r>
          </a:p>
        </p:txBody>
      </p:sp>
      <p:sp>
        <p:nvSpPr>
          <p:cNvPr id="50" name="TextovéPole 49">
            <a:extLst>
              <a:ext uri="{FF2B5EF4-FFF2-40B4-BE49-F238E27FC236}">
                <a16:creationId xmlns:a16="http://schemas.microsoft.com/office/drawing/2014/main" id="{1957529D-7B08-460A-9912-13C9B8759D2C}"/>
              </a:ext>
            </a:extLst>
          </p:cNvPr>
          <p:cNvSpPr txBox="1"/>
          <p:nvPr/>
        </p:nvSpPr>
        <p:spPr>
          <a:xfrm>
            <a:off x="10629589" y="7846864"/>
            <a:ext cx="947695" cy="369332"/>
          </a:xfrm>
          <a:prstGeom prst="rect">
            <a:avLst/>
          </a:prstGeom>
          <a:noFill/>
        </p:spPr>
        <p:txBody>
          <a:bodyPr wrap="none" rtlCol="0">
            <a:spAutoFit/>
          </a:bodyPr>
          <a:lstStyle/>
          <a:p>
            <a:r>
              <a:rPr lang="cs-CZ"/>
              <a:t>566 </a:t>
            </a:r>
            <a:r>
              <a:rPr lang="cs-CZ" err="1"/>
              <a:t>mld</a:t>
            </a:r>
            <a:endParaRPr lang="cs-CZ"/>
          </a:p>
        </p:txBody>
      </p:sp>
      <p:pic>
        <p:nvPicPr>
          <p:cNvPr id="51" name="Zástupný symbol pro obsah 4">
            <a:extLst>
              <a:ext uri="{FF2B5EF4-FFF2-40B4-BE49-F238E27FC236}">
                <a16:creationId xmlns:a16="http://schemas.microsoft.com/office/drawing/2014/main" id="{D467AFB1-2751-4314-871E-E54E034F2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2" y="7809288"/>
            <a:ext cx="10134598" cy="4748668"/>
          </a:xfrm>
          <a:prstGeom prst="rect">
            <a:avLst/>
          </a:prstGeom>
        </p:spPr>
      </p:pic>
      <p:sp>
        <p:nvSpPr>
          <p:cNvPr id="4" name="TextBox 19">
            <a:extLst>
              <a:ext uri="{FF2B5EF4-FFF2-40B4-BE49-F238E27FC236}">
                <a16:creationId xmlns:a16="http://schemas.microsoft.com/office/drawing/2014/main" id="{6689131A-556B-DA9A-A95C-FE3594465B82}"/>
              </a:ext>
            </a:extLst>
          </p:cNvPr>
          <p:cNvSpPr txBox="1"/>
          <p:nvPr/>
        </p:nvSpPr>
        <p:spPr>
          <a:xfrm>
            <a:off x="12573002" y="2835475"/>
            <a:ext cx="10134598" cy="584775"/>
          </a:xfrm>
          <a:prstGeom prst="rect">
            <a:avLst/>
          </a:prstGeom>
          <a:solidFill>
            <a:schemeClr val="accent1">
              <a:lumMod val="60000"/>
              <a:lumOff val="40000"/>
            </a:schemeClr>
          </a:solidFill>
        </p:spPr>
        <p:txBody>
          <a:bodyPr wrap="square" lIns="0" tIns="0" rIns="0" bIns="0" rtlCol="0">
            <a:spAutoFit/>
          </a:bodyPr>
          <a:lstStyle/>
          <a:p>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CZ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Construction Activity By Project Segments:</a:t>
            </a:r>
          </a:p>
        </p:txBody>
      </p:sp>
      <p:sp>
        <p:nvSpPr>
          <p:cNvPr id="5" name="TextBox 19">
            <a:extLst>
              <a:ext uri="{FF2B5EF4-FFF2-40B4-BE49-F238E27FC236}">
                <a16:creationId xmlns:a16="http://schemas.microsoft.com/office/drawing/2014/main" id="{4B585FA2-C253-B526-827F-7FBC667AC95E}"/>
              </a:ext>
            </a:extLst>
          </p:cNvPr>
          <p:cNvSpPr txBox="1"/>
          <p:nvPr/>
        </p:nvSpPr>
        <p:spPr>
          <a:xfrm>
            <a:off x="1676400" y="7163263"/>
            <a:ext cx="10134598" cy="584775"/>
          </a:xfrm>
          <a:prstGeom prst="rect">
            <a:avLst/>
          </a:prstGeom>
          <a:solidFill>
            <a:schemeClr val="accent6">
              <a:lumMod val="60000"/>
              <a:lumOff val="40000"/>
            </a:schemeClr>
          </a:solidFill>
        </p:spPr>
        <p:txBody>
          <a:bodyPr wrap="square" lIns="0" tIns="0" rIns="0" bIns="0" rtlCol="0">
            <a:spAutoFit/>
          </a:bodyPr>
          <a:lstStyle/>
          <a:p>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CZ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Construction Activity By Company Size:</a:t>
            </a:r>
          </a:p>
        </p:txBody>
      </p:sp>
      <p:sp>
        <p:nvSpPr>
          <p:cNvPr id="6" name="TextBox 19">
            <a:extLst>
              <a:ext uri="{FF2B5EF4-FFF2-40B4-BE49-F238E27FC236}">
                <a16:creationId xmlns:a16="http://schemas.microsoft.com/office/drawing/2014/main" id="{261B1E73-D0BE-C1BA-E65B-4066AE59A5A6}"/>
              </a:ext>
            </a:extLst>
          </p:cNvPr>
          <p:cNvSpPr txBox="1"/>
          <p:nvPr/>
        </p:nvSpPr>
        <p:spPr>
          <a:xfrm>
            <a:off x="12573002" y="7181242"/>
            <a:ext cx="10134598" cy="584775"/>
          </a:xfrm>
          <a:prstGeom prst="rect">
            <a:avLst/>
          </a:prstGeom>
          <a:solidFill>
            <a:schemeClr val="accent4">
              <a:lumMod val="60000"/>
              <a:lumOff val="40000"/>
            </a:schemeClr>
          </a:solidFill>
        </p:spPr>
        <p:txBody>
          <a:bodyPr wrap="square" lIns="0" tIns="0" rIns="0" bIns="0" rtlCol="0">
            <a:spAutoFit/>
          </a:bodyPr>
          <a:lstStyle/>
          <a:p>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CZ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Construction Activity By Region:</a:t>
            </a:r>
          </a:p>
        </p:txBody>
      </p:sp>
    </p:spTree>
    <p:extLst>
      <p:ext uri="{BB962C8B-B14F-4D97-AF65-F5344CB8AC3E}">
        <p14:creationId xmlns:p14="http://schemas.microsoft.com/office/powerpoint/2010/main" val="101889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4" name="TextBox 19">
            <a:extLst>
              <a:ext uri="{FF2B5EF4-FFF2-40B4-BE49-F238E27FC236}">
                <a16:creationId xmlns:a16="http://schemas.microsoft.com/office/drawing/2014/main" id="{6689131A-556B-DA9A-A95C-FE3594465B82}"/>
              </a:ext>
            </a:extLst>
          </p:cNvPr>
          <p:cNvSpPr txBox="1"/>
          <p:nvPr/>
        </p:nvSpPr>
        <p:spPr>
          <a:xfrm>
            <a:off x="1676400" y="2790829"/>
            <a:ext cx="17088678" cy="584775"/>
          </a:xfrm>
          <a:prstGeom prst="rect">
            <a:avLst/>
          </a:prstGeom>
          <a:solidFill>
            <a:schemeClr val="accent1">
              <a:lumMod val="60000"/>
              <a:lumOff val="40000"/>
            </a:schemeClr>
          </a:solidFill>
        </p:spPr>
        <p:txBody>
          <a:bodyPr wrap="square" lIns="0" tIns="0" rIns="0" bIns="0" rtlCol="0">
            <a:spAutoFit/>
          </a:bodyPr>
          <a:lstStyle/>
          <a:p>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CZ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Construction Activity By Project Segments:</a:t>
            </a:r>
          </a:p>
        </p:txBody>
      </p:sp>
      <p:pic>
        <p:nvPicPr>
          <p:cNvPr id="8" name="Obrázek 7">
            <a:extLst>
              <a:ext uri="{FF2B5EF4-FFF2-40B4-BE49-F238E27FC236}">
                <a16:creationId xmlns:a16="http://schemas.microsoft.com/office/drawing/2014/main" id="{3C670147-7E92-7C64-2120-37510A54930A}"/>
              </a:ext>
            </a:extLst>
          </p:cNvPr>
          <p:cNvPicPr>
            <a:picLocks noChangeAspect="1"/>
          </p:cNvPicPr>
          <p:nvPr/>
        </p:nvPicPr>
        <p:blipFill>
          <a:blip r:embed="rId2"/>
          <a:stretch>
            <a:fillRect/>
          </a:stretch>
        </p:blipFill>
        <p:spPr>
          <a:xfrm>
            <a:off x="1676401" y="3636560"/>
            <a:ext cx="17088678" cy="5700250"/>
          </a:xfrm>
          <a:prstGeom prst="rect">
            <a:avLst/>
          </a:prstGeom>
        </p:spPr>
      </p:pic>
      <p:pic>
        <p:nvPicPr>
          <p:cNvPr id="9" name="Obrázek 8">
            <a:extLst>
              <a:ext uri="{FF2B5EF4-FFF2-40B4-BE49-F238E27FC236}">
                <a16:creationId xmlns:a16="http://schemas.microsoft.com/office/drawing/2014/main" id="{AB9BE74C-7C96-8823-A228-EDAD287E26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582677" y="10567518"/>
            <a:ext cx="2211783" cy="1973640"/>
          </a:xfrm>
          <a:prstGeom prst="rect">
            <a:avLst/>
          </a:prstGeom>
        </p:spPr>
      </p:pic>
      <p:pic>
        <p:nvPicPr>
          <p:cNvPr id="10" name="Obrázek 9">
            <a:extLst>
              <a:ext uri="{FF2B5EF4-FFF2-40B4-BE49-F238E27FC236}">
                <a16:creationId xmlns:a16="http://schemas.microsoft.com/office/drawing/2014/main" id="{7AB5B3F1-FCE3-51BE-1B4D-CAD8ED1AF1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2"/>
          <a:stretch/>
        </p:blipFill>
        <p:spPr>
          <a:xfrm>
            <a:off x="11871619" y="10535676"/>
            <a:ext cx="2235881" cy="2005482"/>
          </a:xfrm>
          <a:prstGeom prst="rect">
            <a:avLst/>
          </a:prstGeom>
        </p:spPr>
      </p:pic>
      <p:pic>
        <p:nvPicPr>
          <p:cNvPr id="11" name="Obrázek 10">
            <a:extLst>
              <a:ext uri="{FF2B5EF4-FFF2-40B4-BE49-F238E27FC236}">
                <a16:creationId xmlns:a16="http://schemas.microsoft.com/office/drawing/2014/main" id="{ADA46D32-931D-B739-3A8A-D3E221D0A6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68279" y="10555702"/>
            <a:ext cx="2211783" cy="2005482"/>
          </a:xfrm>
          <a:prstGeom prst="rect">
            <a:avLst/>
          </a:prstGeom>
        </p:spPr>
      </p:pic>
      <p:pic>
        <p:nvPicPr>
          <p:cNvPr id="12" name="Obrázek 11">
            <a:extLst>
              <a:ext uri="{FF2B5EF4-FFF2-40B4-BE49-F238E27FC236}">
                <a16:creationId xmlns:a16="http://schemas.microsoft.com/office/drawing/2014/main" id="{8E6A269A-13D3-54E0-BC87-3E3C37AD901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03308" y="10550916"/>
            <a:ext cx="2211783" cy="1993249"/>
          </a:xfrm>
          <a:prstGeom prst="rect">
            <a:avLst/>
          </a:prstGeom>
        </p:spPr>
      </p:pic>
      <p:cxnSp>
        <p:nvCxnSpPr>
          <p:cNvPr id="14" name="Přímá spojnice 13">
            <a:extLst>
              <a:ext uri="{FF2B5EF4-FFF2-40B4-BE49-F238E27FC236}">
                <a16:creationId xmlns:a16="http://schemas.microsoft.com/office/drawing/2014/main" id="{7D6008C9-7376-3489-5D46-DB2EFD8B1074}"/>
              </a:ext>
            </a:extLst>
          </p:cNvPr>
          <p:cNvCxnSpPr>
            <a:cxnSpLocks/>
          </p:cNvCxnSpPr>
          <p:nvPr/>
        </p:nvCxnSpPr>
        <p:spPr>
          <a:xfrm>
            <a:off x="9283700" y="9336810"/>
            <a:ext cx="0" cy="72159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3751945A-4493-3B97-80BA-FB88012A4D6A}"/>
              </a:ext>
            </a:extLst>
          </p:cNvPr>
          <p:cNvCxnSpPr>
            <a:cxnSpLocks/>
          </p:cNvCxnSpPr>
          <p:nvPr/>
        </p:nvCxnSpPr>
        <p:spPr>
          <a:xfrm flipH="1">
            <a:off x="7374171" y="10058400"/>
            <a:ext cx="1909529"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50FEE893-988B-4957-0884-8CEF4B38195F}"/>
              </a:ext>
            </a:extLst>
          </p:cNvPr>
          <p:cNvCxnSpPr>
            <a:cxnSpLocks/>
            <a:endCxn id="11" idx="0"/>
          </p:cNvCxnSpPr>
          <p:nvPr/>
        </p:nvCxnSpPr>
        <p:spPr>
          <a:xfrm>
            <a:off x="7374171" y="10058400"/>
            <a:ext cx="0" cy="497302"/>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8730A7C6-A1CA-1C8E-86AF-6E8917CA7BF6}"/>
              </a:ext>
            </a:extLst>
          </p:cNvPr>
          <p:cNvCxnSpPr/>
          <p:nvPr/>
        </p:nvCxnSpPr>
        <p:spPr>
          <a:xfrm>
            <a:off x="11185119" y="9336810"/>
            <a:ext cx="0" cy="72159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D403190E-4F3E-6542-4A97-5ADC7B8805B6}"/>
              </a:ext>
            </a:extLst>
          </p:cNvPr>
          <p:cNvCxnSpPr/>
          <p:nvPr/>
        </p:nvCxnSpPr>
        <p:spPr>
          <a:xfrm flipH="1">
            <a:off x="10109200" y="10058400"/>
            <a:ext cx="1075919"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16122FC9-430D-35FD-D0B9-12ACBC39E42E}"/>
              </a:ext>
            </a:extLst>
          </p:cNvPr>
          <p:cNvCxnSpPr>
            <a:cxnSpLocks/>
          </p:cNvCxnSpPr>
          <p:nvPr/>
        </p:nvCxnSpPr>
        <p:spPr>
          <a:xfrm>
            <a:off x="10109200" y="10070216"/>
            <a:ext cx="0" cy="497302"/>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EB727E4D-FFAA-6B9A-AD8F-50EAB0D3278D}"/>
              </a:ext>
            </a:extLst>
          </p:cNvPr>
          <p:cNvCxnSpPr>
            <a:cxnSpLocks/>
          </p:cNvCxnSpPr>
          <p:nvPr/>
        </p:nvCxnSpPr>
        <p:spPr>
          <a:xfrm>
            <a:off x="12989560" y="9336810"/>
            <a:ext cx="0" cy="1230708"/>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61822EB9-0573-0908-4356-9EC9FD1459F9}"/>
              </a:ext>
            </a:extLst>
          </p:cNvPr>
          <p:cNvCxnSpPr>
            <a:cxnSpLocks/>
          </p:cNvCxnSpPr>
          <p:nvPr/>
        </p:nvCxnSpPr>
        <p:spPr>
          <a:xfrm>
            <a:off x="15626080" y="10058400"/>
            <a:ext cx="0" cy="497302"/>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C4A68072-D1B5-630D-81E3-6A3DF1BE8FA9}"/>
              </a:ext>
            </a:extLst>
          </p:cNvPr>
          <p:cNvCxnSpPr>
            <a:cxnSpLocks/>
          </p:cNvCxnSpPr>
          <p:nvPr/>
        </p:nvCxnSpPr>
        <p:spPr>
          <a:xfrm flipH="1">
            <a:off x="14415999" y="10036387"/>
            <a:ext cx="121008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95F4B5D6-4617-C4D5-ED41-0CC86E30B10E}"/>
              </a:ext>
            </a:extLst>
          </p:cNvPr>
          <p:cNvCxnSpPr/>
          <p:nvPr/>
        </p:nvCxnSpPr>
        <p:spPr>
          <a:xfrm>
            <a:off x="14415999" y="9336810"/>
            <a:ext cx="0" cy="72159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CCA58228-65A1-5200-FF75-24C541C262F0}"/>
              </a:ext>
            </a:extLst>
          </p:cNvPr>
          <p:cNvPicPr>
            <a:picLocks noChangeAspect="1"/>
          </p:cNvPicPr>
          <p:nvPr/>
        </p:nvPicPr>
        <p:blipFill>
          <a:blip r:embed="rId7"/>
          <a:stretch>
            <a:fillRect/>
          </a:stretch>
        </p:blipFill>
        <p:spPr>
          <a:xfrm>
            <a:off x="17631779" y="10070216"/>
            <a:ext cx="4182218" cy="2560542"/>
          </a:xfrm>
          <a:prstGeom prst="rect">
            <a:avLst/>
          </a:prstGeom>
        </p:spPr>
      </p:pic>
    </p:spTree>
    <p:extLst>
      <p:ext uri="{BB962C8B-B14F-4D97-AF65-F5344CB8AC3E}">
        <p14:creationId xmlns:p14="http://schemas.microsoft.com/office/powerpoint/2010/main" val="56158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5983784" cy="584775"/>
          </a:xfrm>
          <a:prstGeom prst="rect">
            <a:avLst/>
          </a:prstGeom>
          <a:solidFill>
            <a:schemeClr val="accent1">
              <a:lumMod val="60000"/>
              <a:lumOff val="40000"/>
            </a:schemeClr>
          </a:solid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Bill of materials:</a:t>
            </a:r>
          </a:p>
        </p:txBody>
      </p:sp>
      <p:pic>
        <p:nvPicPr>
          <p:cNvPr id="5" name="Obrázek 4">
            <a:extLst>
              <a:ext uri="{FF2B5EF4-FFF2-40B4-BE49-F238E27FC236}">
                <a16:creationId xmlns:a16="http://schemas.microsoft.com/office/drawing/2014/main" id="{24CABE93-A698-4EEC-B458-A0807578AD4B}"/>
              </a:ext>
            </a:extLst>
          </p:cNvPr>
          <p:cNvPicPr>
            <a:picLocks noChangeAspect="1"/>
          </p:cNvPicPr>
          <p:nvPr/>
        </p:nvPicPr>
        <p:blipFill>
          <a:blip r:embed="rId2"/>
          <a:stretch>
            <a:fillRect/>
          </a:stretch>
        </p:blipFill>
        <p:spPr>
          <a:xfrm>
            <a:off x="1676400" y="3849422"/>
            <a:ext cx="15983784" cy="8571178"/>
          </a:xfrm>
          <a:prstGeom prst="rect">
            <a:avLst/>
          </a:prstGeom>
        </p:spPr>
      </p:pic>
    </p:spTree>
    <p:extLst>
      <p:ext uri="{BB962C8B-B14F-4D97-AF65-F5344CB8AC3E}">
        <p14:creationId xmlns:p14="http://schemas.microsoft.com/office/powerpoint/2010/main" val="404807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4287500" cy="584775"/>
          </a:xfrm>
          <a:prstGeom prst="rect">
            <a:avLst/>
          </a:prstGeom>
          <a:solidFill>
            <a:schemeClr val="accent1">
              <a:lumMod val="40000"/>
              <a:lumOff val="60000"/>
            </a:schemeClr>
          </a:solid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Bill of materials:</a:t>
            </a:r>
          </a:p>
        </p:txBody>
      </p:sp>
      <p:pic>
        <p:nvPicPr>
          <p:cNvPr id="4" name="Obrázek 3">
            <a:extLst>
              <a:ext uri="{FF2B5EF4-FFF2-40B4-BE49-F238E27FC236}">
                <a16:creationId xmlns:a16="http://schemas.microsoft.com/office/drawing/2014/main" id="{C712E2D6-2067-4AF4-B55E-E3A9F8A7729F}"/>
              </a:ext>
            </a:extLst>
          </p:cNvPr>
          <p:cNvPicPr>
            <a:picLocks noChangeAspect="1"/>
          </p:cNvPicPr>
          <p:nvPr/>
        </p:nvPicPr>
        <p:blipFill>
          <a:blip r:embed="rId2"/>
          <a:stretch>
            <a:fillRect/>
          </a:stretch>
        </p:blipFill>
        <p:spPr>
          <a:xfrm>
            <a:off x="1676400" y="3796054"/>
            <a:ext cx="14287500" cy="8717285"/>
          </a:xfrm>
          <a:prstGeom prst="rect">
            <a:avLst/>
          </a:prstGeom>
        </p:spPr>
      </p:pic>
    </p:spTree>
    <p:extLst>
      <p:ext uri="{BB962C8B-B14F-4D97-AF65-F5344CB8AC3E}">
        <p14:creationId xmlns:p14="http://schemas.microsoft.com/office/powerpoint/2010/main" val="93608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4287500" cy="584775"/>
          </a:xfrm>
          <a:prstGeom prst="rect">
            <a:avLst/>
          </a:prstGeom>
          <a:solidFill>
            <a:schemeClr val="accent1">
              <a:lumMod val="40000"/>
              <a:lumOff val="60000"/>
            </a:schemeClr>
          </a:solidFill>
        </p:spPr>
        <p:txBody>
          <a:bodyPr wrap="square" lIns="0" tIns="0" rIns="0" bIns="0" rtlCol="0">
            <a:spAutoFit/>
          </a:bodyPr>
          <a:lstStyle/>
          <a:p>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Sika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investment</a:t>
            </a:r>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7" name="Obrázek 6">
            <a:extLst>
              <a:ext uri="{FF2B5EF4-FFF2-40B4-BE49-F238E27FC236}">
                <a16:creationId xmlns:a16="http://schemas.microsoft.com/office/drawing/2014/main" id="{CF43FB8B-4EBE-AC16-8607-4E1A7C533BAB}"/>
              </a:ext>
            </a:extLst>
          </p:cNvPr>
          <p:cNvPicPr>
            <a:picLocks noChangeAspect="1"/>
          </p:cNvPicPr>
          <p:nvPr/>
        </p:nvPicPr>
        <p:blipFill>
          <a:blip r:embed="rId2"/>
          <a:stretch>
            <a:fillRect/>
          </a:stretch>
        </p:blipFill>
        <p:spPr>
          <a:xfrm>
            <a:off x="1676400" y="3675662"/>
            <a:ext cx="14287500" cy="8566467"/>
          </a:xfrm>
          <a:prstGeom prst="rect">
            <a:avLst/>
          </a:prstGeom>
        </p:spPr>
      </p:pic>
    </p:spTree>
    <p:extLst>
      <p:ext uri="{BB962C8B-B14F-4D97-AF65-F5344CB8AC3E}">
        <p14:creationId xmlns:p14="http://schemas.microsoft.com/office/powerpoint/2010/main" val="4248776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4287500" cy="584775"/>
          </a:xfrm>
          <a:prstGeom prst="rect">
            <a:avLst/>
          </a:prstGeom>
          <a:solidFill>
            <a:schemeClr val="accent1">
              <a:lumMod val="40000"/>
              <a:lumOff val="60000"/>
            </a:schemeClr>
          </a:solidFill>
        </p:spPr>
        <p:txBody>
          <a:bodyPr wrap="square" lIns="0" tIns="0" rIns="0" bIns="0" rtlCol="0">
            <a:spAutoFit/>
          </a:bodyPr>
          <a:lstStyle/>
          <a:p>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Sika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different</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types</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buildings</a:t>
            </a:r>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5" name="Obrázek 4">
            <a:extLst>
              <a:ext uri="{FF2B5EF4-FFF2-40B4-BE49-F238E27FC236}">
                <a16:creationId xmlns:a16="http://schemas.microsoft.com/office/drawing/2014/main" id="{559BD540-AD6F-4689-F5FE-67443AAC4F06}"/>
              </a:ext>
            </a:extLst>
          </p:cNvPr>
          <p:cNvPicPr>
            <a:picLocks noChangeAspect="1"/>
          </p:cNvPicPr>
          <p:nvPr/>
        </p:nvPicPr>
        <p:blipFill>
          <a:blip r:embed="rId2"/>
          <a:stretch>
            <a:fillRect/>
          </a:stretch>
        </p:blipFill>
        <p:spPr>
          <a:xfrm>
            <a:off x="1676400" y="3645180"/>
            <a:ext cx="14129562" cy="8571204"/>
          </a:xfrm>
          <a:prstGeom prst="rect">
            <a:avLst/>
          </a:prstGeom>
        </p:spPr>
      </p:pic>
    </p:spTree>
    <p:extLst>
      <p:ext uri="{BB962C8B-B14F-4D97-AF65-F5344CB8AC3E}">
        <p14:creationId xmlns:p14="http://schemas.microsoft.com/office/powerpoint/2010/main" val="340887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4954250" cy="584775"/>
          </a:xfrm>
          <a:prstGeom prst="rect">
            <a:avLst/>
          </a:prstGeom>
          <a:solidFill>
            <a:schemeClr val="accent1">
              <a:lumMod val="40000"/>
              <a:lumOff val="60000"/>
            </a:schemeClr>
          </a:solid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Relevant Sika potential:</a:t>
            </a:r>
          </a:p>
        </p:txBody>
      </p:sp>
      <p:pic>
        <p:nvPicPr>
          <p:cNvPr id="5" name="Obrázek 4">
            <a:extLst>
              <a:ext uri="{FF2B5EF4-FFF2-40B4-BE49-F238E27FC236}">
                <a16:creationId xmlns:a16="http://schemas.microsoft.com/office/drawing/2014/main" id="{54BE9A0D-6F5E-4F07-9778-8BE9633A6288}"/>
              </a:ext>
            </a:extLst>
          </p:cNvPr>
          <p:cNvPicPr>
            <a:picLocks noChangeAspect="1"/>
          </p:cNvPicPr>
          <p:nvPr/>
        </p:nvPicPr>
        <p:blipFill>
          <a:blip r:embed="rId3"/>
          <a:stretch>
            <a:fillRect/>
          </a:stretch>
        </p:blipFill>
        <p:spPr>
          <a:xfrm>
            <a:off x="1676400" y="3800028"/>
            <a:ext cx="14954250" cy="9401003"/>
          </a:xfrm>
          <a:prstGeom prst="rect">
            <a:avLst/>
          </a:prstGeom>
        </p:spPr>
      </p:pic>
    </p:spTree>
    <p:extLst>
      <p:ext uri="{BB962C8B-B14F-4D97-AF65-F5344CB8AC3E}">
        <p14:creationId xmlns:p14="http://schemas.microsoft.com/office/powerpoint/2010/main" val="43065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Our </a:t>
            </a:r>
            <a:r>
              <a:rPr lang="en-US">
                <a:solidFill>
                  <a:schemeClr val="accent2"/>
                </a:solidFill>
              </a:rPr>
              <a:t>Agenda</a:t>
            </a:r>
          </a:p>
        </p:txBody>
      </p:sp>
      <p:sp>
        <p:nvSpPr>
          <p:cNvPr id="3" name="Text Placeholder 2"/>
          <p:cNvSpPr>
            <a:spLocks noGrp="1"/>
          </p:cNvSpPr>
          <p:nvPr>
            <p:ph type="body" sz="quarter" idx="10"/>
          </p:nvPr>
        </p:nvSpPr>
        <p:spPr/>
        <p:txBody>
          <a:bodyPr/>
          <a:lstStyle/>
          <a:p>
            <a:pPr algn="l"/>
            <a:r>
              <a:rPr lang="cs-CZ" err="1"/>
              <a:t>Consultancy</a:t>
            </a:r>
            <a:r>
              <a:rPr lang="cs-CZ"/>
              <a:t> Project </a:t>
            </a:r>
            <a:r>
              <a:rPr lang="en-US"/>
              <a:t>| </a:t>
            </a:r>
            <a:r>
              <a:rPr lang="en-US">
                <a:solidFill>
                  <a:schemeClr val="accent2"/>
                </a:solidFill>
              </a:rPr>
              <a:t>Market Analysis</a:t>
            </a:r>
          </a:p>
        </p:txBody>
      </p:sp>
      <p:sp>
        <p:nvSpPr>
          <p:cNvPr id="22" name="Oval 21"/>
          <p:cNvSpPr/>
          <p:nvPr/>
        </p:nvSpPr>
        <p:spPr>
          <a:xfrm>
            <a:off x="7040441" y="3398520"/>
            <a:ext cx="1199758" cy="119975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2" idx="2"/>
          </p:cNvCxnSpPr>
          <p:nvPr/>
        </p:nvCxnSpPr>
        <p:spPr>
          <a:xfrm>
            <a:off x="5244253" y="3998398"/>
            <a:ext cx="17961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170420" y="3586522"/>
            <a:ext cx="939800" cy="823752"/>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p:cNvSpPr txBox="1"/>
          <p:nvPr/>
        </p:nvSpPr>
        <p:spPr>
          <a:xfrm>
            <a:off x="1753803" y="3775324"/>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5 min</a:t>
            </a:r>
          </a:p>
        </p:txBody>
      </p:sp>
      <p:sp>
        <p:nvSpPr>
          <p:cNvPr id="29" name="TextBox 28"/>
          <p:cNvSpPr txBox="1"/>
          <p:nvPr/>
        </p:nvSpPr>
        <p:spPr>
          <a:xfrm>
            <a:off x="9248047" y="3706011"/>
            <a:ext cx="7719153" cy="584775"/>
          </a:xfrm>
          <a:prstGeom prst="rect">
            <a:avLst/>
          </a:prstGeom>
          <a:noFill/>
        </p:spPr>
        <p:txBody>
          <a:bodyPr wrap="square" lIns="0" tIns="0" rIns="0" bIns="0" rtlCol="0">
            <a:spAutoFit/>
          </a:bodyPr>
          <a:lstStyle/>
          <a:p>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Definition</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&amp; Objectives</a:t>
            </a:r>
          </a:p>
        </p:txBody>
      </p:sp>
      <p:sp>
        <p:nvSpPr>
          <p:cNvPr id="72" name="Oval 71"/>
          <p:cNvSpPr/>
          <p:nvPr/>
        </p:nvSpPr>
        <p:spPr>
          <a:xfrm>
            <a:off x="7040441" y="5037221"/>
            <a:ext cx="1199758" cy="119975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2" idx="2"/>
          </p:cNvCxnSpPr>
          <p:nvPr/>
        </p:nvCxnSpPr>
        <p:spPr>
          <a:xfrm>
            <a:off x="5244253" y="5637099"/>
            <a:ext cx="179618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170420" y="5225223"/>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5" name="TextBox 74"/>
          <p:cNvSpPr txBox="1"/>
          <p:nvPr/>
        </p:nvSpPr>
        <p:spPr>
          <a:xfrm>
            <a:off x="1753803" y="5414025"/>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 min</a:t>
            </a:r>
          </a:p>
        </p:txBody>
      </p:sp>
      <p:sp>
        <p:nvSpPr>
          <p:cNvPr id="76" name="TextBox 75"/>
          <p:cNvSpPr txBox="1"/>
          <p:nvPr/>
        </p:nvSpPr>
        <p:spPr>
          <a:xfrm>
            <a:off x="9248047" y="5344712"/>
            <a:ext cx="7272113"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Vertical – Top Down</a:t>
            </a:r>
          </a:p>
        </p:txBody>
      </p:sp>
      <p:sp>
        <p:nvSpPr>
          <p:cNvPr id="78" name="Oval 77"/>
          <p:cNvSpPr/>
          <p:nvPr/>
        </p:nvSpPr>
        <p:spPr>
          <a:xfrm>
            <a:off x="7040441" y="6675922"/>
            <a:ext cx="1199758" cy="1199756"/>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endCxn id="78" idx="2"/>
          </p:cNvCxnSpPr>
          <p:nvPr/>
        </p:nvCxnSpPr>
        <p:spPr>
          <a:xfrm>
            <a:off x="5244253" y="7275800"/>
            <a:ext cx="17961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70420" y="6863924"/>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1" name="TextBox 80"/>
          <p:cNvSpPr txBox="1"/>
          <p:nvPr/>
        </p:nvSpPr>
        <p:spPr>
          <a:xfrm>
            <a:off x="1753803" y="7052726"/>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 min</a:t>
            </a:r>
          </a:p>
        </p:txBody>
      </p:sp>
      <p:sp>
        <p:nvSpPr>
          <p:cNvPr id="82" name="TextBox 81"/>
          <p:cNvSpPr txBox="1"/>
          <p:nvPr/>
        </p:nvSpPr>
        <p:spPr>
          <a:xfrm>
            <a:off x="9248047" y="6983413"/>
            <a:ext cx="5749805"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Vertical – Bottom Up</a:t>
            </a:r>
          </a:p>
        </p:txBody>
      </p:sp>
      <p:sp>
        <p:nvSpPr>
          <p:cNvPr id="84" name="Oval 83"/>
          <p:cNvSpPr/>
          <p:nvPr/>
        </p:nvSpPr>
        <p:spPr>
          <a:xfrm>
            <a:off x="7040441" y="8314623"/>
            <a:ext cx="1199758" cy="1199756"/>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a:endCxn id="84" idx="2"/>
          </p:cNvCxnSpPr>
          <p:nvPr/>
        </p:nvCxnSpPr>
        <p:spPr>
          <a:xfrm>
            <a:off x="5244253" y="8914501"/>
            <a:ext cx="179618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170420" y="8502625"/>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7" name="TextBox 86"/>
          <p:cNvSpPr txBox="1"/>
          <p:nvPr/>
        </p:nvSpPr>
        <p:spPr>
          <a:xfrm>
            <a:off x="1753803" y="8691427"/>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 min</a:t>
            </a:r>
          </a:p>
        </p:txBody>
      </p:sp>
      <p:sp>
        <p:nvSpPr>
          <p:cNvPr id="88" name="TextBox 87"/>
          <p:cNvSpPr txBox="1"/>
          <p:nvPr/>
        </p:nvSpPr>
        <p:spPr>
          <a:xfrm>
            <a:off x="9248047" y="8622114"/>
            <a:ext cx="6296753"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Horizontal</a:t>
            </a:r>
          </a:p>
        </p:txBody>
      </p:sp>
    </p:spTree>
    <p:extLst>
      <p:ext uri="{BB962C8B-B14F-4D97-AF65-F5344CB8AC3E}">
        <p14:creationId xmlns:p14="http://schemas.microsoft.com/office/powerpoint/2010/main" val="190469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Vertical – Bottom Up</a:t>
            </a:r>
          </a:p>
        </p:txBody>
      </p:sp>
      <p:grpSp>
        <p:nvGrpSpPr>
          <p:cNvPr id="40" name="Group 39"/>
          <p:cNvGrpSpPr/>
          <p:nvPr/>
        </p:nvGrpSpPr>
        <p:grpSpPr>
          <a:xfrm>
            <a:off x="4267200" y="5334599"/>
            <a:ext cx="16154400"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4249530" y="4106827"/>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Potential Analysis</a:t>
            </a:r>
          </a:p>
        </p:txBody>
      </p:sp>
      <p:sp>
        <p:nvSpPr>
          <p:cNvPr id="13" name="TextBox 14">
            <a:extLst>
              <a:ext uri="{FF2B5EF4-FFF2-40B4-BE49-F238E27FC236}">
                <a16:creationId xmlns:a16="http://schemas.microsoft.com/office/drawing/2014/main" id="{FA9E6DD3-A30C-4938-AABE-38532692D221}"/>
              </a:ext>
            </a:extLst>
          </p:cNvPr>
          <p:cNvSpPr txBox="1"/>
          <p:nvPr/>
        </p:nvSpPr>
        <p:spPr>
          <a:xfrm>
            <a:off x="13582512" y="8736874"/>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2981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Bottom Up </a:t>
            </a:r>
            <a:r>
              <a:rPr lang="en-US">
                <a:solidFill>
                  <a:schemeClr val="accent2"/>
                </a:solidFill>
              </a:rPr>
              <a:t>Calculation Process</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4" name="Rectangle 4">
            <a:extLst>
              <a:ext uri="{FF2B5EF4-FFF2-40B4-BE49-F238E27FC236}">
                <a16:creationId xmlns:a16="http://schemas.microsoft.com/office/drawing/2014/main" id="{3572C3FF-CDD8-4DBF-7724-929EBCA06C74}"/>
              </a:ext>
            </a:extLst>
          </p:cNvPr>
          <p:cNvSpPr/>
          <p:nvPr/>
        </p:nvSpPr>
        <p:spPr>
          <a:xfrm>
            <a:off x="1676400" y="3444329"/>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a:extLst>
              <a:ext uri="{FF2B5EF4-FFF2-40B4-BE49-F238E27FC236}">
                <a16:creationId xmlns:a16="http://schemas.microsoft.com/office/drawing/2014/main" id="{F1368254-CD2C-C671-E43B-FD81B4542659}"/>
              </a:ext>
            </a:extLst>
          </p:cNvPr>
          <p:cNvSpPr/>
          <p:nvPr/>
        </p:nvSpPr>
        <p:spPr>
          <a:xfrm>
            <a:off x="1676400" y="3393804"/>
            <a:ext cx="4844980" cy="1274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B113A12-EBAC-23C4-3960-0C1B46852134}"/>
              </a:ext>
            </a:extLst>
          </p:cNvPr>
          <p:cNvSpPr/>
          <p:nvPr/>
        </p:nvSpPr>
        <p:spPr>
          <a:xfrm>
            <a:off x="7071807"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0">
            <a:extLst>
              <a:ext uri="{FF2B5EF4-FFF2-40B4-BE49-F238E27FC236}">
                <a16:creationId xmlns:a16="http://schemas.microsoft.com/office/drawing/2014/main" id="{CD67C725-E147-AB63-347D-18A998F6A054}"/>
              </a:ext>
            </a:extLst>
          </p:cNvPr>
          <p:cNvSpPr/>
          <p:nvPr/>
        </p:nvSpPr>
        <p:spPr>
          <a:xfrm>
            <a:off x="7071807" y="3393804"/>
            <a:ext cx="4844980" cy="1274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8612898F-D7C5-0DCF-D724-08D5A4961AA4}"/>
              </a:ext>
            </a:extLst>
          </p:cNvPr>
          <p:cNvSpPr/>
          <p:nvPr/>
        </p:nvSpPr>
        <p:spPr>
          <a:xfrm>
            <a:off x="12467213"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C350213E-6A73-ECDB-4D25-DBB5EBC29AAC}"/>
              </a:ext>
            </a:extLst>
          </p:cNvPr>
          <p:cNvSpPr/>
          <p:nvPr/>
        </p:nvSpPr>
        <p:spPr>
          <a:xfrm>
            <a:off x="12467214" y="3393804"/>
            <a:ext cx="4844980" cy="1274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5A8D0C-E61C-388E-D2D1-3C2D161DE1B4}"/>
              </a:ext>
            </a:extLst>
          </p:cNvPr>
          <p:cNvSpPr/>
          <p:nvPr/>
        </p:nvSpPr>
        <p:spPr>
          <a:xfrm>
            <a:off x="17862620"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CA6A2028-6266-8381-497D-BDBAD5FA1D6A}"/>
              </a:ext>
            </a:extLst>
          </p:cNvPr>
          <p:cNvSpPr/>
          <p:nvPr/>
        </p:nvSpPr>
        <p:spPr>
          <a:xfrm>
            <a:off x="17862620" y="3393804"/>
            <a:ext cx="4844980" cy="1274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9">
            <a:extLst>
              <a:ext uri="{FF2B5EF4-FFF2-40B4-BE49-F238E27FC236}">
                <a16:creationId xmlns:a16="http://schemas.microsoft.com/office/drawing/2014/main" id="{CB2AAF1F-4E30-3F9B-61F6-C97B3E6FB4AD}"/>
              </a:ext>
            </a:extLst>
          </p:cNvPr>
          <p:cNvSpPr/>
          <p:nvPr/>
        </p:nvSpPr>
        <p:spPr>
          <a:xfrm>
            <a:off x="4653721"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5">
            <a:extLst>
              <a:ext uri="{FF2B5EF4-FFF2-40B4-BE49-F238E27FC236}">
                <a16:creationId xmlns:a16="http://schemas.microsoft.com/office/drawing/2014/main" id="{DE08C602-9EE6-2BB2-8568-1DB5601D196E}"/>
              </a:ext>
            </a:extLst>
          </p:cNvPr>
          <p:cNvSpPr/>
          <p:nvPr/>
        </p:nvSpPr>
        <p:spPr>
          <a:xfrm>
            <a:off x="6942499"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8">
            <a:extLst>
              <a:ext uri="{FF2B5EF4-FFF2-40B4-BE49-F238E27FC236}">
                <a16:creationId xmlns:a16="http://schemas.microsoft.com/office/drawing/2014/main" id="{D3E9FEA2-6EF7-EBEB-F696-9DDB7EBB9A33}"/>
              </a:ext>
            </a:extLst>
          </p:cNvPr>
          <p:cNvSpPr/>
          <p:nvPr/>
        </p:nvSpPr>
        <p:spPr>
          <a:xfrm rot="5400000">
            <a:off x="10961605" y="10019305"/>
            <a:ext cx="544638" cy="2283753"/>
          </a:xfrm>
          <a:custGeom>
            <a:avLst/>
            <a:gdLst>
              <a:gd name="connsiteX0" fmla="*/ 0 w 544638"/>
              <a:gd name="connsiteY0" fmla="*/ 348794 h 2283753"/>
              <a:gd name="connsiteX1" fmla="*/ 272319 w 544638"/>
              <a:gd name="connsiteY1" fmla="*/ 0 h 2283753"/>
              <a:gd name="connsiteX2" fmla="*/ 544638 w 544638"/>
              <a:gd name="connsiteY2" fmla="*/ 348794 h 2283753"/>
              <a:gd name="connsiteX3" fmla="*/ 362754 w 544638"/>
              <a:gd name="connsiteY3" fmla="*/ 348794 h 2283753"/>
              <a:gd name="connsiteX4" fmla="*/ 362754 w 544638"/>
              <a:gd name="connsiteY4" fmla="*/ 2283753 h 2283753"/>
              <a:gd name="connsiteX5" fmla="*/ 181884 w 544638"/>
              <a:gd name="connsiteY5" fmla="*/ 2283753 h 2283753"/>
              <a:gd name="connsiteX6" fmla="*/ 181884 w 544638"/>
              <a:gd name="connsiteY6" fmla="*/ 348794 h 228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638" h="2283753">
                <a:moveTo>
                  <a:pt x="0" y="348794"/>
                </a:moveTo>
                <a:lnTo>
                  <a:pt x="272319" y="0"/>
                </a:lnTo>
                <a:lnTo>
                  <a:pt x="544638" y="348794"/>
                </a:lnTo>
                <a:lnTo>
                  <a:pt x="362754" y="348794"/>
                </a:lnTo>
                <a:lnTo>
                  <a:pt x="362754" y="2283753"/>
                </a:lnTo>
                <a:lnTo>
                  <a:pt x="181884" y="2283753"/>
                </a:lnTo>
                <a:lnTo>
                  <a:pt x="181884" y="3487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2">
            <a:extLst>
              <a:ext uri="{FF2B5EF4-FFF2-40B4-BE49-F238E27FC236}">
                <a16:creationId xmlns:a16="http://schemas.microsoft.com/office/drawing/2014/main" id="{73DB6835-6E4C-5574-992A-2C0216C4128B}"/>
              </a:ext>
            </a:extLst>
          </p:cNvPr>
          <p:cNvSpPr/>
          <p:nvPr/>
        </p:nvSpPr>
        <p:spPr>
          <a:xfrm>
            <a:off x="12380825"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7">
            <a:extLst>
              <a:ext uri="{FF2B5EF4-FFF2-40B4-BE49-F238E27FC236}">
                <a16:creationId xmlns:a16="http://schemas.microsoft.com/office/drawing/2014/main" id="{3501A6F9-F4E3-4826-92F8-CC909D2ADBDD}"/>
              </a:ext>
            </a:extLst>
          </p:cNvPr>
          <p:cNvSpPr/>
          <p:nvPr/>
        </p:nvSpPr>
        <p:spPr>
          <a:xfrm>
            <a:off x="15466625"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6">
            <a:extLst>
              <a:ext uri="{FF2B5EF4-FFF2-40B4-BE49-F238E27FC236}">
                <a16:creationId xmlns:a16="http://schemas.microsoft.com/office/drawing/2014/main" id="{A38C0D9E-07E9-F37F-3534-155ACD2557C0}"/>
              </a:ext>
            </a:extLst>
          </p:cNvPr>
          <p:cNvSpPr/>
          <p:nvPr/>
        </p:nvSpPr>
        <p:spPr>
          <a:xfrm>
            <a:off x="17755403"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70">
            <a:extLst>
              <a:ext uri="{FF2B5EF4-FFF2-40B4-BE49-F238E27FC236}">
                <a16:creationId xmlns:a16="http://schemas.microsoft.com/office/drawing/2014/main" id="{3B185DD2-1ACF-5A25-0551-21FE9E8939A4}"/>
              </a:ext>
            </a:extLst>
          </p:cNvPr>
          <p:cNvSpPr txBox="1"/>
          <p:nvPr/>
        </p:nvSpPr>
        <p:spPr>
          <a:xfrm>
            <a:off x="2227066" y="3698755"/>
            <a:ext cx="3743649" cy="646331"/>
          </a:xfrm>
          <a:prstGeom prst="rect">
            <a:avLst/>
          </a:prstGeom>
          <a:noFill/>
        </p:spPr>
        <p:txBody>
          <a:bodyPr wrap="square" lIns="0" tIns="0" rIns="0" bIns="0" rtlCol="0">
            <a:spAutoFit/>
          </a:bodyPr>
          <a:lstStyle/>
          <a:p>
            <a:pPr algn="ctr"/>
            <a:r>
              <a:rPr lang="cs-CZ" sz="42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Segmentation</a:t>
            </a:r>
            <a:endPar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71">
            <a:extLst>
              <a:ext uri="{FF2B5EF4-FFF2-40B4-BE49-F238E27FC236}">
                <a16:creationId xmlns:a16="http://schemas.microsoft.com/office/drawing/2014/main" id="{93C4921D-D6FE-3BFD-853F-92327355B90D}"/>
              </a:ext>
            </a:extLst>
          </p:cNvPr>
          <p:cNvSpPr txBox="1"/>
          <p:nvPr/>
        </p:nvSpPr>
        <p:spPr>
          <a:xfrm>
            <a:off x="2227066" y="6486328"/>
            <a:ext cx="3743649" cy="4086696"/>
          </a:xfrm>
          <a:prstGeom prst="rect">
            <a:avLst/>
          </a:prstGeom>
          <a:noFill/>
        </p:spPr>
        <p:txBody>
          <a:bodyPr wrap="square" lIns="0" tIns="0" rIns="0" bIns="0" rtlCol="0">
            <a:spAutoFit/>
          </a:bodyPr>
          <a:lstStyle/>
          <a:p>
            <a:pPr algn="ctr">
              <a:lnSpc>
                <a:spcPct val="140000"/>
              </a:lnSpc>
              <a:spcAft>
                <a:spcPts val="1200"/>
              </a:spcAft>
            </a:pP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Split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defined</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criteria</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Main</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associate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their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characteristics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behavior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market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TextBox 72">
            <a:extLst>
              <a:ext uri="{FF2B5EF4-FFF2-40B4-BE49-F238E27FC236}">
                <a16:creationId xmlns:a16="http://schemas.microsoft.com/office/drawing/2014/main" id="{F44FE377-3909-3F80-F799-A58CB7A44D8B}"/>
              </a:ext>
            </a:extLst>
          </p:cNvPr>
          <p:cNvSpPr txBox="1"/>
          <p:nvPr/>
        </p:nvSpPr>
        <p:spPr>
          <a:xfrm>
            <a:off x="7622473" y="3698755"/>
            <a:ext cx="3743649" cy="646331"/>
          </a:xfrm>
          <a:prstGeom prst="rect">
            <a:avLst/>
          </a:prstGeom>
          <a:noFill/>
        </p:spPr>
        <p:txBody>
          <a:bodyPr wrap="square" lIns="0" tIns="0" rIns="0" bIns="0" rtlCol="0">
            <a:spAutoFit/>
          </a:bodyPr>
          <a:lstStyle/>
          <a:p>
            <a:pPr algn="ctr"/>
            <a:r>
              <a:rPr lang="cs-CZ" sz="42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Product</a:t>
            </a:r>
            <a:r>
              <a:rPr lang="cs-CZ"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basket</a:t>
            </a:r>
            <a:endPar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TextBox 73">
            <a:extLst>
              <a:ext uri="{FF2B5EF4-FFF2-40B4-BE49-F238E27FC236}">
                <a16:creationId xmlns:a16="http://schemas.microsoft.com/office/drawing/2014/main" id="{02104553-83B2-F2FE-0DC8-375FFB5A7C8A}"/>
              </a:ext>
            </a:extLst>
          </p:cNvPr>
          <p:cNvSpPr txBox="1"/>
          <p:nvPr/>
        </p:nvSpPr>
        <p:spPr>
          <a:xfrm>
            <a:off x="7658119" y="6464229"/>
            <a:ext cx="3743649" cy="2018438"/>
          </a:xfrm>
          <a:prstGeom prst="rect">
            <a:avLst/>
          </a:prstGeom>
          <a:noFill/>
        </p:spPr>
        <p:txBody>
          <a:bodyPr wrap="square" lIns="0" tIns="0" rIns="0" bIns="0" rtlCol="0">
            <a:spAutoFit/>
          </a:bodyPr>
          <a:lstStyle/>
          <a:p>
            <a:pPr algn="ctr">
              <a:lnSpc>
                <a:spcPct val="140000"/>
              </a:lnSpc>
              <a:spcAft>
                <a:spcPts val="1200"/>
              </a:spcAft>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typical</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basket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analysis</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Box 74">
            <a:extLst>
              <a:ext uri="{FF2B5EF4-FFF2-40B4-BE49-F238E27FC236}">
                <a16:creationId xmlns:a16="http://schemas.microsoft.com/office/drawing/2014/main" id="{C26AEA98-4101-CB10-85E7-1A51F44DCC99}"/>
              </a:ext>
            </a:extLst>
          </p:cNvPr>
          <p:cNvSpPr txBox="1"/>
          <p:nvPr/>
        </p:nvSpPr>
        <p:spPr>
          <a:xfrm>
            <a:off x="13017880" y="3698755"/>
            <a:ext cx="3743649" cy="646331"/>
          </a:xfrm>
          <a:prstGeom prst="rect">
            <a:avLst/>
          </a:prstGeom>
          <a:noFill/>
        </p:spPr>
        <p:txBody>
          <a:bodyPr wrap="square" lIns="0" tIns="0" rIns="0" bIns="0" rtlCol="0">
            <a:spAutoFit/>
          </a:bodyPr>
          <a:lstStyle/>
          <a:p>
            <a:pPr algn="ctr"/>
            <a:r>
              <a:rPr lang="cs-CZ" sz="42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Calculation</a:t>
            </a:r>
            <a:endPar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TextBox 75">
            <a:extLst>
              <a:ext uri="{FF2B5EF4-FFF2-40B4-BE49-F238E27FC236}">
                <a16:creationId xmlns:a16="http://schemas.microsoft.com/office/drawing/2014/main" id="{2FDBE406-8401-25FF-3C9E-2421858A0172}"/>
              </a:ext>
            </a:extLst>
          </p:cNvPr>
          <p:cNvSpPr txBox="1"/>
          <p:nvPr/>
        </p:nvSpPr>
        <p:spPr>
          <a:xfrm>
            <a:off x="13017878" y="6486328"/>
            <a:ext cx="3743649" cy="4086696"/>
          </a:xfrm>
          <a:prstGeom prst="rect">
            <a:avLst/>
          </a:prstGeom>
          <a:noFill/>
        </p:spPr>
        <p:txBody>
          <a:bodyPr wrap="square" lIns="0" tIns="0" rIns="0" bIns="0" rtlCol="0">
            <a:spAutoFit/>
          </a:bodyPr>
          <a:lstStyle/>
          <a:p>
            <a:pPr algn="ctr">
              <a:lnSpc>
                <a:spcPct val="140000"/>
              </a:lnSpc>
              <a:spcAft>
                <a:spcPts val="1200"/>
              </a:spcAft>
            </a:pP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Calculate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mix and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sales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each</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segment. As a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percentage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turnover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spending</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segment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76">
            <a:extLst>
              <a:ext uri="{FF2B5EF4-FFF2-40B4-BE49-F238E27FC236}">
                <a16:creationId xmlns:a16="http://schemas.microsoft.com/office/drawing/2014/main" id="{7C257301-8ECF-D1B7-9BE0-57BAD4C27649}"/>
              </a:ext>
            </a:extLst>
          </p:cNvPr>
          <p:cNvSpPr txBox="1"/>
          <p:nvPr/>
        </p:nvSpPr>
        <p:spPr>
          <a:xfrm>
            <a:off x="18413286" y="3698755"/>
            <a:ext cx="3743649" cy="646331"/>
          </a:xfrm>
          <a:prstGeom prst="rect">
            <a:avLst/>
          </a:prstGeom>
          <a:noFill/>
        </p:spPr>
        <p:txBody>
          <a:bodyPr wrap="square" lIns="0" tIns="0" rIns="0" bIns="0" rtlCol="0">
            <a:spAutoFit/>
          </a:bodyPr>
          <a:lstStyle/>
          <a:p>
            <a:pPr algn="ctr"/>
            <a:r>
              <a:rPr lang="cs-CZ" sz="42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Aggregation</a:t>
            </a:r>
            <a:endPar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TextBox 77">
            <a:extLst>
              <a:ext uri="{FF2B5EF4-FFF2-40B4-BE49-F238E27FC236}">
                <a16:creationId xmlns:a16="http://schemas.microsoft.com/office/drawing/2014/main" id="{32161D0D-70AD-01A1-5707-F26BC6360AC1}"/>
              </a:ext>
            </a:extLst>
          </p:cNvPr>
          <p:cNvSpPr txBox="1"/>
          <p:nvPr/>
        </p:nvSpPr>
        <p:spPr>
          <a:xfrm>
            <a:off x="18064480" y="6464809"/>
            <a:ext cx="4429760" cy="3569632"/>
          </a:xfrm>
          <a:prstGeom prst="rect">
            <a:avLst/>
          </a:prstGeom>
          <a:noFill/>
        </p:spPr>
        <p:txBody>
          <a:bodyPr wrap="square" lIns="0" tIns="0" rIns="0" bIns="0" rtlCol="0">
            <a:spAutoFit/>
          </a:bodyPr>
          <a:lstStyle/>
          <a:p>
            <a:pPr algn="ctr">
              <a:lnSpc>
                <a:spcPct val="140000"/>
              </a:lnSpc>
              <a:spcAft>
                <a:spcPts val="1200"/>
              </a:spcAft>
            </a:pP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Apply</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calculation</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each</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segment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existing</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This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leads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sales per segment.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together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get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relevant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market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Oval 17">
            <a:extLst>
              <a:ext uri="{FF2B5EF4-FFF2-40B4-BE49-F238E27FC236}">
                <a16:creationId xmlns:a16="http://schemas.microsoft.com/office/drawing/2014/main" id="{8FC401BB-E57B-F4EE-87D5-074521FA75B6}"/>
              </a:ext>
            </a:extLst>
          </p:cNvPr>
          <p:cNvSpPr/>
          <p:nvPr/>
        </p:nvSpPr>
        <p:spPr>
          <a:xfrm>
            <a:off x="3505201" y="10567492"/>
            <a:ext cx="1187380" cy="11873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20">
            <a:extLst>
              <a:ext uri="{FF2B5EF4-FFF2-40B4-BE49-F238E27FC236}">
                <a16:creationId xmlns:a16="http://schemas.microsoft.com/office/drawing/2014/main" id="{4FB7CD8C-4033-D3CF-4CBF-1FFBC9336C62}"/>
              </a:ext>
            </a:extLst>
          </p:cNvPr>
          <p:cNvSpPr/>
          <p:nvPr/>
        </p:nvSpPr>
        <p:spPr>
          <a:xfrm>
            <a:off x="19691421" y="10567492"/>
            <a:ext cx="1187380" cy="11873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18">
            <a:extLst>
              <a:ext uri="{FF2B5EF4-FFF2-40B4-BE49-F238E27FC236}">
                <a16:creationId xmlns:a16="http://schemas.microsoft.com/office/drawing/2014/main" id="{07B176E6-EAF7-7566-EAF2-DA7ED9F4FF10}"/>
              </a:ext>
            </a:extLst>
          </p:cNvPr>
          <p:cNvSpPr/>
          <p:nvPr/>
        </p:nvSpPr>
        <p:spPr>
          <a:xfrm>
            <a:off x="8900607" y="10567492"/>
            <a:ext cx="1187380" cy="1187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9">
            <a:extLst>
              <a:ext uri="{FF2B5EF4-FFF2-40B4-BE49-F238E27FC236}">
                <a16:creationId xmlns:a16="http://schemas.microsoft.com/office/drawing/2014/main" id="{0C4430A9-CFF3-C7C2-46F4-AC635BCE0585}"/>
              </a:ext>
            </a:extLst>
          </p:cNvPr>
          <p:cNvSpPr/>
          <p:nvPr/>
        </p:nvSpPr>
        <p:spPr>
          <a:xfrm>
            <a:off x="14296014" y="10567492"/>
            <a:ext cx="1187380" cy="11873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28">
            <a:extLst>
              <a:ext uri="{FF2B5EF4-FFF2-40B4-BE49-F238E27FC236}">
                <a16:creationId xmlns:a16="http://schemas.microsoft.com/office/drawing/2014/main" id="{8AC42CF3-95EA-DACE-2B5D-94A8A886D3E1}"/>
              </a:ext>
            </a:extLst>
          </p:cNvPr>
          <p:cNvSpPr txBox="1"/>
          <p:nvPr/>
        </p:nvSpPr>
        <p:spPr>
          <a:xfrm>
            <a:off x="3687191"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49" name="TextBox 29">
            <a:extLst>
              <a:ext uri="{FF2B5EF4-FFF2-40B4-BE49-F238E27FC236}">
                <a16:creationId xmlns:a16="http://schemas.microsoft.com/office/drawing/2014/main" id="{A7D5BC14-C3ED-2A3C-7175-23458D717480}"/>
              </a:ext>
            </a:extLst>
          </p:cNvPr>
          <p:cNvSpPr txBox="1"/>
          <p:nvPr/>
        </p:nvSpPr>
        <p:spPr>
          <a:xfrm>
            <a:off x="9047127"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50" name="TextBox 30">
            <a:extLst>
              <a:ext uri="{FF2B5EF4-FFF2-40B4-BE49-F238E27FC236}">
                <a16:creationId xmlns:a16="http://schemas.microsoft.com/office/drawing/2014/main" id="{24B3FD5C-F6F6-E5C9-5A5C-E62C0EAEDC6D}"/>
              </a:ext>
            </a:extLst>
          </p:cNvPr>
          <p:cNvSpPr txBox="1"/>
          <p:nvPr/>
        </p:nvSpPr>
        <p:spPr>
          <a:xfrm>
            <a:off x="14483020"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51" name="TextBox 32">
            <a:extLst>
              <a:ext uri="{FF2B5EF4-FFF2-40B4-BE49-F238E27FC236}">
                <a16:creationId xmlns:a16="http://schemas.microsoft.com/office/drawing/2014/main" id="{C63EB478-B084-74EB-B0D9-A3DB0BFA47BE}"/>
              </a:ext>
            </a:extLst>
          </p:cNvPr>
          <p:cNvSpPr txBox="1"/>
          <p:nvPr/>
        </p:nvSpPr>
        <p:spPr>
          <a:xfrm>
            <a:off x="19888458"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pic>
        <p:nvPicPr>
          <p:cNvPr id="11" name="Grafický objekt 10" descr="Kousky puzzle obrys">
            <a:extLst>
              <a:ext uri="{FF2B5EF4-FFF2-40B4-BE49-F238E27FC236}">
                <a16:creationId xmlns:a16="http://schemas.microsoft.com/office/drawing/2014/main" id="{C1AAE0E0-4708-4ABB-666F-C6F6667A0B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7113" y="4840483"/>
            <a:ext cx="1523554" cy="1523554"/>
          </a:xfrm>
          <a:prstGeom prst="rect">
            <a:avLst/>
          </a:prstGeom>
        </p:spPr>
      </p:pic>
      <p:pic>
        <p:nvPicPr>
          <p:cNvPr id="13" name="Grafický objekt 12" descr="Hledání v inventáři obrys">
            <a:extLst>
              <a:ext uri="{FF2B5EF4-FFF2-40B4-BE49-F238E27FC236}">
                <a16:creationId xmlns:a16="http://schemas.microsoft.com/office/drawing/2014/main" id="{822CBEF2-6028-14B4-1640-188C04241E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41690" y="4985124"/>
            <a:ext cx="1234272" cy="1234272"/>
          </a:xfrm>
          <a:prstGeom prst="rect">
            <a:avLst/>
          </a:prstGeom>
        </p:spPr>
      </p:pic>
      <p:sp>
        <p:nvSpPr>
          <p:cNvPr id="14" name="Freeform 5">
            <a:extLst>
              <a:ext uri="{FF2B5EF4-FFF2-40B4-BE49-F238E27FC236}">
                <a16:creationId xmlns:a16="http://schemas.microsoft.com/office/drawing/2014/main" id="{02634E2D-7078-9430-2F24-060B13A874E0}"/>
              </a:ext>
            </a:extLst>
          </p:cNvPr>
          <p:cNvSpPr>
            <a:spLocks noEditPoints="1"/>
          </p:cNvSpPr>
          <p:nvPr/>
        </p:nvSpPr>
        <p:spPr bwMode="auto">
          <a:xfrm>
            <a:off x="19718916" y="5002600"/>
            <a:ext cx="1101504" cy="1195684"/>
          </a:xfrm>
          <a:custGeom>
            <a:avLst/>
            <a:gdLst>
              <a:gd name="T0" fmla="*/ 27 w 2410"/>
              <a:gd name="T1" fmla="*/ 2622 h 2622"/>
              <a:gd name="T2" fmla="*/ 2356 w 2410"/>
              <a:gd name="T3" fmla="*/ 2568 h 2622"/>
              <a:gd name="T4" fmla="*/ 580 w 2410"/>
              <a:gd name="T5" fmla="*/ 1060 h 2622"/>
              <a:gd name="T6" fmla="*/ 580 w 2410"/>
              <a:gd name="T7" fmla="*/ 1441 h 2622"/>
              <a:gd name="T8" fmla="*/ 280 w 2410"/>
              <a:gd name="T9" fmla="*/ 1387 h 2622"/>
              <a:gd name="T10" fmla="*/ 776 w 2410"/>
              <a:gd name="T11" fmla="*/ 1060 h 2622"/>
              <a:gd name="T12" fmla="*/ 1130 w 2410"/>
              <a:gd name="T13" fmla="*/ 1414 h 2622"/>
              <a:gd name="T14" fmla="*/ 803 w 2410"/>
              <a:gd name="T15" fmla="*/ 1114 h 2622"/>
              <a:gd name="T16" fmla="*/ 2213 w 2410"/>
              <a:gd name="T17" fmla="*/ 845 h 2622"/>
              <a:gd name="T18" fmla="*/ 197 w 2410"/>
              <a:gd name="T19" fmla="*/ 845 h 2622"/>
              <a:gd name="T20" fmla="*/ 251 w 2410"/>
              <a:gd name="T21" fmla="*/ 818 h 2622"/>
              <a:gd name="T22" fmla="*/ 1272 w 2410"/>
              <a:gd name="T23" fmla="*/ 1414 h 2622"/>
              <a:gd name="T24" fmla="*/ 1626 w 2410"/>
              <a:gd name="T25" fmla="*/ 1060 h 2622"/>
              <a:gd name="T26" fmla="*/ 1599 w 2410"/>
              <a:gd name="T27" fmla="*/ 1387 h 2622"/>
              <a:gd name="T28" fmla="*/ 1821 w 2410"/>
              <a:gd name="T29" fmla="*/ 1441 h 2622"/>
              <a:gd name="T30" fmla="*/ 2121 w 2410"/>
              <a:gd name="T31" fmla="*/ 1387 h 2622"/>
              <a:gd name="T32" fmla="*/ 580 w 2410"/>
              <a:gd name="T33" fmla="*/ 1547 h 2622"/>
              <a:gd name="T34" fmla="*/ 580 w 2410"/>
              <a:gd name="T35" fmla="*/ 1928 h 2622"/>
              <a:gd name="T36" fmla="*/ 280 w 2410"/>
              <a:gd name="T37" fmla="*/ 1874 h 2622"/>
              <a:gd name="T38" fmla="*/ 776 w 2410"/>
              <a:gd name="T39" fmla="*/ 1547 h 2622"/>
              <a:gd name="T40" fmla="*/ 1130 w 2410"/>
              <a:gd name="T41" fmla="*/ 1901 h 2622"/>
              <a:gd name="T42" fmla="*/ 803 w 2410"/>
              <a:gd name="T43" fmla="*/ 1601 h 2622"/>
              <a:gd name="T44" fmla="*/ 1272 w 2410"/>
              <a:gd name="T45" fmla="*/ 1574 h 2622"/>
              <a:gd name="T46" fmla="*/ 1652 w 2410"/>
              <a:gd name="T47" fmla="*/ 1574 h 2622"/>
              <a:gd name="T48" fmla="*/ 1599 w 2410"/>
              <a:gd name="T49" fmla="*/ 1601 h 2622"/>
              <a:gd name="T50" fmla="*/ 1794 w 2410"/>
              <a:gd name="T51" fmla="*/ 1901 h 2622"/>
              <a:gd name="T52" fmla="*/ 2148 w 2410"/>
              <a:gd name="T53" fmla="*/ 1547 h 2622"/>
              <a:gd name="T54" fmla="*/ 2121 w 2410"/>
              <a:gd name="T55" fmla="*/ 1874 h 2622"/>
              <a:gd name="T56" fmla="*/ 253 w 2410"/>
              <a:gd name="T57" fmla="*/ 2414 h 2622"/>
              <a:gd name="T58" fmla="*/ 553 w 2410"/>
              <a:gd name="T59" fmla="*/ 2360 h 2622"/>
              <a:gd name="T60" fmla="*/ 1103 w 2410"/>
              <a:gd name="T61" fmla="*/ 2033 h 2622"/>
              <a:gd name="T62" fmla="*/ 1103 w 2410"/>
              <a:gd name="T63" fmla="*/ 2414 h 2622"/>
              <a:gd name="T64" fmla="*/ 803 w 2410"/>
              <a:gd name="T65" fmla="*/ 2360 h 2622"/>
              <a:gd name="T66" fmla="*/ 1299 w 2410"/>
              <a:gd name="T67" fmla="*/ 2033 h 2622"/>
              <a:gd name="T68" fmla="*/ 1652 w 2410"/>
              <a:gd name="T69" fmla="*/ 2387 h 2622"/>
              <a:gd name="T70" fmla="*/ 1325 w 2410"/>
              <a:gd name="T71" fmla="*/ 2087 h 2622"/>
              <a:gd name="T72" fmla="*/ 1794 w 2410"/>
              <a:gd name="T73" fmla="*/ 2060 h 2622"/>
              <a:gd name="T74" fmla="*/ 2175 w 2410"/>
              <a:gd name="T75" fmla="*/ 2060 h 2622"/>
              <a:gd name="T76" fmla="*/ 2121 w 2410"/>
              <a:gd name="T77" fmla="*/ 2087 h 2622"/>
              <a:gd name="T78" fmla="*/ 329 w 2410"/>
              <a:gd name="T79" fmla="*/ 747 h 2622"/>
              <a:gd name="T80" fmla="*/ 520 w 2410"/>
              <a:gd name="T81" fmla="*/ 402 h 2622"/>
              <a:gd name="T82" fmla="*/ 493 w 2410"/>
              <a:gd name="T83" fmla="*/ 720 h 2622"/>
              <a:gd name="T84" fmla="*/ 663 w 2410"/>
              <a:gd name="T85" fmla="*/ 774 h 2622"/>
              <a:gd name="T86" fmla="*/ 800 w 2410"/>
              <a:gd name="T87" fmla="*/ 720 h 2622"/>
              <a:gd name="T88" fmla="*/ 1134 w 2410"/>
              <a:gd name="T89" fmla="*/ 402 h 2622"/>
              <a:gd name="T90" fmla="*/ 1134 w 2410"/>
              <a:gd name="T91" fmla="*/ 774 h 2622"/>
              <a:gd name="T92" fmla="*/ 997 w 2410"/>
              <a:gd name="T93" fmla="*/ 720 h 2622"/>
              <a:gd name="T94" fmla="*/ 1276 w 2410"/>
              <a:gd name="T95" fmla="*/ 402 h 2622"/>
              <a:gd name="T96" fmla="*/ 1468 w 2410"/>
              <a:gd name="T97" fmla="*/ 747 h 2622"/>
              <a:gd name="T98" fmla="*/ 1303 w 2410"/>
              <a:gd name="T99" fmla="*/ 456 h 2622"/>
              <a:gd name="T100" fmla="*/ 1748 w 2410"/>
              <a:gd name="T101" fmla="*/ 774 h 2622"/>
              <a:gd name="T102" fmla="*/ 1564 w 2410"/>
              <a:gd name="T103" fmla="*/ 586 h 2622"/>
              <a:gd name="T104" fmla="*/ 2081 w 2410"/>
              <a:gd name="T105" fmla="*/ 747 h 2622"/>
              <a:gd name="T106" fmla="*/ 1872 w 2410"/>
              <a:gd name="T107" fmla="*/ 624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10" h="2622">
                <a:moveTo>
                  <a:pt x="2383" y="0"/>
                </a:moveTo>
                <a:cubicBezTo>
                  <a:pt x="27" y="0"/>
                  <a:pt x="27" y="0"/>
                  <a:pt x="27" y="0"/>
                </a:cubicBezTo>
                <a:cubicBezTo>
                  <a:pt x="12" y="0"/>
                  <a:pt x="0" y="12"/>
                  <a:pt x="0" y="27"/>
                </a:cubicBezTo>
                <a:cubicBezTo>
                  <a:pt x="0" y="2595"/>
                  <a:pt x="0" y="2595"/>
                  <a:pt x="0" y="2595"/>
                </a:cubicBezTo>
                <a:cubicBezTo>
                  <a:pt x="0" y="2610"/>
                  <a:pt x="12" y="2622"/>
                  <a:pt x="27" y="2622"/>
                </a:cubicBezTo>
                <a:cubicBezTo>
                  <a:pt x="2383" y="2622"/>
                  <a:pt x="2383" y="2622"/>
                  <a:pt x="2383" y="2622"/>
                </a:cubicBezTo>
                <a:cubicBezTo>
                  <a:pt x="2398" y="2622"/>
                  <a:pt x="2410" y="2610"/>
                  <a:pt x="2410" y="2595"/>
                </a:cubicBezTo>
                <a:cubicBezTo>
                  <a:pt x="2410" y="27"/>
                  <a:pt x="2410" y="27"/>
                  <a:pt x="2410" y="27"/>
                </a:cubicBezTo>
                <a:cubicBezTo>
                  <a:pt x="2410" y="12"/>
                  <a:pt x="2398" y="0"/>
                  <a:pt x="2383" y="0"/>
                </a:cubicBezTo>
                <a:close/>
                <a:moveTo>
                  <a:pt x="2356" y="2568"/>
                </a:moveTo>
                <a:cubicBezTo>
                  <a:pt x="53" y="2568"/>
                  <a:pt x="53" y="2568"/>
                  <a:pt x="53" y="2568"/>
                </a:cubicBezTo>
                <a:cubicBezTo>
                  <a:pt x="53" y="54"/>
                  <a:pt x="53" y="54"/>
                  <a:pt x="53" y="54"/>
                </a:cubicBezTo>
                <a:cubicBezTo>
                  <a:pt x="2356" y="54"/>
                  <a:pt x="2356" y="54"/>
                  <a:pt x="2356" y="54"/>
                </a:cubicBezTo>
                <a:lnTo>
                  <a:pt x="2356" y="2568"/>
                </a:lnTo>
                <a:close/>
                <a:moveTo>
                  <a:pt x="580" y="1060"/>
                </a:moveTo>
                <a:cubicBezTo>
                  <a:pt x="253" y="1060"/>
                  <a:pt x="253" y="1060"/>
                  <a:pt x="253" y="1060"/>
                </a:cubicBezTo>
                <a:cubicBezTo>
                  <a:pt x="238" y="1060"/>
                  <a:pt x="226" y="1072"/>
                  <a:pt x="226" y="1087"/>
                </a:cubicBezTo>
                <a:cubicBezTo>
                  <a:pt x="226" y="1414"/>
                  <a:pt x="226" y="1414"/>
                  <a:pt x="226" y="1414"/>
                </a:cubicBezTo>
                <a:cubicBezTo>
                  <a:pt x="226" y="1429"/>
                  <a:pt x="238" y="1441"/>
                  <a:pt x="253" y="1441"/>
                </a:cubicBezTo>
                <a:cubicBezTo>
                  <a:pt x="580" y="1441"/>
                  <a:pt x="580" y="1441"/>
                  <a:pt x="580" y="1441"/>
                </a:cubicBezTo>
                <a:cubicBezTo>
                  <a:pt x="595" y="1441"/>
                  <a:pt x="607" y="1429"/>
                  <a:pt x="607" y="1414"/>
                </a:cubicBezTo>
                <a:cubicBezTo>
                  <a:pt x="607" y="1087"/>
                  <a:pt x="607" y="1087"/>
                  <a:pt x="607" y="1087"/>
                </a:cubicBezTo>
                <a:cubicBezTo>
                  <a:pt x="607" y="1072"/>
                  <a:pt x="595" y="1060"/>
                  <a:pt x="580" y="1060"/>
                </a:cubicBezTo>
                <a:close/>
                <a:moveTo>
                  <a:pt x="553" y="1387"/>
                </a:moveTo>
                <a:cubicBezTo>
                  <a:pt x="280" y="1387"/>
                  <a:pt x="280" y="1387"/>
                  <a:pt x="280" y="1387"/>
                </a:cubicBezTo>
                <a:cubicBezTo>
                  <a:pt x="280" y="1114"/>
                  <a:pt x="280" y="1114"/>
                  <a:pt x="280" y="1114"/>
                </a:cubicBezTo>
                <a:cubicBezTo>
                  <a:pt x="553" y="1114"/>
                  <a:pt x="553" y="1114"/>
                  <a:pt x="553" y="1114"/>
                </a:cubicBezTo>
                <a:lnTo>
                  <a:pt x="553" y="1387"/>
                </a:lnTo>
                <a:close/>
                <a:moveTo>
                  <a:pt x="1103" y="1060"/>
                </a:moveTo>
                <a:cubicBezTo>
                  <a:pt x="776" y="1060"/>
                  <a:pt x="776" y="1060"/>
                  <a:pt x="776" y="1060"/>
                </a:cubicBezTo>
                <a:cubicBezTo>
                  <a:pt x="761" y="1060"/>
                  <a:pt x="749" y="1072"/>
                  <a:pt x="749" y="1087"/>
                </a:cubicBezTo>
                <a:cubicBezTo>
                  <a:pt x="749" y="1414"/>
                  <a:pt x="749" y="1414"/>
                  <a:pt x="749" y="1414"/>
                </a:cubicBezTo>
                <a:cubicBezTo>
                  <a:pt x="749" y="1429"/>
                  <a:pt x="761" y="1441"/>
                  <a:pt x="776" y="1441"/>
                </a:cubicBezTo>
                <a:cubicBezTo>
                  <a:pt x="1103" y="1441"/>
                  <a:pt x="1103" y="1441"/>
                  <a:pt x="1103" y="1441"/>
                </a:cubicBezTo>
                <a:cubicBezTo>
                  <a:pt x="1118" y="1441"/>
                  <a:pt x="1130" y="1429"/>
                  <a:pt x="1130" y="1414"/>
                </a:cubicBezTo>
                <a:cubicBezTo>
                  <a:pt x="1130" y="1087"/>
                  <a:pt x="1130" y="1087"/>
                  <a:pt x="1130" y="1087"/>
                </a:cubicBezTo>
                <a:cubicBezTo>
                  <a:pt x="1130" y="1072"/>
                  <a:pt x="1118" y="1060"/>
                  <a:pt x="1103" y="1060"/>
                </a:cubicBezTo>
                <a:close/>
                <a:moveTo>
                  <a:pt x="1076" y="1387"/>
                </a:moveTo>
                <a:cubicBezTo>
                  <a:pt x="803" y="1387"/>
                  <a:pt x="803" y="1387"/>
                  <a:pt x="803" y="1387"/>
                </a:cubicBezTo>
                <a:cubicBezTo>
                  <a:pt x="803" y="1114"/>
                  <a:pt x="803" y="1114"/>
                  <a:pt x="803" y="1114"/>
                </a:cubicBezTo>
                <a:cubicBezTo>
                  <a:pt x="1076" y="1114"/>
                  <a:pt x="1076" y="1114"/>
                  <a:pt x="1076" y="1114"/>
                </a:cubicBezTo>
                <a:lnTo>
                  <a:pt x="1076" y="1387"/>
                </a:lnTo>
                <a:close/>
                <a:moveTo>
                  <a:pt x="224" y="872"/>
                </a:moveTo>
                <a:cubicBezTo>
                  <a:pt x="2186" y="872"/>
                  <a:pt x="2186" y="872"/>
                  <a:pt x="2186" y="872"/>
                </a:cubicBezTo>
                <a:cubicBezTo>
                  <a:pt x="2201" y="872"/>
                  <a:pt x="2213" y="860"/>
                  <a:pt x="2213" y="845"/>
                </a:cubicBezTo>
                <a:cubicBezTo>
                  <a:pt x="2213" y="321"/>
                  <a:pt x="2213" y="321"/>
                  <a:pt x="2213" y="321"/>
                </a:cubicBezTo>
                <a:cubicBezTo>
                  <a:pt x="2213" y="306"/>
                  <a:pt x="2201" y="294"/>
                  <a:pt x="2186" y="294"/>
                </a:cubicBezTo>
                <a:cubicBezTo>
                  <a:pt x="224" y="294"/>
                  <a:pt x="224" y="294"/>
                  <a:pt x="224" y="294"/>
                </a:cubicBezTo>
                <a:cubicBezTo>
                  <a:pt x="209" y="294"/>
                  <a:pt x="197" y="306"/>
                  <a:pt x="197" y="321"/>
                </a:cubicBezTo>
                <a:cubicBezTo>
                  <a:pt x="197" y="845"/>
                  <a:pt x="197" y="845"/>
                  <a:pt x="197" y="845"/>
                </a:cubicBezTo>
                <a:cubicBezTo>
                  <a:pt x="197" y="860"/>
                  <a:pt x="209" y="872"/>
                  <a:pt x="224" y="872"/>
                </a:cubicBezTo>
                <a:close/>
                <a:moveTo>
                  <a:pt x="251" y="347"/>
                </a:moveTo>
                <a:cubicBezTo>
                  <a:pt x="2159" y="347"/>
                  <a:pt x="2159" y="347"/>
                  <a:pt x="2159" y="347"/>
                </a:cubicBezTo>
                <a:cubicBezTo>
                  <a:pt x="2159" y="818"/>
                  <a:pt x="2159" y="818"/>
                  <a:pt x="2159" y="818"/>
                </a:cubicBezTo>
                <a:cubicBezTo>
                  <a:pt x="251" y="818"/>
                  <a:pt x="251" y="818"/>
                  <a:pt x="251" y="818"/>
                </a:cubicBezTo>
                <a:lnTo>
                  <a:pt x="251" y="347"/>
                </a:lnTo>
                <a:close/>
                <a:moveTo>
                  <a:pt x="1626" y="1060"/>
                </a:moveTo>
                <a:cubicBezTo>
                  <a:pt x="1299" y="1060"/>
                  <a:pt x="1299" y="1060"/>
                  <a:pt x="1299" y="1060"/>
                </a:cubicBezTo>
                <a:cubicBezTo>
                  <a:pt x="1284" y="1060"/>
                  <a:pt x="1272" y="1072"/>
                  <a:pt x="1272" y="1087"/>
                </a:cubicBezTo>
                <a:cubicBezTo>
                  <a:pt x="1272" y="1414"/>
                  <a:pt x="1272" y="1414"/>
                  <a:pt x="1272" y="1414"/>
                </a:cubicBezTo>
                <a:cubicBezTo>
                  <a:pt x="1272" y="1429"/>
                  <a:pt x="1284" y="1441"/>
                  <a:pt x="1299" y="1441"/>
                </a:cubicBezTo>
                <a:cubicBezTo>
                  <a:pt x="1626" y="1441"/>
                  <a:pt x="1626" y="1441"/>
                  <a:pt x="1626" y="1441"/>
                </a:cubicBezTo>
                <a:cubicBezTo>
                  <a:pt x="1640" y="1441"/>
                  <a:pt x="1652" y="1429"/>
                  <a:pt x="1652" y="1414"/>
                </a:cubicBezTo>
                <a:cubicBezTo>
                  <a:pt x="1652" y="1087"/>
                  <a:pt x="1652" y="1087"/>
                  <a:pt x="1652" y="1087"/>
                </a:cubicBezTo>
                <a:cubicBezTo>
                  <a:pt x="1652" y="1072"/>
                  <a:pt x="1640" y="1060"/>
                  <a:pt x="1626" y="1060"/>
                </a:cubicBezTo>
                <a:close/>
                <a:moveTo>
                  <a:pt x="1599" y="1387"/>
                </a:moveTo>
                <a:cubicBezTo>
                  <a:pt x="1325" y="1387"/>
                  <a:pt x="1325" y="1387"/>
                  <a:pt x="1325" y="1387"/>
                </a:cubicBezTo>
                <a:cubicBezTo>
                  <a:pt x="1325" y="1114"/>
                  <a:pt x="1325" y="1114"/>
                  <a:pt x="1325" y="1114"/>
                </a:cubicBezTo>
                <a:cubicBezTo>
                  <a:pt x="1599" y="1114"/>
                  <a:pt x="1599" y="1114"/>
                  <a:pt x="1599" y="1114"/>
                </a:cubicBezTo>
                <a:lnTo>
                  <a:pt x="1599" y="1387"/>
                </a:lnTo>
                <a:close/>
                <a:moveTo>
                  <a:pt x="2148" y="1060"/>
                </a:moveTo>
                <a:cubicBezTo>
                  <a:pt x="1821" y="1060"/>
                  <a:pt x="1821" y="1060"/>
                  <a:pt x="1821" y="1060"/>
                </a:cubicBezTo>
                <a:cubicBezTo>
                  <a:pt x="1806" y="1060"/>
                  <a:pt x="1794" y="1072"/>
                  <a:pt x="1794" y="1087"/>
                </a:cubicBezTo>
                <a:cubicBezTo>
                  <a:pt x="1794" y="1414"/>
                  <a:pt x="1794" y="1414"/>
                  <a:pt x="1794" y="1414"/>
                </a:cubicBezTo>
                <a:cubicBezTo>
                  <a:pt x="1794" y="1429"/>
                  <a:pt x="1806" y="1441"/>
                  <a:pt x="1821" y="1441"/>
                </a:cubicBezTo>
                <a:cubicBezTo>
                  <a:pt x="2148" y="1441"/>
                  <a:pt x="2148" y="1441"/>
                  <a:pt x="2148" y="1441"/>
                </a:cubicBezTo>
                <a:cubicBezTo>
                  <a:pt x="2163" y="1441"/>
                  <a:pt x="2175" y="1429"/>
                  <a:pt x="2175" y="1414"/>
                </a:cubicBezTo>
                <a:cubicBezTo>
                  <a:pt x="2175" y="1087"/>
                  <a:pt x="2175" y="1087"/>
                  <a:pt x="2175" y="1087"/>
                </a:cubicBezTo>
                <a:cubicBezTo>
                  <a:pt x="2175" y="1072"/>
                  <a:pt x="2163" y="1060"/>
                  <a:pt x="2148" y="1060"/>
                </a:cubicBezTo>
                <a:close/>
                <a:moveTo>
                  <a:pt x="2121" y="1387"/>
                </a:moveTo>
                <a:cubicBezTo>
                  <a:pt x="1848" y="1387"/>
                  <a:pt x="1848" y="1387"/>
                  <a:pt x="1848" y="1387"/>
                </a:cubicBezTo>
                <a:cubicBezTo>
                  <a:pt x="1848" y="1114"/>
                  <a:pt x="1848" y="1114"/>
                  <a:pt x="1848" y="1114"/>
                </a:cubicBezTo>
                <a:cubicBezTo>
                  <a:pt x="2121" y="1114"/>
                  <a:pt x="2121" y="1114"/>
                  <a:pt x="2121" y="1114"/>
                </a:cubicBezTo>
                <a:lnTo>
                  <a:pt x="2121" y="1387"/>
                </a:lnTo>
                <a:close/>
                <a:moveTo>
                  <a:pt x="580" y="1547"/>
                </a:moveTo>
                <a:cubicBezTo>
                  <a:pt x="253" y="1547"/>
                  <a:pt x="253" y="1547"/>
                  <a:pt x="253" y="1547"/>
                </a:cubicBezTo>
                <a:cubicBezTo>
                  <a:pt x="238" y="1547"/>
                  <a:pt x="226" y="1559"/>
                  <a:pt x="226" y="1574"/>
                </a:cubicBezTo>
                <a:cubicBezTo>
                  <a:pt x="226" y="1901"/>
                  <a:pt x="226" y="1901"/>
                  <a:pt x="226" y="1901"/>
                </a:cubicBezTo>
                <a:cubicBezTo>
                  <a:pt x="226" y="1916"/>
                  <a:pt x="238" y="1928"/>
                  <a:pt x="253" y="1928"/>
                </a:cubicBezTo>
                <a:cubicBezTo>
                  <a:pt x="580" y="1928"/>
                  <a:pt x="580" y="1928"/>
                  <a:pt x="580" y="1928"/>
                </a:cubicBezTo>
                <a:cubicBezTo>
                  <a:pt x="595" y="1928"/>
                  <a:pt x="607" y="1916"/>
                  <a:pt x="607" y="1901"/>
                </a:cubicBezTo>
                <a:cubicBezTo>
                  <a:pt x="607" y="1574"/>
                  <a:pt x="607" y="1574"/>
                  <a:pt x="607" y="1574"/>
                </a:cubicBezTo>
                <a:cubicBezTo>
                  <a:pt x="607" y="1559"/>
                  <a:pt x="595" y="1547"/>
                  <a:pt x="580" y="1547"/>
                </a:cubicBezTo>
                <a:close/>
                <a:moveTo>
                  <a:pt x="553" y="1874"/>
                </a:moveTo>
                <a:cubicBezTo>
                  <a:pt x="280" y="1874"/>
                  <a:pt x="280" y="1874"/>
                  <a:pt x="280" y="1874"/>
                </a:cubicBezTo>
                <a:cubicBezTo>
                  <a:pt x="280" y="1601"/>
                  <a:pt x="280" y="1601"/>
                  <a:pt x="280" y="1601"/>
                </a:cubicBezTo>
                <a:cubicBezTo>
                  <a:pt x="553" y="1601"/>
                  <a:pt x="553" y="1601"/>
                  <a:pt x="553" y="1601"/>
                </a:cubicBezTo>
                <a:lnTo>
                  <a:pt x="553" y="1874"/>
                </a:lnTo>
                <a:close/>
                <a:moveTo>
                  <a:pt x="1103" y="1547"/>
                </a:moveTo>
                <a:cubicBezTo>
                  <a:pt x="776" y="1547"/>
                  <a:pt x="776" y="1547"/>
                  <a:pt x="776" y="1547"/>
                </a:cubicBezTo>
                <a:cubicBezTo>
                  <a:pt x="761" y="1547"/>
                  <a:pt x="749" y="1559"/>
                  <a:pt x="749" y="1574"/>
                </a:cubicBezTo>
                <a:cubicBezTo>
                  <a:pt x="749" y="1901"/>
                  <a:pt x="749" y="1901"/>
                  <a:pt x="749" y="1901"/>
                </a:cubicBezTo>
                <a:cubicBezTo>
                  <a:pt x="749" y="1916"/>
                  <a:pt x="761" y="1928"/>
                  <a:pt x="776" y="1928"/>
                </a:cubicBezTo>
                <a:cubicBezTo>
                  <a:pt x="1103" y="1928"/>
                  <a:pt x="1103" y="1928"/>
                  <a:pt x="1103" y="1928"/>
                </a:cubicBezTo>
                <a:cubicBezTo>
                  <a:pt x="1118" y="1928"/>
                  <a:pt x="1130" y="1916"/>
                  <a:pt x="1130" y="1901"/>
                </a:cubicBezTo>
                <a:cubicBezTo>
                  <a:pt x="1130" y="1574"/>
                  <a:pt x="1130" y="1574"/>
                  <a:pt x="1130" y="1574"/>
                </a:cubicBezTo>
                <a:cubicBezTo>
                  <a:pt x="1130" y="1559"/>
                  <a:pt x="1118" y="1547"/>
                  <a:pt x="1103" y="1547"/>
                </a:cubicBezTo>
                <a:close/>
                <a:moveTo>
                  <a:pt x="1076" y="1874"/>
                </a:moveTo>
                <a:cubicBezTo>
                  <a:pt x="803" y="1874"/>
                  <a:pt x="803" y="1874"/>
                  <a:pt x="803" y="1874"/>
                </a:cubicBezTo>
                <a:cubicBezTo>
                  <a:pt x="803" y="1601"/>
                  <a:pt x="803" y="1601"/>
                  <a:pt x="803" y="1601"/>
                </a:cubicBezTo>
                <a:cubicBezTo>
                  <a:pt x="1076" y="1601"/>
                  <a:pt x="1076" y="1601"/>
                  <a:pt x="1076" y="1601"/>
                </a:cubicBezTo>
                <a:lnTo>
                  <a:pt x="1076" y="1874"/>
                </a:lnTo>
                <a:close/>
                <a:moveTo>
                  <a:pt x="1626" y="1547"/>
                </a:moveTo>
                <a:cubicBezTo>
                  <a:pt x="1299" y="1547"/>
                  <a:pt x="1299" y="1547"/>
                  <a:pt x="1299" y="1547"/>
                </a:cubicBezTo>
                <a:cubicBezTo>
                  <a:pt x="1284" y="1547"/>
                  <a:pt x="1272" y="1559"/>
                  <a:pt x="1272" y="1574"/>
                </a:cubicBezTo>
                <a:cubicBezTo>
                  <a:pt x="1272" y="1901"/>
                  <a:pt x="1272" y="1901"/>
                  <a:pt x="1272" y="1901"/>
                </a:cubicBezTo>
                <a:cubicBezTo>
                  <a:pt x="1272" y="1916"/>
                  <a:pt x="1284" y="1928"/>
                  <a:pt x="1299" y="1928"/>
                </a:cubicBezTo>
                <a:cubicBezTo>
                  <a:pt x="1626" y="1928"/>
                  <a:pt x="1626" y="1928"/>
                  <a:pt x="1626" y="1928"/>
                </a:cubicBezTo>
                <a:cubicBezTo>
                  <a:pt x="1640" y="1928"/>
                  <a:pt x="1652" y="1916"/>
                  <a:pt x="1652" y="1901"/>
                </a:cubicBezTo>
                <a:cubicBezTo>
                  <a:pt x="1652" y="1574"/>
                  <a:pt x="1652" y="1574"/>
                  <a:pt x="1652" y="1574"/>
                </a:cubicBezTo>
                <a:cubicBezTo>
                  <a:pt x="1652" y="1559"/>
                  <a:pt x="1640" y="1547"/>
                  <a:pt x="1626" y="1547"/>
                </a:cubicBezTo>
                <a:close/>
                <a:moveTo>
                  <a:pt x="1599" y="1874"/>
                </a:moveTo>
                <a:cubicBezTo>
                  <a:pt x="1325" y="1874"/>
                  <a:pt x="1325" y="1874"/>
                  <a:pt x="1325" y="1874"/>
                </a:cubicBezTo>
                <a:cubicBezTo>
                  <a:pt x="1325" y="1601"/>
                  <a:pt x="1325" y="1601"/>
                  <a:pt x="1325" y="1601"/>
                </a:cubicBezTo>
                <a:cubicBezTo>
                  <a:pt x="1599" y="1601"/>
                  <a:pt x="1599" y="1601"/>
                  <a:pt x="1599" y="1601"/>
                </a:cubicBezTo>
                <a:lnTo>
                  <a:pt x="1599" y="1874"/>
                </a:lnTo>
                <a:close/>
                <a:moveTo>
                  <a:pt x="2148" y="1547"/>
                </a:moveTo>
                <a:cubicBezTo>
                  <a:pt x="1821" y="1547"/>
                  <a:pt x="1821" y="1547"/>
                  <a:pt x="1821" y="1547"/>
                </a:cubicBezTo>
                <a:cubicBezTo>
                  <a:pt x="1806" y="1547"/>
                  <a:pt x="1794" y="1559"/>
                  <a:pt x="1794" y="1574"/>
                </a:cubicBezTo>
                <a:cubicBezTo>
                  <a:pt x="1794" y="1901"/>
                  <a:pt x="1794" y="1901"/>
                  <a:pt x="1794" y="1901"/>
                </a:cubicBezTo>
                <a:cubicBezTo>
                  <a:pt x="1794" y="1916"/>
                  <a:pt x="1806" y="1928"/>
                  <a:pt x="1821" y="1928"/>
                </a:cubicBezTo>
                <a:cubicBezTo>
                  <a:pt x="2148" y="1928"/>
                  <a:pt x="2148" y="1928"/>
                  <a:pt x="2148" y="1928"/>
                </a:cubicBezTo>
                <a:cubicBezTo>
                  <a:pt x="2163" y="1928"/>
                  <a:pt x="2175" y="1916"/>
                  <a:pt x="2175" y="1901"/>
                </a:cubicBezTo>
                <a:cubicBezTo>
                  <a:pt x="2175" y="1574"/>
                  <a:pt x="2175" y="1574"/>
                  <a:pt x="2175" y="1574"/>
                </a:cubicBezTo>
                <a:cubicBezTo>
                  <a:pt x="2175" y="1559"/>
                  <a:pt x="2163" y="1547"/>
                  <a:pt x="2148" y="1547"/>
                </a:cubicBezTo>
                <a:close/>
                <a:moveTo>
                  <a:pt x="2121" y="1874"/>
                </a:moveTo>
                <a:cubicBezTo>
                  <a:pt x="1848" y="1874"/>
                  <a:pt x="1848" y="1874"/>
                  <a:pt x="1848" y="1874"/>
                </a:cubicBezTo>
                <a:cubicBezTo>
                  <a:pt x="1848" y="1601"/>
                  <a:pt x="1848" y="1601"/>
                  <a:pt x="1848" y="1601"/>
                </a:cubicBezTo>
                <a:cubicBezTo>
                  <a:pt x="2121" y="1601"/>
                  <a:pt x="2121" y="1601"/>
                  <a:pt x="2121" y="1601"/>
                </a:cubicBezTo>
                <a:lnTo>
                  <a:pt x="2121" y="1874"/>
                </a:lnTo>
                <a:close/>
                <a:moveTo>
                  <a:pt x="580" y="2033"/>
                </a:moveTo>
                <a:cubicBezTo>
                  <a:pt x="253" y="2033"/>
                  <a:pt x="253" y="2033"/>
                  <a:pt x="253" y="2033"/>
                </a:cubicBezTo>
                <a:cubicBezTo>
                  <a:pt x="238" y="2033"/>
                  <a:pt x="226" y="2045"/>
                  <a:pt x="226" y="2060"/>
                </a:cubicBezTo>
                <a:cubicBezTo>
                  <a:pt x="226" y="2387"/>
                  <a:pt x="226" y="2387"/>
                  <a:pt x="226" y="2387"/>
                </a:cubicBezTo>
                <a:cubicBezTo>
                  <a:pt x="226" y="2402"/>
                  <a:pt x="238" y="2414"/>
                  <a:pt x="253" y="2414"/>
                </a:cubicBezTo>
                <a:cubicBezTo>
                  <a:pt x="580" y="2414"/>
                  <a:pt x="580" y="2414"/>
                  <a:pt x="580" y="2414"/>
                </a:cubicBezTo>
                <a:cubicBezTo>
                  <a:pt x="595" y="2414"/>
                  <a:pt x="607" y="2402"/>
                  <a:pt x="607" y="2387"/>
                </a:cubicBezTo>
                <a:cubicBezTo>
                  <a:pt x="607" y="2060"/>
                  <a:pt x="607" y="2060"/>
                  <a:pt x="607" y="2060"/>
                </a:cubicBezTo>
                <a:cubicBezTo>
                  <a:pt x="607" y="2045"/>
                  <a:pt x="595" y="2033"/>
                  <a:pt x="580" y="2033"/>
                </a:cubicBezTo>
                <a:close/>
                <a:moveTo>
                  <a:pt x="553" y="2360"/>
                </a:moveTo>
                <a:cubicBezTo>
                  <a:pt x="280" y="2360"/>
                  <a:pt x="280" y="2360"/>
                  <a:pt x="280" y="2360"/>
                </a:cubicBezTo>
                <a:cubicBezTo>
                  <a:pt x="280" y="2087"/>
                  <a:pt x="280" y="2087"/>
                  <a:pt x="280" y="2087"/>
                </a:cubicBezTo>
                <a:cubicBezTo>
                  <a:pt x="553" y="2087"/>
                  <a:pt x="553" y="2087"/>
                  <a:pt x="553" y="2087"/>
                </a:cubicBezTo>
                <a:lnTo>
                  <a:pt x="553" y="2360"/>
                </a:lnTo>
                <a:close/>
                <a:moveTo>
                  <a:pt x="1103" y="2033"/>
                </a:moveTo>
                <a:cubicBezTo>
                  <a:pt x="776" y="2033"/>
                  <a:pt x="776" y="2033"/>
                  <a:pt x="776" y="2033"/>
                </a:cubicBezTo>
                <a:cubicBezTo>
                  <a:pt x="761" y="2033"/>
                  <a:pt x="749" y="2045"/>
                  <a:pt x="749" y="2060"/>
                </a:cubicBezTo>
                <a:cubicBezTo>
                  <a:pt x="749" y="2387"/>
                  <a:pt x="749" y="2387"/>
                  <a:pt x="749" y="2387"/>
                </a:cubicBezTo>
                <a:cubicBezTo>
                  <a:pt x="749" y="2402"/>
                  <a:pt x="761" y="2414"/>
                  <a:pt x="776" y="2414"/>
                </a:cubicBezTo>
                <a:cubicBezTo>
                  <a:pt x="1103" y="2414"/>
                  <a:pt x="1103" y="2414"/>
                  <a:pt x="1103" y="2414"/>
                </a:cubicBezTo>
                <a:cubicBezTo>
                  <a:pt x="1118" y="2414"/>
                  <a:pt x="1130" y="2402"/>
                  <a:pt x="1130" y="2387"/>
                </a:cubicBezTo>
                <a:cubicBezTo>
                  <a:pt x="1130" y="2060"/>
                  <a:pt x="1130" y="2060"/>
                  <a:pt x="1130" y="2060"/>
                </a:cubicBezTo>
                <a:cubicBezTo>
                  <a:pt x="1130" y="2045"/>
                  <a:pt x="1118" y="2033"/>
                  <a:pt x="1103" y="2033"/>
                </a:cubicBezTo>
                <a:close/>
                <a:moveTo>
                  <a:pt x="1076" y="2360"/>
                </a:moveTo>
                <a:cubicBezTo>
                  <a:pt x="803" y="2360"/>
                  <a:pt x="803" y="2360"/>
                  <a:pt x="803" y="2360"/>
                </a:cubicBezTo>
                <a:cubicBezTo>
                  <a:pt x="803" y="2087"/>
                  <a:pt x="803" y="2087"/>
                  <a:pt x="803" y="2087"/>
                </a:cubicBezTo>
                <a:cubicBezTo>
                  <a:pt x="1076" y="2087"/>
                  <a:pt x="1076" y="2087"/>
                  <a:pt x="1076" y="2087"/>
                </a:cubicBezTo>
                <a:lnTo>
                  <a:pt x="1076" y="2360"/>
                </a:lnTo>
                <a:close/>
                <a:moveTo>
                  <a:pt x="1626" y="2033"/>
                </a:moveTo>
                <a:cubicBezTo>
                  <a:pt x="1299" y="2033"/>
                  <a:pt x="1299" y="2033"/>
                  <a:pt x="1299" y="2033"/>
                </a:cubicBezTo>
                <a:cubicBezTo>
                  <a:pt x="1284" y="2033"/>
                  <a:pt x="1272" y="2045"/>
                  <a:pt x="1272" y="2060"/>
                </a:cubicBezTo>
                <a:cubicBezTo>
                  <a:pt x="1272" y="2387"/>
                  <a:pt x="1272" y="2387"/>
                  <a:pt x="1272" y="2387"/>
                </a:cubicBezTo>
                <a:cubicBezTo>
                  <a:pt x="1272" y="2402"/>
                  <a:pt x="1284" y="2414"/>
                  <a:pt x="1299" y="2414"/>
                </a:cubicBezTo>
                <a:cubicBezTo>
                  <a:pt x="1626" y="2414"/>
                  <a:pt x="1626" y="2414"/>
                  <a:pt x="1626" y="2414"/>
                </a:cubicBezTo>
                <a:cubicBezTo>
                  <a:pt x="1640" y="2414"/>
                  <a:pt x="1652" y="2402"/>
                  <a:pt x="1652" y="2387"/>
                </a:cubicBezTo>
                <a:cubicBezTo>
                  <a:pt x="1652" y="2060"/>
                  <a:pt x="1652" y="2060"/>
                  <a:pt x="1652" y="2060"/>
                </a:cubicBezTo>
                <a:cubicBezTo>
                  <a:pt x="1652" y="2045"/>
                  <a:pt x="1640" y="2033"/>
                  <a:pt x="1626" y="2033"/>
                </a:cubicBezTo>
                <a:close/>
                <a:moveTo>
                  <a:pt x="1599" y="2360"/>
                </a:moveTo>
                <a:cubicBezTo>
                  <a:pt x="1325" y="2360"/>
                  <a:pt x="1325" y="2360"/>
                  <a:pt x="1325" y="2360"/>
                </a:cubicBezTo>
                <a:cubicBezTo>
                  <a:pt x="1325" y="2087"/>
                  <a:pt x="1325" y="2087"/>
                  <a:pt x="1325" y="2087"/>
                </a:cubicBezTo>
                <a:cubicBezTo>
                  <a:pt x="1599" y="2087"/>
                  <a:pt x="1599" y="2087"/>
                  <a:pt x="1599" y="2087"/>
                </a:cubicBezTo>
                <a:lnTo>
                  <a:pt x="1599" y="2360"/>
                </a:lnTo>
                <a:close/>
                <a:moveTo>
                  <a:pt x="2148" y="2033"/>
                </a:moveTo>
                <a:cubicBezTo>
                  <a:pt x="1821" y="2033"/>
                  <a:pt x="1821" y="2033"/>
                  <a:pt x="1821" y="2033"/>
                </a:cubicBezTo>
                <a:cubicBezTo>
                  <a:pt x="1806" y="2033"/>
                  <a:pt x="1794" y="2045"/>
                  <a:pt x="1794" y="2060"/>
                </a:cubicBezTo>
                <a:cubicBezTo>
                  <a:pt x="1794" y="2387"/>
                  <a:pt x="1794" y="2387"/>
                  <a:pt x="1794" y="2387"/>
                </a:cubicBezTo>
                <a:cubicBezTo>
                  <a:pt x="1794" y="2402"/>
                  <a:pt x="1806" y="2414"/>
                  <a:pt x="1821" y="2414"/>
                </a:cubicBezTo>
                <a:cubicBezTo>
                  <a:pt x="2148" y="2414"/>
                  <a:pt x="2148" y="2414"/>
                  <a:pt x="2148" y="2414"/>
                </a:cubicBezTo>
                <a:cubicBezTo>
                  <a:pt x="2163" y="2414"/>
                  <a:pt x="2175" y="2402"/>
                  <a:pt x="2175" y="2387"/>
                </a:cubicBezTo>
                <a:cubicBezTo>
                  <a:pt x="2175" y="2060"/>
                  <a:pt x="2175" y="2060"/>
                  <a:pt x="2175" y="2060"/>
                </a:cubicBezTo>
                <a:cubicBezTo>
                  <a:pt x="2175" y="2045"/>
                  <a:pt x="2163" y="2033"/>
                  <a:pt x="2148" y="2033"/>
                </a:cubicBezTo>
                <a:close/>
                <a:moveTo>
                  <a:pt x="2121" y="2360"/>
                </a:moveTo>
                <a:cubicBezTo>
                  <a:pt x="1848" y="2360"/>
                  <a:pt x="1848" y="2360"/>
                  <a:pt x="1848" y="2360"/>
                </a:cubicBezTo>
                <a:cubicBezTo>
                  <a:pt x="1848" y="2087"/>
                  <a:pt x="1848" y="2087"/>
                  <a:pt x="1848" y="2087"/>
                </a:cubicBezTo>
                <a:cubicBezTo>
                  <a:pt x="2121" y="2087"/>
                  <a:pt x="2121" y="2087"/>
                  <a:pt x="2121" y="2087"/>
                </a:cubicBezTo>
                <a:lnTo>
                  <a:pt x="2121" y="2360"/>
                </a:lnTo>
                <a:close/>
                <a:moveTo>
                  <a:pt x="520" y="402"/>
                </a:moveTo>
                <a:cubicBezTo>
                  <a:pt x="356" y="402"/>
                  <a:pt x="356" y="402"/>
                  <a:pt x="356" y="402"/>
                </a:cubicBezTo>
                <a:cubicBezTo>
                  <a:pt x="341" y="402"/>
                  <a:pt x="329" y="414"/>
                  <a:pt x="329" y="429"/>
                </a:cubicBezTo>
                <a:cubicBezTo>
                  <a:pt x="329" y="747"/>
                  <a:pt x="329" y="747"/>
                  <a:pt x="329" y="747"/>
                </a:cubicBezTo>
                <a:cubicBezTo>
                  <a:pt x="329" y="762"/>
                  <a:pt x="341" y="774"/>
                  <a:pt x="356" y="774"/>
                </a:cubicBezTo>
                <a:cubicBezTo>
                  <a:pt x="520" y="774"/>
                  <a:pt x="520" y="774"/>
                  <a:pt x="520" y="774"/>
                </a:cubicBezTo>
                <a:cubicBezTo>
                  <a:pt x="535" y="774"/>
                  <a:pt x="547" y="762"/>
                  <a:pt x="547" y="747"/>
                </a:cubicBezTo>
                <a:cubicBezTo>
                  <a:pt x="547" y="429"/>
                  <a:pt x="547" y="429"/>
                  <a:pt x="547" y="429"/>
                </a:cubicBezTo>
                <a:cubicBezTo>
                  <a:pt x="547" y="414"/>
                  <a:pt x="535" y="402"/>
                  <a:pt x="520" y="402"/>
                </a:cubicBezTo>
                <a:close/>
                <a:moveTo>
                  <a:pt x="493" y="720"/>
                </a:moveTo>
                <a:cubicBezTo>
                  <a:pt x="383" y="720"/>
                  <a:pt x="383" y="720"/>
                  <a:pt x="383" y="720"/>
                </a:cubicBezTo>
                <a:cubicBezTo>
                  <a:pt x="383" y="456"/>
                  <a:pt x="383" y="456"/>
                  <a:pt x="383" y="456"/>
                </a:cubicBezTo>
                <a:cubicBezTo>
                  <a:pt x="493" y="456"/>
                  <a:pt x="493" y="456"/>
                  <a:pt x="493" y="456"/>
                </a:cubicBezTo>
                <a:lnTo>
                  <a:pt x="493" y="720"/>
                </a:lnTo>
                <a:close/>
                <a:moveTo>
                  <a:pt x="827" y="402"/>
                </a:moveTo>
                <a:cubicBezTo>
                  <a:pt x="663" y="402"/>
                  <a:pt x="663" y="402"/>
                  <a:pt x="663" y="402"/>
                </a:cubicBezTo>
                <a:cubicBezTo>
                  <a:pt x="648" y="402"/>
                  <a:pt x="636" y="414"/>
                  <a:pt x="636" y="429"/>
                </a:cubicBezTo>
                <a:cubicBezTo>
                  <a:pt x="636" y="747"/>
                  <a:pt x="636" y="747"/>
                  <a:pt x="636" y="747"/>
                </a:cubicBezTo>
                <a:cubicBezTo>
                  <a:pt x="636" y="762"/>
                  <a:pt x="648" y="774"/>
                  <a:pt x="663" y="774"/>
                </a:cubicBezTo>
                <a:cubicBezTo>
                  <a:pt x="827" y="774"/>
                  <a:pt x="827" y="774"/>
                  <a:pt x="827" y="774"/>
                </a:cubicBezTo>
                <a:cubicBezTo>
                  <a:pt x="842" y="774"/>
                  <a:pt x="854" y="762"/>
                  <a:pt x="854" y="747"/>
                </a:cubicBezTo>
                <a:cubicBezTo>
                  <a:pt x="854" y="429"/>
                  <a:pt x="854" y="429"/>
                  <a:pt x="854" y="429"/>
                </a:cubicBezTo>
                <a:cubicBezTo>
                  <a:pt x="854" y="414"/>
                  <a:pt x="842" y="402"/>
                  <a:pt x="827" y="402"/>
                </a:cubicBezTo>
                <a:close/>
                <a:moveTo>
                  <a:pt x="800" y="720"/>
                </a:moveTo>
                <a:cubicBezTo>
                  <a:pt x="690" y="720"/>
                  <a:pt x="690" y="720"/>
                  <a:pt x="690" y="720"/>
                </a:cubicBezTo>
                <a:cubicBezTo>
                  <a:pt x="690" y="456"/>
                  <a:pt x="690" y="456"/>
                  <a:pt x="690" y="456"/>
                </a:cubicBezTo>
                <a:cubicBezTo>
                  <a:pt x="800" y="456"/>
                  <a:pt x="800" y="456"/>
                  <a:pt x="800" y="456"/>
                </a:cubicBezTo>
                <a:lnTo>
                  <a:pt x="800" y="720"/>
                </a:lnTo>
                <a:close/>
                <a:moveTo>
                  <a:pt x="1134" y="402"/>
                </a:moveTo>
                <a:cubicBezTo>
                  <a:pt x="970" y="402"/>
                  <a:pt x="970" y="402"/>
                  <a:pt x="970" y="402"/>
                </a:cubicBezTo>
                <a:cubicBezTo>
                  <a:pt x="955" y="402"/>
                  <a:pt x="943" y="414"/>
                  <a:pt x="943" y="429"/>
                </a:cubicBezTo>
                <a:cubicBezTo>
                  <a:pt x="943" y="747"/>
                  <a:pt x="943" y="747"/>
                  <a:pt x="943" y="747"/>
                </a:cubicBezTo>
                <a:cubicBezTo>
                  <a:pt x="943" y="762"/>
                  <a:pt x="955" y="774"/>
                  <a:pt x="970" y="774"/>
                </a:cubicBezTo>
                <a:cubicBezTo>
                  <a:pt x="1134" y="774"/>
                  <a:pt x="1134" y="774"/>
                  <a:pt x="1134" y="774"/>
                </a:cubicBezTo>
                <a:cubicBezTo>
                  <a:pt x="1149" y="774"/>
                  <a:pt x="1161" y="762"/>
                  <a:pt x="1161" y="747"/>
                </a:cubicBezTo>
                <a:cubicBezTo>
                  <a:pt x="1161" y="429"/>
                  <a:pt x="1161" y="429"/>
                  <a:pt x="1161" y="429"/>
                </a:cubicBezTo>
                <a:cubicBezTo>
                  <a:pt x="1161" y="414"/>
                  <a:pt x="1149" y="402"/>
                  <a:pt x="1134" y="402"/>
                </a:cubicBezTo>
                <a:close/>
                <a:moveTo>
                  <a:pt x="1107" y="720"/>
                </a:moveTo>
                <a:cubicBezTo>
                  <a:pt x="997" y="720"/>
                  <a:pt x="997" y="720"/>
                  <a:pt x="997" y="720"/>
                </a:cubicBezTo>
                <a:cubicBezTo>
                  <a:pt x="997" y="456"/>
                  <a:pt x="997" y="456"/>
                  <a:pt x="997" y="456"/>
                </a:cubicBezTo>
                <a:cubicBezTo>
                  <a:pt x="1107" y="456"/>
                  <a:pt x="1107" y="456"/>
                  <a:pt x="1107" y="456"/>
                </a:cubicBezTo>
                <a:lnTo>
                  <a:pt x="1107" y="720"/>
                </a:lnTo>
                <a:close/>
                <a:moveTo>
                  <a:pt x="1441" y="402"/>
                </a:moveTo>
                <a:cubicBezTo>
                  <a:pt x="1276" y="402"/>
                  <a:pt x="1276" y="402"/>
                  <a:pt x="1276" y="402"/>
                </a:cubicBezTo>
                <a:cubicBezTo>
                  <a:pt x="1262" y="402"/>
                  <a:pt x="1250" y="414"/>
                  <a:pt x="1250" y="429"/>
                </a:cubicBezTo>
                <a:cubicBezTo>
                  <a:pt x="1250" y="747"/>
                  <a:pt x="1250" y="747"/>
                  <a:pt x="1250" y="747"/>
                </a:cubicBezTo>
                <a:cubicBezTo>
                  <a:pt x="1250" y="762"/>
                  <a:pt x="1262" y="774"/>
                  <a:pt x="1276" y="774"/>
                </a:cubicBezTo>
                <a:cubicBezTo>
                  <a:pt x="1441" y="774"/>
                  <a:pt x="1441" y="774"/>
                  <a:pt x="1441" y="774"/>
                </a:cubicBezTo>
                <a:cubicBezTo>
                  <a:pt x="1456" y="774"/>
                  <a:pt x="1468" y="762"/>
                  <a:pt x="1468" y="747"/>
                </a:cubicBezTo>
                <a:cubicBezTo>
                  <a:pt x="1468" y="429"/>
                  <a:pt x="1468" y="429"/>
                  <a:pt x="1468" y="429"/>
                </a:cubicBezTo>
                <a:cubicBezTo>
                  <a:pt x="1468" y="414"/>
                  <a:pt x="1456" y="402"/>
                  <a:pt x="1441" y="402"/>
                </a:cubicBezTo>
                <a:close/>
                <a:moveTo>
                  <a:pt x="1414" y="720"/>
                </a:moveTo>
                <a:cubicBezTo>
                  <a:pt x="1303" y="720"/>
                  <a:pt x="1303" y="720"/>
                  <a:pt x="1303" y="720"/>
                </a:cubicBezTo>
                <a:cubicBezTo>
                  <a:pt x="1303" y="456"/>
                  <a:pt x="1303" y="456"/>
                  <a:pt x="1303" y="456"/>
                </a:cubicBezTo>
                <a:cubicBezTo>
                  <a:pt x="1414" y="456"/>
                  <a:pt x="1414" y="456"/>
                  <a:pt x="1414" y="456"/>
                </a:cubicBezTo>
                <a:lnTo>
                  <a:pt x="1414" y="720"/>
                </a:lnTo>
                <a:close/>
                <a:moveTo>
                  <a:pt x="1775" y="429"/>
                </a:moveTo>
                <a:cubicBezTo>
                  <a:pt x="1775" y="747"/>
                  <a:pt x="1775" y="747"/>
                  <a:pt x="1775" y="747"/>
                </a:cubicBezTo>
                <a:cubicBezTo>
                  <a:pt x="1775" y="762"/>
                  <a:pt x="1762" y="774"/>
                  <a:pt x="1748" y="774"/>
                </a:cubicBezTo>
                <a:cubicBezTo>
                  <a:pt x="1733" y="774"/>
                  <a:pt x="1721" y="762"/>
                  <a:pt x="1721" y="747"/>
                </a:cubicBezTo>
                <a:cubicBezTo>
                  <a:pt x="1721" y="497"/>
                  <a:pt x="1721" y="497"/>
                  <a:pt x="1721" y="497"/>
                </a:cubicBezTo>
                <a:cubicBezTo>
                  <a:pt x="1603" y="623"/>
                  <a:pt x="1603" y="623"/>
                  <a:pt x="1603" y="623"/>
                </a:cubicBezTo>
                <a:cubicBezTo>
                  <a:pt x="1593" y="634"/>
                  <a:pt x="1576" y="634"/>
                  <a:pt x="1565" y="624"/>
                </a:cubicBezTo>
                <a:cubicBezTo>
                  <a:pt x="1554" y="614"/>
                  <a:pt x="1553" y="597"/>
                  <a:pt x="1564" y="586"/>
                </a:cubicBezTo>
                <a:cubicBezTo>
                  <a:pt x="1728" y="411"/>
                  <a:pt x="1728" y="411"/>
                  <a:pt x="1728" y="411"/>
                </a:cubicBezTo>
                <a:cubicBezTo>
                  <a:pt x="1736" y="403"/>
                  <a:pt x="1747" y="400"/>
                  <a:pt x="1758" y="404"/>
                </a:cubicBezTo>
                <a:cubicBezTo>
                  <a:pt x="1768" y="408"/>
                  <a:pt x="1775" y="418"/>
                  <a:pt x="1775" y="429"/>
                </a:cubicBezTo>
                <a:close/>
                <a:moveTo>
                  <a:pt x="2081" y="429"/>
                </a:moveTo>
                <a:cubicBezTo>
                  <a:pt x="2081" y="747"/>
                  <a:pt x="2081" y="747"/>
                  <a:pt x="2081" y="747"/>
                </a:cubicBezTo>
                <a:cubicBezTo>
                  <a:pt x="2081" y="762"/>
                  <a:pt x="2069" y="774"/>
                  <a:pt x="2054" y="774"/>
                </a:cubicBezTo>
                <a:cubicBezTo>
                  <a:pt x="2040" y="774"/>
                  <a:pt x="2027" y="762"/>
                  <a:pt x="2027" y="747"/>
                </a:cubicBezTo>
                <a:cubicBezTo>
                  <a:pt x="2027" y="497"/>
                  <a:pt x="2027" y="497"/>
                  <a:pt x="2027" y="497"/>
                </a:cubicBezTo>
                <a:cubicBezTo>
                  <a:pt x="1910" y="623"/>
                  <a:pt x="1910" y="623"/>
                  <a:pt x="1910" y="623"/>
                </a:cubicBezTo>
                <a:cubicBezTo>
                  <a:pt x="1900" y="634"/>
                  <a:pt x="1882" y="634"/>
                  <a:pt x="1872" y="624"/>
                </a:cubicBezTo>
                <a:cubicBezTo>
                  <a:pt x="1861" y="614"/>
                  <a:pt x="1860" y="597"/>
                  <a:pt x="1870" y="586"/>
                </a:cubicBezTo>
                <a:cubicBezTo>
                  <a:pt x="2035" y="411"/>
                  <a:pt x="2035" y="411"/>
                  <a:pt x="2035" y="411"/>
                </a:cubicBezTo>
                <a:cubicBezTo>
                  <a:pt x="2042" y="403"/>
                  <a:pt x="2054" y="400"/>
                  <a:pt x="2064" y="404"/>
                </a:cubicBezTo>
                <a:cubicBezTo>
                  <a:pt x="2075" y="408"/>
                  <a:pt x="2081" y="418"/>
                  <a:pt x="2081" y="4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20" name="Grafický objekt 19" descr="Daň obrys">
            <a:extLst>
              <a:ext uri="{FF2B5EF4-FFF2-40B4-BE49-F238E27FC236}">
                <a16:creationId xmlns:a16="http://schemas.microsoft.com/office/drawing/2014/main" id="{DDB12385-125F-C381-C9E3-CE65F5238D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96014" y="4975699"/>
            <a:ext cx="1197094" cy="1197094"/>
          </a:xfrm>
          <a:prstGeom prst="rect">
            <a:avLst/>
          </a:prstGeom>
        </p:spPr>
      </p:pic>
    </p:spTree>
    <p:extLst>
      <p:ext uri="{BB962C8B-B14F-4D97-AF65-F5344CB8AC3E}">
        <p14:creationId xmlns:p14="http://schemas.microsoft.com/office/powerpoint/2010/main" val="279755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0515600" cy="584775"/>
          </a:xfrm>
          <a:prstGeom prst="rect">
            <a:avLst/>
          </a:prstGeom>
          <a:noFill/>
        </p:spPr>
        <p:txBody>
          <a:bodyPr wrap="square" lIns="0" tIns="0" rIns="0" bIns="0" rtlCol="0">
            <a:spAutoFit/>
          </a:bodyPr>
          <a:lstStyle/>
          <a:p>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segmentation</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 segment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definition</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5" name="Obrázek 4">
            <a:extLst>
              <a:ext uri="{FF2B5EF4-FFF2-40B4-BE49-F238E27FC236}">
                <a16:creationId xmlns:a16="http://schemas.microsoft.com/office/drawing/2014/main" id="{DEA4B985-84BD-3776-ADAE-AEC8261C2769}"/>
              </a:ext>
            </a:extLst>
          </p:cNvPr>
          <p:cNvPicPr>
            <a:picLocks noChangeAspect="1"/>
          </p:cNvPicPr>
          <p:nvPr/>
        </p:nvPicPr>
        <p:blipFill>
          <a:blip r:embed="rId2"/>
          <a:stretch>
            <a:fillRect/>
          </a:stretch>
        </p:blipFill>
        <p:spPr>
          <a:xfrm>
            <a:off x="1676400" y="4460216"/>
            <a:ext cx="11711580" cy="5808601"/>
          </a:xfrm>
          <a:prstGeom prst="rect">
            <a:avLst/>
          </a:prstGeom>
        </p:spPr>
      </p:pic>
    </p:spTree>
    <p:extLst>
      <p:ext uri="{BB962C8B-B14F-4D97-AF65-F5344CB8AC3E}">
        <p14:creationId xmlns:p14="http://schemas.microsoft.com/office/powerpoint/2010/main" val="2338437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6025661" cy="584775"/>
          </a:xfrm>
          <a:prstGeom prst="rect">
            <a:avLst/>
          </a:prstGeom>
          <a:noFill/>
        </p:spPr>
        <p:txBody>
          <a:bodyPr wrap="square" lIns="0" tIns="0" rIns="0" bIns="0" rtlCol="0">
            <a:spAutoFit/>
          </a:bodyPr>
          <a:lstStyle/>
          <a:p>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segmentation</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4" name="Obrázek 3">
            <a:extLst>
              <a:ext uri="{FF2B5EF4-FFF2-40B4-BE49-F238E27FC236}">
                <a16:creationId xmlns:a16="http://schemas.microsoft.com/office/drawing/2014/main" id="{5F79753D-C935-F29C-B665-F7B4BD2C5A9A}"/>
              </a:ext>
            </a:extLst>
          </p:cNvPr>
          <p:cNvPicPr>
            <a:picLocks noChangeAspect="1"/>
          </p:cNvPicPr>
          <p:nvPr/>
        </p:nvPicPr>
        <p:blipFill>
          <a:blip r:embed="rId2"/>
          <a:stretch>
            <a:fillRect/>
          </a:stretch>
        </p:blipFill>
        <p:spPr>
          <a:xfrm>
            <a:off x="1676400" y="4009578"/>
            <a:ext cx="17003782" cy="8068121"/>
          </a:xfrm>
          <a:prstGeom prst="rect">
            <a:avLst/>
          </a:prstGeom>
        </p:spPr>
      </p:pic>
    </p:spTree>
    <p:extLst>
      <p:ext uri="{BB962C8B-B14F-4D97-AF65-F5344CB8AC3E}">
        <p14:creationId xmlns:p14="http://schemas.microsoft.com/office/powerpoint/2010/main" val="4091104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1" y="2862408"/>
            <a:ext cx="3503328"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 basket:</a:t>
            </a:r>
          </a:p>
        </p:txBody>
      </p:sp>
      <p:pic>
        <p:nvPicPr>
          <p:cNvPr id="4" name="Obrázek 3">
            <a:extLst>
              <a:ext uri="{FF2B5EF4-FFF2-40B4-BE49-F238E27FC236}">
                <a16:creationId xmlns:a16="http://schemas.microsoft.com/office/drawing/2014/main" id="{E64FBF44-11E4-3B70-6198-107AC294DBAF}"/>
              </a:ext>
            </a:extLst>
          </p:cNvPr>
          <p:cNvPicPr>
            <a:picLocks noChangeAspect="1"/>
          </p:cNvPicPr>
          <p:nvPr/>
        </p:nvPicPr>
        <p:blipFill>
          <a:blip r:embed="rId2"/>
          <a:stretch>
            <a:fillRect/>
          </a:stretch>
        </p:blipFill>
        <p:spPr>
          <a:xfrm>
            <a:off x="1676400" y="4343687"/>
            <a:ext cx="15211719" cy="7332498"/>
          </a:xfrm>
          <a:prstGeom prst="rect">
            <a:avLst/>
          </a:prstGeom>
        </p:spPr>
      </p:pic>
    </p:spTree>
    <p:extLst>
      <p:ext uri="{BB962C8B-B14F-4D97-AF65-F5344CB8AC3E}">
        <p14:creationId xmlns:p14="http://schemas.microsoft.com/office/powerpoint/2010/main" val="1972853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1" y="2862408"/>
            <a:ext cx="3503328"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 basket:</a:t>
            </a:r>
          </a:p>
        </p:txBody>
      </p:sp>
      <p:pic>
        <p:nvPicPr>
          <p:cNvPr id="5" name="Obrázek 4">
            <a:extLst>
              <a:ext uri="{FF2B5EF4-FFF2-40B4-BE49-F238E27FC236}">
                <a16:creationId xmlns:a16="http://schemas.microsoft.com/office/drawing/2014/main" id="{DF1018AF-C12A-B384-9DE2-6E0ABBA99EC2}"/>
              </a:ext>
            </a:extLst>
          </p:cNvPr>
          <p:cNvPicPr>
            <a:picLocks noChangeAspect="1"/>
          </p:cNvPicPr>
          <p:nvPr/>
        </p:nvPicPr>
        <p:blipFill>
          <a:blip r:embed="rId2"/>
          <a:stretch>
            <a:fillRect/>
          </a:stretch>
        </p:blipFill>
        <p:spPr>
          <a:xfrm>
            <a:off x="1676400" y="4267014"/>
            <a:ext cx="15335338" cy="7444339"/>
          </a:xfrm>
          <a:prstGeom prst="rect">
            <a:avLst/>
          </a:prstGeom>
        </p:spPr>
      </p:pic>
    </p:spTree>
    <p:extLst>
      <p:ext uri="{BB962C8B-B14F-4D97-AF65-F5344CB8AC3E}">
        <p14:creationId xmlns:p14="http://schemas.microsoft.com/office/powerpoint/2010/main" val="1606737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6043245" cy="584775"/>
          </a:xfrm>
          <a:prstGeom prst="rect">
            <a:avLst/>
          </a:prstGeom>
          <a:noFill/>
        </p:spPr>
        <p:txBody>
          <a:bodyPr wrap="square" lIns="0" tIns="0" rIns="0" bIns="0" rtlCol="0">
            <a:spAutoFit/>
          </a:bodyPr>
          <a:lstStyle/>
          <a:p>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calculation</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4" name="Obrázek 3">
            <a:extLst>
              <a:ext uri="{FF2B5EF4-FFF2-40B4-BE49-F238E27FC236}">
                <a16:creationId xmlns:a16="http://schemas.microsoft.com/office/drawing/2014/main" id="{57D2559E-0A3C-E589-C089-B20FF6F1D6DD}"/>
              </a:ext>
            </a:extLst>
          </p:cNvPr>
          <p:cNvPicPr>
            <a:picLocks noChangeAspect="1"/>
          </p:cNvPicPr>
          <p:nvPr/>
        </p:nvPicPr>
        <p:blipFill>
          <a:blip r:embed="rId2"/>
          <a:stretch>
            <a:fillRect/>
          </a:stretch>
        </p:blipFill>
        <p:spPr>
          <a:xfrm>
            <a:off x="1676399" y="4385420"/>
            <a:ext cx="14642123" cy="7624955"/>
          </a:xfrm>
          <a:prstGeom prst="rect">
            <a:avLst/>
          </a:prstGeom>
        </p:spPr>
      </p:pic>
    </p:spTree>
    <p:extLst>
      <p:ext uri="{BB962C8B-B14F-4D97-AF65-F5344CB8AC3E}">
        <p14:creationId xmlns:p14="http://schemas.microsoft.com/office/powerpoint/2010/main" val="161701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4847491" cy="584775"/>
          </a:xfrm>
          <a:prstGeom prst="rect">
            <a:avLst/>
          </a:prstGeom>
          <a:noFill/>
        </p:spPr>
        <p:txBody>
          <a:bodyPr wrap="square" lIns="0" tIns="0" rIns="0" bIns="0" rtlCol="0">
            <a:spAutoFit/>
          </a:bodyPr>
          <a:lstStyle/>
          <a:p>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calculation</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4" name="Obrázek 3">
            <a:extLst>
              <a:ext uri="{FF2B5EF4-FFF2-40B4-BE49-F238E27FC236}">
                <a16:creationId xmlns:a16="http://schemas.microsoft.com/office/drawing/2014/main" id="{A7D1A396-216F-51C7-E37A-92D1599512DF}"/>
              </a:ext>
            </a:extLst>
          </p:cNvPr>
          <p:cNvPicPr>
            <a:picLocks noChangeAspect="1"/>
          </p:cNvPicPr>
          <p:nvPr/>
        </p:nvPicPr>
        <p:blipFill>
          <a:blip r:embed="rId2"/>
          <a:stretch>
            <a:fillRect/>
          </a:stretch>
        </p:blipFill>
        <p:spPr>
          <a:xfrm>
            <a:off x="1676400" y="4253699"/>
            <a:ext cx="17092810" cy="6455331"/>
          </a:xfrm>
          <a:prstGeom prst="rect">
            <a:avLst/>
          </a:prstGeom>
        </p:spPr>
      </p:pic>
    </p:spTree>
    <p:extLst>
      <p:ext uri="{BB962C8B-B14F-4D97-AF65-F5344CB8AC3E}">
        <p14:creationId xmlns:p14="http://schemas.microsoft.com/office/powerpoint/2010/main" val="367526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33848"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Horizontal</a:t>
            </a:r>
          </a:p>
        </p:txBody>
      </p:sp>
      <p:grpSp>
        <p:nvGrpSpPr>
          <p:cNvPr id="40" name="Group 39"/>
          <p:cNvGrpSpPr/>
          <p:nvPr/>
        </p:nvGrpSpPr>
        <p:grpSpPr>
          <a:xfrm>
            <a:off x="7429500" y="5334599"/>
            <a:ext cx="9563100"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7392780" y="4106827"/>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Potential Analysis</a:t>
            </a:r>
          </a:p>
        </p:txBody>
      </p:sp>
      <p:sp>
        <p:nvSpPr>
          <p:cNvPr id="13" name="TextBox 14">
            <a:extLst>
              <a:ext uri="{FF2B5EF4-FFF2-40B4-BE49-F238E27FC236}">
                <a16:creationId xmlns:a16="http://schemas.microsoft.com/office/drawing/2014/main" id="{FA9E6DD3-A30C-4938-AABE-38532692D221}"/>
              </a:ext>
            </a:extLst>
          </p:cNvPr>
          <p:cNvSpPr txBox="1"/>
          <p:nvPr/>
        </p:nvSpPr>
        <p:spPr>
          <a:xfrm>
            <a:off x="10115412" y="8736874"/>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4028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Horizontal </a:t>
            </a:r>
            <a:r>
              <a:rPr lang="en-US">
                <a:solidFill>
                  <a:schemeClr val="accent2"/>
                </a:solidFill>
              </a:rPr>
              <a:t>Calculation Process</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Horizontal</a:t>
            </a:r>
          </a:p>
        </p:txBody>
      </p:sp>
      <p:sp>
        <p:nvSpPr>
          <p:cNvPr id="4" name="Rectangle 4">
            <a:extLst>
              <a:ext uri="{FF2B5EF4-FFF2-40B4-BE49-F238E27FC236}">
                <a16:creationId xmlns:a16="http://schemas.microsoft.com/office/drawing/2014/main" id="{3572C3FF-CDD8-4DBF-7724-929EBCA06C74}"/>
              </a:ext>
            </a:extLst>
          </p:cNvPr>
          <p:cNvSpPr/>
          <p:nvPr/>
        </p:nvSpPr>
        <p:spPr>
          <a:xfrm>
            <a:off x="1676400" y="3444329"/>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a:extLst>
              <a:ext uri="{FF2B5EF4-FFF2-40B4-BE49-F238E27FC236}">
                <a16:creationId xmlns:a16="http://schemas.microsoft.com/office/drawing/2014/main" id="{F1368254-CD2C-C671-E43B-FD81B4542659}"/>
              </a:ext>
            </a:extLst>
          </p:cNvPr>
          <p:cNvSpPr/>
          <p:nvPr/>
        </p:nvSpPr>
        <p:spPr>
          <a:xfrm>
            <a:off x="1676400" y="3393804"/>
            <a:ext cx="4844980" cy="1274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B113A12-EBAC-23C4-3960-0C1B46852134}"/>
              </a:ext>
            </a:extLst>
          </p:cNvPr>
          <p:cNvSpPr/>
          <p:nvPr/>
        </p:nvSpPr>
        <p:spPr>
          <a:xfrm>
            <a:off x="7071807"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0">
            <a:extLst>
              <a:ext uri="{FF2B5EF4-FFF2-40B4-BE49-F238E27FC236}">
                <a16:creationId xmlns:a16="http://schemas.microsoft.com/office/drawing/2014/main" id="{CD67C725-E147-AB63-347D-18A998F6A054}"/>
              </a:ext>
            </a:extLst>
          </p:cNvPr>
          <p:cNvSpPr/>
          <p:nvPr/>
        </p:nvSpPr>
        <p:spPr>
          <a:xfrm>
            <a:off x="7071807" y="3393804"/>
            <a:ext cx="4844980" cy="1274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8612898F-D7C5-0DCF-D724-08D5A4961AA4}"/>
              </a:ext>
            </a:extLst>
          </p:cNvPr>
          <p:cNvSpPr/>
          <p:nvPr/>
        </p:nvSpPr>
        <p:spPr>
          <a:xfrm>
            <a:off x="12467213"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C350213E-6A73-ECDB-4D25-DBB5EBC29AAC}"/>
              </a:ext>
            </a:extLst>
          </p:cNvPr>
          <p:cNvSpPr/>
          <p:nvPr/>
        </p:nvSpPr>
        <p:spPr>
          <a:xfrm>
            <a:off x="12467214" y="3393804"/>
            <a:ext cx="4844980" cy="1274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5A8D0C-E61C-388E-D2D1-3C2D161DE1B4}"/>
              </a:ext>
            </a:extLst>
          </p:cNvPr>
          <p:cNvSpPr/>
          <p:nvPr/>
        </p:nvSpPr>
        <p:spPr>
          <a:xfrm>
            <a:off x="17862620"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CA6A2028-6266-8381-497D-BDBAD5FA1D6A}"/>
              </a:ext>
            </a:extLst>
          </p:cNvPr>
          <p:cNvSpPr/>
          <p:nvPr/>
        </p:nvSpPr>
        <p:spPr>
          <a:xfrm>
            <a:off x="17862620" y="3393804"/>
            <a:ext cx="4844980" cy="1274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9">
            <a:extLst>
              <a:ext uri="{FF2B5EF4-FFF2-40B4-BE49-F238E27FC236}">
                <a16:creationId xmlns:a16="http://schemas.microsoft.com/office/drawing/2014/main" id="{CB2AAF1F-4E30-3F9B-61F6-C97B3E6FB4AD}"/>
              </a:ext>
            </a:extLst>
          </p:cNvPr>
          <p:cNvSpPr/>
          <p:nvPr/>
        </p:nvSpPr>
        <p:spPr>
          <a:xfrm>
            <a:off x="4653721"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5">
            <a:extLst>
              <a:ext uri="{FF2B5EF4-FFF2-40B4-BE49-F238E27FC236}">
                <a16:creationId xmlns:a16="http://schemas.microsoft.com/office/drawing/2014/main" id="{DE08C602-9EE6-2BB2-8568-1DB5601D196E}"/>
              </a:ext>
            </a:extLst>
          </p:cNvPr>
          <p:cNvSpPr/>
          <p:nvPr/>
        </p:nvSpPr>
        <p:spPr>
          <a:xfrm>
            <a:off x="6942499"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8">
            <a:extLst>
              <a:ext uri="{FF2B5EF4-FFF2-40B4-BE49-F238E27FC236}">
                <a16:creationId xmlns:a16="http://schemas.microsoft.com/office/drawing/2014/main" id="{D3E9FEA2-6EF7-EBEB-F696-9DDB7EBB9A33}"/>
              </a:ext>
            </a:extLst>
          </p:cNvPr>
          <p:cNvSpPr/>
          <p:nvPr/>
        </p:nvSpPr>
        <p:spPr>
          <a:xfrm rot="5400000">
            <a:off x="10961605" y="10019305"/>
            <a:ext cx="544638" cy="2283753"/>
          </a:xfrm>
          <a:custGeom>
            <a:avLst/>
            <a:gdLst>
              <a:gd name="connsiteX0" fmla="*/ 0 w 544638"/>
              <a:gd name="connsiteY0" fmla="*/ 348794 h 2283753"/>
              <a:gd name="connsiteX1" fmla="*/ 272319 w 544638"/>
              <a:gd name="connsiteY1" fmla="*/ 0 h 2283753"/>
              <a:gd name="connsiteX2" fmla="*/ 544638 w 544638"/>
              <a:gd name="connsiteY2" fmla="*/ 348794 h 2283753"/>
              <a:gd name="connsiteX3" fmla="*/ 362754 w 544638"/>
              <a:gd name="connsiteY3" fmla="*/ 348794 h 2283753"/>
              <a:gd name="connsiteX4" fmla="*/ 362754 w 544638"/>
              <a:gd name="connsiteY4" fmla="*/ 2283753 h 2283753"/>
              <a:gd name="connsiteX5" fmla="*/ 181884 w 544638"/>
              <a:gd name="connsiteY5" fmla="*/ 2283753 h 2283753"/>
              <a:gd name="connsiteX6" fmla="*/ 181884 w 544638"/>
              <a:gd name="connsiteY6" fmla="*/ 348794 h 228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638" h="2283753">
                <a:moveTo>
                  <a:pt x="0" y="348794"/>
                </a:moveTo>
                <a:lnTo>
                  <a:pt x="272319" y="0"/>
                </a:lnTo>
                <a:lnTo>
                  <a:pt x="544638" y="348794"/>
                </a:lnTo>
                <a:lnTo>
                  <a:pt x="362754" y="348794"/>
                </a:lnTo>
                <a:lnTo>
                  <a:pt x="362754" y="2283753"/>
                </a:lnTo>
                <a:lnTo>
                  <a:pt x="181884" y="2283753"/>
                </a:lnTo>
                <a:lnTo>
                  <a:pt x="181884" y="3487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2">
            <a:extLst>
              <a:ext uri="{FF2B5EF4-FFF2-40B4-BE49-F238E27FC236}">
                <a16:creationId xmlns:a16="http://schemas.microsoft.com/office/drawing/2014/main" id="{73DB6835-6E4C-5574-992A-2C0216C4128B}"/>
              </a:ext>
            </a:extLst>
          </p:cNvPr>
          <p:cNvSpPr/>
          <p:nvPr/>
        </p:nvSpPr>
        <p:spPr>
          <a:xfrm>
            <a:off x="12380825"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7">
            <a:extLst>
              <a:ext uri="{FF2B5EF4-FFF2-40B4-BE49-F238E27FC236}">
                <a16:creationId xmlns:a16="http://schemas.microsoft.com/office/drawing/2014/main" id="{3501A6F9-F4E3-4826-92F8-CC909D2ADBDD}"/>
              </a:ext>
            </a:extLst>
          </p:cNvPr>
          <p:cNvSpPr/>
          <p:nvPr/>
        </p:nvSpPr>
        <p:spPr>
          <a:xfrm>
            <a:off x="15466625"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6">
            <a:extLst>
              <a:ext uri="{FF2B5EF4-FFF2-40B4-BE49-F238E27FC236}">
                <a16:creationId xmlns:a16="http://schemas.microsoft.com/office/drawing/2014/main" id="{A38C0D9E-07E9-F37F-3534-155ACD2557C0}"/>
              </a:ext>
            </a:extLst>
          </p:cNvPr>
          <p:cNvSpPr/>
          <p:nvPr/>
        </p:nvSpPr>
        <p:spPr>
          <a:xfrm>
            <a:off x="17755403"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70">
            <a:extLst>
              <a:ext uri="{FF2B5EF4-FFF2-40B4-BE49-F238E27FC236}">
                <a16:creationId xmlns:a16="http://schemas.microsoft.com/office/drawing/2014/main" id="{3B185DD2-1ACF-5A25-0551-21FE9E8939A4}"/>
              </a:ext>
            </a:extLst>
          </p:cNvPr>
          <p:cNvSpPr txBox="1"/>
          <p:nvPr/>
        </p:nvSpPr>
        <p:spPr>
          <a:xfrm>
            <a:off x="2227066"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List</a:t>
            </a:r>
          </a:p>
        </p:txBody>
      </p:sp>
      <p:sp>
        <p:nvSpPr>
          <p:cNvPr id="31" name="TextBox 71">
            <a:extLst>
              <a:ext uri="{FF2B5EF4-FFF2-40B4-BE49-F238E27FC236}">
                <a16:creationId xmlns:a16="http://schemas.microsoft.com/office/drawing/2014/main" id="{93C4921D-D6FE-3BFD-853F-92327355B90D}"/>
              </a:ext>
            </a:extLst>
          </p:cNvPr>
          <p:cNvSpPr txBox="1"/>
          <p:nvPr/>
        </p:nvSpPr>
        <p:spPr>
          <a:xfrm>
            <a:off x="2227066" y="6867328"/>
            <a:ext cx="3743649" cy="3569632"/>
          </a:xfrm>
          <a:prstGeom prst="rect">
            <a:avLst/>
          </a:prstGeom>
          <a:noFill/>
        </p:spPr>
        <p:txBody>
          <a:bodyPr wrap="square" lIns="0" tIns="0" rIns="0" bIns="0" rtlCol="0">
            <a:spAutoFit/>
          </a:bodyPr>
          <a:lstStyle/>
          <a:p>
            <a:pPr algn="ctr">
              <a:lnSpc>
                <a:spcPct val="140000"/>
              </a:lnSpc>
              <a:spcAft>
                <a:spcPts val="1200"/>
              </a:spcAft>
            </a:pPr>
            <a:r>
              <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Make a list of all relevant competitors which are active in all the chosen market segments and find their official sales figures in the trade register or annual reports</a:t>
            </a:r>
          </a:p>
        </p:txBody>
      </p:sp>
      <p:sp>
        <p:nvSpPr>
          <p:cNvPr id="35" name="TextBox 72">
            <a:extLst>
              <a:ext uri="{FF2B5EF4-FFF2-40B4-BE49-F238E27FC236}">
                <a16:creationId xmlns:a16="http://schemas.microsoft.com/office/drawing/2014/main" id="{F44FE377-3909-3F80-F799-A58CB7A44D8B}"/>
              </a:ext>
            </a:extLst>
          </p:cNvPr>
          <p:cNvSpPr txBox="1"/>
          <p:nvPr/>
        </p:nvSpPr>
        <p:spPr>
          <a:xfrm>
            <a:off x="7622473"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Segmentation</a:t>
            </a:r>
          </a:p>
        </p:txBody>
      </p:sp>
      <p:sp>
        <p:nvSpPr>
          <p:cNvPr id="38" name="TextBox 73">
            <a:extLst>
              <a:ext uri="{FF2B5EF4-FFF2-40B4-BE49-F238E27FC236}">
                <a16:creationId xmlns:a16="http://schemas.microsoft.com/office/drawing/2014/main" id="{02104553-83B2-F2FE-0DC8-375FFB5A7C8A}"/>
              </a:ext>
            </a:extLst>
          </p:cNvPr>
          <p:cNvSpPr txBox="1"/>
          <p:nvPr/>
        </p:nvSpPr>
        <p:spPr>
          <a:xfrm>
            <a:off x="7658119" y="6845229"/>
            <a:ext cx="3743649" cy="3052567"/>
          </a:xfrm>
          <a:prstGeom prst="rect">
            <a:avLst/>
          </a:prstGeom>
          <a:noFill/>
        </p:spPr>
        <p:txBody>
          <a:bodyPr wrap="square" lIns="0" tIns="0" rIns="0" bIns="0" rtlCol="0">
            <a:spAutoFit/>
          </a:bodyPr>
          <a:lstStyle/>
          <a:p>
            <a:pPr algn="ctr">
              <a:lnSpc>
                <a:spcPct val="140000"/>
              </a:lnSpc>
              <a:spcAft>
                <a:spcPts val="1200"/>
              </a:spcAft>
            </a:pP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 on the annual reports or information from the customers, split the total sales of each competitor into the selected market segments</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Box 74">
            <a:extLst>
              <a:ext uri="{FF2B5EF4-FFF2-40B4-BE49-F238E27FC236}">
                <a16:creationId xmlns:a16="http://schemas.microsoft.com/office/drawing/2014/main" id="{C26AEA98-4101-CB10-85E7-1A51F44DCC99}"/>
              </a:ext>
            </a:extLst>
          </p:cNvPr>
          <p:cNvSpPr txBox="1"/>
          <p:nvPr/>
        </p:nvSpPr>
        <p:spPr>
          <a:xfrm>
            <a:off x="13017880"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Calculation</a:t>
            </a:r>
          </a:p>
        </p:txBody>
      </p:sp>
      <p:sp>
        <p:nvSpPr>
          <p:cNvPr id="41" name="TextBox 75">
            <a:extLst>
              <a:ext uri="{FF2B5EF4-FFF2-40B4-BE49-F238E27FC236}">
                <a16:creationId xmlns:a16="http://schemas.microsoft.com/office/drawing/2014/main" id="{2FDBE406-8401-25FF-3C9E-2421858A0172}"/>
              </a:ext>
            </a:extLst>
          </p:cNvPr>
          <p:cNvSpPr txBox="1"/>
          <p:nvPr/>
        </p:nvSpPr>
        <p:spPr>
          <a:xfrm>
            <a:off x="13017878" y="6867328"/>
            <a:ext cx="3743649" cy="2535502"/>
          </a:xfrm>
          <a:prstGeom prst="rect">
            <a:avLst/>
          </a:prstGeom>
          <a:noFill/>
        </p:spPr>
        <p:txBody>
          <a:bodyPr wrap="square" lIns="0" tIns="0" rIns="0" bIns="0" rtlCol="0">
            <a:spAutoFit/>
          </a:bodyPr>
          <a:lstStyle/>
          <a:p>
            <a:pPr algn="ctr">
              <a:lnSpc>
                <a:spcPct val="140000"/>
              </a:lnSpc>
              <a:spcAft>
                <a:spcPts val="1200"/>
              </a:spcAft>
            </a:pP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Calculate market potential for each selected market segment by aggregating the competitors’ sales allocated in each of them</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76">
            <a:extLst>
              <a:ext uri="{FF2B5EF4-FFF2-40B4-BE49-F238E27FC236}">
                <a16:creationId xmlns:a16="http://schemas.microsoft.com/office/drawing/2014/main" id="{7C257301-8ECF-D1B7-9BE0-57BAD4C27649}"/>
              </a:ext>
            </a:extLst>
          </p:cNvPr>
          <p:cNvSpPr txBox="1"/>
          <p:nvPr/>
        </p:nvSpPr>
        <p:spPr>
          <a:xfrm>
            <a:off x="18413286"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Aggregation</a:t>
            </a:r>
          </a:p>
        </p:txBody>
      </p:sp>
      <p:sp>
        <p:nvSpPr>
          <p:cNvPr id="43" name="TextBox 77">
            <a:extLst>
              <a:ext uri="{FF2B5EF4-FFF2-40B4-BE49-F238E27FC236}">
                <a16:creationId xmlns:a16="http://schemas.microsoft.com/office/drawing/2014/main" id="{32161D0D-70AD-01A1-5707-F26BC6360AC1}"/>
              </a:ext>
            </a:extLst>
          </p:cNvPr>
          <p:cNvSpPr txBox="1"/>
          <p:nvPr/>
        </p:nvSpPr>
        <p:spPr>
          <a:xfrm>
            <a:off x="18064480" y="6845809"/>
            <a:ext cx="4429760" cy="1501373"/>
          </a:xfrm>
          <a:prstGeom prst="rect">
            <a:avLst/>
          </a:prstGeom>
          <a:noFill/>
        </p:spPr>
        <p:txBody>
          <a:bodyPr wrap="square" lIns="0" tIns="0" rIns="0" bIns="0" rtlCol="0">
            <a:spAutoFit/>
          </a:bodyPr>
          <a:lstStyle/>
          <a:p>
            <a:pPr algn="ctr">
              <a:lnSpc>
                <a:spcPct val="140000"/>
              </a:lnSpc>
              <a:spcAft>
                <a:spcPts val="1200"/>
              </a:spcAft>
            </a:pP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Sum up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pote</a:t>
            </a:r>
            <a:r>
              <a:rPr lang="en-US"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ntial</a:t>
            </a:r>
            <a:r>
              <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of the individual segments into the total market potential.</a:t>
            </a:r>
          </a:p>
        </p:txBody>
      </p:sp>
      <p:sp>
        <p:nvSpPr>
          <p:cNvPr id="44" name="Oval 17">
            <a:extLst>
              <a:ext uri="{FF2B5EF4-FFF2-40B4-BE49-F238E27FC236}">
                <a16:creationId xmlns:a16="http://schemas.microsoft.com/office/drawing/2014/main" id="{8FC401BB-E57B-F4EE-87D5-074521FA75B6}"/>
              </a:ext>
            </a:extLst>
          </p:cNvPr>
          <p:cNvSpPr/>
          <p:nvPr/>
        </p:nvSpPr>
        <p:spPr>
          <a:xfrm>
            <a:off x="3505201" y="10567492"/>
            <a:ext cx="1187380" cy="11873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20">
            <a:extLst>
              <a:ext uri="{FF2B5EF4-FFF2-40B4-BE49-F238E27FC236}">
                <a16:creationId xmlns:a16="http://schemas.microsoft.com/office/drawing/2014/main" id="{4FB7CD8C-4033-D3CF-4CBF-1FFBC9336C62}"/>
              </a:ext>
            </a:extLst>
          </p:cNvPr>
          <p:cNvSpPr/>
          <p:nvPr/>
        </p:nvSpPr>
        <p:spPr>
          <a:xfrm>
            <a:off x="19691421" y="10567492"/>
            <a:ext cx="1187380" cy="11873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18">
            <a:extLst>
              <a:ext uri="{FF2B5EF4-FFF2-40B4-BE49-F238E27FC236}">
                <a16:creationId xmlns:a16="http://schemas.microsoft.com/office/drawing/2014/main" id="{07B176E6-EAF7-7566-EAF2-DA7ED9F4FF10}"/>
              </a:ext>
            </a:extLst>
          </p:cNvPr>
          <p:cNvSpPr/>
          <p:nvPr/>
        </p:nvSpPr>
        <p:spPr>
          <a:xfrm>
            <a:off x="8900607" y="10567492"/>
            <a:ext cx="1187380" cy="1187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9">
            <a:extLst>
              <a:ext uri="{FF2B5EF4-FFF2-40B4-BE49-F238E27FC236}">
                <a16:creationId xmlns:a16="http://schemas.microsoft.com/office/drawing/2014/main" id="{0C4430A9-CFF3-C7C2-46F4-AC635BCE0585}"/>
              </a:ext>
            </a:extLst>
          </p:cNvPr>
          <p:cNvSpPr/>
          <p:nvPr/>
        </p:nvSpPr>
        <p:spPr>
          <a:xfrm>
            <a:off x="14296014" y="10567492"/>
            <a:ext cx="1187380" cy="11873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28">
            <a:extLst>
              <a:ext uri="{FF2B5EF4-FFF2-40B4-BE49-F238E27FC236}">
                <a16:creationId xmlns:a16="http://schemas.microsoft.com/office/drawing/2014/main" id="{8AC42CF3-95EA-DACE-2B5D-94A8A886D3E1}"/>
              </a:ext>
            </a:extLst>
          </p:cNvPr>
          <p:cNvSpPr txBox="1"/>
          <p:nvPr/>
        </p:nvSpPr>
        <p:spPr>
          <a:xfrm>
            <a:off x="3687191"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49" name="TextBox 29">
            <a:extLst>
              <a:ext uri="{FF2B5EF4-FFF2-40B4-BE49-F238E27FC236}">
                <a16:creationId xmlns:a16="http://schemas.microsoft.com/office/drawing/2014/main" id="{A7D5BC14-C3ED-2A3C-7175-23458D717480}"/>
              </a:ext>
            </a:extLst>
          </p:cNvPr>
          <p:cNvSpPr txBox="1"/>
          <p:nvPr/>
        </p:nvSpPr>
        <p:spPr>
          <a:xfrm>
            <a:off x="9047127"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50" name="TextBox 30">
            <a:extLst>
              <a:ext uri="{FF2B5EF4-FFF2-40B4-BE49-F238E27FC236}">
                <a16:creationId xmlns:a16="http://schemas.microsoft.com/office/drawing/2014/main" id="{24B3FD5C-F6F6-E5C9-5A5C-E62C0EAEDC6D}"/>
              </a:ext>
            </a:extLst>
          </p:cNvPr>
          <p:cNvSpPr txBox="1"/>
          <p:nvPr/>
        </p:nvSpPr>
        <p:spPr>
          <a:xfrm>
            <a:off x="14483020"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51" name="TextBox 32">
            <a:extLst>
              <a:ext uri="{FF2B5EF4-FFF2-40B4-BE49-F238E27FC236}">
                <a16:creationId xmlns:a16="http://schemas.microsoft.com/office/drawing/2014/main" id="{C63EB478-B084-74EB-B0D9-A3DB0BFA47BE}"/>
              </a:ext>
            </a:extLst>
          </p:cNvPr>
          <p:cNvSpPr txBox="1"/>
          <p:nvPr/>
        </p:nvSpPr>
        <p:spPr>
          <a:xfrm>
            <a:off x="19888458"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sp>
        <p:nvSpPr>
          <p:cNvPr id="52" name="Freeform 5">
            <a:extLst>
              <a:ext uri="{FF2B5EF4-FFF2-40B4-BE49-F238E27FC236}">
                <a16:creationId xmlns:a16="http://schemas.microsoft.com/office/drawing/2014/main" id="{83B9E761-45CA-DA19-CC86-5BD0AC790105}"/>
              </a:ext>
            </a:extLst>
          </p:cNvPr>
          <p:cNvSpPr>
            <a:spLocks noEditPoints="1"/>
          </p:cNvSpPr>
          <p:nvPr/>
        </p:nvSpPr>
        <p:spPr bwMode="auto">
          <a:xfrm>
            <a:off x="14296014" y="5177029"/>
            <a:ext cx="1101504" cy="1195684"/>
          </a:xfrm>
          <a:custGeom>
            <a:avLst/>
            <a:gdLst>
              <a:gd name="T0" fmla="*/ 27 w 2410"/>
              <a:gd name="T1" fmla="*/ 2622 h 2622"/>
              <a:gd name="T2" fmla="*/ 2356 w 2410"/>
              <a:gd name="T3" fmla="*/ 2568 h 2622"/>
              <a:gd name="T4" fmla="*/ 580 w 2410"/>
              <a:gd name="T5" fmla="*/ 1060 h 2622"/>
              <a:gd name="T6" fmla="*/ 580 w 2410"/>
              <a:gd name="T7" fmla="*/ 1441 h 2622"/>
              <a:gd name="T8" fmla="*/ 280 w 2410"/>
              <a:gd name="T9" fmla="*/ 1387 h 2622"/>
              <a:gd name="T10" fmla="*/ 776 w 2410"/>
              <a:gd name="T11" fmla="*/ 1060 h 2622"/>
              <a:gd name="T12" fmla="*/ 1130 w 2410"/>
              <a:gd name="T13" fmla="*/ 1414 h 2622"/>
              <a:gd name="T14" fmla="*/ 803 w 2410"/>
              <a:gd name="T15" fmla="*/ 1114 h 2622"/>
              <a:gd name="T16" fmla="*/ 2213 w 2410"/>
              <a:gd name="T17" fmla="*/ 845 h 2622"/>
              <a:gd name="T18" fmla="*/ 197 w 2410"/>
              <a:gd name="T19" fmla="*/ 845 h 2622"/>
              <a:gd name="T20" fmla="*/ 251 w 2410"/>
              <a:gd name="T21" fmla="*/ 818 h 2622"/>
              <a:gd name="T22" fmla="*/ 1272 w 2410"/>
              <a:gd name="T23" fmla="*/ 1414 h 2622"/>
              <a:gd name="T24" fmla="*/ 1626 w 2410"/>
              <a:gd name="T25" fmla="*/ 1060 h 2622"/>
              <a:gd name="T26" fmla="*/ 1599 w 2410"/>
              <a:gd name="T27" fmla="*/ 1387 h 2622"/>
              <a:gd name="T28" fmla="*/ 1821 w 2410"/>
              <a:gd name="T29" fmla="*/ 1441 h 2622"/>
              <a:gd name="T30" fmla="*/ 2121 w 2410"/>
              <a:gd name="T31" fmla="*/ 1387 h 2622"/>
              <a:gd name="T32" fmla="*/ 580 w 2410"/>
              <a:gd name="T33" fmla="*/ 1547 h 2622"/>
              <a:gd name="T34" fmla="*/ 580 w 2410"/>
              <a:gd name="T35" fmla="*/ 1928 h 2622"/>
              <a:gd name="T36" fmla="*/ 280 w 2410"/>
              <a:gd name="T37" fmla="*/ 1874 h 2622"/>
              <a:gd name="T38" fmla="*/ 776 w 2410"/>
              <a:gd name="T39" fmla="*/ 1547 h 2622"/>
              <a:gd name="T40" fmla="*/ 1130 w 2410"/>
              <a:gd name="T41" fmla="*/ 1901 h 2622"/>
              <a:gd name="T42" fmla="*/ 803 w 2410"/>
              <a:gd name="T43" fmla="*/ 1601 h 2622"/>
              <a:gd name="T44" fmla="*/ 1272 w 2410"/>
              <a:gd name="T45" fmla="*/ 1574 h 2622"/>
              <a:gd name="T46" fmla="*/ 1652 w 2410"/>
              <a:gd name="T47" fmla="*/ 1574 h 2622"/>
              <a:gd name="T48" fmla="*/ 1599 w 2410"/>
              <a:gd name="T49" fmla="*/ 1601 h 2622"/>
              <a:gd name="T50" fmla="*/ 1794 w 2410"/>
              <a:gd name="T51" fmla="*/ 1901 h 2622"/>
              <a:gd name="T52" fmla="*/ 2148 w 2410"/>
              <a:gd name="T53" fmla="*/ 1547 h 2622"/>
              <a:gd name="T54" fmla="*/ 2121 w 2410"/>
              <a:gd name="T55" fmla="*/ 1874 h 2622"/>
              <a:gd name="T56" fmla="*/ 253 w 2410"/>
              <a:gd name="T57" fmla="*/ 2414 h 2622"/>
              <a:gd name="T58" fmla="*/ 553 w 2410"/>
              <a:gd name="T59" fmla="*/ 2360 h 2622"/>
              <a:gd name="T60" fmla="*/ 1103 w 2410"/>
              <a:gd name="T61" fmla="*/ 2033 h 2622"/>
              <a:gd name="T62" fmla="*/ 1103 w 2410"/>
              <a:gd name="T63" fmla="*/ 2414 h 2622"/>
              <a:gd name="T64" fmla="*/ 803 w 2410"/>
              <a:gd name="T65" fmla="*/ 2360 h 2622"/>
              <a:gd name="T66" fmla="*/ 1299 w 2410"/>
              <a:gd name="T67" fmla="*/ 2033 h 2622"/>
              <a:gd name="T68" fmla="*/ 1652 w 2410"/>
              <a:gd name="T69" fmla="*/ 2387 h 2622"/>
              <a:gd name="T70" fmla="*/ 1325 w 2410"/>
              <a:gd name="T71" fmla="*/ 2087 h 2622"/>
              <a:gd name="T72" fmla="*/ 1794 w 2410"/>
              <a:gd name="T73" fmla="*/ 2060 h 2622"/>
              <a:gd name="T74" fmla="*/ 2175 w 2410"/>
              <a:gd name="T75" fmla="*/ 2060 h 2622"/>
              <a:gd name="T76" fmla="*/ 2121 w 2410"/>
              <a:gd name="T77" fmla="*/ 2087 h 2622"/>
              <a:gd name="T78" fmla="*/ 329 w 2410"/>
              <a:gd name="T79" fmla="*/ 747 h 2622"/>
              <a:gd name="T80" fmla="*/ 520 w 2410"/>
              <a:gd name="T81" fmla="*/ 402 h 2622"/>
              <a:gd name="T82" fmla="*/ 493 w 2410"/>
              <a:gd name="T83" fmla="*/ 720 h 2622"/>
              <a:gd name="T84" fmla="*/ 663 w 2410"/>
              <a:gd name="T85" fmla="*/ 774 h 2622"/>
              <a:gd name="T86" fmla="*/ 800 w 2410"/>
              <a:gd name="T87" fmla="*/ 720 h 2622"/>
              <a:gd name="T88" fmla="*/ 1134 w 2410"/>
              <a:gd name="T89" fmla="*/ 402 h 2622"/>
              <a:gd name="T90" fmla="*/ 1134 w 2410"/>
              <a:gd name="T91" fmla="*/ 774 h 2622"/>
              <a:gd name="T92" fmla="*/ 997 w 2410"/>
              <a:gd name="T93" fmla="*/ 720 h 2622"/>
              <a:gd name="T94" fmla="*/ 1276 w 2410"/>
              <a:gd name="T95" fmla="*/ 402 h 2622"/>
              <a:gd name="T96" fmla="*/ 1468 w 2410"/>
              <a:gd name="T97" fmla="*/ 747 h 2622"/>
              <a:gd name="T98" fmla="*/ 1303 w 2410"/>
              <a:gd name="T99" fmla="*/ 456 h 2622"/>
              <a:gd name="T100" fmla="*/ 1748 w 2410"/>
              <a:gd name="T101" fmla="*/ 774 h 2622"/>
              <a:gd name="T102" fmla="*/ 1564 w 2410"/>
              <a:gd name="T103" fmla="*/ 586 h 2622"/>
              <a:gd name="T104" fmla="*/ 2081 w 2410"/>
              <a:gd name="T105" fmla="*/ 747 h 2622"/>
              <a:gd name="T106" fmla="*/ 1872 w 2410"/>
              <a:gd name="T107" fmla="*/ 624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10" h="2622">
                <a:moveTo>
                  <a:pt x="2383" y="0"/>
                </a:moveTo>
                <a:cubicBezTo>
                  <a:pt x="27" y="0"/>
                  <a:pt x="27" y="0"/>
                  <a:pt x="27" y="0"/>
                </a:cubicBezTo>
                <a:cubicBezTo>
                  <a:pt x="12" y="0"/>
                  <a:pt x="0" y="12"/>
                  <a:pt x="0" y="27"/>
                </a:cubicBezTo>
                <a:cubicBezTo>
                  <a:pt x="0" y="2595"/>
                  <a:pt x="0" y="2595"/>
                  <a:pt x="0" y="2595"/>
                </a:cubicBezTo>
                <a:cubicBezTo>
                  <a:pt x="0" y="2610"/>
                  <a:pt x="12" y="2622"/>
                  <a:pt x="27" y="2622"/>
                </a:cubicBezTo>
                <a:cubicBezTo>
                  <a:pt x="2383" y="2622"/>
                  <a:pt x="2383" y="2622"/>
                  <a:pt x="2383" y="2622"/>
                </a:cubicBezTo>
                <a:cubicBezTo>
                  <a:pt x="2398" y="2622"/>
                  <a:pt x="2410" y="2610"/>
                  <a:pt x="2410" y="2595"/>
                </a:cubicBezTo>
                <a:cubicBezTo>
                  <a:pt x="2410" y="27"/>
                  <a:pt x="2410" y="27"/>
                  <a:pt x="2410" y="27"/>
                </a:cubicBezTo>
                <a:cubicBezTo>
                  <a:pt x="2410" y="12"/>
                  <a:pt x="2398" y="0"/>
                  <a:pt x="2383" y="0"/>
                </a:cubicBezTo>
                <a:close/>
                <a:moveTo>
                  <a:pt x="2356" y="2568"/>
                </a:moveTo>
                <a:cubicBezTo>
                  <a:pt x="53" y="2568"/>
                  <a:pt x="53" y="2568"/>
                  <a:pt x="53" y="2568"/>
                </a:cubicBezTo>
                <a:cubicBezTo>
                  <a:pt x="53" y="54"/>
                  <a:pt x="53" y="54"/>
                  <a:pt x="53" y="54"/>
                </a:cubicBezTo>
                <a:cubicBezTo>
                  <a:pt x="2356" y="54"/>
                  <a:pt x="2356" y="54"/>
                  <a:pt x="2356" y="54"/>
                </a:cubicBezTo>
                <a:lnTo>
                  <a:pt x="2356" y="2568"/>
                </a:lnTo>
                <a:close/>
                <a:moveTo>
                  <a:pt x="580" y="1060"/>
                </a:moveTo>
                <a:cubicBezTo>
                  <a:pt x="253" y="1060"/>
                  <a:pt x="253" y="1060"/>
                  <a:pt x="253" y="1060"/>
                </a:cubicBezTo>
                <a:cubicBezTo>
                  <a:pt x="238" y="1060"/>
                  <a:pt x="226" y="1072"/>
                  <a:pt x="226" y="1087"/>
                </a:cubicBezTo>
                <a:cubicBezTo>
                  <a:pt x="226" y="1414"/>
                  <a:pt x="226" y="1414"/>
                  <a:pt x="226" y="1414"/>
                </a:cubicBezTo>
                <a:cubicBezTo>
                  <a:pt x="226" y="1429"/>
                  <a:pt x="238" y="1441"/>
                  <a:pt x="253" y="1441"/>
                </a:cubicBezTo>
                <a:cubicBezTo>
                  <a:pt x="580" y="1441"/>
                  <a:pt x="580" y="1441"/>
                  <a:pt x="580" y="1441"/>
                </a:cubicBezTo>
                <a:cubicBezTo>
                  <a:pt x="595" y="1441"/>
                  <a:pt x="607" y="1429"/>
                  <a:pt x="607" y="1414"/>
                </a:cubicBezTo>
                <a:cubicBezTo>
                  <a:pt x="607" y="1087"/>
                  <a:pt x="607" y="1087"/>
                  <a:pt x="607" y="1087"/>
                </a:cubicBezTo>
                <a:cubicBezTo>
                  <a:pt x="607" y="1072"/>
                  <a:pt x="595" y="1060"/>
                  <a:pt x="580" y="1060"/>
                </a:cubicBezTo>
                <a:close/>
                <a:moveTo>
                  <a:pt x="553" y="1387"/>
                </a:moveTo>
                <a:cubicBezTo>
                  <a:pt x="280" y="1387"/>
                  <a:pt x="280" y="1387"/>
                  <a:pt x="280" y="1387"/>
                </a:cubicBezTo>
                <a:cubicBezTo>
                  <a:pt x="280" y="1114"/>
                  <a:pt x="280" y="1114"/>
                  <a:pt x="280" y="1114"/>
                </a:cubicBezTo>
                <a:cubicBezTo>
                  <a:pt x="553" y="1114"/>
                  <a:pt x="553" y="1114"/>
                  <a:pt x="553" y="1114"/>
                </a:cubicBezTo>
                <a:lnTo>
                  <a:pt x="553" y="1387"/>
                </a:lnTo>
                <a:close/>
                <a:moveTo>
                  <a:pt x="1103" y="1060"/>
                </a:moveTo>
                <a:cubicBezTo>
                  <a:pt x="776" y="1060"/>
                  <a:pt x="776" y="1060"/>
                  <a:pt x="776" y="1060"/>
                </a:cubicBezTo>
                <a:cubicBezTo>
                  <a:pt x="761" y="1060"/>
                  <a:pt x="749" y="1072"/>
                  <a:pt x="749" y="1087"/>
                </a:cubicBezTo>
                <a:cubicBezTo>
                  <a:pt x="749" y="1414"/>
                  <a:pt x="749" y="1414"/>
                  <a:pt x="749" y="1414"/>
                </a:cubicBezTo>
                <a:cubicBezTo>
                  <a:pt x="749" y="1429"/>
                  <a:pt x="761" y="1441"/>
                  <a:pt x="776" y="1441"/>
                </a:cubicBezTo>
                <a:cubicBezTo>
                  <a:pt x="1103" y="1441"/>
                  <a:pt x="1103" y="1441"/>
                  <a:pt x="1103" y="1441"/>
                </a:cubicBezTo>
                <a:cubicBezTo>
                  <a:pt x="1118" y="1441"/>
                  <a:pt x="1130" y="1429"/>
                  <a:pt x="1130" y="1414"/>
                </a:cubicBezTo>
                <a:cubicBezTo>
                  <a:pt x="1130" y="1087"/>
                  <a:pt x="1130" y="1087"/>
                  <a:pt x="1130" y="1087"/>
                </a:cubicBezTo>
                <a:cubicBezTo>
                  <a:pt x="1130" y="1072"/>
                  <a:pt x="1118" y="1060"/>
                  <a:pt x="1103" y="1060"/>
                </a:cubicBezTo>
                <a:close/>
                <a:moveTo>
                  <a:pt x="1076" y="1387"/>
                </a:moveTo>
                <a:cubicBezTo>
                  <a:pt x="803" y="1387"/>
                  <a:pt x="803" y="1387"/>
                  <a:pt x="803" y="1387"/>
                </a:cubicBezTo>
                <a:cubicBezTo>
                  <a:pt x="803" y="1114"/>
                  <a:pt x="803" y="1114"/>
                  <a:pt x="803" y="1114"/>
                </a:cubicBezTo>
                <a:cubicBezTo>
                  <a:pt x="1076" y="1114"/>
                  <a:pt x="1076" y="1114"/>
                  <a:pt x="1076" y="1114"/>
                </a:cubicBezTo>
                <a:lnTo>
                  <a:pt x="1076" y="1387"/>
                </a:lnTo>
                <a:close/>
                <a:moveTo>
                  <a:pt x="224" y="872"/>
                </a:moveTo>
                <a:cubicBezTo>
                  <a:pt x="2186" y="872"/>
                  <a:pt x="2186" y="872"/>
                  <a:pt x="2186" y="872"/>
                </a:cubicBezTo>
                <a:cubicBezTo>
                  <a:pt x="2201" y="872"/>
                  <a:pt x="2213" y="860"/>
                  <a:pt x="2213" y="845"/>
                </a:cubicBezTo>
                <a:cubicBezTo>
                  <a:pt x="2213" y="321"/>
                  <a:pt x="2213" y="321"/>
                  <a:pt x="2213" y="321"/>
                </a:cubicBezTo>
                <a:cubicBezTo>
                  <a:pt x="2213" y="306"/>
                  <a:pt x="2201" y="294"/>
                  <a:pt x="2186" y="294"/>
                </a:cubicBezTo>
                <a:cubicBezTo>
                  <a:pt x="224" y="294"/>
                  <a:pt x="224" y="294"/>
                  <a:pt x="224" y="294"/>
                </a:cubicBezTo>
                <a:cubicBezTo>
                  <a:pt x="209" y="294"/>
                  <a:pt x="197" y="306"/>
                  <a:pt x="197" y="321"/>
                </a:cubicBezTo>
                <a:cubicBezTo>
                  <a:pt x="197" y="845"/>
                  <a:pt x="197" y="845"/>
                  <a:pt x="197" y="845"/>
                </a:cubicBezTo>
                <a:cubicBezTo>
                  <a:pt x="197" y="860"/>
                  <a:pt x="209" y="872"/>
                  <a:pt x="224" y="872"/>
                </a:cubicBezTo>
                <a:close/>
                <a:moveTo>
                  <a:pt x="251" y="347"/>
                </a:moveTo>
                <a:cubicBezTo>
                  <a:pt x="2159" y="347"/>
                  <a:pt x="2159" y="347"/>
                  <a:pt x="2159" y="347"/>
                </a:cubicBezTo>
                <a:cubicBezTo>
                  <a:pt x="2159" y="818"/>
                  <a:pt x="2159" y="818"/>
                  <a:pt x="2159" y="818"/>
                </a:cubicBezTo>
                <a:cubicBezTo>
                  <a:pt x="251" y="818"/>
                  <a:pt x="251" y="818"/>
                  <a:pt x="251" y="818"/>
                </a:cubicBezTo>
                <a:lnTo>
                  <a:pt x="251" y="347"/>
                </a:lnTo>
                <a:close/>
                <a:moveTo>
                  <a:pt x="1626" y="1060"/>
                </a:moveTo>
                <a:cubicBezTo>
                  <a:pt x="1299" y="1060"/>
                  <a:pt x="1299" y="1060"/>
                  <a:pt x="1299" y="1060"/>
                </a:cubicBezTo>
                <a:cubicBezTo>
                  <a:pt x="1284" y="1060"/>
                  <a:pt x="1272" y="1072"/>
                  <a:pt x="1272" y="1087"/>
                </a:cubicBezTo>
                <a:cubicBezTo>
                  <a:pt x="1272" y="1414"/>
                  <a:pt x="1272" y="1414"/>
                  <a:pt x="1272" y="1414"/>
                </a:cubicBezTo>
                <a:cubicBezTo>
                  <a:pt x="1272" y="1429"/>
                  <a:pt x="1284" y="1441"/>
                  <a:pt x="1299" y="1441"/>
                </a:cubicBezTo>
                <a:cubicBezTo>
                  <a:pt x="1626" y="1441"/>
                  <a:pt x="1626" y="1441"/>
                  <a:pt x="1626" y="1441"/>
                </a:cubicBezTo>
                <a:cubicBezTo>
                  <a:pt x="1640" y="1441"/>
                  <a:pt x="1652" y="1429"/>
                  <a:pt x="1652" y="1414"/>
                </a:cubicBezTo>
                <a:cubicBezTo>
                  <a:pt x="1652" y="1087"/>
                  <a:pt x="1652" y="1087"/>
                  <a:pt x="1652" y="1087"/>
                </a:cubicBezTo>
                <a:cubicBezTo>
                  <a:pt x="1652" y="1072"/>
                  <a:pt x="1640" y="1060"/>
                  <a:pt x="1626" y="1060"/>
                </a:cubicBezTo>
                <a:close/>
                <a:moveTo>
                  <a:pt x="1599" y="1387"/>
                </a:moveTo>
                <a:cubicBezTo>
                  <a:pt x="1325" y="1387"/>
                  <a:pt x="1325" y="1387"/>
                  <a:pt x="1325" y="1387"/>
                </a:cubicBezTo>
                <a:cubicBezTo>
                  <a:pt x="1325" y="1114"/>
                  <a:pt x="1325" y="1114"/>
                  <a:pt x="1325" y="1114"/>
                </a:cubicBezTo>
                <a:cubicBezTo>
                  <a:pt x="1599" y="1114"/>
                  <a:pt x="1599" y="1114"/>
                  <a:pt x="1599" y="1114"/>
                </a:cubicBezTo>
                <a:lnTo>
                  <a:pt x="1599" y="1387"/>
                </a:lnTo>
                <a:close/>
                <a:moveTo>
                  <a:pt x="2148" y="1060"/>
                </a:moveTo>
                <a:cubicBezTo>
                  <a:pt x="1821" y="1060"/>
                  <a:pt x="1821" y="1060"/>
                  <a:pt x="1821" y="1060"/>
                </a:cubicBezTo>
                <a:cubicBezTo>
                  <a:pt x="1806" y="1060"/>
                  <a:pt x="1794" y="1072"/>
                  <a:pt x="1794" y="1087"/>
                </a:cubicBezTo>
                <a:cubicBezTo>
                  <a:pt x="1794" y="1414"/>
                  <a:pt x="1794" y="1414"/>
                  <a:pt x="1794" y="1414"/>
                </a:cubicBezTo>
                <a:cubicBezTo>
                  <a:pt x="1794" y="1429"/>
                  <a:pt x="1806" y="1441"/>
                  <a:pt x="1821" y="1441"/>
                </a:cubicBezTo>
                <a:cubicBezTo>
                  <a:pt x="2148" y="1441"/>
                  <a:pt x="2148" y="1441"/>
                  <a:pt x="2148" y="1441"/>
                </a:cubicBezTo>
                <a:cubicBezTo>
                  <a:pt x="2163" y="1441"/>
                  <a:pt x="2175" y="1429"/>
                  <a:pt x="2175" y="1414"/>
                </a:cubicBezTo>
                <a:cubicBezTo>
                  <a:pt x="2175" y="1087"/>
                  <a:pt x="2175" y="1087"/>
                  <a:pt x="2175" y="1087"/>
                </a:cubicBezTo>
                <a:cubicBezTo>
                  <a:pt x="2175" y="1072"/>
                  <a:pt x="2163" y="1060"/>
                  <a:pt x="2148" y="1060"/>
                </a:cubicBezTo>
                <a:close/>
                <a:moveTo>
                  <a:pt x="2121" y="1387"/>
                </a:moveTo>
                <a:cubicBezTo>
                  <a:pt x="1848" y="1387"/>
                  <a:pt x="1848" y="1387"/>
                  <a:pt x="1848" y="1387"/>
                </a:cubicBezTo>
                <a:cubicBezTo>
                  <a:pt x="1848" y="1114"/>
                  <a:pt x="1848" y="1114"/>
                  <a:pt x="1848" y="1114"/>
                </a:cubicBezTo>
                <a:cubicBezTo>
                  <a:pt x="2121" y="1114"/>
                  <a:pt x="2121" y="1114"/>
                  <a:pt x="2121" y="1114"/>
                </a:cubicBezTo>
                <a:lnTo>
                  <a:pt x="2121" y="1387"/>
                </a:lnTo>
                <a:close/>
                <a:moveTo>
                  <a:pt x="580" y="1547"/>
                </a:moveTo>
                <a:cubicBezTo>
                  <a:pt x="253" y="1547"/>
                  <a:pt x="253" y="1547"/>
                  <a:pt x="253" y="1547"/>
                </a:cubicBezTo>
                <a:cubicBezTo>
                  <a:pt x="238" y="1547"/>
                  <a:pt x="226" y="1559"/>
                  <a:pt x="226" y="1574"/>
                </a:cubicBezTo>
                <a:cubicBezTo>
                  <a:pt x="226" y="1901"/>
                  <a:pt x="226" y="1901"/>
                  <a:pt x="226" y="1901"/>
                </a:cubicBezTo>
                <a:cubicBezTo>
                  <a:pt x="226" y="1916"/>
                  <a:pt x="238" y="1928"/>
                  <a:pt x="253" y="1928"/>
                </a:cubicBezTo>
                <a:cubicBezTo>
                  <a:pt x="580" y="1928"/>
                  <a:pt x="580" y="1928"/>
                  <a:pt x="580" y="1928"/>
                </a:cubicBezTo>
                <a:cubicBezTo>
                  <a:pt x="595" y="1928"/>
                  <a:pt x="607" y="1916"/>
                  <a:pt x="607" y="1901"/>
                </a:cubicBezTo>
                <a:cubicBezTo>
                  <a:pt x="607" y="1574"/>
                  <a:pt x="607" y="1574"/>
                  <a:pt x="607" y="1574"/>
                </a:cubicBezTo>
                <a:cubicBezTo>
                  <a:pt x="607" y="1559"/>
                  <a:pt x="595" y="1547"/>
                  <a:pt x="580" y="1547"/>
                </a:cubicBezTo>
                <a:close/>
                <a:moveTo>
                  <a:pt x="553" y="1874"/>
                </a:moveTo>
                <a:cubicBezTo>
                  <a:pt x="280" y="1874"/>
                  <a:pt x="280" y="1874"/>
                  <a:pt x="280" y="1874"/>
                </a:cubicBezTo>
                <a:cubicBezTo>
                  <a:pt x="280" y="1601"/>
                  <a:pt x="280" y="1601"/>
                  <a:pt x="280" y="1601"/>
                </a:cubicBezTo>
                <a:cubicBezTo>
                  <a:pt x="553" y="1601"/>
                  <a:pt x="553" y="1601"/>
                  <a:pt x="553" y="1601"/>
                </a:cubicBezTo>
                <a:lnTo>
                  <a:pt x="553" y="1874"/>
                </a:lnTo>
                <a:close/>
                <a:moveTo>
                  <a:pt x="1103" y="1547"/>
                </a:moveTo>
                <a:cubicBezTo>
                  <a:pt x="776" y="1547"/>
                  <a:pt x="776" y="1547"/>
                  <a:pt x="776" y="1547"/>
                </a:cubicBezTo>
                <a:cubicBezTo>
                  <a:pt x="761" y="1547"/>
                  <a:pt x="749" y="1559"/>
                  <a:pt x="749" y="1574"/>
                </a:cubicBezTo>
                <a:cubicBezTo>
                  <a:pt x="749" y="1901"/>
                  <a:pt x="749" y="1901"/>
                  <a:pt x="749" y="1901"/>
                </a:cubicBezTo>
                <a:cubicBezTo>
                  <a:pt x="749" y="1916"/>
                  <a:pt x="761" y="1928"/>
                  <a:pt x="776" y="1928"/>
                </a:cubicBezTo>
                <a:cubicBezTo>
                  <a:pt x="1103" y="1928"/>
                  <a:pt x="1103" y="1928"/>
                  <a:pt x="1103" y="1928"/>
                </a:cubicBezTo>
                <a:cubicBezTo>
                  <a:pt x="1118" y="1928"/>
                  <a:pt x="1130" y="1916"/>
                  <a:pt x="1130" y="1901"/>
                </a:cubicBezTo>
                <a:cubicBezTo>
                  <a:pt x="1130" y="1574"/>
                  <a:pt x="1130" y="1574"/>
                  <a:pt x="1130" y="1574"/>
                </a:cubicBezTo>
                <a:cubicBezTo>
                  <a:pt x="1130" y="1559"/>
                  <a:pt x="1118" y="1547"/>
                  <a:pt x="1103" y="1547"/>
                </a:cubicBezTo>
                <a:close/>
                <a:moveTo>
                  <a:pt x="1076" y="1874"/>
                </a:moveTo>
                <a:cubicBezTo>
                  <a:pt x="803" y="1874"/>
                  <a:pt x="803" y="1874"/>
                  <a:pt x="803" y="1874"/>
                </a:cubicBezTo>
                <a:cubicBezTo>
                  <a:pt x="803" y="1601"/>
                  <a:pt x="803" y="1601"/>
                  <a:pt x="803" y="1601"/>
                </a:cubicBezTo>
                <a:cubicBezTo>
                  <a:pt x="1076" y="1601"/>
                  <a:pt x="1076" y="1601"/>
                  <a:pt x="1076" y="1601"/>
                </a:cubicBezTo>
                <a:lnTo>
                  <a:pt x="1076" y="1874"/>
                </a:lnTo>
                <a:close/>
                <a:moveTo>
                  <a:pt x="1626" y="1547"/>
                </a:moveTo>
                <a:cubicBezTo>
                  <a:pt x="1299" y="1547"/>
                  <a:pt x="1299" y="1547"/>
                  <a:pt x="1299" y="1547"/>
                </a:cubicBezTo>
                <a:cubicBezTo>
                  <a:pt x="1284" y="1547"/>
                  <a:pt x="1272" y="1559"/>
                  <a:pt x="1272" y="1574"/>
                </a:cubicBezTo>
                <a:cubicBezTo>
                  <a:pt x="1272" y="1901"/>
                  <a:pt x="1272" y="1901"/>
                  <a:pt x="1272" y="1901"/>
                </a:cubicBezTo>
                <a:cubicBezTo>
                  <a:pt x="1272" y="1916"/>
                  <a:pt x="1284" y="1928"/>
                  <a:pt x="1299" y="1928"/>
                </a:cubicBezTo>
                <a:cubicBezTo>
                  <a:pt x="1626" y="1928"/>
                  <a:pt x="1626" y="1928"/>
                  <a:pt x="1626" y="1928"/>
                </a:cubicBezTo>
                <a:cubicBezTo>
                  <a:pt x="1640" y="1928"/>
                  <a:pt x="1652" y="1916"/>
                  <a:pt x="1652" y="1901"/>
                </a:cubicBezTo>
                <a:cubicBezTo>
                  <a:pt x="1652" y="1574"/>
                  <a:pt x="1652" y="1574"/>
                  <a:pt x="1652" y="1574"/>
                </a:cubicBezTo>
                <a:cubicBezTo>
                  <a:pt x="1652" y="1559"/>
                  <a:pt x="1640" y="1547"/>
                  <a:pt x="1626" y="1547"/>
                </a:cubicBezTo>
                <a:close/>
                <a:moveTo>
                  <a:pt x="1599" y="1874"/>
                </a:moveTo>
                <a:cubicBezTo>
                  <a:pt x="1325" y="1874"/>
                  <a:pt x="1325" y="1874"/>
                  <a:pt x="1325" y="1874"/>
                </a:cubicBezTo>
                <a:cubicBezTo>
                  <a:pt x="1325" y="1601"/>
                  <a:pt x="1325" y="1601"/>
                  <a:pt x="1325" y="1601"/>
                </a:cubicBezTo>
                <a:cubicBezTo>
                  <a:pt x="1599" y="1601"/>
                  <a:pt x="1599" y="1601"/>
                  <a:pt x="1599" y="1601"/>
                </a:cubicBezTo>
                <a:lnTo>
                  <a:pt x="1599" y="1874"/>
                </a:lnTo>
                <a:close/>
                <a:moveTo>
                  <a:pt x="2148" y="1547"/>
                </a:moveTo>
                <a:cubicBezTo>
                  <a:pt x="1821" y="1547"/>
                  <a:pt x="1821" y="1547"/>
                  <a:pt x="1821" y="1547"/>
                </a:cubicBezTo>
                <a:cubicBezTo>
                  <a:pt x="1806" y="1547"/>
                  <a:pt x="1794" y="1559"/>
                  <a:pt x="1794" y="1574"/>
                </a:cubicBezTo>
                <a:cubicBezTo>
                  <a:pt x="1794" y="1901"/>
                  <a:pt x="1794" y="1901"/>
                  <a:pt x="1794" y="1901"/>
                </a:cubicBezTo>
                <a:cubicBezTo>
                  <a:pt x="1794" y="1916"/>
                  <a:pt x="1806" y="1928"/>
                  <a:pt x="1821" y="1928"/>
                </a:cubicBezTo>
                <a:cubicBezTo>
                  <a:pt x="2148" y="1928"/>
                  <a:pt x="2148" y="1928"/>
                  <a:pt x="2148" y="1928"/>
                </a:cubicBezTo>
                <a:cubicBezTo>
                  <a:pt x="2163" y="1928"/>
                  <a:pt x="2175" y="1916"/>
                  <a:pt x="2175" y="1901"/>
                </a:cubicBezTo>
                <a:cubicBezTo>
                  <a:pt x="2175" y="1574"/>
                  <a:pt x="2175" y="1574"/>
                  <a:pt x="2175" y="1574"/>
                </a:cubicBezTo>
                <a:cubicBezTo>
                  <a:pt x="2175" y="1559"/>
                  <a:pt x="2163" y="1547"/>
                  <a:pt x="2148" y="1547"/>
                </a:cubicBezTo>
                <a:close/>
                <a:moveTo>
                  <a:pt x="2121" y="1874"/>
                </a:moveTo>
                <a:cubicBezTo>
                  <a:pt x="1848" y="1874"/>
                  <a:pt x="1848" y="1874"/>
                  <a:pt x="1848" y="1874"/>
                </a:cubicBezTo>
                <a:cubicBezTo>
                  <a:pt x="1848" y="1601"/>
                  <a:pt x="1848" y="1601"/>
                  <a:pt x="1848" y="1601"/>
                </a:cubicBezTo>
                <a:cubicBezTo>
                  <a:pt x="2121" y="1601"/>
                  <a:pt x="2121" y="1601"/>
                  <a:pt x="2121" y="1601"/>
                </a:cubicBezTo>
                <a:lnTo>
                  <a:pt x="2121" y="1874"/>
                </a:lnTo>
                <a:close/>
                <a:moveTo>
                  <a:pt x="580" y="2033"/>
                </a:moveTo>
                <a:cubicBezTo>
                  <a:pt x="253" y="2033"/>
                  <a:pt x="253" y="2033"/>
                  <a:pt x="253" y="2033"/>
                </a:cubicBezTo>
                <a:cubicBezTo>
                  <a:pt x="238" y="2033"/>
                  <a:pt x="226" y="2045"/>
                  <a:pt x="226" y="2060"/>
                </a:cubicBezTo>
                <a:cubicBezTo>
                  <a:pt x="226" y="2387"/>
                  <a:pt x="226" y="2387"/>
                  <a:pt x="226" y="2387"/>
                </a:cubicBezTo>
                <a:cubicBezTo>
                  <a:pt x="226" y="2402"/>
                  <a:pt x="238" y="2414"/>
                  <a:pt x="253" y="2414"/>
                </a:cubicBezTo>
                <a:cubicBezTo>
                  <a:pt x="580" y="2414"/>
                  <a:pt x="580" y="2414"/>
                  <a:pt x="580" y="2414"/>
                </a:cubicBezTo>
                <a:cubicBezTo>
                  <a:pt x="595" y="2414"/>
                  <a:pt x="607" y="2402"/>
                  <a:pt x="607" y="2387"/>
                </a:cubicBezTo>
                <a:cubicBezTo>
                  <a:pt x="607" y="2060"/>
                  <a:pt x="607" y="2060"/>
                  <a:pt x="607" y="2060"/>
                </a:cubicBezTo>
                <a:cubicBezTo>
                  <a:pt x="607" y="2045"/>
                  <a:pt x="595" y="2033"/>
                  <a:pt x="580" y="2033"/>
                </a:cubicBezTo>
                <a:close/>
                <a:moveTo>
                  <a:pt x="553" y="2360"/>
                </a:moveTo>
                <a:cubicBezTo>
                  <a:pt x="280" y="2360"/>
                  <a:pt x="280" y="2360"/>
                  <a:pt x="280" y="2360"/>
                </a:cubicBezTo>
                <a:cubicBezTo>
                  <a:pt x="280" y="2087"/>
                  <a:pt x="280" y="2087"/>
                  <a:pt x="280" y="2087"/>
                </a:cubicBezTo>
                <a:cubicBezTo>
                  <a:pt x="553" y="2087"/>
                  <a:pt x="553" y="2087"/>
                  <a:pt x="553" y="2087"/>
                </a:cubicBezTo>
                <a:lnTo>
                  <a:pt x="553" y="2360"/>
                </a:lnTo>
                <a:close/>
                <a:moveTo>
                  <a:pt x="1103" y="2033"/>
                </a:moveTo>
                <a:cubicBezTo>
                  <a:pt x="776" y="2033"/>
                  <a:pt x="776" y="2033"/>
                  <a:pt x="776" y="2033"/>
                </a:cubicBezTo>
                <a:cubicBezTo>
                  <a:pt x="761" y="2033"/>
                  <a:pt x="749" y="2045"/>
                  <a:pt x="749" y="2060"/>
                </a:cubicBezTo>
                <a:cubicBezTo>
                  <a:pt x="749" y="2387"/>
                  <a:pt x="749" y="2387"/>
                  <a:pt x="749" y="2387"/>
                </a:cubicBezTo>
                <a:cubicBezTo>
                  <a:pt x="749" y="2402"/>
                  <a:pt x="761" y="2414"/>
                  <a:pt x="776" y="2414"/>
                </a:cubicBezTo>
                <a:cubicBezTo>
                  <a:pt x="1103" y="2414"/>
                  <a:pt x="1103" y="2414"/>
                  <a:pt x="1103" y="2414"/>
                </a:cubicBezTo>
                <a:cubicBezTo>
                  <a:pt x="1118" y="2414"/>
                  <a:pt x="1130" y="2402"/>
                  <a:pt x="1130" y="2387"/>
                </a:cubicBezTo>
                <a:cubicBezTo>
                  <a:pt x="1130" y="2060"/>
                  <a:pt x="1130" y="2060"/>
                  <a:pt x="1130" y="2060"/>
                </a:cubicBezTo>
                <a:cubicBezTo>
                  <a:pt x="1130" y="2045"/>
                  <a:pt x="1118" y="2033"/>
                  <a:pt x="1103" y="2033"/>
                </a:cubicBezTo>
                <a:close/>
                <a:moveTo>
                  <a:pt x="1076" y="2360"/>
                </a:moveTo>
                <a:cubicBezTo>
                  <a:pt x="803" y="2360"/>
                  <a:pt x="803" y="2360"/>
                  <a:pt x="803" y="2360"/>
                </a:cubicBezTo>
                <a:cubicBezTo>
                  <a:pt x="803" y="2087"/>
                  <a:pt x="803" y="2087"/>
                  <a:pt x="803" y="2087"/>
                </a:cubicBezTo>
                <a:cubicBezTo>
                  <a:pt x="1076" y="2087"/>
                  <a:pt x="1076" y="2087"/>
                  <a:pt x="1076" y="2087"/>
                </a:cubicBezTo>
                <a:lnTo>
                  <a:pt x="1076" y="2360"/>
                </a:lnTo>
                <a:close/>
                <a:moveTo>
                  <a:pt x="1626" y="2033"/>
                </a:moveTo>
                <a:cubicBezTo>
                  <a:pt x="1299" y="2033"/>
                  <a:pt x="1299" y="2033"/>
                  <a:pt x="1299" y="2033"/>
                </a:cubicBezTo>
                <a:cubicBezTo>
                  <a:pt x="1284" y="2033"/>
                  <a:pt x="1272" y="2045"/>
                  <a:pt x="1272" y="2060"/>
                </a:cubicBezTo>
                <a:cubicBezTo>
                  <a:pt x="1272" y="2387"/>
                  <a:pt x="1272" y="2387"/>
                  <a:pt x="1272" y="2387"/>
                </a:cubicBezTo>
                <a:cubicBezTo>
                  <a:pt x="1272" y="2402"/>
                  <a:pt x="1284" y="2414"/>
                  <a:pt x="1299" y="2414"/>
                </a:cubicBezTo>
                <a:cubicBezTo>
                  <a:pt x="1626" y="2414"/>
                  <a:pt x="1626" y="2414"/>
                  <a:pt x="1626" y="2414"/>
                </a:cubicBezTo>
                <a:cubicBezTo>
                  <a:pt x="1640" y="2414"/>
                  <a:pt x="1652" y="2402"/>
                  <a:pt x="1652" y="2387"/>
                </a:cubicBezTo>
                <a:cubicBezTo>
                  <a:pt x="1652" y="2060"/>
                  <a:pt x="1652" y="2060"/>
                  <a:pt x="1652" y="2060"/>
                </a:cubicBezTo>
                <a:cubicBezTo>
                  <a:pt x="1652" y="2045"/>
                  <a:pt x="1640" y="2033"/>
                  <a:pt x="1626" y="2033"/>
                </a:cubicBezTo>
                <a:close/>
                <a:moveTo>
                  <a:pt x="1599" y="2360"/>
                </a:moveTo>
                <a:cubicBezTo>
                  <a:pt x="1325" y="2360"/>
                  <a:pt x="1325" y="2360"/>
                  <a:pt x="1325" y="2360"/>
                </a:cubicBezTo>
                <a:cubicBezTo>
                  <a:pt x="1325" y="2087"/>
                  <a:pt x="1325" y="2087"/>
                  <a:pt x="1325" y="2087"/>
                </a:cubicBezTo>
                <a:cubicBezTo>
                  <a:pt x="1599" y="2087"/>
                  <a:pt x="1599" y="2087"/>
                  <a:pt x="1599" y="2087"/>
                </a:cubicBezTo>
                <a:lnTo>
                  <a:pt x="1599" y="2360"/>
                </a:lnTo>
                <a:close/>
                <a:moveTo>
                  <a:pt x="2148" y="2033"/>
                </a:moveTo>
                <a:cubicBezTo>
                  <a:pt x="1821" y="2033"/>
                  <a:pt x="1821" y="2033"/>
                  <a:pt x="1821" y="2033"/>
                </a:cubicBezTo>
                <a:cubicBezTo>
                  <a:pt x="1806" y="2033"/>
                  <a:pt x="1794" y="2045"/>
                  <a:pt x="1794" y="2060"/>
                </a:cubicBezTo>
                <a:cubicBezTo>
                  <a:pt x="1794" y="2387"/>
                  <a:pt x="1794" y="2387"/>
                  <a:pt x="1794" y="2387"/>
                </a:cubicBezTo>
                <a:cubicBezTo>
                  <a:pt x="1794" y="2402"/>
                  <a:pt x="1806" y="2414"/>
                  <a:pt x="1821" y="2414"/>
                </a:cubicBezTo>
                <a:cubicBezTo>
                  <a:pt x="2148" y="2414"/>
                  <a:pt x="2148" y="2414"/>
                  <a:pt x="2148" y="2414"/>
                </a:cubicBezTo>
                <a:cubicBezTo>
                  <a:pt x="2163" y="2414"/>
                  <a:pt x="2175" y="2402"/>
                  <a:pt x="2175" y="2387"/>
                </a:cubicBezTo>
                <a:cubicBezTo>
                  <a:pt x="2175" y="2060"/>
                  <a:pt x="2175" y="2060"/>
                  <a:pt x="2175" y="2060"/>
                </a:cubicBezTo>
                <a:cubicBezTo>
                  <a:pt x="2175" y="2045"/>
                  <a:pt x="2163" y="2033"/>
                  <a:pt x="2148" y="2033"/>
                </a:cubicBezTo>
                <a:close/>
                <a:moveTo>
                  <a:pt x="2121" y="2360"/>
                </a:moveTo>
                <a:cubicBezTo>
                  <a:pt x="1848" y="2360"/>
                  <a:pt x="1848" y="2360"/>
                  <a:pt x="1848" y="2360"/>
                </a:cubicBezTo>
                <a:cubicBezTo>
                  <a:pt x="1848" y="2087"/>
                  <a:pt x="1848" y="2087"/>
                  <a:pt x="1848" y="2087"/>
                </a:cubicBezTo>
                <a:cubicBezTo>
                  <a:pt x="2121" y="2087"/>
                  <a:pt x="2121" y="2087"/>
                  <a:pt x="2121" y="2087"/>
                </a:cubicBezTo>
                <a:lnTo>
                  <a:pt x="2121" y="2360"/>
                </a:lnTo>
                <a:close/>
                <a:moveTo>
                  <a:pt x="520" y="402"/>
                </a:moveTo>
                <a:cubicBezTo>
                  <a:pt x="356" y="402"/>
                  <a:pt x="356" y="402"/>
                  <a:pt x="356" y="402"/>
                </a:cubicBezTo>
                <a:cubicBezTo>
                  <a:pt x="341" y="402"/>
                  <a:pt x="329" y="414"/>
                  <a:pt x="329" y="429"/>
                </a:cubicBezTo>
                <a:cubicBezTo>
                  <a:pt x="329" y="747"/>
                  <a:pt x="329" y="747"/>
                  <a:pt x="329" y="747"/>
                </a:cubicBezTo>
                <a:cubicBezTo>
                  <a:pt x="329" y="762"/>
                  <a:pt x="341" y="774"/>
                  <a:pt x="356" y="774"/>
                </a:cubicBezTo>
                <a:cubicBezTo>
                  <a:pt x="520" y="774"/>
                  <a:pt x="520" y="774"/>
                  <a:pt x="520" y="774"/>
                </a:cubicBezTo>
                <a:cubicBezTo>
                  <a:pt x="535" y="774"/>
                  <a:pt x="547" y="762"/>
                  <a:pt x="547" y="747"/>
                </a:cubicBezTo>
                <a:cubicBezTo>
                  <a:pt x="547" y="429"/>
                  <a:pt x="547" y="429"/>
                  <a:pt x="547" y="429"/>
                </a:cubicBezTo>
                <a:cubicBezTo>
                  <a:pt x="547" y="414"/>
                  <a:pt x="535" y="402"/>
                  <a:pt x="520" y="402"/>
                </a:cubicBezTo>
                <a:close/>
                <a:moveTo>
                  <a:pt x="493" y="720"/>
                </a:moveTo>
                <a:cubicBezTo>
                  <a:pt x="383" y="720"/>
                  <a:pt x="383" y="720"/>
                  <a:pt x="383" y="720"/>
                </a:cubicBezTo>
                <a:cubicBezTo>
                  <a:pt x="383" y="456"/>
                  <a:pt x="383" y="456"/>
                  <a:pt x="383" y="456"/>
                </a:cubicBezTo>
                <a:cubicBezTo>
                  <a:pt x="493" y="456"/>
                  <a:pt x="493" y="456"/>
                  <a:pt x="493" y="456"/>
                </a:cubicBezTo>
                <a:lnTo>
                  <a:pt x="493" y="720"/>
                </a:lnTo>
                <a:close/>
                <a:moveTo>
                  <a:pt x="827" y="402"/>
                </a:moveTo>
                <a:cubicBezTo>
                  <a:pt x="663" y="402"/>
                  <a:pt x="663" y="402"/>
                  <a:pt x="663" y="402"/>
                </a:cubicBezTo>
                <a:cubicBezTo>
                  <a:pt x="648" y="402"/>
                  <a:pt x="636" y="414"/>
                  <a:pt x="636" y="429"/>
                </a:cubicBezTo>
                <a:cubicBezTo>
                  <a:pt x="636" y="747"/>
                  <a:pt x="636" y="747"/>
                  <a:pt x="636" y="747"/>
                </a:cubicBezTo>
                <a:cubicBezTo>
                  <a:pt x="636" y="762"/>
                  <a:pt x="648" y="774"/>
                  <a:pt x="663" y="774"/>
                </a:cubicBezTo>
                <a:cubicBezTo>
                  <a:pt x="827" y="774"/>
                  <a:pt x="827" y="774"/>
                  <a:pt x="827" y="774"/>
                </a:cubicBezTo>
                <a:cubicBezTo>
                  <a:pt x="842" y="774"/>
                  <a:pt x="854" y="762"/>
                  <a:pt x="854" y="747"/>
                </a:cubicBezTo>
                <a:cubicBezTo>
                  <a:pt x="854" y="429"/>
                  <a:pt x="854" y="429"/>
                  <a:pt x="854" y="429"/>
                </a:cubicBezTo>
                <a:cubicBezTo>
                  <a:pt x="854" y="414"/>
                  <a:pt x="842" y="402"/>
                  <a:pt x="827" y="402"/>
                </a:cubicBezTo>
                <a:close/>
                <a:moveTo>
                  <a:pt x="800" y="720"/>
                </a:moveTo>
                <a:cubicBezTo>
                  <a:pt x="690" y="720"/>
                  <a:pt x="690" y="720"/>
                  <a:pt x="690" y="720"/>
                </a:cubicBezTo>
                <a:cubicBezTo>
                  <a:pt x="690" y="456"/>
                  <a:pt x="690" y="456"/>
                  <a:pt x="690" y="456"/>
                </a:cubicBezTo>
                <a:cubicBezTo>
                  <a:pt x="800" y="456"/>
                  <a:pt x="800" y="456"/>
                  <a:pt x="800" y="456"/>
                </a:cubicBezTo>
                <a:lnTo>
                  <a:pt x="800" y="720"/>
                </a:lnTo>
                <a:close/>
                <a:moveTo>
                  <a:pt x="1134" y="402"/>
                </a:moveTo>
                <a:cubicBezTo>
                  <a:pt x="970" y="402"/>
                  <a:pt x="970" y="402"/>
                  <a:pt x="970" y="402"/>
                </a:cubicBezTo>
                <a:cubicBezTo>
                  <a:pt x="955" y="402"/>
                  <a:pt x="943" y="414"/>
                  <a:pt x="943" y="429"/>
                </a:cubicBezTo>
                <a:cubicBezTo>
                  <a:pt x="943" y="747"/>
                  <a:pt x="943" y="747"/>
                  <a:pt x="943" y="747"/>
                </a:cubicBezTo>
                <a:cubicBezTo>
                  <a:pt x="943" y="762"/>
                  <a:pt x="955" y="774"/>
                  <a:pt x="970" y="774"/>
                </a:cubicBezTo>
                <a:cubicBezTo>
                  <a:pt x="1134" y="774"/>
                  <a:pt x="1134" y="774"/>
                  <a:pt x="1134" y="774"/>
                </a:cubicBezTo>
                <a:cubicBezTo>
                  <a:pt x="1149" y="774"/>
                  <a:pt x="1161" y="762"/>
                  <a:pt x="1161" y="747"/>
                </a:cubicBezTo>
                <a:cubicBezTo>
                  <a:pt x="1161" y="429"/>
                  <a:pt x="1161" y="429"/>
                  <a:pt x="1161" y="429"/>
                </a:cubicBezTo>
                <a:cubicBezTo>
                  <a:pt x="1161" y="414"/>
                  <a:pt x="1149" y="402"/>
                  <a:pt x="1134" y="402"/>
                </a:cubicBezTo>
                <a:close/>
                <a:moveTo>
                  <a:pt x="1107" y="720"/>
                </a:moveTo>
                <a:cubicBezTo>
                  <a:pt x="997" y="720"/>
                  <a:pt x="997" y="720"/>
                  <a:pt x="997" y="720"/>
                </a:cubicBezTo>
                <a:cubicBezTo>
                  <a:pt x="997" y="456"/>
                  <a:pt x="997" y="456"/>
                  <a:pt x="997" y="456"/>
                </a:cubicBezTo>
                <a:cubicBezTo>
                  <a:pt x="1107" y="456"/>
                  <a:pt x="1107" y="456"/>
                  <a:pt x="1107" y="456"/>
                </a:cubicBezTo>
                <a:lnTo>
                  <a:pt x="1107" y="720"/>
                </a:lnTo>
                <a:close/>
                <a:moveTo>
                  <a:pt x="1441" y="402"/>
                </a:moveTo>
                <a:cubicBezTo>
                  <a:pt x="1276" y="402"/>
                  <a:pt x="1276" y="402"/>
                  <a:pt x="1276" y="402"/>
                </a:cubicBezTo>
                <a:cubicBezTo>
                  <a:pt x="1262" y="402"/>
                  <a:pt x="1250" y="414"/>
                  <a:pt x="1250" y="429"/>
                </a:cubicBezTo>
                <a:cubicBezTo>
                  <a:pt x="1250" y="747"/>
                  <a:pt x="1250" y="747"/>
                  <a:pt x="1250" y="747"/>
                </a:cubicBezTo>
                <a:cubicBezTo>
                  <a:pt x="1250" y="762"/>
                  <a:pt x="1262" y="774"/>
                  <a:pt x="1276" y="774"/>
                </a:cubicBezTo>
                <a:cubicBezTo>
                  <a:pt x="1441" y="774"/>
                  <a:pt x="1441" y="774"/>
                  <a:pt x="1441" y="774"/>
                </a:cubicBezTo>
                <a:cubicBezTo>
                  <a:pt x="1456" y="774"/>
                  <a:pt x="1468" y="762"/>
                  <a:pt x="1468" y="747"/>
                </a:cubicBezTo>
                <a:cubicBezTo>
                  <a:pt x="1468" y="429"/>
                  <a:pt x="1468" y="429"/>
                  <a:pt x="1468" y="429"/>
                </a:cubicBezTo>
                <a:cubicBezTo>
                  <a:pt x="1468" y="414"/>
                  <a:pt x="1456" y="402"/>
                  <a:pt x="1441" y="402"/>
                </a:cubicBezTo>
                <a:close/>
                <a:moveTo>
                  <a:pt x="1414" y="720"/>
                </a:moveTo>
                <a:cubicBezTo>
                  <a:pt x="1303" y="720"/>
                  <a:pt x="1303" y="720"/>
                  <a:pt x="1303" y="720"/>
                </a:cubicBezTo>
                <a:cubicBezTo>
                  <a:pt x="1303" y="456"/>
                  <a:pt x="1303" y="456"/>
                  <a:pt x="1303" y="456"/>
                </a:cubicBezTo>
                <a:cubicBezTo>
                  <a:pt x="1414" y="456"/>
                  <a:pt x="1414" y="456"/>
                  <a:pt x="1414" y="456"/>
                </a:cubicBezTo>
                <a:lnTo>
                  <a:pt x="1414" y="720"/>
                </a:lnTo>
                <a:close/>
                <a:moveTo>
                  <a:pt x="1775" y="429"/>
                </a:moveTo>
                <a:cubicBezTo>
                  <a:pt x="1775" y="747"/>
                  <a:pt x="1775" y="747"/>
                  <a:pt x="1775" y="747"/>
                </a:cubicBezTo>
                <a:cubicBezTo>
                  <a:pt x="1775" y="762"/>
                  <a:pt x="1762" y="774"/>
                  <a:pt x="1748" y="774"/>
                </a:cubicBezTo>
                <a:cubicBezTo>
                  <a:pt x="1733" y="774"/>
                  <a:pt x="1721" y="762"/>
                  <a:pt x="1721" y="747"/>
                </a:cubicBezTo>
                <a:cubicBezTo>
                  <a:pt x="1721" y="497"/>
                  <a:pt x="1721" y="497"/>
                  <a:pt x="1721" y="497"/>
                </a:cubicBezTo>
                <a:cubicBezTo>
                  <a:pt x="1603" y="623"/>
                  <a:pt x="1603" y="623"/>
                  <a:pt x="1603" y="623"/>
                </a:cubicBezTo>
                <a:cubicBezTo>
                  <a:pt x="1593" y="634"/>
                  <a:pt x="1576" y="634"/>
                  <a:pt x="1565" y="624"/>
                </a:cubicBezTo>
                <a:cubicBezTo>
                  <a:pt x="1554" y="614"/>
                  <a:pt x="1553" y="597"/>
                  <a:pt x="1564" y="586"/>
                </a:cubicBezTo>
                <a:cubicBezTo>
                  <a:pt x="1728" y="411"/>
                  <a:pt x="1728" y="411"/>
                  <a:pt x="1728" y="411"/>
                </a:cubicBezTo>
                <a:cubicBezTo>
                  <a:pt x="1736" y="403"/>
                  <a:pt x="1747" y="400"/>
                  <a:pt x="1758" y="404"/>
                </a:cubicBezTo>
                <a:cubicBezTo>
                  <a:pt x="1768" y="408"/>
                  <a:pt x="1775" y="418"/>
                  <a:pt x="1775" y="429"/>
                </a:cubicBezTo>
                <a:close/>
                <a:moveTo>
                  <a:pt x="2081" y="429"/>
                </a:moveTo>
                <a:cubicBezTo>
                  <a:pt x="2081" y="747"/>
                  <a:pt x="2081" y="747"/>
                  <a:pt x="2081" y="747"/>
                </a:cubicBezTo>
                <a:cubicBezTo>
                  <a:pt x="2081" y="762"/>
                  <a:pt x="2069" y="774"/>
                  <a:pt x="2054" y="774"/>
                </a:cubicBezTo>
                <a:cubicBezTo>
                  <a:pt x="2040" y="774"/>
                  <a:pt x="2027" y="762"/>
                  <a:pt x="2027" y="747"/>
                </a:cubicBezTo>
                <a:cubicBezTo>
                  <a:pt x="2027" y="497"/>
                  <a:pt x="2027" y="497"/>
                  <a:pt x="2027" y="497"/>
                </a:cubicBezTo>
                <a:cubicBezTo>
                  <a:pt x="1910" y="623"/>
                  <a:pt x="1910" y="623"/>
                  <a:pt x="1910" y="623"/>
                </a:cubicBezTo>
                <a:cubicBezTo>
                  <a:pt x="1900" y="634"/>
                  <a:pt x="1882" y="634"/>
                  <a:pt x="1872" y="624"/>
                </a:cubicBezTo>
                <a:cubicBezTo>
                  <a:pt x="1861" y="614"/>
                  <a:pt x="1860" y="597"/>
                  <a:pt x="1870" y="586"/>
                </a:cubicBezTo>
                <a:cubicBezTo>
                  <a:pt x="2035" y="411"/>
                  <a:pt x="2035" y="411"/>
                  <a:pt x="2035" y="411"/>
                </a:cubicBezTo>
                <a:cubicBezTo>
                  <a:pt x="2042" y="403"/>
                  <a:pt x="2054" y="400"/>
                  <a:pt x="2064" y="404"/>
                </a:cubicBezTo>
                <a:cubicBezTo>
                  <a:pt x="2075" y="408"/>
                  <a:pt x="2081" y="418"/>
                  <a:pt x="2081" y="4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58" name="Grafický objekt 57" descr="Kousky puzzle obrys">
            <a:extLst>
              <a:ext uri="{FF2B5EF4-FFF2-40B4-BE49-F238E27FC236}">
                <a16:creationId xmlns:a16="http://schemas.microsoft.com/office/drawing/2014/main" id="{A2FAC8EB-5C84-5A90-0F22-5D876A4674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5292" y="4968341"/>
            <a:ext cx="1523554" cy="1523554"/>
          </a:xfrm>
          <a:prstGeom prst="rect">
            <a:avLst/>
          </a:prstGeom>
        </p:spPr>
      </p:pic>
      <p:pic>
        <p:nvPicPr>
          <p:cNvPr id="7" name="Grafický objekt 6" descr="Seznam obrys">
            <a:extLst>
              <a:ext uri="{FF2B5EF4-FFF2-40B4-BE49-F238E27FC236}">
                <a16:creationId xmlns:a16="http://schemas.microsoft.com/office/drawing/2014/main" id="{E9E60C58-7407-8073-76F2-56EE5BD02D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478432" y="5135206"/>
            <a:ext cx="1274446" cy="1274446"/>
          </a:xfrm>
          <a:prstGeom prst="rect">
            <a:avLst/>
          </a:prstGeom>
        </p:spPr>
      </p:pic>
      <p:pic>
        <p:nvPicPr>
          <p:cNvPr id="8" name="Grafický objekt 7" descr="Dálkové studium – matematika obrys">
            <a:extLst>
              <a:ext uri="{FF2B5EF4-FFF2-40B4-BE49-F238E27FC236}">
                <a16:creationId xmlns:a16="http://schemas.microsoft.com/office/drawing/2014/main" id="{AE2DD35E-FAE5-7849-DF8E-855B14B87A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642137" y="5264651"/>
            <a:ext cx="1274446" cy="1274446"/>
          </a:xfrm>
          <a:prstGeom prst="rect">
            <a:avLst/>
          </a:prstGeom>
        </p:spPr>
      </p:pic>
    </p:spTree>
    <p:extLst>
      <p:ext uri="{BB962C8B-B14F-4D97-AF65-F5344CB8AC3E}">
        <p14:creationId xmlns:p14="http://schemas.microsoft.com/office/powerpoint/2010/main" val="364441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Definition &amp; Objectives</a:t>
            </a:r>
          </a:p>
        </p:txBody>
      </p:sp>
      <p:grpSp>
        <p:nvGrpSpPr>
          <p:cNvPr id="40" name="Group 39"/>
          <p:cNvGrpSpPr/>
          <p:nvPr/>
        </p:nvGrpSpPr>
        <p:grpSpPr>
          <a:xfrm>
            <a:off x="3538330" y="5334599"/>
            <a:ext cx="17671774"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3538330" y="4106827"/>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Potential Analysis</a:t>
            </a:r>
          </a:p>
        </p:txBody>
      </p:sp>
      <p:sp>
        <p:nvSpPr>
          <p:cNvPr id="13" name="TextBox 14">
            <a:extLst>
              <a:ext uri="{FF2B5EF4-FFF2-40B4-BE49-F238E27FC236}">
                <a16:creationId xmlns:a16="http://schemas.microsoft.com/office/drawing/2014/main" id="{FA9E6DD3-A30C-4938-AABE-38532692D221}"/>
              </a:ext>
            </a:extLst>
          </p:cNvPr>
          <p:cNvSpPr txBox="1"/>
          <p:nvPr/>
        </p:nvSpPr>
        <p:spPr>
          <a:xfrm>
            <a:off x="14314032" y="8736874"/>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529032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Horizontal</a:t>
            </a:r>
            <a:endParaRPr lang="en-US">
              <a:solidFill>
                <a:schemeClr val="accent4"/>
              </a:solidFill>
            </a:endParaRP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7504176"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Hard facts</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Competitors’ list:</a:t>
            </a:r>
          </a:p>
        </p:txBody>
      </p:sp>
      <p:pic>
        <p:nvPicPr>
          <p:cNvPr id="8" name="Obrázek 7">
            <a:extLst>
              <a:ext uri="{FF2B5EF4-FFF2-40B4-BE49-F238E27FC236}">
                <a16:creationId xmlns:a16="http://schemas.microsoft.com/office/drawing/2014/main" id="{0880001A-59C7-44CC-9125-8EB45EB0D37B}"/>
              </a:ext>
            </a:extLst>
          </p:cNvPr>
          <p:cNvPicPr>
            <a:picLocks noChangeAspect="1"/>
          </p:cNvPicPr>
          <p:nvPr/>
        </p:nvPicPr>
        <p:blipFill>
          <a:blip r:embed="rId2"/>
          <a:stretch>
            <a:fillRect/>
          </a:stretch>
        </p:blipFill>
        <p:spPr>
          <a:xfrm>
            <a:off x="1676401" y="3841766"/>
            <a:ext cx="14727935" cy="8579703"/>
          </a:xfrm>
          <a:prstGeom prst="rect">
            <a:avLst/>
          </a:prstGeom>
        </p:spPr>
      </p:pic>
    </p:spTree>
    <p:extLst>
      <p:ext uri="{BB962C8B-B14F-4D97-AF65-F5344CB8AC3E}">
        <p14:creationId xmlns:p14="http://schemas.microsoft.com/office/powerpoint/2010/main" val="2104436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Horizontal</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4401800"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Allocation of the sales into the segments:</a:t>
            </a:r>
          </a:p>
        </p:txBody>
      </p:sp>
      <p:pic>
        <p:nvPicPr>
          <p:cNvPr id="7" name="Obrázek 6">
            <a:extLst>
              <a:ext uri="{FF2B5EF4-FFF2-40B4-BE49-F238E27FC236}">
                <a16:creationId xmlns:a16="http://schemas.microsoft.com/office/drawing/2014/main" id="{DFB9FF1B-F697-4A25-9EE5-DCA920DA86DC}"/>
              </a:ext>
            </a:extLst>
          </p:cNvPr>
          <p:cNvPicPr>
            <a:picLocks noChangeAspect="1"/>
          </p:cNvPicPr>
          <p:nvPr/>
        </p:nvPicPr>
        <p:blipFill>
          <a:blip r:embed="rId2"/>
          <a:stretch>
            <a:fillRect/>
          </a:stretch>
        </p:blipFill>
        <p:spPr>
          <a:xfrm>
            <a:off x="1676399" y="3676650"/>
            <a:ext cx="15456899" cy="8896350"/>
          </a:xfrm>
          <a:prstGeom prst="rect">
            <a:avLst/>
          </a:prstGeom>
        </p:spPr>
      </p:pic>
    </p:spTree>
    <p:extLst>
      <p:ext uri="{BB962C8B-B14F-4D97-AF65-F5344CB8AC3E}">
        <p14:creationId xmlns:p14="http://schemas.microsoft.com/office/powerpoint/2010/main" val="4224934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Horizontal</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3735050"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 market potential:</a:t>
            </a:r>
          </a:p>
        </p:txBody>
      </p:sp>
      <p:pic>
        <p:nvPicPr>
          <p:cNvPr id="5" name="Obrázek 4">
            <a:extLst>
              <a:ext uri="{FF2B5EF4-FFF2-40B4-BE49-F238E27FC236}">
                <a16:creationId xmlns:a16="http://schemas.microsoft.com/office/drawing/2014/main" id="{E5C08BF3-2CC7-406F-BDD6-AA707F6EACEF}"/>
              </a:ext>
            </a:extLst>
          </p:cNvPr>
          <p:cNvPicPr>
            <a:picLocks noChangeAspect="1"/>
          </p:cNvPicPr>
          <p:nvPr/>
        </p:nvPicPr>
        <p:blipFill>
          <a:blip r:embed="rId2"/>
          <a:stretch>
            <a:fillRect/>
          </a:stretch>
        </p:blipFill>
        <p:spPr>
          <a:xfrm>
            <a:off x="1530096" y="3767379"/>
            <a:ext cx="14128464" cy="8631885"/>
          </a:xfrm>
          <a:prstGeom prst="rect">
            <a:avLst/>
          </a:prstGeom>
        </p:spPr>
      </p:pic>
    </p:spTree>
    <p:extLst>
      <p:ext uri="{BB962C8B-B14F-4D97-AF65-F5344CB8AC3E}">
        <p14:creationId xmlns:p14="http://schemas.microsoft.com/office/powerpoint/2010/main" val="570439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33848" y="5896198"/>
            <a:ext cx="22169115" cy="1923604"/>
          </a:xfrm>
          <a:prstGeom prst="rect">
            <a:avLst/>
          </a:prstGeom>
          <a:noFill/>
        </p:spPr>
        <p:txBody>
          <a:bodyPr wrap="square" lIns="0" tIns="0" rIns="0" bIns="0" rtlCol="0">
            <a:spAutoFit/>
          </a:bodyPr>
          <a:lstStyle/>
          <a:p>
            <a:pPr algn="ctr"/>
            <a:r>
              <a:rPr lang="cs-CZ" sz="12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Summary</a:t>
            </a:r>
            <a:endParaRPr lang="en-US" sz="12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0" name="Group 39"/>
          <p:cNvGrpSpPr/>
          <p:nvPr/>
        </p:nvGrpSpPr>
        <p:grpSpPr>
          <a:xfrm>
            <a:off x="7429500" y="5334599"/>
            <a:ext cx="9563100"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7392780" y="4106827"/>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Potential Analysis</a:t>
            </a:r>
          </a:p>
        </p:txBody>
      </p:sp>
      <p:sp>
        <p:nvSpPr>
          <p:cNvPr id="13" name="TextBox 14">
            <a:extLst>
              <a:ext uri="{FF2B5EF4-FFF2-40B4-BE49-F238E27FC236}">
                <a16:creationId xmlns:a16="http://schemas.microsoft.com/office/drawing/2014/main" id="{FA9E6DD3-A30C-4938-AABE-38532692D221}"/>
              </a:ext>
            </a:extLst>
          </p:cNvPr>
          <p:cNvSpPr txBox="1"/>
          <p:nvPr/>
        </p:nvSpPr>
        <p:spPr>
          <a:xfrm>
            <a:off x="10115412" y="8736874"/>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519305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Summary</a:t>
            </a:r>
            <a:r>
              <a:rPr lang="en-US" dirty="0"/>
              <a:t> Of </a:t>
            </a:r>
            <a:r>
              <a:rPr lang="en-US" dirty="0">
                <a:solidFill>
                  <a:schemeClr val="accent2"/>
                </a:solidFill>
              </a:rPr>
              <a:t>Market Potential Calculation</a:t>
            </a:r>
          </a:p>
        </p:txBody>
      </p:sp>
      <p:sp>
        <p:nvSpPr>
          <p:cNvPr id="3" name="Text Placeholder 2"/>
          <p:cNvSpPr>
            <a:spLocks noGrp="1"/>
          </p:cNvSpPr>
          <p:nvPr>
            <p:ph type="body" sz="quarter" idx="10"/>
          </p:nvPr>
        </p:nvSpPr>
        <p:spPr/>
        <p:txBody>
          <a:bodyPr/>
          <a:lstStyle/>
          <a:p>
            <a:r>
              <a:rPr lang="en-US" dirty="0"/>
              <a:t>Consultancy Project | </a:t>
            </a:r>
            <a:r>
              <a:rPr lang="en-US" dirty="0">
                <a:solidFill>
                  <a:schemeClr val="accent1"/>
                </a:solidFill>
              </a:rPr>
              <a:t>Market Potential Analysis </a:t>
            </a:r>
            <a:r>
              <a:rPr lang="en-US" dirty="0"/>
              <a:t>| </a:t>
            </a:r>
            <a:r>
              <a:rPr lang="en-US" dirty="0">
                <a:solidFill>
                  <a:schemeClr val="accent4"/>
                </a:solidFill>
              </a:rPr>
              <a:t>Summary</a:t>
            </a:r>
          </a:p>
        </p:txBody>
      </p:sp>
      <p:sp>
        <p:nvSpPr>
          <p:cNvPr id="11" name="Rectangle 3">
            <a:extLst>
              <a:ext uri="{FF2B5EF4-FFF2-40B4-BE49-F238E27FC236}">
                <a16:creationId xmlns:a16="http://schemas.microsoft.com/office/drawing/2014/main" id="{ED11CEDA-B0B2-C7C3-5FCC-5064729DC4FD}"/>
              </a:ext>
            </a:extLst>
          </p:cNvPr>
          <p:cNvSpPr/>
          <p:nvPr/>
        </p:nvSpPr>
        <p:spPr>
          <a:xfrm>
            <a:off x="1700659" y="3444329"/>
            <a:ext cx="655320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a:extLst>
              <a:ext uri="{FF2B5EF4-FFF2-40B4-BE49-F238E27FC236}">
                <a16:creationId xmlns:a16="http://schemas.microsoft.com/office/drawing/2014/main" id="{8A89C6A8-321A-3A6E-AE2D-AB16DC4B5641}"/>
              </a:ext>
            </a:extLst>
          </p:cNvPr>
          <p:cNvSpPr/>
          <p:nvPr/>
        </p:nvSpPr>
        <p:spPr>
          <a:xfrm>
            <a:off x="1700659" y="3444329"/>
            <a:ext cx="6553200" cy="1274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5">
            <a:extLst>
              <a:ext uri="{FF2B5EF4-FFF2-40B4-BE49-F238E27FC236}">
                <a16:creationId xmlns:a16="http://schemas.microsoft.com/office/drawing/2014/main" id="{5EF0D9D7-70D7-3B15-4171-EF5A1D3E899D}"/>
              </a:ext>
            </a:extLst>
          </p:cNvPr>
          <p:cNvSpPr txBox="1"/>
          <p:nvPr/>
        </p:nvSpPr>
        <p:spPr>
          <a:xfrm>
            <a:off x="2491483" y="3724155"/>
            <a:ext cx="5100834" cy="646331"/>
          </a:xfrm>
          <a:prstGeom prst="rect">
            <a:avLst/>
          </a:prstGeom>
          <a:noFill/>
        </p:spPr>
        <p:txBody>
          <a:bodyPr wrap="square" lIns="0" tIns="0" rIns="0" bIns="0" rtlCol="0">
            <a:spAutoFit/>
          </a:bodyPr>
          <a:lstStyle/>
          <a:p>
            <a:pPr algn="ctr"/>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Top Down</a:t>
            </a:r>
          </a:p>
        </p:txBody>
      </p:sp>
      <p:sp>
        <p:nvSpPr>
          <p:cNvPr id="14" name="TextBox 6">
            <a:extLst>
              <a:ext uri="{FF2B5EF4-FFF2-40B4-BE49-F238E27FC236}">
                <a16:creationId xmlns:a16="http://schemas.microsoft.com/office/drawing/2014/main" id="{F3B70385-60DF-62FC-8BF8-173193B752F4}"/>
              </a:ext>
            </a:extLst>
          </p:cNvPr>
          <p:cNvSpPr txBox="1"/>
          <p:nvPr/>
        </p:nvSpPr>
        <p:spPr>
          <a:xfrm>
            <a:off x="2491483" y="8067549"/>
            <a:ext cx="5100834" cy="1501373"/>
          </a:xfrm>
          <a:prstGeom prst="rect">
            <a:avLst/>
          </a:prstGeom>
          <a:noFill/>
        </p:spPr>
        <p:txBody>
          <a:bodyPr wrap="square" lIns="0" tIns="0" rIns="0" bIns="0" rtlCol="0">
            <a:spAutoFit/>
          </a:bodyPr>
          <a:lstStyle/>
          <a:p>
            <a:pPr algn="ctr">
              <a:lnSpc>
                <a:spcPct val="140000"/>
              </a:lnSpc>
              <a:spcAft>
                <a:spcPts val="1200"/>
              </a:spcAft>
            </a:pPr>
            <a:r>
              <a:rPr lang="en-US" sz="2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 value of market potential calculated based on the statistic methodology</a:t>
            </a:r>
            <a:endParaRPr lang="en-US" sz="24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Rectangle 15">
            <a:extLst>
              <a:ext uri="{FF2B5EF4-FFF2-40B4-BE49-F238E27FC236}">
                <a16:creationId xmlns:a16="http://schemas.microsoft.com/office/drawing/2014/main" id="{7C87AF2D-1308-4D5C-6FEE-D652F902BABD}"/>
              </a:ext>
            </a:extLst>
          </p:cNvPr>
          <p:cNvSpPr/>
          <p:nvPr/>
        </p:nvSpPr>
        <p:spPr>
          <a:xfrm>
            <a:off x="8927530" y="3444329"/>
            <a:ext cx="655320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D9C6742F-E778-5144-CF8C-DFB59F3CE61D}"/>
              </a:ext>
            </a:extLst>
          </p:cNvPr>
          <p:cNvSpPr/>
          <p:nvPr/>
        </p:nvSpPr>
        <p:spPr>
          <a:xfrm>
            <a:off x="8927530" y="3444329"/>
            <a:ext cx="6553200" cy="1274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17">
            <a:extLst>
              <a:ext uri="{FF2B5EF4-FFF2-40B4-BE49-F238E27FC236}">
                <a16:creationId xmlns:a16="http://schemas.microsoft.com/office/drawing/2014/main" id="{7665B16A-EC3B-518B-18E3-C27FC20BF532}"/>
              </a:ext>
            </a:extLst>
          </p:cNvPr>
          <p:cNvSpPr txBox="1"/>
          <p:nvPr/>
        </p:nvSpPr>
        <p:spPr>
          <a:xfrm>
            <a:off x="9721083" y="3724155"/>
            <a:ext cx="4966095" cy="646331"/>
          </a:xfrm>
          <a:prstGeom prst="rect">
            <a:avLst/>
          </a:prstGeom>
          <a:noFill/>
        </p:spPr>
        <p:txBody>
          <a:bodyPr wrap="square" lIns="0" tIns="0" rIns="0" bIns="0" rtlCol="0">
            <a:spAutoFit/>
          </a:bodyPr>
          <a:lstStyle/>
          <a:p>
            <a:pPr algn="ctr"/>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Bottom Up</a:t>
            </a:r>
          </a:p>
        </p:txBody>
      </p:sp>
      <p:sp>
        <p:nvSpPr>
          <p:cNvPr id="28" name="TextBox 18">
            <a:extLst>
              <a:ext uri="{FF2B5EF4-FFF2-40B4-BE49-F238E27FC236}">
                <a16:creationId xmlns:a16="http://schemas.microsoft.com/office/drawing/2014/main" id="{E7A6D33C-556F-2702-F7D7-7F9949551C30}"/>
              </a:ext>
            </a:extLst>
          </p:cNvPr>
          <p:cNvSpPr txBox="1"/>
          <p:nvPr/>
        </p:nvSpPr>
        <p:spPr>
          <a:xfrm>
            <a:off x="9721083" y="8067549"/>
            <a:ext cx="4966095" cy="1501373"/>
          </a:xfrm>
          <a:prstGeom prst="rect">
            <a:avLst/>
          </a:prstGeom>
          <a:noFill/>
        </p:spPr>
        <p:txBody>
          <a:bodyPr wrap="square" lIns="0" tIns="0" rIns="0" bIns="0" rtlCol="0">
            <a:spAutoFit/>
          </a:bodyPr>
          <a:lstStyle/>
          <a:p>
            <a:pPr algn="ctr">
              <a:lnSpc>
                <a:spcPct val="140000"/>
              </a:lnSpc>
              <a:spcAft>
                <a:spcPts val="1200"/>
              </a:spcAft>
            </a:pPr>
            <a:r>
              <a:rPr lang="en-US" sz="2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 value of market potential calculated based on customer’ product basket methodology</a:t>
            </a:r>
            <a:endParaRPr lang="en-US" sz="24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4">
            <a:extLst>
              <a:ext uri="{FF2B5EF4-FFF2-40B4-BE49-F238E27FC236}">
                <a16:creationId xmlns:a16="http://schemas.microsoft.com/office/drawing/2014/main" id="{D2D16478-59AF-429F-7E3B-6CD9D606B9A8}"/>
              </a:ext>
            </a:extLst>
          </p:cNvPr>
          <p:cNvSpPr/>
          <p:nvPr/>
        </p:nvSpPr>
        <p:spPr>
          <a:xfrm>
            <a:off x="16154400" y="3444329"/>
            <a:ext cx="655320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5">
            <a:extLst>
              <a:ext uri="{FF2B5EF4-FFF2-40B4-BE49-F238E27FC236}">
                <a16:creationId xmlns:a16="http://schemas.microsoft.com/office/drawing/2014/main" id="{33A316E4-47AA-4AB2-5361-EC913FA4F08E}"/>
              </a:ext>
            </a:extLst>
          </p:cNvPr>
          <p:cNvSpPr/>
          <p:nvPr/>
        </p:nvSpPr>
        <p:spPr>
          <a:xfrm>
            <a:off x="16154400" y="3444329"/>
            <a:ext cx="6553200" cy="1274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22">
            <a:extLst>
              <a:ext uri="{FF2B5EF4-FFF2-40B4-BE49-F238E27FC236}">
                <a16:creationId xmlns:a16="http://schemas.microsoft.com/office/drawing/2014/main" id="{655EF564-751F-1681-27AE-B7ED58DD6CEF}"/>
              </a:ext>
            </a:extLst>
          </p:cNvPr>
          <p:cNvSpPr txBox="1"/>
          <p:nvPr/>
        </p:nvSpPr>
        <p:spPr>
          <a:xfrm>
            <a:off x="16947953" y="3724155"/>
            <a:ext cx="4966095" cy="646331"/>
          </a:xfrm>
          <a:prstGeom prst="rect">
            <a:avLst/>
          </a:prstGeom>
          <a:noFill/>
        </p:spPr>
        <p:txBody>
          <a:bodyPr wrap="square" lIns="0" tIns="0" rIns="0" bIns="0" rtlCol="0">
            <a:spAutoFit/>
          </a:bodyPr>
          <a:lstStyle/>
          <a:p>
            <a:pPr algn="ctr"/>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Horizontal</a:t>
            </a:r>
          </a:p>
        </p:txBody>
      </p:sp>
      <p:sp>
        <p:nvSpPr>
          <p:cNvPr id="33" name="TextBox 23">
            <a:extLst>
              <a:ext uri="{FF2B5EF4-FFF2-40B4-BE49-F238E27FC236}">
                <a16:creationId xmlns:a16="http://schemas.microsoft.com/office/drawing/2014/main" id="{091AA260-9D9B-B6BA-3571-D17CB9AEB41A}"/>
              </a:ext>
            </a:extLst>
          </p:cNvPr>
          <p:cNvSpPr txBox="1"/>
          <p:nvPr/>
        </p:nvSpPr>
        <p:spPr>
          <a:xfrm>
            <a:off x="16947953" y="8067549"/>
            <a:ext cx="4966095" cy="1501373"/>
          </a:xfrm>
          <a:prstGeom prst="rect">
            <a:avLst/>
          </a:prstGeom>
          <a:noFill/>
        </p:spPr>
        <p:txBody>
          <a:bodyPr wrap="square" lIns="0" tIns="0" rIns="0" bIns="0" rtlCol="0">
            <a:spAutoFit/>
          </a:bodyPr>
          <a:lstStyle/>
          <a:p>
            <a:pPr algn="ctr">
              <a:lnSpc>
                <a:spcPct val="140000"/>
              </a:lnSpc>
              <a:spcAft>
                <a:spcPts val="1200"/>
              </a:spcAft>
            </a:pPr>
            <a:r>
              <a:rPr lang="en-US" sz="2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 value of market potential calculated based on competitors methodology</a:t>
            </a:r>
            <a:endParaRPr lang="en-US" sz="24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3" name="Grafický objekt 52" descr="Euro se souvislou výplní">
            <a:extLst>
              <a:ext uri="{FF2B5EF4-FFF2-40B4-BE49-F238E27FC236}">
                <a16:creationId xmlns:a16="http://schemas.microsoft.com/office/drawing/2014/main" id="{10AF6D10-21DE-6704-B406-E0F708FC04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90923" y="5497332"/>
            <a:ext cx="1854081" cy="1854081"/>
          </a:xfrm>
          <a:prstGeom prst="rect">
            <a:avLst/>
          </a:prstGeom>
        </p:spPr>
      </p:pic>
      <p:pic>
        <p:nvPicPr>
          <p:cNvPr id="54" name="Grafický objekt 53" descr="Dolar se souvislou výplní">
            <a:extLst>
              <a:ext uri="{FF2B5EF4-FFF2-40B4-BE49-F238E27FC236}">
                <a16:creationId xmlns:a16="http://schemas.microsoft.com/office/drawing/2014/main" id="{8DF7330A-17D0-3EB6-54BE-9F4E9F6812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64959" y="5497332"/>
            <a:ext cx="1854081" cy="1854081"/>
          </a:xfrm>
          <a:prstGeom prst="rect">
            <a:avLst/>
          </a:prstGeom>
        </p:spPr>
      </p:pic>
      <p:pic>
        <p:nvPicPr>
          <p:cNvPr id="55" name="Grafický objekt 54" descr="Bitcoin se souvislou výplní">
            <a:extLst>
              <a:ext uri="{FF2B5EF4-FFF2-40B4-BE49-F238E27FC236}">
                <a16:creationId xmlns:a16="http://schemas.microsoft.com/office/drawing/2014/main" id="{471F7EB4-6940-D11C-920F-19A18632A4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8518692" y="5518578"/>
            <a:ext cx="1854081" cy="1854081"/>
          </a:xfrm>
          <a:prstGeom prst="rect">
            <a:avLst/>
          </a:prstGeom>
        </p:spPr>
      </p:pic>
    </p:spTree>
    <p:extLst>
      <p:ext uri="{BB962C8B-B14F-4D97-AF65-F5344CB8AC3E}">
        <p14:creationId xmlns:p14="http://schemas.microsoft.com/office/powerpoint/2010/main" val="2027741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84000" cy="13716000"/>
          </a:xfrm>
          <a:prstGeom prst="rect">
            <a:avLst/>
          </a:prstGeom>
          <a:gradFill flip="none" rotWithShape="1">
            <a:gsLst>
              <a:gs pos="0">
                <a:schemeClr val="accent1"/>
              </a:gs>
              <a:gs pos="33000">
                <a:schemeClr val="accent2"/>
              </a:gs>
              <a:gs pos="66000">
                <a:schemeClr val="accent4"/>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93878" y="3172222"/>
            <a:ext cx="11396245" cy="3397853"/>
          </a:xfrm>
          <a:prstGeom prst="rect">
            <a:avLst/>
          </a:prstGeom>
          <a:noFill/>
        </p:spPr>
        <p:txBody>
          <a:bodyPr wrap="square" lIns="0" tIns="0" rIns="0" bIns="0" rtlCol="0">
            <a:spAutoFit/>
          </a:bodyPr>
          <a:lstStyle/>
          <a:p>
            <a:pPr algn="ctr">
              <a:lnSpc>
                <a:spcPct val="120000"/>
              </a:lnSpc>
            </a:pPr>
            <a:r>
              <a:rPr lang="en-US" sz="9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Thank You</a:t>
            </a:r>
          </a:p>
          <a:p>
            <a:pPr algn="ctr">
              <a:lnSpc>
                <a:spcPct val="120000"/>
              </a:lnSpc>
            </a:pPr>
            <a:r>
              <a:rPr lang="en-US" sz="9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Your Watching</a:t>
            </a:r>
          </a:p>
        </p:txBody>
      </p:sp>
      <p:sp>
        <p:nvSpPr>
          <p:cNvPr id="6" name="TextBox 5"/>
          <p:cNvSpPr txBox="1"/>
          <p:nvPr/>
        </p:nvSpPr>
        <p:spPr>
          <a:xfrm>
            <a:off x="6493878" y="8235348"/>
            <a:ext cx="11396245" cy="652102"/>
          </a:xfrm>
          <a:prstGeom prst="rect">
            <a:avLst/>
          </a:prstGeom>
          <a:noFill/>
        </p:spPr>
        <p:txBody>
          <a:bodyPr wrap="square" lIns="0" tIns="0" rIns="0" bIns="0" rtlCol="0">
            <a:spAutoFit/>
          </a:bodyPr>
          <a:lstStyle/>
          <a:p>
            <a:pPr algn="ctr">
              <a:lnSpc>
                <a:spcPct val="120000"/>
              </a:lnSpc>
            </a:pPr>
            <a:r>
              <a:rPr lang="en-US" sz="3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Jakub &amp; Andrej</a:t>
            </a:r>
          </a:p>
        </p:txBody>
      </p:sp>
      <p:grpSp>
        <p:nvGrpSpPr>
          <p:cNvPr id="15" name="Group 14"/>
          <p:cNvGrpSpPr/>
          <p:nvPr/>
        </p:nvGrpSpPr>
        <p:grpSpPr>
          <a:xfrm>
            <a:off x="6705111" y="3056793"/>
            <a:ext cx="10973779" cy="3965376"/>
            <a:chOff x="6893895" y="4227741"/>
            <a:chExt cx="10973779" cy="3965376"/>
          </a:xfrm>
        </p:grpSpPr>
        <p:grpSp>
          <p:nvGrpSpPr>
            <p:cNvPr id="16" name="Group 15"/>
            <p:cNvGrpSpPr/>
            <p:nvPr/>
          </p:nvGrpSpPr>
          <p:grpSpPr>
            <a:xfrm>
              <a:off x="6893895" y="4227741"/>
              <a:ext cx="1473200" cy="1463040"/>
              <a:chOff x="6602493" y="3769678"/>
              <a:chExt cx="1473200" cy="1463040"/>
            </a:xfrm>
          </p:grpSpPr>
          <p:cxnSp>
            <p:nvCxnSpPr>
              <p:cNvPr id="20" name="Straight Connector 19"/>
              <p:cNvCxnSpPr/>
              <p:nvPr/>
            </p:nvCxnSpPr>
            <p:spPr>
              <a:xfrm flipH="1">
                <a:off x="6612653"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02493"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rot="10800000">
              <a:off x="16394474" y="6730077"/>
              <a:ext cx="1473200" cy="1463040"/>
              <a:chOff x="6009640" y="2851103"/>
              <a:chExt cx="1473200" cy="1463040"/>
            </a:xfrm>
          </p:grpSpPr>
          <p:cxnSp>
            <p:nvCxnSpPr>
              <p:cNvPr id="18" name="Straight Connector 17"/>
              <p:cNvCxnSpPr/>
              <p:nvPr/>
            </p:nvCxnSpPr>
            <p:spPr>
              <a:xfrm flipH="1">
                <a:off x="6019800" y="2866025"/>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09640" y="2851103"/>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2496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délník 28">
            <a:extLst>
              <a:ext uri="{FF2B5EF4-FFF2-40B4-BE49-F238E27FC236}">
                <a16:creationId xmlns:a16="http://schemas.microsoft.com/office/drawing/2014/main" id="{810DD382-0A6D-456E-A5CE-EEBDAF6123DE}"/>
              </a:ext>
            </a:extLst>
          </p:cNvPr>
          <p:cNvSpPr/>
          <p:nvPr/>
        </p:nvSpPr>
        <p:spPr>
          <a:xfrm>
            <a:off x="12358113" y="2743200"/>
            <a:ext cx="10678160" cy="9428480"/>
          </a:xfrm>
          <a:prstGeom prst="rect">
            <a:avLst/>
          </a:prstGeom>
          <a:solidFill>
            <a:srgbClr val="F8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EB6EF11A-9ED1-4F12-91C6-756B742472AC}"/>
              </a:ext>
            </a:extLst>
          </p:cNvPr>
          <p:cNvSpPr/>
          <p:nvPr/>
        </p:nvSpPr>
        <p:spPr>
          <a:xfrm>
            <a:off x="1676400" y="2743200"/>
            <a:ext cx="10678160" cy="94284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lstStyle/>
          <a:p>
            <a:r>
              <a:rPr lang="en-US"/>
              <a:t>Market </a:t>
            </a:r>
            <a:r>
              <a:rPr lang="en-US">
                <a:solidFill>
                  <a:schemeClr val="accent2"/>
                </a:solidFill>
              </a:rPr>
              <a:t>Analysis Objectives</a:t>
            </a:r>
          </a:p>
        </p:txBody>
      </p:sp>
      <p:sp>
        <p:nvSpPr>
          <p:cNvPr id="3" name="Text Placeholder 2"/>
          <p:cNvSpPr>
            <a:spLocks noGrp="1"/>
          </p:cNvSpPr>
          <p:nvPr>
            <p:ph type="body" sz="quarter" idx="10"/>
          </p:nvPr>
        </p:nvSpPr>
        <p:spPr/>
        <p:txBody>
          <a:bodyPr/>
          <a:lstStyle/>
          <a:p>
            <a:r>
              <a:rPr lang="en-US"/>
              <a:t>Consultancy Project </a:t>
            </a:r>
            <a:r>
              <a:rPr lang="en-US">
                <a:solidFill>
                  <a:schemeClr val="accent1"/>
                </a:solidFill>
              </a:rPr>
              <a:t>| Market Potential Analysis </a:t>
            </a:r>
            <a:r>
              <a:rPr lang="en-US"/>
              <a:t>| </a:t>
            </a:r>
            <a:r>
              <a:rPr lang="en-US">
                <a:solidFill>
                  <a:schemeClr val="accent6"/>
                </a:solidFill>
              </a:rPr>
              <a:t>Definition &amp; Objectives</a:t>
            </a:r>
          </a:p>
        </p:txBody>
      </p:sp>
      <p:sp>
        <p:nvSpPr>
          <p:cNvPr id="94" name="32-Point Star 83"/>
          <p:cNvSpPr/>
          <p:nvPr/>
        </p:nvSpPr>
        <p:spPr>
          <a:xfrm>
            <a:off x="9117667" y="4320791"/>
            <a:ext cx="6187002" cy="6187002"/>
          </a:xfrm>
          <a:custGeom>
            <a:avLst/>
            <a:gdLst>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4482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4706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709902" h="4709902">
                <a:moveTo>
                  <a:pt x="0" y="2354951"/>
                </a:moveTo>
                <a:lnTo>
                  <a:pt x="11351" y="2124119"/>
                </a:lnTo>
                <a:lnTo>
                  <a:pt x="45239" y="1895524"/>
                </a:lnTo>
                <a:lnTo>
                  <a:pt x="101404" y="1671356"/>
                </a:lnTo>
                <a:lnTo>
                  <a:pt x="179259" y="1453758"/>
                </a:lnTo>
                <a:lnTo>
                  <a:pt x="278073" y="1244827"/>
                </a:lnTo>
                <a:lnTo>
                  <a:pt x="396880" y="1046611"/>
                </a:lnTo>
                <a:lnTo>
                  <a:pt x="534550" y="860994"/>
                </a:lnTo>
                <a:lnTo>
                  <a:pt x="689749" y="689749"/>
                </a:lnTo>
                <a:lnTo>
                  <a:pt x="860994" y="534550"/>
                </a:lnTo>
                <a:lnTo>
                  <a:pt x="1046611" y="396880"/>
                </a:lnTo>
                <a:lnTo>
                  <a:pt x="1244827" y="278073"/>
                </a:lnTo>
                <a:lnTo>
                  <a:pt x="1453758" y="179259"/>
                </a:lnTo>
                <a:lnTo>
                  <a:pt x="1671356" y="101404"/>
                </a:lnTo>
                <a:lnTo>
                  <a:pt x="1895524" y="45239"/>
                </a:lnTo>
                <a:lnTo>
                  <a:pt x="2124119" y="11351"/>
                </a:lnTo>
                <a:lnTo>
                  <a:pt x="2354951" y="0"/>
                </a:lnTo>
                <a:lnTo>
                  <a:pt x="2585783" y="11351"/>
                </a:lnTo>
                <a:lnTo>
                  <a:pt x="2814378" y="45239"/>
                </a:lnTo>
                <a:lnTo>
                  <a:pt x="3038546" y="101404"/>
                </a:lnTo>
                <a:lnTo>
                  <a:pt x="3256144" y="179259"/>
                </a:lnTo>
                <a:lnTo>
                  <a:pt x="3465075" y="278073"/>
                </a:lnTo>
                <a:lnTo>
                  <a:pt x="3663291" y="396880"/>
                </a:lnTo>
                <a:lnTo>
                  <a:pt x="3848908" y="534550"/>
                </a:lnTo>
                <a:lnTo>
                  <a:pt x="4020153" y="689749"/>
                </a:lnTo>
                <a:lnTo>
                  <a:pt x="4175352" y="860994"/>
                </a:lnTo>
                <a:lnTo>
                  <a:pt x="4313022" y="1046611"/>
                </a:lnTo>
                <a:lnTo>
                  <a:pt x="4431829" y="1239747"/>
                </a:lnTo>
                <a:lnTo>
                  <a:pt x="4530643" y="1453758"/>
                </a:lnTo>
                <a:lnTo>
                  <a:pt x="4608498" y="1671356"/>
                </a:lnTo>
                <a:lnTo>
                  <a:pt x="4664663" y="1895524"/>
                </a:lnTo>
                <a:lnTo>
                  <a:pt x="4698551" y="2124119"/>
                </a:lnTo>
                <a:lnTo>
                  <a:pt x="4709902" y="2354951"/>
                </a:lnTo>
                <a:lnTo>
                  <a:pt x="4698551" y="2585783"/>
                </a:lnTo>
                <a:lnTo>
                  <a:pt x="4664663" y="2814378"/>
                </a:lnTo>
                <a:lnTo>
                  <a:pt x="4608498" y="3038546"/>
                </a:lnTo>
                <a:lnTo>
                  <a:pt x="4530643" y="3256144"/>
                </a:lnTo>
                <a:lnTo>
                  <a:pt x="4431829" y="3465075"/>
                </a:lnTo>
                <a:lnTo>
                  <a:pt x="4313022" y="3663291"/>
                </a:lnTo>
                <a:lnTo>
                  <a:pt x="4175352" y="3848908"/>
                </a:lnTo>
                <a:lnTo>
                  <a:pt x="4020153" y="4020153"/>
                </a:lnTo>
                <a:lnTo>
                  <a:pt x="3848908" y="4175352"/>
                </a:lnTo>
                <a:lnTo>
                  <a:pt x="3663291" y="4313022"/>
                </a:lnTo>
                <a:lnTo>
                  <a:pt x="3465075" y="4431829"/>
                </a:lnTo>
                <a:lnTo>
                  <a:pt x="3256144" y="4530643"/>
                </a:lnTo>
                <a:lnTo>
                  <a:pt x="3038546" y="4608498"/>
                </a:lnTo>
                <a:lnTo>
                  <a:pt x="2814378" y="4664663"/>
                </a:lnTo>
                <a:lnTo>
                  <a:pt x="2585783" y="4698551"/>
                </a:lnTo>
                <a:lnTo>
                  <a:pt x="2354951" y="4709902"/>
                </a:lnTo>
                <a:lnTo>
                  <a:pt x="2124119" y="4698551"/>
                </a:lnTo>
                <a:lnTo>
                  <a:pt x="1895524" y="4664663"/>
                </a:lnTo>
                <a:lnTo>
                  <a:pt x="1671356" y="4608498"/>
                </a:lnTo>
                <a:lnTo>
                  <a:pt x="1453758" y="4530643"/>
                </a:lnTo>
                <a:lnTo>
                  <a:pt x="1244827" y="4431829"/>
                </a:lnTo>
                <a:lnTo>
                  <a:pt x="1046611" y="4313022"/>
                </a:lnTo>
                <a:lnTo>
                  <a:pt x="860994" y="4175352"/>
                </a:lnTo>
                <a:lnTo>
                  <a:pt x="689749" y="4020153"/>
                </a:lnTo>
                <a:lnTo>
                  <a:pt x="534550" y="3848908"/>
                </a:lnTo>
                <a:lnTo>
                  <a:pt x="396880" y="3663291"/>
                </a:lnTo>
                <a:lnTo>
                  <a:pt x="278073" y="3465075"/>
                </a:lnTo>
                <a:lnTo>
                  <a:pt x="179259" y="3256144"/>
                </a:lnTo>
                <a:lnTo>
                  <a:pt x="101404" y="3038546"/>
                </a:lnTo>
                <a:lnTo>
                  <a:pt x="45239" y="2814378"/>
                </a:lnTo>
                <a:lnTo>
                  <a:pt x="11351" y="2585783"/>
                </a:lnTo>
                <a:lnTo>
                  <a:pt x="0" y="23549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90803" y="3239401"/>
            <a:ext cx="2544694" cy="2544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16659" y="5725138"/>
            <a:ext cx="3378309" cy="3378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190803" y="9044493"/>
            <a:ext cx="2544694" cy="25446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5662305" y="3239401"/>
            <a:ext cx="2544692" cy="254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189032" y="5725138"/>
            <a:ext cx="3378309" cy="33783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5662305" y="9044493"/>
            <a:ext cx="2544692" cy="25446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63" idx="6"/>
          </p:cNvCxnSpPr>
          <p:nvPr/>
        </p:nvCxnSpPr>
        <p:spPr>
          <a:xfrm>
            <a:off x="7194968" y="7414293"/>
            <a:ext cx="1922698" cy="0"/>
          </a:xfrm>
          <a:prstGeom prst="line">
            <a:avLst/>
          </a:prstGeom>
          <a:ln w="28575">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2" idx="5"/>
            <a:endCxn id="94" idx="4"/>
          </p:cNvCxnSpPr>
          <p:nvPr/>
        </p:nvCxnSpPr>
        <p:spPr>
          <a:xfrm>
            <a:off x="8362835" y="5411431"/>
            <a:ext cx="990309" cy="819040"/>
          </a:xfrm>
          <a:prstGeom prst="line">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4" idx="7"/>
            <a:endCxn id="94" idx="60"/>
          </p:cNvCxnSpPr>
          <p:nvPr/>
        </p:nvCxnSpPr>
        <p:spPr>
          <a:xfrm flipV="1">
            <a:off x="8362835" y="8598113"/>
            <a:ext cx="990309" cy="819042"/>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5" idx="3"/>
            <a:endCxn id="94" idx="28"/>
          </p:cNvCxnSpPr>
          <p:nvPr/>
        </p:nvCxnSpPr>
        <p:spPr>
          <a:xfrm flipH="1">
            <a:off x="15069192" y="5411431"/>
            <a:ext cx="965775" cy="819040"/>
          </a:xfrm>
          <a:prstGeom prst="line">
            <a:avLst/>
          </a:prstGeom>
          <a:ln w="28575">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66" idx="2"/>
            <a:endCxn id="94" idx="32"/>
          </p:cNvCxnSpPr>
          <p:nvPr/>
        </p:nvCxnSpPr>
        <p:spPr>
          <a:xfrm flipH="1" flipV="1">
            <a:off x="15304669" y="7414292"/>
            <a:ext cx="1884363" cy="1"/>
          </a:xfrm>
          <a:prstGeom prst="line">
            <a:avLst/>
          </a:prstGeom>
          <a:ln w="2857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67" idx="1"/>
            <a:endCxn id="94" idx="37"/>
          </p:cNvCxnSpPr>
          <p:nvPr/>
        </p:nvCxnSpPr>
        <p:spPr>
          <a:xfrm flipH="1" flipV="1">
            <a:off x="14939388" y="8872569"/>
            <a:ext cx="1095579" cy="544586"/>
          </a:xfrm>
          <a:prstGeom prst="line">
            <a:avLst/>
          </a:prstGeom>
          <a:ln w="28575">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5" name="Oval 35"/>
          <p:cNvSpPr>
            <a:spLocks noChangeArrowheads="1"/>
          </p:cNvSpPr>
          <p:nvPr/>
        </p:nvSpPr>
        <p:spPr bwMode="auto">
          <a:xfrm>
            <a:off x="9407497" y="4609123"/>
            <a:ext cx="5607341" cy="5610338"/>
          </a:xfrm>
          <a:prstGeom prst="ellipse">
            <a:avLst/>
          </a:prstGeom>
          <a:gradFill>
            <a:gsLst>
              <a:gs pos="0">
                <a:schemeClr val="accent1"/>
              </a:gs>
              <a:gs pos="33000">
                <a:schemeClr val="accent2"/>
              </a:gs>
              <a:gs pos="66000">
                <a:schemeClr val="accent3"/>
              </a:gs>
              <a:gs pos="100000">
                <a:schemeClr val="accent4"/>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8" name="TextBox 107"/>
          <p:cNvSpPr txBox="1"/>
          <p:nvPr/>
        </p:nvSpPr>
        <p:spPr>
          <a:xfrm>
            <a:off x="6441487" y="3971186"/>
            <a:ext cx="2043325"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Profit Levels</a:t>
            </a:r>
          </a:p>
        </p:txBody>
      </p:sp>
      <p:sp>
        <p:nvSpPr>
          <p:cNvPr id="109" name="TextBox 108"/>
          <p:cNvSpPr txBox="1"/>
          <p:nvPr/>
        </p:nvSpPr>
        <p:spPr>
          <a:xfrm>
            <a:off x="4484150" y="6844289"/>
            <a:ext cx="2043325"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Relevant Potential</a:t>
            </a:r>
          </a:p>
        </p:txBody>
      </p:sp>
      <p:sp>
        <p:nvSpPr>
          <p:cNvPr id="110" name="TextBox 109"/>
          <p:cNvSpPr txBox="1"/>
          <p:nvPr/>
        </p:nvSpPr>
        <p:spPr>
          <a:xfrm>
            <a:off x="17549138" y="6844289"/>
            <a:ext cx="2658098"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Customer Needs</a:t>
            </a:r>
          </a:p>
        </p:txBody>
      </p:sp>
      <p:sp>
        <p:nvSpPr>
          <p:cNvPr id="111" name="TextBox 110"/>
          <p:cNvSpPr txBox="1"/>
          <p:nvPr/>
        </p:nvSpPr>
        <p:spPr>
          <a:xfrm>
            <a:off x="15912988" y="3971186"/>
            <a:ext cx="2043325"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Own Qualities</a:t>
            </a:r>
          </a:p>
        </p:txBody>
      </p:sp>
      <p:sp>
        <p:nvSpPr>
          <p:cNvPr id="112" name="TextBox 111"/>
          <p:cNvSpPr txBox="1"/>
          <p:nvPr/>
        </p:nvSpPr>
        <p:spPr>
          <a:xfrm>
            <a:off x="6441487" y="9825603"/>
            <a:ext cx="2043325"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Growth Trends</a:t>
            </a:r>
          </a:p>
        </p:txBody>
      </p:sp>
      <p:sp>
        <p:nvSpPr>
          <p:cNvPr id="113" name="TextBox 112"/>
          <p:cNvSpPr txBox="1"/>
          <p:nvPr/>
        </p:nvSpPr>
        <p:spPr>
          <a:xfrm>
            <a:off x="15750428" y="9784963"/>
            <a:ext cx="2294009"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Competitors Qualities</a:t>
            </a:r>
          </a:p>
        </p:txBody>
      </p:sp>
      <p:pic>
        <p:nvPicPr>
          <p:cNvPr id="5" name="Grafický objekt 4" descr="Stánek obrys">
            <a:extLst>
              <a:ext uri="{FF2B5EF4-FFF2-40B4-BE49-F238E27FC236}">
                <a16:creationId xmlns:a16="http://schemas.microsoft.com/office/drawing/2014/main" id="{F0E2B4B8-D175-4A37-9DEE-D58E916A26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4009" y="5715769"/>
            <a:ext cx="3024583" cy="3024583"/>
          </a:xfrm>
          <a:prstGeom prst="rect">
            <a:avLst/>
          </a:prstGeom>
        </p:spPr>
      </p:pic>
      <p:sp>
        <p:nvSpPr>
          <p:cNvPr id="28" name="Text Placeholder 2">
            <a:extLst>
              <a:ext uri="{FF2B5EF4-FFF2-40B4-BE49-F238E27FC236}">
                <a16:creationId xmlns:a16="http://schemas.microsoft.com/office/drawing/2014/main" id="{90E574A1-B7DC-423F-B5BB-0726E961B387}"/>
              </a:ext>
            </a:extLst>
          </p:cNvPr>
          <p:cNvSpPr txBox="1">
            <a:spLocks/>
          </p:cNvSpPr>
          <p:nvPr/>
        </p:nvSpPr>
        <p:spPr>
          <a:xfrm>
            <a:off x="1902872" y="2906211"/>
            <a:ext cx="4086447" cy="568509"/>
          </a:xfrm>
          <a:prstGeom prst="rect">
            <a:avLst/>
          </a:prstGeom>
        </p:spPr>
        <p:txBody>
          <a:bodyPr wrap="square" lIns="0" tIns="0" rIns="0" bIns="0"/>
          <a:lstStyle>
            <a:lvl1pPr marL="0" indent="0" algn="l" defTabSz="1828800" rtl="0" eaLnBrk="1" latinLnBrk="0" hangingPunct="1">
              <a:lnSpc>
                <a:spcPct val="100000"/>
              </a:lnSpc>
              <a:spcBef>
                <a:spcPts val="2000"/>
              </a:spcBef>
              <a:buFontTx/>
              <a:buNone/>
              <a:defRPr sz="28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2pPr>
            <a:lvl3pPr marL="18288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3pPr>
            <a:lvl4pPr marL="27432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4pPr>
            <a:lvl5pPr marL="36576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a:t>Quantitative Analysis</a:t>
            </a:r>
          </a:p>
        </p:txBody>
      </p:sp>
      <p:sp>
        <p:nvSpPr>
          <p:cNvPr id="30" name="Text Placeholder 2">
            <a:extLst>
              <a:ext uri="{FF2B5EF4-FFF2-40B4-BE49-F238E27FC236}">
                <a16:creationId xmlns:a16="http://schemas.microsoft.com/office/drawing/2014/main" id="{9ED87517-C131-4E87-8918-7D53CEF0C591}"/>
              </a:ext>
            </a:extLst>
          </p:cNvPr>
          <p:cNvSpPr txBox="1">
            <a:spLocks/>
          </p:cNvSpPr>
          <p:nvPr/>
        </p:nvSpPr>
        <p:spPr>
          <a:xfrm>
            <a:off x="18705965" y="2906211"/>
            <a:ext cx="4086447" cy="568509"/>
          </a:xfrm>
          <a:prstGeom prst="rect">
            <a:avLst/>
          </a:prstGeom>
        </p:spPr>
        <p:txBody>
          <a:bodyPr wrap="square" lIns="0" tIns="0" rIns="0" bIns="0"/>
          <a:lstStyle>
            <a:lvl1pPr marL="0" indent="0" algn="l" defTabSz="1828800" rtl="0" eaLnBrk="1" latinLnBrk="0" hangingPunct="1">
              <a:lnSpc>
                <a:spcPct val="100000"/>
              </a:lnSpc>
              <a:spcBef>
                <a:spcPts val="2000"/>
              </a:spcBef>
              <a:buFontTx/>
              <a:buNone/>
              <a:defRPr sz="28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2pPr>
            <a:lvl3pPr marL="18288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3pPr>
            <a:lvl4pPr marL="27432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4pPr>
            <a:lvl5pPr marL="36576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r"/>
            <a:r>
              <a:rPr lang="en-US" b="1"/>
              <a:t>Qualitative Analysis</a:t>
            </a:r>
          </a:p>
        </p:txBody>
      </p:sp>
    </p:spTree>
    <p:extLst>
      <p:ext uri="{BB962C8B-B14F-4D97-AF65-F5344CB8AC3E}">
        <p14:creationId xmlns:p14="http://schemas.microsoft.com/office/powerpoint/2010/main" val="316290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12192000" cy="13716000"/>
          </a:xfrm>
          <a:prstGeom prst="rect">
            <a:avLst/>
          </a:prstGeom>
          <a:gradFill flip="none" rotWithShape="1">
            <a:gsLst>
              <a:gs pos="0">
                <a:schemeClr val="accent1">
                  <a:alpha val="30000"/>
                </a:schemeClr>
              </a:gs>
              <a:gs pos="33000">
                <a:schemeClr val="accent2">
                  <a:alpha val="30000"/>
                </a:schemeClr>
              </a:gs>
              <a:gs pos="66000">
                <a:schemeClr val="accent3">
                  <a:alpha val="30000"/>
                </a:schemeClr>
              </a:gs>
              <a:gs pos="100000">
                <a:schemeClr val="accent4">
                  <a:alpha val="3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pPr algn="l"/>
            <a:r>
              <a:rPr lang="en-US"/>
              <a:t>Terms </a:t>
            </a:r>
            <a:r>
              <a:rPr lang="en-US">
                <a:solidFill>
                  <a:schemeClr val="accent2"/>
                </a:solidFill>
              </a:rPr>
              <a:t>Definition</a:t>
            </a:r>
          </a:p>
        </p:txBody>
      </p:sp>
      <p:sp>
        <p:nvSpPr>
          <p:cNvPr id="6" name="Text Placeholder 5"/>
          <p:cNvSpPr>
            <a:spLocks noGrp="1"/>
          </p:cNvSpPr>
          <p:nvPr>
            <p:ph type="body" sz="quarter" idx="11"/>
          </p:nvPr>
        </p:nvSpPr>
        <p:spPr/>
        <p:txBody>
          <a:bodyPr/>
          <a:lstStyle/>
          <a:p>
            <a:pPr algn="l"/>
            <a:r>
              <a:rPr lang="en-US"/>
              <a:t>Consultancy Project | </a:t>
            </a:r>
            <a:r>
              <a:rPr lang="en-US">
                <a:solidFill>
                  <a:schemeClr val="accent4"/>
                </a:solidFill>
              </a:rPr>
              <a:t>Market Potential Analysis</a:t>
            </a:r>
          </a:p>
        </p:txBody>
      </p:sp>
      <p:sp>
        <p:nvSpPr>
          <p:cNvPr id="14" name="Oval 13"/>
          <p:cNvSpPr/>
          <p:nvPr/>
        </p:nvSpPr>
        <p:spPr>
          <a:xfrm>
            <a:off x="13652500" y="6526183"/>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904520" y="6526183"/>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Need</a:t>
            </a:r>
          </a:p>
        </p:txBody>
      </p:sp>
      <p:sp>
        <p:nvSpPr>
          <p:cNvPr id="19" name="TextBox 18"/>
          <p:cNvSpPr txBox="1"/>
          <p:nvPr/>
        </p:nvSpPr>
        <p:spPr>
          <a:xfrm>
            <a:off x="15904520" y="7330032"/>
            <a:ext cx="6803080"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Target customer’ needs, which should be fulfilled trough the business strategy </a:t>
            </a:r>
          </a:p>
        </p:txBody>
      </p:sp>
      <p:pic>
        <p:nvPicPr>
          <p:cNvPr id="4" name="Zástupný symbol obrázku 3" descr="Obsah obrázku exteriér, osoba, tržiště, scéna&#10;&#10;Popis byl vytvořen automaticky">
            <a:extLst>
              <a:ext uri="{FF2B5EF4-FFF2-40B4-BE49-F238E27FC236}">
                <a16:creationId xmlns:a16="http://schemas.microsoft.com/office/drawing/2014/main" id="{91A117D3-13DA-391D-3D9F-7E559CF9AB1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94" r="20394"/>
          <a:stretch>
            <a:fillRect/>
          </a:stretch>
        </p:blipFill>
        <p:spPr/>
      </p:pic>
      <p:sp>
        <p:nvSpPr>
          <p:cNvPr id="8" name="Oval 13">
            <a:extLst>
              <a:ext uri="{FF2B5EF4-FFF2-40B4-BE49-F238E27FC236}">
                <a16:creationId xmlns:a16="http://schemas.microsoft.com/office/drawing/2014/main" id="{10475C15-C086-E95B-9357-65753C615124}"/>
              </a:ext>
            </a:extLst>
          </p:cNvPr>
          <p:cNvSpPr/>
          <p:nvPr/>
        </p:nvSpPr>
        <p:spPr>
          <a:xfrm>
            <a:off x="13652500" y="8890753"/>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7">
            <a:extLst>
              <a:ext uri="{FF2B5EF4-FFF2-40B4-BE49-F238E27FC236}">
                <a16:creationId xmlns:a16="http://schemas.microsoft.com/office/drawing/2014/main" id="{AA4FCE2B-F7AB-183C-2492-FF53D8556E4A}"/>
              </a:ext>
            </a:extLst>
          </p:cNvPr>
          <p:cNvSpPr txBox="1"/>
          <p:nvPr/>
        </p:nvSpPr>
        <p:spPr>
          <a:xfrm>
            <a:off x="15904520" y="8890753"/>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Location</a:t>
            </a:r>
          </a:p>
        </p:txBody>
      </p:sp>
      <p:sp>
        <p:nvSpPr>
          <p:cNvPr id="10" name="TextBox 18">
            <a:extLst>
              <a:ext uri="{FF2B5EF4-FFF2-40B4-BE49-F238E27FC236}">
                <a16:creationId xmlns:a16="http://schemas.microsoft.com/office/drawing/2014/main" id="{C3948C83-A45F-61CE-9E25-E4AA5AC82040}"/>
              </a:ext>
            </a:extLst>
          </p:cNvPr>
          <p:cNvSpPr txBox="1"/>
          <p:nvPr/>
        </p:nvSpPr>
        <p:spPr>
          <a:xfrm>
            <a:off x="15904520" y="9694602"/>
            <a:ext cx="6803080" cy="1190069"/>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Target geographic location in which the business strategy will solve the fulfillment of selected customer needs  </a:t>
            </a:r>
          </a:p>
        </p:txBody>
      </p:sp>
      <p:sp>
        <p:nvSpPr>
          <p:cNvPr id="29" name="TextBox 17">
            <a:extLst>
              <a:ext uri="{FF2B5EF4-FFF2-40B4-BE49-F238E27FC236}">
                <a16:creationId xmlns:a16="http://schemas.microsoft.com/office/drawing/2014/main" id="{9EBA37F2-48A1-D720-D26C-FA5C6072884A}"/>
              </a:ext>
            </a:extLst>
          </p:cNvPr>
          <p:cNvSpPr txBox="1"/>
          <p:nvPr/>
        </p:nvSpPr>
        <p:spPr>
          <a:xfrm>
            <a:off x="13652501" y="3716285"/>
            <a:ext cx="9055100" cy="1938992"/>
          </a:xfrm>
          <a:prstGeom prst="rect">
            <a:avLst/>
          </a:prstGeom>
          <a:solidFill>
            <a:schemeClr val="accent2">
              <a:lumMod val="20000"/>
              <a:lumOff val="80000"/>
            </a:schemeClr>
          </a:solidFill>
        </p:spPr>
        <p:txBody>
          <a:bodyPr wrap="square" lIns="0" tIns="0" rIns="0" bIns="0" rtlCol="0">
            <a:spAutoFit/>
          </a:bodyPr>
          <a:lstStyle/>
          <a:p>
            <a:r>
              <a:rPr lang="en-US" sz="42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a:t>
            </a: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p>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 the place or environment where customers can fulfill their needs</a:t>
            </a:r>
          </a:p>
        </p:txBody>
      </p:sp>
      <p:pic>
        <p:nvPicPr>
          <p:cNvPr id="31" name="Grafický objekt 30" descr="GMO obrys">
            <a:extLst>
              <a:ext uri="{FF2B5EF4-FFF2-40B4-BE49-F238E27FC236}">
                <a16:creationId xmlns:a16="http://schemas.microsoft.com/office/drawing/2014/main" id="{702B8368-55E0-2DB1-C95D-1B31A82DC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008100" y="6858000"/>
            <a:ext cx="914400" cy="914400"/>
          </a:xfrm>
          <a:prstGeom prst="rect">
            <a:avLst/>
          </a:prstGeom>
        </p:spPr>
      </p:pic>
      <p:pic>
        <p:nvPicPr>
          <p:cNvPr id="32" name="Grafický objekt 31" descr="Glóbus obrys">
            <a:extLst>
              <a:ext uri="{FF2B5EF4-FFF2-40B4-BE49-F238E27FC236}">
                <a16:creationId xmlns:a16="http://schemas.microsoft.com/office/drawing/2014/main" id="{FF4A3378-F1D6-DA76-816F-0C79C61D61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008100" y="9197944"/>
            <a:ext cx="914400" cy="914400"/>
          </a:xfrm>
          <a:prstGeom prst="rect">
            <a:avLst/>
          </a:prstGeom>
        </p:spPr>
      </p:pic>
    </p:spTree>
    <p:extLst>
      <p:ext uri="{BB962C8B-B14F-4D97-AF65-F5344CB8AC3E}">
        <p14:creationId xmlns:p14="http://schemas.microsoft.com/office/powerpoint/2010/main" val="195560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12192000" cy="13716000"/>
          </a:xfrm>
          <a:prstGeom prst="rect">
            <a:avLst/>
          </a:prstGeom>
          <a:gradFill flip="none" rotWithShape="1">
            <a:gsLst>
              <a:gs pos="0">
                <a:schemeClr val="accent1">
                  <a:alpha val="30000"/>
                </a:schemeClr>
              </a:gs>
              <a:gs pos="33000">
                <a:schemeClr val="accent2">
                  <a:alpha val="30000"/>
                </a:schemeClr>
              </a:gs>
              <a:gs pos="66000">
                <a:schemeClr val="accent3">
                  <a:alpha val="30000"/>
                </a:schemeClr>
              </a:gs>
              <a:gs pos="100000">
                <a:schemeClr val="accent4">
                  <a:alpha val="3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pPr algn="l"/>
            <a:r>
              <a:rPr lang="en-US"/>
              <a:t>Terms </a:t>
            </a:r>
            <a:r>
              <a:rPr lang="en-US">
                <a:solidFill>
                  <a:schemeClr val="accent2"/>
                </a:solidFill>
              </a:rPr>
              <a:t>Definition</a:t>
            </a:r>
          </a:p>
        </p:txBody>
      </p:sp>
      <p:sp>
        <p:nvSpPr>
          <p:cNvPr id="6" name="Text Placeholder 5"/>
          <p:cNvSpPr>
            <a:spLocks noGrp="1"/>
          </p:cNvSpPr>
          <p:nvPr>
            <p:ph type="body" sz="quarter" idx="11"/>
          </p:nvPr>
        </p:nvSpPr>
        <p:spPr/>
        <p:txBody>
          <a:bodyPr/>
          <a:lstStyle/>
          <a:p>
            <a:pPr algn="l"/>
            <a:r>
              <a:rPr lang="en-US"/>
              <a:t>Consultancy Project | </a:t>
            </a:r>
            <a:r>
              <a:rPr lang="en-US">
                <a:solidFill>
                  <a:schemeClr val="accent4"/>
                </a:solidFill>
              </a:rPr>
              <a:t>Market Potential Analysis</a:t>
            </a:r>
          </a:p>
        </p:txBody>
      </p:sp>
      <p:sp>
        <p:nvSpPr>
          <p:cNvPr id="14" name="Oval 13"/>
          <p:cNvSpPr/>
          <p:nvPr/>
        </p:nvSpPr>
        <p:spPr>
          <a:xfrm>
            <a:off x="13652500" y="8076689"/>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904520" y="8076689"/>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a:t>
            </a:r>
          </a:p>
        </p:txBody>
      </p:sp>
      <p:sp>
        <p:nvSpPr>
          <p:cNvPr id="19" name="TextBox 18"/>
          <p:cNvSpPr txBox="1"/>
          <p:nvPr/>
        </p:nvSpPr>
        <p:spPr>
          <a:xfrm>
            <a:off x="15904520" y="8880538"/>
            <a:ext cx="6803080" cy="1190069"/>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financial value of all the goods and services that all the customers can buy on the defined market</a:t>
            </a:r>
          </a:p>
        </p:txBody>
      </p:sp>
      <p:pic>
        <p:nvPicPr>
          <p:cNvPr id="4" name="Zástupný symbol obrázku 3">
            <a:extLst>
              <a:ext uri="{FF2B5EF4-FFF2-40B4-BE49-F238E27FC236}">
                <a16:creationId xmlns:a16="http://schemas.microsoft.com/office/drawing/2014/main" id="{91A117D3-13DA-391D-3D9F-7E559CF9AB1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78" r="20378"/>
          <a:stretch/>
        </p:blipFill>
        <p:spPr>
          <a:xfrm>
            <a:off x="0" y="-59635"/>
            <a:ext cx="12192000" cy="13716000"/>
          </a:xfrm>
        </p:spPr>
      </p:pic>
      <p:sp>
        <p:nvSpPr>
          <p:cNvPr id="8" name="Oval 13">
            <a:extLst>
              <a:ext uri="{FF2B5EF4-FFF2-40B4-BE49-F238E27FC236}">
                <a16:creationId xmlns:a16="http://schemas.microsoft.com/office/drawing/2014/main" id="{10475C15-C086-E95B-9357-65753C615124}"/>
              </a:ext>
            </a:extLst>
          </p:cNvPr>
          <p:cNvSpPr/>
          <p:nvPr/>
        </p:nvSpPr>
        <p:spPr>
          <a:xfrm>
            <a:off x="13652500" y="10441259"/>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7">
            <a:extLst>
              <a:ext uri="{FF2B5EF4-FFF2-40B4-BE49-F238E27FC236}">
                <a16:creationId xmlns:a16="http://schemas.microsoft.com/office/drawing/2014/main" id="{AA4FCE2B-F7AB-183C-2492-FF53D8556E4A}"/>
              </a:ext>
            </a:extLst>
          </p:cNvPr>
          <p:cNvSpPr txBox="1"/>
          <p:nvPr/>
        </p:nvSpPr>
        <p:spPr>
          <a:xfrm>
            <a:off x="15904520" y="10441259"/>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Volume</a:t>
            </a:r>
          </a:p>
        </p:txBody>
      </p:sp>
      <p:sp>
        <p:nvSpPr>
          <p:cNvPr id="10" name="TextBox 18">
            <a:extLst>
              <a:ext uri="{FF2B5EF4-FFF2-40B4-BE49-F238E27FC236}">
                <a16:creationId xmlns:a16="http://schemas.microsoft.com/office/drawing/2014/main" id="{C3948C83-A45F-61CE-9E25-E4AA5AC82040}"/>
              </a:ext>
            </a:extLst>
          </p:cNvPr>
          <p:cNvSpPr txBox="1"/>
          <p:nvPr/>
        </p:nvSpPr>
        <p:spPr>
          <a:xfrm>
            <a:off x="15904520" y="11245108"/>
            <a:ext cx="6803080"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total amount of all the goods and services that all the customers can buy on the defined market</a:t>
            </a:r>
          </a:p>
        </p:txBody>
      </p:sp>
      <p:sp>
        <p:nvSpPr>
          <p:cNvPr id="29" name="TextBox 17">
            <a:extLst>
              <a:ext uri="{FF2B5EF4-FFF2-40B4-BE49-F238E27FC236}">
                <a16:creationId xmlns:a16="http://schemas.microsoft.com/office/drawing/2014/main" id="{9EBA37F2-48A1-D720-D26C-FA5C6072884A}"/>
              </a:ext>
            </a:extLst>
          </p:cNvPr>
          <p:cNvSpPr txBox="1"/>
          <p:nvPr/>
        </p:nvSpPr>
        <p:spPr>
          <a:xfrm>
            <a:off x="13679006" y="2802875"/>
            <a:ext cx="9028594" cy="4708981"/>
          </a:xfrm>
          <a:prstGeom prst="rect">
            <a:avLst/>
          </a:prstGeom>
          <a:solidFill>
            <a:schemeClr val="accent2">
              <a:lumMod val="20000"/>
              <a:lumOff val="80000"/>
            </a:schemeClr>
          </a:solidFill>
        </p:spPr>
        <p:txBody>
          <a:bodyPr wrap="square" lIns="0" tIns="0" rIns="0" bIns="0" rtlCol="0">
            <a:spAutoFit/>
          </a:bodyPr>
          <a:lstStyle/>
          <a:p>
            <a:r>
              <a:rPr lang="en-US" sz="42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a:t>
            </a: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2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p>
          <a:p>
            <a:r>
              <a:rPr lang="en-US" sz="4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 a figure expressed in currency or measurable units that represents the total amount of goods or services that all the customers present in the defined market can buy within a specified time  </a:t>
            </a:r>
          </a:p>
        </p:txBody>
      </p:sp>
      <p:pic>
        <p:nvPicPr>
          <p:cNvPr id="31" name="Grafický objekt 30" descr="Dolar obrys">
            <a:extLst>
              <a:ext uri="{FF2B5EF4-FFF2-40B4-BE49-F238E27FC236}">
                <a16:creationId xmlns:a16="http://schemas.microsoft.com/office/drawing/2014/main" id="{702B8368-55E0-2DB1-C95D-1B31A82DC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988222" y="8408506"/>
            <a:ext cx="914400" cy="914400"/>
          </a:xfrm>
          <a:prstGeom prst="rect">
            <a:avLst/>
          </a:prstGeom>
        </p:spPr>
      </p:pic>
      <p:pic>
        <p:nvPicPr>
          <p:cNvPr id="32" name="Grafický objekt 31" descr="Zlaté cihličky obrys">
            <a:extLst>
              <a:ext uri="{FF2B5EF4-FFF2-40B4-BE49-F238E27FC236}">
                <a16:creationId xmlns:a16="http://schemas.microsoft.com/office/drawing/2014/main" id="{FF4A3378-F1D6-DA76-816F-0C79C61D61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008100" y="10748450"/>
            <a:ext cx="914400" cy="914400"/>
          </a:xfrm>
          <a:prstGeom prst="rect">
            <a:avLst/>
          </a:prstGeom>
        </p:spPr>
      </p:pic>
    </p:spTree>
    <p:extLst>
      <p:ext uri="{BB962C8B-B14F-4D97-AF65-F5344CB8AC3E}">
        <p14:creationId xmlns:p14="http://schemas.microsoft.com/office/powerpoint/2010/main" val="100762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12192000" cy="13716000"/>
          </a:xfrm>
          <a:prstGeom prst="rect">
            <a:avLst/>
          </a:prstGeom>
          <a:gradFill flip="none" rotWithShape="1">
            <a:gsLst>
              <a:gs pos="0">
                <a:schemeClr val="accent1">
                  <a:alpha val="30000"/>
                </a:schemeClr>
              </a:gs>
              <a:gs pos="33000">
                <a:schemeClr val="accent2">
                  <a:alpha val="30000"/>
                </a:schemeClr>
              </a:gs>
              <a:gs pos="66000">
                <a:schemeClr val="accent3">
                  <a:alpha val="30000"/>
                </a:schemeClr>
              </a:gs>
              <a:gs pos="100000">
                <a:schemeClr val="accent4">
                  <a:alpha val="3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pPr algn="l"/>
            <a:r>
              <a:rPr lang="en-US"/>
              <a:t>Terms </a:t>
            </a:r>
            <a:r>
              <a:rPr lang="en-US">
                <a:solidFill>
                  <a:schemeClr val="accent2"/>
                </a:solidFill>
              </a:rPr>
              <a:t>Definition</a:t>
            </a:r>
          </a:p>
        </p:txBody>
      </p:sp>
      <p:sp>
        <p:nvSpPr>
          <p:cNvPr id="6" name="Text Placeholder 5"/>
          <p:cNvSpPr>
            <a:spLocks noGrp="1"/>
          </p:cNvSpPr>
          <p:nvPr>
            <p:ph type="body" sz="quarter" idx="11"/>
          </p:nvPr>
        </p:nvSpPr>
        <p:spPr/>
        <p:txBody>
          <a:bodyPr/>
          <a:lstStyle/>
          <a:p>
            <a:pPr algn="l"/>
            <a:r>
              <a:rPr lang="en-US"/>
              <a:t>Consultancy Project | </a:t>
            </a:r>
            <a:r>
              <a:rPr lang="en-US">
                <a:solidFill>
                  <a:schemeClr val="accent4"/>
                </a:solidFill>
              </a:rPr>
              <a:t>Market Potential Analysis</a:t>
            </a:r>
          </a:p>
        </p:txBody>
      </p:sp>
      <p:sp>
        <p:nvSpPr>
          <p:cNvPr id="14" name="Oval 13"/>
          <p:cNvSpPr/>
          <p:nvPr/>
        </p:nvSpPr>
        <p:spPr>
          <a:xfrm>
            <a:off x="13652500" y="5922769"/>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904520" y="5922769"/>
            <a:ext cx="5647380" cy="646331"/>
          </a:xfrm>
          <a:prstGeom prst="rect">
            <a:avLst/>
          </a:prstGeom>
          <a:noFill/>
        </p:spPr>
        <p:txBody>
          <a:bodyPr wrap="square" lIns="0" tIns="0" rIns="0" bIns="0" rtlCol="0">
            <a:spAutoFit/>
          </a:bodyPr>
          <a:lstStyle/>
          <a:p>
            <a:r>
              <a:rPr lang="en-US"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Homogenity</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18"/>
          <p:cNvSpPr txBox="1"/>
          <p:nvPr/>
        </p:nvSpPr>
        <p:spPr>
          <a:xfrm>
            <a:off x="15904520" y="6726618"/>
            <a:ext cx="6803080" cy="159633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Common needs and characteristics of customers within the segment. (Demographic, Geographic, Lifestyle etc. for B2C, Type of business, number of employees for B2B)</a:t>
            </a:r>
          </a:p>
        </p:txBody>
      </p:sp>
      <p:pic>
        <p:nvPicPr>
          <p:cNvPr id="4" name="Zástupný symbol obrázku 3">
            <a:extLst>
              <a:ext uri="{FF2B5EF4-FFF2-40B4-BE49-F238E27FC236}">
                <a16:creationId xmlns:a16="http://schemas.microsoft.com/office/drawing/2014/main" id="{91A117D3-13DA-391D-3D9F-7E559CF9AB1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370" r="8370"/>
          <a:stretch/>
        </p:blipFill>
        <p:spPr>
          <a:xfrm>
            <a:off x="0" y="-59635"/>
            <a:ext cx="12192000" cy="13716000"/>
          </a:xfrm>
        </p:spPr>
      </p:pic>
      <p:sp>
        <p:nvSpPr>
          <p:cNvPr id="8" name="Oval 13">
            <a:extLst>
              <a:ext uri="{FF2B5EF4-FFF2-40B4-BE49-F238E27FC236}">
                <a16:creationId xmlns:a16="http://schemas.microsoft.com/office/drawing/2014/main" id="{10475C15-C086-E95B-9357-65753C615124}"/>
              </a:ext>
            </a:extLst>
          </p:cNvPr>
          <p:cNvSpPr/>
          <p:nvPr/>
        </p:nvSpPr>
        <p:spPr>
          <a:xfrm>
            <a:off x="13652500" y="8653099"/>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7">
            <a:extLst>
              <a:ext uri="{FF2B5EF4-FFF2-40B4-BE49-F238E27FC236}">
                <a16:creationId xmlns:a16="http://schemas.microsoft.com/office/drawing/2014/main" id="{AA4FCE2B-F7AB-183C-2492-FF53D8556E4A}"/>
              </a:ext>
            </a:extLst>
          </p:cNvPr>
          <p:cNvSpPr txBox="1"/>
          <p:nvPr/>
        </p:nvSpPr>
        <p:spPr>
          <a:xfrm>
            <a:off x="15904520" y="8653099"/>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Distinction</a:t>
            </a:r>
          </a:p>
        </p:txBody>
      </p:sp>
      <p:sp>
        <p:nvSpPr>
          <p:cNvPr id="10" name="TextBox 18">
            <a:extLst>
              <a:ext uri="{FF2B5EF4-FFF2-40B4-BE49-F238E27FC236}">
                <a16:creationId xmlns:a16="http://schemas.microsoft.com/office/drawing/2014/main" id="{C3948C83-A45F-61CE-9E25-E4AA5AC82040}"/>
              </a:ext>
            </a:extLst>
          </p:cNvPr>
          <p:cNvSpPr txBox="1"/>
          <p:nvPr/>
        </p:nvSpPr>
        <p:spPr>
          <a:xfrm>
            <a:off x="15904520" y="9456948"/>
            <a:ext cx="6803080"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 needs and behavior should be unique as much as possible in between the segment</a:t>
            </a:r>
          </a:p>
        </p:txBody>
      </p:sp>
      <p:sp>
        <p:nvSpPr>
          <p:cNvPr id="29" name="TextBox 17">
            <a:extLst>
              <a:ext uri="{FF2B5EF4-FFF2-40B4-BE49-F238E27FC236}">
                <a16:creationId xmlns:a16="http://schemas.microsoft.com/office/drawing/2014/main" id="{9EBA37F2-48A1-D720-D26C-FA5C6072884A}"/>
              </a:ext>
            </a:extLst>
          </p:cNvPr>
          <p:cNvSpPr txBox="1"/>
          <p:nvPr/>
        </p:nvSpPr>
        <p:spPr>
          <a:xfrm>
            <a:off x="13679006" y="2802875"/>
            <a:ext cx="9028594" cy="2677656"/>
          </a:xfrm>
          <a:prstGeom prst="rect">
            <a:avLst/>
          </a:prstGeom>
          <a:solidFill>
            <a:schemeClr val="accent2">
              <a:lumMod val="20000"/>
              <a:lumOff val="80000"/>
            </a:schemeClr>
          </a:solidFill>
        </p:spPr>
        <p:txBody>
          <a:bodyPr wrap="square" lIns="0" tIns="0" rIns="0" bIns="0" rtlCol="0">
            <a:spAutoFit/>
          </a:bodyPr>
          <a:lstStyle/>
          <a:p>
            <a:r>
              <a:rPr lang="en-US" sz="42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a:t>
            </a: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2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Segmentation</a:t>
            </a:r>
          </a:p>
          <a:p>
            <a:r>
              <a:rPr lang="en-US" sz="4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Refers to aggregating prospective buyers into groups with common needs and characteristics.</a:t>
            </a:r>
          </a:p>
        </p:txBody>
      </p:sp>
      <p:pic>
        <p:nvPicPr>
          <p:cNvPr id="31" name="Grafický objekt 30" descr="Připojení obrys">
            <a:extLst>
              <a:ext uri="{FF2B5EF4-FFF2-40B4-BE49-F238E27FC236}">
                <a16:creationId xmlns:a16="http://schemas.microsoft.com/office/drawing/2014/main" id="{702B8368-55E0-2DB1-C95D-1B31A82DC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988222" y="6254586"/>
            <a:ext cx="914400" cy="914400"/>
          </a:xfrm>
          <a:prstGeom prst="rect">
            <a:avLst/>
          </a:prstGeom>
        </p:spPr>
      </p:pic>
      <p:pic>
        <p:nvPicPr>
          <p:cNvPr id="32" name="Grafický objekt 31" descr="Japonský symbol hněvu obrys">
            <a:extLst>
              <a:ext uri="{FF2B5EF4-FFF2-40B4-BE49-F238E27FC236}">
                <a16:creationId xmlns:a16="http://schemas.microsoft.com/office/drawing/2014/main" id="{FF4A3378-F1D6-DA76-816F-0C79C61D61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008100" y="8960290"/>
            <a:ext cx="914400" cy="914400"/>
          </a:xfrm>
          <a:prstGeom prst="rect">
            <a:avLst/>
          </a:prstGeom>
        </p:spPr>
      </p:pic>
      <p:sp>
        <p:nvSpPr>
          <p:cNvPr id="2" name="Oval 13">
            <a:extLst>
              <a:ext uri="{FF2B5EF4-FFF2-40B4-BE49-F238E27FC236}">
                <a16:creationId xmlns:a16="http://schemas.microsoft.com/office/drawing/2014/main" id="{82D3E1E7-3E83-F85D-C870-4F05BAAE54AA}"/>
              </a:ext>
            </a:extLst>
          </p:cNvPr>
          <p:cNvSpPr/>
          <p:nvPr/>
        </p:nvSpPr>
        <p:spPr>
          <a:xfrm>
            <a:off x="13703300" y="10756219"/>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7">
            <a:extLst>
              <a:ext uri="{FF2B5EF4-FFF2-40B4-BE49-F238E27FC236}">
                <a16:creationId xmlns:a16="http://schemas.microsoft.com/office/drawing/2014/main" id="{544D4638-4AA2-E302-8F15-46034EA55CA8}"/>
              </a:ext>
            </a:extLst>
          </p:cNvPr>
          <p:cNvSpPr txBox="1"/>
          <p:nvPr/>
        </p:nvSpPr>
        <p:spPr>
          <a:xfrm>
            <a:off x="15955320" y="10756219"/>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Reaction</a:t>
            </a:r>
          </a:p>
        </p:txBody>
      </p:sp>
      <p:sp>
        <p:nvSpPr>
          <p:cNvPr id="7" name="TextBox 18">
            <a:extLst>
              <a:ext uri="{FF2B5EF4-FFF2-40B4-BE49-F238E27FC236}">
                <a16:creationId xmlns:a16="http://schemas.microsoft.com/office/drawing/2014/main" id="{93357FB1-0FE9-B0A9-69A9-85CAC4BDB0FF}"/>
              </a:ext>
            </a:extLst>
          </p:cNvPr>
          <p:cNvSpPr txBox="1"/>
          <p:nvPr/>
        </p:nvSpPr>
        <p:spPr>
          <a:xfrm>
            <a:off x="15955320" y="11560068"/>
            <a:ext cx="6803080"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Similar response to the market development or marketing incentive</a:t>
            </a:r>
          </a:p>
        </p:txBody>
      </p:sp>
      <p:pic>
        <p:nvPicPr>
          <p:cNvPr id="11" name="Grafický objekt 10" descr="Cyklistika obrys">
            <a:extLst>
              <a:ext uri="{FF2B5EF4-FFF2-40B4-BE49-F238E27FC236}">
                <a16:creationId xmlns:a16="http://schemas.microsoft.com/office/drawing/2014/main" id="{BCC612E7-F162-A826-E834-38B9888E71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4136611" y="11063410"/>
            <a:ext cx="758978" cy="758978"/>
          </a:xfrm>
          <a:prstGeom prst="rect">
            <a:avLst/>
          </a:prstGeom>
        </p:spPr>
      </p:pic>
    </p:spTree>
    <p:extLst>
      <p:ext uri="{BB962C8B-B14F-4D97-AF65-F5344CB8AC3E}">
        <p14:creationId xmlns:p14="http://schemas.microsoft.com/office/powerpoint/2010/main" val="105988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a:t>
            </a:r>
            <a:r>
              <a:rPr lang="cs-CZ" err="1">
                <a:solidFill>
                  <a:schemeClr val="accent2"/>
                </a:solidFill>
              </a:rPr>
              <a:t>Calculation</a:t>
            </a:r>
            <a:r>
              <a:rPr lang="cs-CZ">
                <a:solidFill>
                  <a:schemeClr val="accent2"/>
                </a:solidFill>
              </a:rPr>
              <a:t> </a:t>
            </a:r>
            <a:r>
              <a:rPr lang="en-US">
                <a:solidFill>
                  <a:schemeClr val="accent2"/>
                </a:solidFill>
              </a:rPr>
              <a:t>Methodologies</a:t>
            </a:r>
          </a:p>
        </p:txBody>
      </p:sp>
      <p:sp>
        <p:nvSpPr>
          <p:cNvPr id="3" name="Text Placeholder 2"/>
          <p:cNvSpPr>
            <a:spLocks noGrp="1"/>
          </p:cNvSpPr>
          <p:nvPr>
            <p:ph type="body" sz="quarter" idx="10"/>
          </p:nvPr>
        </p:nvSpPr>
        <p:spPr/>
        <p:txBody>
          <a:bodyPr/>
          <a:lstStyle/>
          <a:p>
            <a:r>
              <a:rPr lang="en-US"/>
              <a:t>Consultancy Project </a:t>
            </a:r>
            <a:r>
              <a:rPr lang="en-US">
                <a:solidFill>
                  <a:schemeClr val="accent1"/>
                </a:solidFill>
              </a:rPr>
              <a:t>| Market Potential Analysis </a:t>
            </a:r>
            <a:r>
              <a:rPr lang="en-US"/>
              <a:t>| </a:t>
            </a:r>
            <a:r>
              <a:rPr lang="en-US">
                <a:solidFill>
                  <a:schemeClr val="accent6"/>
                </a:solidFill>
              </a:rPr>
              <a:t>Definition &amp; Objectives</a:t>
            </a:r>
          </a:p>
        </p:txBody>
      </p:sp>
      <p:sp>
        <p:nvSpPr>
          <p:cNvPr id="10" name="Šipka: obousměrná vodorovná 9">
            <a:extLst>
              <a:ext uri="{FF2B5EF4-FFF2-40B4-BE49-F238E27FC236}">
                <a16:creationId xmlns:a16="http://schemas.microsoft.com/office/drawing/2014/main" id="{E7461A46-0014-9802-9575-4678F2161D42}"/>
              </a:ext>
            </a:extLst>
          </p:cNvPr>
          <p:cNvSpPr/>
          <p:nvPr/>
        </p:nvSpPr>
        <p:spPr>
          <a:xfrm>
            <a:off x="4625544" y="10258123"/>
            <a:ext cx="15978936" cy="1851364"/>
          </a:xfrm>
          <a:prstGeom prst="leftRightArrow">
            <a:avLst/>
          </a:prstGeom>
          <a:solidFill>
            <a:srgbClr val="00AFD2"/>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cs-CZ"/>
          </a:p>
        </p:txBody>
      </p:sp>
      <p:sp>
        <p:nvSpPr>
          <p:cNvPr id="11" name="TextovéPole 10">
            <a:extLst>
              <a:ext uri="{FF2B5EF4-FFF2-40B4-BE49-F238E27FC236}">
                <a16:creationId xmlns:a16="http://schemas.microsoft.com/office/drawing/2014/main" id="{6B027E0B-0398-742E-BECC-628F13214E77}"/>
              </a:ext>
            </a:extLst>
          </p:cNvPr>
          <p:cNvSpPr txBox="1"/>
          <p:nvPr/>
        </p:nvSpPr>
        <p:spPr>
          <a:xfrm>
            <a:off x="8334993" y="10806346"/>
            <a:ext cx="6686460" cy="800219"/>
          </a:xfrm>
          <a:prstGeom prst="rect">
            <a:avLst/>
          </a:prstGeom>
          <a:noFill/>
        </p:spPr>
        <p:txBody>
          <a:bodyPr wrap="square">
            <a:spAutoFit/>
          </a:bodyPr>
          <a:lstStyle/>
          <a:p>
            <a:pPr lvl="0" algn="ctr"/>
            <a:r>
              <a:rPr lang="cs-CZ" sz="4600" err="1">
                <a:solidFill>
                  <a:schemeClr val="bg1"/>
                </a:solidFill>
                <a:latin typeface="+mj-lt"/>
              </a:rPr>
              <a:t>Horizontal</a:t>
            </a:r>
            <a:endParaRPr lang="cs-CZ" sz="4600">
              <a:solidFill>
                <a:schemeClr val="bg1"/>
              </a:solidFill>
              <a:latin typeface="+mj-lt"/>
            </a:endParaRPr>
          </a:p>
        </p:txBody>
      </p:sp>
      <p:sp>
        <p:nvSpPr>
          <p:cNvPr id="12" name="Šipka: obousměrná vodorovná 11">
            <a:extLst>
              <a:ext uri="{FF2B5EF4-FFF2-40B4-BE49-F238E27FC236}">
                <a16:creationId xmlns:a16="http://schemas.microsoft.com/office/drawing/2014/main" id="{4884A956-043D-4718-3594-43C5855758B2}"/>
              </a:ext>
            </a:extLst>
          </p:cNvPr>
          <p:cNvSpPr/>
          <p:nvPr/>
        </p:nvSpPr>
        <p:spPr>
          <a:xfrm rot="16200000">
            <a:off x="320291" y="6074558"/>
            <a:ext cx="8338610" cy="1851364"/>
          </a:xfrm>
          <a:prstGeom prst="leftRightArrow">
            <a:avLst/>
          </a:prstGeom>
          <a:solidFill>
            <a:schemeClr val="accent1">
              <a:lumMod val="75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cs-CZ"/>
          </a:p>
        </p:txBody>
      </p:sp>
      <p:sp>
        <p:nvSpPr>
          <p:cNvPr id="13" name="TextovéPole 12">
            <a:extLst>
              <a:ext uri="{FF2B5EF4-FFF2-40B4-BE49-F238E27FC236}">
                <a16:creationId xmlns:a16="http://schemas.microsoft.com/office/drawing/2014/main" id="{4B48650D-BAE8-B422-0C05-FD654CBD2B1F}"/>
              </a:ext>
            </a:extLst>
          </p:cNvPr>
          <p:cNvSpPr txBox="1"/>
          <p:nvPr/>
        </p:nvSpPr>
        <p:spPr>
          <a:xfrm rot="16200000">
            <a:off x="2744931" y="6277586"/>
            <a:ext cx="3489328" cy="800219"/>
          </a:xfrm>
          <a:prstGeom prst="rect">
            <a:avLst/>
          </a:prstGeom>
          <a:noFill/>
        </p:spPr>
        <p:txBody>
          <a:bodyPr wrap="square">
            <a:spAutoFit/>
          </a:bodyPr>
          <a:lstStyle/>
          <a:p>
            <a:pPr lvl="0" algn="ctr"/>
            <a:r>
              <a:rPr lang="en-US" sz="4600">
                <a:solidFill>
                  <a:schemeClr val="bg1"/>
                </a:solidFill>
                <a:latin typeface="+mj-lt"/>
              </a:rPr>
              <a:t>Vertical</a:t>
            </a:r>
            <a:endParaRPr lang="cs-CZ" sz="4600">
              <a:solidFill>
                <a:schemeClr val="bg1"/>
              </a:solidFill>
              <a:latin typeface="+mj-lt"/>
            </a:endParaRPr>
          </a:p>
        </p:txBody>
      </p:sp>
      <p:grpSp>
        <p:nvGrpSpPr>
          <p:cNvPr id="16" name="Skupina 15">
            <a:extLst>
              <a:ext uri="{FF2B5EF4-FFF2-40B4-BE49-F238E27FC236}">
                <a16:creationId xmlns:a16="http://schemas.microsoft.com/office/drawing/2014/main" id="{9DD2F4D9-528C-207A-7D27-7B5D3AE9C8AD}"/>
              </a:ext>
            </a:extLst>
          </p:cNvPr>
          <p:cNvGrpSpPr/>
          <p:nvPr/>
        </p:nvGrpSpPr>
        <p:grpSpPr>
          <a:xfrm>
            <a:off x="5659116" y="4051449"/>
            <a:ext cx="13909044" cy="6067911"/>
            <a:chOff x="245819" y="1143850"/>
            <a:chExt cx="11767011" cy="4570294"/>
          </a:xfrm>
        </p:grpSpPr>
        <p:pic>
          <p:nvPicPr>
            <p:cNvPr id="17" name="Obrázek 16">
              <a:extLst>
                <a:ext uri="{FF2B5EF4-FFF2-40B4-BE49-F238E27FC236}">
                  <a16:creationId xmlns:a16="http://schemas.microsoft.com/office/drawing/2014/main" id="{718A3BCF-F877-A6DC-21A4-F41F68F48BAB}"/>
                </a:ext>
              </a:extLst>
            </p:cNvPr>
            <p:cNvPicPr>
              <a:picLocks noChangeAspect="1"/>
            </p:cNvPicPr>
            <p:nvPr/>
          </p:nvPicPr>
          <p:blipFill rotWithShape="1">
            <a:blip r:embed="rId2"/>
            <a:srcRect l="5165" t="13056" r="19444" b="1389"/>
            <a:stretch/>
          </p:blipFill>
          <p:spPr>
            <a:xfrm>
              <a:off x="245819" y="1143855"/>
              <a:ext cx="6443662" cy="4570289"/>
            </a:xfrm>
            <a:prstGeom prst="rect">
              <a:avLst/>
            </a:prstGeom>
          </p:spPr>
        </p:pic>
        <p:pic>
          <p:nvPicPr>
            <p:cNvPr id="18" name="Obrázek 17">
              <a:extLst>
                <a:ext uri="{FF2B5EF4-FFF2-40B4-BE49-F238E27FC236}">
                  <a16:creationId xmlns:a16="http://schemas.microsoft.com/office/drawing/2014/main" id="{7059A7E7-5EBB-7A11-BFD0-6D6063A481FB}"/>
                </a:ext>
              </a:extLst>
            </p:cNvPr>
            <p:cNvPicPr>
              <a:picLocks noChangeAspect="1"/>
            </p:cNvPicPr>
            <p:nvPr/>
          </p:nvPicPr>
          <p:blipFill rotWithShape="1">
            <a:blip r:embed="rId3"/>
            <a:srcRect l="25087" t="13056" r="12630" b="1389"/>
            <a:stretch/>
          </p:blipFill>
          <p:spPr>
            <a:xfrm>
              <a:off x="6689481" y="1143850"/>
              <a:ext cx="5323349" cy="4570289"/>
            </a:xfrm>
            <a:prstGeom prst="rect">
              <a:avLst/>
            </a:prstGeom>
          </p:spPr>
        </p:pic>
      </p:grpSp>
    </p:spTree>
    <p:extLst>
      <p:ext uri="{BB962C8B-B14F-4D97-AF65-F5344CB8AC3E}">
        <p14:creationId xmlns:p14="http://schemas.microsoft.com/office/powerpoint/2010/main" val="100189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Vertical Methodologies</a:t>
            </a:r>
          </a:p>
        </p:txBody>
      </p:sp>
      <p:sp>
        <p:nvSpPr>
          <p:cNvPr id="3" name="Text Placeholder 2"/>
          <p:cNvSpPr>
            <a:spLocks noGrp="1"/>
          </p:cNvSpPr>
          <p:nvPr>
            <p:ph type="body" sz="quarter" idx="10"/>
          </p:nvPr>
        </p:nvSpPr>
        <p:spPr/>
        <p:txBody>
          <a:bodyPr/>
          <a:lstStyle/>
          <a:p>
            <a:r>
              <a:rPr lang="en-US"/>
              <a:t>Consultancy Project </a:t>
            </a:r>
            <a:r>
              <a:rPr lang="en-US">
                <a:solidFill>
                  <a:schemeClr val="accent1"/>
                </a:solidFill>
              </a:rPr>
              <a:t>| Market Potential Analysis </a:t>
            </a:r>
            <a:r>
              <a:rPr lang="en-US"/>
              <a:t>| </a:t>
            </a:r>
            <a:r>
              <a:rPr lang="en-US">
                <a:solidFill>
                  <a:schemeClr val="accent6"/>
                </a:solidFill>
              </a:rPr>
              <a:t>Definition &amp; Objectives</a:t>
            </a:r>
          </a:p>
        </p:txBody>
      </p:sp>
      <p:sp>
        <p:nvSpPr>
          <p:cNvPr id="94" name="32-Point Star 83"/>
          <p:cNvSpPr/>
          <p:nvPr/>
        </p:nvSpPr>
        <p:spPr>
          <a:xfrm>
            <a:off x="9117667" y="4320791"/>
            <a:ext cx="6187002" cy="6187002"/>
          </a:xfrm>
          <a:custGeom>
            <a:avLst/>
            <a:gdLst>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4482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4706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709902" h="4709902">
                <a:moveTo>
                  <a:pt x="0" y="2354951"/>
                </a:moveTo>
                <a:lnTo>
                  <a:pt x="11351" y="2124119"/>
                </a:lnTo>
                <a:lnTo>
                  <a:pt x="45239" y="1895524"/>
                </a:lnTo>
                <a:lnTo>
                  <a:pt x="101404" y="1671356"/>
                </a:lnTo>
                <a:lnTo>
                  <a:pt x="179259" y="1453758"/>
                </a:lnTo>
                <a:lnTo>
                  <a:pt x="278073" y="1244827"/>
                </a:lnTo>
                <a:lnTo>
                  <a:pt x="396880" y="1046611"/>
                </a:lnTo>
                <a:lnTo>
                  <a:pt x="534550" y="860994"/>
                </a:lnTo>
                <a:lnTo>
                  <a:pt x="689749" y="689749"/>
                </a:lnTo>
                <a:lnTo>
                  <a:pt x="860994" y="534550"/>
                </a:lnTo>
                <a:lnTo>
                  <a:pt x="1046611" y="396880"/>
                </a:lnTo>
                <a:lnTo>
                  <a:pt x="1244827" y="278073"/>
                </a:lnTo>
                <a:lnTo>
                  <a:pt x="1453758" y="179259"/>
                </a:lnTo>
                <a:lnTo>
                  <a:pt x="1671356" y="101404"/>
                </a:lnTo>
                <a:lnTo>
                  <a:pt x="1895524" y="45239"/>
                </a:lnTo>
                <a:lnTo>
                  <a:pt x="2124119" y="11351"/>
                </a:lnTo>
                <a:lnTo>
                  <a:pt x="2354951" y="0"/>
                </a:lnTo>
                <a:lnTo>
                  <a:pt x="2585783" y="11351"/>
                </a:lnTo>
                <a:lnTo>
                  <a:pt x="2814378" y="45239"/>
                </a:lnTo>
                <a:lnTo>
                  <a:pt x="3038546" y="101404"/>
                </a:lnTo>
                <a:lnTo>
                  <a:pt x="3256144" y="179259"/>
                </a:lnTo>
                <a:lnTo>
                  <a:pt x="3465075" y="278073"/>
                </a:lnTo>
                <a:lnTo>
                  <a:pt x="3663291" y="396880"/>
                </a:lnTo>
                <a:lnTo>
                  <a:pt x="3848908" y="534550"/>
                </a:lnTo>
                <a:lnTo>
                  <a:pt x="4020153" y="689749"/>
                </a:lnTo>
                <a:lnTo>
                  <a:pt x="4175352" y="860994"/>
                </a:lnTo>
                <a:lnTo>
                  <a:pt x="4313022" y="1046611"/>
                </a:lnTo>
                <a:lnTo>
                  <a:pt x="4431829" y="1239747"/>
                </a:lnTo>
                <a:lnTo>
                  <a:pt x="4530643" y="1453758"/>
                </a:lnTo>
                <a:lnTo>
                  <a:pt x="4608498" y="1671356"/>
                </a:lnTo>
                <a:lnTo>
                  <a:pt x="4664663" y="1895524"/>
                </a:lnTo>
                <a:lnTo>
                  <a:pt x="4698551" y="2124119"/>
                </a:lnTo>
                <a:lnTo>
                  <a:pt x="4709902" y="2354951"/>
                </a:lnTo>
                <a:lnTo>
                  <a:pt x="4698551" y="2585783"/>
                </a:lnTo>
                <a:lnTo>
                  <a:pt x="4664663" y="2814378"/>
                </a:lnTo>
                <a:lnTo>
                  <a:pt x="4608498" y="3038546"/>
                </a:lnTo>
                <a:lnTo>
                  <a:pt x="4530643" y="3256144"/>
                </a:lnTo>
                <a:lnTo>
                  <a:pt x="4431829" y="3465075"/>
                </a:lnTo>
                <a:lnTo>
                  <a:pt x="4313022" y="3663291"/>
                </a:lnTo>
                <a:lnTo>
                  <a:pt x="4175352" y="3848908"/>
                </a:lnTo>
                <a:lnTo>
                  <a:pt x="4020153" y="4020153"/>
                </a:lnTo>
                <a:lnTo>
                  <a:pt x="3848908" y="4175352"/>
                </a:lnTo>
                <a:lnTo>
                  <a:pt x="3663291" y="4313022"/>
                </a:lnTo>
                <a:lnTo>
                  <a:pt x="3465075" y="4431829"/>
                </a:lnTo>
                <a:lnTo>
                  <a:pt x="3256144" y="4530643"/>
                </a:lnTo>
                <a:lnTo>
                  <a:pt x="3038546" y="4608498"/>
                </a:lnTo>
                <a:lnTo>
                  <a:pt x="2814378" y="4664663"/>
                </a:lnTo>
                <a:lnTo>
                  <a:pt x="2585783" y="4698551"/>
                </a:lnTo>
                <a:lnTo>
                  <a:pt x="2354951" y="4709902"/>
                </a:lnTo>
                <a:lnTo>
                  <a:pt x="2124119" y="4698551"/>
                </a:lnTo>
                <a:lnTo>
                  <a:pt x="1895524" y="4664663"/>
                </a:lnTo>
                <a:lnTo>
                  <a:pt x="1671356" y="4608498"/>
                </a:lnTo>
                <a:lnTo>
                  <a:pt x="1453758" y="4530643"/>
                </a:lnTo>
                <a:lnTo>
                  <a:pt x="1244827" y="4431829"/>
                </a:lnTo>
                <a:lnTo>
                  <a:pt x="1046611" y="4313022"/>
                </a:lnTo>
                <a:lnTo>
                  <a:pt x="860994" y="4175352"/>
                </a:lnTo>
                <a:lnTo>
                  <a:pt x="689749" y="4020153"/>
                </a:lnTo>
                <a:lnTo>
                  <a:pt x="534550" y="3848908"/>
                </a:lnTo>
                <a:lnTo>
                  <a:pt x="396880" y="3663291"/>
                </a:lnTo>
                <a:lnTo>
                  <a:pt x="278073" y="3465075"/>
                </a:lnTo>
                <a:lnTo>
                  <a:pt x="179259" y="3256144"/>
                </a:lnTo>
                <a:lnTo>
                  <a:pt x="101404" y="3038546"/>
                </a:lnTo>
                <a:lnTo>
                  <a:pt x="45239" y="2814378"/>
                </a:lnTo>
                <a:lnTo>
                  <a:pt x="11351" y="2585783"/>
                </a:lnTo>
                <a:lnTo>
                  <a:pt x="0" y="23549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Diagram 32">
            <a:extLst>
              <a:ext uri="{FF2B5EF4-FFF2-40B4-BE49-F238E27FC236}">
                <a16:creationId xmlns:a16="http://schemas.microsoft.com/office/drawing/2014/main" id="{800D0932-80B6-96B2-5B0F-A67B7AA30442}"/>
              </a:ext>
            </a:extLst>
          </p:cNvPr>
          <p:cNvGraphicFramePr/>
          <p:nvPr>
            <p:extLst>
              <p:ext uri="{D42A27DB-BD31-4B8C-83A1-F6EECF244321}">
                <p14:modId xmlns:p14="http://schemas.microsoft.com/office/powerpoint/2010/main" val="3109473060"/>
              </p:ext>
            </p:extLst>
          </p:nvPr>
        </p:nvGraphicFramePr>
        <p:xfrm>
          <a:off x="4064000" y="2328624"/>
          <a:ext cx="16256000"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7" name="Skupina 36">
            <a:extLst>
              <a:ext uri="{FF2B5EF4-FFF2-40B4-BE49-F238E27FC236}">
                <a16:creationId xmlns:a16="http://schemas.microsoft.com/office/drawing/2014/main" id="{1B8A1335-D913-779C-EA4F-2C28FC3A5A5F}"/>
              </a:ext>
            </a:extLst>
          </p:cNvPr>
          <p:cNvGrpSpPr/>
          <p:nvPr/>
        </p:nvGrpSpPr>
        <p:grpSpPr>
          <a:xfrm>
            <a:off x="12529135" y="4973365"/>
            <a:ext cx="5283200" cy="5563040"/>
            <a:chOff x="2438399" y="2637146"/>
            <a:chExt cx="5283200" cy="5563040"/>
          </a:xfrm>
        </p:grpSpPr>
        <p:sp>
          <p:nvSpPr>
            <p:cNvPr id="38" name="Obdélník 37">
              <a:extLst>
                <a:ext uri="{FF2B5EF4-FFF2-40B4-BE49-F238E27FC236}">
                  <a16:creationId xmlns:a16="http://schemas.microsoft.com/office/drawing/2014/main" id="{CBF2094E-0D25-8123-01BA-31892246CEB1}"/>
                </a:ext>
              </a:extLst>
            </p:cNvPr>
            <p:cNvSpPr/>
            <p:nvPr/>
          </p:nvSpPr>
          <p:spPr>
            <a:xfrm>
              <a:off x="2438399" y="2637146"/>
              <a:ext cx="5283200" cy="5563040"/>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cs-CZ"/>
            </a:p>
          </p:txBody>
        </p:sp>
        <p:sp>
          <p:nvSpPr>
            <p:cNvPr id="39" name="TextovéPole 38">
              <a:extLst>
                <a:ext uri="{FF2B5EF4-FFF2-40B4-BE49-F238E27FC236}">
                  <a16:creationId xmlns:a16="http://schemas.microsoft.com/office/drawing/2014/main" id="{7EC5D3BD-143B-828D-45A8-D6E00CC260DB}"/>
                </a:ext>
              </a:extLst>
            </p:cNvPr>
            <p:cNvSpPr txBox="1"/>
            <p:nvPr/>
          </p:nvSpPr>
          <p:spPr>
            <a:xfrm>
              <a:off x="2438399" y="2637146"/>
              <a:ext cx="5283200" cy="556304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7640" tIns="167640" rIns="167640" bIns="167640" numCol="1" spcCol="1270" anchor="b" anchorCtr="0">
              <a:noAutofit/>
            </a:bodyPr>
            <a:lstStyle/>
            <a:p>
              <a:pPr marL="0" lvl="0" indent="0" algn="r" defTabSz="1955800">
                <a:lnSpc>
                  <a:spcPct val="90000"/>
                </a:lnSpc>
                <a:spcBef>
                  <a:spcPct val="0"/>
                </a:spcBef>
                <a:spcAft>
                  <a:spcPct val="35000"/>
                </a:spcAft>
                <a:buNone/>
              </a:pPr>
              <a:r>
                <a:rPr lang="en-US" sz="2800" kern="1200">
                  <a:solidFill>
                    <a:schemeClr val="bg1"/>
                  </a:solidFill>
                  <a:latin typeface="+mj-lt"/>
                </a:rPr>
                <a:t>Calculation of the market potential </a:t>
              </a:r>
              <a:r>
                <a:rPr lang="en-US" sz="2800">
                  <a:solidFill>
                    <a:schemeClr val="bg1"/>
                  </a:solidFill>
                  <a:latin typeface="+mj-lt"/>
                </a:rPr>
                <a:t>based on the statistics of the selected industrial sector value or volume and data-based estimation of its share relevant to the chosen products or services  </a:t>
              </a:r>
              <a:endParaRPr lang="en-US" sz="2800" kern="1200">
                <a:solidFill>
                  <a:schemeClr val="bg1"/>
                </a:solidFill>
                <a:latin typeface="+mj-lt"/>
              </a:endParaRPr>
            </a:p>
            <a:p>
              <a:pPr algn="r" defTabSz="1955800">
                <a:lnSpc>
                  <a:spcPct val="90000"/>
                </a:lnSpc>
                <a:spcBef>
                  <a:spcPct val="0"/>
                </a:spcBef>
                <a:spcAft>
                  <a:spcPct val="35000"/>
                </a:spcAft>
              </a:pPr>
              <a:r>
                <a:rPr lang="en-US" sz="4400">
                  <a:solidFill>
                    <a:schemeClr val="bg1"/>
                  </a:solidFill>
                  <a:latin typeface="+mj-lt"/>
                </a:rPr>
                <a:t>Statistics</a:t>
              </a:r>
              <a:r>
                <a:rPr lang="cs-CZ" sz="4400" kern="1200">
                  <a:solidFill>
                    <a:schemeClr val="bg1"/>
                  </a:solidFill>
                  <a:latin typeface="+mj-lt"/>
                </a:rPr>
                <a:t> </a:t>
              </a:r>
              <a:r>
                <a:rPr lang="en-US" sz="4400" kern="1200">
                  <a:solidFill>
                    <a:schemeClr val="bg1"/>
                  </a:solidFill>
                  <a:latin typeface="+mj-lt"/>
                </a:rPr>
                <a:t>based</a:t>
              </a:r>
            </a:p>
          </p:txBody>
        </p:sp>
      </p:grpSp>
    </p:spTree>
    <p:extLst>
      <p:ext uri="{BB962C8B-B14F-4D97-AF65-F5344CB8AC3E}">
        <p14:creationId xmlns:p14="http://schemas.microsoft.com/office/powerpoint/2010/main" val="445199193"/>
      </p:ext>
    </p:extLst>
  </p:cSld>
  <p:clrMapOvr>
    <a:masterClrMapping/>
  </p:clrMapOvr>
</p:sld>
</file>

<file path=ppt/theme/theme1.xml><?xml version="1.0" encoding="utf-8"?>
<a:theme xmlns:a="http://schemas.openxmlformats.org/drawingml/2006/main" name="Office Theme">
  <a:themeElements>
    <a:clrScheme name="03-Business Plan">
      <a:dk1>
        <a:srgbClr val="999999"/>
      </a:dk1>
      <a:lt1>
        <a:sysClr val="window" lastClr="FFFFFF"/>
      </a:lt1>
      <a:dk2>
        <a:srgbClr val="050A19"/>
      </a:dk2>
      <a:lt2>
        <a:srgbClr val="FFFFFF"/>
      </a:lt2>
      <a:accent1>
        <a:srgbClr val="09B1CC"/>
      </a:accent1>
      <a:accent2>
        <a:srgbClr val="32C0D8"/>
      </a:accent2>
      <a:accent3>
        <a:srgbClr val="558EB9"/>
      </a:accent3>
      <a:accent4>
        <a:srgbClr val="397FB0"/>
      </a:accent4>
      <a:accent5>
        <a:srgbClr val="089BB4"/>
      </a:accent5>
      <a:accent6>
        <a:srgbClr val="1D869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0595280537E74883B45D0D781D25FE" ma:contentTypeVersion="2" ma:contentTypeDescription="Create a new document." ma:contentTypeScope="" ma:versionID="39dce2029f06d9a2f2f04985478fae96">
  <xsd:schema xmlns:xsd="http://www.w3.org/2001/XMLSchema" xmlns:xs="http://www.w3.org/2001/XMLSchema" xmlns:p="http://schemas.microsoft.com/office/2006/metadata/properties" xmlns:ns2="35f34cf2-f5be-4606-8079-38a6f6ec9a96" targetNamespace="http://schemas.microsoft.com/office/2006/metadata/properties" ma:root="true" ma:fieldsID="4f41ad2ada8e4abe8357406a88862ca0" ns2:_="">
    <xsd:import namespace="35f34cf2-f5be-4606-8079-38a6f6ec9a9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34cf2-f5be-4606-8079-38a6f6ec9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D05486-D9A0-44FE-BEEE-105D82351D18}">
  <ds:schemaRefs>
    <ds:schemaRef ds:uri="35f34cf2-f5be-4606-8079-38a6f6ec9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F63EF3-CBF3-47B0-BA9E-5EB6AABA7961}">
  <ds:schemaRefs>
    <ds:schemaRef ds:uri="http://schemas.microsoft.com/sharepoint/v3/contenttype/forms"/>
  </ds:schemaRefs>
</ds:datastoreItem>
</file>

<file path=customXml/itemProps3.xml><?xml version="1.0" encoding="utf-8"?>
<ds:datastoreItem xmlns:ds="http://schemas.openxmlformats.org/officeDocument/2006/customXml" ds:itemID="{9D061F6D-8FE3-4D52-B52B-44CC76334C84}">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www.w3.org/XML/1998/namespace"/>
    <ds:schemaRef ds:uri="35f34cf2-f5be-4606-8079-38a6f6ec9a96"/>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TotalTime>
  <Words>1933</Words>
  <Application>Microsoft Office PowerPoint</Application>
  <PresentationFormat>Vlastní</PresentationFormat>
  <Paragraphs>388</Paragraphs>
  <Slides>35</Slides>
  <Notes>10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35</vt:i4>
      </vt:variant>
    </vt:vector>
  </HeadingPairs>
  <TitlesOfParts>
    <vt:vector size="42" baseType="lpstr">
      <vt:lpstr>Arial</vt:lpstr>
      <vt:lpstr>Arial CE</vt:lpstr>
      <vt:lpstr>Calibri</vt:lpstr>
      <vt:lpstr>Open Sans</vt:lpstr>
      <vt:lpstr>Open Sans Light</vt:lpstr>
      <vt:lpstr>Roboto</vt:lpstr>
      <vt:lpstr>Office Theme</vt:lpstr>
      <vt:lpstr>Prezentace aplikace PowerPoint</vt:lpstr>
      <vt:lpstr>Our Agenda</vt:lpstr>
      <vt:lpstr>Prezentace aplikace PowerPoint</vt:lpstr>
      <vt:lpstr>Market Analysis Objectives</vt:lpstr>
      <vt:lpstr>Terms Definition</vt:lpstr>
      <vt:lpstr>Terms Definition</vt:lpstr>
      <vt:lpstr>Terms Definition</vt:lpstr>
      <vt:lpstr>Market Potential Calculation Methodologies</vt:lpstr>
      <vt:lpstr>Market Potential Vertical Methodologies</vt:lpstr>
      <vt:lpstr>Market Potential Horizontal Methodology</vt:lpstr>
      <vt:lpstr>Prezentace aplikace PowerPoint</vt:lpstr>
      <vt:lpstr>Top-Down Calculation Process</vt:lpstr>
      <vt:lpstr>Market Potential Sika CZ Case Study</vt:lpstr>
      <vt:lpstr>Market Potential Sika CZ Case Study</vt:lpstr>
      <vt:lpstr>Market Potential Sika CZ Case Study</vt:lpstr>
      <vt:lpstr>Market Potential Sika CZ Case Study</vt:lpstr>
      <vt:lpstr>Market Potential Sika CZ Case Study</vt:lpstr>
      <vt:lpstr>Market Potential Sika CZ Case Study</vt:lpstr>
      <vt:lpstr>Market Potential Sika CZ Case Study</vt:lpstr>
      <vt:lpstr>Prezentace aplikace PowerPoint</vt:lpstr>
      <vt:lpstr>Bottom Up Calculation Process</vt:lpstr>
      <vt:lpstr>Market Potential Sika CZ Case Study</vt:lpstr>
      <vt:lpstr>Market Potential Sika CZ Case Study</vt:lpstr>
      <vt:lpstr>Market Potential Sika CZ Case Study</vt:lpstr>
      <vt:lpstr>Market Potential Sika CZ Case Study</vt:lpstr>
      <vt:lpstr>Market Potential Sika CZ Case Study</vt:lpstr>
      <vt:lpstr>Market Potential Sika CZ Case Study</vt:lpstr>
      <vt:lpstr>Prezentace aplikace PowerPoint</vt:lpstr>
      <vt:lpstr>Horizontal Calculation Process</vt:lpstr>
      <vt:lpstr>Market Potential Sika CZ Case Study</vt:lpstr>
      <vt:lpstr>Market Potential Sika CZ Case Study</vt:lpstr>
      <vt:lpstr>Market Potential Sika CZ Case Study</vt:lpstr>
      <vt:lpstr>Prezentace aplikace PowerPoint</vt:lpstr>
      <vt:lpstr>Summary Of Market Potential Calculation</vt:lpstr>
      <vt:lpstr>Prezentace aplikace PowerPoint</vt:lpstr>
    </vt:vector>
  </TitlesOfParts>
  <Company>JafarDesigns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JafarDesigns</dc:creator>
  <cp:lastModifiedBy>Jakub Cech</cp:lastModifiedBy>
  <cp:revision>3</cp:revision>
  <dcterms:created xsi:type="dcterms:W3CDTF">2016-06-20T18:47:00Z</dcterms:created>
  <dcterms:modified xsi:type="dcterms:W3CDTF">2024-09-25T08:49:01Z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0x010100C20595280537E74883B45D0D781D25FE</vt:lpwstr>
  </property>
  <property fmtid="{D5CDD505-2E9C-101B-9397-08002B2CF9AE}" pid="3" name="MSIP_Label_df6d7d17-467a-4c8a-bc82-0da4d92ddbea_Enabled">
    <vt:lpwstr>true</vt:lpwstr>
  </property>
  <property fmtid="{D5CDD505-2E9C-101B-9397-08002B2CF9AE}" pid="4" name="MSIP_Label_df6d7d17-467a-4c8a-bc82-0da4d92ddbea_SetDate">
    <vt:lpwstr>2024-09-25T08:46:11Z</vt:lpwstr>
  </property>
  <property fmtid="{D5CDD505-2E9C-101B-9397-08002B2CF9AE}" pid="5" name="MSIP_Label_df6d7d17-467a-4c8a-bc82-0da4d92ddbea_Method">
    <vt:lpwstr>Privileged</vt:lpwstr>
  </property>
  <property fmtid="{D5CDD505-2E9C-101B-9397-08002B2CF9AE}" pid="6" name="MSIP_Label_df6d7d17-467a-4c8a-bc82-0da4d92ddbea_Name">
    <vt:lpwstr>Internal</vt:lpwstr>
  </property>
  <property fmtid="{D5CDD505-2E9C-101B-9397-08002B2CF9AE}" pid="7" name="MSIP_Label_df6d7d17-467a-4c8a-bc82-0da4d92ddbea_SiteId">
    <vt:lpwstr>eb8a6a88-d993-4e50-b4f0-ada3df9e78f8</vt:lpwstr>
  </property>
  <property fmtid="{D5CDD505-2E9C-101B-9397-08002B2CF9AE}" pid="8" name="MSIP_Label_df6d7d17-467a-4c8a-bc82-0da4d92ddbea_ActionId">
    <vt:lpwstr>590773be-e6bd-45f3-93c9-4b8e64a74d04</vt:lpwstr>
  </property>
  <property fmtid="{D5CDD505-2E9C-101B-9397-08002B2CF9AE}" pid="9" name="MSIP_Label_df6d7d17-467a-4c8a-bc82-0da4d92ddbea_ContentBits">
    <vt:lpwstr>2</vt:lpwstr>
  </property>
  <property fmtid="{D5CDD505-2E9C-101B-9397-08002B2CF9AE}" pid="10" name="ClassificationContentMarkingFooterLocations">
    <vt:lpwstr>Office Theme:3</vt:lpwstr>
  </property>
  <property fmtid="{D5CDD505-2E9C-101B-9397-08002B2CF9AE}" pid="11" name="ClassificationContentMarkingFooterText">
    <vt:lpwstr>INTERNAL</vt:lpwstr>
  </property>
</Properties>
</file>