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4"/>
    <p:sldMasterId id="2147483660" r:id="rId5"/>
    <p:sldMasterId id="2147483675" r:id="rId6"/>
  </p:sldMasterIdLst>
  <p:notesMasterIdLst>
    <p:notesMasterId r:id="rId25"/>
  </p:notesMasterIdLst>
  <p:handoutMasterIdLst>
    <p:handoutMasterId r:id="rId26"/>
  </p:handoutMasterIdLst>
  <p:sldIdLst>
    <p:sldId id="583" r:id="rId7"/>
    <p:sldId id="1077" r:id="rId8"/>
    <p:sldId id="1079" r:id="rId9"/>
    <p:sldId id="1120" r:id="rId10"/>
    <p:sldId id="1121" r:id="rId11"/>
    <p:sldId id="1122" r:id="rId12"/>
    <p:sldId id="1131" r:id="rId13"/>
    <p:sldId id="1123" r:id="rId14"/>
    <p:sldId id="1124" r:id="rId15"/>
    <p:sldId id="1132" r:id="rId16"/>
    <p:sldId id="1125" r:id="rId17"/>
    <p:sldId id="1126" r:id="rId18"/>
    <p:sldId id="1127" r:id="rId19"/>
    <p:sldId id="1133" r:id="rId20"/>
    <p:sldId id="1128" r:id="rId21"/>
    <p:sldId id="1129" r:id="rId22"/>
    <p:sldId id="1130" r:id="rId23"/>
    <p:sldId id="1103" r:id="rId24"/>
  </p:sldIdLst>
  <p:sldSz cx="12192000" cy="6858000"/>
  <p:notesSz cx="6858000" cy="9144000"/>
  <p:defaultTextStyle>
    <a:defPPr>
      <a:defRPr lang="en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 Puškášová" initials="KP" lastIdx="2" clrIdx="0">
    <p:extLst>
      <p:ext uri="{19B8F6BF-5375-455C-9EA6-DF929625EA0E}">
        <p15:presenceInfo xmlns:p15="http://schemas.microsoft.com/office/powerpoint/2012/main" userId="S::kristina.puskasova@enehano.cz::a0fcbd6e-779e-43b7-ae62-7e88d86242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535"/>
    <a:srgbClr val="3FA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C7853C-536D-4A76-A0AE-DD22124D55A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wholeTbl>
    <a:band1H>
      <a:tcStyle>
        <a:tcBdr/>
        <a:fill>
          <a:solidFill>
            <a:srgbClr val="A5A5A5"/>
          </a:solidFill>
        </a:fill>
      </a:tcStyle>
    </a:band1H>
    <a:band2H>
      <a:tcStyle>
        <a:tcBdr/>
        <a:fill>
          <a:solidFill>
            <a:srgbClr val="A5A5A5"/>
          </a:solidFill>
        </a:fill>
      </a:tcStyle>
    </a:band2H>
    <a:band1V>
      <a:tcStyle>
        <a:tcBdr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band1V>
    <a:band2V>
      <a:tcStyle>
        <a:tcBdr/>
        <a:fill>
          <a:solidFill>
            <a:srgbClr val="A5A5A5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lef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95068" autoAdjust="0"/>
  </p:normalViewPr>
  <p:slideViewPr>
    <p:cSldViewPr snapToGrid="0">
      <p:cViewPr varScale="1">
        <p:scale>
          <a:sx n="121" d="100"/>
          <a:sy n="121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CC32926-9022-524E-9290-EE06B77CE2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kern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2FCC56F-6EC3-AA47-9C16-74E8D1C675F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712525-997F-5F4D-A291-A3383FDD6BAE}" type="datetime1">
              <a:rPr lang="sk-SK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9.10.2024</a:t>
            </a:fld>
            <a:endParaRPr lang="sk-SK" kern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5C972CE-76D2-0844-9FBD-1BE868F4981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kern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95A8730-F5B6-AE4C-936D-907D8A3A539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alibri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167B90-C60A-2B41-B660-E20FE539573F}" type="slidenum">
              <a:rPr lang="sk-SK" kern="0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sk-SK" kern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CCF95B37-1447-9C43-86FA-33FFA68C9D8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97A8A35-3F3A-1D4E-8F42-CA5FD47B76A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EE4A3FA-33A0-6447-A5B0-889A411DC14F}" type="datetime1">
              <a:rPr lang="cs-CZ"/>
              <a:pPr>
                <a:defRPr/>
              </a:pPr>
              <a:t>09.10.2024</a:t>
            </a:fld>
            <a:endParaRPr/>
          </a:p>
        </p:txBody>
      </p:sp>
      <p:sp>
        <p:nvSpPr>
          <p:cNvPr id="20484" name="Zástupný objekt pre obrázok snímky 3">
            <a:extLst>
              <a:ext uri="{FF2B5EF4-FFF2-40B4-BE49-F238E27FC236}">
                <a16:creationId xmlns:a16="http://schemas.microsoft.com/office/drawing/2014/main" id="{D9F7AF5D-AEB9-C849-AAB5-8429A35B07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Zástupný objekt pre poznámky 4">
            <a:extLst>
              <a:ext uri="{FF2B5EF4-FFF2-40B4-BE49-F238E27FC236}">
                <a16:creationId xmlns:a16="http://schemas.microsoft.com/office/drawing/2014/main" id="{DEBA0999-66F8-6A49-9D6C-F5F7452F34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k-SK" noProof="0"/>
              <a:t>Upraviť štýly predlohy textu Druhá úroveň Tretia úroveň Štvrtá úroveň Piata úroveň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80E872-6D0F-ED4C-A555-2AA375E05B5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344DD48-BDE1-6342-8637-10E6E2B10B4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C02136F2-4409-4443-8D4F-1B2E00087BC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sk-SK" sz="1200" kern="1200">
        <a:solidFill>
          <a:srgbClr val="000000"/>
        </a:solidFill>
        <a:latin typeface="Calibri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36F2-4409-4443-8D4F-1B2E00087BCE}" type="slidenum">
              <a:rPr lang="en-SK" smtClean="0"/>
              <a:pPr>
                <a:defRPr/>
              </a:pPr>
              <a:t>8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25226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288C7C4-C68C-0C43-80F0-5D3AA4396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CA6634A3-CC72-E640-8080-737771A0C71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CZ" altLang="en-CZ">
              <a:latin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A5E7342-239A-114E-80CD-653F6277C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5030E9-CD96-514E-BEED-EDDF874C3C8A}" type="slidenum">
              <a:rPr altLang="en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altLang="en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4AC3D5-99AF-8147-9421-A3D92FFFC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64AC3D5-99AF-8147-9421-A3D92FFFC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3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480980EA-3AFD-014B-B38A-AE785052FEEF}"/>
              </a:ext>
            </a:extLst>
          </p:cNvPr>
          <p:cNvSpPr/>
          <p:nvPr userDrawn="1"/>
        </p:nvSpPr>
        <p:spPr>
          <a:xfrm>
            <a:off x="0" y="6786563"/>
            <a:ext cx="12192000" cy="109537"/>
          </a:xfrm>
          <a:prstGeom prst="rect">
            <a:avLst/>
          </a:prstGeom>
          <a:gradFill rotWithShape="0">
            <a:gsLst>
              <a:gs pos="0">
                <a:srgbClr val="3FA535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3A5CC-ADEA-A747-A289-1CC981B1A9A0}"/>
              </a:ext>
            </a:extLst>
          </p:cNvPr>
          <p:cNvSpPr txBox="1"/>
          <p:nvPr userDrawn="1"/>
        </p:nvSpPr>
        <p:spPr>
          <a:xfrm>
            <a:off x="404813" y="6310313"/>
            <a:ext cx="1023937" cy="287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215FB5-66D3-ED46-A05B-055180BB4B70}" type="slidenum">
              <a:rPr lang="en-US" sz="1269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69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7398" y="438439"/>
            <a:ext cx="10972128" cy="506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2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97398" y="1172236"/>
            <a:ext cx="11084667" cy="528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725439" indent="-241813">
              <a:buClr>
                <a:srgbClr val="3FA535"/>
              </a:buClr>
              <a:buSzPct val="100000"/>
              <a:buFont typeface="Noto Sans" panose="020B0502040504020204" pitchFamily="34" charset="0"/>
              <a:buChar char="●"/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60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E2F7603C-FE47-F446-A54E-C65FB9308422}"/>
              </a:ext>
            </a:extLst>
          </p:cNvPr>
          <p:cNvSpPr/>
          <p:nvPr userDrawn="1"/>
        </p:nvSpPr>
        <p:spPr>
          <a:xfrm>
            <a:off x="0" y="0"/>
            <a:ext cx="12192000" cy="6853238"/>
          </a:xfrm>
          <a:prstGeom prst="rect">
            <a:avLst/>
          </a:prstGeom>
          <a:blipFill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EA212F20-A72A-AD42-8AE2-50D1C62091B9}"/>
              </a:ext>
            </a:extLst>
          </p:cNvPr>
          <p:cNvSpPr/>
          <p:nvPr userDrawn="1"/>
        </p:nvSpPr>
        <p:spPr>
          <a:xfrm>
            <a:off x="0" y="4763"/>
            <a:ext cx="12193588" cy="6853237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rgbClr val="13A84E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79" y="273417"/>
            <a:ext cx="10972324" cy="114469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679" y="1604704"/>
            <a:ext cx="10972324" cy="39771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6903" y="6073290"/>
            <a:ext cx="6045162" cy="4282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4" i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911564" y="1600400"/>
            <a:ext cx="10670440" cy="31683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4"/>
              </a:spcBef>
              <a:spcAft>
                <a:spcPts val="0"/>
              </a:spcAft>
              <a:buNone/>
              <a:defRPr sz="6347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10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332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34D989-D3DE-D141-BF1E-D58CCEFB7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90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9754" y="2805749"/>
            <a:ext cx="6857998" cy="124649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12ACE76-CD97-A64F-A4B1-64BC64540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8545"/>
            <a:ext cx="1027135" cy="9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ene Right - Mountain P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"/>
            <a:ext cx="12201533" cy="6856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87"/>
            <a:ext cx="12201533" cy="6856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"/>
            <a:ext cx="12201533" cy="6856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"/>
            <a:ext cx="12201533" cy="6856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8"/>
            <a:ext cx="12201533" cy="685621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Body Level One…"/>
          <p:cNvSpPr txBox="1">
            <a:spLocks noGrp="1"/>
          </p:cNvSpPr>
          <p:nvPr>
            <p:ph type="body" idx="1"/>
          </p:nvPr>
        </p:nvSpPr>
        <p:spPr>
          <a:xfrm>
            <a:off x="572097" y="1764285"/>
            <a:ext cx="11057471" cy="369773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095" y="1097179"/>
            <a:ext cx="11057472" cy="33855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200">
                <a:solidFill>
                  <a:srgbClr val="8D837B"/>
                </a:solidFill>
              </a:defRPr>
            </a:lvl1pPr>
          </a:lstStyle>
          <a:p>
            <a:pPr>
              <a:spcBef>
                <a:spcPts val="0"/>
              </a:spcBef>
              <a:defRPr sz="2200">
                <a:solidFill>
                  <a:srgbClr val="8D837B"/>
                </a:solidFill>
              </a:defRPr>
            </a:pPr>
            <a:endParaRPr/>
          </a:p>
        </p:txBody>
      </p:sp>
      <p:pic>
        <p:nvPicPr>
          <p:cNvPr id="260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2076" y="565459"/>
            <a:ext cx="636398" cy="44509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8422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3">
            <a:extLst>
              <a:ext uri="{FF2B5EF4-FFF2-40B4-BE49-F238E27FC236}">
                <a16:creationId xmlns:a16="http://schemas.microsoft.com/office/drawing/2014/main" id="{480980EA-3AFD-014B-B38A-AE785052FEEF}"/>
              </a:ext>
            </a:extLst>
          </p:cNvPr>
          <p:cNvSpPr/>
          <p:nvPr userDrawn="1"/>
        </p:nvSpPr>
        <p:spPr>
          <a:xfrm>
            <a:off x="0" y="6786563"/>
            <a:ext cx="12192000" cy="109537"/>
          </a:xfrm>
          <a:prstGeom prst="rect">
            <a:avLst/>
          </a:prstGeom>
          <a:gradFill rotWithShape="0">
            <a:gsLst>
              <a:gs pos="0">
                <a:srgbClr val="3FA535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3A5CC-ADEA-A747-A289-1CC981B1A9A0}"/>
              </a:ext>
            </a:extLst>
          </p:cNvPr>
          <p:cNvSpPr txBox="1"/>
          <p:nvPr userDrawn="1"/>
        </p:nvSpPr>
        <p:spPr>
          <a:xfrm>
            <a:off x="404813" y="6310313"/>
            <a:ext cx="1023937" cy="287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215FB5-66D3-ED46-A05B-055180BB4B70}" type="slidenum">
              <a:rPr lang="en-US" sz="1269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69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7398" y="438439"/>
            <a:ext cx="10972128" cy="5063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2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97398" y="1172236"/>
            <a:ext cx="11084667" cy="528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725439" indent="-241813">
              <a:buClr>
                <a:srgbClr val="3FA535"/>
              </a:buClr>
              <a:buSzPct val="100000"/>
              <a:buFont typeface="Noto Sans" panose="020B0502040504020204" pitchFamily="34" charset="0"/>
              <a:buChar char="●"/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>
              <a:defRPr sz="1904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6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E2F7603C-FE47-F446-A54E-C65FB9308422}"/>
              </a:ext>
            </a:extLst>
          </p:cNvPr>
          <p:cNvSpPr/>
          <p:nvPr userDrawn="1"/>
        </p:nvSpPr>
        <p:spPr>
          <a:xfrm>
            <a:off x="0" y="0"/>
            <a:ext cx="12192000" cy="6853238"/>
          </a:xfrm>
          <a:prstGeom prst="rect">
            <a:avLst/>
          </a:prstGeom>
          <a:blipFill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EA212F20-A72A-AD42-8AE2-50D1C62091B9}"/>
              </a:ext>
            </a:extLst>
          </p:cNvPr>
          <p:cNvSpPr/>
          <p:nvPr userDrawn="1"/>
        </p:nvSpPr>
        <p:spPr>
          <a:xfrm>
            <a:off x="0" y="4763"/>
            <a:ext cx="12193588" cy="6853237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11520004" y="0"/>
                </a:moveTo>
                <a:lnTo>
                  <a:pt x="0" y="0"/>
                </a:lnTo>
                <a:lnTo>
                  <a:pt x="0" y="6479997"/>
                </a:lnTo>
                <a:lnTo>
                  <a:pt x="11520004" y="6479997"/>
                </a:lnTo>
                <a:lnTo>
                  <a:pt x="11520004" y="0"/>
                </a:lnTo>
                <a:close/>
              </a:path>
            </a:pathLst>
          </a:custGeom>
          <a:solidFill>
            <a:srgbClr val="13A84E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79" y="273417"/>
            <a:ext cx="10972324" cy="114469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679" y="1604704"/>
            <a:ext cx="10972324" cy="39771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36903" y="6073290"/>
            <a:ext cx="6045162" cy="4282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904" i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algn="r">
              <a:defRPr sz="1904" i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911564" y="1600400"/>
            <a:ext cx="10670440" cy="316831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804"/>
              </a:spcBef>
              <a:spcAft>
                <a:spcPts val="0"/>
              </a:spcAft>
              <a:buNone/>
              <a:defRPr sz="6347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9332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F34D989-D3DE-D141-BF1E-D58CCEFB7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39753" y="2811741"/>
            <a:ext cx="7215056" cy="1956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6400" b="1">
                <a:solidFill>
                  <a:srgbClr val="3FA53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428498" y="4791199"/>
            <a:ext cx="7215056" cy="3711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873"/>
              </a:spcBef>
              <a:spcAft>
                <a:spcPts val="0"/>
              </a:spcAft>
              <a:buNone/>
              <a:defRPr sz="2168" b="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90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9754" y="2805749"/>
            <a:ext cx="6857998" cy="1246497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12ACE76-CD97-A64F-A4B1-64BC64540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8545"/>
            <a:ext cx="1027135" cy="9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transition spd="slow" advClick="0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7179" userDrawn="1">
          <p15:clr>
            <a:srgbClr val="FBAE40"/>
          </p15:clr>
        </p15:guide>
        <p15:guide id="3" pos="499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F9EA66-A102-FF88-075A-9FD586D1C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466" y="3632200"/>
            <a:ext cx="4580845" cy="45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p:transition spd="slow" advClick="0">
    <p:fade/>
  </p:transition>
  <p:extLst>
    <p:ext uri="{DCECCB84-F9BA-43D5-87BE-67443E8EF086}">
      <p15:sldGuideLst xmlns:p15="http://schemas.microsoft.com/office/powerpoint/2012/main">
        <p15:guide id="1" orient="horz" pos="3600" userDrawn="1">
          <p15:clr>
            <a:srgbClr val="FBAE40"/>
          </p15:clr>
        </p15:guide>
        <p15:guide id="2" pos="7179" userDrawn="1">
          <p15:clr>
            <a:srgbClr val="FBAE40"/>
          </p15:clr>
        </p15:guide>
        <p15:guide id="3" pos="499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CDC092C8-3671-4402-B6B2-95C35AEC879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77373" y="6388487"/>
            <a:ext cx="1459117" cy="344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06" r:id="rId4"/>
    <p:sldLayoutId id="2147483722" r:id="rId5"/>
    <p:sldLayoutId id="2147483726" r:id="rId6"/>
    <p:sldLayoutId id="2147483738" r:id="rId7"/>
  </p:sldLayoutIdLst>
  <p:txStyles>
    <p:titleStyle>
      <a:lvl1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41300" indent="-241300" algn="l" defTabSz="966788" rtl="0" fontAlgn="base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40" r:id="rId2"/>
  </p:sldLayoutIdLst>
  <p:transition spd="slow" advClick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95D834EC-A826-4FC4-A4BC-3DE8B3EAF4A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7373" y="6388487"/>
            <a:ext cx="1459117" cy="3443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39" r:id="rId8"/>
  </p:sldLayoutIdLst>
  <p:txStyles>
    <p:titleStyle>
      <a:lvl1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defTabSz="966788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41300" indent="-241300" algn="l" defTabSz="966788" rtl="0" fontAlgn="base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defTabSz="966788" rtl="0" fontAlgn="base">
        <a:lnSpc>
          <a:spcPct val="90000"/>
        </a:lnSpc>
        <a:spcBef>
          <a:spcPts val="52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9944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96725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lesforce.com/resources/articles/sales-kpi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63491"/>
            <a:ext cx="12192000" cy="1094509"/>
          </a:xfrm>
          <a:prstGeom prst="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0367" y="2613847"/>
            <a:ext cx="7171267" cy="6975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4533" b="1" cap="all" spc="67" dirty="0">
                <a:solidFill>
                  <a:schemeClr val="accent1"/>
                </a:solidFill>
                <a:latin typeface="Noto Sans"/>
                <a:ea typeface="Noto Sans"/>
                <a:cs typeface="Noto Sans"/>
              </a:rPr>
              <a:t>Sales </a:t>
            </a:r>
            <a:r>
              <a:rPr lang="cs-CZ" sz="4533" b="1" cap="all" spc="67" dirty="0">
                <a:solidFill>
                  <a:srgbClr val="59AA47"/>
                </a:solidFill>
                <a:latin typeface="Noto Sans"/>
                <a:ea typeface="Noto Sans"/>
                <a:cs typeface="Noto Sans"/>
              </a:rPr>
              <a:t>Cloud</a:t>
            </a:r>
            <a:endParaRPr lang="en-US" sz="4533" b="1" cap="all" spc="67" dirty="0">
              <a:solidFill>
                <a:srgbClr val="59AA47"/>
              </a:solidFill>
              <a:latin typeface="Noto Sans"/>
              <a:ea typeface="Noto Sans"/>
              <a:cs typeface="Noto San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65580" y="2017855"/>
            <a:ext cx="1219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0496" y="4605092"/>
            <a:ext cx="2564437" cy="2257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67" spc="67" dirty="0">
                <a:solidFill>
                  <a:schemeClr val="accent3"/>
                </a:solidFill>
                <a:latin typeface="Noto Sans"/>
                <a:ea typeface="Noto Sans"/>
                <a:cs typeface="Noto Sans"/>
              </a:rPr>
              <a:t>Prepared for MUNI 2024</a:t>
            </a:r>
            <a:endParaRPr lang="en-US" sz="1467" spc="67" dirty="0">
              <a:solidFill>
                <a:schemeClr val="accent2"/>
              </a:solidFill>
              <a:latin typeface="Noto Sans" panose="020B050204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367" y="6126080"/>
            <a:ext cx="717126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spc="93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Enehano</a:t>
            </a:r>
            <a:r>
              <a:rPr lang="en-US" sz="1200" spc="93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Solutions – 2024</a:t>
            </a:r>
            <a:endParaRPr lang="cs-CZ" sz="1200" spc="93" dirty="0">
              <a:solidFill>
                <a:schemeClr val="bg1"/>
              </a:solidFill>
              <a:latin typeface="Noto Sans" panose="020B0502040504020204" pitchFamily="34" charset="0"/>
              <a:ea typeface="Noto Sans"/>
              <a:cs typeface="Noto Sans"/>
            </a:endParaRPr>
          </a:p>
        </p:txBody>
      </p:sp>
      <p:pic>
        <p:nvPicPr>
          <p:cNvPr id="5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2560294-D06B-A322-B973-81E7BCEE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918338"/>
            <a:ext cx="3657600" cy="8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76958"/>
      </p:ext>
    </p:extLst>
  </p:cSld>
  <p:clrMapOvr>
    <a:masterClrMapping/>
  </p:clrMapOvr>
  <p:transition spd="slow"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7A671DC-73AE-C574-6E82-C768A83A5C7A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555672-F908-92C1-19D9-7E741B5DC87E}"/>
              </a:ext>
            </a:extLst>
          </p:cNvPr>
          <p:cNvSpPr txBox="1"/>
          <p:nvPr/>
        </p:nvSpPr>
        <p:spPr>
          <a:xfrm>
            <a:off x="1085098" y="3129995"/>
            <a:ext cx="628469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cap="all" spc="107" dirty="0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Opportunity</a:t>
            </a:r>
            <a:endParaRPr lang="it-IT" sz="3200" b="1" cap="all" spc="107" dirty="0">
              <a:solidFill>
                <a:schemeClr val="accent1"/>
              </a:solidFill>
              <a:latin typeface="Noto Sans"/>
              <a:ea typeface="Open Sans Light"/>
              <a:cs typeface="Open Sans Light"/>
            </a:endParaRPr>
          </a:p>
          <a:p>
            <a:r>
              <a:rPr lang="it-IT" sz="2800" b="1" cap="all" spc="107" dirty="0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6366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4EE8B-8804-09DB-47EB-DE02D39495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Opportunity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35366-DE55-133D-F542-7ED9E2DC0DB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SK" b="1" dirty="0"/>
              <a:t>Kvalifikovaný lead = </a:t>
            </a:r>
            <a:r>
              <a:rPr lang="en-SK" dirty="0"/>
              <a:t>máme dostatok (a kvalitných) údajov, bol identifikovaný potenciálny zákazník, existuje zámer nakúpiť</a:t>
            </a:r>
          </a:p>
          <a:p>
            <a:endParaRPr lang="en-SK" b="1" dirty="0"/>
          </a:p>
          <a:p>
            <a:r>
              <a:rPr lang="en-SK" b="1" dirty="0"/>
              <a:t>Kľúčové atribúty: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(Očakávaný) dátum uzatvorenia obchodu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Suma – ekonomická hodnota, ktorú očakávame realizovať (objem, tržby atď.)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Fáza obchodnej príležitosti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dirty="0"/>
              <a:t>Otvorená / Uzavretá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dirty="0"/>
              <a:t>Prehraná / Vyhraná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Pravdepodobnosť, že obchod bude uzavretý (0-100%)</a:t>
            </a:r>
          </a:p>
        </p:txBody>
      </p:sp>
    </p:spTree>
    <p:extLst>
      <p:ext uri="{BB962C8B-B14F-4D97-AF65-F5344CB8AC3E}">
        <p14:creationId xmlns:p14="http://schemas.microsoft.com/office/powerpoint/2010/main" val="252498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AA3BD-CA7F-EBB0-EBAF-8F1D89D805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sz="4000" dirty="0"/>
              <a:t>Čo sa deje s obchodnou príležitosťou (v 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47181-B632-833A-4781-C08E83D761F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Potenciálny zákazník je </a:t>
            </a:r>
            <a:r>
              <a:rPr lang="en-SK" sz="2400" b="1" dirty="0"/>
              <a:t>identifikovaný</a:t>
            </a:r>
            <a:r>
              <a:rPr lang="en-SK" sz="2400" dirty="0"/>
              <a:t>, sú zapojené kontakty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Môže ísť o </a:t>
            </a:r>
            <a:r>
              <a:rPr lang="en-SK" sz="2400" b="1" dirty="0"/>
              <a:t>nový</a:t>
            </a:r>
            <a:r>
              <a:rPr lang="en-SK" sz="2400" dirty="0"/>
              <a:t> </a:t>
            </a:r>
            <a:r>
              <a:rPr lang="en-SK" sz="2400" b="1" dirty="0"/>
              <a:t>obchod</a:t>
            </a:r>
            <a:r>
              <a:rPr lang="en-SK" sz="2400" dirty="0"/>
              <a:t> / </a:t>
            </a:r>
            <a:r>
              <a:rPr lang="en-SK" sz="2400" b="1" dirty="0"/>
              <a:t>doplnový</a:t>
            </a:r>
            <a:r>
              <a:rPr lang="en-SK" sz="2400" dirty="0"/>
              <a:t> </a:t>
            </a:r>
            <a:r>
              <a:rPr lang="en-SK" sz="2400" b="1" dirty="0"/>
              <a:t>obchodu</a:t>
            </a:r>
            <a:r>
              <a:rPr lang="en-SK" sz="2400" dirty="0"/>
              <a:t> / </a:t>
            </a:r>
            <a:r>
              <a:rPr lang="en-SK" sz="2400" b="1" dirty="0"/>
              <a:t>obnovenie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Môže byť </a:t>
            </a:r>
            <a:r>
              <a:rPr lang="en-SK" sz="2400" b="1" dirty="0"/>
              <a:t>vytvorená</a:t>
            </a:r>
            <a:r>
              <a:rPr lang="en-SK" sz="2400" dirty="0"/>
              <a:t> </a:t>
            </a:r>
            <a:r>
              <a:rPr lang="en-SK" sz="2400" b="1" dirty="0"/>
              <a:t>ponuka</a:t>
            </a:r>
            <a:r>
              <a:rPr lang="en-SK" sz="2400" dirty="0"/>
              <a:t>/</a:t>
            </a:r>
            <a:r>
              <a:rPr lang="en-SK" sz="2400" b="1" dirty="0"/>
              <a:t>súbor</a:t>
            </a:r>
            <a:r>
              <a:rPr lang="en-SK" sz="2400" dirty="0"/>
              <a:t> </a:t>
            </a:r>
            <a:r>
              <a:rPr lang="en-SK" sz="2400" b="1" dirty="0"/>
              <a:t>ponúk</a:t>
            </a:r>
            <a:r>
              <a:rPr lang="en-SK" sz="2400" dirty="0"/>
              <a:t> (configure, price and quote - CPQ) a </a:t>
            </a:r>
            <a:r>
              <a:rPr lang="en-SK" sz="2400" b="1" dirty="0"/>
              <a:t>schválená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b="1" dirty="0"/>
              <a:t>Stretnutia</a:t>
            </a:r>
            <a:r>
              <a:rPr lang="en-SK" sz="2400" dirty="0"/>
              <a:t> / </a:t>
            </a:r>
            <a:r>
              <a:rPr lang="en-SK" sz="2400" b="1" dirty="0"/>
              <a:t>hovory</a:t>
            </a:r>
            <a:r>
              <a:rPr lang="en-SK" sz="2400" dirty="0"/>
              <a:t> / </a:t>
            </a:r>
            <a:r>
              <a:rPr lang="en-SK" sz="2400" b="1" dirty="0"/>
              <a:t>e-maily</a:t>
            </a:r>
            <a:r>
              <a:rPr lang="en-SK" sz="2400" dirty="0"/>
              <a:t> – je dobré ich sledovať v kontexte príležitosti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Fázy sa menia, pravdepodobnosť sa upravuje (zvyšuje), dátum uzavretia sa upravuje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b="1" dirty="0"/>
              <a:t>Spolupráca</a:t>
            </a:r>
            <a:r>
              <a:rPr lang="en-SK" sz="2400" dirty="0"/>
              <a:t> v rámci organizácie (zdieľanie, komunikácia)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Príležitosť je zdrojom pre </a:t>
            </a:r>
            <a:r>
              <a:rPr lang="en-SK" sz="2400" b="1" dirty="0"/>
              <a:t>reportovanie</a:t>
            </a:r>
            <a:r>
              <a:rPr lang="en-SK" sz="2400" dirty="0"/>
              <a:t> a </a:t>
            </a:r>
            <a:r>
              <a:rPr lang="en-SK" sz="2400" b="1" dirty="0"/>
              <a:t>predpovedanie</a:t>
            </a:r>
            <a:r>
              <a:rPr lang="en-SK" sz="2400" dirty="0"/>
              <a:t> – predikcia očakávaných uzavretých obchodov v čase: </a:t>
            </a:r>
            <a:r>
              <a:rPr lang="en-SK" sz="2400" i="1" dirty="0"/>
              <a:t>f(%, suma, čas)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Obchod je </a:t>
            </a:r>
            <a:r>
              <a:rPr lang="en-SK" sz="2400" b="1" dirty="0">
                <a:solidFill>
                  <a:srgbClr val="3EA535"/>
                </a:solidFill>
              </a:rPr>
              <a:t>Uzavretý </a:t>
            </a:r>
            <a:r>
              <a:rPr lang="en-SK" sz="2400" b="1" dirty="0">
                <a:solidFill>
                  <a:srgbClr val="3EA535"/>
                </a:solidFill>
                <a:sym typeface="Wingdings" pitchFamily="2" charset="2"/>
              </a:rPr>
              <a:t>:) </a:t>
            </a:r>
            <a:r>
              <a:rPr lang="en-SK" sz="2400" dirty="0">
                <a:sym typeface="Wingdings" pitchFamily="2" charset="2"/>
              </a:rPr>
              <a:t>alebo </a:t>
            </a:r>
            <a:r>
              <a:rPr lang="en-SK" sz="2400" b="1" dirty="0">
                <a:solidFill>
                  <a:srgbClr val="FF0000"/>
                </a:solidFill>
                <a:sym typeface="Wingdings" pitchFamily="2" charset="2"/>
              </a:rPr>
              <a:t>Prehraný :( </a:t>
            </a:r>
            <a:endParaRPr lang="en-SK" sz="2400" dirty="0"/>
          </a:p>
        </p:txBody>
      </p:sp>
    </p:spTree>
    <p:extLst>
      <p:ext uri="{BB962C8B-B14F-4D97-AF65-F5344CB8AC3E}">
        <p14:creationId xmlns:p14="http://schemas.microsoft.com/office/powerpoint/2010/main" val="34042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87D58-9D3F-F9D2-C102-FAE64D0DE2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sz="3600" dirty="0"/>
              <a:t>Príklad toku príležitostí (v B2B spoločnosti)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7B56-3FAE-764C-B264-55C2DE0E528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SK" dirty="0"/>
          </a:p>
        </p:txBody>
      </p:sp>
      <p:pic>
        <p:nvPicPr>
          <p:cNvPr id="4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BED64DC-E3FE-BD6D-56FB-98974FDE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8212" y="1083228"/>
            <a:ext cx="4515160" cy="56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8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C8D32B-126E-4235-DF85-83FA085D3530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8453456-47FA-1742-077A-A6D32ED15471}"/>
              </a:ext>
            </a:extLst>
          </p:cNvPr>
          <p:cNvSpPr txBox="1"/>
          <p:nvPr/>
        </p:nvSpPr>
        <p:spPr>
          <a:xfrm>
            <a:off x="1085097" y="3129995"/>
            <a:ext cx="7206135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cap="all" spc="107" dirty="0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Meranie</a:t>
            </a:r>
            <a:r>
              <a:rPr lang="it-IT" sz="3200" b="1" cap="all" spc="107" dirty="0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 </a:t>
            </a:r>
            <a:r>
              <a:rPr lang="it-IT" sz="3200" b="1" cap="all" spc="107" dirty="0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predajného</a:t>
            </a:r>
            <a:r>
              <a:rPr lang="it-IT" sz="3200" b="1" cap="all" spc="107" dirty="0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 </a:t>
            </a:r>
            <a:r>
              <a:rPr lang="it-IT" sz="3200" b="1" cap="all" spc="107" dirty="0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procesu</a:t>
            </a:r>
            <a:endParaRPr lang="it-IT" sz="3200" b="1" cap="all" spc="107" dirty="0">
              <a:solidFill>
                <a:schemeClr val="accent1"/>
              </a:solidFill>
              <a:latin typeface="Noto Sans"/>
              <a:ea typeface="Open Sans Light"/>
              <a:cs typeface="Open Sans Light"/>
            </a:endParaRPr>
          </a:p>
          <a:p>
            <a:r>
              <a:rPr lang="it-IT" sz="2800" b="1" cap="all" spc="107" dirty="0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A Sales Cloud </a:t>
            </a:r>
            <a:r>
              <a:rPr lang="it-IT" sz="2800" b="1" cap="all" spc="107" dirty="0" err="1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objekty</a:t>
            </a:r>
            <a:endParaRPr lang="it-IT" sz="2800" b="1" cap="all" spc="107" dirty="0">
              <a:solidFill>
                <a:schemeClr val="bg2"/>
              </a:solidFill>
              <a:latin typeface="Noto Sans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648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0C609-2187-0271-DB0F-431886B566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Meranie predajného procesu a KPIs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F5F2-4329-592F-2F77-BDC0EA0B83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Nové leady v 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Priemerný vek leadov v pipeline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Miera konverzie / Miera výhry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Dosiahnutie plánu / kvóty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Annual contract value (ACV)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Customer lifetime value (CLV)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Retencia zákazníkov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K" dirty="0"/>
          </a:p>
          <a:p>
            <a:r>
              <a:rPr lang="en-SK" sz="1600" dirty="0"/>
              <a:t>Viac na: </a:t>
            </a:r>
            <a:r>
              <a:rPr lang="en-GB" sz="1600" dirty="0">
                <a:hlinkClick r:id="rId2"/>
              </a:rPr>
              <a:t>https://www.salesforce.com/resources/articles/sales-kpis/</a:t>
            </a:r>
            <a:r>
              <a:rPr lang="en-GB" sz="1600" dirty="0"/>
              <a:t> </a:t>
            </a:r>
          </a:p>
          <a:p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07453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50522-9B29-CE16-D907-2D2F306D16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017E-F370-F5A6-92C3-BDC445BD3A6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6F615CEA-0CF1-E60E-AA26-947E4D52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C386FE-3FCE-9E60-C608-1036B167A6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Vzťahy medzi štandardnými Sales Cloud objektami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F9EE-D416-1ED2-BE58-AD71ECC7F7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SK" dirty="0"/>
          </a:p>
        </p:txBody>
      </p:sp>
      <p:pic>
        <p:nvPicPr>
          <p:cNvPr id="4" name="Picture 2" descr="https://developer.salesforce.com/forums/servlet/rtaImage?eid=907F0000000Bhmx&amp;feoid=Body&amp;refid=0EMF0000000QOsl">
            <a:extLst>
              <a:ext uri="{FF2B5EF4-FFF2-40B4-BE49-F238E27FC236}">
                <a16:creationId xmlns:a16="http://schemas.microsoft.com/office/drawing/2014/main" id="{6FFD38D0-A945-8008-7D96-40BECBD28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93201" y="1717902"/>
            <a:ext cx="8809214" cy="48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 Questions to Consider When Building Your Campaign Strategy | Salesforce  Pardot">
            <a:extLst>
              <a:ext uri="{FF2B5EF4-FFF2-40B4-BE49-F238E27FC236}">
                <a16:creationId xmlns:a16="http://schemas.microsoft.com/office/drawing/2014/main" id="{FF155280-0D16-4A52-9161-F4063BAB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7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29922" y="2977595"/>
            <a:ext cx="4824085" cy="9028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933" b="1" cap="all" spc="107" dirty="0">
                <a:solidFill>
                  <a:schemeClr val="accent1"/>
                </a:solidFill>
                <a:latin typeface="Noto Sans" panose="020B050204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Obsah</a:t>
            </a:r>
          </a:p>
          <a:p>
            <a:r>
              <a:rPr lang="sk-SK" sz="2933" b="1" cap="all" spc="107" dirty="0">
                <a:solidFill>
                  <a:schemeClr val="bg1"/>
                </a:solidFill>
                <a:latin typeface="Noto Sans" panose="020B050204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Dnešnej </a:t>
            </a:r>
            <a:r>
              <a:rPr lang="cs-CZ" sz="2933" b="1" cap="all" spc="107" dirty="0" err="1">
                <a:solidFill>
                  <a:schemeClr val="bg1"/>
                </a:solidFill>
                <a:latin typeface="Noto Sans" panose="020B050204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Prednášky</a:t>
            </a:r>
            <a:endParaRPr lang="cs-CZ" sz="2933" b="1" cap="all" spc="107" dirty="0">
              <a:solidFill>
                <a:schemeClr val="bg1"/>
              </a:solidFill>
              <a:latin typeface="Noto Sans" panose="020B050204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50454" y="1446279"/>
            <a:ext cx="3107937" cy="4075926"/>
            <a:chOff x="5212841" y="1084709"/>
            <a:chExt cx="2330953" cy="3056945"/>
          </a:xfrm>
        </p:grpSpPr>
        <p:sp>
          <p:nvSpPr>
            <p:cNvPr id="6" name="TextBox 5"/>
            <p:cNvSpPr txBox="1"/>
            <p:nvPr/>
          </p:nvSpPr>
          <p:spPr>
            <a:xfrm>
              <a:off x="5809287" y="1152674"/>
              <a:ext cx="1644765" cy="1600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sk-SK" sz="1333" dirty="0">
                  <a:solidFill>
                    <a:schemeClr val="bg1"/>
                  </a:solidFill>
                  <a:latin typeface="Noto Sans"/>
                  <a:ea typeface="Noto Sans"/>
                  <a:cs typeface="Poppins SemiBold"/>
                </a:rPr>
                <a:t>Obchodný proces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9289" y="1828418"/>
              <a:ext cx="1644765" cy="1600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sk-SK" sz="1333" dirty="0" err="1">
                  <a:solidFill>
                    <a:schemeClr val="bg1"/>
                  </a:solidFill>
                  <a:latin typeface="Noto Sans"/>
                  <a:ea typeface="Noto Sans"/>
                  <a:cs typeface="Poppins SemiBold"/>
                </a:rPr>
                <a:t>Lead</a:t>
              </a:r>
              <a:r>
                <a:rPr lang="sk-SK" sz="1333" dirty="0">
                  <a:solidFill>
                    <a:schemeClr val="bg1"/>
                  </a:solidFill>
                  <a:latin typeface="Noto Sans"/>
                  <a:ea typeface="Noto Sans"/>
                  <a:cs typeface="Poppins SemiBold"/>
                </a:rPr>
                <a:t> management</a:t>
              </a:r>
              <a:endParaRPr lang="sk-SK" sz="1333" dirty="0">
                <a:solidFill>
                  <a:schemeClr val="bg1"/>
                </a:solidFill>
                <a:latin typeface="Noto Sans" panose="020B0502040504020204" pitchFamily="34" charset="0"/>
                <a:cs typeface="Poppins SemiBold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9289" y="2411771"/>
              <a:ext cx="1644765" cy="3292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sk-SK" sz="1333" dirty="0" err="1">
                  <a:solidFill>
                    <a:schemeClr val="bg1"/>
                  </a:solidFill>
                  <a:latin typeface="Noto Sans"/>
                  <a:ea typeface="Noto Sans"/>
                  <a:cs typeface="Poppins SemiBold"/>
                </a:rPr>
                <a:t>Opportunitny</a:t>
              </a:r>
              <a:r>
                <a:rPr lang="sk-SK" sz="1333" dirty="0">
                  <a:solidFill>
                    <a:schemeClr val="bg1"/>
                  </a:solidFill>
                  <a:latin typeface="Noto Sans"/>
                  <a:ea typeface="Noto Sans"/>
                  <a:cs typeface="Poppins SemiBold"/>
                </a:rPr>
                <a:t> management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9288" y="3113302"/>
              <a:ext cx="1734506" cy="3292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sk-SK" sz="1333" dirty="0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Meranie predajného procesu a </a:t>
              </a:r>
              <a:r>
                <a:rPr lang="sk-SK" sz="1333" dirty="0" err="1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Sales</a:t>
              </a:r>
              <a:r>
                <a:rPr lang="sk-SK" sz="1333" dirty="0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 </a:t>
              </a:r>
              <a:r>
                <a:rPr lang="sk-SK" sz="1333" dirty="0" err="1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cloud</a:t>
              </a:r>
              <a:r>
                <a:rPr lang="sk-SK" sz="1333" dirty="0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 Objekty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9289" y="3812381"/>
              <a:ext cx="1644765" cy="3292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sk-SK" sz="1333" dirty="0" err="1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Security</a:t>
              </a:r>
              <a:r>
                <a:rPr lang="sk-SK" sz="1333" dirty="0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 a dátové modelovanie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12841" y="1084709"/>
              <a:ext cx="345738" cy="345738"/>
              <a:chOff x="4967307" y="1084709"/>
              <a:chExt cx="345738" cy="34573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967307" y="1084709"/>
                <a:ext cx="345738" cy="345738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k-SK" sz="675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979964" y="1165245"/>
                <a:ext cx="320425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sk-SK" sz="1600" spc="27">
                    <a:solidFill>
                      <a:schemeClr val="bg1"/>
                    </a:solidFill>
                    <a:latin typeface="Noto Sans" panose="020B0502040504020204" pitchFamily="34" charset="0"/>
                    <a:cs typeface="Poppins SemiBold" panose="02000000000000000000" pitchFamily="2" charset="0"/>
                  </a:rPr>
                  <a:t>01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5212841" y="1740817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 sz="675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5498" y="1821353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1600" spc="27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02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212841" y="2396926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 sz="675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5498" y="2477462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1600" spc="27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03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212841" y="3053035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 sz="675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5498" y="3133571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1600" spc="27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04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212841" y="3709143"/>
              <a:ext cx="345738" cy="34573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k-SK" sz="675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5498" y="3789679"/>
              <a:ext cx="32042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1600" spc="27">
                  <a:solidFill>
                    <a:schemeClr val="bg1"/>
                  </a:solidFill>
                  <a:latin typeface="Noto Sans" panose="020B0502040504020204" pitchFamily="34" charset="0"/>
                  <a:cs typeface="Poppins SemiBold" panose="02000000000000000000" pitchFamily="2" charset="0"/>
                </a:rPr>
                <a:t>05</a:t>
              </a:r>
            </a:p>
          </p:txBody>
        </p:sp>
        <p:cxnSp>
          <p:nvCxnSpPr>
            <p:cNvPr id="34" name="Straight Connector 33"/>
            <p:cNvCxnSpPr>
              <a:stCxn id="8" idx="4"/>
              <a:endCxn id="11" idx="0"/>
            </p:cNvCxnSpPr>
            <p:nvPr/>
          </p:nvCxnSpPr>
          <p:spPr>
            <a:xfrm>
              <a:off x="5385710" y="1430447"/>
              <a:ext cx="0" cy="310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4"/>
              <a:endCxn id="14" idx="0"/>
            </p:cNvCxnSpPr>
            <p:nvPr/>
          </p:nvCxnSpPr>
          <p:spPr>
            <a:xfrm>
              <a:off x="5385710" y="2086555"/>
              <a:ext cx="0" cy="310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4"/>
              <a:endCxn id="17" idx="0"/>
            </p:cNvCxnSpPr>
            <p:nvPr/>
          </p:nvCxnSpPr>
          <p:spPr>
            <a:xfrm>
              <a:off x="5385710" y="2742664"/>
              <a:ext cx="0" cy="31037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7" idx="4"/>
              <a:endCxn id="20" idx="0"/>
            </p:cNvCxnSpPr>
            <p:nvPr/>
          </p:nvCxnSpPr>
          <p:spPr>
            <a:xfrm>
              <a:off x="5385710" y="3398773"/>
              <a:ext cx="0" cy="31037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0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B9FF89-42F5-6241-A19F-48596FC7864F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BC9DD6-97B7-1745-893E-789CEC5FB183}"/>
              </a:ext>
            </a:extLst>
          </p:cNvPr>
          <p:cNvSpPr txBox="1"/>
          <p:nvPr/>
        </p:nvSpPr>
        <p:spPr>
          <a:xfrm>
            <a:off x="1085098" y="3129995"/>
            <a:ext cx="628469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cap="all" spc="107" dirty="0" err="1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Obchodný</a:t>
            </a:r>
            <a:endParaRPr lang="it-IT" sz="3200" b="1" cap="all" spc="107" dirty="0">
              <a:solidFill>
                <a:schemeClr val="accent1"/>
              </a:solidFill>
              <a:latin typeface="Noto Sans"/>
              <a:ea typeface="Open Sans Light"/>
              <a:cs typeface="Open Sans Light"/>
            </a:endParaRPr>
          </a:p>
          <a:p>
            <a:r>
              <a:rPr lang="it-IT" sz="2800" b="1" cap="all" spc="107" dirty="0" err="1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proces</a:t>
            </a:r>
            <a:endParaRPr lang="it-IT" sz="2800" b="1" cap="all" spc="107" dirty="0">
              <a:solidFill>
                <a:schemeClr val="bg2"/>
              </a:solidFill>
              <a:latin typeface="Noto Sans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63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0B470-E858-B0B2-75C6-3880046250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Čo je to obchodný proces?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E152-CB7D-F9A1-58B1-DF97B989CA4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SK" sz="2400" b="1" dirty="0"/>
              <a:t>Súbor vopred definovaných, štruktúrovaných a opakovateľných krokov, </a:t>
            </a:r>
            <a:r>
              <a:rPr lang="en-SK" sz="2400" dirty="0"/>
              <a:t>ktoré vedú ku: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</a:t>
            </a:r>
            <a:r>
              <a:rPr lang="en-SK" sz="2400" dirty="0"/>
              <a:t>redaju tovaru/komodít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Poskytovaniu služby za cenu</a:t>
            </a:r>
          </a:p>
          <a:p>
            <a:r>
              <a:rPr lang="en-GB" sz="2400" dirty="0"/>
              <a:t>n</a:t>
            </a:r>
            <a:r>
              <a:rPr lang="en-SK" sz="2400" dirty="0"/>
              <a:t>iekomu v danom </a:t>
            </a:r>
            <a:r>
              <a:rPr lang="en-SK" sz="2400" b="1" dirty="0"/>
              <a:t>časovom období </a:t>
            </a:r>
            <a:r>
              <a:rPr lang="en-SK" sz="2400" dirty="0"/>
              <a:t>a </a:t>
            </a:r>
            <a:r>
              <a:rPr lang="en-SK" sz="2400" b="1" dirty="0"/>
              <a:t>mieste.</a:t>
            </a:r>
          </a:p>
          <a:p>
            <a:endParaRPr lang="en-SK" sz="2400" b="1" dirty="0"/>
          </a:p>
          <a:p>
            <a:r>
              <a:rPr lang="en-SK" sz="2400" dirty="0"/>
              <a:t>Počet krokov a zložitosť procesu sa líšia a závisia od mnohých faktorov, ako je priemysel, typ zákazníkov a typ tovaru/služieb.</a:t>
            </a:r>
          </a:p>
        </p:txBody>
      </p:sp>
    </p:spTree>
    <p:extLst>
      <p:ext uri="{BB962C8B-B14F-4D97-AF65-F5344CB8AC3E}">
        <p14:creationId xmlns:p14="http://schemas.microsoft.com/office/powerpoint/2010/main" val="10676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EE1187-2465-58F8-3F38-1814DD953F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Prečo mať obchodný </a:t>
            </a:r>
            <a:r>
              <a:rPr lang="en-SK" dirty="0">
                <a:solidFill>
                  <a:srgbClr val="3EA535"/>
                </a:solidFill>
              </a:rPr>
              <a:t>proces</a:t>
            </a:r>
            <a:r>
              <a:rPr lang="en-SK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D07F-FA49-BA4C-42A2-B4C9D1869E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SK" sz="2800" b="1" dirty="0">
                <a:solidFill>
                  <a:srgbClr val="FF0000"/>
                </a:solidFill>
              </a:rPr>
              <a:t>Chaos a Improvizácia </a:t>
            </a:r>
            <a:r>
              <a:rPr lang="en-SK" sz="2800" b="1" dirty="0"/>
              <a:t>vs. </a:t>
            </a:r>
            <a:r>
              <a:rPr lang="en-SK" sz="2800" b="1" dirty="0">
                <a:solidFill>
                  <a:srgbClr val="3EA535"/>
                </a:solidFill>
              </a:rPr>
              <a:t>Viete, čo robíte</a:t>
            </a:r>
          </a:p>
          <a:p>
            <a:endParaRPr lang="en-SK" sz="2800" b="1" dirty="0">
              <a:solidFill>
                <a:srgbClr val="3EA53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Proces samotný sa dá merať a optimalizovať = je riadený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sz="2083" dirty="0"/>
              <a:t>Prideľovanie zdrojov v rámci organizácie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sz="2083" dirty="0"/>
              <a:t>Čas na vytvorenie ponuky/zmluvy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sz="2083" dirty="0"/>
              <a:t>Úzke miesta a celková efektivita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sz="2083" dirty="0"/>
              <a:t>Výkonnosť (ľudia, zdroje,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Štandardizácia a automatizácia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sz="2400" dirty="0"/>
              <a:t>Nástup nových členov predajného tímu</a:t>
            </a:r>
            <a:endParaRPr lang="en-SK" sz="2083" dirty="0"/>
          </a:p>
          <a:p>
            <a:endParaRPr lang="en-SK" sz="2250" dirty="0">
              <a:solidFill>
                <a:srgbClr val="3EA5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215A5-F0EF-3F69-86BF-9185B5C63D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Príklad obchodného procesu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EB28-7C18-50B0-F4A7-8E42972A2F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3123297C-2142-A2C6-8C77-3EC43A703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1"/>
          <a:stretch/>
        </p:blipFill>
        <p:spPr>
          <a:xfrm>
            <a:off x="1" y="1245475"/>
            <a:ext cx="12328673" cy="56754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6F031C-AF43-03DA-5578-5D99BD4B0DEC}"/>
              </a:ext>
            </a:extLst>
          </p:cNvPr>
          <p:cNvSpPr/>
          <p:nvPr/>
        </p:nvSpPr>
        <p:spPr>
          <a:xfrm>
            <a:off x="7726261" y="1593908"/>
            <a:ext cx="4186106" cy="2583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3429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CD5239-2F81-D903-CFE4-2F7EB7E9A9E1}"/>
              </a:ext>
            </a:extLst>
          </p:cNvPr>
          <p:cNvCxnSpPr/>
          <p:nvPr/>
        </p:nvCxnSpPr>
        <p:spPr>
          <a:xfrm>
            <a:off x="791633" y="3047770"/>
            <a:ext cx="0" cy="7624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FAB74D-870D-B2CE-4CF7-051F1BB7C871}"/>
              </a:ext>
            </a:extLst>
          </p:cNvPr>
          <p:cNvSpPr txBox="1"/>
          <p:nvPr/>
        </p:nvSpPr>
        <p:spPr>
          <a:xfrm>
            <a:off x="1085098" y="3129995"/>
            <a:ext cx="628469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cap="all" spc="107" dirty="0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Lead</a:t>
            </a:r>
          </a:p>
          <a:p>
            <a:r>
              <a:rPr lang="it-IT" sz="2800" b="1" cap="all" spc="107" dirty="0">
                <a:solidFill>
                  <a:schemeClr val="bg2"/>
                </a:solidFill>
                <a:latin typeface="Noto Sans"/>
                <a:ea typeface="Open Sans Light"/>
                <a:cs typeface="Open Sans Light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1747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C0A01E-28EF-22F9-C6B4-46FE491737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Lead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1759D-989A-EE48-2C17-06071110C18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b="1" dirty="0"/>
              <a:t>Lead = </a:t>
            </a:r>
            <a:r>
              <a:rPr lang="en-SK" dirty="0"/>
              <a:t>(akýkoľvek) potenciálny budúci zákazník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b="1" dirty="0"/>
              <a:t>Prospekt = </a:t>
            </a:r>
            <a:r>
              <a:rPr lang="en-SK" dirty="0"/>
              <a:t>kvalifikovaný kontakt, ktorý bol presunutý do predajného procesu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Kvalifikácia – </a:t>
            </a:r>
            <a:r>
              <a:rPr lang="en-SK" b="1" dirty="0"/>
              <a:t>BANT </a:t>
            </a:r>
            <a:r>
              <a:rPr lang="en-SK" dirty="0"/>
              <a:t>(hlavne v B2B)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b="1" dirty="0"/>
              <a:t>B</a:t>
            </a:r>
            <a:r>
              <a:rPr lang="en-SK" dirty="0"/>
              <a:t>udget – Koľko je prospekt ochotný a schopný minúť na vaše riešenie?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b="1" dirty="0"/>
              <a:t>A</a:t>
            </a:r>
            <a:r>
              <a:rPr lang="en-SK" dirty="0"/>
              <a:t>uthority – Kto je osoba s autoritou v tomto predaji? Kto robí konečné rozhodnutie?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b="1" dirty="0"/>
              <a:t>N</a:t>
            </a:r>
            <a:r>
              <a:rPr lang="en-SK" dirty="0"/>
              <a:t>eed – Má prospekt skutočnú potrebu pre môj produkt?</a:t>
            </a:r>
          </a:p>
          <a:p>
            <a:pPr marL="1068339" lvl="1" indent="-342900">
              <a:buFont typeface="Arial" panose="020B0604020202020204" pitchFamily="34" charset="0"/>
              <a:buChar char="•"/>
            </a:pPr>
            <a:r>
              <a:rPr lang="en-SK" b="1" dirty="0"/>
              <a:t>T</a:t>
            </a:r>
            <a:r>
              <a:rPr lang="en-SK" dirty="0"/>
              <a:t>imeline – Koľko času bude prospekt potrebovať na rozhodnutie o nákupe?</a:t>
            </a:r>
            <a:endParaRPr lang="en-SK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dirty="0"/>
              <a:t>Neexistuje univerzálne pravidlo, ako a kedy je lead kvalifikovaný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K" b="1" dirty="0"/>
              <a:t>Zdroje leadov – </a:t>
            </a:r>
            <a:r>
              <a:rPr lang="en-SK" dirty="0"/>
              <a:t>vlastné webové stránky, udalosti, odporúčania, sociálne siete, ATL kampane, komerčné databázy</a:t>
            </a:r>
            <a:endParaRPr lang="en-SK" b="1" dirty="0"/>
          </a:p>
        </p:txBody>
      </p:sp>
    </p:spTree>
    <p:extLst>
      <p:ext uri="{BB962C8B-B14F-4D97-AF65-F5344CB8AC3E}">
        <p14:creationId xmlns:p14="http://schemas.microsoft.com/office/powerpoint/2010/main" val="12393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4F892B-03D9-22D8-17B4-F43F78DD65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SK" dirty="0"/>
              <a:t>Príklad toku leadov (v B2B spoločnosti)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FB88C4F-E188-9C94-6091-FACB0F7E6D7F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57" y="1137948"/>
            <a:ext cx="7183994" cy="52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17B4A-CDED-7D93-4CEC-2A96C5CBD50B}"/>
              </a:ext>
            </a:extLst>
          </p:cNvPr>
          <p:cNvSpPr txBox="1"/>
          <p:nvPr/>
        </p:nvSpPr>
        <p:spPr>
          <a:xfrm>
            <a:off x="8318622" y="5400770"/>
            <a:ext cx="3558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MQL = marketing qualified lead</a:t>
            </a:r>
          </a:p>
          <a:p>
            <a:r>
              <a:rPr lang="en-GB" sz="1100" dirty="0"/>
              <a:t>LDR = lead development representative</a:t>
            </a:r>
          </a:p>
          <a:p>
            <a:r>
              <a:rPr lang="en-GB" sz="1100" dirty="0"/>
              <a:t>BDR = business development representative (=SDR)</a:t>
            </a:r>
          </a:p>
        </p:txBody>
      </p:sp>
    </p:spTree>
    <p:extLst>
      <p:ext uri="{BB962C8B-B14F-4D97-AF65-F5344CB8AC3E}">
        <p14:creationId xmlns:p14="http://schemas.microsoft.com/office/powerpoint/2010/main" val="45218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ovo logo stredne zelena">
      <a:dk1>
        <a:srgbClr val="243746"/>
      </a:dk1>
      <a:lt1>
        <a:srgbClr val="FFFFFF"/>
      </a:lt1>
      <a:dk2>
        <a:srgbClr val="243746"/>
      </a:dk2>
      <a:lt2>
        <a:srgbClr val="FFFFFF"/>
      </a:lt2>
      <a:accent1>
        <a:srgbClr val="243746"/>
      </a:accent1>
      <a:accent2>
        <a:srgbClr val="59AA47"/>
      </a:accent2>
      <a:accent3>
        <a:srgbClr val="243746"/>
      </a:accent3>
      <a:accent4>
        <a:srgbClr val="243746"/>
      </a:accent4>
      <a:accent5>
        <a:srgbClr val="243746"/>
      </a:accent5>
      <a:accent6>
        <a:srgbClr val="FFFFF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41841A662B24A997E5E420D8F909D" ma:contentTypeVersion="12" ma:contentTypeDescription="Create a new document." ma:contentTypeScope="" ma:versionID="56c2cea8f3c36ee053cbb9fe89b9e251">
  <xsd:schema xmlns:xsd="http://www.w3.org/2001/XMLSchema" xmlns:xs="http://www.w3.org/2001/XMLSchema" xmlns:p="http://schemas.microsoft.com/office/2006/metadata/properties" xmlns:ns2="3e6aaff9-52b5-4db4-9f81-79fdecd6cdf6" xmlns:ns3="284eaa2d-520f-4b90-b148-01dfe9a11183" targetNamespace="http://schemas.microsoft.com/office/2006/metadata/properties" ma:root="true" ma:fieldsID="ec9fdf3033d4a77b199f1f5fabf1fc75" ns2:_="" ns3:_="">
    <xsd:import namespace="3e6aaff9-52b5-4db4-9f81-79fdecd6cdf6"/>
    <xsd:import namespace="284eaa2d-520f-4b90-b148-01dfe9a1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aaff9-52b5-4db4-9f81-79fdecd6c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eaa2d-520f-4b90-b148-01dfe9a1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e6aaff9-52b5-4db4-9f81-79fdecd6cdf6" xsi:nil="true"/>
    <SharedWithUsers xmlns="284eaa2d-520f-4b90-b148-01dfe9a11183">
      <UserInfo>
        <DisplayName>Martin Kačeňák</DisplayName>
        <AccountId>92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ABCFB74-783F-4948-92B4-C8C8819F784B}">
  <ds:schemaRefs>
    <ds:schemaRef ds:uri="284eaa2d-520f-4b90-b148-01dfe9a11183"/>
    <ds:schemaRef ds:uri="3e6aaff9-52b5-4db4-9f81-79fdecd6cd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4E52D1D-1CE7-47A6-87AE-313AF5CF0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90E9C-6F15-4F1A-9B92-7350CD1516C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e6aaff9-52b5-4db4-9f81-79fdecd6cdf6"/>
    <ds:schemaRef ds:uri="284eaa2d-520f-4b90-b148-01dfe9a11183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548</Words>
  <Application>Microsoft Macintosh PowerPoint</Application>
  <PresentationFormat>Widescreen</PresentationFormat>
  <Paragraphs>93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Noto Sans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Peška</dc:creator>
  <cp:lastModifiedBy>Matej Biroš</cp:lastModifiedBy>
  <cp:revision>140</cp:revision>
  <cp:lastPrinted>2019-05-07T14:24:06Z</cp:lastPrinted>
  <dcterms:created xsi:type="dcterms:W3CDTF">2019-01-12T07:49:38Z</dcterms:created>
  <dcterms:modified xsi:type="dcterms:W3CDTF">2024-10-09T12:30:03Z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0x010100EB041841A662B24A997E5E420D8F909D</vt:lpwstr>
  </property>
  <property fmtid="{D5CDD505-2E9C-101B-9397-08002B2CF9AE}" pid="3" name="AuthorIds_UIVersion_1024">
    <vt:lpwstr>12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SharedWithUsers">
    <vt:lpwstr>92;#Martin Kačeňák</vt:lpwstr>
  </property>
  <property fmtid="{D5CDD505-2E9C-101B-9397-08002B2CF9AE}" pid="9" name="SalesforceName">
    <vt:lpwstr>Jiri Mach</vt:lpwstr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