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1" r:id="rId3"/>
    <p:sldId id="267" r:id="rId4"/>
    <p:sldId id="268" r:id="rId5"/>
    <p:sldId id="257" r:id="rId6"/>
    <p:sldId id="269" r:id="rId7"/>
    <p:sldId id="312" r:id="rId8"/>
    <p:sldId id="315" r:id="rId9"/>
    <p:sldId id="316" r:id="rId10"/>
    <p:sldId id="317" r:id="rId11"/>
    <p:sldId id="318" r:id="rId12"/>
    <p:sldId id="314" r:id="rId13"/>
    <p:sldId id="259" r:id="rId14"/>
    <p:sldId id="262" r:id="rId15"/>
    <p:sldId id="319" r:id="rId16"/>
    <p:sldId id="263" r:id="rId17"/>
    <p:sldId id="265" r:id="rId18"/>
    <p:sldId id="311" r:id="rId19"/>
    <p:sldId id="273" r:id="rId20"/>
    <p:sldId id="308" r:id="rId21"/>
    <p:sldId id="309" r:id="rId22"/>
    <p:sldId id="310" r:id="rId23"/>
    <p:sldId id="313" r:id="rId24"/>
    <p:sldId id="266" r:id="rId25"/>
    <p:sldId id="272" r:id="rId26"/>
    <p:sldId id="258" r:id="rId27"/>
    <p:sldId id="261" r:id="rId28"/>
    <p:sldId id="260" r:id="rId29"/>
    <p:sldId id="321" r:id="rId30"/>
    <p:sldId id="322" r:id="rId31"/>
    <p:sldId id="320" r:id="rId32"/>
  </p:sldIdLst>
  <p:sldSz cx="12192000" cy="6858000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254" y="5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37F273DF-6817-DC4D-8285-9665115B9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DB11DDC-AC33-924A-8A33-A64793AA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6351BEDD-87CB-6544-B996-307A98B6A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65999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54346A6-BF32-A742-A8DE-06EF2E8AE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9E2383A3-6605-9849-9968-A21E7C39F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1" y="414000"/>
            <a:ext cx="1565997" cy="10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00" y="2012580"/>
            <a:ext cx="4179600" cy="2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7139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3420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CB5425-5497-82F0-17F0-106CA21E9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7624D6-0E2B-ACA6-F3B9-B7E1396CB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</p:spTree>
    <p:extLst>
      <p:ext uri="{BB962C8B-B14F-4D97-AF65-F5344CB8AC3E}">
        <p14:creationId xmlns:p14="http://schemas.microsoft.com/office/powerpoint/2010/main" val="36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DCCC0367-FBBD-DA4A-9C2A-1CFEDCF0B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6D5EE9C4-2C1F-804A-86FF-3B15929B3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04172D81-C53D-2C40-B8B5-EEBCB19ED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7B0AD4C-18C5-6A4A-A360-5182EB548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DFD1AC9B-6FB5-2340-B4DB-0F32E361A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0064709D-8909-7A43-BD41-96E498C3F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1587C04-9F21-8E42-A24D-BFBADC905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G3fdptY_k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rlesgames.net/games/" TargetMode="Externa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boardgamegeek.com/boardgame/266192/wingspa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pxfuel.com/en/free-photo-jpent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uni.cz/go/beer24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8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7.png"/><Relationship Id="rId5" Type="http://schemas.openxmlformats.org/officeDocument/2006/relationships/tags" Target="../tags/tag20.xml"/><Relationship Id="rId10" Type="http://schemas.openxmlformats.org/officeDocument/2006/relationships/image" Target="../media/image16.svg"/><Relationship Id="rId4" Type="http://schemas.openxmlformats.org/officeDocument/2006/relationships/tags" Target="../tags/tag19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8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0" Type="http://schemas.openxmlformats.org/officeDocument/2006/relationships/image" Target="../media/image16.svg"/><Relationship Id="rId4" Type="http://schemas.openxmlformats.org/officeDocument/2006/relationships/tags" Target="../tags/tag5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8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7.png"/><Relationship Id="rId5" Type="http://schemas.openxmlformats.org/officeDocument/2006/relationships/tags" Target="../tags/tag13.xml"/><Relationship Id="rId10" Type="http://schemas.openxmlformats.org/officeDocument/2006/relationships/image" Target="../media/image16.svg"/><Relationship Id="rId4" Type="http://schemas.openxmlformats.org/officeDocument/2006/relationships/tags" Target="../tags/tag12.xml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Innovation Management</a:t>
            </a:r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Block</a:t>
            </a:r>
            <a:r>
              <a:rPr lang="cs-CZ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D710B8-FC5F-0FC6-1B8D-35D2D9E8E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B000F5-A418-1234-02DA-271E42DC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Teams and teambuilding</a:t>
            </a:r>
            <a:endParaRPr lang="en-US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CD8BAD3-CE6B-2A55-D73E-E2BB207AC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4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9525F9-FCD8-CCE8-D504-1C3876681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3101238-98F5-F618-A7CE-D6CBDF19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Teams and teambuilding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4BB46AA-E249-0305-9616-21219AAA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Teams</a:t>
            </a:r>
          </a:p>
          <a:p>
            <a:endParaRPr lang="cs-CZ" dirty="0"/>
          </a:p>
          <a:p>
            <a:r>
              <a:rPr lang="cs-CZ" dirty="0" err="1"/>
              <a:t>Let‘s</a:t>
            </a:r>
            <a:r>
              <a:rPr lang="cs-CZ" dirty="0"/>
              <a:t> play a </a:t>
            </a:r>
            <a:r>
              <a:rPr lang="cs-CZ" dirty="0" err="1"/>
              <a:t>Marshmallow</a:t>
            </a:r>
            <a:r>
              <a:rPr lang="cs-CZ" dirty="0"/>
              <a:t> </a:t>
            </a:r>
            <a:r>
              <a:rPr lang="cs-CZ" dirty="0" err="1"/>
              <a:t>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9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01630D-FBBD-C44A-9385-3910B1E9D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A427D48-FEDA-D290-5BF1-606A5EBD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74CB87FB-5845-51AE-168C-C098630D6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5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041CEA3-63C5-89C2-D1EF-218722A54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59B8D71-53DF-CB1C-379C-44D1EB6F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BA7C96-DA91-8171-DC82-E2345DC0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Have</a:t>
            </a:r>
            <a:r>
              <a:rPr lang="cs-CZ" dirty="0"/>
              <a:t> </a:t>
            </a:r>
            <a:r>
              <a:rPr lang="en-US" dirty="0"/>
              <a:t>a primary purpose beyond pure entertainment</a:t>
            </a:r>
            <a:endParaRPr lang="cs-CZ" dirty="0"/>
          </a:p>
          <a:p>
            <a:endParaRPr lang="cs-CZ" dirty="0"/>
          </a:p>
          <a:p>
            <a:r>
              <a:rPr lang="cs-CZ" dirty="0"/>
              <a:t>I</a:t>
            </a:r>
            <a:r>
              <a:rPr lang="en-US" dirty="0" err="1"/>
              <a:t>ntegrate</a:t>
            </a:r>
            <a:r>
              <a:rPr lang="en-US" dirty="0"/>
              <a:t> game mechanics with educational content to engage users in meaningful learning experiences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err="1"/>
              <a:t>Games</a:t>
            </a:r>
            <a:r>
              <a:rPr lang="cs-CZ" dirty="0"/>
              <a:t> </a:t>
            </a:r>
            <a:r>
              <a:rPr lang="cs-CZ" dirty="0" err="1"/>
              <a:t>enhance</a:t>
            </a:r>
            <a:r>
              <a:rPr lang="cs-CZ" dirty="0"/>
              <a:t> </a:t>
            </a:r>
            <a:r>
              <a:rPr lang="cs-CZ" dirty="0" err="1"/>
              <a:t>interest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err="1"/>
              <a:t>Promote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learning (</a:t>
            </a:r>
            <a:r>
              <a:rPr lang="cs-CZ" dirty="0" err="1"/>
              <a:t>decision-making</a:t>
            </a:r>
            <a:r>
              <a:rPr lang="cs-CZ" dirty="0"/>
              <a:t>, </a:t>
            </a:r>
            <a:r>
              <a:rPr lang="cs-CZ" dirty="0" err="1"/>
              <a:t>solving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Safe</a:t>
            </a:r>
            <a:r>
              <a:rPr lang="cs-CZ" dirty="0"/>
              <a:t> environment (</a:t>
            </a:r>
            <a:r>
              <a:rPr lang="cs-CZ" dirty="0" err="1"/>
              <a:t>compared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3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740400E-CCED-121A-BF2E-3E8F79EF2F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D5439E4-B5C5-5794-7861-351D05A0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pic>
        <p:nvPicPr>
          <p:cNvPr id="5" name="Online médium 4" title="What Are Serious Games?">
            <a:hlinkClick r:id="" action="ppaction://media"/>
            <a:extLst>
              <a:ext uri="{FF2B5EF4-FFF2-40B4-BE49-F238E27FC236}">
                <a16:creationId xmlns:a16="http://schemas.microsoft.com/office/drawing/2014/main" id="{1970E7F3-2278-407D-1038-1D0115A1CC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2050" y="1692275"/>
            <a:ext cx="732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534E0D-AF8F-0000-29E7-01DCF7B8C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7506F0-8D08-A59E-963E-50FFBC82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EFF168-D680-1E5E-8DA9-E8C003898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31" y="1426200"/>
            <a:ext cx="6143938" cy="45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2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534E0D-AF8F-0000-29E7-01DCF7B8C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7506F0-8D08-A59E-963E-50FFBC82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pic>
        <p:nvPicPr>
          <p:cNvPr id="2052" name="Picture 4" descr="Microsoft Flight Simulator Standard 40th Anniversary Edition">
            <a:extLst>
              <a:ext uri="{FF2B5EF4-FFF2-40B4-BE49-F238E27FC236}">
                <a16:creationId xmlns:a16="http://schemas.microsoft.com/office/drawing/2014/main" id="{F6CC03D6-9979-4341-3C04-B3895DF8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908257"/>
            <a:ext cx="2129425" cy="240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hat is Minecraft: Education Edition? | Tech &amp; Learning">
            <a:extLst>
              <a:ext uri="{FF2B5EF4-FFF2-40B4-BE49-F238E27FC236}">
                <a16:creationId xmlns:a16="http://schemas.microsoft.com/office/drawing/2014/main" id="{8E2FF98A-E2F6-9BD1-F752-3E5C57B3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6" y="1908257"/>
            <a:ext cx="4857447" cy="27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C726D5-FC3E-6FA1-5CD1-2856F841E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92" y="3797048"/>
            <a:ext cx="3731741" cy="219932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623A988-434D-42AB-CF58-78361CB313BF}"/>
              </a:ext>
            </a:extLst>
          </p:cNvPr>
          <p:cNvSpPr txBox="1"/>
          <p:nvPr/>
        </p:nvSpPr>
        <p:spPr>
          <a:xfrm>
            <a:off x="5603433" y="553471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Charles </a:t>
            </a:r>
            <a:r>
              <a:rPr lang="cs-CZ" dirty="0" err="1">
                <a:hlinkClick r:id="rId5"/>
              </a:rPr>
              <a:t>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6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80202D-18F6-66D0-19E4-BFC5E084C4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4B973E1-F027-DA24-51D2-8B685EB2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DCDBC3-DE93-F620-6E6D-1CA1D2F4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570" y="1692002"/>
            <a:ext cx="6193629" cy="4139998"/>
          </a:xfrm>
        </p:spPr>
        <p:txBody>
          <a:bodyPr/>
          <a:lstStyle/>
          <a:p>
            <a:pPr marL="72000" indent="0" algn="l">
              <a:lnSpc>
                <a:spcPct val="114000"/>
              </a:lnSpc>
              <a:buNone/>
            </a:pPr>
            <a:r>
              <a:rPr lang="cs-C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hlinkClick r:id="rId2"/>
              </a:rPr>
              <a:t>BGG</a:t>
            </a:r>
            <a:r>
              <a:rPr lang="cs-CZ" sz="1900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: </a:t>
            </a: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You are bird enthusiasts—researchers, bird watchers, ornithologists, and collectors—seeking to discover and attract the best birds to your network of wildlife preserves. Each bird extends a chain of powerful combinations in one of your habitats (actions). These habitats focus on several key aspects of growth: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Gain food tokens via custom dice in a birdfeeder dice tower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Lay eggs using egg miniatures in a variety of colors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j-lt"/>
              </a:rPr>
              <a:t>Draw from hundreds of unique bird cards and play them</a:t>
            </a:r>
          </a:p>
          <a:p>
            <a:endParaRPr lang="en-US" sz="1900" dirty="0"/>
          </a:p>
        </p:txBody>
      </p:sp>
      <p:pic>
        <p:nvPicPr>
          <p:cNvPr id="4098" name="Picture 2" descr="box (flat image)">
            <a:extLst>
              <a:ext uri="{FF2B5EF4-FFF2-40B4-BE49-F238E27FC236}">
                <a16:creationId xmlns:a16="http://schemas.microsoft.com/office/drawing/2014/main" id="{F3BABEAF-613E-33EA-0E1F-D0CE207C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773000"/>
            <a:ext cx="3978002" cy="39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9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F6A4BDD-5499-E797-B508-60DFEFE317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54635C-DD61-AA90-E8A9-BDEB9784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Beer </a:t>
            </a:r>
            <a:r>
              <a:rPr lang="cs-CZ" dirty="0" err="1"/>
              <a:t>Distribution</a:t>
            </a:r>
            <a:r>
              <a:rPr lang="cs-CZ" dirty="0"/>
              <a:t> Game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FF636348-C7A5-384A-A6D4-BD5207A40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serious</a:t>
            </a:r>
            <a:r>
              <a:rPr lang="cs-CZ" dirty="0"/>
              <a:t>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6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CA665D-1F54-4049-9D7D-9408A449B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EA22E9-C5A9-4DC5-9D42-061457ED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Beer </a:t>
            </a:r>
            <a:r>
              <a:rPr lang="en-US" dirty="0"/>
              <a:t>Distribution</a:t>
            </a:r>
            <a:r>
              <a:rPr lang="cs-CZ" dirty="0"/>
              <a:t> Game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A13D8D-712E-4764-8C36-DE9B0EBA93C4}"/>
              </a:ext>
            </a:extLst>
          </p:cNvPr>
          <p:cNvSpPr txBox="1"/>
          <p:nvPr/>
        </p:nvSpPr>
        <p:spPr>
          <a:xfrm>
            <a:off x="9885621" y="5524223"/>
            <a:ext cx="6097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>
                <a:hlinkClick r:id="rId2"/>
              </a:rPr>
              <a:t>Pxfuel.com</a:t>
            </a:r>
            <a:r>
              <a:rPr lang="cs-CZ" sz="1400" dirty="0"/>
              <a:t> (CC)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EA80DAE-9428-450E-BD64-803D474D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883358" cy="4139998"/>
          </a:xfrm>
        </p:spPr>
        <p:txBody>
          <a:bodyPr/>
          <a:lstStyle/>
          <a:p>
            <a:r>
              <a:rPr lang="en-US" sz="2400" dirty="0"/>
              <a:t>Simulates a beer supply chain</a:t>
            </a:r>
          </a:p>
          <a:p>
            <a:r>
              <a:rPr lang="en-US" sz="2400" dirty="0"/>
              <a:t>Four players per game – each representing a part of the supply chain</a:t>
            </a:r>
          </a:p>
          <a:p>
            <a:r>
              <a:rPr lang="en-US" sz="2400" dirty="0"/>
              <a:t>40 rounds (days) </a:t>
            </a:r>
          </a:p>
          <a:p>
            <a:r>
              <a:rPr lang="en-US" sz="2400" dirty="0"/>
              <a:t>Each round you choose how many units to order</a:t>
            </a:r>
          </a:p>
          <a:p>
            <a:r>
              <a:rPr lang="en-US" sz="2400" dirty="0"/>
              <a:t>The goal is to minimalize costs (unit in backlog 1 EUR/round, unit in</a:t>
            </a:r>
            <a:r>
              <a:rPr lang="cs-CZ" sz="2400" dirty="0"/>
              <a:t> </a:t>
            </a:r>
            <a:r>
              <a:rPr lang="en-US" sz="2400" dirty="0"/>
              <a:t>inventory 0.5 EUR/round)</a:t>
            </a:r>
          </a:p>
        </p:txBody>
      </p:sp>
      <p:pic>
        <p:nvPicPr>
          <p:cNvPr id="1028" name="Picture 4" descr="beer, beer barrels, metal, small beer kegs, food, drink, stock, range, stacked up, beer stock">
            <a:extLst>
              <a:ext uri="{FF2B5EF4-FFF2-40B4-BE49-F238E27FC236}">
                <a16:creationId xmlns:a16="http://schemas.microsoft.com/office/drawing/2014/main" id="{68874E9B-FB79-4205-9A0B-C1BDE00A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95" y="1692002"/>
            <a:ext cx="5745175" cy="38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0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4CF44B10-CCFF-D01C-40C9-039E678E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867" y="4656697"/>
            <a:ext cx="1955488" cy="195548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CF47C66-C4C3-B355-D191-4F854F6E6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A5102DF-DC93-C141-5ED8-619D6A9F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Teaching</a:t>
            </a:r>
            <a:r>
              <a:rPr lang="cs-CZ" dirty="0"/>
              <a:t> team</a:t>
            </a:r>
            <a:endParaRPr lang="en-US" dirty="0"/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5C2EE66-84B3-FA4E-BC4B-E3E9D3283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383083"/>
              </p:ext>
            </p:extLst>
          </p:nvPr>
        </p:nvGraphicFramePr>
        <p:xfrm>
          <a:off x="720725" y="1692275"/>
          <a:ext cx="10651245" cy="268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0415">
                  <a:extLst>
                    <a:ext uri="{9D8B030D-6E8A-4147-A177-3AD203B41FA5}">
                      <a16:colId xmlns:a16="http://schemas.microsoft.com/office/drawing/2014/main" val="2500372316"/>
                    </a:ext>
                  </a:extLst>
                </a:gridCol>
                <a:gridCol w="3550415">
                  <a:extLst>
                    <a:ext uri="{9D8B030D-6E8A-4147-A177-3AD203B41FA5}">
                      <a16:colId xmlns:a16="http://schemas.microsoft.com/office/drawing/2014/main" val="3986033557"/>
                    </a:ext>
                  </a:extLst>
                </a:gridCol>
                <a:gridCol w="3550415">
                  <a:extLst>
                    <a:ext uri="{9D8B030D-6E8A-4147-A177-3AD203B41FA5}">
                      <a16:colId xmlns:a16="http://schemas.microsoft.com/office/drawing/2014/main" val="9460553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Michal Jirásek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Eva Švandová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/>
                        <a:t>Mariia</a:t>
                      </a:r>
                      <a:r>
                        <a:rPr lang="cs-CZ" sz="2000" dirty="0"/>
                        <a:t> </a:t>
                      </a:r>
                      <a:r>
                        <a:rPr lang="cs-CZ" sz="2000" dirty="0" err="1"/>
                        <a:t>Shkolnykova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706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043878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1967CBBD-2484-F56A-C738-3E116E09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50" y="2154683"/>
            <a:ext cx="1514475" cy="18383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C05E666-22D6-77BD-1C47-7C654982A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66" y="2154683"/>
            <a:ext cx="1459362" cy="1838325"/>
          </a:xfrm>
          <a:prstGeom prst="rect">
            <a:avLst/>
          </a:prstGeom>
        </p:spPr>
      </p:pic>
      <p:pic>
        <p:nvPicPr>
          <p:cNvPr id="1026" name="Picture 2" descr="Logo Green Dock">
            <a:extLst>
              <a:ext uri="{FF2B5EF4-FFF2-40B4-BE49-F238E27FC236}">
                <a16:creationId xmlns:a16="http://schemas.microsoft.com/office/drawing/2014/main" id="{A691DE04-ED4D-00DB-48BE-58308F74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67" y="5344422"/>
            <a:ext cx="830432" cy="8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B-inside">
            <a:extLst>
              <a:ext uri="{FF2B5EF4-FFF2-40B4-BE49-F238E27FC236}">
                <a16:creationId xmlns:a16="http://schemas.microsoft.com/office/drawing/2014/main" id="{E6580405-3BF5-1FBC-6283-BAF0997B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88" y="5344422"/>
            <a:ext cx="830432" cy="8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Demola">
            <a:extLst>
              <a:ext uri="{FF2B5EF4-FFF2-40B4-BE49-F238E27FC236}">
                <a16:creationId xmlns:a16="http://schemas.microsoft.com/office/drawing/2014/main" id="{FDA1A5B6-D8EB-5407-16F0-46FD70E96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09" y="5344422"/>
            <a:ext cx="830432" cy="8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Siemens">
            <a:extLst>
              <a:ext uri="{FF2B5EF4-FFF2-40B4-BE49-F238E27FC236}">
                <a16:creationId xmlns:a16="http://schemas.microsoft.com/office/drawing/2014/main" id="{D5EA29AC-3975-B85C-D15D-82C0B7D3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30" y="5344422"/>
            <a:ext cx="830433" cy="8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0DF52D2A-C696-3813-7294-0CAF581FF202}"/>
              </a:ext>
            </a:extLst>
          </p:cNvPr>
          <p:cNvSpPr txBox="1"/>
          <p:nvPr/>
        </p:nvSpPr>
        <p:spPr>
          <a:xfrm>
            <a:off x="8489770" y="4811782"/>
            <a:ext cx="22928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www.linkedin.com/in/michal-jirasek/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5DA5697-B951-F4C1-E473-F142D4D589EA}"/>
              </a:ext>
            </a:extLst>
          </p:cNvPr>
          <p:cNvSpPr txBox="1"/>
          <p:nvPr/>
        </p:nvSpPr>
        <p:spPr>
          <a:xfrm>
            <a:off x="731883" y="4765615"/>
            <a:ext cx="4833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/>
              <a:t>Research</a:t>
            </a:r>
            <a:r>
              <a:rPr lang="cs-CZ" sz="2000" dirty="0"/>
              <a:t>, </a:t>
            </a:r>
            <a:r>
              <a:rPr lang="cs-CZ" sz="2000" dirty="0" err="1"/>
              <a:t>consulting</a:t>
            </a:r>
            <a:r>
              <a:rPr lang="cs-CZ" sz="2000" dirty="0"/>
              <a:t>, </a:t>
            </a:r>
            <a:r>
              <a:rPr lang="cs-CZ" sz="2000" dirty="0" err="1"/>
              <a:t>experience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:</a:t>
            </a:r>
            <a:endParaRPr lang="en-US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6ED2AF-5ED2-B7C8-CF9A-5E9391E56E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0076" y="2154683"/>
            <a:ext cx="1492227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2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CA665D-1F54-4049-9D7D-9408A449B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7CDA7A6-1F67-EC03-9F57-B370EEAAF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76325"/>
            <a:ext cx="10693371" cy="4296690"/>
          </a:xfrm>
        </p:spPr>
      </p:pic>
    </p:spTree>
    <p:extLst>
      <p:ext uri="{BB962C8B-B14F-4D97-AF65-F5344CB8AC3E}">
        <p14:creationId xmlns:p14="http://schemas.microsoft.com/office/powerpoint/2010/main" val="3072728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CA665D-1F54-4049-9D7D-9408A449B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EA22E9-C5A9-4DC5-9D42-061457ED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Beer </a:t>
            </a:r>
            <a:r>
              <a:rPr lang="en-US" dirty="0"/>
              <a:t>Distribution</a:t>
            </a:r>
            <a:r>
              <a:rPr lang="cs-CZ" dirty="0"/>
              <a:t> Game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245A0B-CFE5-4D3D-855E-DC57C352E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150053"/>
            <a:ext cx="11050242" cy="2631747"/>
          </a:xfrm>
          <a:solidFill>
            <a:schemeClr val="bg1"/>
          </a:solidFill>
        </p:spPr>
        <p:txBody>
          <a:bodyPr/>
          <a:lstStyle/>
          <a:p>
            <a:r>
              <a:rPr lang="en-US" sz="2300" dirty="0"/>
              <a:t>Link: </a:t>
            </a:r>
            <a:r>
              <a:rPr lang="en-US" sz="2300" dirty="0">
                <a:hlinkClick r:id="rId2"/>
              </a:rPr>
              <a:t>https://muni.cz/go/beer24</a:t>
            </a:r>
            <a:r>
              <a:rPr lang="cs-CZ" sz="2300" dirty="0"/>
              <a:t> </a:t>
            </a:r>
            <a:r>
              <a:rPr lang="en-US" sz="2300" dirty="0"/>
              <a:t>(choose your assigned gameplay)</a:t>
            </a:r>
          </a:p>
          <a:p>
            <a:r>
              <a:rPr lang="en-US" sz="2300" dirty="0"/>
              <a:t>Be patient with things happening (especially the more distant you are from the customer)</a:t>
            </a:r>
          </a:p>
          <a:p>
            <a:r>
              <a:rPr lang="en-US" sz="2300" dirty="0"/>
              <a:t>Do not coordinate the game with peers (emotional expressions allowed!)</a:t>
            </a:r>
          </a:p>
          <a:p>
            <a:r>
              <a:rPr lang="en-US" sz="2300" dirty="0"/>
              <a:t>Write only into green columns, look only at your sheet, do not change orders after confirming them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BFBBD8-AC40-C99A-D410-B2553DD5F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71576"/>
            <a:ext cx="12192000" cy="27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CA665D-1F54-4049-9D7D-9408A449B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EA22E9-C5A9-4DC5-9D42-061457ED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Beer </a:t>
            </a:r>
            <a:r>
              <a:rPr lang="en-US" dirty="0"/>
              <a:t>Distribution</a:t>
            </a:r>
            <a:r>
              <a:rPr lang="cs-CZ" dirty="0"/>
              <a:t> Game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245A0B-CFE5-4D3D-855E-DC57C352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More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course</a:t>
            </a:r>
            <a:r>
              <a:rPr lang="cs-CZ" sz="2400" dirty="0"/>
              <a:t> </a:t>
            </a:r>
            <a:r>
              <a:rPr lang="cs-CZ" sz="2400" dirty="0" err="1"/>
              <a:t>Logistics</a:t>
            </a:r>
            <a:r>
              <a:rPr lang="cs-CZ" sz="2400" dirty="0"/>
              <a:t> and Supply </a:t>
            </a:r>
            <a:r>
              <a:rPr lang="cs-CZ" sz="2400" dirty="0" err="1"/>
              <a:t>Chain</a:t>
            </a:r>
            <a:r>
              <a:rPr lang="cs-CZ" sz="2400" dirty="0"/>
              <a:t> Management</a:t>
            </a:r>
          </a:p>
          <a:p>
            <a:endParaRPr lang="cs-CZ" sz="2400" dirty="0"/>
          </a:p>
          <a:p>
            <a:r>
              <a:rPr lang="cs-CZ" sz="2400" dirty="0" err="1"/>
              <a:t>Example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emergent</a:t>
            </a:r>
            <a:r>
              <a:rPr lang="cs-CZ" sz="2400" dirty="0"/>
              <a:t> </a:t>
            </a:r>
            <a:r>
              <a:rPr lang="cs-CZ" sz="2400" dirty="0" err="1"/>
              <a:t>behavior</a:t>
            </a:r>
            <a:r>
              <a:rPr lang="cs-CZ" sz="2400" dirty="0"/>
              <a:t> – Bull-</a:t>
            </a:r>
            <a:r>
              <a:rPr lang="cs-CZ" sz="2400" dirty="0" err="1"/>
              <a:t>whip</a:t>
            </a:r>
            <a:r>
              <a:rPr lang="cs-CZ" sz="2400" dirty="0"/>
              <a:t> </a:t>
            </a:r>
            <a:r>
              <a:rPr lang="cs-CZ" sz="2400" dirty="0" err="1"/>
              <a:t>effect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Role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time</a:t>
            </a:r>
            <a:r>
              <a:rPr lang="cs-CZ" sz="2400" dirty="0"/>
              <a:t> </a:t>
            </a:r>
            <a:r>
              <a:rPr lang="cs-CZ" sz="2400"/>
              <a:t>delay</a:t>
            </a:r>
            <a:endParaRPr lang="cs-CZ" sz="2400" dirty="0"/>
          </a:p>
          <a:p>
            <a:pPr marL="324000" lvl="1" indent="0">
              <a:buNone/>
            </a:pPr>
            <a:endParaRPr lang="cs-CZ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66FF7E-F3B5-8BFE-D0AB-452893BD1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2" y="3202039"/>
            <a:ext cx="6555921" cy="32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3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DAF291-DC58-AE39-F430-4BF804992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9C7EB5-8DBE-80E5-6FC0-8D556D55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package</a:t>
            </a:r>
            <a:r>
              <a:rPr lang="cs-CZ" dirty="0"/>
              <a:t>: </a:t>
            </a:r>
            <a:r>
              <a:rPr lang="cs-CZ" dirty="0" err="1"/>
              <a:t>Teaching</a:t>
            </a:r>
            <a:r>
              <a:rPr lang="cs-CZ" dirty="0"/>
              <a:t> </a:t>
            </a:r>
            <a:r>
              <a:rPr lang="cs-CZ" dirty="0" err="1"/>
              <a:t>note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103633-712C-A513-4747-3E9914D9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saw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‘ </a:t>
            </a:r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game</a:t>
            </a:r>
          </a:p>
          <a:p>
            <a:endParaRPr lang="cs-CZ" dirty="0"/>
          </a:p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</a:t>
            </a:r>
            <a:r>
              <a:rPr lang="cs-CZ" dirty="0" err="1"/>
              <a:t>sense</a:t>
            </a:r>
            <a:r>
              <a:rPr lang="cs-CZ" dirty="0"/>
              <a:t> to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to </a:t>
            </a:r>
            <a:r>
              <a:rPr lang="cs-CZ" dirty="0" err="1"/>
              <a:t>teachers</a:t>
            </a:r>
            <a:r>
              <a:rPr lang="cs-CZ" dirty="0"/>
              <a:t>?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Time: </a:t>
            </a:r>
            <a:r>
              <a:rPr lang="cs-CZ" dirty="0" err="1"/>
              <a:t>Takes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to </a:t>
            </a:r>
            <a:r>
              <a:rPr lang="cs-CZ" dirty="0" err="1"/>
              <a:t>write</a:t>
            </a:r>
            <a:r>
              <a:rPr lang="cs-CZ" dirty="0"/>
              <a:t>, but </a:t>
            </a:r>
            <a:r>
              <a:rPr lang="cs-CZ" dirty="0" err="1"/>
              <a:t>saves</a:t>
            </a:r>
            <a:r>
              <a:rPr lang="cs-CZ" dirty="0"/>
              <a:t> 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others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err="1"/>
              <a:t>Expertise</a:t>
            </a:r>
            <a:r>
              <a:rPr lang="cs-CZ" dirty="0"/>
              <a:t>: Not </a:t>
            </a:r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expert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topic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 err="1"/>
              <a:t>Experiences</a:t>
            </a:r>
            <a:r>
              <a:rPr lang="cs-CZ" dirty="0"/>
              <a:t>: </a:t>
            </a:r>
            <a:r>
              <a:rPr lang="cs-CZ" dirty="0" err="1"/>
              <a:t>Communicate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worked</a:t>
            </a:r>
            <a:r>
              <a:rPr lang="cs-CZ" dirty="0"/>
              <a:t>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Insight</a:t>
            </a:r>
            <a:r>
              <a:rPr lang="cs-CZ" dirty="0"/>
              <a:t>: 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(set-up, </a:t>
            </a:r>
            <a:r>
              <a:rPr lang="cs-CZ" dirty="0" err="1"/>
              <a:t>etc</a:t>
            </a:r>
            <a:r>
              <a:rPr lang="cs-CZ" dirty="0"/>
              <a:t>.)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‘ </a:t>
            </a:r>
            <a:r>
              <a:rPr lang="cs-CZ" dirty="0" err="1"/>
              <a:t>materials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Sales: </a:t>
            </a:r>
            <a:r>
              <a:rPr lang="cs-CZ" dirty="0" err="1"/>
              <a:t>Easier</a:t>
            </a:r>
            <a:r>
              <a:rPr lang="cs-CZ" dirty="0"/>
              <a:t> to </a:t>
            </a:r>
            <a:r>
              <a:rPr lang="cs-CZ" dirty="0" err="1"/>
              <a:t>sell</a:t>
            </a:r>
            <a:r>
              <a:rPr lang="cs-CZ" dirty="0"/>
              <a:t>! (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above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0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A03AED5-D0D4-A716-1D95-B3C5608C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9A29FE4-DAB9-217F-79D3-2EC39C31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package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B19456-AAF4-F82D-56CB-9B879290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882969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en-US" sz="2000" b="1" dirty="0"/>
              <a:t>Introduction</a:t>
            </a:r>
            <a:r>
              <a:rPr lang="en-US" sz="2000" dirty="0"/>
              <a:t> – brief overview of the game, its purpose and target audience (players), learning objectives</a:t>
            </a:r>
          </a:p>
          <a:p>
            <a:pPr marL="586350" indent="-514350">
              <a:buFont typeface="+mj-lt"/>
              <a:buAutoNum type="arabicPeriod"/>
            </a:pPr>
            <a:r>
              <a:rPr lang="en-US" sz="2000" b="1" dirty="0"/>
              <a:t>Relevant concepts </a:t>
            </a:r>
            <a:r>
              <a:rPr lang="en-US" sz="2000" dirty="0"/>
              <a:t>– outline concepts (theories and frameworks) integrated into the game</a:t>
            </a:r>
          </a:p>
          <a:p>
            <a:pPr marL="586350" indent="-514350">
              <a:buFont typeface="+mj-lt"/>
              <a:buAutoNum type="arabicPeriod"/>
            </a:pPr>
            <a:r>
              <a:rPr lang="en-US" sz="2000" b="1" dirty="0"/>
              <a:t>Connect</a:t>
            </a:r>
            <a:r>
              <a:rPr lang="en-US" sz="2000" dirty="0"/>
              <a:t> the game, theoretical concepts and learning objectives – explain how these are linked</a:t>
            </a:r>
          </a:p>
          <a:p>
            <a:pPr marL="586350" indent="-514350">
              <a:buFont typeface="+mj-lt"/>
              <a:buAutoNum type="arabicPeriod"/>
            </a:pPr>
            <a:r>
              <a:rPr lang="en-US" sz="2000" b="1" dirty="0"/>
              <a:t>Provide</a:t>
            </a:r>
            <a:r>
              <a:rPr lang="en-US" sz="2000" dirty="0"/>
              <a:t> </a:t>
            </a:r>
            <a:r>
              <a:rPr lang="en-US" sz="2000" b="1" dirty="0"/>
              <a:t>guidance</a:t>
            </a:r>
            <a:r>
              <a:rPr lang="en-US" sz="2000" dirty="0"/>
              <a:t> for student assessment (during and after the gameplay)</a:t>
            </a:r>
          </a:p>
          <a:p>
            <a:pPr marL="586350" indent="-514350">
              <a:buFont typeface="+mj-lt"/>
              <a:buAutoNum type="arabicPeriod"/>
            </a:pPr>
            <a:r>
              <a:rPr lang="en-US" sz="2000" b="1" dirty="0"/>
              <a:t>Include</a:t>
            </a:r>
            <a:r>
              <a:rPr lang="en-US" sz="2000" dirty="0"/>
              <a:t> </a:t>
            </a:r>
            <a:r>
              <a:rPr lang="en-US" sz="2000" b="1" dirty="0"/>
              <a:t>topics</a:t>
            </a:r>
            <a:r>
              <a:rPr lang="en-US" sz="2000" dirty="0"/>
              <a:t> (questions and key points to address) for a </a:t>
            </a:r>
            <a:r>
              <a:rPr lang="en-US" sz="2000" b="1" dirty="0"/>
              <a:t>debriefing</a:t>
            </a:r>
            <a:r>
              <a:rPr lang="en-US" sz="2000" dirty="0"/>
              <a:t> session, highlight potential challenges and how to address them</a:t>
            </a:r>
          </a:p>
          <a:p>
            <a:pPr marL="586350" indent="-514350">
              <a:buFont typeface="+mj-lt"/>
              <a:buAutoNum type="arabicPeriod"/>
            </a:pPr>
            <a:r>
              <a:rPr lang="en-US" sz="2000" b="1" dirty="0"/>
              <a:t>Provide any tips for implementation </a:t>
            </a:r>
            <a:r>
              <a:rPr lang="en-US" sz="2000" dirty="0"/>
              <a:t>(how to adjust the session, complementary materials or activities)</a:t>
            </a:r>
          </a:p>
        </p:txBody>
      </p:sp>
    </p:spTree>
    <p:extLst>
      <p:ext uri="{BB962C8B-B14F-4D97-AF65-F5344CB8AC3E}">
        <p14:creationId xmlns:p14="http://schemas.microsoft.com/office/powerpoint/2010/main" val="182157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169A35E-31B0-8A5F-12A4-D4B9ECDA1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683" y="3227373"/>
            <a:ext cx="4888072" cy="3415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F35A7F2-6D2A-7BAF-483E-9DC571F7A0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25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07C489D-6701-8C73-066E-4E96549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Sky</a:t>
            </a:r>
            <a:r>
              <a:rPr lang="cs-CZ" dirty="0"/>
              <a:t> </a:t>
            </a:r>
            <a:r>
              <a:rPr lang="cs-CZ" dirty="0" err="1"/>
              <a:t>Tycoons</a:t>
            </a:r>
            <a:r>
              <a:rPr lang="cs-CZ" dirty="0"/>
              <a:t> Game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2E993F-A738-B612-5D1E-EDDBE4643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4903">
            <a:off x="7353150" y="174871"/>
            <a:ext cx="3007733" cy="4269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549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26A3DA-22B1-AB5C-74D2-1AA26FD4F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A31D6D-68EC-453C-2FFA-E57CB52A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Notes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game and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186FB9-BA8B-FBAB-5241-7BD3A9171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game you received is not perfect – possible inconsistencies, a lot of imbalances, only idea phase (no gameplay &gt; physical problems)</a:t>
            </a:r>
          </a:p>
          <a:p>
            <a:r>
              <a:rPr lang="en-US" sz="2000" dirty="0"/>
              <a:t>Polish the basic rules, but also change them (you are not constrained in your changes)</a:t>
            </a:r>
          </a:p>
          <a:p>
            <a:r>
              <a:rPr lang="en-US" sz="2000" dirty="0"/>
              <a:t>Clarification of the existing rules possible (but it is </a:t>
            </a:r>
            <a:r>
              <a:rPr lang="en-US" sz="2000" u="sng" dirty="0"/>
              <a:t>your</a:t>
            </a:r>
            <a:r>
              <a:rPr lang="en-US" sz="2000" dirty="0"/>
              <a:t> game)</a:t>
            </a:r>
          </a:p>
          <a:p>
            <a:r>
              <a:rPr lang="en-US" sz="2000" dirty="0"/>
              <a:t>All materials for the game (these are digital only) available for you</a:t>
            </a:r>
          </a:p>
          <a:p>
            <a:r>
              <a:rPr lang="en-US" sz="2000" dirty="0"/>
              <a:t>Possible to cover your expenses (print, game components) – discuss well ahead</a:t>
            </a:r>
            <a:endParaRPr lang="cs-CZ" sz="2000" dirty="0"/>
          </a:p>
          <a:p>
            <a:r>
              <a:rPr lang="cs-CZ" sz="2000" dirty="0" err="1"/>
              <a:t>Teaching</a:t>
            </a:r>
            <a:r>
              <a:rPr lang="cs-CZ" sz="2000" dirty="0"/>
              <a:t> </a:t>
            </a:r>
            <a:r>
              <a:rPr lang="cs-CZ" sz="2000" dirty="0" err="1"/>
              <a:t>ideas</a:t>
            </a:r>
            <a:r>
              <a:rPr lang="cs-CZ" sz="2000" dirty="0"/>
              <a:t>:</a:t>
            </a:r>
          </a:p>
          <a:p>
            <a:pPr lvl="1"/>
            <a:r>
              <a:rPr lang="cs-CZ" dirty="0"/>
              <a:t>Business (</a:t>
            </a:r>
            <a:r>
              <a:rPr lang="cs-CZ" dirty="0" err="1"/>
              <a:t>Competitive</a:t>
            </a:r>
            <a:r>
              <a:rPr lang="cs-CZ" dirty="0"/>
              <a:t>) </a:t>
            </a:r>
            <a:r>
              <a:rPr lang="cs-CZ" dirty="0" err="1"/>
              <a:t>strategy</a:t>
            </a:r>
            <a:r>
              <a:rPr lang="cs-CZ" dirty="0"/>
              <a:t> – </a:t>
            </a:r>
            <a:r>
              <a:rPr lang="cs-CZ" dirty="0" err="1"/>
              <a:t>pricing</a:t>
            </a:r>
            <a:r>
              <a:rPr lang="cs-CZ" dirty="0"/>
              <a:t>, </a:t>
            </a:r>
            <a:r>
              <a:rPr lang="cs-CZ" dirty="0" err="1"/>
              <a:t>multi</a:t>
            </a:r>
            <a:r>
              <a:rPr lang="cs-CZ" dirty="0"/>
              <a:t>-market </a:t>
            </a:r>
            <a:r>
              <a:rPr lang="cs-CZ" dirty="0" err="1"/>
              <a:t>contact</a:t>
            </a:r>
            <a:r>
              <a:rPr lang="cs-CZ" dirty="0"/>
              <a:t> (</a:t>
            </a:r>
            <a:r>
              <a:rPr lang="cs-CZ" dirty="0" err="1"/>
              <a:t>retaliation</a:t>
            </a:r>
            <a:r>
              <a:rPr lang="cs-CZ" dirty="0"/>
              <a:t>), </a:t>
            </a:r>
            <a:r>
              <a:rPr lang="cs-CZ" dirty="0" err="1"/>
              <a:t>expansion</a:t>
            </a:r>
            <a:r>
              <a:rPr lang="cs-CZ" dirty="0"/>
              <a:t> </a:t>
            </a:r>
            <a:r>
              <a:rPr lang="cs-CZ" dirty="0" err="1"/>
              <a:t>strategies</a:t>
            </a:r>
            <a:endParaRPr lang="cs-CZ" dirty="0"/>
          </a:p>
          <a:p>
            <a:pPr lvl="1"/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strategy</a:t>
            </a:r>
            <a:r>
              <a:rPr lang="cs-CZ" dirty="0"/>
              <a:t> – </a:t>
            </a:r>
            <a:r>
              <a:rPr lang="cs-CZ" dirty="0" err="1"/>
              <a:t>alliances</a:t>
            </a:r>
            <a:endParaRPr lang="cs-CZ" dirty="0"/>
          </a:p>
          <a:p>
            <a:pPr lvl="1"/>
            <a:r>
              <a:rPr lang="cs-CZ" dirty="0" err="1"/>
              <a:t>Analytical</a:t>
            </a:r>
            <a:r>
              <a:rPr lang="cs-CZ" dirty="0"/>
              <a:t> vs </a:t>
            </a:r>
            <a:r>
              <a:rPr lang="cs-CZ" dirty="0" err="1"/>
              <a:t>intuitive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strategy</a:t>
            </a:r>
            <a:endParaRPr lang="cs-CZ" dirty="0"/>
          </a:p>
          <a:p>
            <a:pPr lvl="1"/>
            <a:r>
              <a:rPr lang="cs-CZ" dirty="0" err="1"/>
              <a:t>Financial</a:t>
            </a:r>
            <a:r>
              <a:rPr lang="cs-CZ" dirty="0"/>
              <a:t> management – performance </a:t>
            </a:r>
            <a:r>
              <a:rPr lang="cs-CZ" dirty="0" err="1"/>
              <a:t>measures</a:t>
            </a:r>
            <a:r>
              <a:rPr lang="cs-CZ" dirty="0"/>
              <a:t>, </a:t>
            </a:r>
            <a:r>
              <a:rPr lang="cs-CZ" dirty="0" err="1"/>
              <a:t>benefits</a:t>
            </a:r>
            <a:r>
              <a:rPr lang="cs-CZ" dirty="0"/>
              <a:t> and </a:t>
            </a:r>
            <a:r>
              <a:rPr lang="cs-CZ" dirty="0" err="1"/>
              <a:t>risks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15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CE5D00-1C30-FB3E-5733-E0A4BA702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27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B32BECB-2656-FCB6-C54E-7E5661B9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85A9D1-9EFB-EA07-CD80-38F54E8C0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602522"/>
            <a:ext cx="10416086" cy="400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Aligning Objectives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Clearly define the educational objectives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Bloom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taxonomy)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ensure they are integrated into the game’s design.</a:t>
            </a: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game’s mechanics and goals should support 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objectives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distract from them.</a:t>
            </a:r>
            <a:endParaRPr lang="cs-CZ" altLang="en-US" dirty="0"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endParaRPr kumimoji="0" lang="cs-CZ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Feedback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immediate, constructive feedback to reinforce learning and correct mistakes.</a:t>
            </a:r>
            <a:endParaRPr kumimoji="0" lang="cs-CZ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lang="cs-CZ" altLang="en-US" dirty="0" err="1">
                <a:latin typeface="Arial" panose="020B0604020202020204" pitchFamily="34" charset="0"/>
              </a:rPr>
              <a:t>Include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an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active</a:t>
            </a:r>
            <a:r>
              <a:rPr lang="cs-CZ" altLang="en-US" dirty="0">
                <a:latin typeface="Arial" panose="020B0604020202020204" pitchFamily="34" charset="0"/>
              </a:rPr>
              <a:t> </a:t>
            </a:r>
            <a:r>
              <a:rPr lang="cs-CZ" altLang="en-US" dirty="0" err="1">
                <a:latin typeface="Arial" panose="020B0604020202020204" pitchFamily="34" charset="0"/>
              </a:rPr>
              <a:t>debrief</a:t>
            </a:r>
            <a:r>
              <a:rPr lang="cs-CZ" altLang="en-US" dirty="0">
                <a:latin typeface="Arial" panose="020B0604020202020204" pitchFamily="34" charset="0"/>
              </a:rPr>
              <a:t> session.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18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CE5D00-1C30-FB3E-5733-E0A4BA702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28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B32BECB-2656-FCB6-C54E-7E5661B9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85A9D1-9EFB-EA07-CD80-38F54E8C0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0000" y="1551022"/>
            <a:ext cx="10416086" cy="49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compelling narrative enhance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engagement and make the educational content more relatable and memorable.</a:t>
            </a:r>
            <a:endParaRPr kumimoji="0" lang="cs-CZ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Contextualize the learning material within the game's story or setting to help students understand its relevance and application.</a:t>
            </a:r>
            <a:endParaRPr kumimoji="0" lang="cs-CZ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endParaRPr lang="cs-CZ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Balancing Challenge and Skill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Games should be challenging but not so difficult that they become frustrating.</a:t>
            </a: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difficulty should scale with the player’s skill level to maintain engagement and promote learning progression.</a:t>
            </a:r>
          </a:p>
          <a:p>
            <a:pPr marL="537750" lvl="1" indent="-285750" eaLnBrk="0" hangingPunct="0">
              <a:lnSpc>
                <a:spcPct val="150000"/>
              </a:lnSpc>
              <a:spcBef>
                <a:spcPct val="0"/>
              </a:spcBef>
              <a:buClrTx/>
              <a:buSzTx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0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01630D-FBBD-C44A-9385-3910B1E9D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29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A427D48-FEDA-D290-5BF1-606A5EBD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74CB87FB-5845-51AE-168C-C098630D6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397684-2797-1DFF-8DC5-1280A3CDD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699BFBC-AF3D-8413-B78A-1D14B59A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assignment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F19D4E-4600-E572-32AA-50BC16DD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270273"/>
          </a:xfrm>
        </p:spPr>
        <p:txBody>
          <a:bodyPr/>
          <a:lstStyle/>
          <a:p>
            <a:r>
              <a:rPr lang="cs-CZ" dirty="0" err="1"/>
              <a:t>Simulated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(a bit </a:t>
            </a:r>
            <a:r>
              <a:rPr lang="cs-CZ" dirty="0" err="1"/>
              <a:t>of</a:t>
            </a:r>
            <a:r>
              <a:rPr lang="cs-CZ" dirty="0"/>
              <a:t> role-play)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firm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820E94-6761-2B75-24BC-2B50DB73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2964">
            <a:off x="8560586" y="2809650"/>
            <a:ext cx="2351705" cy="339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14986F28-FD8B-331C-DD62-05B81E64806F}"/>
              </a:ext>
            </a:extLst>
          </p:cNvPr>
          <p:cNvSpPr txBox="1">
            <a:spLocks/>
          </p:cNvSpPr>
          <p:nvPr/>
        </p:nvSpPr>
        <p:spPr>
          <a:xfrm>
            <a:off x="719400" y="3105150"/>
            <a:ext cx="7614975" cy="175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In a team </a:t>
            </a:r>
            <a:r>
              <a:rPr lang="cs-CZ" kern="0" dirty="0" err="1"/>
              <a:t>you</a:t>
            </a:r>
            <a:r>
              <a:rPr lang="cs-CZ" kern="0" dirty="0"/>
              <a:t> </a:t>
            </a:r>
            <a:r>
              <a:rPr lang="cs-CZ" kern="0" dirty="0" err="1"/>
              <a:t>will</a:t>
            </a:r>
            <a:r>
              <a:rPr lang="cs-CZ" kern="0" dirty="0"/>
              <a:t> </a:t>
            </a:r>
            <a:r>
              <a:rPr lang="cs-CZ" kern="0" dirty="0" err="1"/>
              <a:t>create</a:t>
            </a:r>
            <a:r>
              <a:rPr lang="cs-CZ" kern="0" dirty="0"/>
              <a:t> </a:t>
            </a:r>
            <a:r>
              <a:rPr lang="cs-CZ" kern="0" dirty="0" err="1"/>
              <a:t>an</a:t>
            </a:r>
            <a:r>
              <a:rPr lang="cs-CZ" kern="0" dirty="0"/>
              <a:t> </a:t>
            </a:r>
            <a:r>
              <a:rPr lang="cs-CZ" kern="0" dirty="0" err="1"/>
              <a:t>educational</a:t>
            </a:r>
            <a:r>
              <a:rPr lang="cs-CZ" kern="0" dirty="0"/>
              <a:t> game </a:t>
            </a:r>
            <a:r>
              <a:rPr lang="cs-CZ" kern="0" dirty="0" err="1"/>
              <a:t>product</a:t>
            </a:r>
            <a:endParaRPr lang="cs-CZ" kern="0" dirty="0"/>
          </a:p>
          <a:p>
            <a:pPr marL="781200" lvl="1" indent="-457200">
              <a:buFont typeface="+mj-lt"/>
              <a:buAutoNum type="arabicPeriod"/>
            </a:pPr>
            <a:r>
              <a:rPr lang="cs-CZ" sz="2400" kern="0" dirty="0" err="1"/>
              <a:t>Enhance</a:t>
            </a:r>
            <a:r>
              <a:rPr lang="cs-CZ" sz="2400" kern="0" dirty="0"/>
              <a:t> and </a:t>
            </a:r>
            <a:r>
              <a:rPr lang="cs-CZ" sz="2400" kern="0" dirty="0" err="1"/>
              <a:t>finalize</a:t>
            </a:r>
            <a:r>
              <a:rPr lang="cs-CZ" sz="2400" kern="0" dirty="0"/>
              <a:t> a </a:t>
            </a:r>
            <a:r>
              <a:rPr lang="cs-CZ" sz="2400" kern="0" dirty="0" err="1"/>
              <a:t>concept</a:t>
            </a:r>
            <a:r>
              <a:rPr lang="cs-CZ" sz="2400" kern="0" dirty="0"/>
              <a:t> </a:t>
            </a:r>
            <a:r>
              <a:rPr lang="cs-CZ" sz="2400" kern="0" dirty="0" err="1"/>
              <a:t>of</a:t>
            </a:r>
            <a:r>
              <a:rPr lang="cs-CZ" sz="2400" kern="0" dirty="0"/>
              <a:t> a </a:t>
            </a:r>
            <a:r>
              <a:rPr lang="cs-CZ" sz="2400" kern="0" dirty="0" err="1"/>
              <a:t>serious</a:t>
            </a:r>
            <a:r>
              <a:rPr lang="cs-CZ" sz="2400" kern="0" dirty="0"/>
              <a:t> (</a:t>
            </a:r>
            <a:r>
              <a:rPr lang="cs-CZ" sz="2400" kern="0" dirty="0" err="1"/>
              <a:t>board</a:t>
            </a:r>
            <a:r>
              <a:rPr lang="cs-CZ" sz="2400" kern="0" dirty="0"/>
              <a:t>) game &gt; </a:t>
            </a:r>
            <a:r>
              <a:rPr lang="cs-CZ" sz="2400" kern="0" dirty="0" err="1"/>
              <a:t>protyping</a:t>
            </a:r>
            <a:r>
              <a:rPr lang="cs-CZ" sz="2400" kern="0" dirty="0"/>
              <a:t> </a:t>
            </a:r>
            <a:r>
              <a:rPr lang="cs-CZ" sz="2400" kern="0" dirty="0" err="1"/>
              <a:t>phase</a:t>
            </a:r>
            <a:r>
              <a:rPr lang="cs-CZ" sz="2400" kern="0" dirty="0"/>
              <a:t> (</a:t>
            </a:r>
            <a:r>
              <a:rPr lang="cs-CZ" sz="2400" kern="0" dirty="0" err="1"/>
              <a:t>incl</a:t>
            </a:r>
            <a:r>
              <a:rPr lang="cs-CZ" sz="2400" kern="0" dirty="0"/>
              <a:t>. testing)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400" kern="0" dirty="0" err="1"/>
              <a:t>Create</a:t>
            </a:r>
            <a:r>
              <a:rPr lang="cs-CZ" sz="2400" kern="0" dirty="0"/>
              <a:t> </a:t>
            </a:r>
            <a:r>
              <a:rPr lang="cs-CZ" sz="2400" kern="0" dirty="0" err="1"/>
              <a:t>an</a:t>
            </a:r>
            <a:r>
              <a:rPr lang="cs-CZ" sz="2400" kern="0" dirty="0"/>
              <a:t> </a:t>
            </a:r>
            <a:r>
              <a:rPr lang="cs-CZ" sz="2400" kern="0" dirty="0" err="1"/>
              <a:t>educational</a:t>
            </a:r>
            <a:r>
              <a:rPr lang="cs-CZ" sz="2400" kern="0" dirty="0"/>
              <a:t> </a:t>
            </a:r>
            <a:r>
              <a:rPr lang="cs-CZ" sz="2400" kern="0" dirty="0" err="1"/>
              <a:t>package</a:t>
            </a:r>
            <a:r>
              <a:rPr lang="cs-CZ" sz="2400" kern="0" dirty="0"/>
              <a:t>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400" kern="0" dirty="0" err="1"/>
              <a:t>Develop</a:t>
            </a:r>
            <a:r>
              <a:rPr lang="cs-CZ" sz="2400" kern="0" dirty="0"/>
              <a:t> a business </a:t>
            </a:r>
            <a:r>
              <a:rPr lang="cs-CZ" sz="2400" kern="0" dirty="0" err="1"/>
              <a:t>plan</a:t>
            </a:r>
            <a:r>
              <a:rPr lang="cs-CZ" sz="2400" kern="0" dirty="0"/>
              <a:t> </a:t>
            </a:r>
            <a:r>
              <a:rPr lang="cs-CZ" sz="2400" kern="0" dirty="0" err="1"/>
              <a:t>for</a:t>
            </a:r>
            <a:r>
              <a:rPr lang="cs-CZ" sz="2400" kern="0" dirty="0"/>
              <a:t> </a:t>
            </a:r>
            <a:r>
              <a:rPr lang="cs-CZ" sz="2400" kern="0" dirty="0" err="1"/>
              <a:t>the</a:t>
            </a:r>
            <a:r>
              <a:rPr lang="cs-CZ" sz="2400" kern="0" dirty="0"/>
              <a:t> </a:t>
            </a:r>
            <a:r>
              <a:rPr lang="cs-CZ" sz="2400" kern="0" dirty="0" err="1"/>
              <a:t>product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219500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ECE5D00-1C30-FB3E-5733-E0A4BA702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30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B32BECB-2656-FCB6-C54E-7E5661B9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BE21AB-FFFD-01D8-E5C7-D0397AE0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assignment</a:t>
            </a:r>
            <a:endParaRPr lang="cs-CZ" dirty="0"/>
          </a:p>
          <a:p>
            <a:r>
              <a:rPr lang="cs-CZ" dirty="0"/>
              <a:t>Taste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(</a:t>
            </a:r>
            <a:r>
              <a:rPr lang="cs-CZ" dirty="0" err="1"/>
              <a:t>Marshmallow</a:t>
            </a:r>
            <a:r>
              <a:rPr lang="cs-CZ" dirty="0"/>
              <a:t> </a:t>
            </a:r>
            <a:r>
              <a:rPr lang="cs-CZ" dirty="0" err="1"/>
              <a:t>Challenge</a:t>
            </a:r>
            <a:r>
              <a:rPr lang="cs-CZ" dirty="0"/>
              <a:t>, Beer </a:t>
            </a:r>
            <a:r>
              <a:rPr lang="cs-CZ" dirty="0" err="1"/>
              <a:t>Distribution</a:t>
            </a:r>
            <a:r>
              <a:rPr lang="cs-CZ" dirty="0"/>
              <a:t> Game)</a:t>
            </a:r>
          </a:p>
          <a:p>
            <a:r>
              <a:rPr lang="cs-CZ" dirty="0"/>
              <a:t>A bit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on </a:t>
            </a:r>
            <a:r>
              <a:rPr lang="cs-CZ" dirty="0" err="1"/>
              <a:t>presentations</a:t>
            </a:r>
            <a:r>
              <a:rPr lang="cs-CZ" dirty="0"/>
              <a:t> (and business)</a:t>
            </a:r>
          </a:p>
          <a:p>
            <a:r>
              <a:rPr lang="cs-CZ" dirty="0"/>
              <a:t>Innovation </a:t>
            </a:r>
            <a:r>
              <a:rPr lang="cs-CZ" dirty="0" err="1"/>
              <a:t>process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CC8D21-5263-D392-8CE9-ACB09DCFE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31</a:t>
            </a:fld>
            <a:endParaRPr lang="en-GB" altLang="cs-CZ" noProof="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AC5C93F6-0381-45DB-1ACC-D20AAAD48E5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317500" tIns="45720" rIns="114300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Please download and install the Slido app on all computers you use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F455E4C-E284-FC0B-DBBD-979776B2C59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F5E5C617-2086-7015-F9B7-676D60AACA2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C8F34A5A-A93F-A916-70CB-A889E29EFC8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3D15A1F-1910-5607-C3E5-5A24CF416219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901440" y="2571750"/>
            <a:ext cx="7315199" cy="17145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Zpětná vazba k prvnímu bloku</a:t>
            </a:r>
            <a:endParaRPr kumimoji="0" lang="en-US" sz="4000" b="1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A0D43A1-5724-58D7-95B0-29E715C4C8AB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3901440" y="6032500"/>
            <a:ext cx="7315199" cy="5181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ⓘ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 Start presenting to display the poll results on this slide.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4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BA4450-A025-9410-8673-D57682DB20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A0FF279-D13C-6B95-FEDE-3A42A638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assignment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5A57EA-45F9-090B-97F8-ABFEF9EE7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will learn/encounter: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Apply various innovation management tools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Manage an innovation project (balance creativity and execution + business)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Deal with problems appearing in innovation projects (deadlines, unclear instructions, etc.)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Cooperate in teams and coordinate diverse tasks (from game design, through creating a physical product, to marketing/entrepreneurship)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Design a teaching tool</a:t>
            </a:r>
          </a:p>
        </p:txBody>
      </p:sp>
    </p:spTree>
    <p:extLst>
      <p:ext uri="{BB962C8B-B14F-4D97-AF65-F5344CB8AC3E}">
        <p14:creationId xmlns:p14="http://schemas.microsoft.com/office/powerpoint/2010/main" val="145467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B9EB23-16B4-3D1A-8329-A2A8BA595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C321B5-22F7-06FE-B4D0-D3527BCD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Assignment</a:t>
            </a:r>
            <a:r>
              <a:rPr lang="cs-CZ" dirty="0"/>
              <a:t> </a:t>
            </a:r>
            <a:r>
              <a:rPr lang="cs-CZ" dirty="0" err="1"/>
              <a:t>motivation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7EED03B-D5BA-8FDD-0B50-E8DC055FF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err="1"/>
              <a:t>Why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game (</a:t>
            </a:r>
            <a:r>
              <a:rPr lang="cs-CZ" sz="2400" dirty="0" err="1"/>
              <a:t>educational</a:t>
            </a:r>
            <a:r>
              <a:rPr lang="cs-CZ" sz="2400" dirty="0"/>
              <a:t> </a:t>
            </a:r>
            <a:r>
              <a:rPr lang="cs-CZ" sz="2400" dirty="0" err="1"/>
              <a:t>product</a:t>
            </a:r>
            <a:r>
              <a:rPr lang="cs-CZ" sz="2400" dirty="0"/>
              <a:t>):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Possible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prototyping</a:t>
            </a:r>
            <a:r>
              <a:rPr lang="cs-CZ" dirty="0"/>
              <a:t> </a:t>
            </a:r>
            <a:r>
              <a:rPr lang="cs-CZ" dirty="0" err="1"/>
              <a:t>phase</a:t>
            </a:r>
            <a:r>
              <a:rPr lang="cs-CZ" dirty="0"/>
              <a:t> (and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Not </a:t>
            </a:r>
            <a:r>
              <a:rPr lang="cs-CZ" dirty="0" err="1"/>
              <a:t>starting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blank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– </a:t>
            </a:r>
            <a:r>
              <a:rPr lang="cs-CZ" dirty="0" err="1"/>
              <a:t>problematic</a:t>
            </a:r>
            <a:r>
              <a:rPr lang="cs-CZ" dirty="0"/>
              <a:t> in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(a lot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spent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very basic game design)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Variety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covered</a:t>
            </a:r>
            <a:r>
              <a:rPr lang="cs-CZ" dirty="0"/>
              <a:t> (more </a:t>
            </a:r>
            <a:r>
              <a:rPr lang="cs-CZ" dirty="0" err="1"/>
              <a:t>likely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interests</a:t>
            </a:r>
            <a:r>
              <a:rPr lang="cs-CZ" dirty="0"/>
              <a:t>): game design, </a:t>
            </a:r>
            <a:r>
              <a:rPr lang="cs-CZ" dirty="0" err="1"/>
              <a:t>graphics</a:t>
            </a:r>
            <a:r>
              <a:rPr lang="cs-CZ" dirty="0"/>
              <a:t>/3D </a:t>
            </a:r>
            <a:r>
              <a:rPr lang="cs-CZ" dirty="0" err="1"/>
              <a:t>printing</a:t>
            </a:r>
            <a:r>
              <a:rPr lang="cs-CZ" dirty="0"/>
              <a:t>, </a:t>
            </a:r>
            <a:r>
              <a:rPr lang="cs-CZ" dirty="0" err="1"/>
              <a:t>teaching</a:t>
            </a:r>
            <a:r>
              <a:rPr lang="cs-CZ" dirty="0"/>
              <a:t>/</a:t>
            </a:r>
            <a:r>
              <a:rPr lang="cs-CZ" dirty="0" err="1"/>
              <a:t>training</a:t>
            </a:r>
            <a:r>
              <a:rPr lang="cs-CZ" dirty="0"/>
              <a:t>, </a:t>
            </a:r>
            <a:r>
              <a:rPr lang="cs-CZ" dirty="0" err="1"/>
              <a:t>project</a:t>
            </a:r>
            <a:r>
              <a:rPr lang="cs-CZ" dirty="0"/>
              <a:t> management, marketing, business/</a:t>
            </a:r>
            <a:r>
              <a:rPr lang="cs-CZ" dirty="0" err="1"/>
              <a:t>entrepreneurship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Flexibility in testing (</a:t>
            </a:r>
            <a:r>
              <a:rPr lang="cs-CZ" dirty="0" err="1"/>
              <a:t>relatively</a:t>
            </a:r>
            <a:r>
              <a:rPr lang="cs-CZ" dirty="0"/>
              <a:t> </a:t>
            </a:r>
            <a:r>
              <a:rPr lang="cs-CZ" dirty="0" err="1"/>
              <a:t>quick</a:t>
            </a:r>
            <a:r>
              <a:rPr lang="cs-CZ" dirty="0"/>
              <a:t>, diverse </a:t>
            </a:r>
            <a:r>
              <a:rPr lang="cs-CZ" dirty="0" err="1"/>
              <a:t>groups</a:t>
            </a:r>
            <a:r>
              <a:rPr lang="cs-CZ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in a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classroom</a:t>
            </a:r>
            <a:r>
              <a:rPr lang="cs-CZ" dirty="0"/>
              <a:t> </a:t>
            </a:r>
            <a:r>
              <a:rPr lang="cs-CZ" dirty="0" err="1"/>
              <a:t>setting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Game: </a:t>
            </a:r>
            <a:r>
              <a:rPr lang="cs-CZ" dirty="0" err="1"/>
              <a:t>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7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B7AB3A8-8C57-B771-4A92-8DFFA072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C671EAC-BA98-8285-7270-2CF097EA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Notes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game and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311B9E-4C42-B51B-39F4-7D297C506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rules:</a:t>
            </a:r>
          </a:p>
          <a:p>
            <a:pPr marL="838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Your job is to learn, our job is to help you with that</a:t>
            </a:r>
          </a:p>
          <a:p>
            <a:pPr marL="838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Be pro-active and invest your time</a:t>
            </a:r>
          </a:p>
          <a:p>
            <a:pPr marL="838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All the restrictions/instructions serve to facilitate the process (but they could be modified where meaningful)</a:t>
            </a:r>
          </a:p>
          <a:p>
            <a:pPr marL="838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Find your place within the team (variety of the tasks), but also reflect on the whole experience</a:t>
            </a:r>
          </a:p>
          <a:p>
            <a:pPr marL="838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Have fun (while working hard)</a:t>
            </a:r>
          </a:p>
        </p:txBody>
      </p:sp>
    </p:spTree>
    <p:extLst>
      <p:ext uri="{BB962C8B-B14F-4D97-AF65-F5344CB8AC3E}">
        <p14:creationId xmlns:p14="http://schemas.microsoft.com/office/powerpoint/2010/main" val="30312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01630D-FBBD-C44A-9385-3910B1E9D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A427D48-FEDA-D290-5BF1-606A5EBD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Expectations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74CB87FB-5845-51AE-168C-C098630D6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2F52B7-1345-0900-AFB8-085BD2FAC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FA03BD25-9931-BB79-68FC-14CEBCB1B9F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317500" tIns="45720" rIns="114300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Please download and install the Slido app on all computers you use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F0FBC631-62C7-AF47-3FC8-D1DF1BC6161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2EB77E01-BE42-A3FB-5BBB-205FB7BAA618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E63E0A5-CCE7-B54C-9B87-7C5F0AC6414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901440" y="2571750"/>
            <a:ext cx="7315199" cy="17145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What do you expect of the course? (positive)</a:t>
            </a:r>
            <a:endParaRPr kumimoji="0" lang="en-US" sz="4000" b="1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9144373-9D7B-F0BD-151D-F808581DF365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901440" y="6032500"/>
            <a:ext cx="7315199" cy="5181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ⓘ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 Start presenting to display the poll results on this slide.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D1B0768F-CF9A-EE39-01A4-72903A9B3B82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2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29E98D-E746-9612-FE6E-A54AB539F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42356812-6BEB-7277-5DF0-556532FAFE7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317500" tIns="45720" rIns="114300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Please download and install the Slido app on all computers you use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FCDCEE0-45B5-1E6F-14ED-F2FF0B02573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AF5856A-84CB-9C15-C889-CDDB69F067A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4C46DB49-ADDD-7170-3927-55706EB248B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901440" y="2571750"/>
            <a:ext cx="7315199" cy="171450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What do you expect of the course? (negative)</a:t>
            </a:r>
            <a:endParaRPr kumimoji="0" lang="en-US" sz="4000" b="1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0357DE1-FA76-3F48-C762-755B2539C55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901440" y="6032500"/>
            <a:ext cx="7315199" cy="5181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ⓘ</a:t>
            </a: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rgbClr val="5B5B5B"/>
                </a:solidFill>
                <a:effectLst/>
                <a:latin typeface="+mn-lt"/>
              </a:rPr>
              <a:t> Start presenting to display the poll results on this slide.</a:t>
            </a: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rgbClr val="5B5B5B"/>
              </a:solidFill>
              <a:effectLst/>
              <a:latin typeface="+mn-lt"/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67267F5-0CE1-280E-DFAD-EA8DDC47A8D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8782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  <p:tag name="SLIDO_EVENT_UUID" val="1627a1eb-b589-4467-b8e0-e2a7858d8332"/>
  <p:tag name="SLIDO_EVENT_SECTION_UUID" val="c9e6df6c-c09f-4f19-b945-2a080596912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czNTQyMTB9"/>
  <p:tag name="SLIDO_TYPE" val="SlidoPoll"/>
  <p:tag name="SLIDO_POLL_UUID" val="296f9ffe-f7f7-458e-807c-281491493e4c"/>
  <p:tag name="SLIDO_TIMELINE" val="W3sicG9sbFF1ZXN0aW9uVXVpZCI6ImYwNDM5NzYxLWE4OGMtNDhlNy05Nzc0LWJkODczMmZkNDljNCIsInNob3dSZXN1bHRzIjpmYWxzZSwic2hvd0NvcnJlY3RBbnN3ZXJzIjpmYWxzZSwidm90aW5nTG9ja2VkIjpmYWxzZX0seyJwb2xsUXVlc3Rpb25VdWlkIjoiZjA0Mzk3NjEtYTg4Yy00OGU3LTk3NzQtYmQ4NzMyZmQ0OWM0Iiwic2hvd1Jlc3VsdHMiOnRydWUsInNob3dDb3JyZWN0QW5zd2VycyI6ZmFsc2UsInZvdGluZ0xvY2tlZCI6ZmFsc2V9XQ=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Y0OTc0NTV9"/>
  <p:tag name="SLIDO_TYPE" val="SlidoPoll"/>
  <p:tag name="SLIDO_POLL_UUID" val="88b13e38-f966-4fa0-bba8-7c31e3e3df21"/>
  <p:tag name="SLIDO_TIMELINE" val="W3sicG9sbFF1ZXN0aW9uVXVpZCI6ImFlYmJiZDVmLThjNjEtNDI2MC04NDNlLTRlYjgyYjc3ZTRjYi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jY0OTc0NzR9"/>
  <p:tag name="SLIDO_TYPE" val="SlidoPoll"/>
  <p:tag name="SLIDO_POLL_UUID" val="bf7b7a08-65bb-479a-8a6d-a904b79c5a6d"/>
  <p:tag name="SLIDO_TIMELINE" val="W3sicG9sbFF1ZXN0aW9uVXVpZCI6ImM0YmQ4NjFiLThlYjQtNDFlZC04YmU3LTdiMGZmMTBmYjhiOSIsInNob3dSZXN1bHRzIjp0cnVlLCJzaG93Q29ycmVjdEFuc3dlcnMiOmZhbHNlLCJ2b3RpbmdMb2NrZWQiOmZhbHNlfV0=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econ-prezentace-16-9-en-v10.potx" id="{CA4D81FE-238A-4A84-B5FE-EF7F9B2E3BBC}" vid="{F2DA8804-0AF2-4B2C-9DC8-D5C2B90AF59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muni-econ-prezentace-16-9-en-v10</Template>
  <TotalTime>409</TotalTime>
  <Words>1291</Words>
  <Application>Microsoft Office PowerPoint</Application>
  <PresentationFormat>Širokoúhlá obrazovka</PresentationFormat>
  <Paragraphs>178</Paragraphs>
  <Slides>31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Tahoma</vt:lpstr>
      <vt:lpstr>Wingdings</vt:lpstr>
      <vt:lpstr>Presentation_MU_EN</vt:lpstr>
      <vt:lpstr>Innovation Management</vt:lpstr>
      <vt:lpstr>Teaching team</vt:lpstr>
      <vt:lpstr>Your assignment</vt:lpstr>
      <vt:lpstr>Your assignment</vt:lpstr>
      <vt:lpstr>Assignment motivation</vt:lpstr>
      <vt:lpstr>Notes for the game and your work</vt:lpstr>
      <vt:lpstr>Expectations</vt:lpstr>
      <vt:lpstr>Prezentace aplikace PowerPoint</vt:lpstr>
      <vt:lpstr>Prezentace aplikace PowerPoint</vt:lpstr>
      <vt:lpstr>Teams and teambuilding</vt:lpstr>
      <vt:lpstr>Teams and teambuilding</vt:lpstr>
      <vt:lpstr>About serious games</vt:lpstr>
      <vt:lpstr>Serious games</vt:lpstr>
      <vt:lpstr>Serious games</vt:lpstr>
      <vt:lpstr>Examples of serious games</vt:lpstr>
      <vt:lpstr>Examples of serious games</vt:lpstr>
      <vt:lpstr>Examples of serious games</vt:lpstr>
      <vt:lpstr>Beer Distribution Game</vt:lpstr>
      <vt:lpstr>Beer Distribution Game</vt:lpstr>
      <vt:lpstr>Prezentace aplikace PowerPoint</vt:lpstr>
      <vt:lpstr>Beer Distribution Game</vt:lpstr>
      <vt:lpstr>Beer Distribution Game</vt:lpstr>
      <vt:lpstr>Educational package: Teaching note</vt:lpstr>
      <vt:lpstr>Creating an educational package</vt:lpstr>
      <vt:lpstr>Sky Tycoons Game</vt:lpstr>
      <vt:lpstr>Notes for the game and your work</vt:lpstr>
      <vt:lpstr>Design principles for serious games</vt:lpstr>
      <vt:lpstr>Design principles for serious games</vt:lpstr>
      <vt:lpstr>Summary</vt:lpstr>
      <vt:lpstr>Summary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</dc:creator>
  <cp:lastModifiedBy>Michal Jirásek</cp:lastModifiedBy>
  <cp:revision>16</cp:revision>
  <cp:lastPrinted>1601-01-01T00:00:00Z</cp:lastPrinted>
  <dcterms:created xsi:type="dcterms:W3CDTF">2024-07-25T05:28:35Z</dcterms:created>
  <dcterms:modified xsi:type="dcterms:W3CDTF">2024-09-26T13:43:34Z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1.12.0.5522</vt:lpwstr>
  </property>
</Properties>
</file>