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3"/>
    <p:sldMasterId id="2147483699" r:id="rId4"/>
  </p:sldMasterIdLst>
  <p:notesMasterIdLst>
    <p:notesMasterId r:id="rId28"/>
  </p:notesMasterIdLst>
  <p:handoutMasterIdLst>
    <p:handoutMasterId r:id="rId29"/>
  </p:handoutMasterIdLst>
  <p:sldIdLst>
    <p:sldId id="257" r:id="rId5"/>
    <p:sldId id="395" r:id="rId6"/>
    <p:sldId id="396" r:id="rId7"/>
    <p:sldId id="491" r:id="rId8"/>
    <p:sldId id="404" r:id="rId9"/>
    <p:sldId id="411" r:id="rId10"/>
    <p:sldId id="409" r:id="rId11"/>
    <p:sldId id="399" r:id="rId12"/>
    <p:sldId id="408" r:id="rId13"/>
    <p:sldId id="405" r:id="rId14"/>
    <p:sldId id="397" r:id="rId15"/>
    <p:sldId id="398" r:id="rId16"/>
    <p:sldId id="492" r:id="rId17"/>
    <p:sldId id="500" r:id="rId18"/>
    <p:sldId id="400" r:id="rId19"/>
    <p:sldId id="410" r:id="rId20"/>
    <p:sldId id="401" r:id="rId21"/>
    <p:sldId id="402" r:id="rId22"/>
    <p:sldId id="435" r:id="rId23"/>
    <p:sldId id="403" r:id="rId24"/>
    <p:sldId id="433" r:id="rId25"/>
    <p:sldId id="406" r:id="rId26"/>
    <p:sldId id="412" r:id="rId27"/>
  </p:sldIdLst>
  <p:sldSz cx="12192000" cy="6858000"/>
  <p:notesSz cx="6858000" cy="9144000"/>
  <p:custDataLst>
    <p:tags r:id="rId3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34B5D90-8429-4974-92B0-C12F58EEA598}">
          <p14:sldIdLst>
            <p14:sldId id="257"/>
            <p14:sldId id="395"/>
            <p14:sldId id="396"/>
            <p14:sldId id="491"/>
            <p14:sldId id="404"/>
            <p14:sldId id="411"/>
            <p14:sldId id="409"/>
            <p14:sldId id="399"/>
            <p14:sldId id="408"/>
            <p14:sldId id="405"/>
          </p14:sldIdLst>
        </p14:section>
        <p14:section name="Untitled Section" id="{C5A56A82-A814-499C-A6C6-6F7A821498BD}">
          <p14:sldIdLst>
            <p14:sldId id="397"/>
            <p14:sldId id="398"/>
            <p14:sldId id="492"/>
            <p14:sldId id="500"/>
            <p14:sldId id="400"/>
            <p14:sldId id="410"/>
            <p14:sldId id="401"/>
            <p14:sldId id="402"/>
            <p14:sldId id="435"/>
            <p14:sldId id="403"/>
            <p14:sldId id="433"/>
            <p14:sldId id="406"/>
            <p14:sldId id="4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8FF"/>
    <a:srgbClr val="3366CC"/>
    <a:srgbClr val="3892A4"/>
    <a:srgbClr val="0000DC"/>
    <a:srgbClr val="6A83B9"/>
    <a:srgbClr val="B9006E"/>
    <a:srgbClr val="F01928"/>
    <a:srgbClr val="9100DC"/>
    <a:srgbClr val="5AC8AF"/>
    <a:srgbClr val="0028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28" autoAdjust="0"/>
    <p:restoredTop sz="95033" autoAdjust="0"/>
  </p:normalViewPr>
  <p:slideViewPr>
    <p:cSldViewPr snapToGrid="0">
      <p:cViewPr varScale="1">
        <p:scale>
          <a:sx n="72" d="100"/>
          <a:sy n="72" d="100"/>
        </p:scale>
        <p:origin x="77" y="288"/>
      </p:cViewPr>
      <p:guideLst>
        <p:guide orient="horz" pos="1117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-361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7939"/>
    </p:cViewPr>
  </p:sorterViewPr>
  <p:notesViewPr>
    <p:cSldViewPr snapToGrid="0">
      <p:cViewPr varScale="1">
        <p:scale>
          <a:sx n="64" d="100"/>
          <a:sy n="64" d="100"/>
        </p:scale>
        <p:origin x="3192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ags" Target="tags/tag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91719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14862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dirty="0"/>
              <a:t>THE OFFICE …Typical work environment as we know it right ? ??  Jokes aside !!</a:t>
            </a:r>
          </a:p>
          <a:p>
            <a:r>
              <a:rPr lang="en-US" sz="3200" b="1" dirty="0"/>
              <a:t>What are the Technical ? Human ?? Organisational ??</a:t>
            </a:r>
          </a:p>
          <a:p>
            <a:endParaRPr lang="en-US" sz="3200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08889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01871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video is simply to make people understand that the world is shifting from the balance analogy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92377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83935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65999" cy="1061398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images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16" name="Obrázek 1">
            <a:extLst>
              <a:ext uri="{FF2B5EF4-FFF2-40B4-BE49-F238E27FC236}">
                <a16:creationId xmlns:a16="http://schemas.microsoft.com/office/drawing/2014/main" id="{37F273DF-6817-DC4D-8285-9665115B9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800" y="6048000"/>
            <a:ext cx="874800" cy="59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5" name="Obrázek 1">
            <a:extLst>
              <a:ext uri="{FF2B5EF4-FFF2-40B4-BE49-F238E27FC236}">
                <a16:creationId xmlns:a16="http://schemas.microsoft.com/office/drawing/2014/main" id="{0DB11DDC-AC33-924A-8A33-A64793AA73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800" y="6048000"/>
            <a:ext cx="874800" cy="59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pic>
        <p:nvPicPr>
          <p:cNvPr id="10" name="Obrázek 5">
            <a:extLst>
              <a:ext uri="{FF2B5EF4-FFF2-40B4-BE49-F238E27FC236}">
                <a16:creationId xmlns:a16="http://schemas.microsoft.com/office/drawing/2014/main" id="{6351BEDD-87CB-6544-B996-307A98B6AD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65999" cy="106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in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Obrázek 5">
            <a:extLst>
              <a:ext uri="{FF2B5EF4-FFF2-40B4-BE49-F238E27FC236}">
                <a16:creationId xmlns:a16="http://schemas.microsoft.com/office/drawing/2014/main" id="{954346A6-BF32-A742-A8DE-06EF2E8AE8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1" y="414000"/>
            <a:ext cx="1565997" cy="106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 - in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pic>
        <p:nvPicPr>
          <p:cNvPr id="9" name="Obrázek 5">
            <a:extLst>
              <a:ext uri="{FF2B5EF4-FFF2-40B4-BE49-F238E27FC236}">
                <a16:creationId xmlns:a16="http://schemas.microsoft.com/office/drawing/2014/main" id="{9E2383A3-6605-9849-9968-A21E7C39F6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1" y="414000"/>
            <a:ext cx="1565997" cy="106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image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800" y="6048000"/>
            <a:ext cx="874800" cy="59292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EC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6200" y="2012580"/>
            <a:ext cx="4179600" cy="283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7242" y="2298933"/>
            <a:ext cx="8712448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6558511-D7AA-819A-0A01-F2DE516E1A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930CA3-D4A2-934C-9AFE-392BDF336E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3349556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F8E2D-A94D-08CE-0914-2F81A247E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0F9C8C-4DCA-FE65-F36B-ADCA84CD8A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630798-991F-C2DD-52D1-C2E1E6978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B1B84-8201-4985-98E1-82DA4B6FF1D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B122E-4FF0-2C8F-C7E5-25CFA6888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AF778-A756-3FA3-069F-63A0E66CC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DE55-20CC-42C9-BFAF-BE7E1C19E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450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lang="en-GB" sz="4000" b="1" noProof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Times</a:t>
            </a:r>
          </a:p>
        </p:txBody>
      </p:sp>
      <p:pic>
        <p:nvPicPr>
          <p:cNvPr id="7" name="Obrázek 1">
            <a:extLst>
              <a:ext uri="{FF2B5EF4-FFF2-40B4-BE49-F238E27FC236}">
                <a16:creationId xmlns:a16="http://schemas.microsoft.com/office/drawing/2014/main" id="{688E37DA-02E4-BB48-8AD7-BC06059FCA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800" y="6048000"/>
            <a:ext cx="874800" cy="59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F58D5-06E0-45A3-0DA4-248B347D4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517B5-6A5B-7E8D-C9D5-F60A025A9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896EE-F0CC-7E16-A770-C91A30E6B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B1B84-8201-4985-98E1-82DA4B6FF1D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1DC171-6350-D013-886B-63C2FA348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CBDEB-DFE2-CF61-4EC5-D46291148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DE55-20CC-42C9-BFAF-BE7E1C19E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9102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AD74E-108C-93D8-2798-BA92A5F7B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F3A4D-863D-0792-6537-F6EA24A904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417923-1365-5F42-3521-A2476FD01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B1B84-8201-4985-98E1-82DA4B6FF1D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F5BB5C-9904-A7C4-C12F-78481FAA2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11FA4C-921D-82B2-5E6A-470E6EE5F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DE55-20CC-42C9-BFAF-BE7E1C19E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65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F22D4-67A4-77A5-7B64-7297BDC0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3AC11-A9BF-5DA0-FB1B-E0124B59F4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90AEA2-B50B-272B-D4BF-B89AA4E6B4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4CF593-32A6-3117-CCAB-44FAC8204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B1B84-8201-4985-98E1-82DA4B6FF1D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D32FEE-A197-74CB-BB66-3BDE5DCC9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0231BD-F011-A644-EEEA-CF4BE74A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DE55-20CC-42C9-BFAF-BE7E1C19E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8415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6756E-46D5-7F93-2436-CCDC10172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94C3D-05AC-72A2-B5C7-60BA24283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65B563-F3DB-8DB9-27AF-57AAE611F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538FAB-BF6D-CF9C-6808-AFE430DCD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D679B-5F52-A5FE-CF1D-F2781A9A30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DCD2D1-86F0-43F2-5EE2-1A1A0439F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B1B84-8201-4985-98E1-82DA4B6FF1D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AC1DB1-24C2-01C5-A600-D1DF07BC8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2E68A-27CC-7C7C-84D2-4C03C6584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DE55-20CC-42C9-BFAF-BE7E1C19E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545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184D1-171D-DBFA-5D47-74CB2D9E0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B89F89-B0BC-10EB-3825-81078670F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B1B84-8201-4985-98E1-82DA4B6FF1D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709A85-2DA1-67E7-52EB-F60547A81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C6F2AE-4242-C030-0E27-EB961967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DE55-20CC-42C9-BFAF-BE7E1C19E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965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AF0290-C1FC-02BC-DFD5-37ACF439E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B1B84-8201-4985-98E1-82DA4B6FF1D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281C34-2574-5868-C614-811C95DA1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ED9E16-3711-418E-8CD4-64353D478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DE55-20CC-42C9-BFAF-BE7E1C19E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2829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C9BAF-F994-A4EC-5E6B-401BC618B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0200B-C22E-CFFE-926C-5C8BAAED3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04A776-E079-6BAD-97C9-699BFA6F18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0B6C7-8A95-8A1D-9BAA-9B2915536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B1B84-8201-4985-98E1-82DA4B6FF1D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E9761E-2E26-9E83-F4B4-BECE25DEF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38574C-AFE6-BC9B-15A0-E62B4360D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DE55-20CC-42C9-BFAF-BE7E1C19E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4317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7B1DE-9BB1-CA8B-CFBD-1553EEAC6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C7D927-6307-2925-6D0B-8D17AB8F43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4B8318-78D7-6B54-3E49-ED5AD6B5AA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13247D-9351-67E5-B512-960B944AE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B1B84-8201-4985-98E1-82DA4B6FF1D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BE0221-8A8F-2123-42E9-5AC7F43E9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DB77E-BD58-1738-0425-0C88A464A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DE55-20CC-42C9-BFAF-BE7E1C19E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160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D5559-86BC-C11F-7D39-67533A036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444A8B-BCC4-3C45-3A0B-8A4195BD00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96E9B-FA5C-32BE-B118-90E892244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B1B84-8201-4985-98E1-82DA4B6FF1D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F1CD6-E13A-DB4E-AAA2-ADE0BF4E0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E634C-3AC5-D370-02E8-7895ED2CD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DE55-20CC-42C9-BFAF-BE7E1C19E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559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8E6BC3-3307-EB4E-F318-E911D385D8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613A66-6841-4D61-6F1C-399AE9752D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EF329-2706-1D26-C7BE-5AA726EAE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B1B84-8201-4985-98E1-82DA4B6FF1D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4C4D8-EE9B-F405-2C70-202724EB8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23E83-5912-98A9-0D69-A05BD212E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DE55-20CC-42C9-BFAF-BE7E1C19E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18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9" name="Obrázek 1">
            <a:extLst>
              <a:ext uri="{FF2B5EF4-FFF2-40B4-BE49-F238E27FC236}">
                <a16:creationId xmlns:a16="http://schemas.microsoft.com/office/drawing/2014/main" id="{DCCC0367-FBBD-DA4A-9C2A-1CFEDCF0B8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800" y="6048000"/>
            <a:ext cx="874800" cy="59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1" name="Obrázek 1">
            <a:extLst>
              <a:ext uri="{FF2B5EF4-FFF2-40B4-BE49-F238E27FC236}">
                <a16:creationId xmlns:a16="http://schemas.microsoft.com/office/drawing/2014/main" id="{6D5EE9C4-2C1F-804A-86FF-3B15929B3E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800" y="6048000"/>
            <a:ext cx="874800" cy="59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en-GB" noProof="0" dirty="0"/>
              <a:t>Click here to insert heading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2" name="Obrázek 1">
            <a:extLst>
              <a:ext uri="{FF2B5EF4-FFF2-40B4-BE49-F238E27FC236}">
                <a16:creationId xmlns:a16="http://schemas.microsoft.com/office/drawing/2014/main" id="{04172D81-C53D-2C40-B8B5-EEBCB19EDA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800" y="6048000"/>
            <a:ext cx="874800" cy="59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pic>
        <p:nvPicPr>
          <p:cNvPr id="9" name="Obrázek 1">
            <a:extLst>
              <a:ext uri="{FF2B5EF4-FFF2-40B4-BE49-F238E27FC236}">
                <a16:creationId xmlns:a16="http://schemas.microsoft.com/office/drawing/2014/main" id="{F7B0AD4C-18C5-6A4A-A360-5182EB548B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800" y="6048000"/>
            <a:ext cx="874800" cy="59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17" name="Obrázek 1">
            <a:extLst>
              <a:ext uri="{FF2B5EF4-FFF2-40B4-BE49-F238E27FC236}">
                <a16:creationId xmlns:a16="http://schemas.microsoft.com/office/drawing/2014/main" id="{DFD1AC9B-6FB5-2340-B4DB-0F32E361A2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800" y="6048000"/>
            <a:ext cx="874800" cy="59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7" name="Obrázek 1">
            <a:extLst>
              <a:ext uri="{FF2B5EF4-FFF2-40B4-BE49-F238E27FC236}">
                <a16:creationId xmlns:a16="http://schemas.microsoft.com/office/drawing/2014/main" id="{0064709D-8909-7A43-BD41-96E498C3FE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800" y="6048000"/>
            <a:ext cx="874800" cy="59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7" name="Obrázek 1">
            <a:extLst>
              <a:ext uri="{FF2B5EF4-FFF2-40B4-BE49-F238E27FC236}">
                <a16:creationId xmlns:a16="http://schemas.microsoft.com/office/drawing/2014/main" id="{61587C04-9F21-8E42-A24D-BFBADC9054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800" y="6048000"/>
            <a:ext cx="874800" cy="59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US" noProof="0" dirty="0"/>
              <a:t>Click here to insert heading</a:t>
            </a:r>
            <a:endParaRPr lang="en-GB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711" r:id="rId18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9D4FC4-86C4-2DD0-B276-85DDAE0FC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230A65-C32F-AD76-8EEB-6C1ED9A33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5149B-CCC5-311D-D6DB-9E4D34B804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B1B84-8201-4985-98E1-82DA4B6FF1D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92CDD-163E-1DDE-551C-59F64958B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5B2A3-ED47-D9AB-68A2-F893667B95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DDE55-20CC-42C9-BFAF-BE7E1C19E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221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cl2k7-cdGRU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iktok.com/@kein4463/video/7377434863651081504?_r=1&amp;_t=8rKNAvUzPGS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iktok.com/@kein4463/video/7377434863651081504?_r=1&amp;_t=8rKNAvUzPGS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3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12.sv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11.png"/><Relationship Id="rId5" Type="http://schemas.openxmlformats.org/officeDocument/2006/relationships/tags" Target="../tags/tag6.xml"/><Relationship Id="rId10" Type="http://schemas.openxmlformats.org/officeDocument/2006/relationships/image" Target="../media/image10.svg"/><Relationship Id="rId4" Type="http://schemas.openxmlformats.org/officeDocument/2006/relationships/tags" Target="../tags/tag5.xml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dnadpis 12"/>
          <p:cNvSpPr>
            <a:spLocks noGrp="1"/>
          </p:cNvSpPr>
          <p:nvPr>
            <p:ph type="subTitle" idx="1"/>
          </p:nvPr>
        </p:nvSpPr>
        <p:spPr>
          <a:xfrm>
            <a:off x="0" y="5770306"/>
            <a:ext cx="11245986" cy="61752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4000" dirty="0">
                <a:solidFill>
                  <a:schemeClr val="accent1"/>
                </a:solidFill>
                <a:latin typeface="+mn-lt"/>
              </a:rPr>
              <a:t>The Working Environment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accent1"/>
                </a:solidFill>
                <a:latin typeface="+mn-lt"/>
              </a:rPr>
              <a:t>Nathalie Houtzamer ; MCom; MBL</a:t>
            </a:r>
            <a:endParaRPr lang="cs-CZ" sz="16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9F4A3B-A668-A704-C017-EEFACADBB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150" y="131793"/>
            <a:ext cx="10231576" cy="5831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148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A77FDF-6B5B-EBD5-394E-5823E5FED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0"/>
            <a:ext cx="10753200" cy="451576"/>
          </a:xfrm>
        </p:spPr>
        <p:txBody>
          <a:bodyPr/>
          <a:lstStyle/>
          <a:p>
            <a:r>
              <a:rPr lang="en-US" b="1" dirty="0"/>
              <a:t>Strategies for Effective Working Environments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5BDC792-5BB5-4452-674A-3F3C866C8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60" y="599440"/>
            <a:ext cx="9167663" cy="6126480"/>
          </a:xfrm>
        </p:spPr>
        <p:txBody>
          <a:bodyPr/>
          <a:lstStyle/>
          <a:p>
            <a:pPr marL="72000" marR="0" lvl="0" indent="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Times New Roman" panose="02020603050405020304"/>
                <a:ea typeface="+mj-ea"/>
                <a:cs typeface="+mj-cs"/>
              </a:rPr>
              <a:t>Technology and Tools:</a:t>
            </a:r>
          </a:p>
          <a:p>
            <a:pPr marL="357750" marR="0" lvl="0" indent="-28575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+mj-ea"/>
                <a:cs typeface="+mj-cs"/>
              </a:rPr>
              <a:t>AI and Productivity: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+mj-ea"/>
                <a:cs typeface="+mj-cs"/>
              </a:rPr>
              <a:t>Organizations that adopt AI have shown a substantial productivity increase, with highly engaged companies reporting productivity rates as high as 72% (Tech.co, 2024).</a:t>
            </a:r>
          </a:p>
          <a:p>
            <a:pPr marL="357750" marR="0" lvl="0" indent="-28575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+mj-ea"/>
                <a:cs typeface="+mj-cs"/>
              </a:rPr>
              <a:t>Collaboration Tools: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+mj-ea"/>
                <a:cs typeface="+mj-cs"/>
              </a:rPr>
              <a:t>Firms using multiple collaboration tools (up to seven) report an 80% likelihood of high productivity, compared to 46% in those with limited tool usage (Tech. co, 2024).</a:t>
            </a:r>
          </a:p>
          <a:p>
            <a:pPr marL="357750" marR="0" lvl="0" indent="-28575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+mj-ea"/>
                <a:cs typeface="+mj-cs"/>
              </a:rPr>
              <a:t>Job Satisfaction with AI: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+mj-ea"/>
                <a:cs typeface="+mj-cs"/>
              </a:rPr>
              <a:t>59% of employees report greater job satisfaction when using AI in the workplace (Tech.co, 2024).</a:t>
            </a:r>
          </a:p>
          <a:p>
            <a:pPr marL="357750" marR="0" lvl="0" indent="-28575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+mj-ea"/>
                <a:cs typeface="+mj-cs"/>
              </a:rPr>
              <a:t>Impact of Poor Collaboration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+mj-ea"/>
                <a:cs typeface="+mj-cs"/>
              </a:rPr>
              <a:t>: A significant 41% of workers have considered leaving due to poor collaboration tools and experiences (Zoom, 2024).</a:t>
            </a:r>
          </a:p>
          <a:p>
            <a:pPr marL="357750" marR="0" lvl="0" indent="-28575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+mj-ea"/>
                <a:cs typeface="+mj-cs"/>
              </a:rPr>
              <a:t>Collaboration Time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+mj-ea"/>
                <a:cs typeface="+mj-cs"/>
              </a:rPr>
              <a:t>: Office workers spend about 42% of their work hours on collaboration, underscoring the importance of effective tools (Zoom, 2024).</a:t>
            </a:r>
          </a:p>
          <a:p>
            <a:pPr marL="357750" marR="0" lvl="0" indent="-28575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+mj-ea"/>
                <a:cs typeface="+mj-cs"/>
              </a:rPr>
              <a:t>Unproductive Work Hours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+mj-ea"/>
                <a:cs typeface="+mj-cs"/>
              </a:rPr>
              <a:t>: Studies show that less than 60% of work hours are used productively, suggesting a need for enhanced technology and tools to improve efficiency (G2, 2024).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91758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FC5CEB-90D7-DE7D-AEA8-CF741B65D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4970" y="20266"/>
            <a:ext cx="10753200" cy="451576"/>
          </a:xfrm>
        </p:spPr>
        <p:txBody>
          <a:bodyPr/>
          <a:lstStyle/>
          <a:p>
            <a:r>
              <a:rPr lang="en-US" dirty="0">
                <a:latin typeface="+mj-lt"/>
              </a:rPr>
              <a:t>Working Environment Models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114A7A-5B45-41C7-F0DE-E7BDDFDB42A7}"/>
              </a:ext>
            </a:extLst>
          </p:cNvPr>
          <p:cNvSpPr txBox="1"/>
          <p:nvPr/>
        </p:nvSpPr>
        <p:spPr>
          <a:xfrm>
            <a:off x="378370" y="603788"/>
            <a:ext cx="1048403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+mj-lt"/>
              </a:rPr>
              <a:t>Traditional Office Model: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Private, dedicated space leased long-term, often tailored to company needs.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Focus on individual workspaces and designated meeting rooms.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business handles utilities, maintenance, and setup.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600" dirty="0">
              <a:latin typeface="+mj-lt"/>
            </a:endParaRPr>
          </a:p>
          <a:p>
            <a:pPr algn="l"/>
            <a:endParaRPr lang="en-US" sz="1600" dirty="0">
              <a:latin typeface="+mn-lt"/>
            </a:endParaRPr>
          </a:p>
          <a:p>
            <a:pPr algn="l"/>
            <a:endParaRPr lang="en-US" sz="1600" dirty="0">
              <a:latin typeface="+mn-lt"/>
            </a:endParaRPr>
          </a:p>
          <a:p>
            <a:pPr algn="l"/>
            <a:endParaRPr lang="en-US" sz="1600" dirty="0">
              <a:latin typeface="+mn-lt"/>
            </a:endParaRPr>
          </a:p>
          <a:p>
            <a:pPr algn="l"/>
            <a:endParaRPr lang="en-US" sz="1600" dirty="0">
              <a:latin typeface="+mn-lt"/>
            </a:endParaRPr>
          </a:p>
          <a:p>
            <a:pPr algn="l"/>
            <a:endParaRPr lang="en-US" sz="1600" dirty="0">
              <a:latin typeface="+mn-lt"/>
            </a:endParaRPr>
          </a:p>
          <a:p>
            <a:pPr algn="l"/>
            <a:endParaRPr lang="en-US" sz="1600" dirty="0">
              <a:latin typeface="+mn-lt"/>
            </a:endParaRPr>
          </a:p>
          <a:p>
            <a:pPr algn="l"/>
            <a:endParaRPr lang="en-US" sz="16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+mj-lt"/>
              </a:rPr>
              <a:t>Remote Work Model: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Refers to a work arrangement where employees perform their job duties outside the traditional office environment, typically from home or other locations, utilizing digital technologies to communicate and collaborate.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800" dirty="0">
              <a:latin typeface="+mj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800" dirty="0">
              <a:latin typeface="+mn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800" dirty="0">
              <a:latin typeface="+mn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800" dirty="0">
              <a:latin typeface="+mn-lt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FE711E6-69FB-F095-B58D-F83604C12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969" y="1911350"/>
            <a:ext cx="6589725" cy="1814562"/>
          </a:xfrm>
          <a:prstGeom prst="rect">
            <a:avLst/>
          </a:prstGeom>
        </p:spPr>
      </p:pic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0EED1099-061D-C04C-FFA4-1B32843B80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8123054"/>
              </p:ext>
            </p:extLst>
          </p:nvPr>
        </p:nvGraphicFramePr>
        <p:xfrm>
          <a:off x="1919560" y="5033474"/>
          <a:ext cx="6462133" cy="1723176"/>
        </p:xfrm>
        <a:graphic>
          <a:graphicData uri="http://schemas.openxmlformats.org/drawingml/2006/table">
            <a:tbl>
              <a:tblPr/>
              <a:tblGrid>
                <a:gridCol w="3144520">
                  <a:extLst>
                    <a:ext uri="{9D8B030D-6E8A-4147-A177-3AD203B41FA5}">
                      <a16:colId xmlns:a16="http://schemas.microsoft.com/office/drawing/2014/main" val="3158582567"/>
                    </a:ext>
                  </a:extLst>
                </a:gridCol>
                <a:gridCol w="3317613">
                  <a:extLst>
                    <a:ext uri="{9D8B030D-6E8A-4147-A177-3AD203B41FA5}">
                      <a16:colId xmlns:a16="http://schemas.microsoft.com/office/drawing/2014/main" val="2233643220"/>
                    </a:ext>
                  </a:extLst>
                </a:gridCol>
              </a:tblGrid>
              <a:tr h="4835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Advantages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9E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Disadvantages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9E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138990"/>
                  </a:ext>
                </a:extLst>
              </a:tr>
              <a:tr h="2066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Boosts Productivity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: Fewer office distractions.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Isolation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: Less in-person interaction.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458462"/>
                  </a:ext>
                </a:extLst>
              </a:tr>
              <a:tr h="4132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Cost Savings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: Cuts commuting and work expenses.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Communication Gaps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: Risk of misunderstandings.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419928"/>
                  </a:ext>
                </a:extLst>
              </a:tr>
              <a:tr h="4132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Better Work-Life Balance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: Flexible scheduling.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Blurs Boundaries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: Harder to separate work from life.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071855"/>
                  </a:ext>
                </a:extLst>
              </a:tr>
              <a:tr h="2066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Broader Talent Pool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: Hire from anywhere.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Security Risks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: Higher risk of data breaches.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1529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6967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FF9871-A9BF-7584-3D17-79ECC2F50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000" y="30909"/>
            <a:ext cx="6308080" cy="572690"/>
          </a:xfrm>
        </p:spPr>
        <p:txBody>
          <a:bodyPr/>
          <a:lstStyle/>
          <a:p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Hybrid Work Model:</a:t>
            </a:r>
            <a:b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</a:rPr>
            </a:b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79AE2653-9B4E-B64C-5D54-C58B586BCE0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042159" y="731049"/>
            <a:ext cx="10149841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Hybrid Working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A blend of in-office and remote work, allows employees to split their time between both settings.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Variations: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Office-first: Predominantly in-office with occasional remote work.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Remote-first: Primarily remote with periodic office visits.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Flexible: Employees choose their work location based on tasks and personal preferences.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Impact: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Enhances work-life balance and job satisfaction.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Requires robust communication tools and clear policies to function effectively.</a:t>
            </a:r>
            <a:endParaRPr lang="en-US" altLang="en-US" sz="1800" dirty="0">
              <a:latin typeface="+mj-lt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altLang="en-US" sz="1800" dirty="0">
              <a:latin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sz="1800" dirty="0">
              <a:latin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altLang="en-US" sz="1800" dirty="0">
              <a:latin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sz="1800" dirty="0">
              <a:latin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2E82DBF-A983-06B3-F0D9-91A308FD39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939415"/>
              </p:ext>
            </p:extLst>
          </p:nvPr>
        </p:nvGraphicFramePr>
        <p:xfrm>
          <a:off x="2700671" y="3721395"/>
          <a:ext cx="6849730" cy="24863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33127">
                  <a:extLst>
                    <a:ext uri="{9D8B030D-6E8A-4147-A177-3AD203B41FA5}">
                      <a16:colId xmlns:a16="http://schemas.microsoft.com/office/drawing/2014/main" val="3616169520"/>
                    </a:ext>
                  </a:extLst>
                </a:gridCol>
                <a:gridCol w="3516603">
                  <a:extLst>
                    <a:ext uri="{9D8B030D-6E8A-4147-A177-3AD203B41FA5}">
                      <a16:colId xmlns:a16="http://schemas.microsoft.com/office/drawing/2014/main" val="28775265"/>
                    </a:ext>
                  </a:extLst>
                </a:gridCol>
              </a:tblGrid>
              <a:tr h="4239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highlight>
                            <a:srgbClr val="4BC8FF"/>
                          </a:highlight>
                        </a:rPr>
                        <a:t>Advantages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4BC8FF"/>
                        </a:highlight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highlight>
                            <a:srgbClr val="4BC8FF"/>
                          </a:highlight>
                        </a:rPr>
                        <a:t>Disadvantages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4BC8FF"/>
                        </a:highlight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80290913"/>
                  </a:ext>
                </a:extLst>
              </a:tr>
              <a:tr h="5156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Flexibility: </a:t>
                      </a:r>
                      <a:r>
                        <a:rPr lang="en-US" sz="1100" u="none" strike="noStrike" dirty="0">
                          <a:effectLst/>
                        </a:rPr>
                        <a:t>Balances in-office and remote work.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Coordination Challenges: </a:t>
                      </a:r>
                      <a:r>
                        <a:rPr lang="en-US" sz="1100" u="none" strike="noStrike" dirty="0">
                          <a:effectLst/>
                        </a:rPr>
                        <a:t>Hard to align schedules.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63672201"/>
                  </a:ext>
                </a:extLst>
              </a:tr>
              <a:tr h="5156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Employee Satisfaction: </a:t>
                      </a:r>
                      <a:r>
                        <a:rPr lang="en-US" sz="1100" u="none" strike="noStrike" dirty="0">
                          <a:effectLst/>
                        </a:rPr>
                        <a:t>Supports diverse work preferences.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Resource Management: </a:t>
                      </a:r>
                      <a:r>
                        <a:rPr lang="en-US" sz="1100" u="none" strike="noStrike" dirty="0">
                          <a:effectLst/>
                        </a:rPr>
                        <a:t>Office space may be underutilized.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71407937"/>
                  </a:ext>
                </a:extLst>
              </a:tr>
              <a:tr h="5156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Cost Savings</a:t>
                      </a:r>
                      <a:r>
                        <a:rPr lang="en-US" sz="1100" u="none" strike="noStrike" dirty="0">
                          <a:effectLst/>
                        </a:rPr>
                        <a:t>: Reduces commuting and office expenses.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Unequal Access: </a:t>
                      </a:r>
                      <a:r>
                        <a:rPr lang="en-US" sz="1100" u="none" strike="noStrike" dirty="0">
                          <a:effectLst/>
                        </a:rPr>
                        <a:t>Remote workers may feel left out.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63104089"/>
                  </a:ext>
                </a:extLst>
              </a:tr>
              <a:tr h="5156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Increased Productivity</a:t>
                      </a:r>
                      <a:r>
                        <a:rPr lang="en-US" sz="1100" u="none" strike="noStrike" dirty="0">
                          <a:effectLst/>
                        </a:rPr>
                        <a:t>: Allows focused work and collaboration.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Security Concerns: </a:t>
                      </a:r>
                      <a:r>
                        <a:rPr lang="en-US" sz="1100" u="none" strike="noStrike" dirty="0">
                          <a:effectLst/>
                        </a:rPr>
                        <a:t>Higher data security risks.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05622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0162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AFFC57-C737-C6D7-2085-BAD0CBDD29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13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EEEB17F-430A-AA57-4918-B30D7B64C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378000"/>
            <a:ext cx="10753200" cy="451576"/>
          </a:xfrm>
        </p:spPr>
        <p:txBody>
          <a:bodyPr/>
          <a:lstStyle/>
          <a:p>
            <a:r>
              <a:rPr lang="en-US" dirty="0">
                <a:latin typeface="+mn-lt"/>
              </a:rPr>
              <a:t>WORKING FROM HOME COVID FUN</a:t>
            </a:r>
          </a:p>
        </p:txBody>
      </p:sp>
      <p:pic>
        <p:nvPicPr>
          <p:cNvPr id="5" name="2020's Most Embarrassing Zoom Moments">
            <a:hlinkClick r:id="" action="ppaction://media"/>
            <a:extLst>
              <a:ext uri="{FF2B5EF4-FFF2-40B4-BE49-F238E27FC236}">
                <a16:creationId xmlns:a16="http://schemas.microsoft.com/office/drawing/2014/main" id="{F4CF56DA-C8D3-25F4-D697-E46D86E990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8714" y="1086803"/>
            <a:ext cx="9643714" cy="5393197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927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BB755B-1F30-31C3-29C0-35780B1999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14</a:t>
            </a:fld>
            <a:endParaRPr lang="en-GB" altLang="cs-CZ" noProof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184664-9DB3-B0AB-A878-1E84B0E8FF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69" b="9507"/>
          <a:stretch/>
        </p:blipFill>
        <p:spPr>
          <a:xfrm>
            <a:off x="164707" y="1275050"/>
            <a:ext cx="7857855" cy="43079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AE677D5-439A-F79C-532A-9C297AAFA5AA}"/>
              </a:ext>
            </a:extLst>
          </p:cNvPr>
          <p:cNvSpPr txBox="1">
            <a:spLocks/>
          </p:cNvSpPr>
          <p:nvPr/>
        </p:nvSpPr>
        <p:spPr>
          <a:xfrm>
            <a:off x="133792" y="247830"/>
            <a:ext cx="10753200" cy="45157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en-US" sz="3850" kern="0" dirty="0">
                <a:latin typeface="+mn-lt"/>
              </a:rPr>
              <a:t>STRUGGLES OF REMOTE WORK</a:t>
            </a:r>
          </a:p>
        </p:txBody>
      </p:sp>
      <p:pic>
        <p:nvPicPr>
          <p:cNvPr id="5" name="d74bcb41d2b5be2ae5aa6426f04ed23d">
            <a:hlinkClick r:id="" action="ppaction://media"/>
            <a:extLst>
              <a:ext uri="{FF2B5EF4-FFF2-40B4-BE49-F238E27FC236}">
                <a16:creationId xmlns:a16="http://schemas.microsoft.com/office/drawing/2014/main" id="{C9E85CFF-F9B9-0FCD-5CA5-4810B530D0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8366" y="273002"/>
            <a:ext cx="3824417" cy="639587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550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6B0789-00FB-6516-E79C-C224DE992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17137"/>
            <a:ext cx="12230456" cy="451576"/>
          </a:xfrm>
        </p:spPr>
        <p:txBody>
          <a:bodyPr/>
          <a:lstStyle/>
          <a:p>
            <a:r>
              <a:rPr lang="en-US" sz="2800" dirty="0"/>
              <a:t>Best Practices in Implementing Working Environment Models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CE849C-C272-42B4-A8C8-DB7424D84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320" y="884658"/>
            <a:ext cx="10753200" cy="546934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b="1" dirty="0"/>
              <a:t>Developing Clear Policies:</a:t>
            </a:r>
            <a:endParaRPr lang="en-US" sz="1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Establishing comprehensive guidelines for hybrid work arrangements.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Communicating expectations regarding availability, performance, and communication.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/>
              <a:t>Training and Development:</a:t>
            </a:r>
            <a:endParaRPr lang="en-US" sz="1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Preparing managers to lead remote and hybrid teams effectively.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Providing continuous learning opportunities to adapt to new technologies and workflows.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/>
              <a:t>Monitoring and Evaluation:</a:t>
            </a:r>
            <a:endParaRPr lang="en-US" sz="1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Utilizing productivity metrics to assess performance across different work settings.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Collecting employee feedback regularly to identify areas for improvement.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/>
              <a:t>Case Study: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  </a:t>
            </a:r>
            <a:r>
              <a:rPr lang="en-US" sz="1800" dirty="0">
                <a:hlinkClick r:id="rId2"/>
              </a:rPr>
              <a:t>https://www.youtube.com/watch?v=cl2k7-cdGRU</a:t>
            </a:r>
            <a:r>
              <a:rPr lang="en-US" sz="1800" dirty="0"/>
              <a:t> 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60165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26D70D-1FA7-606C-5F60-051A6F40C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60" y="0"/>
            <a:ext cx="11190720" cy="451576"/>
          </a:xfrm>
        </p:spPr>
        <p:txBody>
          <a:bodyPr/>
          <a:lstStyle/>
          <a:p>
            <a:r>
              <a:rPr lang="en-US" sz="3600" b="1" i="0" dirty="0">
                <a:effectLst/>
              </a:rPr>
              <a:t>Workplace Toxicity Defined: A Dive Into The Data</a:t>
            </a:r>
            <a:br>
              <a:rPr lang="en-US" b="1" i="0" dirty="0">
                <a:solidFill>
                  <a:srgbClr val="000000"/>
                </a:solidFill>
                <a:effectLst/>
                <a:latin typeface="Averta"/>
              </a:rPr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714F77-D3D9-1037-E40C-E5F8C5913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51576"/>
            <a:ext cx="12291237" cy="6336532"/>
          </a:xfrm>
        </p:spPr>
        <p:txBody>
          <a:bodyPr/>
          <a:lstStyle/>
          <a:p>
            <a:pPr algn="ctr"/>
            <a:r>
              <a:rPr lang="en-US" sz="1800" i="0" dirty="0">
                <a:solidFill>
                  <a:srgbClr val="000000"/>
                </a:solidFill>
                <a:effectLst/>
              </a:rPr>
              <a:t>Workplace toxicity refers to harmful conditions that directly impact employee mental health.</a:t>
            </a:r>
            <a:endParaRPr lang="en-US" sz="1800" dirty="0"/>
          </a:p>
          <a:p>
            <a:r>
              <a:rPr lang="en-US" sz="1600" dirty="0"/>
              <a:t>Recent findings from APA’s 2023 Work in America Survey shed light on the prevalence and consequences of workplace toxicity: </a:t>
            </a:r>
          </a:p>
          <a:p>
            <a:pPr marL="243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More than one in five (22%) workers experience harm to their mental health while on the job. </a:t>
            </a:r>
          </a:p>
          <a:p>
            <a:pPr marL="243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More than one in five (22%) of employees experienced harassment in the last year, up from 14% in 2022. </a:t>
            </a:r>
          </a:p>
          <a:p>
            <a:pPr marL="243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Women and LGBTQ+ individuals are particularly vulnerable, with 38% of women reporting sexual harassment and 38% of LGBTQ+ members facing physical, verbal, or sexual harassment</a:t>
            </a:r>
            <a:r>
              <a:rPr lang="en-US" sz="800" dirty="0">
                <a:solidFill>
                  <a:schemeClr val="tx1"/>
                </a:solidFill>
              </a:rPr>
              <a:t>. </a:t>
            </a:r>
            <a:r>
              <a:rPr lang="en-US" sz="1100" b="0" dirty="0">
                <a:solidFill>
                  <a:schemeClr val="tx1"/>
                </a:solidFill>
              </a:rPr>
              <a:t>Fun example: toxic work environment </a:t>
            </a:r>
            <a:r>
              <a:rPr lang="en-US" sz="800" dirty="0">
                <a:hlinkClick r:id="rId2"/>
              </a:rPr>
              <a:t>Audio credits to @Sarai Marie Manager's tactic to instill fear and ma... | TikTok</a:t>
            </a:r>
            <a:endParaRPr lang="en-US" sz="800" dirty="0">
              <a:solidFill>
                <a:schemeClr val="tx1"/>
              </a:solidFill>
            </a:endParaRPr>
          </a:p>
          <a:p>
            <a:r>
              <a:rPr lang="en-US" sz="1800" dirty="0"/>
              <a:t>Workplace toxicity takes on different shades across industries and job functions: </a:t>
            </a:r>
          </a:p>
          <a:p>
            <a:pPr marL="243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Customer service positions (31% of respondents) report higher verbal abuse rates compared to manual laborers (23%) and office workers (22%). </a:t>
            </a:r>
          </a:p>
          <a:p>
            <a:pPr marL="243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Manual laborers (12%) experience higher levels of organizational physical violence than office workers (5%) and customer service personnel (6%). </a:t>
            </a:r>
          </a:p>
          <a:p>
            <a:r>
              <a:rPr lang="en-US" sz="1800" dirty="0"/>
              <a:t>The survey also underscores the gravity of workplace discrimination and derogatory behaviors: </a:t>
            </a:r>
          </a:p>
          <a:p>
            <a:pPr marL="243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More than one in five (22%) employees witness discrimination in their workplace, and 15% have experienced it. </a:t>
            </a:r>
          </a:p>
          <a:p>
            <a:pPr marL="243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Over a quarter (28%) of workers have witnessed negative slights, insults, or jokes toward someone’s identity or background. Nearly (19%) have been the target behaviors. </a:t>
            </a:r>
          </a:p>
          <a:p>
            <a:r>
              <a:rPr lang="en-US" sz="1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Employees in toxic environments are three times more likely to experience harm to their mental health than those in healthy workplaces. </a:t>
            </a:r>
          </a:p>
          <a:p>
            <a:pPr algn="ctr">
              <a:spcAft>
                <a:spcPts val="1800"/>
              </a:spcAft>
            </a:pPr>
            <a:r>
              <a:rPr lang="en-US" sz="1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With 19% of workers reporting their workplace as toxic, the situation is far from reassuring.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548842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C52E08-4DFE-3584-10F0-95858EB7B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440" y="4242"/>
            <a:ext cx="10753200" cy="451576"/>
          </a:xfrm>
        </p:spPr>
        <p:txBody>
          <a:bodyPr/>
          <a:lstStyle/>
          <a:p>
            <a:r>
              <a:rPr lang="en-US" dirty="0"/>
              <a:t>Toxic Working Environments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8F4282-641F-FDDA-974D-1368EAEBB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1148080"/>
            <a:ext cx="11117600" cy="4350919"/>
          </a:xfrm>
        </p:spPr>
        <p:txBody>
          <a:bodyPr/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FB889B-D95F-E1AA-9C89-7A1074747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42" y="612776"/>
            <a:ext cx="5395955" cy="58433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FF9882-C994-B0CB-BD49-CAC977EC0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697" y="585788"/>
            <a:ext cx="5018775" cy="3251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248897-8C74-4281-402A-3775B07DB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6697" y="3863976"/>
            <a:ext cx="4933323" cy="26293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E101F00-B897-BDA5-C2E4-53A0F6FEC338}"/>
              </a:ext>
            </a:extLst>
          </p:cNvPr>
          <p:cNvSpPr txBox="1"/>
          <p:nvPr/>
        </p:nvSpPr>
        <p:spPr>
          <a:xfrm>
            <a:off x="6837680" y="655022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+mj-lt"/>
              </a:rPr>
              <a:t>https://www.wellable.com</a:t>
            </a:r>
          </a:p>
        </p:txBody>
      </p:sp>
    </p:spTree>
    <p:extLst>
      <p:ext uri="{BB962C8B-B14F-4D97-AF65-F5344CB8AC3E}">
        <p14:creationId xmlns:p14="http://schemas.microsoft.com/office/powerpoint/2010/main" val="4161268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E70BB50-4E50-88A7-9013-2B384BBB9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152212"/>
            <a:ext cx="10753200" cy="451576"/>
          </a:xfrm>
        </p:spPr>
        <p:txBody>
          <a:bodyPr/>
          <a:lstStyle/>
          <a:p>
            <a:r>
              <a:rPr lang="en-US" b="1" dirty="0"/>
              <a:t>Psychological Safety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41746C-AE77-B8AE-FD2D-DFD1B2AC5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00" y="924480"/>
            <a:ext cx="11059200" cy="500904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Definition</a:t>
            </a:r>
            <a:r>
              <a:rPr lang="en-US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Psychological safety is “the belief that one can speak up without fear of negative consequences” (Edmondson, 2018).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Core Elements</a:t>
            </a:r>
            <a:r>
              <a:rPr lang="en-US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Open communication, risk-taking, diverse perspectives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Strong teamwork: Safe spaces allow teams to trust each other, support vulnerability, and collaborate freely (Deloitte Insights, 2020).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Benefits</a:t>
            </a:r>
            <a:r>
              <a:rPr lang="en-US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Enhanced collaboration, creativity, and problem-solving (Deloitte Insights, 2020)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Increased employee engagement and satisfaction</a:t>
            </a:r>
          </a:p>
          <a:p>
            <a:endParaRPr lang="en-US" dirty="0"/>
          </a:p>
          <a:p>
            <a:r>
              <a:rPr lang="en-US" sz="1200" b="0" dirty="0">
                <a:solidFill>
                  <a:schemeClr val="tx1"/>
                </a:solidFill>
              </a:rPr>
              <a:t>Fun example: toxic work environment </a:t>
            </a:r>
            <a:r>
              <a:rPr lang="en-US" sz="900" dirty="0">
                <a:hlinkClick r:id="rId2"/>
              </a:rPr>
              <a:t>Audio credits to @Sarai Marie Manager's tactic to instill fear and ma... | TikTok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70790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Work &amp; Life Are Not Opposing Forces _ Simon Sinek at LinkedIn Speaker Series 2019">
            <a:hlinkClick r:id="" action="ppaction://media"/>
            <a:extLst>
              <a:ext uri="{FF2B5EF4-FFF2-40B4-BE49-F238E27FC236}">
                <a16:creationId xmlns:a16="http://schemas.microsoft.com/office/drawing/2014/main" id="{84A9B6E9-48D7-1273-3DC1-55E2CA37B99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6465" end="14520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3111" y="1"/>
            <a:ext cx="10385778" cy="5842000"/>
          </a:xfrm>
          <a:prstGeom prst="rect">
            <a:avLst/>
          </a:prstGeom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34E3B6C-2F9F-690E-E2CF-CE000E0CF6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1886" y="6214966"/>
            <a:ext cx="9795600" cy="51083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MINDSET SHIFT: BALANCE IS THE WRONG ANALOGY</a:t>
            </a:r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D059E75F-8FBD-8C27-FFBF-8796EAE5A1D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DE708CC-0C3F-4567-9698-B54C0F35BD31}" type="slidenum">
              <a:rPr lang="en-GB" altLang="cs-CZ" noProof="0" smtClean="0"/>
              <a:pPr>
                <a:spcAft>
                  <a:spcPts val="600"/>
                </a:spcAft>
              </a:pPr>
              <a:t>19</a:t>
            </a:fld>
            <a:endParaRPr lang="en-GB" altLang="cs-CZ" noProof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8F8B91-3793-2F00-69E7-AA7576DBDE11}"/>
              </a:ext>
            </a:extLst>
          </p:cNvPr>
          <p:cNvSpPr txBox="1"/>
          <p:nvPr/>
        </p:nvSpPr>
        <p:spPr>
          <a:xfrm>
            <a:off x="1237785" y="6471993"/>
            <a:ext cx="9669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latin typeface="+mn-lt"/>
              </a:rPr>
              <a:t>Simon Sinek </a:t>
            </a:r>
          </a:p>
        </p:txBody>
      </p:sp>
    </p:spTree>
    <p:extLst>
      <p:ext uri="{BB962C8B-B14F-4D97-AF65-F5344CB8AC3E}">
        <p14:creationId xmlns:p14="http://schemas.microsoft.com/office/powerpoint/2010/main" val="220052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7CDBBE-D84E-E8BF-9EAD-8CD31999C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480" y="441559"/>
            <a:ext cx="3798079" cy="451576"/>
          </a:xfrm>
        </p:spPr>
        <p:txBody>
          <a:bodyPr/>
          <a:lstStyle/>
          <a:p>
            <a:r>
              <a:rPr lang="en-US" dirty="0"/>
              <a:t>Who am I ? 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05C5E7-CE53-5D3C-9BBD-F532E2A89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62" y="2331791"/>
            <a:ext cx="5569098" cy="3633074"/>
          </a:xfrm>
        </p:spPr>
        <p:txBody>
          <a:bodyPr/>
          <a:lstStyle/>
          <a:p>
            <a:pPr marL="72000" indent="0">
              <a:buNone/>
            </a:pPr>
            <a:r>
              <a:rPr lang="en-US" sz="1800" dirty="0">
                <a:latin typeface="+mj-lt"/>
              </a:rPr>
              <a:t>Nathalie Houtzamer MCom; MBL</a:t>
            </a:r>
          </a:p>
          <a:p>
            <a:pPr marL="72000" indent="0">
              <a:buNone/>
            </a:pPr>
            <a:r>
              <a:rPr lang="en-US" sz="1800" b="0" dirty="0">
                <a:latin typeface="+mj-lt"/>
              </a:rPr>
              <a:t>Lecturer</a:t>
            </a:r>
          </a:p>
          <a:p>
            <a:pPr marL="72000" indent="0">
              <a:buNone/>
            </a:pPr>
            <a:r>
              <a:rPr lang="en-US" sz="1800" b="0" dirty="0">
                <a:latin typeface="+mj-lt"/>
              </a:rPr>
              <a:t>PHD candidate</a:t>
            </a:r>
          </a:p>
          <a:p>
            <a:pPr marL="72000" indent="0">
              <a:buNone/>
            </a:pPr>
            <a:r>
              <a:rPr lang="en-US" sz="1800" b="0" dirty="0"/>
              <a:t>Industry experience:</a:t>
            </a:r>
            <a:endParaRPr lang="en-US" sz="1800" b="0" dirty="0">
              <a:latin typeface="+mj-lt"/>
            </a:endParaRPr>
          </a:p>
          <a:p>
            <a:pPr marL="357750" indent="-285750">
              <a:buFont typeface="Arial" panose="020B0604020202020204" pitchFamily="34" charset="0"/>
              <a:buChar char="•"/>
            </a:pPr>
            <a:r>
              <a:rPr lang="en-US" sz="1800" b="0" dirty="0">
                <a:latin typeface="+mj-lt"/>
              </a:rPr>
              <a:t>Training Management</a:t>
            </a:r>
          </a:p>
          <a:p>
            <a:pPr marL="357750" indent="-285750">
              <a:buFont typeface="Arial" panose="020B0604020202020204" pitchFamily="34" charset="0"/>
              <a:buChar char="•"/>
            </a:pPr>
            <a:r>
              <a:rPr lang="en-US" sz="1800" b="0" dirty="0">
                <a:latin typeface="+mj-lt"/>
              </a:rPr>
              <a:t>Consultancy</a:t>
            </a:r>
          </a:p>
          <a:p>
            <a:pPr marL="357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Sales, Marketing and Operations</a:t>
            </a:r>
            <a:endParaRPr lang="en-US" sz="1800" b="0" dirty="0">
              <a:latin typeface="+mj-lt"/>
            </a:endParaRPr>
          </a:p>
          <a:p>
            <a:pPr marL="357750" indent="-285750">
              <a:buFont typeface="Arial" panose="020B0604020202020204" pitchFamily="34" charset="0"/>
              <a:buChar char="•"/>
            </a:pPr>
            <a:endParaRPr lang="en-US" sz="1800" dirty="0">
              <a:latin typeface="+mj-lt"/>
            </a:endParaRPr>
          </a:p>
          <a:p>
            <a:pPr marL="72000" indent="0">
              <a:buNone/>
            </a:pPr>
            <a:endParaRPr lang="en-US" sz="1800" dirty="0">
              <a:latin typeface="+mj-lt"/>
            </a:endParaRPr>
          </a:p>
          <a:p>
            <a:pPr marL="72000" indent="0">
              <a:buNone/>
            </a:pPr>
            <a:endParaRPr lang="en-US" sz="18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3B5362-D0AB-E23E-C161-6FA7FB290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2841" y="130254"/>
            <a:ext cx="4876799" cy="5603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5667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5B60C1-0E30-9DE6-444C-E9C08614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480" y="0"/>
            <a:ext cx="10753200" cy="451576"/>
          </a:xfrm>
        </p:spPr>
        <p:txBody>
          <a:bodyPr/>
          <a:lstStyle/>
          <a:p>
            <a:r>
              <a:rPr lang="en-US" b="1" dirty="0"/>
              <a:t>Building a Safe Workplace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731841-D2E9-6DD3-4C86-EE76F586D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800" y="619760"/>
            <a:ext cx="11544320" cy="4287680"/>
          </a:xfrm>
        </p:spPr>
        <p:txBody>
          <a:bodyPr/>
          <a:lstStyle/>
          <a:p>
            <a:r>
              <a:rPr lang="en-US" dirty="0"/>
              <a:t>1. </a:t>
            </a:r>
            <a:r>
              <a:rPr lang="en-US" sz="3600" dirty="0"/>
              <a:t>Strong Leadership and Role Modeling</a:t>
            </a:r>
          </a:p>
          <a:p>
            <a:pPr marL="243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Leaders must align behaviors, communication, and decision-making to model a safe workplace culture.</a:t>
            </a:r>
          </a:p>
          <a:p>
            <a:pPr marL="243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Leadership should practice transparency, provide clear expectations, and prioritize empathy in their interactions.</a:t>
            </a:r>
          </a:p>
          <a:p>
            <a:pPr marL="243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Establish Clear Policies and Accountability</a:t>
            </a:r>
          </a:p>
          <a:p>
            <a:r>
              <a:rPr lang="en-US" dirty="0"/>
              <a:t>2. Open Communication Channels</a:t>
            </a:r>
          </a:p>
          <a:p>
            <a:pPr marL="243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Regular, transparent communication from leaders builds trust and a sense of security among employees.</a:t>
            </a:r>
          </a:p>
          <a:p>
            <a:pPr marL="243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Safe and anonymous channels for feedback allow employees to voice concerns without fear of retaliation.</a:t>
            </a:r>
          </a:p>
          <a:p>
            <a:r>
              <a:rPr lang="en-US" dirty="0"/>
              <a:t>3. Promote Diversity, Equity, and Inclusion (DEI)</a:t>
            </a:r>
          </a:p>
          <a:p>
            <a:pPr marL="243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DEI policies reduce workplace discrimination and foster a respectful and supportive environment.</a:t>
            </a:r>
          </a:p>
          <a:p>
            <a:pPr marL="243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Regular training and conscious recruitment practices encourage inclusivity and reduce unconscious bias.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68721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Who Saves Me_ _ Healthcare Worker Burnout">
            <a:hlinkClick r:id="" action="ppaction://media"/>
            <a:extLst>
              <a:ext uri="{FF2B5EF4-FFF2-40B4-BE49-F238E27FC236}">
                <a16:creationId xmlns:a16="http://schemas.microsoft.com/office/drawing/2014/main" id="{F2C1FDE3-9E8E-BF51-B810-985053ACAE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3112" y="0"/>
            <a:ext cx="10385776" cy="5842000"/>
          </a:xfrm>
          <a:prstGeom prst="rect">
            <a:avLst/>
          </a:prstGeom>
          <a:noFill/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B3E7C3D0-6AD1-E31B-0948-5114463C1DFB}"/>
              </a:ext>
            </a:extLst>
          </p:cNvPr>
          <p:cNvSpPr txBox="1">
            <a:spLocks/>
          </p:cNvSpPr>
          <p:nvPr/>
        </p:nvSpPr>
        <p:spPr>
          <a:xfrm>
            <a:off x="0" y="6258510"/>
            <a:ext cx="12279086" cy="510831"/>
          </a:xfrm>
          <a:prstGeom prst="rect">
            <a:avLst/>
          </a:prstGeom>
        </p:spPr>
        <p:txBody>
          <a:bodyPr vert="horz" lIns="0" tIns="0" rIns="0" bIns="0" numCol="1" spcCol="324000" rtlCol="0" anchorCtr="0">
            <a:norm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</a:pPr>
            <a:r>
              <a:rPr lang="en-GB" sz="32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HOW BURNOUT FEELS</a:t>
            </a:r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BC2B3A3C-8F23-9AC0-F432-05F0750B1FF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970407D-EE58-4A0B-824B-1D3AE42DD9CF}" type="slidenum">
              <a:rPr lang="en-GB" altLang="cs-CZ" noProof="0" smtClean="0"/>
              <a:pPr>
                <a:spcAft>
                  <a:spcPts val="600"/>
                </a:spcAft>
              </a:pPr>
              <a:t>21</a:t>
            </a:fld>
            <a:endParaRPr lang="en-GB" altLang="cs-CZ" noProof="0"/>
          </a:p>
        </p:txBody>
      </p:sp>
    </p:spTree>
    <p:extLst>
      <p:ext uri="{BB962C8B-B14F-4D97-AF65-F5344CB8AC3E}">
        <p14:creationId xmlns:p14="http://schemas.microsoft.com/office/powerpoint/2010/main" val="97775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8549E4-81B9-C777-C60B-9AAF7023B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2480" y="134160"/>
            <a:ext cx="13289280" cy="451576"/>
          </a:xfrm>
        </p:spPr>
        <p:txBody>
          <a:bodyPr/>
          <a:lstStyle/>
          <a:p>
            <a:r>
              <a:rPr lang="en-US" sz="3600" b="1" dirty="0"/>
              <a:t>Practical Initiatives to Support a Positive Workplace Culture</a:t>
            </a:r>
            <a:br>
              <a:rPr lang="en-US" sz="3600" b="1" dirty="0"/>
            </a:br>
            <a:endParaRPr lang="en-US" sz="36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552B1E0-6CCF-71BE-0A0F-4A06080D8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2480" y="1054201"/>
            <a:ext cx="10753200" cy="4139998"/>
          </a:xfrm>
        </p:spPr>
        <p:txBody>
          <a:bodyPr/>
          <a:lstStyle/>
          <a:p>
            <a:r>
              <a:rPr lang="en-US" sz="2400" b="1" dirty="0"/>
              <a:t>1. Implement Empathy and Boundaries Training for Managers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Empathy in leadership boosts morale, and training helps managers understand and address employee needs.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Encourage work-life boundaries to prevent burnout and foster mental health.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r>
              <a:rPr lang="en-US" sz="2400" dirty="0"/>
              <a:t>2. Safe Reporting Systems and Real-Time Feedback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Anonymous reporting systems help address toxic behaviors early and build trust.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Regular feedback mechanisms allow the organization to adapt to employee needs proactively.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r>
              <a:rPr lang="en-US" sz="2400" dirty="0"/>
              <a:t>3. Utilize Technology for Engagement and Transparency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Digital tools like company intranets foster open communication, celebrate achievements, and promote inclusivity.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Technology should support, not replace, empathetic leadership in creating a connected and transparent workplace.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These strategies empower organizations to proactively create a safe, productive, and supportive environment.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17482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FDED66-E216-C510-97CB-B22AC9642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783442"/>
            <a:ext cx="10753200" cy="4139998"/>
          </a:xfrm>
        </p:spPr>
        <p:txBody>
          <a:bodyPr/>
          <a:lstStyle/>
          <a:p>
            <a:r>
              <a:rPr lang="en-US" dirty="0"/>
              <a:t>Thank you for your time and attention </a:t>
            </a:r>
          </a:p>
          <a:p>
            <a:r>
              <a:rPr lang="en-US" dirty="0"/>
              <a:t>                 </a:t>
            </a:r>
          </a:p>
          <a:p>
            <a:r>
              <a:rPr lang="en-US" dirty="0"/>
              <a:t>                     Questions?</a:t>
            </a:r>
          </a:p>
        </p:txBody>
      </p:sp>
    </p:spTree>
    <p:extLst>
      <p:ext uri="{BB962C8B-B14F-4D97-AF65-F5344CB8AC3E}">
        <p14:creationId xmlns:p14="http://schemas.microsoft.com/office/powerpoint/2010/main" val="3797589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0E4C29-08A7-ABB0-B6D5-CA0F38DA5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841" y="559519"/>
            <a:ext cx="6939280" cy="532094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B7A2E68-0EC8-1FB2-3AE3-0C590EFC5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960" y="14834"/>
            <a:ext cx="10101000" cy="451576"/>
          </a:xfrm>
        </p:spPr>
        <p:txBody>
          <a:bodyPr/>
          <a:lstStyle/>
          <a:p>
            <a:r>
              <a:rPr lang="en-US" dirty="0"/>
              <a:t>Working Environments Topics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6973FFFB-DD07-EEA0-D415-36D966F13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72174"/>
            <a:ext cx="7305040" cy="513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3200" dirty="0">
                <a:solidFill>
                  <a:schemeClr val="accent1"/>
                </a:solidFill>
                <a:latin typeface="+mj-lt"/>
              </a:rPr>
              <a:t>Important Definitions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3200" dirty="0">
                <a:solidFill>
                  <a:schemeClr val="accent1"/>
                </a:solidFill>
                <a:latin typeface="+mj-lt"/>
              </a:rPr>
              <a:t>Why does the work environment matter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3200" dirty="0">
                <a:solidFill>
                  <a:schemeClr val="accent1"/>
                </a:solidFill>
                <a:latin typeface="+mj-lt"/>
              </a:rPr>
              <a:t>Strategies for effective working environments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3200" dirty="0">
                <a:solidFill>
                  <a:schemeClr val="accent1"/>
                </a:solidFill>
                <a:latin typeface="+mj-lt"/>
              </a:rPr>
              <a:t>Work environment models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3200" dirty="0">
                <a:solidFill>
                  <a:schemeClr val="accent1"/>
                </a:solidFill>
                <a:latin typeface="+mj-lt"/>
              </a:rPr>
              <a:t>Workplace Toxicity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3200" dirty="0">
                <a:solidFill>
                  <a:schemeClr val="accent1"/>
                </a:solidFill>
                <a:latin typeface="+mj-lt"/>
              </a:rPr>
              <a:t>Psychological Safety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3200" dirty="0">
                <a:solidFill>
                  <a:schemeClr val="accent1"/>
                </a:solidFill>
                <a:latin typeface="+mj-lt"/>
              </a:rPr>
              <a:t>Building a positive workplace culture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800" dirty="0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8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8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736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B081B9-D555-DDB8-110E-52267D913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22" y="1756168"/>
            <a:ext cx="5398292" cy="3060381"/>
          </a:xfr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000" dirty="0">
                <a:latin typeface="+mj-lt"/>
              </a:rPr>
              <a:t>Yusuf and Metabolas (2012) define the workplace environment as comprising three sub-environments: 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the technical environment, </a:t>
            </a:r>
            <a:r>
              <a:rPr lang="en-US" sz="2000" b="0" dirty="0">
                <a:solidFill>
                  <a:schemeClr val="tx1"/>
                </a:solidFill>
                <a:latin typeface="+mj-lt"/>
              </a:rPr>
              <a:t>which includes tools, equipment, and technological infrastructure; </a:t>
            </a:r>
            <a:r>
              <a:rPr lang="en-US" sz="2000" dirty="0">
                <a:latin typeface="+mj-lt"/>
              </a:rPr>
              <a:t>the 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human environment, </a:t>
            </a:r>
            <a:r>
              <a:rPr lang="en-US" sz="2000" dirty="0">
                <a:latin typeface="+mj-lt"/>
              </a:rPr>
              <a:t>encompassing peers, teams, and interactional dynamics; and the 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organizational environment</a:t>
            </a:r>
            <a:r>
              <a:rPr lang="en-US" sz="2000" dirty="0">
                <a:latin typeface="+mj-lt"/>
              </a:rPr>
              <a:t>, involving systems, procedures, values, and management-controlled practices.</a:t>
            </a:r>
            <a:br>
              <a:rPr lang="en-US" sz="2000" b="0" dirty="0">
                <a:latin typeface="+mj-lt"/>
              </a:rPr>
            </a:br>
            <a:br>
              <a:rPr lang="en-US" sz="2000" dirty="0">
                <a:latin typeface="+mj-lt"/>
              </a:rPr>
            </a:br>
            <a:br>
              <a:rPr lang="en-US" sz="2000" dirty="0">
                <a:latin typeface="+mj-lt"/>
              </a:rPr>
            </a:br>
            <a:endParaRPr lang="en-US" sz="20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8B8675-A05B-2F0C-3C1C-05F7FD22C571}"/>
              </a:ext>
            </a:extLst>
          </p:cNvPr>
          <p:cNvSpPr txBox="1"/>
          <p:nvPr/>
        </p:nvSpPr>
        <p:spPr>
          <a:xfrm>
            <a:off x="2642840" y="443326"/>
            <a:ext cx="78058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THE WORK ENVIRONMENT </a:t>
            </a:r>
          </a:p>
        </p:txBody>
      </p:sp>
      <p:pic>
        <p:nvPicPr>
          <p:cNvPr id="5" name="The Password - The Office US">
            <a:hlinkClick r:id="" action="ppaction://media"/>
            <a:extLst>
              <a:ext uri="{FF2B5EF4-FFF2-40B4-BE49-F238E27FC236}">
                <a16:creationId xmlns:a16="http://schemas.microsoft.com/office/drawing/2014/main" id="{86CB970F-90C3-8D74-9B1B-E8150D7F0F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44683" y="1756169"/>
            <a:ext cx="5200185" cy="3972315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3911B6-BEB0-10EC-3F25-42342D510299}"/>
              </a:ext>
            </a:extLst>
          </p:cNvPr>
          <p:cNvSpPr txBox="1"/>
          <p:nvPr/>
        </p:nvSpPr>
        <p:spPr>
          <a:xfrm>
            <a:off x="353922" y="5156791"/>
            <a:ext cx="60468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50" dirty="0">
                <a:latin typeface="+mj-lt"/>
              </a:rPr>
              <a:t>The “ Traditional” The office fun;</a:t>
            </a:r>
          </a:p>
          <a:p>
            <a:pPr algn="l"/>
            <a:r>
              <a:rPr lang="en-US" sz="1050" dirty="0">
                <a:latin typeface="+mj-lt"/>
              </a:rPr>
              <a:t>In groups discuss technical, human, and organizational elements ?</a:t>
            </a:r>
          </a:p>
        </p:txBody>
      </p:sp>
    </p:spTree>
    <p:extLst>
      <p:ext uri="{BB962C8B-B14F-4D97-AF65-F5344CB8AC3E}">
        <p14:creationId xmlns:p14="http://schemas.microsoft.com/office/powerpoint/2010/main" val="421492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82A7F3-8030-52BE-51E4-06FCF14A0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2400" y="0"/>
            <a:ext cx="5602720" cy="451576"/>
          </a:xfrm>
        </p:spPr>
        <p:txBody>
          <a:bodyPr/>
          <a:lstStyle/>
          <a:p>
            <a:r>
              <a:rPr lang="en-US" dirty="0"/>
              <a:t>Important Definitions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5DF7B24-7257-3768-A4B4-B6D7209F5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675640"/>
            <a:ext cx="10641064" cy="5506720"/>
          </a:xfrm>
        </p:spPr>
        <p:txBody>
          <a:bodyPr/>
          <a:lstStyle/>
          <a:p>
            <a:r>
              <a:rPr lang="en-US" sz="1800" dirty="0"/>
              <a:t>Work Environment: </a:t>
            </a:r>
          </a:p>
          <a:p>
            <a:r>
              <a:rPr lang="en-US" sz="1800" b="0" i="1" dirty="0">
                <a:solidFill>
                  <a:schemeClr val="tx1"/>
                </a:solidFill>
              </a:rPr>
              <a:t>The work environment encompasses employees' physical, social, and psychological conditions. It includes </a:t>
            </a:r>
            <a:r>
              <a:rPr lang="en-US" sz="1800" i="1" dirty="0">
                <a:solidFill>
                  <a:schemeClr val="tx1"/>
                </a:solidFill>
              </a:rPr>
              <a:t>workplace culture, physical space, interpersonal relationships</a:t>
            </a:r>
            <a:r>
              <a:rPr lang="en-US" sz="1800" b="0" i="1" dirty="0">
                <a:solidFill>
                  <a:schemeClr val="tx1"/>
                </a:solidFill>
              </a:rPr>
              <a:t>, and organizational policies (Robbins &amp; Judge, 2019). </a:t>
            </a:r>
          </a:p>
          <a:p>
            <a:endParaRPr lang="en-US" sz="1800" dirty="0"/>
          </a:p>
          <a:p>
            <a:r>
              <a:rPr lang="en-US" sz="1800" dirty="0"/>
              <a:t>Positive Work Environment</a:t>
            </a:r>
            <a:r>
              <a:rPr lang="en-US" sz="1800" b="0" i="1" dirty="0">
                <a:solidFill>
                  <a:schemeClr val="tx1"/>
                </a:solidFill>
              </a:rPr>
              <a:t>: A positive work environment promotes employee well-being, productivity, and morale. Key aspects include </a:t>
            </a:r>
            <a:r>
              <a:rPr lang="en-US" sz="1800" i="1" dirty="0">
                <a:solidFill>
                  <a:schemeClr val="tx1"/>
                </a:solidFill>
              </a:rPr>
              <a:t>supportive leadership, fair treatment, growth opportunities</a:t>
            </a:r>
            <a:r>
              <a:rPr lang="en-US" sz="1800" b="0" i="1" dirty="0">
                <a:solidFill>
                  <a:schemeClr val="tx1"/>
                </a:solidFill>
              </a:rPr>
              <a:t>, and a culture of respect (Greenberg, 2018). </a:t>
            </a:r>
          </a:p>
          <a:p>
            <a:endParaRPr lang="en-US" sz="1800" dirty="0"/>
          </a:p>
          <a:p>
            <a:r>
              <a:rPr lang="en-US" sz="1800" dirty="0"/>
              <a:t>Safe Work Environment</a:t>
            </a:r>
            <a:r>
              <a:rPr lang="en-US" sz="1800" b="0" i="1" dirty="0">
                <a:solidFill>
                  <a:schemeClr val="tx1"/>
                </a:solidFill>
              </a:rPr>
              <a:t>: A safe work environment ensures employees’ </a:t>
            </a:r>
            <a:r>
              <a:rPr lang="en-US" sz="1800" i="1" dirty="0">
                <a:solidFill>
                  <a:schemeClr val="tx1"/>
                </a:solidFill>
              </a:rPr>
              <a:t>physical and psychological safety</a:t>
            </a:r>
            <a:r>
              <a:rPr lang="en-US" sz="1800" b="0" i="1" dirty="0">
                <a:solidFill>
                  <a:schemeClr val="tx1"/>
                </a:solidFill>
              </a:rPr>
              <a:t>, aiming to minimize the risk of harm and promote psychological safety. This includes measures </a:t>
            </a:r>
            <a:r>
              <a:rPr lang="en-US" sz="1800" i="1" dirty="0">
                <a:solidFill>
                  <a:schemeClr val="tx1"/>
                </a:solidFill>
              </a:rPr>
              <a:t>like compliance with health and safety regulations</a:t>
            </a:r>
            <a:r>
              <a:rPr lang="en-US" sz="1800" b="0" i="1" dirty="0">
                <a:solidFill>
                  <a:schemeClr val="tx1"/>
                </a:solidFill>
              </a:rPr>
              <a:t>, clear policies against harassment, and fostering an inclusive culture (Griffin &amp; Moorhead, 2017).</a:t>
            </a:r>
          </a:p>
        </p:txBody>
      </p:sp>
    </p:spTree>
    <p:extLst>
      <p:ext uri="{BB962C8B-B14F-4D97-AF65-F5344CB8AC3E}">
        <p14:creationId xmlns:p14="http://schemas.microsoft.com/office/powerpoint/2010/main" val="3172281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A4C600-5377-7375-4316-4B3E63B73773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6286500" y="430530"/>
            <a:ext cx="5524500" cy="891540"/>
          </a:xfrm>
          <a:prstGeom prst="roundRect">
            <a:avLst/>
          </a:prstGeom>
          <a:solidFill>
            <a:srgbClr val="F4F4F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vert="horz" wrap="none" lIns="317500" tIns="45720" rIns="114300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5B5B5B"/>
                </a:solidFill>
                <a:effectLst/>
                <a:latin typeface="+mn-lt"/>
              </a:rPr>
              <a:t>Please download and install the Slido app on all computers you use</a:t>
            </a:r>
            <a:endParaRPr kumimoji="0" lang="en-US" sz="2000" b="0" i="0" u="none" strike="noStrike" cap="none" normalizeH="0" baseline="0" dirty="0" err="1">
              <a:ln>
                <a:noFill/>
              </a:ln>
              <a:solidFill>
                <a:srgbClr val="5B5B5B"/>
              </a:solidFill>
              <a:effectLst/>
              <a:latin typeface="+mn-lt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1A9F5E5-137C-A8BD-C531-DE7C3AC4B225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826048" y="577634"/>
            <a:ext cx="597332" cy="59733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12DE272-2057-D505-80E7-1D378B353916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01440" y="617220"/>
            <a:ext cx="1036320" cy="51816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80CFAC9-0074-F2B1-9124-F5F1EA3D5EAF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58240" y="2270760"/>
            <a:ext cx="2316480" cy="23164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30E1412-ABDB-552D-F899-44FB0BB03C15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540000" y="1648975"/>
            <a:ext cx="8802559" cy="2467610"/>
          </a:xfrm>
          <a:prstGeom prst="rect">
            <a:avLst/>
          </a:prstGeom>
          <a:noFill/>
          <a:ln w="95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5B5B5B"/>
                </a:solidFill>
                <a:effectLst/>
                <a:latin typeface="+mn-lt"/>
              </a:rPr>
              <a:t>Why do you think the work environment matters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E77285-619B-95FA-38A7-09ABE794E431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3901440" y="6032500"/>
            <a:ext cx="7315199" cy="51816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5B5B5B"/>
                </a:solidFill>
                <a:effectLst/>
                <a:latin typeface="+mn-lt"/>
              </a:rPr>
              <a:t>ⓘ</a:t>
            </a: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5B5B5B"/>
                </a:solidFill>
                <a:effectLst/>
                <a:latin typeface="+mn-lt"/>
              </a:rPr>
              <a:t> Start presenting to display the poll results on this slide.</a:t>
            </a:r>
            <a:endParaRPr kumimoji="0" lang="en-US" sz="2000" b="0" i="0" u="none" strike="noStrike" cap="none" normalizeH="0" baseline="0" dirty="0" err="1">
              <a:ln>
                <a:noFill/>
              </a:ln>
              <a:solidFill>
                <a:srgbClr val="5B5B5B"/>
              </a:solidFill>
              <a:effectLst/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8184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44DA01-7F0A-2722-C9F8-8E389D44A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80" y="0"/>
            <a:ext cx="10753200" cy="451576"/>
          </a:xfrm>
        </p:spPr>
        <p:txBody>
          <a:bodyPr/>
          <a:lstStyle/>
          <a:p>
            <a:r>
              <a:rPr lang="en-US" dirty="0"/>
              <a:t>Why does the work environment matter?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A1A29DC-2205-AB3A-814F-93E05E52C1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1280" y="370296"/>
            <a:ext cx="10942320" cy="692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eaLnBrk="0" hangingPunct="0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en-US" altLang="en-US" sz="1800" dirty="0"/>
              <a:t>Employee Well-being and Productivity: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 positive work environment enhances employee well-being, leading to increased productivity and reduced absenteeism (Kelloway &amp; Day, 2005).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lvl="0" eaLnBrk="0" hangingPunct="0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en-US" altLang="en-US" sz="1800" dirty="0"/>
              <a:t>Retention and Talent Attraction: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Supportive work environments are crucial for retaining employees and attracting top talent, as they foster job satisfaction and organizational commitment (Eisenberger et al., 2002).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eaLnBrk="0" hangingPunct="0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en-US" altLang="en-US" sz="1800" dirty="0"/>
              <a:t>Organizational Performance: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Healthy work environments contribute to better organizational performance by promoting collaboration, innovation, and efficiency (Danna &amp; Griffin, 1999).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lvl="0" eaLnBrk="0" hangingPunct="0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en-US" altLang="en-US" sz="1800" dirty="0"/>
              <a:t>Mental Health and Reduced Stress: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Work environments that prioritize mental health support can significantly reduce employee stress levels, leading to better overall health and job satisfaction (Smith et al., 2021).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eaLnBrk="0" hangingPunct="0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en-US" altLang="en-US" sz="1800" dirty="0"/>
              <a:t>Adaptability and Resilience: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Organizations with flexible and supportive work environments are better equipped to adapt to changes and challenges, enhancing resilience and long-term success (Johnson &amp; Brown, 2020).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800" dirty="0"/>
              <a:t>Innovation and Creativity: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Environments that encourage open communication and psychological safety foster innovation and creativity among employees, driving competitive advantage (Williams &amp; Davis, 2022).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656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DD4DA4-DB59-38A9-F0AF-8FB8DBDA0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77" y="36739"/>
            <a:ext cx="12336782" cy="451576"/>
          </a:xfrm>
        </p:spPr>
        <p:txBody>
          <a:bodyPr/>
          <a:lstStyle/>
          <a:p>
            <a:r>
              <a:rPr lang="en-US" b="1" dirty="0"/>
              <a:t>Strategies for Effective Working Environments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AAA368-DACB-F82D-27CA-8A7ACCAAD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77803"/>
            <a:ext cx="11702800" cy="738763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Leadership and Management Approaches: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Adopting adaptive leadership styles to cater to diverse work settings.</a:t>
            </a:r>
            <a:r>
              <a:rPr lang="en-US" sz="1800" i="1" dirty="0">
                <a:latin typeface="+mj-lt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Building a culture of trust, transparency, and accountability.</a:t>
            </a:r>
          </a:p>
          <a:p>
            <a:pPr marL="457200" lvl="1" indent="0">
              <a:buNone/>
            </a:pPr>
            <a:endParaRPr lang="en-US" sz="1200" dirty="0"/>
          </a:p>
          <a:p>
            <a:pPr marL="457200" lvl="1" indent="0">
              <a:buNone/>
            </a:pPr>
            <a:endParaRPr lang="en-US" sz="1200" dirty="0"/>
          </a:p>
          <a:p>
            <a:pPr marL="457200" lvl="1" indent="0">
              <a:buNone/>
            </a:pPr>
            <a:endParaRPr lang="en-US" sz="1200" dirty="0"/>
          </a:p>
          <a:p>
            <a:pPr marL="457200" lvl="1" indent="0">
              <a:buNone/>
            </a:pPr>
            <a:endParaRPr lang="en-US" sz="1200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D15304-BE78-58A2-214A-35915EFB2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359" y="1991360"/>
            <a:ext cx="7161742" cy="48141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1266E9-E08C-64BF-6761-A0277F041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268" y="3064278"/>
            <a:ext cx="4511431" cy="32159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8DDA31-0EA5-B9D3-CA25-45FC48476D0B}"/>
              </a:ext>
            </a:extLst>
          </p:cNvPr>
          <p:cNvSpPr txBox="1"/>
          <p:nvPr/>
        </p:nvSpPr>
        <p:spPr>
          <a:xfrm>
            <a:off x="5618480" y="2126358"/>
            <a:ext cx="5882640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Develop and foster a healthy workplace culture </a:t>
            </a:r>
          </a:p>
        </p:txBody>
      </p:sp>
    </p:spTree>
    <p:extLst>
      <p:ext uri="{BB962C8B-B14F-4D97-AF65-F5344CB8AC3E}">
        <p14:creationId xmlns:p14="http://schemas.microsoft.com/office/powerpoint/2010/main" val="1536480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A16E83-24A3-1104-ADEB-2DC141D7C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0"/>
            <a:ext cx="10753200" cy="451576"/>
          </a:xfrm>
        </p:spPr>
        <p:txBody>
          <a:bodyPr/>
          <a:lstStyle/>
          <a:p>
            <a:r>
              <a:rPr lang="en-US" sz="4000" dirty="0"/>
              <a:t>Strategies for effective working environment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71CE19-6D52-27FA-D59C-221168859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062" y="467217"/>
            <a:ext cx="10753200" cy="6108712"/>
          </a:xfrm>
        </p:spPr>
        <p:txBody>
          <a:bodyPr/>
          <a:lstStyle/>
          <a:p>
            <a:r>
              <a:rPr lang="en-US" sz="1400" u="sng" dirty="0"/>
              <a:t>Mental Health Support Programs:  </a:t>
            </a:r>
            <a:r>
              <a:rPr lang="en-US" sz="1400" dirty="0"/>
              <a:t>Workplace initiatives aimed at providing </a:t>
            </a:r>
            <a:r>
              <a:rPr lang="en-US" sz="1400" dirty="0">
                <a:solidFill>
                  <a:schemeClr val="tx1"/>
                </a:solidFill>
              </a:rPr>
              <a:t>resources and assistance for employees </a:t>
            </a:r>
            <a:r>
              <a:rPr lang="en-US" sz="1400" dirty="0"/>
              <a:t>to maintain and improve mental well-being, such as counseling services, stress management workshops, and mental health days (American Psychological Association, 2020). </a:t>
            </a:r>
          </a:p>
          <a:p>
            <a:pPr marL="243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Boosts Productivity: </a:t>
            </a:r>
            <a:r>
              <a:rPr lang="en-US" sz="1600" b="0" dirty="0">
                <a:solidFill>
                  <a:schemeClr val="tx1"/>
                </a:solidFill>
              </a:rPr>
              <a:t>Employees receiving mental health support exhibit higher productivity levels. </a:t>
            </a:r>
          </a:p>
          <a:p>
            <a:pPr marL="243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Reduces Absenteeism: </a:t>
            </a:r>
            <a:r>
              <a:rPr lang="en-US" sz="1600" b="0" dirty="0">
                <a:solidFill>
                  <a:schemeClr val="tx1"/>
                </a:solidFill>
              </a:rPr>
              <a:t>Access to mental health resources leads to fewer sick days and lower absenteeism rates. </a:t>
            </a:r>
          </a:p>
          <a:p>
            <a:pPr marL="243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Enhances Employee Engagement: </a:t>
            </a:r>
            <a:r>
              <a:rPr lang="en-US" sz="1600" b="0" dirty="0">
                <a:solidFill>
                  <a:schemeClr val="tx1"/>
                </a:solidFill>
              </a:rPr>
              <a:t>Supportive mental health programs foster a more engaged and committed workforce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</a:p>
          <a:p>
            <a:pPr marL="243450" indent="-1714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r>
              <a:rPr lang="en-US" sz="1400" u="sng" dirty="0"/>
              <a:t>Work-Life Balance Policies: </a:t>
            </a:r>
            <a:r>
              <a:rPr lang="en-US" sz="1400" dirty="0"/>
              <a:t>Policies designed to help employees achieve a healthy balance between work and personal life, typically including flexible hours, remote work options, and paid leave to reduce burnout and increase satisfaction (World Health Organization, 2020).</a:t>
            </a:r>
          </a:p>
          <a:p>
            <a:pPr marL="357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Improves Job Satisfaction</a:t>
            </a:r>
            <a:r>
              <a:rPr lang="en-US" sz="1600" b="0" dirty="0">
                <a:solidFill>
                  <a:schemeClr val="tx1"/>
                </a:solidFill>
              </a:rPr>
              <a:t>: Flexible work arrangements contribute to higher job satisfaction among employees</a:t>
            </a:r>
          </a:p>
          <a:p>
            <a:pPr marL="357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Retains Talent: </a:t>
            </a:r>
            <a:r>
              <a:rPr lang="en-US" sz="1600" b="0" dirty="0">
                <a:solidFill>
                  <a:schemeClr val="tx1"/>
                </a:solidFill>
              </a:rPr>
              <a:t>Companies offering work-life balance are more attractive to top talent and experience lower turnover rates. </a:t>
            </a:r>
          </a:p>
          <a:p>
            <a:pPr marL="357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Enhances Organizational Performance: </a:t>
            </a:r>
            <a:r>
              <a:rPr lang="en-US" sz="1600" b="0" dirty="0">
                <a:solidFill>
                  <a:schemeClr val="tx1"/>
                </a:solidFill>
              </a:rPr>
              <a:t>Balanced work-life policies lead to better overall organizational performance.</a:t>
            </a:r>
          </a:p>
          <a:p>
            <a:endParaRPr lang="en-US" sz="800" dirty="0"/>
          </a:p>
          <a:p>
            <a:endParaRPr lang="en-US" sz="800" dirty="0"/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7164053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13.0.5724"/>
  <p:tag name="SLIDO_PRESENTATION_ID" val="ef0838f5-4cc5-4e88-a404-47cb6aeb0726"/>
  <p:tag name="SLIDO_EVENT_UUID" val="7461b48b-802f-40e6-a2ba-cf3620dccc70"/>
  <p:tag name="SLIDO_EVENT_SECTION_UUID" val="5690c615-407a-4d00-b66e-0c88ee7ba8e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zEzNjUyNDh9"/>
  <p:tag name="SLIDO_TYPE" val="SlidoPoll"/>
  <p:tag name="SLIDO_POLL_UUID" val="a1d51f7a-905e-4d80-b058-cdc22505fc17"/>
  <p:tag name="SLIDO_TIMELINE" val="W3sicG9sbFF1ZXN0aW9uVXVpZCI6ImUyNDgyY2RhLTJhODItNDBhMy04NGIxLTA3MDIyNzI4ZDBiNCIsInNob3dSZXN1bHRzIjp0cnVlLCJzaG93Q29ycmVjdEFuc3dlcnMiOmZhbHNlLCJ2b3RpbmdMb2NrZWQiOmZhbHNlfV0=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reminder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dotty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WordCloud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econ-prezentace-16-9-en-v10.potx" id="{CA4D81FE-238A-4A84-B5FE-EF7F9B2E3BBC}" vid="{F2DA8804-0AF2-4B2C-9DC8-D5C2B90AF597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993CE36E536924D9F97A09631E83C2B" ma:contentTypeVersion="16" ma:contentTypeDescription="Vytvoří nový dokument" ma:contentTypeScope="" ma:versionID="fa3f4631e5018c001ed2624f5e78fa88">
  <xsd:schema xmlns:xsd="http://www.w3.org/2001/XMLSchema" xmlns:xs="http://www.w3.org/2001/XMLSchema" xmlns:p="http://schemas.microsoft.com/office/2006/metadata/properties" xmlns:ns2="0c1a1fbc-d6b3-4a79-b06c-615c552f15a0" xmlns:ns3="d0cbd42d-77cf-4069-81d7-60b13b013f2f" targetNamespace="http://schemas.microsoft.com/office/2006/metadata/properties" ma:root="true" ma:fieldsID="46e3e696b18b9ca71cbdc139d2b65713" ns2:_="" ns3:_="">
    <xsd:import namespace="0c1a1fbc-d6b3-4a79-b06c-615c552f15a0"/>
    <xsd:import namespace="d0cbd42d-77cf-4069-81d7-60b13b013f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1a1fbc-d6b3-4a79-b06c-615c552f15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05144c32-5194-445f-8fa8-b47f4d440b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cbd42d-77cf-4069-81d7-60b13b013f2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f6cb671-3b21-41bd-8a98-643d2ee9d957}" ma:internalName="TaxCatchAll" ma:showField="CatchAllData" ma:web="d0cbd42d-77cf-4069-81d7-60b13b013f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023663-4663-4200-8C26-5EE3303F7B5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4E88CFB-E9F4-4776-A77D-A3237919A2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c1a1fbc-d6b3-4a79-b06c-615c552f15a0"/>
    <ds:schemaRef ds:uri="d0cbd42d-77cf-4069-81d7-60b13b013f2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5756</TotalTime>
  <Words>2080</Words>
  <Application>Microsoft Office PowerPoint</Application>
  <PresentationFormat>Widescreen</PresentationFormat>
  <Paragraphs>223</Paragraphs>
  <Slides>23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Aptos Narrow</vt:lpstr>
      <vt:lpstr>Arial</vt:lpstr>
      <vt:lpstr>Averta</vt:lpstr>
      <vt:lpstr>Roboto</vt:lpstr>
      <vt:lpstr>Tahoma</vt:lpstr>
      <vt:lpstr>Times New Roman</vt:lpstr>
      <vt:lpstr>Wingdings</vt:lpstr>
      <vt:lpstr>Presentation_MU_EN</vt:lpstr>
      <vt:lpstr>Custom Design</vt:lpstr>
      <vt:lpstr>PowerPoint Presentation</vt:lpstr>
      <vt:lpstr>Who am I ?  </vt:lpstr>
      <vt:lpstr>Working Environments Topics    </vt:lpstr>
      <vt:lpstr>Yusuf and Metabolas (2012) define the workplace environment as comprising three sub-environments: the technical environment, which includes tools, equipment, and technological infrastructure; the human environment, encompassing peers, teams, and interactional dynamics; and the organizational environment, involving systems, procedures, values, and management-controlled practices.   </vt:lpstr>
      <vt:lpstr>Important Definitions </vt:lpstr>
      <vt:lpstr>PowerPoint Presentation</vt:lpstr>
      <vt:lpstr>Why does the work environment matter?</vt:lpstr>
      <vt:lpstr>Strategies for Effective Working Environments</vt:lpstr>
      <vt:lpstr>Strategies for effective working environment</vt:lpstr>
      <vt:lpstr>Strategies for Effective Working Environments</vt:lpstr>
      <vt:lpstr>Working Environment Models</vt:lpstr>
      <vt:lpstr>Hybrid Work Model: </vt:lpstr>
      <vt:lpstr>WORKING FROM HOME COVID FUN</vt:lpstr>
      <vt:lpstr>PowerPoint Presentation</vt:lpstr>
      <vt:lpstr>Best Practices in Implementing Working Environment Models</vt:lpstr>
      <vt:lpstr>Workplace Toxicity Defined: A Dive Into The Data </vt:lpstr>
      <vt:lpstr>Toxic Working Environments</vt:lpstr>
      <vt:lpstr>Psychological Safety</vt:lpstr>
      <vt:lpstr>PowerPoint Presentation</vt:lpstr>
      <vt:lpstr>Building a Safe Workplace</vt:lpstr>
      <vt:lpstr>PowerPoint Presentation</vt:lpstr>
      <vt:lpstr>Practical Initiatives to Support a Positive Workplace Culture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Jana Sosnová</dc:creator>
  <cp:lastModifiedBy>Nathalie Houtzamer</cp:lastModifiedBy>
  <cp:revision>497</cp:revision>
  <cp:lastPrinted>1601-01-01T00:00:00Z</cp:lastPrinted>
  <dcterms:created xsi:type="dcterms:W3CDTF">2023-05-11T13:43:14Z</dcterms:created>
  <dcterms:modified xsi:type="dcterms:W3CDTF">2024-11-12T08:45:11Z</dcterms:modified>
</cp:coreProperties>
</file>