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7" r:id="rId4"/>
  </p:sldMasterIdLst>
  <p:notesMasterIdLst>
    <p:notesMasterId r:id="rId42"/>
  </p:notesMasterIdLst>
  <p:handoutMasterIdLst>
    <p:handoutMasterId r:id="rId43"/>
  </p:handoutMasterIdLst>
  <p:sldIdLst>
    <p:sldId id="258" r:id="rId5"/>
    <p:sldId id="277" r:id="rId6"/>
    <p:sldId id="278" r:id="rId7"/>
    <p:sldId id="279" r:id="rId8"/>
    <p:sldId id="280" r:id="rId9"/>
    <p:sldId id="340" r:id="rId10"/>
    <p:sldId id="345" r:id="rId11"/>
    <p:sldId id="323" r:id="rId12"/>
    <p:sldId id="329" r:id="rId13"/>
    <p:sldId id="330" r:id="rId14"/>
    <p:sldId id="331" r:id="rId15"/>
    <p:sldId id="332" r:id="rId16"/>
    <p:sldId id="341" r:id="rId17"/>
    <p:sldId id="338" r:id="rId18"/>
    <p:sldId id="324" r:id="rId19"/>
    <p:sldId id="325" r:id="rId20"/>
    <p:sldId id="326" r:id="rId21"/>
    <p:sldId id="327" r:id="rId22"/>
    <p:sldId id="328" r:id="rId23"/>
    <p:sldId id="334" r:id="rId24"/>
    <p:sldId id="343" r:id="rId25"/>
    <p:sldId id="336" r:id="rId26"/>
    <p:sldId id="337" r:id="rId27"/>
    <p:sldId id="342" r:id="rId28"/>
    <p:sldId id="346" r:id="rId29"/>
    <p:sldId id="347" r:id="rId30"/>
    <p:sldId id="348" r:id="rId31"/>
    <p:sldId id="349" r:id="rId32"/>
    <p:sldId id="350" r:id="rId33"/>
    <p:sldId id="351" r:id="rId34"/>
    <p:sldId id="352" r:id="rId35"/>
    <p:sldId id="353" r:id="rId36"/>
    <p:sldId id="354" r:id="rId37"/>
    <p:sldId id="355" r:id="rId38"/>
    <p:sldId id="356" r:id="rId39"/>
    <p:sldId id="263" r:id="rId40"/>
    <p:sldId id="289" r:id="rId41"/>
  </p:sldIdLst>
  <p:sldSz cx="9144000" cy="6858000" type="screen4x3"/>
  <p:notesSz cx="6797675" cy="9926638"/>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321" userDrawn="1">
          <p15:clr>
            <a:srgbClr val="A4A3A4"/>
          </p15:clr>
        </p15:guide>
        <p15:guide id="7" pos="5418" userDrawn="1">
          <p15:clr>
            <a:srgbClr val="A4A3A4"/>
          </p15:clr>
        </p15:guide>
        <p15:guide id="8" pos="682" userDrawn="1">
          <p15:clr>
            <a:srgbClr val="A4A3A4"/>
          </p15:clr>
        </p15:guide>
        <p15:guide id="9" pos="2766" userDrawn="1">
          <p15:clr>
            <a:srgbClr val="A4A3A4"/>
          </p15:clr>
        </p15:guide>
        <p15:guide id="10" pos="297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006E"/>
    <a:srgbClr val="0000DC"/>
    <a:srgbClr val="4BC8FF"/>
    <a:srgbClr val="91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A0241C-97EA-4EAC-8470-751D0CAFCAA1}" v="18" dt="2023-12-11T12:58:39.878"/>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11" autoAdjust="0"/>
    <p:restoredTop sz="76520" autoAdjust="0"/>
  </p:normalViewPr>
  <p:slideViewPr>
    <p:cSldViewPr snapToGrid="0">
      <p:cViewPr varScale="1">
        <p:scale>
          <a:sx n="95" d="100"/>
          <a:sy n="95" d="100"/>
        </p:scale>
        <p:origin x="2270" y="72"/>
      </p:cViewPr>
      <p:guideLst>
        <p:guide orient="horz" pos="1120"/>
        <p:guide orient="horz" pos="1272"/>
        <p:guide orient="horz" pos="715"/>
        <p:guide orient="horz" pos="3861"/>
        <p:guide orient="horz" pos="3944"/>
        <p:guide pos="321"/>
        <p:guide pos="5418"/>
        <p:guide pos="682"/>
        <p:guide pos="2766"/>
        <p:guide pos="2976"/>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Guzi" userId="9c94691f-eac0-47a5-9145-7861125b65f7" providerId="ADAL" clId="{60A0241C-97EA-4EAC-8470-751D0CAFCAA1}"/>
    <pc:docChg chg="custSel addSld delSld modSld">
      <pc:chgData name="Martin Guzi" userId="9c94691f-eac0-47a5-9145-7861125b65f7" providerId="ADAL" clId="{60A0241C-97EA-4EAC-8470-751D0CAFCAA1}" dt="2023-12-11T12:58:52.123" v="306" actId="20577"/>
      <pc:docMkLst>
        <pc:docMk/>
      </pc:docMkLst>
      <pc:sldChg chg="add">
        <pc:chgData name="Martin Guzi" userId="9c94691f-eac0-47a5-9145-7861125b65f7" providerId="ADAL" clId="{60A0241C-97EA-4EAC-8470-751D0CAFCAA1}" dt="2023-12-11T12:53:39.410" v="225"/>
        <pc:sldMkLst>
          <pc:docMk/>
          <pc:sldMk cId="2852649512" sldId="263"/>
        </pc:sldMkLst>
      </pc:sldChg>
      <pc:sldChg chg="addSp modSp mod modAnim">
        <pc:chgData name="Martin Guzi" userId="9c94691f-eac0-47a5-9145-7861125b65f7" providerId="ADAL" clId="{60A0241C-97EA-4EAC-8470-751D0CAFCAA1}" dt="2023-12-11T10:52:01.876" v="128"/>
        <pc:sldMkLst>
          <pc:docMk/>
          <pc:sldMk cId="2398029044" sldId="280"/>
        </pc:sldMkLst>
        <pc:spChg chg="mod">
          <ac:chgData name="Martin Guzi" userId="9c94691f-eac0-47a5-9145-7861125b65f7" providerId="ADAL" clId="{60A0241C-97EA-4EAC-8470-751D0CAFCAA1}" dt="2023-12-11T10:51:51.135" v="127" actId="6549"/>
          <ac:spMkLst>
            <pc:docMk/>
            <pc:sldMk cId="2398029044" sldId="280"/>
            <ac:spMk id="5" creationId="{0AB80808-22C9-44DD-8B7E-429BEB46C294}"/>
          </ac:spMkLst>
        </pc:spChg>
        <pc:spChg chg="add mod">
          <ac:chgData name="Martin Guzi" userId="9c94691f-eac0-47a5-9145-7861125b65f7" providerId="ADAL" clId="{60A0241C-97EA-4EAC-8470-751D0CAFCAA1}" dt="2023-12-11T10:52:01.876" v="128"/>
          <ac:spMkLst>
            <pc:docMk/>
            <pc:sldMk cId="2398029044" sldId="280"/>
            <ac:spMk id="6" creationId="{94F082E2-493D-402B-8CB6-82889A33AB36}"/>
          </ac:spMkLst>
        </pc:spChg>
      </pc:sldChg>
      <pc:sldChg chg="modSp del mod">
        <pc:chgData name="Martin Guzi" userId="9c94691f-eac0-47a5-9145-7861125b65f7" providerId="ADAL" clId="{60A0241C-97EA-4EAC-8470-751D0CAFCAA1}" dt="2023-12-11T12:55:35.605" v="233" actId="47"/>
        <pc:sldMkLst>
          <pc:docMk/>
          <pc:sldMk cId="1680045216" sldId="281"/>
        </pc:sldMkLst>
        <pc:spChg chg="mod">
          <ac:chgData name="Martin Guzi" userId="9c94691f-eac0-47a5-9145-7861125b65f7" providerId="ADAL" clId="{60A0241C-97EA-4EAC-8470-751D0CAFCAA1}" dt="2023-12-11T12:55:29.777" v="230" actId="21"/>
          <ac:spMkLst>
            <pc:docMk/>
            <pc:sldMk cId="1680045216" sldId="281"/>
            <ac:spMk id="5" creationId="{5D4C0AC6-94E7-4C21-A082-54BCC4318571}"/>
          </ac:spMkLst>
        </pc:spChg>
      </pc:sldChg>
      <pc:sldChg chg="add">
        <pc:chgData name="Martin Guzi" userId="9c94691f-eac0-47a5-9145-7861125b65f7" providerId="ADAL" clId="{60A0241C-97EA-4EAC-8470-751D0CAFCAA1}" dt="2023-12-11T12:53:39.410" v="225"/>
        <pc:sldMkLst>
          <pc:docMk/>
          <pc:sldMk cId="0" sldId="289"/>
        </pc:sldMkLst>
      </pc:sldChg>
      <pc:sldChg chg="add">
        <pc:chgData name="Martin Guzi" userId="9c94691f-eac0-47a5-9145-7861125b65f7" providerId="ADAL" clId="{60A0241C-97EA-4EAC-8470-751D0CAFCAA1}" dt="2023-12-11T12:53:15.745" v="222"/>
        <pc:sldMkLst>
          <pc:docMk/>
          <pc:sldMk cId="454934780" sldId="323"/>
        </pc:sldMkLst>
      </pc:sldChg>
      <pc:sldChg chg="add">
        <pc:chgData name="Martin Guzi" userId="9c94691f-eac0-47a5-9145-7861125b65f7" providerId="ADAL" clId="{60A0241C-97EA-4EAC-8470-751D0CAFCAA1}" dt="2023-12-11T10:49:54.091" v="1"/>
        <pc:sldMkLst>
          <pc:docMk/>
          <pc:sldMk cId="690651447" sldId="324"/>
        </pc:sldMkLst>
      </pc:sldChg>
      <pc:sldChg chg="add">
        <pc:chgData name="Martin Guzi" userId="9c94691f-eac0-47a5-9145-7861125b65f7" providerId="ADAL" clId="{60A0241C-97EA-4EAC-8470-751D0CAFCAA1}" dt="2023-12-11T10:49:54.091" v="1"/>
        <pc:sldMkLst>
          <pc:docMk/>
          <pc:sldMk cId="2403898997" sldId="325"/>
        </pc:sldMkLst>
      </pc:sldChg>
      <pc:sldChg chg="add">
        <pc:chgData name="Martin Guzi" userId="9c94691f-eac0-47a5-9145-7861125b65f7" providerId="ADAL" clId="{60A0241C-97EA-4EAC-8470-751D0CAFCAA1}" dt="2023-12-11T10:49:54.091" v="1"/>
        <pc:sldMkLst>
          <pc:docMk/>
          <pc:sldMk cId="1790785360" sldId="326"/>
        </pc:sldMkLst>
      </pc:sldChg>
      <pc:sldChg chg="add">
        <pc:chgData name="Martin Guzi" userId="9c94691f-eac0-47a5-9145-7861125b65f7" providerId="ADAL" clId="{60A0241C-97EA-4EAC-8470-751D0CAFCAA1}" dt="2023-12-11T10:49:54.091" v="1"/>
        <pc:sldMkLst>
          <pc:docMk/>
          <pc:sldMk cId="2049717059" sldId="327"/>
        </pc:sldMkLst>
      </pc:sldChg>
      <pc:sldChg chg="add">
        <pc:chgData name="Martin Guzi" userId="9c94691f-eac0-47a5-9145-7861125b65f7" providerId="ADAL" clId="{60A0241C-97EA-4EAC-8470-751D0CAFCAA1}" dt="2023-12-11T12:54:16.877" v="227"/>
        <pc:sldMkLst>
          <pc:docMk/>
          <pc:sldMk cId="3932820672" sldId="328"/>
        </pc:sldMkLst>
      </pc:sldChg>
      <pc:sldChg chg="add">
        <pc:chgData name="Martin Guzi" userId="9c94691f-eac0-47a5-9145-7861125b65f7" providerId="ADAL" clId="{60A0241C-97EA-4EAC-8470-751D0CAFCAA1}" dt="2023-12-11T12:55:15.700" v="228"/>
        <pc:sldMkLst>
          <pc:docMk/>
          <pc:sldMk cId="0" sldId="329"/>
        </pc:sldMkLst>
      </pc:sldChg>
      <pc:sldChg chg="add">
        <pc:chgData name="Martin Guzi" userId="9c94691f-eac0-47a5-9145-7861125b65f7" providerId="ADAL" clId="{60A0241C-97EA-4EAC-8470-751D0CAFCAA1}" dt="2023-12-11T12:55:15.700" v="228"/>
        <pc:sldMkLst>
          <pc:docMk/>
          <pc:sldMk cId="0" sldId="330"/>
        </pc:sldMkLst>
      </pc:sldChg>
      <pc:sldChg chg="add">
        <pc:chgData name="Martin Guzi" userId="9c94691f-eac0-47a5-9145-7861125b65f7" providerId="ADAL" clId="{60A0241C-97EA-4EAC-8470-751D0CAFCAA1}" dt="2023-12-11T12:55:15.700" v="228"/>
        <pc:sldMkLst>
          <pc:docMk/>
          <pc:sldMk cId="0" sldId="331"/>
        </pc:sldMkLst>
      </pc:sldChg>
      <pc:sldChg chg="add">
        <pc:chgData name="Martin Guzi" userId="9c94691f-eac0-47a5-9145-7861125b65f7" providerId="ADAL" clId="{60A0241C-97EA-4EAC-8470-751D0CAFCAA1}" dt="2023-12-11T12:55:15.700" v="228"/>
        <pc:sldMkLst>
          <pc:docMk/>
          <pc:sldMk cId="0" sldId="332"/>
        </pc:sldMkLst>
      </pc:sldChg>
      <pc:sldChg chg="add">
        <pc:chgData name="Martin Guzi" userId="9c94691f-eac0-47a5-9145-7861125b65f7" providerId="ADAL" clId="{60A0241C-97EA-4EAC-8470-751D0CAFCAA1}" dt="2023-12-11T12:54:16.877" v="227"/>
        <pc:sldMkLst>
          <pc:docMk/>
          <pc:sldMk cId="2220614548" sldId="334"/>
        </pc:sldMkLst>
      </pc:sldChg>
      <pc:sldChg chg="add">
        <pc:chgData name="Martin Guzi" userId="9c94691f-eac0-47a5-9145-7861125b65f7" providerId="ADAL" clId="{60A0241C-97EA-4EAC-8470-751D0CAFCAA1}" dt="2023-12-11T10:49:47.426" v="0"/>
        <pc:sldMkLst>
          <pc:docMk/>
          <pc:sldMk cId="190978836" sldId="336"/>
        </pc:sldMkLst>
      </pc:sldChg>
      <pc:sldChg chg="add">
        <pc:chgData name="Martin Guzi" userId="9c94691f-eac0-47a5-9145-7861125b65f7" providerId="ADAL" clId="{60A0241C-97EA-4EAC-8470-751D0CAFCAA1}" dt="2023-12-11T10:49:47.426" v="0"/>
        <pc:sldMkLst>
          <pc:docMk/>
          <pc:sldMk cId="2419760037" sldId="337"/>
        </pc:sldMkLst>
      </pc:sldChg>
      <pc:sldChg chg="modSp new mod">
        <pc:chgData name="Martin Guzi" userId="9c94691f-eac0-47a5-9145-7861125b65f7" providerId="ADAL" clId="{60A0241C-97EA-4EAC-8470-751D0CAFCAA1}" dt="2023-12-11T12:57:17.363" v="290" actId="20577"/>
        <pc:sldMkLst>
          <pc:docMk/>
          <pc:sldMk cId="394276248" sldId="338"/>
        </pc:sldMkLst>
        <pc:spChg chg="mod">
          <ac:chgData name="Martin Guzi" userId="9c94691f-eac0-47a5-9145-7861125b65f7" providerId="ADAL" clId="{60A0241C-97EA-4EAC-8470-751D0CAFCAA1}" dt="2023-12-11T10:50:21.876" v="23" actId="20577"/>
          <ac:spMkLst>
            <pc:docMk/>
            <pc:sldMk cId="394276248" sldId="338"/>
            <ac:spMk id="4" creationId="{F1B3079F-CA9A-43F1-9F44-8CDE9A57B981}"/>
          </ac:spMkLst>
        </pc:spChg>
        <pc:spChg chg="mod">
          <ac:chgData name="Martin Guzi" userId="9c94691f-eac0-47a5-9145-7861125b65f7" providerId="ADAL" clId="{60A0241C-97EA-4EAC-8470-751D0CAFCAA1}" dt="2023-12-11T12:57:17.363" v="290" actId="20577"/>
          <ac:spMkLst>
            <pc:docMk/>
            <pc:sldMk cId="394276248" sldId="338"/>
            <ac:spMk id="5" creationId="{BD27A599-9C73-4595-9731-B905101ECE4F}"/>
          </ac:spMkLst>
        </pc:spChg>
      </pc:sldChg>
      <pc:sldChg chg="modSp new del mod">
        <pc:chgData name="Martin Guzi" userId="9c94691f-eac0-47a5-9145-7861125b65f7" providerId="ADAL" clId="{60A0241C-97EA-4EAC-8470-751D0CAFCAA1}" dt="2023-12-11T12:55:19.675" v="229" actId="47"/>
        <pc:sldMkLst>
          <pc:docMk/>
          <pc:sldMk cId="215040716" sldId="339"/>
        </pc:sldMkLst>
        <pc:spChg chg="mod">
          <ac:chgData name="Martin Guzi" userId="9c94691f-eac0-47a5-9145-7861125b65f7" providerId="ADAL" clId="{60A0241C-97EA-4EAC-8470-751D0CAFCAA1}" dt="2023-12-11T10:52:59.102" v="160" actId="20577"/>
          <ac:spMkLst>
            <pc:docMk/>
            <pc:sldMk cId="215040716" sldId="339"/>
            <ac:spMk id="4" creationId="{93614C54-FBF5-493D-93A4-EF2F9505FFA1}"/>
          </ac:spMkLst>
        </pc:spChg>
      </pc:sldChg>
      <pc:sldChg chg="modSp add mod">
        <pc:chgData name="Martin Guzi" userId="9c94691f-eac0-47a5-9145-7861125b65f7" providerId="ADAL" clId="{60A0241C-97EA-4EAC-8470-751D0CAFCAA1}" dt="2023-12-11T12:57:52.130" v="292"/>
        <pc:sldMkLst>
          <pc:docMk/>
          <pc:sldMk cId="4274372702" sldId="340"/>
        </pc:sldMkLst>
        <pc:spChg chg="mod">
          <ac:chgData name="Martin Guzi" userId="9c94691f-eac0-47a5-9145-7861125b65f7" providerId="ADAL" clId="{60A0241C-97EA-4EAC-8470-751D0CAFCAA1}" dt="2023-12-11T12:57:52.130" v="292"/>
          <ac:spMkLst>
            <pc:docMk/>
            <pc:sldMk cId="4274372702" sldId="340"/>
            <ac:spMk id="5" creationId="{0AB80808-22C9-44DD-8B7E-429BEB46C294}"/>
          </ac:spMkLst>
        </pc:spChg>
      </pc:sldChg>
      <pc:sldChg chg="modSp new mod">
        <pc:chgData name="Martin Guzi" userId="9c94691f-eac0-47a5-9145-7861125b65f7" providerId="ADAL" clId="{60A0241C-97EA-4EAC-8470-751D0CAFCAA1}" dt="2023-12-11T12:56:02.724" v="235"/>
        <pc:sldMkLst>
          <pc:docMk/>
          <pc:sldMk cId="2551915969" sldId="341"/>
        </pc:sldMkLst>
        <pc:spChg chg="mod">
          <ac:chgData name="Martin Guzi" userId="9c94691f-eac0-47a5-9145-7861125b65f7" providerId="ADAL" clId="{60A0241C-97EA-4EAC-8470-751D0CAFCAA1}" dt="2023-12-11T12:53:19.845" v="224" actId="20577"/>
          <ac:spMkLst>
            <pc:docMk/>
            <pc:sldMk cId="2551915969" sldId="341"/>
            <ac:spMk id="4" creationId="{71984BF1-F4A6-4524-B08C-FCBA3C34ACE4}"/>
          </ac:spMkLst>
        </pc:spChg>
        <pc:spChg chg="mod">
          <ac:chgData name="Martin Guzi" userId="9c94691f-eac0-47a5-9145-7861125b65f7" providerId="ADAL" clId="{60A0241C-97EA-4EAC-8470-751D0CAFCAA1}" dt="2023-12-11T12:56:02.724" v="235"/>
          <ac:spMkLst>
            <pc:docMk/>
            <pc:sldMk cId="2551915969" sldId="341"/>
            <ac:spMk id="5" creationId="{5285313C-4E24-4662-8E47-64685BF7B77B}"/>
          </ac:spMkLst>
        </pc:spChg>
      </pc:sldChg>
      <pc:sldChg chg="add">
        <pc:chgData name="Martin Guzi" userId="9c94691f-eac0-47a5-9145-7861125b65f7" providerId="ADAL" clId="{60A0241C-97EA-4EAC-8470-751D0CAFCAA1}" dt="2023-12-11T12:53:59.219" v="226"/>
        <pc:sldMkLst>
          <pc:docMk/>
          <pc:sldMk cId="2908562263" sldId="342"/>
        </pc:sldMkLst>
      </pc:sldChg>
      <pc:sldChg chg="add">
        <pc:chgData name="Martin Guzi" userId="9c94691f-eac0-47a5-9145-7861125b65f7" providerId="ADAL" clId="{60A0241C-97EA-4EAC-8470-751D0CAFCAA1}" dt="2023-12-11T12:54:16.877" v="227"/>
        <pc:sldMkLst>
          <pc:docMk/>
          <pc:sldMk cId="3512413412" sldId="343"/>
        </pc:sldMkLst>
      </pc:sldChg>
      <pc:sldChg chg="new del">
        <pc:chgData name="Martin Guzi" userId="9c94691f-eac0-47a5-9145-7861125b65f7" providerId="ADAL" clId="{60A0241C-97EA-4EAC-8470-751D0CAFCAA1}" dt="2023-12-11T12:58:33.138" v="295" actId="47"/>
        <pc:sldMkLst>
          <pc:docMk/>
          <pc:sldMk cId="3780608358" sldId="344"/>
        </pc:sldMkLst>
      </pc:sldChg>
      <pc:sldChg chg="modSp add mod">
        <pc:chgData name="Martin Guzi" userId="9c94691f-eac0-47a5-9145-7861125b65f7" providerId="ADAL" clId="{60A0241C-97EA-4EAC-8470-751D0CAFCAA1}" dt="2023-12-11T12:58:52.123" v="306" actId="20577"/>
        <pc:sldMkLst>
          <pc:docMk/>
          <pc:sldMk cId="1506535136" sldId="345"/>
        </pc:sldMkLst>
        <pc:spChg chg="mod">
          <ac:chgData name="Martin Guzi" userId="9c94691f-eac0-47a5-9145-7861125b65f7" providerId="ADAL" clId="{60A0241C-97EA-4EAC-8470-751D0CAFCAA1}" dt="2023-12-11T12:58:52.123" v="306" actId="20577"/>
          <ac:spMkLst>
            <pc:docMk/>
            <pc:sldMk cId="1506535136" sldId="345"/>
            <ac:spMk id="5" creationId="{0AB80808-22C9-44DD-8B7E-429BEB46C29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52016"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52016"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79768" y="4715154"/>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9428584"/>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50443" y="9428584"/>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25c6b8fce2_0_20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25c6b8fce2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25c6b8fce2_0_2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25c6b8fce2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25c6b8fce2_0_2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25c6b8fce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25c6b8fce2_0_2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25c6b8fce2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25c6b8fce2_0_2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25c6b8fce2_0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298877" y="2900365"/>
            <a:ext cx="8521200" cy="1171580"/>
          </a:xfrm>
        </p:spPr>
        <p:txBody>
          <a:bodyPr anchor="t"/>
          <a:lstStyle>
            <a:lvl1pPr algn="l">
              <a:lnSpc>
                <a:spcPts val="3300"/>
              </a:lnSpc>
              <a:defRPr sz="3300"/>
            </a:lvl1pPr>
          </a:lstStyle>
          <a:p>
            <a:r>
              <a:rPr lang="en-GB" noProof="0" dirty="0"/>
              <a:t>Click here to insert title</a:t>
            </a:r>
          </a:p>
        </p:txBody>
      </p:sp>
      <p:sp>
        <p:nvSpPr>
          <p:cNvPr id="8" name="Podnadpis 2"/>
          <p:cNvSpPr>
            <a:spLocks noGrp="1"/>
          </p:cNvSpPr>
          <p:nvPr>
            <p:ph type="subTitle" idx="1" hasCustomPrompt="1"/>
          </p:nvPr>
        </p:nvSpPr>
        <p:spPr>
          <a:xfrm>
            <a:off x="298877" y="4116403"/>
            <a:ext cx="8521200" cy="698497"/>
          </a:xfrm>
        </p:spPr>
        <p:txBody>
          <a:bodyPr anchor="t"/>
          <a:lstStyle>
            <a:lvl1pPr marL="0" indent="0" algn="l">
              <a:buNone/>
              <a:defRPr lang="cs-CZ" sz="1800" b="0" dirty="0">
                <a:solidFill>
                  <a:schemeClr val="tx1"/>
                </a:solidFill>
                <a:latin typeface="+mj-lt"/>
                <a:ea typeface="+mj-ea"/>
                <a:cs typeface="+mj-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en-GB" noProof="0" dirty="0"/>
              <a:t>Click here to insert subtitle</a:t>
            </a:r>
          </a:p>
        </p:txBody>
      </p:sp>
      <p:pic>
        <p:nvPicPr>
          <p:cNvPr id="6" name="Grafický objekt 5">
            <a:extLst>
              <a:ext uri="{FF2B5EF4-FFF2-40B4-BE49-F238E27FC236}">
                <a16:creationId xmlns:a16="http://schemas.microsoft.com/office/drawing/2014/main" id="{601D3E6C-8A25-405E-A952-4F92A22C63D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0800" y="414000"/>
            <a:ext cx="1565999" cy="1061399"/>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17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images,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539998" y="718713"/>
            <a:ext cx="3915001" cy="3204001"/>
          </a:xfrm>
        </p:spPr>
        <p:txBody>
          <a:bodyPr/>
          <a:lstStyle>
            <a:lvl1pPr algn="l">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539999" y="4500000"/>
            <a:ext cx="3915000" cy="1331998"/>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540543" y="4068000"/>
            <a:ext cx="3915000" cy="360000"/>
          </a:xfrm>
        </p:spPr>
        <p:txBody>
          <a:bodyPr/>
          <a:lstStyle>
            <a:lvl1pPr algn="l">
              <a:lnSpc>
                <a:spcPts val="825"/>
              </a:lnSpc>
              <a:defRPr sz="825" b="1"/>
            </a:lvl1pPr>
          </a:lstStyle>
          <a:p>
            <a:pPr lvl="0"/>
            <a:r>
              <a:rPr lang="en-GB" noProof="0"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4688459" y="4500000"/>
            <a:ext cx="3915000" cy="1331998"/>
          </a:xfrm>
        </p:spPr>
        <p:txBody>
          <a:bodyPr lIns="0" tIns="0" rIns="0" bIns="0" numCol="1" spcCol="324000">
            <a:noAutofit/>
          </a:bodyPr>
          <a:lstStyle>
            <a:lvl1pPr marL="0" marR="0" indent="0" algn="l" defTabSz="914400" rtl="0" eaLnBrk="1" fontAlgn="base" latinLnBrk="0" hangingPunct="1">
              <a:lnSpc>
                <a:spcPts val="1350"/>
              </a:lnSpc>
              <a:spcBef>
                <a:spcPts val="0"/>
              </a:spcBef>
              <a:spcAft>
                <a:spcPct val="0"/>
              </a:spcAft>
              <a:buClr>
                <a:schemeClr val="tx2"/>
              </a:buClr>
              <a:buSzPct val="100000"/>
              <a:buFontTx/>
              <a:buNone/>
              <a:tabLst/>
              <a:defRPr sz="1125"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4689002" y="4068000"/>
            <a:ext cx="3915000" cy="360000"/>
          </a:xfrm>
        </p:spPr>
        <p:txBody>
          <a:bodyPr/>
          <a:lstStyle>
            <a:lvl1pPr algn="l">
              <a:lnSpc>
                <a:spcPts val="825"/>
              </a:lnSpc>
              <a:defRPr sz="825" b="1"/>
            </a:lvl1pPr>
          </a:lstStyle>
          <a:p>
            <a:pPr lvl="0"/>
            <a:r>
              <a:rPr lang="en-GB" noProof="0"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4688459" y="718713"/>
            <a:ext cx="3915001" cy="3204001"/>
          </a:xfrm>
        </p:spPr>
        <p:txBody>
          <a:bodyPr/>
          <a:lstStyle>
            <a:lvl1pPr algn="l">
              <a:defRPr/>
            </a:lvl1pPr>
          </a:lstStyle>
          <a:p>
            <a:pPr lvl="0"/>
            <a:r>
              <a:rPr lang="en-GB" noProof="0" dirty="0"/>
              <a:t>Click here to insert text</a:t>
            </a:r>
          </a:p>
        </p:txBody>
      </p:sp>
      <p:pic>
        <p:nvPicPr>
          <p:cNvPr id="14" name="Grafický objekt 2">
            <a:extLst>
              <a:ext uri="{FF2B5EF4-FFF2-40B4-BE49-F238E27FC236}">
                <a16:creationId xmlns:a16="http://schemas.microsoft.com/office/drawing/2014/main" id="{B22E4AE8-DF2B-3346-9F87-8BD13BBD64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8" y="6048000"/>
            <a:ext cx="885598" cy="600239"/>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7" name="Grafický objekt 2">
            <a:extLst>
              <a:ext uri="{FF2B5EF4-FFF2-40B4-BE49-F238E27FC236}">
                <a16:creationId xmlns:a16="http://schemas.microsoft.com/office/drawing/2014/main" id="{0AC8EFF1-D7FA-BD4D-8005-3F6A87ED6E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8" y="6048000"/>
            <a:ext cx="885598" cy="600239"/>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298876" y="2900365"/>
            <a:ext cx="3934889" cy="1171580"/>
          </a:xfrm>
        </p:spPr>
        <p:txBody>
          <a:bodyPr anchor="t"/>
          <a:lstStyle>
            <a:lvl1pPr algn="l">
              <a:lnSpc>
                <a:spcPts val="3300"/>
              </a:lnSpc>
              <a:defRPr sz="3300">
                <a:solidFill>
                  <a:srgbClr val="0000DC"/>
                </a:solidFill>
              </a:defRPr>
            </a:lvl1pPr>
          </a:lstStyle>
          <a:p>
            <a:r>
              <a:rPr lang="en-GB" noProof="0" dirty="0"/>
              <a:t>Click here to insert 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298876" y="4116403"/>
            <a:ext cx="3934889" cy="698497"/>
          </a:xfrm>
        </p:spPr>
        <p:txBody>
          <a:bodyPr anchor="t"/>
          <a:lstStyle>
            <a:lvl1pPr marL="0" indent="0" algn="l">
              <a:buNone/>
              <a:defRPr lang="cs-CZ" sz="1800" b="0" dirty="0">
                <a:solidFill>
                  <a:srgbClr val="0000DC"/>
                </a:solidFill>
                <a:latin typeface="+mj-lt"/>
                <a:ea typeface="+mj-ea"/>
                <a:cs typeface="+mj-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en-GB" noProof="0" dirty="0"/>
              <a:t>Click here to insert subtitle</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4572000" y="1"/>
            <a:ext cx="4572000" cy="6857999"/>
          </a:xfrm>
        </p:spPr>
        <p:txBody>
          <a:bodyPr anchor="ctr"/>
          <a:lstStyle>
            <a:lvl1pPr algn="ctr">
              <a:defRPr>
                <a:solidFill>
                  <a:srgbClr val="0000DC"/>
                </a:solidFill>
              </a:defRPr>
            </a:lvl1pPr>
          </a:lstStyle>
          <a:p>
            <a:r>
              <a:rPr lang="en-GB" noProof="0" dirty="0"/>
              <a:t>Click here to insert image</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540000" y="6228000"/>
            <a:ext cx="3693765" cy="252000"/>
          </a:xfrm>
        </p:spPr>
        <p:txBody>
          <a:bodyPr/>
          <a:lstStyle>
            <a:lvl1pPr>
              <a:defRPr/>
            </a:lvl1pPr>
          </a:lstStyle>
          <a:p>
            <a:r>
              <a:rPr lang="en-GB" noProof="0" dirty="0"/>
              <a:t>Define footer – presentation title / department</a:t>
            </a:r>
          </a:p>
        </p:txBody>
      </p:sp>
      <p:pic>
        <p:nvPicPr>
          <p:cNvPr id="13" name="Grafický objekt 5">
            <a:extLst>
              <a:ext uri="{FF2B5EF4-FFF2-40B4-BE49-F238E27FC236}">
                <a16:creationId xmlns:a16="http://schemas.microsoft.com/office/drawing/2014/main" id="{69FA61EA-679D-B543-9A9A-0BED254083A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0800" y="414000"/>
            <a:ext cx="1565999" cy="1061399"/>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17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B9006E"/>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298877" y="2900365"/>
            <a:ext cx="8521200" cy="1171580"/>
          </a:xfrm>
        </p:spPr>
        <p:txBody>
          <a:bodyPr anchor="t"/>
          <a:lstStyle>
            <a:lvl1pPr algn="l">
              <a:lnSpc>
                <a:spcPts val="3300"/>
              </a:lnSpc>
              <a:defRPr sz="3300">
                <a:solidFill>
                  <a:schemeClr val="bg1"/>
                </a:solidFill>
              </a:defRPr>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298877" y="4116403"/>
            <a:ext cx="8521200" cy="698497"/>
          </a:xfrm>
        </p:spPr>
        <p:txBody>
          <a:bodyPr anchor="t"/>
          <a:lstStyle>
            <a:lvl1pPr marL="0" indent="0" algn="l">
              <a:buNone/>
              <a:defRPr lang="cs-CZ" sz="1800" b="0" dirty="0">
                <a:solidFill>
                  <a:schemeClr val="bg1"/>
                </a:solidFill>
                <a:latin typeface="+mj-lt"/>
                <a:ea typeface="+mj-ea"/>
                <a:cs typeface="+mj-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en-GB" noProof="0" dirty="0"/>
              <a:t>Click here to insert subtitle</a:t>
            </a:r>
          </a:p>
        </p:txBody>
      </p:sp>
      <p:pic>
        <p:nvPicPr>
          <p:cNvPr id="9" name="Grafický objekt 5">
            <a:extLst>
              <a:ext uri="{FF2B5EF4-FFF2-40B4-BE49-F238E27FC236}">
                <a16:creationId xmlns:a16="http://schemas.microsoft.com/office/drawing/2014/main" id="{EC623FFD-EDA9-BF4C-9493-7330893C5D2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0800" y="414000"/>
            <a:ext cx="1565998" cy="1061399"/>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176" userDrawn="1">
          <p15:clr>
            <a:srgbClr val="FBAE40"/>
          </p15:clr>
        </p15:guide>
        <p15:guide id="3" orient="horz" pos="255" userDrawn="1">
          <p15:clr>
            <a:srgbClr val="FBAE40"/>
          </p15:clr>
        </p15:guide>
        <p15:guide id="4" pos="115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 inverse">
    <p:bg>
      <p:bgPr>
        <a:solidFill>
          <a:srgbClr val="B9006E"/>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298876" y="2900365"/>
            <a:ext cx="3934889" cy="1171580"/>
          </a:xfrm>
        </p:spPr>
        <p:txBody>
          <a:bodyPr anchor="t"/>
          <a:lstStyle>
            <a:lvl1pPr algn="l">
              <a:lnSpc>
                <a:spcPts val="3300"/>
              </a:lnSpc>
              <a:defRPr sz="3300">
                <a:solidFill>
                  <a:schemeClr val="bg1"/>
                </a:solidFill>
              </a:defRPr>
            </a:lvl1pPr>
          </a:lstStyle>
          <a:p>
            <a:r>
              <a:rPr lang="en-GB" noProof="0" dirty="0"/>
              <a:t>Click here to insert title</a:t>
            </a:r>
          </a:p>
        </p:txBody>
      </p:sp>
      <p:sp>
        <p:nvSpPr>
          <p:cNvPr id="8" name="Podnadpis 2"/>
          <p:cNvSpPr>
            <a:spLocks noGrp="1"/>
          </p:cNvSpPr>
          <p:nvPr>
            <p:ph type="subTitle" idx="1" hasCustomPrompt="1"/>
          </p:nvPr>
        </p:nvSpPr>
        <p:spPr>
          <a:xfrm>
            <a:off x="298876" y="4116403"/>
            <a:ext cx="3934889" cy="698497"/>
          </a:xfrm>
        </p:spPr>
        <p:txBody>
          <a:bodyPr anchor="t"/>
          <a:lstStyle>
            <a:lvl1pPr marL="0" indent="0" algn="l">
              <a:buNone/>
              <a:defRPr lang="cs-CZ" sz="1800" b="0" dirty="0">
                <a:solidFill>
                  <a:schemeClr val="bg1"/>
                </a:solidFill>
                <a:latin typeface="+mj-lt"/>
                <a:ea typeface="+mj-ea"/>
                <a:cs typeface="+mj-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en-GB" noProof="0" dirty="0"/>
              <a:t>Click here to insert subtitle</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4572000" y="1"/>
            <a:ext cx="4572000" cy="6857999"/>
          </a:xfrm>
        </p:spPr>
        <p:txBody>
          <a:bodyPr anchor="ctr"/>
          <a:lstStyle>
            <a:lvl1pPr algn="ctr">
              <a:defRPr>
                <a:solidFill>
                  <a:schemeClr val="bg1"/>
                </a:solidFill>
              </a:defRPr>
            </a:lvl1pPr>
          </a:lstStyle>
          <a:p>
            <a:r>
              <a:rPr lang="en-GB" noProof="0" dirty="0"/>
              <a:t>Click here to insert image</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540000" y="6228000"/>
            <a:ext cx="3693765" cy="252000"/>
          </a:xfrm>
        </p:spPr>
        <p:txBody>
          <a:bodyPr/>
          <a:lstStyle>
            <a:lvl1pPr>
              <a:defRPr>
                <a:solidFill>
                  <a:schemeClr val="bg1"/>
                </a:solidFill>
              </a:defRPr>
            </a:lvl1pPr>
          </a:lstStyle>
          <a:p>
            <a:r>
              <a:rPr lang="en-GB" noProof="0" dirty="0"/>
              <a:t>Define footer – presentation title / department</a:t>
            </a:r>
          </a:p>
        </p:txBody>
      </p:sp>
      <p:pic>
        <p:nvPicPr>
          <p:cNvPr id="11" name="Grafický objekt 5">
            <a:extLst>
              <a:ext uri="{FF2B5EF4-FFF2-40B4-BE49-F238E27FC236}">
                <a16:creationId xmlns:a16="http://schemas.microsoft.com/office/drawing/2014/main" id="{561A3275-8CC7-B44F-8BFB-02731D80F6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0800" y="414000"/>
            <a:ext cx="1565998" cy="1061399"/>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176"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B9006E"/>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9144000" cy="5842000"/>
          </a:xfrm>
        </p:spPr>
        <p:txBody>
          <a:bodyPr anchor="ctr"/>
          <a:lstStyle>
            <a:lvl1pPr algn="ctr">
              <a:defRPr>
                <a:solidFill>
                  <a:schemeClr val="bg1"/>
                </a:solidFill>
              </a:defRPr>
            </a:lvl1pPr>
          </a:lstStyle>
          <a:p>
            <a:r>
              <a:rPr lang="en-GB" noProof="0" dirty="0"/>
              <a:t>Click here to insert image</a:t>
            </a:r>
          </a:p>
        </p:txBody>
      </p:sp>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540000" y="6040796"/>
            <a:ext cx="6416982" cy="510831"/>
          </a:xfrm>
        </p:spPr>
        <p:txBody>
          <a:bodyPr lIns="0" tIns="0" rIns="0" bIns="0" numCol="1" spcCol="324000">
            <a:noAutofit/>
          </a:bodyPr>
          <a:lstStyle>
            <a:lvl1pPr algn="l">
              <a:lnSpc>
                <a:spcPts val="1350"/>
              </a:lnSpc>
              <a:defRPr sz="1125" b="0">
                <a:solidFill>
                  <a:schemeClr val="bg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pic>
        <p:nvPicPr>
          <p:cNvPr id="5" name="Grafický objekt 2">
            <a:extLst>
              <a:ext uri="{FF2B5EF4-FFF2-40B4-BE49-F238E27FC236}">
                <a16:creationId xmlns:a16="http://schemas.microsoft.com/office/drawing/2014/main" id="{4397D438-0A7B-5A41-8932-CCBA698B0C1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7" y="6048000"/>
            <a:ext cx="885600" cy="600239"/>
          </a:xfrm>
          <a:prstGeom prst="rect">
            <a:avLst/>
          </a:prstGeom>
        </p:spPr>
      </p:pic>
    </p:spTree>
    <p:extLst>
      <p:ext uri="{BB962C8B-B14F-4D97-AF65-F5344CB8AC3E}">
        <p14:creationId xmlns:p14="http://schemas.microsoft.com/office/powerpoint/2010/main" val="1964211764"/>
      </p:ext>
    </p:extLst>
  </p:cSld>
  <p:clrMapOvr>
    <a:masterClrMapping/>
  </p:clrMapOvr>
  <p:extLst>
    <p:ext uri="{DCECCB84-F9BA-43D5-87BE-67443E8EF086}">
      <p15:sldGuideLst xmlns:p15="http://schemas.microsoft.com/office/powerpoint/2012/main">
        <p15:guide id="1" pos="5556" userDrawn="1">
          <p15:clr>
            <a:srgbClr val="FBAE40"/>
          </p15:clr>
        </p15:guide>
        <p15:guide id="2" orient="horz" pos="420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ECON slide">
    <p:bg>
      <p:bgPr>
        <a:solidFill>
          <a:srgbClr val="B9006E"/>
        </a:solidFill>
        <a:effectLst/>
      </p:bgPr>
    </p:bg>
    <p:spTree>
      <p:nvGrpSpPr>
        <p:cNvPr id="1" name=""/>
        <p:cNvGrpSpPr/>
        <p:nvPr/>
      </p:nvGrpSpPr>
      <p:grpSpPr>
        <a:xfrm>
          <a:off x="0" y="0"/>
          <a:ext cx="0" cy="0"/>
          <a:chOff x="0" y="0"/>
          <a:chExt cx="0" cy="0"/>
        </a:xfrm>
      </p:grpSpPr>
      <p:pic>
        <p:nvPicPr>
          <p:cNvPr id="4" name="Obrázek 5">
            <a:extLst>
              <a:ext uri="{FF2B5EF4-FFF2-40B4-BE49-F238E27FC236}">
                <a16:creationId xmlns:a16="http://schemas.microsoft.com/office/drawing/2014/main" id="{E4B3D8F6-6DC4-8342-B35E-2D6CEE4ECBC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482200" y="2012580"/>
            <a:ext cx="4179600" cy="2832839"/>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5ECF17BA-4CC0-425F-84EE-ED5FF94C78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882626" y="2731338"/>
            <a:ext cx="5378748" cy="1395324"/>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000565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540000" y="6228000"/>
            <a:ext cx="5940000" cy="252000"/>
          </a:xfrm>
        </p:spPr>
        <p:txBody>
          <a:bodyPr/>
          <a:lstStyle>
            <a:lvl1pPr>
              <a:defRPr sz="9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540000" y="1692002"/>
            <a:ext cx="8064900" cy="4139998"/>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en-GB" noProof="0" dirty="0"/>
              <a:t>Click here to insert text</a:t>
            </a:r>
          </a:p>
          <a:p>
            <a:pPr lvl="1"/>
            <a:r>
              <a:rPr lang="en-GB" noProof="0" dirty="0"/>
              <a:t>Second level</a:t>
            </a:r>
          </a:p>
          <a:p>
            <a:pPr lvl="2"/>
            <a:r>
              <a:rPr lang="en-GB" noProof="0" dirty="0"/>
              <a:t>Third level</a:t>
            </a:r>
          </a:p>
        </p:txBody>
      </p:sp>
      <p:pic>
        <p:nvPicPr>
          <p:cNvPr id="9" name="Grafický objekt 2">
            <a:extLst>
              <a:ext uri="{FF2B5EF4-FFF2-40B4-BE49-F238E27FC236}">
                <a16:creationId xmlns:a16="http://schemas.microsoft.com/office/drawing/2014/main" id="{B1A8C7E8-B354-9C49-A9F5-DCDF85E3C2C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8" y="6048000"/>
            <a:ext cx="885598" cy="600239"/>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32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9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540544" y="1296001"/>
            <a:ext cx="8064104" cy="271576"/>
          </a:xfrm>
        </p:spPr>
        <p:txBody>
          <a:bodyPr lIns="0" tIns="0" rIns="0" bIns="0">
            <a:noAutofit/>
          </a:bodyPr>
          <a:lstStyle>
            <a:lvl1pPr algn="l">
              <a:lnSpc>
                <a:spcPts val="1725"/>
              </a:lnSpc>
              <a:defRPr sz="1500" b="0">
                <a:solidFill>
                  <a:schemeClr val="tx2"/>
                </a:solidFill>
              </a:defRPr>
            </a:lvl1pPr>
          </a:lstStyle>
          <a:p>
            <a:pPr lvl="0"/>
            <a:r>
              <a:rPr lang="en-GB" noProof="0" dirty="0"/>
              <a:t>Click here to insert subheading</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540000" y="1692002"/>
            <a:ext cx="8064900" cy="4139998"/>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en-GB" noProof="0" dirty="0"/>
              <a:t>Click here to insert text</a:t>
            </a:r>
          </a:p>
          <a:p>
            <a:pPr lvl="1"/>
            <a:r>
              <a:rPr lang="en-GB" noProof="0" dirty="0"/>
              <a:t>Second level</a:t>
            </a:r>
          </a:p>
          <a:p>
            <a:pPr lvl="2"/>
            <a:r>
              <a:rPr lang="en-GB" noProof="0" dirty="0"/>
              <a:t>Third level</a:t>
            </a:r>
          </a:p>
        </p:txBody>
      </p:sp>
      <p:pic>
        <p:nvPicPr>
          <p:cNvPr id="9" name="Grafický objekt 2">
            <a:extLst>
              <a:ext uri="{FF2B5EF4-FFF2-40B4-BE49-F238E27FC236}">
                <a16:creationId xmlns:a16="http://schemas.microsoft.com/office/drawing/2014/main" id="{CF89619C-4865-4846-8B6C-FA429C382E8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8" y="6048000"/>
            <a:ext cx="885598" cy="600239"/>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540000" y="1701505"/>
            <a:ext cx="3914999" cy="4139998"/>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en-GB" noProof="0" dirty="0"/>
              <a:t>Click here to insert text</a:t>
            </a:r>
          </a:p>
          <a:p>
            <a:pPr lvl="1"/>
            <a:r>
              <a:rPr lang="en-GB" noProof="0" dirty="0"/>
              <a:t>Second level</a:t>
            </a:r>
          </a:p>
          <a:p>
            <a:pPr lvl="2"/>
            <a:r>
              <a:rPr lang="en-GB" noProof="0" dirty="0"/>
              <a:t>Third level</a:t>
            </a:r>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4688460" y="1701505"/>
            <a:ext cx="3914999" cy="4139998"/>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Grafický objekt 2">
            <a:extLst>
              <a:ext uri="{FF2B5EF4-FFF2-40B4-BE49-F238E27FC236}">
                <a16:creationId xmlns:a16="http://schemas.microsoft.com/office/drawing/2014/main" id="{6079916D-A611-7842-9E25-44BBC3AC9A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8" y="6048000"/>
            <a:ext cx="885598" cy="600239"/>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543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sub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540544" y="1296001"/>
            <a:ext cx="3915000" cy="271576"/>
          </a:xfrm>
        </p:spPr>
        <p:txBody>
          <a:bodyPr lIns="0" tIns="0" rIns="0" bIns="0">
            <a:noAutofit/>
          </a:bodyPr>
          <a:lstStyle>
            <a:lvl1pPr algn="l">
              <a:lnSpc>
                <a:spcPts val="1725"/>
              </a:lnSpc>
              <a:defRPr sz="1500" b="0">
                <a:solidFill>
                  <a:schemeClr val="tx2"/>
                </a:solidFill>
              </a:defRPr>
            </a:lvl1pPr>
          </a:lstStyle>
          <a:p>
            <a:pPr lvl="0"/>
            <a:r>
              <a:rPr lang="en-GB" noProof="0" dirty="0"/>
              <a:t>Click here to insert subheading</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540000" y="720000"/>
            <a:ext cx="8064900" cy="451576"/>
          </a:xfrm>
        </p:spPr>
        <p:txBody>
          <a:bodyPr/>
          <a:lstStyle/>
          <a:p>
            <a:r>
              <a:rPr lang="en-GB" noProof="0" dirty="0"/>
              <a:t>Click here to insert heading</a:t>
            </a:r>
            <a:endParaRPr lang="cs-CZ"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4688459" y="1290515"/>
            <a:ext cx="3915000" cy="271576"/>
          </a:xfrm>
        </p:spPr>
        <p:txBody>
          <a:bodyPr lIns="0" tIns="0" rIns="0" bIns="0">
            <a:noAutofit/>
          </a:bodyPr>
          <a:lstStyle>
            <a:lvl1pPr algn="l">
              <a:lnSpc>
                <a:spcPts val="1725"/>
              </a:lnSpc>
              <a:defRPr sz="1500" b="0">
                <a:solidFill>
                  <a:schemeClr val="tx2"/>
                </a:solidFill>
              </a:defRPr>
            </a:lvl1pPr>
          </a:lstStyle>
          <a:p>
            <a:pPr lvl="0"/>
            <a:r>
              <a:rPr lang="en-GB" noProof="0" dirty="0"/>
              <a:t>Click here to insert subheading</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540000" y="1701505"/>
            <a:ext cx="3914999" cy="4139998"/>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en-GB" noProof="0" dirty="0"/>
              <a:t>Click here to insert text</a:t>
            </a:r>
          </a:p>
          <a:p>
            <a:pPr lvl="1"/>
            <a:r>
              <a:rPr lang="en-GB" noProof="0" dirty="0"/>
              <a:t>Second level</a:t>
            </a:r>
          </a:p>
          <a:p>
            <a:pPr lvl="2"/>
            <a:r>
              <a:rPr lang="en-GB" noProof="0" dirty="0"/>
              <a:t>Third level</a:t>
            </a:r>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4688460" y="1701505"/>
            <a:ext cx="3914999" cy="4139998"/>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Grafický objekt 2">
            <a:extLst>
              <a:ext uri="{FF2B5EF4-FFF2-40B4-BE49-F238E27FC236}">
                <a16:creationId xmlns:a16="http://schemas.microsoft.com/office/drawing/2014/main" id="{D0B540A0-9A44-9744-B5A2-82868303AEA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8" y="6048000"/>
            <a:ext cx="885598" cy="600239"/>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subheading, text and imag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en-GB" noProof="0" dirty="0"/>
              <a:t>Click here to insert heading</a:t>
            </a:r>
            <a:endParaRPr lang="cs-CZ" dirty="0"/>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5510802" y="2596846"/>
            <a:ext cx="3094099" cy="3208441"/>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sz="1500"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en-GB" noProof="0" dirty="0"/>
              <a:t>Click here to insert text</a:t>
            </a:r>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547132" y="1665288"/>
            <a:ext cx="4655843" cy="4139998"/>
          </a:xfrm>
        </p:spPr>
        <p:txBody>
          <a:bodyPr anchor="ctr"/>
          <a:lstStyle>
            <a:lvl1pPr algn="ctr">
              <a:defRPr>
                <a:solidFill>
                  <a:srgbClr val="0000DC"/>
                </a:solidFill>
              </a:defRPr>
            </a:lvl1pPr>
          </a:lstStyle>
          <a:p>
            <a:r>
              <a:rPr lang="en-GB" noProof="0" dirty="0"/>
              <a:t>Click here to insert image</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540544" y="1296001"/>
            <a:ext cx="8064104" cy="271576"/>
          </a:xfrm>
        </p:spPr>
        <p:txBody>
          <a:bodyPr lIns="0" tIns="0" rIns="0" bIns="0">
            <a:noAutofit/>
          </a:bodyPr>
          <a:lstStyle>
            <a:lvl1pPr algn="l">
              <a:lnSpc>
                <a:spcPts val="1725"/>
              </a:lnSpc>
              <a:defRPr sz="1500" b="0">
                <a:solidFill>
                  <a:schemeClr val="tx2"/>
                </a:solidFill>
              </a:defRPr>
            </a:lvl1pPr>
          </a:lstStyle>
          <a:p>
            <a:pPr lvl="0"/>
            <a:r>
              <a:rPr lang="en-GB" noProof="0" dirty="0"/>
              <a:t>Click here to insert subheading</a:t>
            </a:r>
          </a:p>
        </p:txBody>
      </p:sp>
      <p:pic>
        <p:nvPicPr>
          <p:cNvPr id="9" name="Grafický objekt 2">
            <a:extLst>
              <a:ext uri="{FF2B5EF4-FFF2-40B4-BE49-F238E27FC236}">
                <a16:creationId xmlns:a16="http://schemas.microsoft.com/office/drawing/2014/main" id="{3ADAE73E-D711-E54F-83B3-02E9FED84EA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8" y="6048000"/>
            <a:ext cx="885598" cy="600239"/>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3330000" y="1692003"/>
            <a:ext cx="2483644" cy="2230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539999" y="4414271"/>
            <a:ext cx="2484000" cy="1427730"/>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3330000" y="4414271"/>
            <a:ext cx="2484000" cy="1427730"/>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6120900" y="4414270"/>
            <a:ext cx="2484000" cy="1427730"/>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540544" y="4025136"/>
            <a:ext cx="2483644" cy="216000"/>
          </a:xfrm>
        </p:spPr>
        <p:txBody>
          <a:bodyPr anchor="ctr"/>
          <a:lstStyle>
            <a:lvl1pPr>
              <a:lnSpc>
                <a:spcPts val="825"/>
              </a:lnSpc>
              <a:defRPr sz="750" b="0"/>
            </a:lvl1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3330357" y="4025136"/>
            <a:ext cx="2483644" cy="216000"/>
          </a:xfrm>
        </p:spPr>
        <p:txBody>
          <a:bodyPr anchor="ctr"/>
          <a:lstStyle>
            <a:lvl1pPr>
              <a:lnSpc>
                <a:spcPts val="825"/>
              </a:lnSpc>
              <a:defRPr sz="750" b="0"/>
            </a:lvl1pPr>
          </a:lstStyle>
          <a:p>
            <a:pPr lvl="0"/>
            <a:r>
              <a:rPr lang="en-GB" noProof="0"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6121077" y="4025136"/>
            <a:ext cx="2483644" cy="216000"/>
          </a:xfrm>
        </p:spPr>
        <p:txBody>
          <a:bodyPr anchor="ctr"/>
          <a:lstStyle>
            <a:lvl1pPr>
              <a:lnSpc>
                <a:spcPts val="825"/>
              </a:lnSpc>
              <a:defRPr sz="750" b="0"/>
            </a:lvl1pPr>
          </a:lstStyle>
          <a:p>
            <a:pPr lvl="0"/>
            <a:r>
              <a:rPr lang="en-GB" noProof="0"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540000" y="1692003"/>
            <a:ext cx="2483644" cy="2230711"/>
          </a:xfrm>
        </p:spPr>
        <p:txBody>
          <a:bodyPr/>
          <a:lstStyle>
            <a:lvl1pPr>
              <a:defRPr/>
            </a:lvl1p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6120001" y="1692003"/>
            <a:ext cx="2483644" cy="2230711"/>
          </a:xfrm>
        </p:spPr>
        <p:txBody>
          <a:bodyPr/>
          <a:lstStyle>
            <a:lvl1pPr>
              <a:defRPr/>
            </a:lvl1p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540544" y="1296001"/>
            <a:ext cx="8064104" cy="271576"/>
          </a:xfrm>
        </p:spPr>
        <p:txBody>
          <a:bodyPr lIns="0" tIns="0" rIns="0" bIns="0">
            <a:noAutofit/>
          </a:bodyPr>
          <a:lstStyle>
            <a:lvl1pPr algn="l">
              <a:lnSpc>
                <a:spcPts val="1725"/>
              </a:lnSpc>
              <a:defRPr sz="1500" b="0">
                <a:solidFill>
                  <a:schemeClr val="tx2"/>
                </a:solidFill>
              </a:defRPr>
            </a:lvl1pPr>
          </a:lstStyle>
          <a:p>
            <a:pPr lvl="0"/>
            <a:r>
              <a:rPr lang="en-GB" noProof="0" dirty="0"/>
              <a:t>Click here to insert subheading</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540000" y="720000"/>
            <a:ext cx="8064900" cy="451576"/>
          </a:xfrm>
        </p:spPr>
        <p:txBody>
          <a:bodyPr/>
          <a:lstStyle/>
          <a:p>
            <a:r>
              <a:rPr lang="en-GB" noProof="0" dirty="0"/>
              <a:t>Click here to insert heading</a:t>
            </a:r>
            <a:endParaRPr lang="cs-CZ" dirty="0"/>
          </a:p>
        </p:txBody>
      </p:sp>
      <p:pic>
        <p:nvPicPr>
          <p:cNvPr id="17" name="Grafický objekt 2">
            <a:extLst>
              <a:ext uri="{FF2B5EF4-FFF2-40B4-BE49-F238E27FC236}">
                <a16:creationId xmlns:a16="http://schemas.microsoft.com/office/drawing/2014/main" id="{04D04082-0EA8-E547-8617-0C8CA1141F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8" y="6048000"/>
            <a:ext cx="885598" cy="600239"/>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540000" y="692150"/>
            <a:ext cx="8064900" cy="5139850"/>
          </a:xfrm>
          <a:prstGeom prst="rect">
            <a:avLst/>
          </a:prstGeom>
        </p:spPr>
        <p:txBody>
          <a:bodyPr/>
          <a:lstStyle>
            <a:lvl1pPr marL="54000" indent="0">
              <a:lnSpc>
                <a:spcPts val="2700"/>
              </a:lnSpc>
              <a:buClr>
                <a:schemeClr val="tx2"/>
              </a:buClr>
              <a:buSzPct val="100000"/>
              <a:buFont typeface="Arial" panose="020B0604020202020204" pitchFamily="34" charset="0"/>
              <a:buNone/>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en-GB" noProof="0" dirty="0"/>
              <a:t>Click here to insert text</a:t>
            </a:r>
          </a:p>
        </p:txBody>
      </p:sp>
      <p:pic>
        <p:nvPicPr>
          <p:cNvPr id="6" name="Grafický objekt 2">
            <a:extLst>
              <a:ext uri="{FF2B5EF4-FFF2-40B4-BE49-F238E27FC236}">
                <a16:creationId xmlns:a16="http://schemas.microsoft.com/office/drawing/2014/main" id="{D96A438F-F8EF-AC4F-8CCA-C90ACD75896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8" y="6048000"/>
            <a:ext cx="885598" cy="600239"/>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32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ly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540000" y="720000"/>
            <a:ext cx="8064900" cy="451576"/>
          </a:xfrm>
        </p:spPr>
        <p:txBody>
          <a:bodyPr/>
          <a:lstStyle/>
          <a:p>
            <a:r>
              <a:rPr lang="en-GB" noProof="0" dirty="0"/>
              <a:t>Click here to insert heading</a:t>
            </a:r>
            <a:endParaRPr lang="cs-CZ" dirty="0"/>
          </a:p>
        </p:txBody>
      </p:sp>
      <p:pic>
        <p:nvPicPr>
          <p:cNvPr id="7" name="Grafický objekt 2">
            <a:extLst>
              <a:ext uri="{FF2B5EF4-FFF2-40B4-BE49-F238E27FC236}">
                <a16:creationId xmlns:a16="http://schemas.microsoft.com/office/drawing/2014/main" id="{3C346B07-7E84-F44D-8487-EA7264B173A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8" y="6048000"/>
            <a:ext cx="885598" cy="600239"/>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540000" y="6228000"/>
            <a:ext cx="594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9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310500" y="6228000"/>
            <a:ext cx="189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900" b="0">
                <a:solidFill>
                  <a:schemeClr val="tx2"/>
                </a:solidFill>
                <a:latin typeface="+mj-lt"/>
              </a:defRPr>
            </a:lvl1pPr>
          </a:lstStyle>
          <a:p>
            <a:fld id="{0DE708CC-0C3F-4567-9698-B54C0F35BD31}" type="slidenum">
              <a:rPr lang="en-GB" altLang="cs-CZ" noProof="0" smtClean="0"/>
              <a:pPr/>
              <a:t>‹#›</a:t>
            </a:fld>
            <a:endParaRPr lang="en-GB" altLang="cs-CZ" noProof="0"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540000" y="720000"/>
            <a:ext cx="8064900" cy="451576"/>
          </a:xfrm>
          <a:prstGeom prst="rect">
            <a:avLst/>
          </a:prstGeom>
        </p:spPr>
        <p:txBody>
          <a:bodyPr vert="horz" lIns="0" tIns="0" rIns="0" bIns="0" rtlCol="0" anchor="t" anchorCtr="0">
            <a:noAutofit/>
          </a:bodyPr>
          <a:lstStyle/>
          <a:p>
            <a:r>
              <a:rPr lang="en-GB" noProof="0" dirty="0"/>
              <a:t>Click here to insert heading</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539100" y="1872000"/>
            <a:ext cx="80649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Lst>
  <p:hf hdr="0" dt="0"/>
  <p:txStyles>
    <p:titleStyle>
      <a:lvl1pPr algn="l" rtl="0" eaLnBrk="1" fontAlgn="base" hangingPunct="1">
        <a:lnSpc>
          <a:spcPts val="3000"/>
        </a:lnSpc>
        <a:spcBef>
          <a:spcPct val="0"/>
        </a:spcBef>
        <a:spcAft>
          <a:spcPct val="0"/>
        </a:spcAft>
        <a:defRPr sz="3000" b="1">
          <a:solidFill>
            <a:schemeClr val="tx2"/>
          </a:solidFill>
          <a:latin typeface="+mj-lt"/>
          <a:ea typeface="+mj-ea"/>
          <a:cs typeface="+mj-cs"/>
        </a:defRPr>
      </a:lvl1pPr>
      <a:lvl2pPr algn="l" rtl="0" eaLnBrk="1" fontAlgn="base" hangingPunct="1">
        <a:spcBef>
          <a:spcPct val="0"/>
        </a:spcBef>
        <a:spcAft>
          <a:spcPct val="0"/>
        </a:spcAft>
        <a:defRPr sz="1800" b="1">
          <a:solidFill>
            <a:srgbClr val="00287D"/>
          </a:solidFill>
          <a:latin typeface="Tahoma" pitchFamily="34" charset="0"/>
        </a:defRPr>
      </a:lvl2pPr>
      <a:lvl3pPr algn="l" rtl="0" eaLnBrk="1" fontAlgn="base" hangingPunct="1">
        <a:spcBef>
          <a:spcPct val="0"/>
        </a:spcBef>
        <a:spcAft>
          <a:spcPct val="0"/>
        </a:spcAft>
        <a:defRPr sz="1800" b="1">
          <a:solidFill>
            <a:srgbClr val="00287D"/>
          </a:solidFill>
          <a:latin typeface="Tahoma" pitchFamily="34" charset="0"/>
        </a:defRPr>
      </a:lvl3pPr>
      <a:lvl4pPr algn="l" rtl="0" eaLnBrk="1" fontAlgn="base" hangingPunct="1">
        <a:spcBef>
          <a:spcPct val="0"/>
        </a:spcBef>
        <a:spcAft>
          <a:spcPct val="0"/>
        </a:spcAft>
        <a:defRPr sz="1800" b="1">
          <a:solidFill>
            <a:srgbClr val="00287D"/>
          </a:solidFill>
          <a:latin typeface="Tahoma" pitchFamily="34" charset="0"/>
        </a:defRPr>
      </a:lvl4pPr>
      <a:lvl5pPr algn="l" rtl="0" eaLnBrk="1" fontAlgn="base" hangingPunct="1">
        <a:spcBef>
          <a:spcPct val="0"/>
        </a:spcBef>
        <a:spcAft>
          <a:spcPct val="0"/>
        </a:spcAft>
        <a:defRPr sz="1800" b="1">
          <a:solidFill>
            <a:srgbClr val="00287D"/>
          </a:solidFill>
          <a:latin typeface="Tahoma" pitchFamily="34" charset="0"/>
        </a:defRPr>
      </a:lvl5pPr>
      <a:lvl6pPr marL="342900" algn="l" rtl="0" eaLnBrk="1" fontAlgn="base" hangingPunct="1">
        <a:spcBef>
          <a:spcPct val="0"/>
        </a:spcBef>
        <a:spcAft>
          <a:spcPct val="0"/>
        </a:spcAft>
        <a:defRPr sz="1800" b="1">
          <a:solidFill>
            <a:srgbClr val="00287D"/>
          </a:solidFill>
          <a:latin typeface="Tahoma" pitchFamily="34" charset="0"/>
        </a:defRPr>
      </a:lvl6pPr>
      <a:lvl7pPr marL="685800" algn="l" rtl="0" eaLnBrk="1" fontAlgn="base" hangingPunct="1">
        <a:spcBef>
          <a:spcPct val="0"/>
        </a:spcBef>
        <a:spcAft>
          <a:spcPct val="0"/>
        </a:spcAft>
        <a:defRPr sz="1800" b="1">
          <a:solidFill>
            <a:srgbClr val="00287D"/>
          </a:solidFill>
          <a:latin typeface="Tahoma" pitchFamily="34" charset="0"/>
        </a:defRPr>
      </a:lvl7pPr>
      <a:lvl8pPr marL="1028700" algn="l" rtl="0" eaLnBrk="1" fontAlgn="base" hangingPunct="1">
        <a:spcBef>
          <a:spcPct val="0"/>
        </a:spcBef>
        <a:spcAft>
          <a:spcPct val="0"/>
        </a:spcAft>
        <a:defRPr sz="1800" b="1">
          <a:solidFill>
            <a:srgbClr val="00287D"/>
          </a:solidFill>
          <a:latin typeface="Tahoma" pitchFamily="34" charset="0"/>
        </a:defRPr>
      </a:lvl8pPr>
      <a:lvl9pPr marL="1371600" algn="l" rtl="0" eaLnBrk="1" fontAlgn="base" hangingPunct="1">
        <a:spcBef>
          <a:spcPct val="0"/>
        </a:spcBef>
        <a:spcAft>
          <a:spcPct val="0"/>
        </a:spcAft>
        <a:defRPr sz="18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100" b="0">
          <a:solidFill>
            <a:schemeClr val="tx1"/>
          </a:solidFill>
          <a:latin typeface="+mn-lt"/>
          <a:ea typeface="+mn-ea"/>
          <a:cs typeface="+mn-cs"/>
        </a:defRPr>
      </a:lvl1pPr>
      <a:lvl2pPr marL="0" indent="0" algn="l" rtl="0" eaLnBrk="1" fontAlgn="base" hangingPunct="1">
        <a:lnSpc>
          <a:spcPts val="1350"/>
        </a:lnSpc>
        <a:spcBef>
          <a:spcPts val="0"/>
        </a:spcBef>
        <a:spcAft>
          <a:spcPct val="0"/>
        </a:spcAft>
        <a:buClr>
          <a:schemeClr val="tx2"/>
        </a:buClr>
        <a:buSzPct val="100000"/>
        <a:buFontTx/>
        <a:buNone/>
        <a:defRPr sz="1125" b="0">
          <a:solidFill>
            <a:schemeClr val="tx1"/>
          </a:solidFill>
          <a:latin typeface="+mn-lt"/>
        </a:defRPr>
      </a:lvl2pPr>
      <a:lvl3pPr marL="685800" indent="0" algn="l" rtl="0" eaLnBrk="1" fontAlgn="base" hangingPunct="1">
        <a:lnSpc>
          <a:spcPts val="1350"/>
        </a:lnSpc>
        <a:spcBef>
          <a:spcPts val="0"/>
        </a:spcBef>
        <a:spcAft>
          <a:spcPct val="0"/>
        </a:spcAft>
        <a:buClr>
          <a:schemeClr val="folHlink"/>
        </a:buClr>
        <a:buSzPct val="80000"/>
        <a:buFontTx/>
        <a:buNone/>
        <a:defRPr sz="1125" b="0">
          <a:solidFill>
            <a:schemeClr val="tx1"/>
          </a:solidFill>
          <a:latin typeface="+mn-lt"/>
        </a:defRPr>
      </a:lvl3pPr>
      <a:lvl4pPr marL="1028700" indent="0" algn="l" rtl="0" eaLnBrk="1" fontAlgn="base" hangingPunct="1">
        <a:lnSpc>
          <a:spcPts val="1350"/>
        </a:lnSpc>
        <a:spcBef>
          <a:spcPts val="0"/>
        </a:spcBef>
        <a:spcAft>
          <a:spcPct val="0"/>
        </a:spcAft>
        <a:buClr>
          <a:schemeClr val="accent2"/>
        </a:buClr>
        <a:buSzPct val="90000"/>
        <a:buFontTx/>
        <a:buNone/>
        <a:defRPr sz="1125" b="0">
          <a:solidFill>
            <a:schemeClr val="tx1"/>
          </a:solidFill>
          <a:latin typeface="+mn-lt"/>
        </a:defRPr>
      </a:lvl4pPr>
      <a:lvl5pPr marL="1371600" indent="0" algn="l" rtl="0" eaLnBrk="1" fontAlgn="base" hangingPunct="1">
        <a:lnSpc>
          <a:spcPts val="1350"/>
        </a:lnSpc>
        <a:spcBef>
          <a:spcPts val="0"/>
        </a:spcBef>
        <a:spcAft>
          <a:spcPct val="0"/>
        </a:spcAft>
        <a:buClr>
          <a:schemeClr val="accent1"/>
        </a:buClr>
        <a:buFontTx/>
        <a:buNone/>
        <a:defRPr sz="1125" b="0">
          <a:solidFill>
            <a:schemeClr val="tx1"/>
          </a:solidFill>
          <a:latin typeface="+mn-lt"/>
        </a:defRPr>
      </a:lvl5pPr>
      <a:lvl6pPr marL="1885950" indent="-171450" algn="l" rtl="0" eaLnBrk="1" fontAlgn="base" hangingPunct="1">
        <a:spcBef>
          <a:spcPct val="20000"/>
        </a:spcBef>
        <a:spcAft>
          <a:spcPct val="0"/>
        </a:spcAft>
        <a:buClr>
          <a:schemeClr val="accent1"/>
        </a:buClr>
        <a:buFont typeface="Wingdings" pitchFamily="2" charset="2"/>
        <a:buBlip>
          <a:blip r:embed="rId20"/>
        </a:buBlip>
        <a:defRPr>
          <a:solidFill>
            <a:schemeClr val="tx1"/>
          </a:solidFill>
          <a:latin typeface="+mn-lt"/>
        </a:defRPr>
      </a:lvl6pPr>
      <a:lvl7pPr marL="2057400" indent="0" algn="l" rtl="0" eaLnBrk="1" fontAlgn="base" hangingPunct="1">
        <a:lnSpc>
          <a:spcPts val="135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2400300" indent="0" algn="l" rtl="0" eaLnBrk="1" fontAlgn="base" hangingPunct="1">
        <a:lnSpc>
          <a:spcPts val="135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2743200" indent="0" algn="l" rtl="0" eaLnBrk="1" fontAlgn="base" hangingPunct="1">
        <a:lnSpc>
          <a:spcPts val="135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32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scribbr.com/academic-writing/pronouns/#second-person-pronouns" TargetMode="External"/><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Literature review assignment</a:t>
            </a:r>
            <a:br>
              <a:rPr lang="en-US" dirty="0"/>
            </a:br>
            <a:r>
              <a:rPr lang="en-US" dirty="0"/>
              <a:t>Discussion</a:t>
            </a:r>
          </a:p>
        </p:txBody>
      </p:sp>
      <p:sp>
        <p:nvSpPr>
          <p:cNvPr id="7" name="Subtitle 6">
            <a:extLst>
              <a:ext uri="{FF2B5EF4-FFF2-40B4-BE49-F238E27FC236}">
                <a16:creationId xmlns:a16="http://schemas.microsoft.com/office/drawing/2014/main" id="{1B1BA9A2-C48E-4CD8-92BF-D27BE433F2B3}"/>
              </a:ext>
            </a:extLst>
          </p:cNvPr>
          <p:cNvSpPr>
            <a:spLocks noGrp="1"/>
          </p:cNvSpPr>
          <p:nvPr>
            <p:ph type="subTitle" idx="1"/>
          </p:nvPr>
        </p:nvSpPr>
        <p:spPr/>
        <p:txBody>
          <a:bodyPr/>
          <a:lstStyle/>
          <a:p>
            <a:r>
              <a:rPr lang="en-US" dirty="0"/>
              <a:t>Academic writing</a:t>
            </a:r>
          </a:p>
          <a:p>
            <a:r>
              <a:rPr lang="en-US" dirty="0"/>
              <a:t>Seminar 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5"/>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p>
            <a:pPr marL="0" lvl="0" indent="0" algn="l" rtl="0">
              <a:lnSpc>
                <a:spcPct val="180000"/>
              </a:lnSpc>
              <a:spcBef>
                <a:spcPts val="0"/>
              </a:spcBef>
              <a:spcAft>
                <a:spcPts val="0"/>
              </a:spcAft>
              <a:buNone/>
            </a:pPr>
            <a:r>
              <a:rPr lang="en" sz="1600" dirty="0">
                <a:solidFill>
                  <a:srgbClr val="0D405F"/>
                </a:solidFill>
              </a:rPr>
              <a:t>The use of the first-person pronoun “I” is increasingly accepted in </a:t>
            </a:r>
            <a:r>
              <a:rPr lang="cs-CZ" sz="1600" dirty="0">
                <a:solidFill>
                  <a:srgbClr val="0D405F"/>
                </a:solidFill>
              </a:rPr>
              <a:t>a</a:t>
            </a:r>
            <a:r>
              <a:rPr lang="en-US" sz="1600" dirty="0" err="1">
                <a:solidFill>
                  <a:srgbClr val="0D405F"/>
                </a:solidFill>
              </a:rPr>
              <a:t>cademic</a:t>
            </a:r>
            <a:r>
              <a:rPr lang="en-US" sz="1600" dirty="0">
                <a:solidFill>
                  <a:srgbClr val="0D405F"/>
                </a:solidFill>
              </a:rPr>
              <a:t> writing.</a:t>
            </a:r>
            <a:endParaRPr sz="1600" dirty="0">
              <a:solidFill>
                <a:srgbClr val="0D405F"/>
              </a:solidFill>
            </a:endParaRPr>
          </a:p>
          <a:p>
            <a:pPr marL="0" lvl="0" indent="0" algn="l" rtl="0">
              <a:lnSpc>
                <a:spcPct val="180000"/>
              </a:lnSpc>
              <a:spcBef>
                <a:spcPts val="1200"/>
              </a:spcBef>
              <a:spcAft>
                <a:spcPts val="0"/>
              </a:spcAft>
              <a:buNone/>
            </a:pPr>
            <a:r>
              <a:rPr lang="en" sz="1600" dirty="0">
                <a:solidFill>
                  <a:srgbClr val="0D405F"/>
                </a:solidFill>
              </a:rPr>
              <a:t>When you refer to yourself, it should be for good reason. You can position yourself and describe what you did during the research, but avoid arbitrarily inserting your personal thoughts and feelings:</a:t>
            </a:r>
            <a:endParaRPr sz="1600" dirty="0">
              <a:solidFill>
                <a:srgbClr val="0D405F"/>
              </a:solidFill>
            </a:endParaRPr>
          </a:p>
          <a:p>
            <a:pPr marL="0" lvl="0" indent="0" algn="l" rtl="0">
              <a:lnSpc>
                <a:spcPct val="180000"/>
              </a:lnSpc>
              <a:spcBef>
                <a:spcPts val="1200"/>
              </a:spcBef>
              <a:spcAft>
                <a:spcPts val="0"/>
              </a:spcAft>
              <a:buNone/>
            </a:pPr>
            <a:r>
              <a:rPr lang="en" sz="1600" dirty="0">
                <a:solidFill>
                  <a:srgbClr val="0D405F"/>
                </a:solidFill>
              </a:rPr>
              <a:t>	Unacceptable</a:t>
            </a:r>
            <a:endParaRPr sz="1600" dirty="0">
              <a:solidFill>
                <a:srgbClr val="0D405F"/>
              </a:solidFill>
            </a:endParaRPr>
          </a:p>
          <a:p>
            <a:pPr marL="266700" marR="0" lvl="0" indent="-297180" algn="l" rtl="0">
              <a:lnSpc>
                <a:spcPct val="180000"/>
              </a:lnSpc>
              <a:spcBef>
                <a:spcPts val="1200"/>
              </a:spcBef>
              <a:spcAft>
                <a:spcPts val="0"/>
              </a:spcAft>
              <a:buClr>
                <a:srgbClr val="0D405F"/>
              </a:buClr>
              <a:buSzPct val="100000"/>
              <a:buChar char="●"/>
            </a:pPr>
            <a:r>
              <a:rPr lang="en" sz="1600" dirty="0">
                <a:solidFill>
                  <a:srgbClr val="0D405F"/>
                </a:solidFill>
                <a:highlight>
                  <a:srgbClr val="F9F9FB"/>
                </a:highlight>
              </a:rPr>
              <a:t>In my opinion… </a:t>
            </a:r>
            <a:endParaRPr sz="1600" dirty="0">
              <a:solidFill>
                <a:srgbClr val="0D405F"/>
              </a:solidFill>
              <a:highlight>
                <a:srgbClr val="F9F9FB"/>
              </a:highlight>
            </a:endParaRPr>
          </a:p>
          <a:p>
            <a:pPr marL="266700" marR="0" lvl="0" indent="-297180" algn="l" rtl="0">
              <a:lnSpc>
                <a:spcPct val="180000"/>
              </a:lnSpc>
              <a:spcBef>
                <a:spcPts val="0"/>
              </a:spcBef>
              <a:spcAft>
                <a:spcPts val="0"/>
              </a:spcAft>
              <a:buClr>
                <a:srgbClr val="0D405F"/>
              </a:buClr>
              <a:buSzPct val="100000"/>
              <a:buChar char="●"/>
            </a:pPr>
            <a:r>
              <a:rPr lang="en" sz="1600" dirty="0">
                <a:solidFill>
                  <a:srgbClr val="0D405F"/>
                </a:solidFill>
                <a:highlight>
                  <a:srgbClr val="F9F9FB"/>
                </a:highlight>
              </a:rPr>
              <a:t>I think that…  </a:t>
            </a:r>
            <a:endParaRPr sz="1600" dirty="0">
              <a:solidFill>
                <a:srgbClr val="0D405F"/>
              </a:solidFill>
              <a:highlight>
                <a:srgbClr val="F9F9FB"/>
              </a:highlight>
            </a:endParaRPr>
          </a:p>
          <a:p>
            <a:pPr marL="266700" marR="0" lvl="0" indent="-297180" algn="l" rtl="0">
              <a:lnSpc>
                <a:spcPct val="180000"/>
              </a:lnSpc>
              <a:spcBef>
                <a:spcPts val="0"/>
              </a:spcBef>
              <a:spcAft>
                <a:spcPts val="0"/>
              </a:spcAft>
              <a:buClr>
                <a:srgbClr val="0D405F"/>
              </a:buClr>
              <a:buSzPct val="100000"/>
              <a:buChar char="●"/>
            </a:pPr>
            <a:r>
              <a:rPr lang="en" sz="1600" dirty="0">
                <a:solidFill>
                  <a:srgbClr val="0D405F"/>
                </a:solidFill>
                <a:highlight>
                  <a:srgbClr val="F9F9FB"/>
                </a:highlight>
              </a:rPr>
              <a:t>I like/dislike…</a:t>
            </a:r>
            <a:endParaRPr sz="1600" dirty="0">
              <a:solidFill>
                <a:srgbClr val="0D405F"/>
              </a:solidFill>
              <a:highlight>
                <a:srgbClr val="F9F9FB"/>
              </a:highlight>
            </a:endParaRPr>
          </a:p>
          <a:p>
            <a:pPr marL="457200" marR="0" lvl="0" indent="0" algn="l" rtl="0">
              <a:lnSpc>
                <a:spcPct val="180000"/>
              </a:lnSpc>
              <a:spcBef>
                <a:spcPts val="800"/>
              </a:spcBef>
              <a:spcAft>
                <a:spcPts val="0"/>
              </a:spcAft>
              <a:buNone/>
            </a:pPr>
            <a:r>
              <a:rPr lang="en" sz="1600" dirty="0">
                <a:solidFill>
                  <a:srgbClr val="0D405F"/>
                </a:solidFill>
                <a:highlight>
                  <a:srgbClr val="F9F9FB"/>
                </a:highlight>
              </a:rPr>
              <a:t>Acceptable</a:t>
            </a:r>
            <a:endParaRPr sz="1600" dirty="0">
              <a:solidFill>
                <a:srgbClr val="0D405F"/>
              </a:solidFill>
              <a:highlight>
                <a:srgbClr val="F9F9FB"/>
              </a:highlight>
            </a:endParaRPr>
          </a:p>
          <a:p>
            <a:pPr marL="266700" marR="0" lvl="0" indent="-297180" algn="l" rtl="0">
              <a:lnSpc>
                <a:spcPct val="180000"/>
              </a:lnSpc>
              <a:spcBef>
                <a:spcPts val="800"/>
              </a:spcBef>
              <a:spcAft>
                <a:spcPts val="0"/>
              </a:spcAft>
              <a:buClr>
                <a:srgbClr val="0D405F"/>
              </a:buClr>
              <a:buSzPct val="100000"/>
              <a:buChar char="●"/>
            </a:pPr>
            <a:r>
              <a:rPr lang="en" sz="1600" dirty="0">
                <a:solidFill>
                  <a:srgbClr val="0070C0"/>
                </a:solidFill>
                <a:highlight>
                  <a:srgbClr val="F9F9FB"/>
                </a:highlight>
              </a:rPr>
              <a:t>I conducted interviews with…</a:t>
            </a:r>
            <a:endParaRPr sz="1600" dirty="0">
              <a:solidFill>
                <a:srgbClr val="0070C0"/>
              </a:solidFill>
              <a:highlight>
                <a:srgbClr val="F9F9FB"/>
              </a:highlight>
            </a:endParaRPr>
          </a:p>
          <a:p>
            <a:pPr marL="266700" marR="0" lvl="0" indent="-297180" algn="l" rtl="0">
              <a:lnSpc>
                <a:spcPct val="180000"/>
              </a:lnSpc>
              <a:spcBef>
                <a:spcPts val="0"/>
              </a:spcBef>
              <a:spcAft>
                <a:spcPts val="0"/>
              </a:spcAft>
              <a:buClr>
                <a:srgbClr val="0D405F"/>
              </a:buClr>
              <a:buSzPct val="100000"/>
              <a:buChar char="●"/>
            </a:pPr>
            <a:r>
              <a:rPr lang="en" sz="1600" dirty="0">
                <a:solidFill>
                  <a:srgbClr val="0070C0"/>
                </a:solidFill>
                <a:highlight>
                  <a:srgbClr val="F9F9FB"/>
                </a:highlight>
              </a:rPr>
              <a:t>I argue that…</a:t>
            </a:r>
            <a:endParaRPr sz="1600" dirty="0">
              <a:solidFill>
                <a:srgbClr val="0070C0"/>
              </a:solidFill>
              <a:highlight>
                <a:srgbClr val="F9F9FB"/>
              </a:highlight>
            </a:endParaRPr>
          </a:p>
          <a:p>
            <a:pPr marL="266700" marR="0" lvl="0" indent="-297180" algn="l" rtl="0">
              <a:lnSpc>
                <a:spcPct val="180000"/>
              </a:lnSpc>
              <a:spcBef>
                <a:spcPts val="0"/>
              </a:spcBef>
              <a:spcAft>
                <a:spcPts val="0"/>
              </a:spcAft>
              <a:buClr>
                <a:srgbClr val="0D405F"/>
              </a:buClr>
              <a:buSzPct val="100000"/>
              <a:buChar char="●"/>
            </a:pPr>
            <a:r>
              <a:rPr lang="en" sz="1600" dirty="0">
                <a:solidFill>
                  <a:srgbClr val="0070C0"/>
                </a:solidFill>
                <a:highlight>
                  <a:srgbClr val="F9F9FB"/>
                </a:highlight>
              </a:rPr>
              <a:t>I hope to achieve…</a:t>
            </a:r>
            <a:endParaRPr sz="1600" dirty="0">
              <a:solidFill>
                <a:srgbClr val="0070C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6"/>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p>
            <a:pPr marL="0" lvl="0" indent="0" algn="l" rtl="0">
              <a:lnSpc>
                <a:spcPct val="125000"/>
              </a:lnSpc>
              <a:spcBef>
                <a:spcPts val="1700"/>
              </a:spcBef>
              <a:spcAft>
                <a:spcPts val="0"/>
              </a:spcAft>
              <a:buNone/>
            </a:pPr>
            <a:r>
              <a:rPr lang="en" sz="2000" b="1" dirty="0">
                <a:solidFill>
                  <a:srgbClr val="1B2B68"/>
                </a:solidFill>
              </a:rPr>
              <a:t>Academic writing is not…</a:t>
            </a:r>
            <a:endParaRPr sz="2000" b="1" dirty="0">
              <a:solidFill>
                <a:srgbClr val="1B2B68"/>
              </a:solidFill>
            </a:endParaRPr>
          </a:p>
          <a:p>
            <a:pPr marL="457200" lvl="0" indent="-297180" algn="l" rtl="0">
              <a:lnSpc>
                <a:spcPct val="180000"/>
              </a:lnSpc>
              <a:spcBef>
                <a:spcPts val="900"/>
              </a:spcBef>
              <a:spcAft>
                <a:spcPts val="0"/>
              </a:spcAft>
              <a:buClr>
                <a:srgbClr val="0D405F"/>
              </a:buClr>
              <a:buSzPct val="85714"/>
              <a:buChar char="●"/>
            </a:pPr>
            <a:r>
              <a:rPr lang="en" sz="1800" b="1" dirty="0">
                <a:solidFill>
                  <a:srgbClr val="1B2B68"/>
                </a:solidFill>
              </a:rPr>
              <a:t>Long-winded</a:t>
            </a:r>
            <a:endParaRPr sz="1800" b="1" dirty="0">
              <a:solidFill>
                <a:srgbClr val="1B2B68"/>
              </a:solidFill>
            </a:endParaRPr>
          </a:p>
          <a:p>
            <a:pPr marL="0" lvl="0" indent="0" algn="l" rtl="0">
              <a:lnSpc>
                <a:spcPct val="180000"/>
              </a:lnSpc>
              <a:spcBef>
                <a:spcPts val="800"/>
              </a:spcBef>
              <a:spcAft>
                <a:spcPts val="0"/>
              </a:spcAft>
              <a:buNone/>
            </a:pPr>
            <a:r>
              <a:rPr lang="en" sz="1600" dirty="0">
                <a:solidFill>
                  <a:srgbClr val="0D405F"/>
                </a:solidFill>
              </a:rPr>
              <a:t>Many students think their writing isn’t academic unless it’s over-complicated and long-winded. This isn’t a good approach—instead, aim to be as concise and direct as possible.</a:t>
            </a:r>
            <a:endParaRPr sz="1600" dirty="0">
              <a:solidFill>
                <a:srgbClr val="0D405F"/>
              </a:solidFill>
            </a:endParaRPr>
          </a:p>
          <a:p>
            <a:pPr marL="0" lvl="0" indent="0" algn="l" rtl="0">
              <a:lnSpc>
                <a:spcPct val="180000"/>
              </a:lnSpc>
              <a:spcBef>
                <a:spcPts val="1200"/>
              </a:spcBef>
              <a:spcAft>
                <a:spcPts val="0"/>
              </a:spcAft>
              <a:buNone/>
            </a:pPr>
            <a:r>
              <a:rPr lang="en" sz="1600" dirty="0">
                <a:solidFill>
                  <a:srgbClr val="0D405F"/>
                </a:solidFill>
              </a:rPr>
              <a:t>If a term can be cut or replaced with a more straightforward one without affecting your meaning, it should be. Avoid redundant phrasings in your text, and try replacing phrasal verbs with their one-word equivalents where possible:</a:t>
            </a:r>
            <a:endParaRPr sz="1600" dirty="0">
              <a:solidFill>
                <a:srgbClr val="0D405F"/>
              </a:solidFill>
            </a:endParaRPr>
          </a:p>
          <a:p>
            <a:pPr marL="266700" marR="0" lvl="0" indent="-297180" algn="l" rtl="0">
              <a:lnSpc>
                <a:spcPct val="180000"/>
              </a:lnSpc>
              <a:spcBef>
                <a:spcPts val="1200"/>
              </a:spcBef>
              <a:spcAft>
                <a:spcPts val="0"/>
              </a:spcAft>
              <a:buClr>
                <a:srgbClr val="0D405F"/>
              </a:buClr>
              <a:buSzPct val="100000"/>
              <a:buChar char="●"/>
            </a:pPr>
            <a:r>
              <a:rPr lang="en" sz="1600" dirty="0">
                <a:solidFill>
                  <a:srgbClr val="0D405F"/>
                </a:solidFill>
                <a:highlight>
                  <a:srgbClr val="F9F9FB"/>
                </a:highlight>
              </a:rPr>
              <a:t>Interest in this phenomenon </a:t>
            </a:r>
            <a:r>
              <a:rPr lang="en" sz="1600" dirty="0">
                <a:solidFill>
                  <a:srgbClr val="FF6562"/>
                </a:solidFill>
                <a:highlight>
                  <a:srgbClr val="F9F9FB"/>
                </a:highlight>
              </a:rPr>
              <a:t>carried on</a:t>
            </a:r>
            <a:r>
              <a:rPr lang="en" sz="1600" dirty="0">
                <a:solidFill>
                  <a:srgbClr val="0D405F"/>
                </a:solidFill>
                <a:highlight>
                  <a:srgbClr val="F9F9FB"/>
                </a:highlight>
              </a:rPr>
              <a:t> in </a:t>
            </a:r>
            <a:r>
              <a:rPr lang="en" sz="1600" dirty="0">
                <a:solidFill>
                  <a:srgbClr val="FF6562"/>
                </a:solidFill>
                <a:highlight>
                  <a:srgbClr val="F9F9FB"/>
                </a:highlight>
              </a:rPr>
              <a:t>the year 2018</a:t>
            </a:r>
            <a:r>
              <a:rPr lang="en" sz="1600" dirty="0">
                <a:solidFill>
                  <a:srgbClr val="0D405F"/>
                </a:solidFill>
                <a:highlight>
                  <a:srgbClr val="F9F9FB"/>
                </a:highlight>
              </a:rPr>
              <a:t>.</a:t>
            </a:r>
            <a:endParaRPr sz="1600" dirty="0">
              <a:solidFill>
                <a:srgbClr val="0D405F"/>
              </a:solidFill>
              <a:highlight>
                <a:srgbClr val="F9F9FB"/>
              </a:highlight>
            </a:endParaRPr>
          </a:p>
          <a:p>
            <a:pPr marL="266700" marR="0" lvl="0" indent="-297180" algn="l" rtl="0">
              <a:lnSpc>
                <a:spcPct val="180000"/>
              </a:lnSpc>
              <a:spcBef>
                <a:spcPts val="0"/>
              </a:spcBef>
              <a:spcAft>
                <a:spcPts val="0"/>
              </a:spcAft>
              <a:buClr>
                <a:srgbClr val="0D405F"/>
              </a:buClr>
              <a:buSzPct val="100000"/>
              <a:buChar char="●"/>
            </a:pPr>
            <a:r>
              <a:rPr lang="en" sz="1600" dirty="0">
                <a:solidFill>
                  <a:srgbClr val="0D405F"/>
                </a:solidFill>
                <a:highlight>
                  <a:srgbClr val="F9F9FB"/>
                </a:highlight>
              </a:rPr>
              <a:t>Interest in this phenomenon </a:t>
            </a:r>
            <a:r>
              <a:rPr lang="en" sz="1600" dirty="0">
                <a:solidFill>
                  <a:srgbClr val="16C6B3"/>
                </a:solidFill>
                <a:highlight>
                  <a:srgbClr val="F9F9FB"/>
                </a:highlight>
              </a:rPr>
              <a:t>continued</a:t>
            </a:r>
            <a:r>
              <a:rPr lang="en" sz="1600" dirty="0">
                <a:solidFill>
                  <a:srgbClr val="0D405F"/>
                </a:solidFill>
                <a:highlight>
                  <a:srgbClr val="F9F9FB"/>
                </a:highlight>
              </a:rPr>
              <a:t> in </a:t>
            </a:r>
            <a:r>
              <a:rPr lang="en" sz="1600" dirty="0">
                <a:solidFill>
                  <a:srgbClr val="16C6B3"/>
                </a:solidFill>
                <a:highlight>
                  <a:srgbClr val="F9F9FB"/>
                </a:highlight>
              </a:rPr>
              <a:t>2018</a:t>
            </a:r>
            <a:r>
              <a:rPr lang="en" sz="1600" dirty="0">
                <a:solidFill>
                  <a:srgbClr val="0D405F"/>
                </a:solidFill>
                <a:highlight>
                  <a:srgbClr val="F9F9FB"/>
                </a:highlight>
              </a:rPr>
              <a:t>.</a:t>
            </a:r>
            <a:endParaRPr sz="2000" b="1" dirty="0">
              <a:solidFill>
                <a:srgbClr val="1B2B68"/>
              </a:solidFill>
            </a:endParaRPr>
          </a:p>
          <a:p>
            <a:pPr marL="0" lvl="0" indent="0" algn="l" rtl="0">
              <a:lnSpc>
                <a:spcPct val="180000"/>
              </a:lnSpc>
              <a:spcBef>
                <a:spcPts val="0"/>
              </a:spcBef>
              <a:spcAft>
                <a:spcPts val="1200"/>
              </a:spcAft>
              <a:buNone/>
            </a:pPr>
            <a:endParaRPr sz="1600" dirty="0">
              <a:solidFill>
                <a:srgbClr val="0D405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4" name="Text Placeholder 3">
            <a:extLst>
              <a:ext uri="{FF2B5EF4-FFF2-40B4-BE49-F238E27FC236}">
                <a16:creationId xmlns:a16="http://schemas.microsoft.com/office/drawing/2014/main" id="{92D5287B-F200-EE1F-88BB-2CE72A21105B}"/>
              </a:ext>
            </a:extLst>
          </p:cNvPr>
          <p:cNvSpPr>
            <a:spLocks noGrp="1"/>
          </p:cNvSpPr>
          <p:nvPr>
            <p:ph type="body" sz="quarter" idx="13"/>
          </p:nvPr>
        </p:nvSpPr>
        <p:spPr/>
        <p:txBody>
          <a:bodyPr/>
          <a:lstStyle/>
          <a:p>
            <a:endParaRPr lang="en-US"/>
          </a:p>
        </p:txBody>
      </p:sp>
      <p:sp>
        <p:nvSpPr>
          <p:cNvPr id="179" name="Google Shape;179;p38"/>
          <p:cNvSpPr txBox="1">
            <a:spLocks noGrp="1"/>
          </p:cNvSpPr>
          <p:nvPr>
            <p:ph type="title" idx="4294967295"/>
          </p:nvPr>
        </p:nvSpPr>
        <p:spPr>
          <a:xfrm>
            <a:off x="311150" y="986334"/>
            <a:ext cx="8521700" cy="1122363"/>
          </a:xfrm>
        </p:spPr>
        <p:txBody>
          <a:bodyPr>
            <a:noAutofit/>
          </a:bodyPr>
          <a:lstStyle/>
          <a:p>
            <a:pPr lvl="0" algn="ctr">
              <a:lnSpc>
                <a:spcPct val="150000"/>
              </a:lnSpc>
            </a:pPr>
            <a:r>
              <a:rPr lang="en-US" sz="2800" dirty="0">
                <a:solidFill>
                  <a:schemeClr val="bg1"/>
                </a:solidFill>
              </a:rPr>
              <a:t>Repetition is a part of academic writing—</a:t>
            </a:r>
            <a:br>
              <a:rPr lang="en-US" sz="2800" dirty="0">
                <a:solidFill>
                  <a:schemeClr val="bg1"/>
                </a:solidFill>
              </a:rPr>
            </a:br>
            <a:r>
              <a:rPr lang="en-US" sz="2800" dirty="0">
                <a:solidFill>
                  <a:schemeClr val="bg1"/>
                </a:solidFill>
              </a:rPr>
              <a:t>for example, summarizing earlier information in the conclusion—but it’s important to avoid unnecessary repetition. Make sure that none of your sentences are repeating a point you’ve already made in different words.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5414A20-7688-4B3C-A2E6-C2F83F5E8F8F}"/>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Slide Number Placeholder 2">
            <a:extLst>
              <a:ext uri="{FF2B5EF4-FFF2-40B4-BE49-F238E27FC236}">
                <a16:creationId xmlns:a16="http://schemas.microsoft.com/office/drawing/2014/main" id="{93D435AB-E898-4B7C-B4DD-ECA4CBA914A9}"/>
              </a:ext>
            </a:extLst>
          </p:cNvPr>
          <p:cNvSpPr>
            <a:spLocks noGrp="1"/>
          </p:cNvSpPr>
          <p:nvPr>
            <p:ph type="sldNum" sz="quarter" idx="11"/>
          </p:nvPr>
        </p:nvSpPr>
        <p:spPr/>
        <p:txBody>
          <a:bodyPr/>
          <a:lstStyle/>
          <a:p>
            <a:fld id="{0970407D-EE58-4A0B-824B-1D3AE42DD9CF}" type="slidenum">
              <a:rPr lang="en-GB" altLang="cs-CZ" noProof="0" smtClean="0"/>
              <a:pPr/>
              <a:t>13</a:t>
            </a:fld>
            <a:endParaRPr lang="en-GB" altLang="cs-CZ" noProof="0" dirty="0"/>
          </a:p>
        </p:txBody>
      </p:sp>
      <p:sp>
        <p:nvSpPr>
          <p:cNvPr id="4" name="Title 3">
            <a:extLst>
              <a:ext uri="{FF2B5EF4-FFF2-40B4-BE49-F238E27FC236}">
                <a16:creationId xmlns:a16="http://schemas.microsoft.com/office/drawing/2014/main" id="{71984BF1-F4A6-4524-B08C-FCBA3C34ACE4}"/>
              </a:ext>
            </a:extLst>
          </p:cNvPr>
          <p:cNvSpPr>
            <a:spLocks noGrp="1"/>
          </p:cNvSpPr>
          <p:nvPr>
            <p:ph type="title"/>
          </p:nvPr>
        </p:nvSpPr>
        <p:spPr/>
        <p:txBody>
          <a:bodyPr/>
          <a:lstStyle/>
          <a:p>
            <a:r>
              <a:rPr lang="en-US" dirty="0"/>
              <a:t>Improve wording</a:t>
            </a:r>
            <a:endParaRPr lang="cs-CZ" dirty="0"/>
          </a:p>
        </p:txBody>
      </p:sp>
      <p:sp>
        <p:nvSpPr>
          <p:cNvPr id="5" name="Content Placeholder 4">
            <a:extLst>
              <a:ext uri="{FF2B5EF4-FFF2-40B4-BE49-F238E27FC236}">
                <a16:creationId xmlns:a16="http://schemas.microsoft.com/office/drawing/2014/main" id="{5285313C-4E24-4662-8E47-64685BF7B77B}"/>
              </a:ext>
            </a:extLst>
          </p:cNvPr>
          <p:cNvSpPr>
            <a:spLocks noGrp="1"/>
          </p:cNvSpPr>
          <p:nvPr>
            <p:ph idx="1"/>
          </p:nvPr>
        </p:nvSpPr>
        <p:spPr/>
        <p:txBody>
          <a:bodyPr/>
          <a:lstStyle/>
          <a:p>
            <a:r>
              <a:rPr lang="en-US" dirty="0"/>
              <a:t>… a consumer trend </a:t>
            </a:r>
            <a:r>
              <a:rPr lang="en-US" dirty="0">
                <a:highlight>
                  <a:srgbClr val="FFFF00"/>
                </a:highlight>
              </a:rPr>
              <a:t>signifies a significant </a:t>
            </a:r>
            <a:r>
              <a:rPr lang="en-US" dirty="0"/>
              <a:t>change in …</a:t>
            </a:r>
          </a:p>
          <a:p>
            <a:r>
              <a:rPr lang="en-US" dirty="0"/>
              <a:t>The perspectives inside the organization are about which business processes must </a:t>
            </a:r>
            <a:r>
              <a:rPr lang="en-US" dirty="0">
                <a:highlight>
                  <a:srgbClr val="FFFF00"/>
                </a:highlight>
              </a:rPr>
              <a:t>we</a:t>
            </a:r>
            <a:r>
              <a:rPr lang="en-US" dirty="0"/>
              <a:t> master in order to please our shareholders and clients. </a:t>
            </a:r>
          </a:p>
          <a:p>
            <a:r>
              <a:rPr lang="en-US" dirty="0"/>
              <a:t>To better understand these effects, the author will explore influencers in three categories: </a:t>
            </a:r>
            <a:r>
              <a:rPr lang="en-US" b="1" i="1" dirty="0"/>
              <a:t>celebrities</a:t>
            </a:r>
            <a:r>
              <a:rPr lang="en-US" dirty="0"/>
              <a:t>, </a:t>
            </a:r>
            <a:r>
              <a:rPr lang="en-US" b="1" i="1" dirty="0"/>
              <a:t>specialists</a:t>
            </a:r>
            <a:r>
              <a:rPr lang="en-US" dirty="0"/>
              <a:t>, and </a:t>
            </a:r>
            <a:r>
              <a:rPr lang="en-US" b="1" i="1" dirty="0"/>
              <a:t>fellow consumers</a:t>
            </a:r>
            <a:r>
              <a:rPr lang="en-US" dirty="0"/>
              <a:t>.</a:t>
            </a:r>
            <a:endParaRPr lang="cs-CZ" dirty="0"/>
          </a:p>
          <a:p>
            <a:endParaRPr lang="cs-CZ" dirty="0"/>
          </a:p>
          <a:p>
            <a:endParaRPr lang="en-US" dirty="0"/>
          </a:p>
          <a:p>
            <a:endParaRPr lang="cs-CZ" dirty="0"/>
          </a:p>
        </p:txBody>
      </p:sp>
    </p:spTree>
    <p:extLst>
      <p:ext uri="{BB962C8B-B14F-4D97-AF65-F5344CB8AC3E}">
        <p14:creationId xmlns:p14="http://schemas.microsoft.com/office/powerpoint/2010/main" val="2551915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AD55B6B-FF96-4EFD-A968-F9F2C3A272B3}"/>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Slide Number Placeholder 2">
            <a:extLst>
              <a:ext uri="{FF2B5EF4-FFF2-40B4-BE49-F238E27FC236}">
                <a16:creationId xmlns:a16="http://schemas.microsoft.com/office/drawing/2014/main" id="{3466A696-B487-44C5-9C76-032E5CE9D34B}"/>
              </a:ext>
            </a:extLst>
          </p:cNvPr>
          <p:cNvSpPr>
            <a:spLocks noGrp="1"/>
          </p:cNvSpPr>
          <p:nvPr>
            <p:ph type="sldNum" sz="quarter" idx="11"/>
          </p:nvPr>
        </p:nvSpPr>
        <p:spPr/>
        <p:txBody>
          <a:bodyPr/>
          <a:lstStyle/>
          <a:p>
            <a:fld id="{0970407D-EE58-4A0B-824B-1D3AE42DD9CF}" type="slidenum">
              <a:rPr lang="en-GB" altLang="cs-CZ" noProof="0" smtClean="0"/>
              <a:pPr/>
              <a:t>14</a:t>
            </a:fld>
            <a:endParaRPr lang="en-GB" altLang="cs-CZ" noProof="0" dirty="0"/>
          </a:p>
        </p:txBody>
      </p:sp>
      <p:sp>
        <p:nvSpPr>
          <p:cNvPr id="4" name="Title 3">
            <a:extLst>
              <a:ext uri="{FF2B5EF4-FFF2-40B4-BE49-F238E27FC236}">
                <a16:creationId xmlns:a16="http://schemas.microsoft.com/office/drawing/2014/main" id="{F1B3079F-CA9A-43F1-9F44-8CDE9A57B981}"/>
              </a:ext>
            </a:extLst>
          </p:cNvPr>
          <p:cNvSpPr>
            <a:spLocks noGrp="1"/>
          </p:cNvSpPr>
          <p:nvPr>
            <p:ph type="title"/>
          </p:nvPr>
        </p:nvSpPr>
        <p:spPr/>
        <p:txBody>
          <a:bodyPr/>
          <a:lstStyle/>
          <a:p>
            <a:r>
              <a:rPr lang="en-US" dirty="0"/>
              <a:t>Writing layout</a:t>
            </a:r>
            <a:endParaRPr lang="cs-CZ" dirty="0"/>
          </a:p>
        </p:txBody>
      </p:sp>
      <p:sp>
        <p:nvSpPr>
          <p:cNvPr id="5" name="Content Placeholder 4">
            <a:extLst>
              <a:ext uri="{FF2B5EF4-FFF2-40B4-BE49-F238E27FC236}">
                <a16:creationId xmlns:a16="http://schemas.microsoft.com/office/drawing/2014/main" id="{BD27A599-9C73-4595-9731-B905101ECE4F}"/>
              </a:ext>
            </a:extLst>
          </p:cNvPr>
          <p:cNvSpPr>
            <a:spLocks noGrp="1"/>
          </p:cNvSpPr>
          <p:nvPr>
            <p:ph idx="1"/>
          </p:nvPr>
        </p:nvSpPr>
        <p:spPr/>
        <p:txBody>
          <a:bodyPr/>
          <a:lstStyle/>
          <a:p>
            <a:r>
              <a:rPr lang="en-US" dirty="0"/>
              <a:t>Check for consistency of font style and size</a:t>
            </a:r>
          </a:p>
          <a:p>
            <a:r>
              <a:rPr lang="en-US" dirty="0"/>
              <a:t>Use template for writing</a:t>
            </a:r>
          </a:p>
          <a:p>
            <a:r>
              <a:rPr lang="en-US" dirty="0"/>
              <a:t>Keep up with word count</a:t>
            </a:r>
          </a:p>
          <a:p>
            <a:r>
              <a:rPr lang="en-US" dirty="0"/>
              <a:t>Use </a:t>
            </a:r>
            <a:r>
              <a:rPr lang="en-US" i="1" dirty="0"/>
              <a:t>italics </a:t>
            </a:r>
            <a:r>
              <a:rPr lang="en-US" dirty="0"/>
              <a:t>to emphasize the text </a:t>
            </a:r>
          </a:p>
          <a:p>
            <a:endParaRPr lang="en-US" dirty="0"/>
          </a:p>
          <a:p>
            <a:endParaRPr lang="en-US" dirty="0"/>
          </a:p>
          <a:p>
            <a:endParaRPr lang="cs-CZ" dirty="0"/>
          </a:p>
        </p:txBody>
      </p:sp>
    </p:spTree>
    <p:extLst>
      <p:ext uri="{BB962C8B-B14F-4D97-AF65-F5344CB8AC3E}">
        <p14:creationId xmlns:p14="http://schemas.microsoft.com/office/powerpoint/2010/main" val="394276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F85EA99-7C2E-03CD-F78A-8801BBE09242}"/>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Slide Number Placeholder 2">
            <a:extLst>
              <a:ext uri="{FF2B5EF4-FFF2-40B4-BE49-F238E27FC236}">
                <a16:creationId xmlns:a16="http://schemas.microsoft.com/office/drawing/2014/main" id="{A4B4FD8B-2C3A-1CB6-CA28-0696536DBAD9}"/>
              </a:ext>
            </a:extLst>
          </p:cNvPr>
          <p:cNvSpPr>
            <a:spLocks noGrp="1"/>
          </p:cNvSpPr>
          <p:nvPr>
            <p:ph type="sldNum" sz="quarter" idx="11"/>
          </p:nvPr>
        </p:nvSpPr>
        <p:spPr/>
        <p:txBody>
          <a:bodyPr/>
          <a:lstStyle/>
          <a:p>
            <a:fld id="{0970407D-EE58-4A0B-824B-1D3AE42DD9CF}" type="slidenum">
              <a:rPr lang="en-GB" altLang="cs-CZ" noProof="0" smtClean="0"/>
              <a:pPr/>
              <a:t>15</a:t>
            </a:fld>
            <a:endParaRPr lang="en-GB" altLang="cs-CZ" noProof="0" dirty="0"/>
          </a:p>
        </p:txBody>
      </p:sp>
      <p:sp>
        <p:nvSpPr>
          <p:cNvPr id="4" name="Title 3">
            <a:extLst>
              <a:ext uri="{FF2B5EF4-FFF2-40B4-BE49-F238E27FC236}">
                <a16:creationId xmlns:a16="http://schemas.microsoft.com/office/drawing/2014/main" id="{EA6A4E34-6631-298E-A82E-709F943F066B}"/>
              </a:ext>
            </a:extLst>
          </p:cNvPr>
          <p:cNvSpPr>
            <a:spLocks noGrp="1"/>
          </p:cNvSpPr>
          <p:nvPr>
            <p:ph type="title"/>
          </p:nvPr>
        </p:nvSpPr>
        <p:spPr/>
        <p:txBody>
          <a:bodyPr/>
          <a:lstStyle/>
          <a:p>
            <a:r>
              <a:rPr lang="en-US" dirty="0"/>
              <a:t>Structure</a:t>
            </a:r>
          </a:p>
        </p:txBody>
      </p:sp>
      <p:sp>
        <p:nvSpPr>
          <p:cNvPr id="5" name="Content Placeholder 4">
            <a:extLst>
              <a:ext uri="{FF2B5EF4-FFF2-40B4-BE49-F238E27FC236}">
                <a16:creationId xmlns:a16="http://schemas.microsoft.com/office/drawing/2014/main" id="{D0BF95F6-436E-AC6B-1004-23E8960CB0B2}"/>
              </a:ext>
            </a:extLst>
          </p:cNvPr>
          <p:cNvSpPr>
            <a:spLocks noGrp="1"/>
          </p:cNvSpPr>
          <p:nvPr>
            <p:ph idx="1"/>
          </p:nvPr>
        </p:nvSpPr>
        <p:spPr/>
        <p:txBody>
          <a:bodyPr/>
          <a:lstStyle/>
          <a:p>
            <a:endParaRPr lang="en-US"/>
          </a:p>
        </p:txBody>
      </p:sp>
      <p:pic>
        <p:nvPicPr>
          <p:cNvPr id="6" name="Google Shape;139;p30">
            <a:extLst>
              <a:ext uri="{FF2B5EF4-FFF2-40B4-BE49-F238E27FC236}">
                <a16:creationId xmlns:a16="http://schemas.microsoft.com/office/drawing/2014/main" id="{D91696ED-9512-7546-266A-E2FB687AE937}"/>
              </a:ext>
            </a:extLst>
          </p:cNvPr>
          <p:cNvPicPr preferRelativeResize="0"/>
          <p:nvPr/>
        </p:nvPicPr>
        <p:blipFill>
          <a:blip r:embed="rId2">
            <a:alphaModFix/>
          </a:blip>
          <a:stretch>
            <a:fillRect/>
          </a:stretch>
        </p:blipFill>
        <p:spPr>
          <a:xfrm>
            <a:off x="152400" y="1431655"/>
            <a:ext cx="8839199" cy="4477811"/>
          </a:xfrm>
          <a:prstGeom prst="rect">
            <a:avLst/>
          </a:prstGeom>
          <a:noFill/>
          <a:ln>
            <a:noFill/>
          </a:ln>
        </p:spPr>
      </p:pic>
    </p:spTree>
    <p:extLst>
      <p:ext uri="{BB962C8B-B14F-4D97-AF65-F5344CB8AC3E}">
        <p14:creationId xmlns:p14="http://schemas.microsoft.com/office/powerpoint/2010/main" val="690651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13B1CBD-765D-5C2F-FC7A-1555E44CF1E1}"/>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Slide Number Placeholder 2">
            <a:extLst>
              <a:ext uri="{FF2B5EF4-FFF2-40B4-BE49-F238E27FC236}">
                <a16:creationId xmlns:a16="http://schemas.microsoft.com/office/drawing/2014/main" id="{7F97A7AA-11B1-27CB-758D-453DF065E2FE}"/>
              </a:ext>
            </a:extLst>
          </p:cNvPr>
          <p:cNvSpPr>
            <a:spLocks noGrp="1"/>
          </p:cNvSpPr>
          <p:nvPr>
            <p:ph type="sldNum" sz="quarter" idx="11"/>
          </p:nvPr>
        </p:nvSpPr>
        <p:spPr/>
        <p:txBody>
          <a:bodyPr/>
          <a:lstStyle/>
          <a:p>
            <a:fld id="{0970407D-EE58-4A0B-824B-1D3AE42DD9CF}" type="slidenum">
              <a:rPr lang="en-GB" altLang="cs-CZ" noProof="0" smtClean="0"/>
              <a:pPr/>
              <a:t>16</a:t>
            </a:fld>
            <a:endParaRPr lang="en-GB" altLang="cs-CZ" noProof="0" dirty="0"/>
          </a:p>
        </p:txBody>
      </p:sp>
      <p:sp>
        <p:nvSpPr>
          <p:cNvPr id="4" name="Title 3">
            <a:extLst>
              <a:ext uri="{FF2B5EF4-FFF2-40B4-BE49-F238E27FC236}">
                <a16:creationId xmlns:a16="http://schemas.microsoft.com/office/drawing/2014/main" id="{FD0A8786-33F7-C2A8-241C-8F49AF57565A}"/>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EABCE93B-0C8D-B322-81C7-04D2EF43E391}"/>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7693EF3B-C7D4-B73C-34DE-53131F6159DC}"/>
              </a:ext>
            </a:extLst>
          </p:cNvPr>
          <p:cNvPicPr>
            <a:picLocks noChangeAspect="1"/>
          </p:cNvPicPr>
          <p:nvPr/>
        </p:nvPicPr>
        <p:blipFill>
          <a:blip r:embed="rId2"/>
          <a:stretch>
            <a:fillRect/>
          </a:stretch>
        </p:blipFill>
        <p:spPr>
          <a:xfrm>
            <a:off x="499500" y="0"/>
            <a:ext cx="7197505" cy="6858000"/>
          </a:xfrm>
          <a:prstGeom prst="rect">
            <a:avLst/>
          </a:prstGeom>
        </p:spPr>
      </p:pic>
      <p:sp>
        <p:nvSpPr>
          <p:cNvPr id="9" name="Multiplication Sign 8">
            <a:extLst>
              <a:ext uri="{FF2B5EF4-FFF2-40B4-BE49-F238E27FC236}">
                <a16:creationId xmlns:a16="http://schemas.microsoft.com/office/drawing/2014/main" id="{3DC2960F-7C9E-18AF-920E-4F450CADB00A}"/>
              </a:ext>
            </a:extLst>
          </p:cNvPr>
          <p:cNvSpPr/>
          <p:nvPr/>
        </p:nvSpPr>
        <p:spPr bwMode="auto">
          <a:xfrm>
            <a:off x="7819269" y="0"/>
            <a:ext cx="965200" cy="1046480"/>
          </a:xfrm>
          <a:prstGeom prst="mathMultiply">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240389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84624C2-1385-E421-D6C4-5139BC1E7248}"/>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Slide Number Placeholder 2">
            <a:extLst>
              <a:ext uri="{FF2B5EF4-FFF2-40B4-BE49-F238E27FC236}">
                <a16:creationId xmlns:a16="http://schemas.microsoft.com/office/drawing/2014/main" id="{BB96B348-F8E7-8B8A-A0DB-91479A791BFD}"/>
              </a:ext>
            </a:extLst>
          </p:cNvPr>
          <p:cNvSpPr>
            <a:spLocks noGrp="1"/>
          </p:cNvSpPr>
          <p:nvPr>
            <p:ph type="sldNum" sz="quarter" idx="11"/>
          </p:nvPr>
        </p:nvSpPr>
        <p:spPr/>
        <p:txBody>
          <a:bodyPr/>
          <a:lstStyle/>
          <a:p>
            <a:fld id="{0970407D-EE58-4A0B-824B-1D3AE42DD9CF}" type="slidenum">
              <a:rPr lang="en-GB" altLang="cs-CZ" noProof="0" smtClean="0"/>
              <a:pPr/>
              <a:t>17</a:t>
            </a:fld>
            <a:endParaRPr lang="en-GB" altLang="cs-CZ" noProof="0" dirty="0"/>
          </a:p>
        </p:txBody>
      </p:sp>
      <p:sp>
        <p:nvSpPr>
          <p:cNvPr id="4" name="Title 3">
            <a:extLst>
              <a:ext uri="{FF2B5EF4-FFF2-40B4-BE49-F238E27FC236}">
                <a16:creationId xmlns:a16="http://schemas.microsoft.com/office/drawing/2014/main" id="{81771DBB-4A5F-A42F-E331-F06A763552C2}"/>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71512DE9-6FD0-8A40-44C6-C36FFC42D76F}"/>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AD0D54A6-4FE3-712D-CA46-D66451835C64}"/>
              </a:ext>
            </a:extLst>
          </p:cNvPr>
          <p:cNvPicPr>
            <a:picLocks noChangeAspect="1"/>
          </p:cNvPicPr>
          <p:nvPr/>
        </p:nvPicPr>
        <p:blipFill>
          <a:blip r:embed="rId2"/>
          <a:stretch>
            <a:fillRect/>
          </a:stretch>
        </p:blipFill>
        <p:spPr>
          <a:xfrm>
            <a:off x="405000" y="0"/>
            <a:ext cx="7414269" cy="6858000"/>
          </a:xfrm>
          <a:prstGeom prst="rect">
            <a:avLst/>
          </a:prstGeom>
        </p:spPr>
      </p:pic>
      <p:sp>
        <p:nvSpPr>
          <p:cNvPr id="8" name="Multiplication Sign 7">
            <a:extLst>
              <a:ext uri="{FF2B5EF4-FFF2-40B4-BE49-F238E27FC236}">
                <a16:creationId xmlns:a16="http://schemas.microsoft.com/office/drawing/2014/main" id="{3BC487C5-0AA9-2B30-0FD4-0235C1A18F7C}"/>
              </a:ext>
            </a:extLst>
          </p:cNvPr>
          <p:cNvSpPr/>
          <p:nvPr/>
        </p:nvSpPr>
        <p:spPr bwMode="auto">
          <a:xfrm>
            <a:off x="7819269" y="0"/>
            <a:ext cx="965200" cy="1046480"/>
          </a:xfrm>
          <a:prstGeom prst="mathMultiply">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79078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69AE7CD-6F56-870C-27A3-736667CB4628}"/>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Slide Number Placeholder 2">
            <a:extLst>
              <a:ext uri="{FF2B5EF4-FFF2-40B4-BE49-F238E27FC236}">
                <a16:creationId xmlns:a16="http://schemas.microsoft.com/office/drawing/2014/main" id="{5DC337D0-C2A0-0345-E0CB-3EB1648052BB}"/>
              </a:ext>
            </a:extLst>
          </p:cNvPr>
          <p:cNvSpPr>
            <a:spLocks noGrp="1"/>
          </p:cNvSpPr>
          <p:nvPr>
            <p:ph type="sldNum" sz="quarter" idx="11"/>
          </p:nvPr>
        </p:nvSpPr>
        <p:spPr/>
        <p:txBody>
          <a:bodyPr/>
          <a:lstStyle/>
          <a:p>
            <a:fld id="{0970407D-EE58-4A0B-824B-1D3AE42DD9CF}" type="slidenum">
              <a:rPr lang="en-GB" altLang="cs-CZ" noProof="0" smtClean="0"/>
              <a:pPr/>
              <a:t>18</a:t>
            </a:fld>
            <a:endParaRPr lang="en-GB" altLang="cs-CZ" noProof="0" dirty="0"/>
          </a:p>
        </p:txBody>
      </p:sp>
      <p:sp>
        <p:nvSpPr>
          <p:cNvPr id="4" name="Title 3">
            <a:extLst>
              <a:ext uri="{FF2B5EF4-FFF2-40B4-BE49-F238E27FC236}">
                <a16:creationId xmlns:a16="http://schemas.microsoft.com/office/drawing/2014/main" id="{FF3789FC-00D2-6F91-CE8D-4C3487A2DB1B}"/>
              </a:ext>
            </a:extLst>
          </p:cNvPr>
          <p:cNvSpPr>
            <a:spLocks noGrp="1"/>
          </p:cNvSpPr>
          <p:nvPr>
            <p:ph type="title"/>
          </p:nvPr>
        </p:nvSpPr>
        <p:spPr/>
        <p:txBody>
          <a:bodyPr/>
          <a:lstStyle/>
          <a:p>
            <a:endParaRPr lang="en-US" dirty="0"/>
          </a:p>
        </p:txBody>
      </p:sp>
      <p:sp>
        <p:nvSpPr>
          <p:cNvPr id="5" name="Content Placeholder 4">
            <a:extLst>
              <a:ext uri="{FF2B5EF4-FFF2-40B4-BE49-F238E27FC236}">
                <a16:creationId xmlns:a16="http://schemas.microsoft.com/office/drawing/2014/main" id="{6FE93E80-64FD-9A18-BAD7-9FFAE8725BC5}"/>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B8F71179-BBA3-7098-6721-EC4F11D1E4F4}"/>
              </a:ext>
            </a:extLst>
          </p:cNvPr>
          <p:cNvPicPr>
            <a:picLocks noChangeAspect="1"/>
          </p:cNvPicPr>
          <p:nvPr/>
        </p:nvPicPr>
        <p:blipFill>
          <a:blip r:embed="rId2"/>
          <a:stretch>
            <a:fillRect/>
          </a:stretch>
        </p:blipFill>
        <p:spPr>
          <a:xfrm>
            <a:off x="499500" y="0"/>
            <a:ext cx="6993299" cy="6858000"/>
          </a:xfrm>
          <a:prstGeom prst="rect">
            <a:avLst/>
          </a:prstGeom>
        </p:spPr>
      </p:pic>
      <p:sp>
        <p:nvSpPr>
          <p:cNvPr id="9" name="Smiley Face 8">
            <a:extLst>
              <a:ext uri="{FF2B5EF4-FFF2-40B4-BE49-F238E27FC236}">
                <a16:creationId xmlns:a16="http://schemas.microsoft.com/office/drawing/2014/main" id="{40EB3DAC-26BA-46A8-6686-C440CA597E4D}"/>
              </a:ext>
            </a:extLst>
          </p:cNvPr>
          <p:cNvSpPr/>
          <p:nvPr/>
        </p:nvSpPr>
        <p:spPr bwMode="auto">
          <a:xfrm>
            <a:off x="7963780" y="83867"/>
            <a:ext cx="751840" cy="751840"/>
          </a:xfrm>
          <a:prstGeom prst="smileyFace">
            <a:avLst/>
          </a:prstGeom>
          <a:solidFill>
            <a:srgbClr val="92D05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204971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41D302A-86E6-5D68-0FDD-71052FE2D6DA}"/>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Slide Number Placeholder 2">
            <a:extLst>
              <a:ext uri="{FF2B5EF4-FFF2-40B4-BE49-F238E27FC236}">
                <a16:creationId xmlns:a16="http://schemas.microsoft.com/office/drawing/2014/main" id="{A43823D3-7244-A3FA-7FB5-9C23F58C7E23}"/>
              </a:ext>
            </a:extLst>
          </p:cNvPr>
          <p:cNvSpPr>
            <a:spLocks noGrp="1"/>
          </p:cNvSpPr>
          <p:nvPr>
            <p:ph type="sldNum" sz="quarter" idx="11"/>
          </p:nvPr>
        </p:nvSpPr>
        <p:spPr/>
        <p:txBody>
          <a:bodyPr/>
          <a:lstStyle/>
          <a:p>
            <a:fld id="{0970407D-EE58-4A0B-824B-1D3AE42DD9CF}" type="slidenum">
              <a:rPr lang="en-GB" altLang="cs-CZ" noProof="0" smtClean="0"/>
              <a:pPr/>
              <a:t>19</a:t>
            </a:fld>
            <a:endParaRPr lang="en-GB" altLang="cs-CZ" noProof="0" dirty="0"/>
          </a:p>
        </p:txBody>
      </p:sp>
      <p:sp>
        <p:nvSpPr>
          <p:cNvPr id="4" name="Title 3">
            <a:extLst>
              <a:ext uri="{FF2B5EF4-FFF2-40B4-BE49-F238E27FC236}">
                <a16:creationId xmlns:a16="http://schemas.microsoft.com/office/drawing/2014/main" id="{915D8B51-3089-B526-44FB-89A3BF5FE45B}"/>
              </a:ext>
            </a:extLst>
          </p:cNvPr>
          <p:cNvSpPr>
            <a:spLocks noGrp="1"/>
          </p:cNvSpPr>
          <p:nvPr>
            <p:ph type="title"/>
          </p:nvPr>
        </p:nvSpPr>
        <p:spPr>
          <a:xfrm>
            <a:off x="540000" y="269817"/>
            <a:ext cx="8064900" cy="451576"/>
          </a:xfrm>
        </p:spPr>
        <p:txBody>
          <a:bodyPr/>
          <a:lstStyle/>
          <a:p>
            <a:r>
              <a:rPr lang="en-US" dirty="0"/>
              <a:t>This is a shopping list not literature review</a:t>
            </a:r>
          </a:p>
        </p:txBody>
      </p:sp>
      <p:sp>
        <p:nvSpPr>
          <p:cNvPr id="5" name="Content Placeholder 4">
            <a:extLst>
              <a:ext uri="{FF2B5EF4-FFF2-40B4-BE49-F238E27FC236}">
                <a16:creationId xmlns:a16="http://schemas.microsoft.com/office/drawing/2014/main" id="{D175A9EA-1ACC-C1EB-C018-D2ACC796715C}"/>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8E794B42-CA47-5BE0-CF37-3593F94D0336}"/>
              </a:ext>
            </a:extLst>
          </p:cNvPr>
          <p:cNvPicPr>
            <a:picLocks noChangeAspect="1"/>
          </p:cNvPicPr>
          <p:nvPr/>
        </p:nvPicPr>
        <p:blipFill>
          <a:blip r:embed="rId2"/>
          <a:stretch>
            <a:fillRect/>
          </a:stretch>
        </p:blipFill>
        <p:spPr>
          <a:xfrm>
            <a:off x="539100" y="721393"/>
            <a:ext cx="7091060" cy="6210183"/>
          </a:xfrm>
          <a:prstGeom prst="rect">
            <a:avLst/>
          </a:prstGeom>
        </p:spPr>
      </p:pic>
    </p:spTree>
    <p:extLst>
      <p:ext uri="{BB962C8B-B14F-4D97-AF65-F5344CB8AC3E}">
        <p14:creationId xmlns:p14="http://schemas.microsoft.com/office/powerpoint/2010/main" val="3932820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A370BC7-1C60-42C3-A32C-7AB0C3E64BC6}"/>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Slide Number Placeholder 2">
            <a:extLst>
              <a:ext uri="{FF2B5EF4-FFF2-40B4-BE49-F238E27FC236}">
                <a16:creationId xmlns:a16="http://schemas.microsoft.com/office/drawing/2014/main" id="{F84E8996-44EC-43FB-AB0F-1C8BEBF9BA63}"/>
              </a:ext>
            </a:extLst>
          </p:cNvPr>
          <p:cNvSpPr>
            <a:spLocks noGrp="1"/>
          </p:cNvSpPr>
          <p:nvPr>
            <p:ph type="sldNum" sz="quarter" idx="11"/>
          </p:nvPr>
        </p:nvSpPr>
        <p:spPr/>
        <p:txBody>
          <a:bodyPr/>
          <a:lstStyle/>
          <a:p>
            <a:fld id="{0970407D-EE58-4A0B-824B-1D3AE42DD9CF}" type="slidenum">
              <a:rPr lang="en-GB" altLang="cs-CZ" noProof="0" smtClean="0"/>
              <a:pPr/>
              <a:t>2</a:t>
            </a:fld>
            <a:endParaRPr lang="en-GB" altLang="cs-CZ" noProof="0" dirty="0"/>
          </a:p>
        </p:txBody>
      </p:sp>
      <p:sp>
        <p:nvSpPr>
          <p:cNvPr id="4" name="Title 3">
            <a:extLst>
              <a:ext uri="{FF2B5EF4-FFF2-40B4-BE49-F238E27FC236}">
                <a16:creationId xmlns:a16="http://schemas.microsoft.com/office/drawing/2014/main" id="{82A36556-112F-4FE9-90A2-489BC995F881}"/>
              </a:ext>
            </a:extLst>
          </p:cNvPr>
          <p:cNvSpPr>
            <a:spLocks noGrp="1"/>
          </p:cNvSpPr>
          <p:nvPr>
            <p:ph type="title"/>
          </p:nvPr>
        </p:nvSpPr>
        <p:spPr/>
        <p:txBody>
          <a:bodyPr/>
          <a:lstStyle/>
          <a:p>
            <a:r>
              <a:rPr lang="en-US" dirty="0"/>
              <a:t>Features of academic writing (refreshing)</a:t>
            </a:r>
          </a:p>
        </p:txBody>
      </p:sp>
      <p:pic>
        <p:nvPicPr>
          <p:cNvPr id="7" name="Content Placeholder 6">
            <a:extLst>
              <a:ext uri="{FF2B5EF4-FFF2-40B4-BE49-F238E27FC236}">
                <a16:creationId xmlns:a16="http://schemas.microsoft.com/office/drawing/2014/main" id="{768B961A-3503-400D-BF82-493D07E78E4B}"/>
              </a:ext>
            </a:extLst>
          </p:cNvPr>
          <p:cNvPicPr>
            <a:picLocks noGrp="1" noChangeAspect="1"/>
          </p:cNvPicPr>
          <p:nvPr>
            <p:ph idx="1"/>
          </p:nvPr>
        </p:nvPicPr>
        <p:blipFill>
          <a:blip r:embed="rId2"/>
          <a:stretch>
            <a:fillRect/>
          </a:stretch>
        </p:blipFill>
        <p:spPr>
          <a:xfrm>
            <a:off x="349863" y="1740569"/>
            <a:ext cx="8191358" cy="3760556"/>
          </a:xfrm>
        </p:spPr>
      </p:pic>
    </p:spTree>
    <p:extLst>
      <p:ext uri="{BB962C8B-B14F-4D97-AF65-F5344CB8AC3E}">
        <p14:creationId xmlns:p14="http://schemas.microsoft.com/office/powerpoint/2010/main" val="1388881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86E53CE-F446-3C63-01D2-5E082A527DDE}"/>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Slide Number Placeholder 2">
            <a:extLst>
              <a:ext uri="{FF2B5EF4-FFF2-40B4-BE49-F238E27FC236}">
                <a16:creationId xmlns:a16="http://schemas.microsoft.com/office/drawing/2014/main" id="{3281D825-7793-35D0-19F4-81FA61A622E6}"/>
              </a:ext>
            </a:extLst>
          </p:cNvPr>
          <p:cNvSpPr>
            <a:spLocks noGrp="1"/>
          </p:cNvSpPr>
          <p:nvPr>
            <p:ph type="sldNum" sz="quarter" idx="11"/>
          </p:nvPr>
        </p:nvSpPr>
        <p:spPr/>
        <p:txBody>
          <a:bodyPr/>
          <a:lstStyle/>
          <a:p>
            <a:fld id="{0970407D-EE58-4A0B-824B-1D3AE42DD9CF}" type="slidenum">
              <a:rPr lang="en-GB" altLang="cs-CZ" noProof="0" smtClean="0"/>
              <a:pPr/>
              <a:t>20</a:t>
            </a:fld>
            <a:endParaRPr lang="en-GB" altLang="cs-CZ" noProof="0" dirty="0"/>
          </a:p>
        </p:txBody>
      </p:sp>
      <p:sp>
        <p:nvSpPr>
          <p:cNvPr id="4" name="Title 3">
            <a:extLst>
              <a:ext uri="{FF2B5EF4-FFF2-40B4-BE49-F238E27FC236}">
                <a16:creationId xmlns:a16="http://schemas.microsoft.com/office/drawing/2014/main" id="{D36F47D3-CCA8-AB4B-9F4E-CF83BEFE13A5}"/>
              </a:ext>
            </a:extLst>
          </p:cNvPr>
          <p:cNvSpPr>
            <a:spLocks noGrp="1"/>
          </p:cNvSpPr>
          <p:nvPr>
            <p:ph type="title"/>
          </p:nvPr>
        </p:nvSpPr>
        <p:spPr/>
        <p:txBody>
          <a:bodyPr/>
          <a:lstStyle/>
          <a:p>
            <a:r>
              <a:rPr lang="en-US" dirty="0"/>
              <a:t>Connect sources</a:t>
            </a:r>
          </a:p>
        </p:txBody>
      </p:sp>
      <p:sp>
        <p:nvSpPr>
          <p:cNvPr id="5" name="Content Placeholder 4">
            <a:extLst>
              <a:ext uri="{FF2B5EF4-FFF2-40B4-BE49-F238E27FC236}">
                <a16:creationId xmlns:a16="http://schemas.microsoft.com/office/drawing/2014/main" id="{0063F1AD-79FB-E263-FD0D-B44A59388572}"/>
              </a:ext>
            </a:extLst>
          </p:cNvPr>
          <p:cNvSpPr>
            <a:spLocks noGrp="1"/>
          </p:cNvSpPr>
          <p:nvPr>
            <p:ph idx="1"/>
          </p:nvPr>
        </p:nvSpPr>
        <p:spPr/>
        <p:txBody>
          <a:bodyPr/>
          <a:lstStyle/>
          <a:p>
            <a:pPr algn="just">
              <a:lnSpc>
                <a:spcPct val="115000"/>
              </a:lnSpc>
              <a:spcAft>
                <a:spcPts val="1000"/>
              </a:spcAft>
            </a:pPr>
            <a:r>
              <a:rPr lang="en-US" sz="1800" dirty="0">
                <a:effectLst/>
                <a:latin typeface="Arial" panose="020B0604020202020204" pitchFamily="34" charset="0"/>
                <a:ea typeface="MS Mincho" panose="02020609040205080304" pitchFamily="49" charset="-128"/>
                <a:cs typeface="Times New Roman" panose="02020603050405020304" pitchFamily="18" charset="0"/>
              </a:rPr>
              <a:t>One of the most significant </a:t>
            </a:r>
            <a:r>
              <a:rPr lang="en-US" sz="1800" dirty="0">
                <a:solidFill>
                  <a:srgbClr val="0000DC"/>
                </a:solidFill>
                <a:effectLst/>
                <a:latin typeface="Arial" panose="020B0604020202020204" pitchFamily="34" charset="0"/>
                <a:ea typeface="MS Mincho" panose="02020609040205080304" pitchFamily="49" charset="-128"/>
                <a:cs typeface="Times New Roman" panose="02020603050405020304" pitchFamily="18" charset="0"/>
              </a:rPr>
              <a:t>theoretical explanations </a:t>
            </a:r>
            <a:r>
              <a:rPr lang="en-US" sz="1800" dirty="0">
                <a:effectLst/>
                <a:latin typeface="Arial" panose="020B0604020202020204" pitchFamily="34" charset="0"/>
                <a:ea typeface="MS Mincho" panose="02020609040205080304" pitchFamily="49" charset="-128"/>
                <a:cs typeface="Times New Roman" panose="02020603050405020304" pitchFamily="18" charset="0"/>
              </a:rPr>
              <a:t>for performance budgeting is that it can aid in the better allocation of public resources. Policymakers may guarantee that resources are allocated toward programs and initiatives that are most successful in attaining desired goals by tying budgeting to performance outcomes. This can lead to increased efficiency and effectiveness in government spending (Jones &amp; Lynch, 2006).</a:t>
            </a:r>
          </a:p>
          <a:p>
            <a:pPr algn="just">
              <a:lnSpc>
                <a:spcPct val="115000"/>
              </a:lnSpc>
              <a:spcAft>
                <a:spcPts val="1000"/>
              </a:spcAft>
            </a:pPr>
            <a:r>
              <a:rPr lang="en-US" sz="1800" dirty="0">
                <a:effectLst/>
                <a:latin typeface="Arial" panose="020B0604020202020204" pitchFamily="34" charset="0"/>
                <a:ea typeface="MS Mincho" panose="02020609040205080304" pitchFamily="49" charset="-128"/>
                <a:cs typeface="Times New Roman" panose="02020603050405020304" pitchFamily="18" charset="0"/>
              </a:rPr>
              <a:t>There is </a:t>
            </a:r>
            <a:r>
              <a:rPr lang="en-US" sz="1800" dirty="0">
                <a:solidFill>
                  <a:srgbClr val="0000DC"/>
                </a:solidFill>
                <a:effectLst/>
                <a:latin typeface="Arial" panose="020B0604020202020204" pitchFamily="34" charset="0"/>
                <a:ea typeface="MS Mincho" panose="02020609040205080304" pitchFamily="49" charset="-128"/>
                <a:cs typeface="Times New Roman" panose="02020603050405020304" pitchFamily="18" charset="0"/>
              </a:rPr>
              <a:t>evidence</a:t>
            </a:r>
            <a:r>
              <a:rPr lang="en-US" sz="1800" dirty="0">
                <a:effectLst/>
                <a:latin typeface="Arial" panose="020B0604020202020204" pitchFamily="34" charset="0"/>
                <a:ea typeface="MS Mincho" panose="02020609040205080304" pitchFamily="49" charset="-128"/>
                <a:cs typeface="Times New Roman" panose="02020603050405020304" pitchFamily="18" charset="0"/>
              </a:rPr>
              <a:t> that performance budgeting improves budget outcomes. According to Poterba and Rueben (1999), states that used performance budgeting had better fiscal results, such as reduced deficits and improved credit ratings. Similarly, </a:t>
            </a:r>
            <a:r>
              <a:rPr lang="en-US" sz="1800" dirty="0" err="1">
                <a:effectLst/>
                <a:latin typeface="Arial" panose="020B0604020202020204" pitchFamily="34" charset="0"/>
                <a:ea typeface="MS Mincho" panose="02020609040205080304" pitchFamily="49" charset="-128"/>
                <a:cs typeface="Times New Roman" panose="02020603050405020304" pitchFamily="18" charset="0"/>
              </a:rPr>
              <a:t>LaLumia</a:t>
            </a:r>
            <a:r>
              <a:rPr lang="en-US" sz="1800" dirty="0">
                <a:effectLst/>
                <a:latin typeface="Arial" panose="020B0604020202020204" pitchFamily="34" charset="0"/>
                <a:ea typeface="MS Mincho" panose="02020609040205080304" pitchFamily="49" charset="-128"/>
                <a:cs typeface="Times New Roman" panose="02020603050405020304" pitchFamily="18" charset="0"/>
              </a:rPr>
              <a:t> and Lovell (2012) discovered that performance-based budgeting was connected with greater budgetary performance in US municipal governments.</a:t>
            </a:r>
          </a:p>
          <a:p>
            <a:endParaRPr lang="en-US" dirty="0"/>
          </a:p>
        </p:txBody>
      </p:sp>
    </p:spTree>
    <p:extLst>
      <p:ext uri="{BB962C8B-B14F-4D97-AF65-F5344CB8AC3E}">
        <p14:creationId xmlns:p14="http://schemas.microsoft.com/office/powerpoint/2010/main" val="2220614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971D3BE-5450-279B-09AA-3673A1A12987}"/>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Slide Number Placeholder 2">
            <a:extLst>
              <a:ext uri="{FF2B5EF4-FFF2-40B4-BE49-F238E27FC236}">
                <a16:creationId xmlns:a16="http://schemas.microsoft.com/office/drawing/2014/main" id="{3815E1DB-00FF-8BCE-89D8-5BA82782E76F}"/>
              </a:ext>
            </a:extLst>
          </p:cNvPr>
          <p:cNvSpPr>
            <a:spLocks noGrp="1"/>
          </p:cNvSpPr>
          <p:nvPr>
            <p:ph type="sldNum" sz="quarter" idx="11"/>
          </p:nvPr>
        </p:nvSpPr>
        <p:spPr/>
        <p:txBody>
          <a:bodyPr/>
          <a:lstStyle/>
          <a:p>
            <a:fld id="{0970407D-EE58-4A0B-824B-1D3AE42DD9CF}" type="slidenum">
              <a:rPr lang="en-GB" altLang="cs-CZ" noProof="0" smtClean="0"/>
              <a:pPr/>
              <a:t>21</a:t>
            </a:fld>
            <a:endParaRPr lang="en-GB" altLang="cs-CZ" noProof="0" dirty="0"/>
          </a:p>
        </p:txBody>
      </p:sp>
      <p:sp>
        <p:nvSpPr>
          <p:cNvPr id="4" name="Title 3">
            <a:extLst>
              <a:ext uri="{FF2B5EF4-FFF2-40B4-BE49-F238E27FC236}">
                <a16:creationId xmlns:a16="http://schemas.microsoft.com/office/drawing/2014/main" id="{5B60CE58-89D8-5457-34CB-74BC80FB4C3B}"/>
              </a:ext>
            </a:extLst>
          </p:cNvPr>
          <p:cNvSpPr>
            <a:spLocks noGrp="1"/>
          </p:cNvSpPr>
          <p:nvPr>
            <p:ph type="title"/>
          </p:nvPr>
        </p:nvSpPr>
        <p:spPr/>
        <p:txBody>
          <a:bodyPr/>
          <a:lstStyle/>
          <a:p>
            <a:r>
              <a:rPr lang="en-US" dirty="0"/>
              <a:t>Connect sources</a:t>
            </a:r>
          </a:p>
        </p:txBody>
      </p:sp>
      <p:sp>
        <p:nvSpPr>
          <p:cNvPr id="5" name="Content Placeholder 4">
            <a:extLst>
              <a:ext uri="{FF2B5EF4-FFF2-40B4-BE49-F238E27FC236}">
                <a16:creationId xmlns:a16="http://schemas.microsoft.com/office/drawing/2014/main" id="{497C261C-5301-E3B1-8660-9C8E1CAD9516}"/>
              </a:ext>
            </a:extLst>
          </p:cNvPr>
          <p:cNvSpPr>
            <a:spLocks noGrp="1"/>
          </p:cNvSpPr>
          <p:nvPr>
            <p:ph idx="1"/>
          </p:nvPr>
        </p:nvSpPr>
        <p:spPr/>
        <p:txBody>
          <a:bodyPr/>
          <a:lstStyle/>
          <a:p>
            <a:pPr indent="449580" algn="just">
              <a:lnSpc>
                <a:spcPct val="130000"/>
              </a:lnSpc>
              <a:spcAft>
                <a:spcPts val="500"/>
              </a:spcAft>
            </a:pPr>
            <a:r>
              <a:rPr lang="en-US" sz="1800" dirty="0">
                <a:solidFill>
                  <a:schemeClr val="tx2"/>
                </a:solidFill>
                <a:effectLst/>
                <a:latin typeface="Arial" panose="020B0604020202020204" pitchFamily="34" charset="0"/>
                <a:ea typeface="MS Mincho" panose="02020609040205080304" pitchFamily="49" charset="-128"/>
                <a:cs typeface="Arial" panose="020B0604020202020204" pitchFamily="34" charset="0"/>
              </a:rPr>
              <a:t>Several strategies </a:t>
            </a:r>
            <a:r>
              <a:rPr lang="en-US" sz="1800" dirty="0">
                <a:effectLst/>
                <a:latin typeface="Arial" panose="020B0604020202020204" pitchFamily="34" charset="0"/>
                <a:ea typeface="MS Mincho" panose="02020609040205080304" pitchFamily="49" charset="-128"/>
                <a:cs typeface="Arial" panose="020B0604020202020204" pitchFamily="34" charset="0"/>
              </a:rPr>
              <a:t>have been proposed to address the generational wealth gap. These strategies aim to increase intergenerational mobility, redistribute wealth, and improve access to opportunities for those from disadvantaged backgrounds. </a:t>
            </a:r>
            <a:r>
              <a:rPr lang="en-US" sz="1800" dirty="0">
                <a:solidFill>
                  <a:schemeClr val="tx2"/>
                </a:solidFill>
                <a:effectLst/>
                <a:latin typeface="Arial" panose="020B0604020202020204" pitchFamily="34" charset="0"/>
                <a:ea typeface="MS Mincho" panose="02020609040205080304" pitchFamily="49" charset="-128"/>
                <a:cs typeface="Arial" panose="020B0604020202020204" pitchFamily="34" charset="0"/>
              </a:rPr>
              <a:t>One approach to addressing the generational wealth gap is through policies aimed at increasing intergenerational mobility</a:t>
            </a:r>
            <a:r>
              <a:rPr lang="en-US" sz="1800" dirty="0">
                <a:effectLst/>
                <a:latin typeface="Arial" panose="020B0604020202020204" pitchFamily="34" charset="0"/>
                <a:ea typeface="MS Mincho" panose="02020609040205080304" pitchFamily="49" charset="-128"/>
                <a:cs typeface="Arial" panose="020B0604020202020204" pitchFamily="34" charset="0"/>
              </a:rPr>
              <a:t>. This includes measures like improving access to education and affordable housing, which can help reduce the wealth gap by providing opportunities for those from low-income backgrounds (Chen &amp; </a:t>
            </a:r>
            <a:r>
              <a:rPr lang="en-US" sz="1800" dirty="0" err="1">
                <a:effectLst/>
                <a:latin typeface="Arial" panose="020B0604020202020204" pitchFamily="34" charset="0"/>
                <a:ea typeface="MS Mincho" panose="02020609040205080304" pitchFamily="49" charset="-128"/>
                <a:cs typeface="Arial" panose="020B0604020202020204" pitchFamily="34" charset="0"/>
              </a:rPr>
              <a:t>Corak</a:t>
            </a:r>
            <a:r>
              <a:rPr lang="en-US" sz="1800" dirty="0">
                <a:effectLst/>
                <a:latin typeface="Arial" panose="020B0604020202020204" pitchFamily="34" charset="0"/>
                <a:ea typeface="MS Mincho" panose="02020609040205080304" pitchFamily="49" charset="-128"/>
                <a:cs typeface="Arial" panose="020B0604020202020204" pitchFamily="34" charset="0"/>
              </a:rPr>
              <a:t>, 2008). </a:t>
            </a:r>
            <a:r>
              <a:rPr lang="en-US" sz="1800" dirty="0">
                <a:solidFill>
                  <a:schemeClr val="tx2"/>
                </a:solidFill>
                <a:effectLst/>
                <a:latin typeface="Arial" panose="020B0604020202020204" pitchFamily="34" charset="0"/>
                <a:ea typeface="MS Mincho" panose="02020609040205080304" pitchFamily="49" charset="-128"/>
                <a:cs typeface="Arial" panose="020B0604020202020204" pitchFamily="34" charset="0"/>
              </a:rPr>
              <a:t>Another approach is through redistributive policies</a:t>
            </a:r>
            <a:r>
              <a:rPr lang="en-US" sz="1800" dirty="0">
                <a:effectLst/>
                <a:latin typeface="Arial" panose="020B0604020202020204" pitchFamily="34" charset="0"/>
                <a:ea typeface="MS Mincho" panose="02020609040205080304" pitchFamily="49" charset="-128"/>
                <a:cs typeface="Arial" panose="020B0604020202020204" pitchFamily="34" charset="0"/>
              </a:rPr>
              <a:t>, such as progressive taxation and inheritance taxes, which can help redistribute wealth and reduce the concentration of wealth in older generations (Keister &amp; Moller, 2000). These policies can help ensure greater economic and social equality by reducing the barriers to wealth accumulation faced by those from low-income backgrounds.</a:t>
            </a:r>
            <a:endParaRPr lang="en-US" sz="1800" dirty="0">
              <a:effectLst/>
              <a:latin typeface="Arial" panose="020B0604020202020204" pitchFamily="34" charset="0"/>
              <a:ea typeface="MS Mincho" panose="02020609040205080304" pitchFamily="49" charset="-128"/>
              <a:cs typeface="Times New Roman" panose="02020603050405020304" pitchFamily="18" charset="0"/>
            </a:endParaRPr>
          </a:p>
          <a:p>
            <a:endParaRPr lang="en-US" dirty="0"/>
          </a:p>
        </p:txBody>
      </p:sp>
    </p:spTree>
    <p:extLst>
      <p:ext uri="{BB962C8B-B14F-4D97-AF65-F5344CB8AC3E}">
        <p14:creationId xmlns:p14="http://schemas.microsoft.com/office/powerpoint/2010/main" val="3512413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17B0227-BC08-F9FE-C681-73A30F8AC7FD}"/>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Slide Number Placeholder 2">
            <a:extLst>
              <a:ext uri="{FF2B5EF4-FFF2-40B4-BE49-F238E27FC236}">
                <a16:creationId xmlns:a16="http://schemas.microsoft.com/office/drawing/2014/main" id="{64E23CEE-C9A3-8E9C-C112-2574CA6BB6C9}"/>
              </a:ext>
            </a:extLst>
          </p:cNvPr>
          <p:cNvSpPr>
            <a:spLocks noGrp="1"/>
          </p:cNvSpPr>
          <p:nvPr>
            <p:ph type="sldNum" sz="quarter" idx="11"/>
          </p:nvPr>
        </p:nvSpPr>
        <p:spPr/>
        <p:txBody>
          <a:bodyPr/>
          <a:lstStyle/>
          <a:p>
            <a:fld id="{0970407D-EE58-4A0B-824B-1D3AE42DD9CF}" type="slidenum">
              <a:rPr lang="en-GB" altLang="cs-CZ" noProof="0" smtClean="0"/>
              <a:pPr/>
              <a:t>22</a:t>
            </a:fld>
            <a:endParaRPr lang="en-GB" altLang="cs-CZ" noProof="0" dirty="0"/>
          </a:p>
        </p:txBody>
      </p:sp>
      <p:sp>
        <p:nvSpPr>
          <p:cNvPr id="4" name="Title 3">
            <a:extLst>
              <a:ext uri="{FF2B5EF4-FFF2-40B4-BE49-F238E27FC236}">
                <a16:creationId xmlns:a16="http://schemas.microsoft.com/office/drawing/2014/main" id="{25C3107D-FBE3-63C1-1D02-3E0EE78834AE}"/>
              </a:ext>
            </a:extLst>
          </p:cNvPr>
          <p:cNvSpPr>
            <a:spLocks noGrp="1"/>
          </p:cNvSpPr>
          <p:nvPr>
            <p:ph type="title"/>
          </p:nvPr>
        </p:nvSpPr>
        <p:spPr/>
        <p:txBody>
          <a:bodyPr/>
          <a:lstStyle/>
          <a:p>
            <a:r>
              <a:rPr lang="en-US" dirty="0"/>
              <a:t>Topic sentence is important</a:t>
            </a:r>
          </a:p>
        </p:txBody>
      </p:sp>
      <p:sp>
        <p:nvSpPr>
          <p:cNvPr id="5" name="Content Placeholder 4">
            <a:extLst>
              <a:ext uri="{FF2B5EF4-FFF2-40B4-BE49-F238E27FC236}">
                <a16:creationId xmlns:a16="http://schemas.microsoft.com/office/drawing/2014/main" id="{D4B8B8FF-6CE2-A269-CD2B-7DF37AFCFB75}"/>
              </a:ext>
            </a:extLst>
          </p:cNvPr>
          <p:cNvSpPr>
            <a:spLocks noGrp="1"/>
          </p:cNvSpPr>
          <p:nvPr>
            <p:ph idx="1"/>
          </p:nvPr>
        </p:nvSpPr>
        <p:spPr/>
        <p:txBody>
          <a:bodyPr/>
          <a:lstStyle/>
          <a:p>
            <a:pPr algn="l"/>
            <a:r>
              <a:rPr lang="en-US" sz="2000" b="0" i="0" dirty="0">
                <a:effectLst/>
                <a:latin typeface="arial" panose="020B0604020202020204" pitchFamily="34" charset="0"/>
              </a:rPr>
              <a:t>The </a:t>
            </a:r>
            <a:r>
              <a:rPr lang="en-US" sz="2000" b="1" i="0" dirty="0">
                <a:solidFill>
                  <a:schemeClr val="tx2"/>
                </a:solidFill>
                <a:effectLst/>
                <a:latin typeface="arial" panose="020B0604020202020204" pitchFamily="34" charset="0"/>
              </a:rPr>
              <a:t>topic sentence</a:t>
            </a:r>
            <a:r>
              <a:rPr lang="en-US" sz="2000" b="0" i="0" dirty="0">
                <a:solidFill>
                  <a:schemeClr val="tx2"/>
                </a:solidFill>
                <a:effectLst/>
                <a:latin typeface="arial" panose="020B0604020202020204" pitchFamily="34" charset="0"/>
              </a:rPr>
              <a:t> </a:t>
            </a:r>
            <a:r>
              <a:rPr lang="en-US" sz="2000" b="0" i="0" dirty="0">
                <a:effectLst/>
                <a:latin typeface="arial" panose="020B0604020202020204" pitchFamily="34" charset="0"/>
              </a:rPr>
              <a:t>is the first sentence of the </a:t>
            </a:r>
            <a:r>
              <a:rPr lang="en-US" sz="2000" i="0" dirty="0">
                <a:effectLst/>
                <a:latin typeface="arial" panose="020B0604020202020204" pitchFamily="34" charset="0"/>
              </a:rPr>
              <a:t>paragraph.</a:t>
            </a:r>
          </a:p>
          <a:p>
            <a:pPr algn="l"/>
            <a:r>
              <a:rPr lang="en-US" sz="2000" i="0" dirty="0">
                <a:effectLst/>
                <a:latin typeface="arial" panose="020B0604020202020204" pitchFamily="34" charset="0"/>
              </a:rPr>
              <a:t>Sometimes referred to as a </a:t>
            </a:r>
            <a:r>
              <a:rPr lang="en-US" sz="2000" i="0" dirty="0">
                <a:solidFill>
                  <a:schemeClr val="tx2"/>
                </a:solidFill>
                <a:effectLst/>
                <a:latin typeface="arial" panose="020B0604020202020204" pitchFamily="34" charset="0"/>
              </a:rPr>
              <a:t>focus sentence </a:t>
            </a:r>
          </a:p>
          <a:p>
            <a:pPr algn="l"/>
            <a:r>
              <a:rPr lang="en-US" sz="2000" i="0" dirty="0">
                <a:effectLst/>
                <a:latin typeface="arial" panose="020B0604020202020204" pitchFamily="34" charset="0"/>
              </a:rPr>
              <a:t>Topic sentence helps organize the paragraph by summarizing the information in the paragraph.</a:t>
            </a:r>
            <a:r>
              <a:rPr lang="en-US" sz="2000" b="0" i="0" dirty="0">
                <a:effectLst/>
                <a:latin typeface="arial" panose="020B0604020202020204" pitchFamily="34" charset="0"/>
              </a:rPr>
              <a:t> </a:t>
            </a:r>
          </a:p>
          <a:p>
            <a:endParaRPr lang="en-US" sz="2000" b="0" i="0" dirty="0">
              <a:solidFill>
                <a:srgbClr val="202124"/>
              </a:solidFill>
              <a:effectLst/>
              <a:latin typeface="arial" panose="020B0604020202020204" pitchFamily="34" charset="0"/>
            </a:endParaRPr>
          </a:p>
          <a:p>
            <a:r>
              <a:rPr lang="en-US" sz="2000" b="0" i="0" dirty="0">
                <a:solidFill>
                  <a:srgbClr val="202124"/>
                </a:solidFill>
                <a:effectLst/>
                <a:latin typeface="arial" panose="020B0604020202020204" pitchFamily="34" charset="0"/>
              </a:rPr>
              <a:t>Tips: </a:t>
            </a:r>
          </a:p>
          <a:p>
            <a:pPr marL="511200" indent="-457200">
              <a:buFont typeface="+mj-lt"/>
              <a:buAutoNum type="arabicPeriod"/>
            </a:pPr>
            <a:r>
              <a:rPr lang="en-US" sz="2000" b="0" i="0" dirty="0">
                <a:solidFill>
                  <a:srgbClr val="202124"/>
                </a:solidFill>
                <a:effectLst/>
                <a:latin typeface="arial" panose="020B0604020202020204" pitchFamily="34" charset="0"/>
              </a:rPr>
              <a:t>Identify the main point in your paragraph</a:t>
            </a:r>
          </a:p>
          <a:p>
            <a:pPr marL="511200" indent="-457200">
              <a:buFont typeface="+mj-lt"/>
              <a:buAutoNum type="arabicPeriod"/>
            </a:pPr>
            <a:r>
              <a:rPr lang="en-US" sz="2000" b="0" i="0" dirty="0">
                <a:solidFill>
                  <a:srgbClr val="202124"/>
                </a:solidFill>
                <a:effectLst/>
                <a:latin typeface="arial" panose="020B0604020202020204" pitchFamily="34" charset="0"/>
              </a:rPr>
              <a:t>Write a sentence that connects to your main idea with a what and </a:t>
            </a:r>
            <a:br>
              <a:rPr lang="en-US" sz="2000" b="0" i="0" dirty="0">
                <a:solidFill>
                  <a:srgbClr val="202124"/>
                </a:solidFill>
                <a:effectLst/>
                <a:latin typeface="arial" panose="020B0604020202020204" pitchFamily="34" charset="0"/>
              </a:rPr>
            </a:br>
            <a:r>
              <a:rPr lang="en-US" sz="2000" b="0" i="0" dirty="0">
                <a:solidFill>
                  <a:srgbClr val="202124"/>
                </a:solidFill>
                <a:effectLst/>
                <a:latin typeface="arial" panose="020B0604020202020204" pitchFamily="34" charset="0"/>
              </a:rPr>
              <a:t>a why. State what the topic is and why it matters.</a:t>
            </a:r>
          </a:p>
          <a:p>
            <a:pPr marL="511200" indent="-457200">
              <a:buFont typeface="+mj-lt"/>
              <a:buAutoNum type="arabicPeriod"/>
            </a:pPr>
            <a:r>
              <a:rPr lang="en-US" sz="2000" b="0" i="0" dirty="0">
                <a:solidFill>
                  <a:srgbClr val="202124"/>
                </a:solidFill>
                <a:effectLst/>
                <a:latin typeface="arial" panose="020B0604020202020204" pitchFamily="34" charset="0"/>
              </a:rPr>
              <a:t>Topic sentence gives readers something interesting to think</a:t>
            </a:r>
            <a:endParaRPr lang="en-US" sz="2000" dirty="0">
              <a:solidFill>
                <a:srgbClr val="202124"/>
              </a:solidFill>
              <a:latin typeface="arial" panose="020B0604020202020204" pitchFamily="34" charset="0"/>
            </a:endParaRPr>
          </a:p>
          <a:p>
            <a:pPr marL="511200" indent="-457200">
              <a:buFont typeface="+mj-lt"/>
              <a:buAutoNum type="arabicPeriod"/>
            </a:pPr>
            <a:endParaRPr lang="en-US" sz="2000" b="0" i="0" dirty="0">
              <a:solidFill>
                <a:srgbClr val="202124"/>
              </a:solidFill>
              <a:effectLst/>
              <a:latin typeface="arial" panose="020B0604020202020204" pitchFamily="34" charset="0"/>
            </a:endParaRPr>
          </a:p>
          <a:p>
            <a:r>
              <a:rPr lang="en-US" sz="1100" kern="0" dirty="0">
                <a:effectLst/>
                <a:latin typeface="Arial" panose="020B0604020202020204" pitchFamily="34" charset="0"/>
                <a:ea typeface="MS Mincho" panose="02020609040205080304" pitchFamily="49" charset="-128"/>
                <a:cs typeface="Times New Roman" panose="02020603050405020304" pitchFamily="18" charset="0"/>
              </a:rPr>
              <a:t>https://www.indeed.com/career-advice/career-development/how-to-write-a-topic-sentence</a:t>
            </a:r>
          </a:p>
          <a:p>
            <a:endParaRPr lang="cs-CZ" dirty="0"/>
          </a:p>
          <a:p>
            <a:endParaRPr lang="en-US" dirty="0"/>
          </a:p>
        </p:txBody>
      </p:sp>
    </p:spTree>
    <p:extLst>
      <p:ext uri="{BB962C8B-B14F-4D97-AF65-F5344CB8AC3E}">
        <p14:creationId xmlns:p14="http://schemas.microsoft.com/office/powerpoint/2010/main" val="190978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E12002E-5438-AC6E-EFF7-F00147F72E16}"/>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Slide Number Placeholder 2">
            <a:extLst>
              <a:ext uri="{FF2B5EF4-FFF2-40B4-BE49-F238E27FC236}">
                <a16:creationId xmlns:a16="http://schemas.microsoft.com/office/drawing/2014/main" id="{1D4D2004-32AD-258E-323D-48488CF5E0A5}"/>
              </a:ext>
            </a:extLst>
          </p:cNvPr>
          <p:cNvSpPr>
            <a:spLocks noGrp="1"/>
          </p:cNvSpPr>
          <p:nvPr>
            <p:ph type="sldNum" sz="quarter" idx="11"/>
          </p:nvPr>
        </p:nvSpPr>
        <p:spPr/>
        <p:txBody>
          <a:bodyPr/>
          <a:lstStyle/>
          <a:p>
            <a:fld id="{0970407D-EE58-4A0B-824B-1D3AE42DD9CF}" type="slidenum">
              <a:rPr lang="en-GB" altLang="cs-CZ" noProof="0" smtClean="0"/>
              <a:pPr/>
              <a:t>23</a:t>
            </a:fld>
            <a:endParaRPr lang="en-GB" altLang="cs-CZ" noProof="0" dirty="0"/>
          </a:p>
        </p:txBody>
      </p:sp>
      <p:sp>
        <p:nvSpPr>
          <p:cNvPr id="4" name="Title 3">
            <a:extLst>
              <a:ext uri="{FF2B5EF4-FFF2-40B4-BE49-F238E27FC236}">
                <a16:creationId xmlns:a16="http://schemas.microsoft.com/office/drawing/2014/main" id="{42084726-ED13-CD63-7BB5-4CA1D8F8508D}"/>
              </a:ext>
            </a:extLst>
          </p:cNvPr>
          <p:cNvSpPr>
            <a:spLocks noGrp="1"/>
          </p:cNvSpPr>
          <p:nvPr>
            <p:ph type="title"/>
          </p:nvPr>
        </p:nvSpPr>
        <p:spPr/>
        <p:txBody>
          <a:bodyPr/>
          <a:lstStyle/>
          <a:p>
            <a:r>
              <a:rPr lang="en-US" dirty="0"/>
              <a:t>Topic sentence examples</a:t>
            </a:r>
          </a:p>
        </p:txBody>
      </p:sp>
      <p:sp>
        <p:nvSpPr>
          <p:cNvPr id="5" name="Content Placeholder 4">
            <a:extLst>
              <a:ext uri="{FF2B5EF4-FFF2-40B4-BE49-F238E27FC236}">
                <a16:creationId xmlns:a16="http://schemas.microsoft.com/office/drawing/2014/main" id="{10844429-64AB-6453-8A6C-DEE303B9BBBE}"/>
              </a:ext>
            </a:extLst>
          </p:cNvPr>
          <p:cNvSpPr>
            <a:spLocks noGrp="1"/>
          </p:cNvSpPr>
          <p:nvPr>
            <p:ph idx="1"/>
          </p:nvPr>
        </p:nvSpPr>
        <p:spPr/>
        <p:txBody>
          <a:bodyPr/>
          <a:lstStyle/>
          <a:p>
            <a:pPr algn="l"/>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 An organization is like an organism whose flow of information is imperative for its functioning.</a:t>
            </a:r>
          </a:p>
          <a:p>
            <a:endParaRPr lang="en-US" sz="1800" b="0" i="0" u="none" strike="noStrike" baseline="0" dirty="0">
              <a:solidFill>
                <a:srgbClr val="000000"/>
              </a:solidFill>
              <a:latin typeface="Arial" panose="020B0604020202020204" pitchFamily="34" charset="0"/>
            </a:endParaRPr>
          </a:p>
          <a:p>
            <a:r>
              <a:rPr lang="en-US" sz="1800" dirty="0">
                <a:solidFill>
                  <a:srgbClr val="000000"/>
                </a:solidFill>
                <a:latin typeface="Arial" panose="020B0604020202020204" pitchFamily="34" charset="0"/>
                <a:ea typeface="MS Mincho" panose="02020609040205080304" pitchFamily="49" charset="-128"/>
                <a:cs typeface="Times New Roman" panose="02020603050405020304" pitchFamily="18" charset="0"/>
              </a:rPr>
              <a:t>Fast fashion is readily available, inexpensively made part of fashion industry. </a:t>
            </a:r>
          </a:p>
          <a:p>
            <a:endParaRPr lang="en-US" sz="1800" dirty="0">
              <a:solidFill>
                <a:srgbClr val="000000"/>
              </a:solidFill>
              <a:latin typeface="Arial" panose="020B0604020202020204" pitchFamily="34" charset="0"/>
              <a:ea typeface="MS Mincho" panose="02020609040205080304" pitchFamily="49" charset="-128"/>
              <a:cs typeface="Times New Roman" panose="02020603050405020304" pitchFamily="18" charset="0"/>
            </a:endParaRPr>
          </a:p>
          <a:p>
            <a:r>
              <a:rPr lang="en-US" sz="1800" dirty="0">
                <a:effectLst/>
                <a:latin typeface="Arial" panose="020B0604020202020204" pitchFamily="34" charset="0"/>
                <a:ea typeface="MS Mincho" panose="02020609040205080304" pitchFamily="49" charset="-128"/>
              </a:rPr>
              <a:t>One of the primary causes of the generational wealth gap is differences in savings behavior between generations. </a:t>
            </a:r>
          </a:p>
          <a:p>
            <a:endParaRPr lang="en-US" sz="1800" dirty="0">
              <a:solidFill>
                <a:srgbClr val="000000"/>
              </a:solidFill>
              <a:latin typeface="Arial" panose="020B0604020202020204" pitchFamily="34" charset="0"/>
              <a:ea typeface="MS Mincho" panose="02020609040205080304" pitchFamily="49" charset="-128"/>
              <a:cs typeface="Times New Roman" panose="02020603050405020304" pitchFamily="18" charset="0"/>
            </a:endParaRPr>
          </a:p>
          <a:p>
            <a:r>
              <a:rPr lang="en-US" sz="1800" dirty="0">
                <a:effectLst/>
                <a:latin typeface="Arial" panose="020B0604020202020204" pitchFamily="34" charset="0"/>
                <a:ea typeface="MS Mincho" panose="02020609040205080304" pitchFamily="49" charset="-128"/>
              </a:rPr>
              <a:t>Dating apps have significantly changed the way people approach romantic relationships, driving a move toward online and mobile dating. </a:t>
            </a:r>
            <a:endParaRPr lang="en-US" sz="1800" dirty="0">
              <a:solidFill>
                <a:srgbClr val="000000"/>
              </a:solidFill>
              <a:latin typeface="Arial" panose="020B0604020202020204" pitchFamily="34" charset="0"/>
              <a:ea typeface="MS Mincho" panose="02020609040205080304" pitchFamily="49" charset="-128"/>
              <a:cs typeface="Times New Roman" panose="02020603050405020304" pitchFamily="18" charset="0"/>
            </a:endParaRPr>
          </a:p>
          <a:p>
            <a:endParaRPr lang="en-US" sz="1800" dirty="0">
              <a:latin typeface="Arial" panose="020B0604020202020204" pitchFamily="34" charset="0"/>
              <a:ea typeface="MS Mincho" panose="02020609040205080304" pitchFamily="49" charset="-128"/>
              <a:cs typeface="Times New Roman" panose="02020603050405020304" pitchFamily="18" charset="0"/>
            </a:endParaRPr>
          </a:p>
          <a:p>
            <a:endParaRPr lang="en-US" dirty="0"/>
          </a:p>
        </p:txBody>
      </p:sp>
    </p:spTree>
    <p:extLst>
      <p:ext uri="{BB962C8B-B14F-4D97-AF65-F5344CB8AC3E}">
        <p14:creationId xmlns:p14="http://schemas.microsoft.com/office/powerpoint/2010/main" val="2419760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E3F5E84-1DE3-3274-8D5A-F718C9AE6C5D}"/>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Slide Number Placeholder 2">
            <a:extLst>
              <a:ext uri="{FF2B5EF4-FFF2-40B4-BE49-F238E27FC236}">
                <a16:creationId xmlns:a16="http://schemas.microsoft.com/office/drawing/2014/main" id="{8DB36D1B-3F1F-67A5-1422-4F4D60D4A623}"/>
              </a:ext>
            </a:extLst>
          </p:cNvPr>
          <p:cNvSpPr>
            <a:spLocks noGrp="1"/>
          </p:cNvSpPr>
          <p:nvPr>
            <p:ph type="sldNum" sz="quarter" idx="11"/>
          </p:nvPr>
        </p:nvSpPr>
        <p:spPr/>
        <p:txBody>
          <a:bodyPr/>
          <a:lstStyle/>
          <a:p>
            <a:fld id="{0970407D-EE58-4A0B-824B-1D3AE42DD9CF}" type="slidenum">
              <a:rPr lang="en-GB" altLang="cs-CZ" noProof="0" smtClean="0"/>
              <a:pPr/>
              <a:t>24</a:t>
            </a:fld>
            <a:endParaRPr lang="en-GB" altLang="cs-CZ" noProof="0" dirty="0"/>
          </a:p>
        </p:txBody>
      </p:sp>
      <p:sp>
        <p:nvSpPr>
          <p:cNvPr id="4" name="Title 3">
            <a:extLst>
              <a:ext uri="{FF2B5EF4-FFF2-40B4-BE49-F238E27FC236}">
                <a16:creationId xmlns:a16="http://schemas.microsoft.com/office/drawing/2014/main" id="{E947FD65-9DD9-23AE-7A0F-54F0633C82AB}"/>
              </a:ext>
            </a:extLst>
          </p:cNvPr>
          <p:cNvSpPr>
            <a:spLocks noGrp="1"/>
          </p:cNvSpPr>
          <p:nvPr>
            <p:ph type="title"/>
          </p:nvPr>
        </p:nvSpPr>
        <p:spPr/>
        <p:txBody>
          <a:bodyPr/>
          <a:lstStyle/>
          <a:p>
            <a:r>
              <a:rPr lang="en-US" dirty="0"/>
              <a:t>Avoid making strong claims</a:t>
            </a:r>
          </a:p>
        </p:txBody>
      </p:sp>
      <p:sp>
        <p:nvSpPr>
          <p:cNvPr id="5" name="Content Placeholder 4">
            <a:extLst>
              <a:ext uri="{FF2B5EF4-FFF2-40B4-BE49-F238E27FC236}">
                <a16:creationId xmlns:a16="http://schemas.microsoft.com/office/drawing/2014/main" id="{6A71FFB8-89F8-2C59-EBA6-2471B9194F8E}"/>
              </a:ext>
            </a:extLst>
          </p:cNvPr>
          <p:cNvSpPr>
            <a:spLocks noGrp="1"/>
          </p:cNvSpPr>
          <p:nvPr>
            <p:ph idx="1"/>
          </p:nvPr>
        </p:nvSpPr>
        <p:spPr/>
        <p:txBody>
          <a:bodyPr/>
          <a:lstStyle/>
          <a:p>
            <a:r>
              <a:rPr lang="en-US" sz="1800" dirty="0">
                <a:effectLst/>
                <a:latin typeface="Arial" panose="020B0604020202020204" pitchFamily="34" charset="0"/>
                <a:ea typeface="MS Mincho" panose="02020609040205080304" pitchFamily="49" charset="-128"/>
                <a:cs typeface="Times New Roman" panose="02020603050405020304" pitchFamily="18" charset="0"/>
              </a:rPr>
              <a:t>This literature review aims to provide a comprehensive overview of the current state of research …</a:t>
            </a:r>
          </a:p>
          <a:p>
            <a:endParaRPr lang="en-US" sz="1800" dirty="0">
              <a:latin typeface="Arial" panose="020B0604020202020204" pitchFamily="34" charset="0"/>
              <a:ea typeface="MS Mincho" panose="02020609040205080304" pitchFamily="49" charset="-128"/>
              <a:cs typeface="Times New Roman" panose="02020603050405020304" pitchFamily="18" charset="0"/>
            </a:endParaRPr>
          </a:p>
          <a:p>
            <a:r>
              <a:rPr lang="en-US" sz="1800" dirty="0">
                <a:effectLst/>
                <a:latin typeface="Arial" panose="020B0604020202020204" pitchFamily="34" charset="0"/>
                <a:ea typeface="MS Mincho" panose="02020609040205080304" pitchFamily="49" charset="-128"/>
              </a:rPr>
              <a:t>I would conduct further research as mentioned to erase any doubts about partial moderating factors because just CSR in itself contains a broad spectrum of constructs. </a:t>
            </a:r>
            <a:endParaRPr lang="en-US" sz="1800" dirty="0">
              <a:effectLst/>
              <a:latin typeface="Arial" panose="020B0604020202020204" pitchFamily="34" charset="0"/>
              <a:ea typeface="MS Mincho" panose="02020609040205080304" pitchFamily="49" charset="-128"/>
              <a:cs typeface="Times New Roman" panose="02020603050405020304" pitchFamily="18" charset="0"/>
            </a:endParaRPr>
          </a:p>
          <a:p>
            <a:endParaRPr lang="en-US" sz="1800" dirty="0">
              <a:effectLst/>
              <a:latin typeface="Arial" panose="020B0604020202020204" pitchFamily="34" charset="0"/>
              <a:ea typeface="MS Mincho" panose="02020609040205080304" pitchFamily="49" charset="-128"/>
              <a:cs typeface="Times New Roman" panose="02020603050405020304" pitchFamily="18" charset="0"/>
            </a:endParaRPr>
          </a:p>
          <a:p>
            <a:r>
              <a:rPr lang="en-US" sz="1800" dirty="0">
                <a:effectLst/>
                <a:latin typeface="Arial" panose="020B0604020202020204" pitchFamily="34" charset="0"/>
                <a:ea typeface="MS Mincho" panose="02020609040205080304" pitchFamily="49" charset="-128"/>
                <a:cs typeface="Times New Roman" panose="02020603050405020304" pitchFamily="18" charset="0"/>
              </a:rPr>
              <a:t>In my opinion, the influence of COVID-19 on air transport is clear. </a:t>
            </a:r>
          </a:p>
          <a:p>
            <a:endParaRPr lang="en-US" sz="1800" dirty="0">
              <a:latin typeface="Arial" panose="020B0604020202020204" pitchFamily="34" charset="0"/>
              <a:ea typeface="MS Mincho" panose="02020609040205080304" pitchFamily="49" charset="-128"/>
              <a:cs typeface="Times New Roman" panose="02020603050405020304" pitchFamily="18" charset="0"/>
            </a:endParaRPr>
          </a:p>
          <a:p>
            <a:r>
              <a:rPr lang="en-US" sz="1800" dirty="0">
                <a:latin typeface="Arial" panose="020B0604020202020204" pitchFamily="34" charset="0"/>
                <a:ea typeface="MS Mincho" panose="02020609040205080304" pitchFamily="49" charset="-128"/>
                <a:cs typeface="Times New Roman" panose="02020603050405020304" pitchFamily="18" charset="0"/>
              </a:rPr>
              <a:t>This literature review informs about all possible obstacles derived from wrong product consumption.</a:t>
            </a:r>
          </a:p>
          <a:p>
            <a:endParaRPr lang="en-US" dirty="0"/>
          </a:p>
        </p:txBody>
      </p:sp>
    </p:spTree>
    <p:extLst>
      <p:ext uri="{BB962C8B-B14F-4D97-AF65-F5344CB8AC3E}">
        <p14:creationId xmlns:p14="http://schemas.microsoft.com/office/powerpoint/2010/main" val="29085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10B2ABE-5B5B-5F22-E2D4-3079FB9EADA8}"/>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Slide Number Placeholder 2">
            <a:extLst>
              <a:ext uri="{FF2B5EF4-FFF2-40B4-BE49-F238E27FC236}">
                <a16:creationId xmlns:a16="http://schemas.microsoft.com/office/drawing/2014/main" id="{BC90AFE5-F1C5-75CF-48AD-8975C76BC6AD}"/>
              </a:ext>
            </a:extLst>
          </p:cNvPr>
          <p:cNvSpPr>
            <a:spLocks noGrp="1"/>
          </p:cNvSpPr>
          <p:nvPr>
            <p:ph type="sldNum" sz="quarter" idx="11"/>
          </p:nvPr>
        </p:nvSpPr>
        <p:spPr/>
        <p:txBody>
          <a:bodyPr/>
          <a:lstStyle/>
          <a:p>
            <a:fld id="{0970407D-EE58-4A0B-824B-1D3AE42DD9CF}" type="slidenum">
              <a:rPr lang="en-GB" altLang="cs-CZ" noProof="0" smtClean="0"/>
              <a:pPr/>
              <a:t>25</a:t>
            </a:fld>
            <a:endParaRPr lang="en-GB" altLang="cs-CZ" noProof="0" dirty="0"/>
          </a:p>
        </p:txBody>
      </p:sp>
      <p:sp>
        <p:nvSpPr>
          <p:cNvPr id="5" name="Content Placeholder 4">
            <a:extLst>
              <a:ext uri="{FF2B5EF4-FFF2-40B4-BE49-F238E27FC236}">
                <a16:creationId xmlns:a16="http://schemas.microsoft.com/office/drawing/2014/main" id="{D47D4697-5C80-0219-9483-A339744D8FB4}"/>
              </a:ext>
            </a:extLst>
          </p:cNvPr>
          <p:cNvSpPr>
            <a:spLocks noGrp="1"/>
          </p:cNvSpPr>
          <p:nvPr>
            <p:ph idx="1"/>
          </p:nvPr>
        </p:nvSpPr>
        <p:spPr/>
        <p:txBody>
          <a:bodyPr/>
          <a:lstStyle/>
          <a:p>
            <a:r>
              <a:rPr lang="en-US" sz="1800" b="1"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The shift towards fully remote or hybrid work environments in recent years has brought employee engagement to the forefront as a critical area of study.</a:t>
            </a:r>
            <a:r>
              <a:rPr lang="en-US" sz="18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Companies are increasingly focused on maintaining high productivity and engagement levels in virtual settings. Key strategies that have been proven effective in fostering employee engagement in remote work environments include organizational support, mental health initiatives, the adoption of appropriate technologies, and flexible work policies. These strategies are essential to addressing the challenges associated with remote work, such as communication barriers, social isolation, and work-life balance concerns.</a:t>
            </a:r>
            <a:endParaRPr lang="cs-CZ" sz="1800" kern="100" dirty="0">
              <a:effectLst/>
              <a:latin typeface="Calibri" panose="020F0502020204030204" pitchFamily="34" charset="0"/>
              <a:ea typeface="Calibri" panose="020F0502020204030204" pitchFamily="34" charset="0"/>
              <a:cs typeface="Arial" panose="020B0604020202020204" pitchFamily="34" charset="0"/>
            </a:endParaRPr>
          </a:p>
          <a:p>
            <a:endParaRPr lang="cs-CZ" dirty="0"/>
          </a:p>
        </p:txBody>
      </p:sp>
      <p:sp>
        <p:nvSpPr>
          <p:cNvPr id="6" name="TextBox 5">
            <a:extLst>
              <a:ext uri="{FF2B5EF4-FFF2-40B4-BE49-F238E27FC236}">
                <a16:creationId xmlns:a16="http://schemas.microsoft.com/office/drawing/2014/main" id="{6FC11321-2078-F3F3-6B1B-12048C08891B}"/>
              </a:ext>
            </a:extLst>
          </p:cNvPr>
          <p:cNvSpPr txBox="1"/>
          <p:nvPr/>
        </p:nvSpPr>
        <p:spPr>
          <a:xfrm>
            <a:off x="5919537" y="170563"/>
            <a:ext cx="2948147" cy="584775"/>
          </a:xfrm>
          <a:prstGeom prst="rect">
            <a:avLst/>
          </a:prstGeom>
          <a:solidFill>
            <a:schemeClr val="accent3">
              <a:lumMod val="20000"/>
              <a:lumOff val="80000"/>
            </a:schemeClr>
          </a:solidFill>
        </p:spPr>
        <p:txBody>
          <a:bodyPr wrap="square" rtlCol="0">
            <a:spAutoFit/>
          </a:bodyPr>
          <a:lstStyle/>
          <a:p>
            <a:r>
              <a:rPr kumimoji="0" lang="en-US" sz="1600" b="0" i="0" u="none" strike="noStrike" cap="none" normalizeH="0" baseline="0" dirty="0">
                <a:ln>
                  <a:noFill/>
                </a:ln>
                <a:effectLst/>
                <a:latin typeface="+mn-lt"/>
              </a:rPr>
              <a:t>Suggestion: Do </a:t>
            </a:r>
            <a:r>
              <a:rPr lang="en-US" sz="1600" dirty="0">
                <a:latin typeface="+mn-lt"/>
              </a:rPr>
              <a:t>not bold or underline text. </a:t>
            </a:r>
            <a:endParaRPr kumimoji="0" lang="cs-CZ" sz="1600" b="0" i="0" u="none" strike="noStrike" cap="none" normalizeH="0" baseline="0" dirty="0">
              <a:ln>
                <a:noFill/>
              </a:ln>
              <a:effectLst/>
              <a:latin typeface="+mn-lt"/>
            </a:endParaRPr>
          </a:p>
        </p:txBody>
      </p:sp>
    </p:spTree>
    <p:extLst>
      <p:ext uri="{BB962C8B-B14F-4D97-AF65-F5344CB8AC3E}">
        <p14:creationId xmlns:p14="http://schemas.microsoft.com/office/powerpoint/2010/main" val="12603174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7230E9D-4788-9F70-F99C-9E9C01DADF1D}"/>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Slide Number Placeholder 2">
            <a:extLst>
              <a:ext uri="{FF2B5EF4-FFF2-40B4-BE49-F238E27FC236}">
                <a16:creationId xmlns:a16="http://schemas.microsoft.com/office/drawing/2014/main" id="{F4EDD80D-9A7E-8F33-447A-DA7FA30689CF}"/>
              </a:ext>
            </a:extLst>
          </p:cNvPr>
          <p:cNvSpPr>
            <a:spLocks noGrp="1"/>
          </p:cNvSpPr>
          <p:nvPr>
            <p:ph type="sldNum" sz="quarter" idx="11"/>
          </p:nvPr>
        </p:nvSpPr>
        <p:spPr/>
        <p:txBody>
          <a:bodyPr/>
          <a:lstStyle/>
          <a:p>
            <a:fld id="{0970407D-EE58-4A0B-824B-1D3AE42DD9CF}" type="slidenum">
              <a:rPr lang="en-GB" altLang="cs-CZ" noProof="0" smtClean="0"/>
              <a:pPr/>
              <a:t>26</a:t>
            </a:fld>
            <a:endParaRPr lang="en-GB" altLang="cs-CZ" noProof="0" dirty="0"/>
          </a:p>
        </p:txBody>
      </p:sp>
      <p:sp>
        <p:nvSpPr>
          <p:cNvPr id="5" name="Content Placeholder 4">
            <a:extLst>
              <a:ext uri="{FF2B5EF4-FFF2-40B4-BE49-F238E27FC236}">
                <a16:creationId xmlns:a16="http://schemas.microsoft.com/office/drawing/2014/main" id="{2DF9FA57-4504-2560-5DCE-44AADF7F331B}"/>
              </a:ext>
            </a:extLst>
          </p:cNvPr>
          <p:cNvSpPr>
            <a:spLocks noGrp="1"/>
          </p:cNvSpPr>
          <p:nvPr>
            <p:ph idx="1"/>
          </p:nvPr>
        </p:nvSpPr>
        <p:spPr/>
        <p:txBody>
          <a:bodyPr/>
          <a:lstStyle/>
          <a:p>
            <a:r>
              <a:rPr lang="en-US" sz="1600" dirty="0">
                <a:effectLst/>
                <a:latin typeface="Arial" panose="020B0604020202020204" pitchFamily="34" charset="0"/>
                <a:ea typeface="MS Mincho" panose="02020609040205080304" pitchFamily="49" charset="-128"/>
                <a:cs typeface="Arial" panose="020B0604020202020204" pitchFamily="34" charset="0"/>
              </a:rPr>
              <a:t>Technical </a:t>
            </a:r>
            <a:r>
              <a:rPr lang="en-US" sz="1600" dirty="0">
                <a:effectLst/>
                <a:highlight>
                  <a:srgbClr val="FFFF00"/>
                </a:highlight>
                <a:latin typeface="Arial" panose="020B0604020202020204" pitchFamily="34" charset="0"/>
                <a:ea typeface="MS Mincho" panose="02020609040205080304" pitchFamily="49" charset="-128"/>
                <a:cs typeface="Arial" panose="020B0604020202020204" pitchFamily="34" charset="0"/>
              </a:rPr>
              <a:t>analysis is a widely used technique in financial markets </a:t>
            </a:r>
            <a:r>
              <a:rPr lang="en-US" sz="1600" dirty="0">
                <a:effectLst/>
                <a:latin typeface="Arial" panose="020B0604020202020204" pitchFamily="34" charset="0"/>
                <a:ea typeface="MS Mincho" panose="02020609040205080304" pitchFamily="49" charset="-128"/>
                <a:cs typeface="Arial" panose="020B0604020202020204" pitchFamily="34" charset="0"/>
              </a:rPr>
              <a:t>that involves studying historical prices and trading volume to forecast market trends and guide investment decision-making. Although technical analysis has been a reliable tool over the past decades, it has faced significant criticism for its limitations. The subjectivity of pattern recognition, and the inability to account for the complex nature of financial markets, have exposed researchers to exploring a tool to enhance these limitations. </a:t>
            </a:r>
            <a:r>
              <a:rPr lang="en-US" sz="1600" dirty="0">
                <a:effectLst/>
                <a:highlight>
                  <a:srgbClr val="FFFF00"/>
                </a:highlight>
                <a:latin typeface="Arial" panose="020B0604020202020204" pitchFamily="34" charset="0"/>
                <a:ea typeface="MS Mincho" panose="02020609040205080304" pitchFamily="49" charset="-128"/>
                <a:cs typeface="Arial" panose="020B0604020202020204" pitchFamily="34" charset="0"/>
              </a:rPr>
              <a:t>Many experts </a:t>
            </a:r>
            <a:r>
              <a:rPr lang="en-US" sz="1600" dirty="0">
                <a:effectLst/>
                <a:latin typeface="Arial" panose="020B0604020202020204" pitchFamily="34" charset="0"/>
                <a:ea typeface="MS Mincho" panose="02020609040205080304" pitchFamily="49" charset="-128"/>
                <a:cs typeface="Arial" panose="020B0604020202020204" pitchFamily="34" charset="0"/>
              </a:rPr>
              <a:t>have </a:t>
            </a:r>
            <a:r>
              <a:rPr lang="en-US" sz="1600" dirty="0">
                <a:effectLst/>
                <a:highlight>
                  <a:srgbClr val="FFFF00"/>
                </a:highlight>
                <a:latin typeface="Arial" panose="020B0604020202020204" pitchFamily="34" charset="0"/>
                <a:ea typeface="MS Mincho" panose="02020609040205080304" pitchFamily="49" charset="-128"/>
                <a:cs typeface="Arial" panose="020B0604020202020204" pitchFamily="34" charset="0"/>
              </a:rPr>
              <a:t>introduced the integration of machine learning</a:t>
            </a:r>
            <a:r>
              <a:rPr lang="en-US" sz="1600" dirty="0">
                <a:effectLst/>
                <a:latin typeface="Arial" panose="020B0604020202020204" pitchFamily="34" charset="0"/>
                <a:ea typeface="MS Mincho" panose="02020609040205080304" pitchFamily="49" charset="-128"/>
                <a:cs typeface="Arial" panose="020B0604020202020204" pitchFamily="34" charset="0"/>
              </a:rPr>
              <a:t>. Machine learning, which is a branch of artificial intelligence, is a tool that enables algorithms to learn from the data and improve over time. This artificial tool has shown significant potential to improve the efficiency and accuracy of technical analysis in predicting stock markets. This literature review entitles the </a:t>
            </a:r>
            <a:r>
              <a:rPr lang="en-US" sz="1600" dirty="0">
                <a:effectLst/>
                <a:highlight>
                  <a:srgbClr val="FFFF00"/>
                </a:highlight>
                <a:latin typeface="Arial" panose="020B0604020202020204" pitchFamily="34" charset="0"/>
                <a:ea typeface="MS Mincho" panose="02020609040205080304" pitchFamily="49" charset="-128"/>
                <a:cs typeface="Arial" panose="020B0604020202020204" pitchFamily="34" charset="0"/>
              </a:rPr>
              <a:t>importance and advantages </a:t>
            </a:r>
            <a:r>
              <a:rPr lang="en-US" sz="1600" dirty="0">
                <a:effectLst/>
                <a:latin typeface="Arial" panose="020B0604020202020204" pitchFamily="34" charset="0"/>
                <a:ea typeface="MS Mincho" panose="02020609040205080304" pitchFamily="49" charset="-128"/>
                <a:cs typeface="Arial" panose="020B0604020202020204" pitchFamily="34" charset="0"/>
              </a:rPr>
              <a:t>of combining machine learning with technical analysis while discussing the challenges faced when performing </a:t>
            </a:r>
            <a:r>
              <a:rPr lang="en-US" sz="1600" dirty="0">
                <a:effectLst/>
                <a:highlight>
                  <a:srgbClr val="FFFF00"/>
                </a:highlight>
                <a:latin typeface="Arial" panose="020B0604020202020204" pitchFamily="34" charset="0"/>
                <a:ea typeface="MS Mincho" panose="02020609040205080304" pitchFamily="49" charset="-128"/>
                <a:cs typeface="Arial" panose="020B0604020202020204" pitchFamily="34" charset="0"/>
              </a:rPr>
              <a:t>this</a:t>
            </a:r>
            <a:r>
              <a:rPr lang="en-US" sz="1600" dirty="0">
                <a:effectLst/>
                <a:latin typeface="Arial" panose="020B0604020202020204" pitchFamily="34" charset="0"/>
                <a:ea typeface="MS Mincho" panose="02020609040205080304" pitchFamily="49" charset="-128"/>
                <a:cs typeface="Arial" panose="020B0604020202020204" pitchFamily="34" charset="0"/>
              </a:rPr>
              <a:t> integration.</a:t>
            </a:r>
            <a:endParaRPr lang="cs-CZ" sz="1600" dirty="0">
              <a:effectLst/>
              <a:latin typeface="Arial" panose="020B0604020202020204" pitchFamily="34" charset="0"/>
              <a:ea typeface="MS Mincho" panose="02020609040205080304" pitchFamily="49" charset="-128"/>
              <a:cs typeface="Times New Roman" panose="02020603050405020304" pitchFamily="18" charset="0"/>
            </a:endParaRPr>
          </a:p>
          <a:p>
            <a:endParaRPr lang="cs-CZ" sz="2000" dirty="0"/>
          </a:p>
        </p:txBody>
      </p:sp>
      <p:sp>
        <p:nvSpPr>
          <p:cNvPr id="6" name="TextBox 5">
            <a:extLst>
              <a:ext uri="{FF2B5EF4-FFF2-40B4-BE49-F238E27FC236}">
                <a16:creationId xmlns:a16="http://schemas.microsoft.com/office/drawing/2014/main" id="{827217DE-00DD-3328-ECFE-AB63856F78C8}"/>
              </a:ext>
            </a:extLst>
          </p:cNvPr>
          <p:cNvSpPr txBox="1"/>
          <p:nvPr/>
        </p:nvSpPr>
        <p:spPr>
          <a:xfrm>
            <a:off x="5534527" y="170563"/>
            <a:ext cx="3333158" cy="1077218"/>
          </a:xfrm>
          <a:prstGeom prst="rect">
            <a:avLst/>
          </a:prstGeom>
          <a:solidFill>
            <a:schemeClr val="accent3">
              <a:lumMod val="20000"/>
              <a:lumOff val="80000"/>
            </a:schemeClr>
          </a:solidFill>
        </p:spPr>
        <p:txBody>
          <a:bodyPr wrap="square" rtlCol="0">
            <a:spAutoFit/>
          </a:bodyPr>
          <a:lstStyle/>
          <a:p>
            <a:r>
              <a:rPr kumimoji="0" lang="en-US" sz="1600" b="0" i="0" u="none" strike="noStrike" cap="none" normalizeH="0" baseline="0" dirty="0">
                <a:ln>
                  <a:noFill/>
                </a:ln>
                <a:effectLst/>
                <a:latin typeface="+mn-lt"/>
              </a:rPr>
              <a:t>Suggestion: </a:t>
            </a:r>
            <a:r>
              <a:rPr lang="en-US" sz="1600" dirty="0">
                <a:latin typeface="+mn-lt"/>
              </a:rPr>
              <a:t>Make text precise. Who uses technical analysis? Who are the experts? Who benefits from machine learning?</a:t>
            </a:r>
            <a:endParaRPr kumimoji="0" lang="cs-CZ" sz="1600" b="0" i="0" u="none" strike="noStrike" cap="none" normalizeH="0" baseline="0" dirty="0">
              <a:ln>
                <a:noFill/>
              </a:ln>
              <a:effectLst/>
              <a:latin typeface="+mn-lt"/>
            </a:endParaRPr>
          </a:p>
        </p:txBody>
      </p:sp>
    </p:spTree>
    <p:extLst>
      <p:ext uri="{BB962C8B-B14F-4D97-AF65-F5344CB8AC3E}">
        <p14:creationId xmlns:p14="http://schemas.microsoft.com/office/powerpoint/2010/main" val="39398355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0AB3ACE-7A25-7740-9620-BA4C8E4249F4}"/>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Slide Number Placeholder 2">
            <a:extLst>
              <a:ext uri="{FF2B5EF4-FFF2-40B4-BE49-F238E27FC236}">
                <a16:creationId xmlns:a16="http://schemas.microsoft.com/office/drawing/2014/main" id="{7BBE4274-8615-0F97-C0A1-ED9223D1266B}"/>
              </a:ext>
            </a:extLst>
          </p:cNvPr>
          <p:cNvSpPr>
            <a:spLocks noGrp="1"/>
          </p:cNvSpPr>
          <p:nvPr>
            <p:ph type="sldNum" sz="quarter" idx="11"/>
          </p:nvPr>
        </p:nvSpPr>
        <p:spPr/>
        <p:txBody>
          <a:bodyPr/>
          <a:lstStyle/>
          <a:p>
            <a:fld id="{0970407D-EE58-4A0B-824B-1D3AE42DD9CF}" type="slidenum">
              <a:rPr lang="en-GB" altLang="cs-CZ" noProof="0" smtClean="0"/>
              <a:pPr/>
              <a:t>27</a:t>
            </a:fld>
            <a:endParaRPr lang="en-GB" altLang="cs-CZ" noProof="0" dirty="0"/>
          </a:p>
        </p:txBody>
      </p:sp>
      <p:sp>
        <p:nvSpPr>
          <p:cNvPr id="5" name="Content Placeholder 4">
            <a:extLst>
              <a:ext uri="{FF2B5EF4-FFF2-40B4-BE49-F238E27FC236}">
                <a16:creationId xmlns:a16="http://schemas.microsoft.com/office/drawing/2014/main" id="{E761CE9A-379E-0217-27F3-E7266A3D75AB}"/>
              </a:ext>
            </a:extLst>
          </p:cNvPr>
          <p:cNvSpPr>
            <a:spLocks noGrp="1"/>
          </p:cNvSpPr>
          <p:nvPr>
            <p:ph idx="1"/>
          </p:nvPr>
        </p:nvSpPr>
        <p:spPr/>
        <p:txBody>
          <a:bodyPr/>
          <a:lstStyle/>
          <a:p>
            <a:pPr algn="just">
              <a:lnSpc>
                <a:spcPct val="200000"/>
              </a:lnSpc>
              <a:spcAft>
                <a:spcPts val="10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1. Introduction:</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highlight>
                  <a:srgbClr val="FFFF00"/>
                </a:highlight>
                <a:latin typeface="Times New Roman" panose="02020603050405020304" pitchFamily="18" charset="0"/>
                <a:ea typeface="Calibri" panose="020F0502020204030204" pitchFamily="34" charset="0"/>
              </a:rPr>
              <a:t>It </a:t>
            </a:r>
            <a:r>
              <a:rPr lang="en-US" sz="1800" dirty="0">
                <a:effectLst/>
                <a:latin typeface="Times New Roman" panose="02020603050405020304" pitchFamily="18" charset="0"/>
                <a:ea typeface="Calibri" panose="020F0502020204030204" pitchFamily="34" charset="0"/>
              </a:rPr>
              <a:t>has impacted the way businesses interact with their target markets by providing </a:t>
            </a:r>
            <a:r>
              <a:rPr lang="en-US" sz="1800" dirty="0">
                <a:effectLst/>
                <a:highlight>
                  <a:srgbClr val="FFFF00"/>
                </a:highlight>
                <a:latin typeface="Times New Roman" panose="02020603050405020304" pitchFamily="18" charset="0"/>
                <a:ea typeface="Calibri" panose="020F0502020204030204" pitchFamily="34" charset="0"/>
              </a:rPr>
              <a:t>small and medium enterprises </a:t>
            </a:r>
            <a:r>
              <a:rPr lang="en-US" sz="1800" dirty="0">
                <a:effectLst/>
                <a:latin typeface="Times New Roman" panose="02020603050405020304" pitchFamily="18" charset="0"/>
                <a:ea typeface="Calibri" panose="020F0502020204030204" pitchFamily="34" charset="0"/>
              </a:rPr>
              <a:t>with scalable and reasonably priced options for client outreach. Increasingly, </a:t>
            </a:r>
            <a:r>
              <a:rPr lang="en-US" sz="1800" dirty="0">
                <a:effectLst/>
                <a:highlight>
                  <a:srgbClr val="FFFF00"/>
                </a:highlight>
                <a:latin typeface="Times New Roman" panose="02020603050405020304" pitchFamily="18" charset="0"/>
                <a:ea typeface="Calibri" panose="020F0502020204030204" pitchFamily="34" charset="0"/>
              </a:rPr>
              <a:t>SMEs</a:t>
            </a:r>
            <a:r>
              <a:rPr lang="en-US" sz="1800" dirty="0">
                <a:effectLst/>
                <a:latin typeface="Times New Roman" panose="02020603050405020304" pitchFamily="18" charset="0"/>
                <a:ea typeface="Calibri" panose="020F0502020204030204" pitchFamily="34" charset="0"/>
              </a:rPr>
              <a:t>-the category of business that traditionally has had limited access to mainstream advertising-are using a wide variety of digital marketing approaches to build better relationships with consumers </a:t>
            </a:r>
            <a:endParaRPr lang="cs-CZ" dirty="0"/>
          </a:p>
        </p:txBody>
      </p:sp>
      <p:sp>
        <p:nvSpPr>
          <p:cNvPr id="6" name="TextBox 5">
            <a:extLst>
              <a:ext uri="{FF2B5EF4-FFF2-40B4-BE49-F238E27FC236}">
                <a16:creationId xmlns:a16="http://schemas.microsoft.com/office/drawing/2014/main" id="{74E807AC-419A-A013-C3EF-61413A04E82F}"/>
              </a:ext>
            </a:extLst>
          </p:cNvPr>
          <p:cNvSpPr txBox="1"/>
          <p:nvPr/>
        </p:nvSpPr>
        <p:spPr>
          <a:xfrm>
            <a:off x="5919537" y="170563"/>
            <a:ext cx="3023937" cy="830997"/>
          </a:xfrm>
          <a:prstGeom prst="rect">
            <a:avLst/>
          </a:prstGeom>
          <a:solidFill>
            <a:schemeClr val="accent3">
              <a:lumMod val="20000"/>
              <a:lumOff val="80000"/>
            </a:schemeClr>
          </a:solidFill>
        </p:spPr>
        <p:txBody>
          <a:bodyPr wrap="square" rtlCol="0">
            <a:spAutoFit/>
          </a:bodyPr>
          <a:lstStyle/>
          <a:p>
            <a:r>
              <a:rPr kumimoji="0" lang="en-US" sz="1600" b="0" i="0" u="none" strike="noStrike" cap="none" normalizeH="0" baseline="0" dirty="0">
                <a:ln>
                  <a:noFill/>
                </a:ln>
                <a:effectLst/>
                <a:latin typeface="+mn-lt"/>
              </a:rPr>
              <a:t>Suggestion: </a:t>
            </a:r>
            <a:r>
              <a:rPr lang="en-US" sz="1600" dirty="0">
                <a:latin typeface="+mn-lt"/>
              </a:rPr>
              <a:t>Think about topical sentence to open your idea. Use abbreviation properly.</a:t>
            </a:r>
            <a:endParaRPr kumimoji="0" lang="cs-CZ" sz="1600" b="0" i="0" u="none" strike="noStrike" cap="none" normalizeH="0" baseline="0" dirty="0">
              <a:ln>
                <a:noFill/>
              </a:ln>
              <a:effectLst/>
              <a:latin typeface="+mn-lt"/>
            </a:endParaRPr>
          </a:p>
        </p:txBody>
      </p:sp>
    </p:spTree>
    <p:extLst>
      <p:ext uri="{BB962C8B-B14F-4D97-AF65-F5344CB8AC3E}">
        <p14:creationId xmlns:p14="http://schemas.microsoft.com/office/powerpoint/2010/main" val="31618207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BF492E-4057-5D63-A134-988C7B6CEFBD}"/>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Slide Number Placeholder 2">
            <a:extLst>
              <a:ext uri="{FF2B5EF4-FFF2-40B4-BE49-F238E27FC236}">
                <a16:creationId xmlns:a16="http://schemas.microsoft.com/office/drawing/2014/main" id="{A0136AF9-F5FC-8209-6170-D4D7C1AB0E26}"/>
              </a:ext>
            </a:extLst>
          </p:cNvPr>
          <p:cNvSpPr>
            <a:spLocks noGrp="1"/>
          </p:cNvSpPr>
          <p:nvPr>
            <p:ph type="sldNum" sz="quarter" idx="11"/>
          </p:nvPr>
        </p:nvSpPr>
        <p:spPr/>
        <p:txBody>
          <a:bodyPr/>
          <a:lstStyle/>
          <a:p>
            <a:fld id="{0970407D-EE58-4A0B-824B-1D3AE42DD9CF}" type="slidenum">
              <a:rPr lang="en-GB" altLang="cs-CZ" noProof="0" smtClean="0"/>
              <a:pPr/>
              <a:t>28</a:t>
            </a:fld>
            <a:endParaRPr lang="en-GB" altLang="cs-CZ" noProof="0" dirty="0"/>
          </a:p>
        </p:txBody>
      </p:sp>
      <p:sp>
        <p:nvSpPr>
          <p:cNvPr id="5" name="Content Placeholder 4">
            <a:extLst>
              <a:ext uri="{FF2B5EF4-FFF2-40B4-BE49-F238E27FC236}">
                <a16:creationId xmlns:a16="http://schemas.microsoft.com/office/drawing/2014/main" id="{279FB448-FEA8-279E-0808-F3F69EEB64EE}"/>
              </a:ext>
            </a:extLst>
          </p:cNvPr>
          <p:cNvSpPr>
            <a:spLocks noGrp="1"/>
          </p:cNvSpPr>
          <p:nvPr>
            <p:ph idx="1"/>
          </p:nvPr>
        </p:nvSpPr>
        <p:spPr/>
        <p:txBody>
          <a:bodyPr/>
          <a:lstStyle/>
          <a:p>
            <a:r>
              <a:rPr lang="en-US" sz="1800" dirty="0">
                <a:effectLst/>
                <a:highlight>
                  <a:srgbClr val="FFFF00"/>
                </a:highlight>
                <a:latin typeface="Arial" panose="020B0604020202020204" pitchFamily="34" charset="0"/>
                <a:ea typeface="MS Mincho" panose="02020609040205080304" pitchFamily="49" charset="-128"/>
                <a:cs typeface="Times New Roman" panose="02020603050405020304" pitchFamily="18" charset="0"/>
              </a:rPr>
              <a:t>Imai et al. (2019)</a:t>
            </a:r>
            <a:r>
              <a:rPr lang="en-US" sz="1800" dirty="0">
                <a:effectLst/>
                <a:latin typeface="Arial" panose="020B0604020202020204" pitchFamily="34" charset="0"/>
                <a:ea typeface="MS Mincho" panose="02020609040205080304" pitchFamily="49" charset="-128"/>
                <a:cs typeface="Times New Roman" panose="02020603050405020304" pitchFamily="18" charset="0"/>
              </a:rPr>
              <a:t> build on this by suggesting that microfinance’s impact can be much greater when non-financial services are included. They argue that providing business training, mentoring, and other support helps borrowers better use their loans and gives them a higher chance of success. </a:t>
            </a:r>
            <a:r>
              <a:rPr lang="en-US" sz="1800" dirty="0">
                <a:effectLst/>
                <a:highlight>
                  <a:srgbClr val="FFFF00"/>
                </a:highlight>
                <a:latin typeface="Arial" panose="020B0604020202020204" pitchFamily="34" charset="0"/>
                <a:ea typeface="MS Mincho" panose="02020609040205080304" pitchFamily="49" charset="-128"/>
                <a:cs typeface="Times New Roman" panose="02020603050405020304" pitchFamily="18" charset="0"/>
              </a:rPr>
              <a:t>This makes sense</a:t>
            </a:r>
            <a:r>
              <a:rPr lang="en-US" sz="1800" dirty="0">
                <a:effectLst/>
                <a:latin typeface="Arial" panose="020B0604020202020204" pitchFamily="34" charset="0"/>
                <a:ea typeface="MS Mincho" panose="02020609040205080304" pitchFamily="49" charset="-128"/>
                <a:cs typeface="Times New Roman" panose="02020603050405020304" pitchFamily="18" charset="0"/>
              </a:rPr>
              <a:t> because just having the money </a:t>
            </a:r>
            <a:r>
              <a:rPr lang="en-US" sz="1800" dirty="0">
                <a:effectLst/>
                <a:highlight>
                  <a:srgbClr val="FFFF00"/>
                </a:highlight>
                <a:latin typeface="Arial" panose="020B0604020202020204" pitchFamily="34" charset="0"/>
                <a:ea typeface="MS Mincho" panose="02020609040205080304" pitchFamily="49" charset="-128"/>
                <a:cs typeface="Times New Roman" panose="02020603050405020304" pitchFamily="18" charset="0"/>
              </a:rPr>
              <a:t>isn’t</a:t>
            </a:r>
            <a:r>
              <a:rPr lang="en-US" sz="1800" dirty="0">
                <a:effectLst/>
                <a:latin typeface="Arial" panose="020B0604020202020204" pitchFamily="34" charset="0"/>
                <a:ea typeface="MS Mincho" panose="02020609040205080304" pitchFamily="49" charset="-128"/>
                <a:cs typeface="Times New Roman" panose="02020603050405020304" pitchFamily="18" charset="0"/>
              </a:rPr>
              <a:t> enough people also need the skills to manage it effectively. However, while this is an important insight, the study </a:t>
            </a:r>
            <a:r>
              <a:rPr lang="en-US" sz="1800" dirty="0">
                <a:effectLst/>
                <a:highlight>
                  <a:srgbClr val="FFFF00"/>
                </a:highlight>
                <a:latin typeface="Arial" panose="020B0604020202020204" pitchFamily="34" charset="0"/>
                <a:ea typeface="MS Mincho" panose="02020609040205080304" pitchFamily="49" charset="-128"/>
                <a:cs typeface="Times New Roman" panose="02020603050405020304" pitchFamily="18" charset="0"/>
              </a:rPr>
              <a:t>doesn’t</a:t>
            </a:r>
            <a:r>
              <a:rPr lang="en-US" sz="1800" dirty="0">
                <a:effectLst/>
                <a:latin typeface="Arial" panose="020B0604020202020204" pitchFamily="34" charset="0"/>
                <a:ea typeface="MS Mincho" panose="02020609040205080304" pitchFamily="49" charset="-128"/>
                <a:cs typeface="Times New Roman" panose="02020603050405020304" pitchFamily="18" charset="0"/>
              </a:rPr>
              <a:t> provide many real-world examples of how </a:t>
            </a:r>
            <a:r>
              <a:rPr lang="en-US" sz="1800" dirty="0">
                <a:effectLst/>
                <a:highlight>
                  <a:srgbClr val="FFFF00"/>
                </a:highlight>
                <a:latin typeface="Arial" panose="020B0604020202020204" pitchFamily="34" charset="0"/>
                <a:ea typeface="MS Mincho" panose="02020609040205080304" pitchFamily="49" charset="-128"/>
                <a:cs typeface="Times New Roman" panose="02020603050405020304" pitchFamily="18" charset="0"/>
              </a:rPr>
              <a:t>MFIs</a:t>
            </a:r>
            <a:r>
              <a:rPr lang="en-US" sz="1800" dirty="0">
                <a:effectLst/>
                <a:latin typeface="Arial" panose="020B0604020202020204" pitchFamily="34" charset="0"/>
                <a:ea typeface="MS Mincho" panose="02020609040205080304" pitchFamily="49" charset="-128"/>
                <a:cs typeface="Times New Roman" panose="02020603050405020304" pitchFamily="18" charset="0"/>
              </a:rPr>
              <a:t> can offer these additional services without putting too much strain on their resources. </a:t>
            </a:r>
            <a:r>
              <a:rPr lang="en-US" sz="1800" dirty="0">
                <a:effectLst/>
                <a:highlight>
                  <a:srgbClr val="FFFF00"/>
                </a:highlight>
                <a:latin typeface="Arial" panose="020B0604020202020204" pitchFamily="34" charset="0"/>
                <a:ea typeface="MS Mincho" panose="02020609040205080304" pitchFamily="49" charset="-128"/>
                <a:cs typeface="Times New Roman" panose="02020603050405020304" pitchFamily="18" charset="0"/>
              </a:rPr>
              <a:t>It’s</a:t>
            </a:r>
            <a:r>
              <a:rPr lang="en-US" sz="1800" dirty="0">
                <a:effectLst/>
                <a:latin typeface="Arial" panose="020B0604020202020204" pitchFamily="34" charset="0"/>
                <a:ea typeface="MS Mincho" panose="02020609040205080304" pitchFamily="49" charset="-128"/>
                <a:cs typeface="Times New Roman" panose="02020603050405020304" pitchFamily="18" charset="0"/>
              </a:rPr>
              <a:t> a useful idea, but more practical guidance on how to make it work would have been helpful.</a:t>
            </a:r>
            <a:endParaRPr lang="cs-CZ" sz="1800" dirty="0">
              <a:effectLst/>
              <a:latin typeface="Arial" panose="020B0604020202020204" pitchFamily="34" charset="0"/>
              <a:ea typeface="MS Mincho" panose="02020609040205080304" pitchFamily="49" charset="-128"/>
              <a:cs typeface="Times New Roman" panose="02020603050405020304" pitchFamily="18" charset="0"/>
            </a:endParaRPr>
          </a:p>
          <a:p>
            <a:endParaRPr lang="cs-CZ" dirty="0"/>
          </a:p>
        </p:txBody>
      </p:sp>
      <p:sp>
        <p:nvSpPr>
          <p:cNvPr id="6" name="TextBox 5">
            <a:extLst>
              <a:ext uri="{FF2B5EF4-FFF2-40B4-BE49-F238E27FC236}">
                <a16:creationId xmlns:a16="http://schemas.microsoft.com/office/drawing/2014/main" id="{50F5CC80-3BE1-96E2-CBB3-7EDA74924027}"/>
              </a:ext>
            </a:extLst>
          </p:cNvPr>
          <p:cNvSpPr txBox="1"/>
          <p:nvPr/>
        </p:nvSpPr>
        <p:spPr>
          <a:xfrm>
            <a:off x="5919537" y="170563"/>
            <a:ext cx="2948147" cy="1077218"/>
          </a:xfrm>
          <a:prstGeom prst="rect">
            <a:avLst/>
          </a:prstGeom>
          <a:solidFill>
            <a:schemeClr val="accent3">
              <a:lumMod val="20000"/>
              <a:lumOff val="80000"/>
            </a:schemeClr>
          </a:solidFill>
        </p:spPr>
        <p:txBody>
          <a:bodyPr wrap="square" rtlCol="0">
            <a:spAutoFit/>
          </a:bodyPr>
          <a:lstStyle/>
          <a:p>
            <a:r>
              <a:rPr kumimoji="0" lang="en-US" sz="1600" b="0" i="0" u="none" strike="noStrike" cap="none" normalizeH="0" baseline="0" dirty="0">
                <a:ln>
                  <a:noFill/>
                </a:ln>
                <a:effectLst/>
                <a:latin typeface="+mn-lt"/>
              </a:rPr>
              <a:t>Suggestion: </a:t>
            </a:r>
            <a:r>
              <a:rPr lang="en-US" sz="1600" dirty="0">
                <a:latin typeface="+mn-lt"/>
              </a:rPr>
              <a:t>Think about topical sentence to open your idea. Refresh rules of academic writing.</a:t>
            </a:r>
            <a:endParaRPr kumimoji="0" lang="cs-CZ" sz="1600" b="0" i="0" u="none" strike="noStrike" cap="none" normalizeH="0" baseline="0" dirty="0">
              <a:ln>
                <a:noFill/>
              </a:ln>
              <a:effectLst/>
              <a:latin typeface="+mn-lt"/>
            </a:endParaRPr>
          </a:p>
        </p:txBody>
      </p:sp>
    </p:spTree>
    <p:extLst>
      <p:ext uri="{BB962C8B-B14F-4D97-AF65-F5344CB8AC3E}">
        <p14:creationId xmlns:p14="http://schemas.microsoft.com/office/powerpoint/2010/main" val="21479583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2A0FEEC-2F93-26D5-9375-DFFA9F86FA46}"/>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Slide Number Placeholder 2">
            <a:extLst>
              <a:ext uri="{FF2B5EF4-FFF2-40B4-BE49-F238E27FC236}">
                <a16:creationId xmlns:a16="http://schemas.microsoft.com/office/drawing/2014/main" id="{AF43ACF3-E1AA-906C-F0CA-EF9E5782CF56}"/>
              </a:ext>
            </a:extLst>
          </p:cNvPr>
          <p:cNvSpPr>
            <a:spLocks noGrp="1"/>
          </p:cNvSpPr>
          <p:nvPr>
            <p:ph type="sldNum" sz="quarter" idx="11"/>
          </p:nvPr>
        </p:nvSpPr>
        <p:spPr/>
        <p:txBody>
          <a:bodyPr/>
          <a:lstStyle/>
          <a:p>
            <a:fld id="{0970407D-EE58-4A0B-824B-1D3AE42DD9CF}" type="slidenum">
              <a:rPr lang="en-GB" altLang="cs-CZ" noProof="0" smtClean="0"/>
              <a:pPr/>
              <a:t>29</a:t>
            </a:fld>
            <a:endParaRPr lang="en-GB" altLang="cs-CZ" noProof="0" dirty="0"/>
          </a:p>
        </p:txBody>
      </p:sp>
      <p:sp>
        <p:nvSpPr>
          <p:cNvPr id="5" name="Content Placeholder 4">
            <a:extLst>
              <a:ext uri="{FF2B5EF4-FFF2-40B4-BE49-F238E27FC236}">
                <a16:creationId xmlns:a16="http://schemas.microsoft.com/office/drawing/2014/main" id="{0C8BC8B1-2E12-5616-432C-1A8136C8EA14}"/>
              </a:ext>
            </a:extLst>
          </p:cNvPr>
          <p:cNvSpPr>
            <a:spLocks noGrp="1"/>
          </p:cNvSpPr>
          <p:nvPr>
            <p:ph idx="1"/>
          </p:nvPr>
        </p:nvSpPr>
        <p:spPr/>
        <p:txBody>
          <a:bodyPr/>
          <a:lstStyle/>
          <a:p>
            <a:r>
              <a:rPr lang="en-US" sz="1800" spc="-15" dirty="0">
                <a:effectLst/>
                <a:highlight>
                  <a:srgbClr val="FFFF00"/>
                </a:highlight>
                <a:latin typeface="Times New Roman" panose="02020603050405020304" pitchFamily="18" charset="0"/>
                <a:ea typeface="Times New Roman" panose="02020603050405020304" pitchFamily="18" charset="0"/>
              </a:rPr>
              <a:t>Chen </a:t>
            </a:r>
            <a:r>
              <a:rPr lang="en-US" sz="1800" dirty="0">
                <a:effectLst/>
                <a:highlight>
                  <a:srgbClr val="FFFF00"/>
                </a:highlight>
                <a:latin typeface="Times New Roman" panose="02020603050405020304" pitchFamily="18" charset="0"/>
                <a:ea typeface="Times New Roman" panose="02020603050405020304" pitchFamily="18" charset="0"/>
              </a:rPr>
              <a:t>et </a:t>
            </a:r>
            <a:r>
              <a:rPr lang="en-US" sz="1800" spc="-15" dirty="0">
                <a:effectLst/>
                <a:highlight>
                  <a:srgbClr val="FFFF00"/>
                </a:highlight>
                <a:latin typeface="Times New Roman" panose="02020603050405020304" pitchFamily="18" charset="0"/>
                <a:ea typeface="Times New Roman" panose="02020603050405020304" pitchFamily="18" charset="0"/>
              </a:rPr>
              <a:t>al. </a:t>
            </a:r>
            <a:r>
              <a:rPr lang="en-US" sz="1800" dirty="0">
                <a:effectLst/>
                <a:highlight>
                  <a:srgbClr val="FFFF00"/>
                </a:highlight>
                <a:latin typeface="Times New Roman" panose="02020603050405020304" pitchFamily="18" charset="0"/>
                <a:ea typeface="Times New Roman" panose="02020603050405020304" pitchFamily="18" charset="0"/>
              </a:rPr>
              <a:t>(2021) </a:t>
            </a:r>
            <a:r>
              <a:rPr lang="en-US" sz="1800" dirty="0">
                <a:effectLst/>
                <a:latin typeface="Times New Roman" panose="02020603050405020304" pitchFamily="18" charset="0"/>
                <a:ea typeface="Times New Roman" panose="02020603050405020304" pitchFamily="18" charset="0"/>
              </a:rPr>
              <a:t>examine deep learning, specifically the </a:t>
            </a:r>
            <a:r>
              <a:rPr lang="en-US" sz="1800" spc="-15" dirty="0">
                <a:effectLst/>
                <a:latin typeface="Times New Roman" panose="02020603050405020304" pitchFamily="18" charset="0"/>
                <a:ea typeface="Times New Roman" panose="02020603050405020304" pitchFamily="18" charset="0"/>
              </a:rPr>
              <a:t>use of </a:t>
            </a:r>
            <a:r>
              <a:rPr lang="en-US" sz="1800" dirty="0">
                <a:effectLst/>
                <a:latin typeface="Times New Roman" panose="02020603050405020304" pitchFamily="18" charset="0"/>
                <a:ea typeface="Times New Roman" panose="02020603050405020304" pitchFamily="18" charset="0"/>
              </a:rPr>
              <a:t>convolutional neural networks (CNNs), in detecting fraudulent insurance claims. CNNs can spot subtle patterns that might signal fraud, and the study shows they are impressively effective. However, </a:t>
            </a:r>
            <a:r>
              <a:rPr lang="en-US" sz="1800" spc="-15" dirty="0">
                <a:effectLst/>
                <a:highlight>
                  <a:srgbClr val="FFFF00"/>
                </a:highlight>
                <a:latin typeface="Times New Roman" panose="02020603050405020304" pitchFamily="18" charset="0"/>
                <a:ea typeface="Times New Roman" panose="02020603050405020304" pitchFamily="18" charset="0"/>
              </a:rPr>
              <a:t>Chen </a:t>
            </a:r>
            <a:r>
              <a:rPr lang="en-US" sz="1800" dirty="0">
                <a:effectLst/>
                <a:highlight>
                  <a:srgbClr val="FFFF00"/>
                </a:highlight>
                <a:latin typeface="Times New Roman" panose="02020603050405020304" pitchFamily="18" charset="0"/>
                <a:ea typeface="Times New Roman" panose="02020603050405020304" pitchFamily="18" charset="0"/>
              </a:rPr>
              <a:t>et al. </a:t>
            </a:r>
            <a:r>
              <a:rPr lang="en-US" sz="1800" dirty="0">
                <a:effectLst/>
                <a:latin typeface="Times New Roman" panose="02020603050405020304" pitchFamily="18" charset="0"/>
                <a:ea typeface="Times New Roman" panose="02020603050405020304" pitchFamily="18" charset="0"/>
              </a:rPr>
              <a:t>raise a major concern</a:t>
            </a:r>
            <a:r>
              <a:rPr lang="en-US" sz="1800" dirty="0">
                <a:effectLst/>
                <a:highlight>
                  <a:srgbClr val="FFFF00"/>
                </a:highlight>
                <a:latin typeface="Times New Roman" panose="02020603050405020304" pitchFamily="18" charset="0"/>
                <a:ea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rPr>
              <a:t> these models operate as </a:t>
            </a:r>
            <a:r>
              <a:rPr lang="en-US" sz="1800" dirty="0">
                <a:effectLst/>
                <a:highlight>
                  <a:srgbClr val="FFFF00"/>
                </a:highlight>
                <a:latin typeface="Times New Roman" panose="02020603050405020304" pitchFamily="18" charset="0"/>
                <a:ea typeface="Times New Roman" panose="02020603050405020304" pitchFamily="18" charset="0"/>
              </a:rPr>
              <a:t>“black boxes,” </a:t>
            </a:r>
            <a:r>
              <a:rPr lang="en-US" sz="1800" dirty="0">
                <a:effectLst/>
                <a:latin typeface="Times New Roman" panose="02020603050405020304" pitchFamily="18" charset="0"/>
                <a:ea typeface="Times New Roman" panose="02020603050405020304" pitchFamily="18" charset="0"/>
              </a:rPr>
              <a:t>making decisions</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that</a:t>
            </a:r>
            <a:r>
              <a:rPr lang="en-US" sz="1800"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are</a:t>
            </a:r>
            <a:r>
              <a:rPr lang="en-US" sz="1800" spc="-5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hard</a:t>
            </a:r>
            <a:r>
              <a:rPr lang="en-US" sz="1800" spc="-4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to</a:t>
            </a:r>
            <a:r>
              <a:rPr lang="en-US" sz="1800" spc="-3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explain.</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This</a:t>
            </a:r>
            <a:r>
              <a:rPr lang="en-US" sz="1800" spc="-2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lack</a:t>
            </a:r>
            <a:r>
              <a:rPr lang="en-US" sz="1800" spc="15" dirty="0">
                <a:effectLst/>
                <a:latin typeface="Times New Roman" panose="02020603050405020304" pitchFamily="18" charset="0"/>
                <a:ea typeface="Times New Roman" panose="02020603050405020304" pitchFamily="18" charset="0"/>
              </a:rPr>
              <a:t> </a:t>
            </a:r>
            <a:r>
              <a:rPr lang="en-US" sz="1800" spc="-15" dirty="0">
                <a:effectLst/>
                <a:latin typeface="Times New Roman" panose="02020603050405020304" pitchFamily="18" charset="0"/>
                <a:ea typeface="Times New Roman" panose="02020603050405020304" pitchFamily="18" charset="0"/>
              </a:rPr>
              <a:t>of </a:t>
            </a:r>
            <a:r>
              <a:rPr lang="en-US" sz="1800" dirty="0">
                <a:effectLst/>
                <a:latin typeface="Times New Roman" panose="02020603050405020304" pitchFamily="18" charset="0"/>
                <a:ea typeface="Times New Roman" panose="02020603050405020304" pitchFamily="18" charset="0"/>
              </a:rPr>
              <a:t>transparency</a:t>
            </a:r>
            <a:r>
              <a:rPr lang="en-US" sz="1800" spc="-8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is problematic</a:t>
            </a:r>
            <a:r>
              <a:rPr lang="en-US" sz="1800"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because if</a:t>
            </a:r>
            <a:r>
              <a:rPr lang="en-US" sz="1800" spc="-4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claims</a:t>
            </a:r>
            <a:r>
              <a:rPr lang="en-US" sz="1800" spc="-2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are</a:t>
            </a:r>
            <a:r>
              <a:rPr lang="en-US" sz="1800" spc="-2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denied</a:t>
            </a:r>
            <a:r>
              <a:rPr lang="en-US" sz="1800"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without</a:t>
            </a:r>
            <a:r>
              <a:rPr lang="en-US" sz="1800" spc="1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clear reasoning, it could damage the trust </a:t>
            </a:r>
            <a:r>
              <a:rPr lang="en-US" sz="1800" spc="-15" dirty="0">
                <a:effectLst/>
                <a:latin typeface="Times New Roman" panose="02020603050405020304" pitchFamily="18" charset="0"/>
                <a:ea typeface="Times New Roman" panose="02020603050405020304" pitchFamily="18" charset="0"/>
              </a:rPr>
              <a:t>between </a:t>
            </a:r>
            <a:r>
              <a:rPr lang="en-US" sz="1800" dirty="0">
                <a:effectLst/>
                <a:latin typeface="Times New Roman" panose="02020603050405020304" pitchFamily="18" charset="0"/>
                <a:ea typeface="Times New Roman" panose="02020603050405020304" pitchFamily="18" charset="0"/>
              </a:rPr>
              <a:t>insurers and their customers. </a:t>
            </a:r>
            <a:r>
              <a:rPr lang="en-US" sz="1800" dirty="0">
                <a:effectLst/>
                <a:highlight>
                  <a:srgbClr val="FFFF00"/>
                </a:highlight>
                <a:latin typeface="Times New Roman" panose="02020603050405020304" pitchFamily="18" charset="0"/>
                <a:ea typeface="Times New Roman" panose="02020603050405020304" pitchFamily="18" charset="0"/>
              </a:rPr>
              <a:t>Their study suggests </a:t>
            </a:r>
            <a:r>
              <a:rPr lang="en-US" sz="1800" dirty="0">
                <a:effectLst/>
                <a:latin typeface="Times New Roman" panose="02020603050405020304" pitchFamily="18" charset="0"/>
                <a:ea typeface="Times New Roman" panose="02020603050405020304" pitchFamily="18" charset="0"/>
              </a:rPr>
              <a:t>that, while deep learning</a:t>
            </a:r>
            <a:r>
              <a:rPr lang="en-US" sz="1800" spc="-4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models are</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powerful,</a:t>
            </a:r>
            <a:r>
              <a:rPr lang="en-US" sz="1800" spc="2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they</a:t>
            </a:r>
            <a:r>
              <a:rPr lang="en-US" sz="1800" spc="-8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need</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to</a:t>
            </a:r>
            <a:r>
              <a:rPr lang="en-US" sz="1800" spc="-4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be</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made</a:t>
            </a:r>
            <a:r>
              <a:rPr lang="en-US" sz="1800" spc="-5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more</a:t>
            </a:r>
            <a:r>
              <a:rPr lang="en-US" sz="1800" spc="-5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understandable </a:t>
            </a:r>
            <a:r>
              <a:rPr lang="en-US" sz="1800" spc="-20" dirty="0">
                <a:effectLst/>
                <a:latin typeface="Times New Roman" panose="02020603050405020304" pitchFamily="18" charset="0"/>
                <a:ea typeface="Times New Roman" panose="02020603050405020304" pitchFamily="18" charset="0"/>
              </a:rPr>
              <a:t>for</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the</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people</a:t>
            </a:r>
            <a:r>
              <a:rPr lang="en-US" sz="1800" spc="-3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affected</a:t>
            </a:r>
            <a:r>
              <a:rPr lang="en-US" sz="1800" spc="1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by</a:t>
            </a:r>
            <a:r>
              <a:rPr lang="en-US" sz="1800" spc="-6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their</a:t>
            </a:r>
            <a:r>
              <a:rPr lang="en-US" sz="1800" spc="3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decisions.</a:t>
            </a:r>
            <a:endParaRPr lang="cs-CZ" sz="1800" dirty="0">
              <a:effectLst/>
              <a:latin typeface="Times New Roman" panose="02020603050405020304" pitchFamily="18" charset="0"/>
              <a:ea typeface="Times New Roman" panose="02020603050405020304" pitchFamily="18" charset="0"/>
            </a:endParaRPr>
          </a:p>
          <a:p>
            <a:endParaRPr lang="cs-CZ" dirty="0"/>
          </a:p>
        </p:txBody>
      </p:sp>
      <p:sp>
        <p:nvSpPr>
          <p:cNvPr id="6" name="TextBox 5">
            <a:extLst>
              <a:ext uri="{FF2B5EF4-FFF2-40B4-BE49-F238E27FC236}">
                <a16:creationId xmlns:a16="http://schemas.microsoft.com/office/drawing/2014/main" id="{DADFF19A-D5E8-D1EF-DB29-64683DCD5B91}"/>
              </a:ext>
            </a:extLst>
          </p:cNvPr>
          <p:cNvSpPr txBox="1"/>
          <p:nvPr/>
        </p:nvSpPr>
        <p:spPr>
          <a:xfrm>
            <a:off x="5919537" y="170563"/>
            <a:ext cx="2948147" cy="1323439"/>
          </a:xfrm>
          <a:prstGeom prst="rect">
            <a:avLst/>
          </a:prstGeom>
          <a:solidFill>
            <a:schemeClr val="accent3">
              <a:lumMod val="20000"/>
              <a:lumOff val="80000"/>
            </a:schemeClr>
          </a:solidFill>
        </p:spPr>
        <p:txBody>
          <a:bodyPr wrap="square" rtlCol="0">
            <a:spAutoFit/>
          </a:bodyPr>
          <a:lstStyle/>
          <a:p>
            <a:r>
              <a:rPr kumimoji="0" lang="en-US" sz="1600" b="0" i="0" u="none" strike="noStrike" cap="none" normalizeH="0" baseline="0" dirty="0">
                <a:ln>
                  <a:noFill/>
                </a:ln>
                <a:effectLst/>
                <a:latin typeface="+mn-lt"/>
              </a:rPr>
              <a:t>Suggestion: </a:t>
            </a:r>
            <a:r>
              <a:rPr lang="en-US" sz="1600" dirty="0">
                <a:latin typeface="+mn-lt"/>
              </a:rPr>
              <a:t>Think about topical sentence to open your idea. </a:t>
            </a:r>
            <a:r>
              <a:rPr kumimoji="0" lang="en-US" sz="1600" b="0" i="0" u="none" strike="noStrike" cap="none" normalizeH="0" baseline="0" dirty="0">
                <a:ln>
                  <a:noFill/>
                </a:ln>
                <a:effectLst/>
                <a:latin typeface="+mn-lt"/>
              </a:rPr>
              <a:t>Use short sentences to make your text more dynamic. </a:t>
            </a:r>
            <a:r>
              <a:rPr lang="en-US" sz="1600" dirty="0">
                <a:latin typeface="+mn-lt"/>
              </a:rPr>
              <a:t>Focus on writing a good story.</a:t>
            </a:r>
            <a:endParaRPr kumimoji="0" lang="cs-CZ" sz="1600" b="0" i="0" u="none" strike="noStrike" cap="none" normalizeH="0" baseline="0" dirty="0">
              <a:ln>
                <a:noFill/>
              </a:ln>
              <a:effectLst/>
              <a:latin typeface="+mn-lt"/>
            </a:endParaRPr>
          </a:p>
        </p:txBody>
      </p:sp>
    </p:spTree>
    <p:extLst>
      <p:ext uri="{BB962C8B-B14F-4D97-AF65-F5344CB8AC3E}">
        <p14:creationId xmlns:p14="http://schemas.microsoft.com/office/powerpoint/2010/main" val="544791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A603631-0966-41D6-877E-3D76762BA0BF}"/>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Slide Number Placeholder 2">
            <a:extLst>
              <a:ext uri="{FF2B5EF4-FFF2-40B4-BE49-F238E27FC236}">
                <a16:creationId xmlns:a16="http://schemas.microsoft.com/office/drawing/2014/main" id="{1AE2461F-6A5A-4AF1-8564-D903A503DF5F}"/>
              </a:ext>
            </a:extLst>
          </p:cNvPr>
          <p:cNvSpPr>
            <a:spLocks noGrp="1"/>
          </p:cNvSpPr>
          <p:nvPr>
            <p:ph type="sldNum" sz="quarter" idx="11"/>
          </p:nvPr>
        </p:nvSpPr>
        <p:spPr/>
        <p:txBody>
          <a:bodyPr/>
          <a:lstStyle/>
          <a:p>
            <a:fld id="{0970407D-EE58-4A0B-824B-1D3AE42DD9CF}" type="slidenum">
              <a:rPr lang="en-GB" altLang="cs-CZ" noProof="0" smtClean="0"/>
              <a:pPr/>
              <a:t>3</a:t>
            </a:fld>
            <a:endParaRPr lang="en-GB" altLang="cs-CZ" noProof="0" dirty="0"/>
          </a:p>
        </p:txBody>
      </p:sp>
      <p:sp>
        <p:nvSpPr>
          <p:cNvPr id="4" name="Title 3">
            <a:extLst>
              <a:ext uri="{FF2B5EF4-FFF2-40B4-BE49-F238E27FC236}">
                <a16:creationId xmlns:a16="http://schemas.microsoft.com/office/drawing/2014/main" id="{415A540A-AFF2-45D7-92D1-45802AE0AC33}"/>
              </a:ext>
            </a:extLst>
          </p:cNvPr>
          <p:cNvSpPr>
            <a:spLocks noGrp="1"/>
          </p:cNvSpPr>
          <p:nvPr>
            <p:ph type="title"/>
          </p:nvPr>
        </p:nvSpPr>
        <p:spPr/>
        <p:txBody>
          <a:bodyPr/>
          <a:lstStyle/>
          <a:p>
            <a:r>
              <a:rPr lang="en-US" dirty="0" err="1"/>
              <a:t>Presision</a:t>
            </a:r>
            <a:endParaRPr lang="cs-CZ" dirty="0"/>
          </a:p>
        </p:txBody>
      </p:sp>
      <p:sp>
        <p:nvSpPr>
          <p:cNvPr id="5" name="Content Placeholder 4">
            <a:extLst>
              <a:ext uri="{FF2B5EF4-FFF2-40B4-BE49-F238E27FC236}">
                <a16:creationId xmlns:a16="http://schemas.microsoft.com/office/drawing/2014/main" id="{9B38F882-13CD-4F91-9368-D7E47EA73134}"/>
              </a:ext>
            </a:extLst>
          </p:cNvPr>
          <p:cNvSpPr>
            <a:spLocks noGrp="1"/>
          </p:cNvSpPr>
          <p:nvPr>
            <p:ph idx="1"/>
          </p:nvPr>
        </p:nvSpPr>
        <p:spPr/>
        <p:txBody>
          <a:bodyPr/>
          <a:lstStyle/>
          <a:p>
            <a:r>
              <a:rPr lang="en-IN" dirty="0"/>
              <a:t>Project management is crucial for every business, and organizations always seek the </a:t>
            </a:r>
            <a:r>
              <a:rPr lang="en-IN" dirty="0">
                <a:highlight>
                  <a:srgbClr val="FFFF00"/>
                </a:highlight>
              </a:rPr>
              <a:t>best people </a:t>
            </a:r>
            <a:r>
              <a:rPr lang="en-IN" dirty="0"/>
              <a:t>management before starting or undertaking a project because it increases the project's effectiveness.</a:t>
            </a:r>
          </a:p>
          <a:p>
            <a:r>
              <a:rPr lang="en-US" dirty="0"/>
              <a:t>Project leaders must use </a:t>
            </a:r>
            <a:r>
              <a:rPr lang="en-US" dirty="0">
                <a:highlight>
                  <a:srgbClr val="FFFF00"/>
                </a:highlight>
              </a:rPr>
              <a:t>certain</a:t>
            </a:r>
            <a:r>
              <a:rPr lang="en-US" dirty="0"/>
              <a:t> behaviors for each talent in order for them to be entirely successful. </a:t>
            </a:r>
          </a:p>
          <a:p>
            <a:r>
              <a:rPr lang="en-US" dirty="0"/>
              <a:t>Avoid uncertain or general words (people, human, certain, issue)</a:t>
            </a:r>
            <a:endParaRPr lang="cs-CZ" dirty="0"/>
          </a:p>
        </p:txBody>
      </p:sp>
    </p:spTree>
    <p:extLst>
      <p:ext uri="{BB962C8B-B14F-4D97-AF65-F5344CB8AC3E}">
        <p14:creationId xmlns:p14="http://schemas.microsoft.com/office/powerpoint/2010/main" val="15718402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1621169-61B7-D51C-FC45-80D91D1CF091}"/>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Slide Number Placeholder 2">
            <a:extLst>
              <a:ext uri="{FF2B5EF4-FFF2-40B4-BE49-F238E27FC236}">
                <a16:creationId xmlns:a16="http://schemas.microsoft.com/office/drawing/2014/main" id="{49E8B3E6-E770-F1DE-5D60-BE16241C0F82}"/>
              </a:ext>
            </a:extLst>
          </p:cNvPr>
          <p:cNvSpPr>
            <a:spLocks noGrp="1"/>
          </p:cNvSpPr>
          <p:nvPr>
            <p:ph type="sldNum" sz="quarter" idx="11"/>
          </p:nvPr>
        </p:nvSpPr>
        <p:spPr/>
        <p:txBody>
          <a:bodyPr/>
          <a:lstStyle/>
          <a:p>
            <a:fld id="{0970407D-EE58-4A0B-824B-1D3AE42DD9CF}" type="slidenum">
              <a:rPr lang="en-GB" altLang="cs-CZ" noProof="0" smtClean="0"/>
              <a:pPr/>
              <a:t>30</a:t>
            </a:fld>
            <a:endParaRPr lang="en-GB" altLang="cs-CZ" noProof="0" dirty="0"/>
          </a:p>
        </p:txBody>
      </p:sp>
      <p:sp>
        <p:nvSpPr>
          <p:cNvPr id="5" name="Content Placeholder 4">
            <a:extLst>
              <a:ext uri="{FF2B5EF4-FFF2-40B4-BE49-F238E27FC236}">
                <a16:creationId xmlns:a16="http://schemas.microsoft.com/office/drawing/2014/main" id="{CE916C34-D1B7-CE2C-01EA-214B2A23D309}"/>
              </a:ext>
            </a:extLst>
          </p:cNvPr>
          <p:cNvSpPr>
            <a:spLocks noGrp="1"/>
          </p:cNvSpPr>
          <p:nvPr>
            <p:ph idx="1"/>
          </p:nvPr>
        </p:nvSpPr>
        <p:spPr/>
        <p:txBody>
          <a:bodyPr/>
          <a:lstStyle/>
          <a:p>
            <a:r>
              <a:rPr lang="en-US" sz="1800" dirty="0">
                <a:effectLst/>
                <a:highlight>
                  <a:srgbClr val="FFFF00"/>
                </a:highlight>
                <a:latin typeface="Arial" panose="020B0604020202020204" pitchFamily="34" charset="0"/>
                <a:ea typeface="MS Mincho" panose="02020609040205080304" pitchFamily="49" charset="-128"/>
                <a:cs typeface="Arial" panose="020B0604020202020204" pitchFamily="34" charset="0"/>
              </a:rPr>
              <a:t>Lewis (2021) states that a key reason why LCCs succeed is their skill in shaping pricing strategies within their service types while influencing the entire airline industry. </a:t>
            </a:r>
            <a:r>
              <a:rPr lang="en-US" sz="1800" dirty="0">
                <a:effectLst/>
                <a:latin typeface="Arial" panose="020B0604020202020204" pitchFamily="34" charset="0"/>
                <a:ea typeface="MS Mincho" panose="02020609040205080304" pitchFamily="49" charset="-128"/>
                <a:cs typeface="Arial" panose="020B0604020202020204" pitchFamily="34" charset="0"/>
              </a:rPr>
              <a:t>Southwest Airlines, a leader in the U.S. low-cost sector, offers a particularly insightful example of how LCCs shape market pricing. According to Ren (2020), Southwest's entry into a new market with nonstop flights consistently forces other airlines to reduce their prices, even on competing nonstop and connecting services. However, the effect is more pronounced when Southwest competes with nonstop flights, as passengers perceive nonstop services as a higher-quality option than connecting flights. This pricing strategy reflects the intricate link between ticket costs and the perceived service quality in the airline industry. Southwest’s ability to shape competitors’ pricing shows how LCCs use their streamlined, no-frills models to put competitive pressure on FSCs and other budget airlines. </a:t>
            </a:r>
            <a:endParaRPr lang="cs-CZ" sz="1800" dirty="0">
              <a:effectLst/>
              <a:latin typeface="Arial" panose="020B0604020202020204" pitchFamily="34" charset="0"/>
              <a:ea typeface="MS Mincho" panose="02020609040205080304" pitchFamily="49" charset="-128"/>
              <a:cs typeface="Times New Roman" panose="02020603050405020304" pitchFamily="18" charset="0"/>
            </a:endParaRPr>
          </a:p>
          <a:p>
            <a:endParaRPr lang="cs-CZ" dirty="0"/>
          </a:p>
        </p:txBody>
      </p:sp>
      <p:sp>
        <p:nvSpPr>
          <p:cNvPr id="8" name="TextBox 7">
            <a:extLst>
              <a:ext uri="{FF2B5EF4-FFF2-40B4-BE49-F238E27FC236}">
                <a16:creationId xmlns:a16="http://schemas.microsoft.com/office/drawing/2014/main" id="{B67D6A4E-E8A0-F4E8-B10E-C798DD15B4EE}"/>
              </a:ext>
            </a:extLst>
          </p:cNvPr>
          <p:cNvSpPr txBox="1"/>
          <p:nvPr/>
        </p:nvSpPr>
        <p:spPr>
          <a:xfrm>
            <a:off x="6128084" y="216568"/>
            <a:ext cx="2919663" cy="830997"/>
          </a:xfrm>
          <a:prstGeom prst="rect">
            <a:avLst/>
          </a:prstGeom>
          <a:solidFill>
            <a:schemeClr val="accent3">
              <a:lumMod val="20000"/>
              <a:lumOff val="80000"/>
            </a:schemeClr>
          </a:solidFill>
        </p:spPr>
        <p:txBody>
          <a:bodyPr wrap="square" rtlCol="0">
            <a:spAutoFit/>
          </a:bodyPr>
          <a:lstStyle/>
          <a:p>
            <a:r>
              <a:rPr kumimoji="0" lang="en-US" sz="1600" b="0" i="0" u="none" strike="noStrike" cap="none" normalizeH="0" baseline="0" dirty="0">
                <a:ln>
                  <a:noFill/>
                </a:ln>
                <a:effectLst/>
                <a:latin typeface="+mn-lt"/>
              </a:rPr>
              <a:t>Suggestion: Think how to change the first sentence into a topical sentence</a:t>
            </a:r>
            <a:endParaRPr kumimoji="0" lang="cs-CZ" sz="1600" b="0" i="0" u="none" strike="noStrike" cap="none" normalizeH="0" baseline="0" dirty="0">
              <a:ln>
                <a:noFill/>
              </a:ln>
              <a:effectLst/>
              <a:latin typeface="+mn-lt"/>
            </a:endParaRPr>
          </a:p>
        </p:txBody>
      </p:sp>
    </p:spTree>
    <p:extLst>
      <p:ext uri="{BB962C8B-B14F-4D97-AF65-F5344CB8AC3E}">
        <p14:creationId xmlns:p14="http://schemas.microsoft.com/office/powerpoint/2010/main" val="30889485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FB72BEA-AF28-ADFD-E4AB-8D7D18E2731A}"/>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Slide Number Placeholder 2">
            <a:extLst>
              <a:ext uri="{FF2B5EF4-FFF2-40B4-BE49-F238E27FC236}">
                <a16:creationId xmlns:a16="http://schemas.microsoft.com/office/drawing/2014/main" id="{0C045A91-CF36-4F28-60D4-E0C00863595E}"/>
              </a:ext>
            </a:extLst>
          </p:cNvPr>
          <p:cNvSpPr>
            <a:spLocks noGrp="1"/>
          </p:cNvSpPr>
          <p:nvPr>
            <p:ph type="sldNum" sz="quarter" idx="11"/>
          </p:nvPr>
        </p:nvSpPr>
        <p:spPr/>
        <p:txBody>
          <a:bodyPr/>
          <a:lstStyle/>
          <a:p>
            <a:fld id="{0970407D-EE58-4A0B-824B-1D3AE42DD9CF}" type="slidenum">
              <a:rPr lang="en-GB" altLang="cs-CZ" noProof="0" smtClean="0"/>
              <a:pPr/>
              <a:t>31</a:t>
            </a:fld>
            <a:endParaRPr lang="en-GB" altLang="cs-CZ" noProof="0" dirty="0"/>
          </a:p>
        </p:txBody>
      </p:sp>
      <p:sp>
        <p:nvSpPr>
          <p:cNvPr id="5" name="Content Placeholder 4">
            <a:extLst>
              <a:ext uri="{FF2B5EF4-FFF2-40B4-BE49-F238E27FC236}">
                <a16:creationId xmlns:a16="http://schemas.microsoft.com/office/drawing/2014/main" id="{EB6A5B21-7B69-E27C-F4D4-140B932F3064}"/>
              </a:ext>
            </a:extLst>
          </p:cNvPr>
          <p:cNvSpPr>
            <a:spLocks noGrp="1"/>
          </p:cNvSpPr>
          <p:nvPr>
            <p:ph idx="1"/>
          </p:nvPr>
        </p:nvSpPr>
        <p:spPr/>
        <p:txBody>
          <a:bodyPr/>
          <a:lstStyle/>
          <a:p>
            <a:r>
              <a:rPr lang="en-US" sz="1800" dirty="0">
                <a:effectLst/>
                <a:latin typeface="Arial" panose="020B0604020202020204" pitchFamily="34" charset="0"/>
                <a:ea typeface="MS Mincho" panose="02020609040205080304" pitchFamily="49" charset="-128"/>
                <a:cs typeface="Arial" panose="020B0604020202020204" pitchFamily="34" charset="0"/>
              </a:rPr>
              <a:t>While previous research pertaining to the European railway market reforms focused primarily on observations from the mid-1990s up to the early 2010s </a:t>
            </a:r>
            <a:r>
              <a:rPr lang="en-US" sz="1800" dirty="0">
                <a:effectLst/>
                <a:latin typeface="Arial" panose="020B0604020202020204" pitchFamily="34" charset="0"/>
                <a:ea typeface="MS Mincho" panose="02020609040205080304" pitchFamily="49" charset="-128"/>
                <a:cs typeface="Times New Roman" panose="02020603050405020304" pitchFamily="18" charset="0"/>
              </a:rPr>
              <a:t>(</a:t>
            </a:r>
            <a:r>
              <a:rPr lang="en-US" sz="1800" dirty="0" err="1">
                <a:effectLst/>
                <a:latin typeface="Arial" panose="020B0604020202020204" pitchFamily="34" charset="0"/>
                <a:ea typeface="MS Mincho" panose="02020609040205080304" pitchFamily="49" charset="-128"/>
                <a:cs typeface="Arial" panose="020B0604020202020204" pitchFamily="34" charset="0"/>
              </a:rPr>
              <a:t>Mizutani</a:t>
            </a:r>
            <a:r>
              <a:rPr lang="en-US" sz="1800" dirty="0">
                <a:effectLst/>
                <a:latin typeface="Arial" panose="020B0604020202020204" pitchFamily="34" charset="0"/>
                <a:ea typeface="MS Mincho" panose="02020609040205080304" pitchFamily="49" charset="-128"/>
                <a:cs typeface="Arial" panose="020B0604020202020204" pitchFamily="34" charset="0"/>
              </a:rPr>
              <a:t>, 2019), there are issues with this period. </a:t>
            </a:r>
            <a:r>
              <a:rPr lang="en-US" sz="1800" dirty="0">
                <a:effectLst/>
                <a:highlight>
                  <a:srgbClr val="FFFF00"/>
                </a:highlight>
                <a:latin typeface="Arial" panose="020B0604020202020204" pitchFamily="34" charset="0"/>
                <a:ea typeface="MS Mincho" panose="02020609040205080304" pitchFamily="49" charset="-128"/>
                <a:cs typeface="Arial" panose="020B0604020202020204" pitchFamily="34" charset="0"/>
              </a:rPr>
              <a:t>As said </a:t>
            </a:r>
            <a:r>
              <a:rPr lang="en-US" sz="1800" dirty="0">
                <a:effectLst/>
                <a:latin typeface="Arial" panose="020B0604020202020204" pitchFamily="34" charset="0"/>
                <a:ea typeface="MS Mincho" panose="02020609040205080304" pitchFamily="49" charset="-128"/>
                <a:cs typeface="Arial" panose="020B0604020202020204" pitchFamily="34" charset="0"/>
              </a:rPr>
              <a:t>reforms were not evenly implemented over the course of nearly 20 years, their effects in a </a:t>
            </a:r>
            <a:r>
              <a:rPr lang="en-US" sz="1800" dirty="0">
                <a:effectLst/>
                <a:highlight>
                  <a:srgbClr val="FFFF00"/>
                </a:highlight>
                <a:latin typeface="Arial" panose="020B0604020202020204" pitchFamily="34" charset="0"/>
                <a:ea typeface="MS Mincho" panose="02020609040205080304" pitchFamily="49" charset="-128"/>
                <a:cs typeface="Arial" panose="020B0604020202020204" pitchFamily="34" charset="0"/>
              </a:rPr>
              <a:t>given country </a:t>
            </a:r>
            <a:r>
              <a:rPr lang="en-US" sz="1800" dirty="0">
                <a:effectLst/>
                <a:latin typeface="Arial" panose="020B0604020202020204" pitchFamily="34" charset="0"/>
                <a:ea typeface="MS Mincho" panose="02020609040205080304" pitchFamily="49" charset="-128"/>
                <a:cs typeface="Arial" panose="020B0604020202020204" pitchFamily="34" charset="0"/>
              </a:rPr>
              <a:t>would not be comparable to another that was not on the same stage of implementation. Under these circumstances, data sets from the aforementioned period </a:t>
            </a:r>
            <a:r>
              <a:rPr lang="en-US" sz="1800" dirty="0">
                <a:effectLst/>
                <a:highlight>
                  <a:srgbClr val="FFFF00"/>
                </a:highlight>
                <a:latin typeface="Arial" panose="020B0604020202020204" pitchFamily="34" charset="0"/>
                <a:ea typeface="MS Mincho" panose="02020609040205080304" pitchFamily="49" charset="-128"/>
                <a:cs typeface="Arial" panose="020B0604020202020204" pitchFamily="34" charset="0"/>
              </a:rPr>
              <a:t>can be proven to be not ideal </a:t>
            </a:r>
            <a:r>
              <a:rPr lang="en-US" sz="1800" dirty="0">
                <a:effectLst/>
                <a:latin typeface="Arial" panose="020B0604020202020204" pitchFamily="34" charset="0"/>
                <a:ea typeface="MS Mincho" panose="02020609040205080304" pitchFamily="49" charset="-128"/>
                <a:cs typeface="Arial" panose="020B0604020202020204" pitchFamily="34" charset="0"/>
              </a:rPr>
              <a:t>for the purposes of this </a:t>
            </a:r>
            <a:r>
              <a:rPr lang="en-US" sz="1800" dirty="0">
                <a:effectLst/>
                <a:highlight>
                  <a:srgbClr val="FFFF00"/>
                </a:highlight>
                <a:latin typeface="Arial" panose="020B0604020202020204" pitchFamily="34" charset="0"/>
                <a:ea typeface="MS Mincho" panose="02020609040205080304" pitchFamily="49" charset="-128"/>
                <a:cs typeface="Arial" panose="020B0604020202020204" pitchFamily="34" charset="0"/>
              </a:rPr>
              <a:t>particular study</a:t>
            </a:r>
            <a:r>
              <a:rPr lang="en-US" sz="1800" dirty="0">
                <a:effectLst/>
                <a:latin typeface="Arial" panose="020B0604020202020204" pitchFamily="34" charset="0"/>
                <a:ea typeface="MS Mincho" panose="02020609040205080304" pitchFamily="49" charset="-128"/>
                <a:cs typeface="Arial" panose="020B0604020202020204" pitchFamily="34" charset="0"/>
              </a:rPr>
              <a:t>. </a:t>
            </a:r>
            <a:endParaRPr lang="cs-CZ" sz="1800" dirty="0">
              <a:effectLst/>
              <a:latin typeface="Arial" panose="020B0604020202020204" pitchFamily="34" charset="0"/>
              <a:ea typeface="MS Mincho" panose="02020609040205080304" pitchFamily="49" charset="-128"/>
              <a:cs typeface="Times New Roman" panose="02020603050405020304" pitchFamily="18" charset="0"/>
            </a:endParaRPr>
          </a:p>
          <a:p>
            <a:endParaRPr lang="cs-CZ" dirty="0"/>
          </a:p>
        </p:txBody>
      </p:sp>
      <p:sp>
        <p:nvSpPr>
          <p:cNvPr id="7" name="TextBox 6">
            <a:extLst>
              <a:ext uri="{FF2B5EF4-FFF2-40B4-BE49-F238E27FC236}">
                <a16:creationId xmlns:a16="http://schemas.microsoft.com/office/drawing/2014/main" id="{122564BD-94EE-7BF7-0399-B843F8E4A73F}"/>
              </a:ext>
            </a:extLst>
          </p:cNvPr>
          <p:cNvSpPr txBox="1"/>
          <p:nvPr/>
        </p:nvSpPr>
        <p:spPr>
          <a:xfrm>
            <a:off x="5815263" y="407179"/>
            <a:ext cx="3052421" cy="1077218"/>
          </a:xfrm>
          <a:prstGeom prst="rect">
            <a:avLst/>
          </a:prstGeom>
          <a:solidFill>
            <a:schemeClr val="accent3">
              <a:lumMod val="20000"/>
              <a:lumOff val="80000"/>
            </a:schemeClr>
          </a:solidFill>
        </p:spPr>
        <p:txBody>
          <a:bodyPr wrap="square" rtlCol="0">
            <a:spAutoFit/>
          </a:bodyPr>
          <a:lstStyle/>
          <a:p>
            <a:r>
              <a:rPr kumimoji="0" lang="en-US" sz="1600" b="0" i="0" u="none" strike="noStrike" cap="none" normalizeH="0" baseline="0" dirty="0">
                <a:ln>
                  <a:noFill/>
                </a:ln>
                <a:effectLst/>
                <a:latin typeface="+mn-lt"/>
              </a:rPr>
              <a:t>Suggestion: Avoid using spoken language. Use short sentences to make your text more dynamic.</a:t>
            </a:r>
            <a:endParaRPr kumimoji="0" lang="cs-CZ" sz="1600" b="0" i="0" u="none" strike="noStrike" cap="none" normalizeH="0" baseline="0" dirty="0">
              <a:ln>
                <a:noFill/>
              </a:ln>
              <a:effectLst/>
              <a:latin typeface="+mn-lt"/>
            </a:endParaRPr>
          </a:p>
        </p:txBody>
      </p:sp>
    </p:spTree>
    <p:extLst>
      <p:ext uri="{BB962C8B-B14F-4D97-AF65-F5344CB8AC3E}">
        <p14:creationId xmlns:p14="http://schemas.microsoft.com/office/powerpoint/2010/main" val="32277051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3C6D842-FDFE-0AD6-A123-0DE64B853E97}"/>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Slide Number Placeholder 2">
            <a:extLst>
              <a:ext uri="{FF2B5EF4-FFF2-40B4-BE49-F238E27FC236}">
                <a16:creationId xmlns:a16="http://schemas.microsoft.com/office/drawing/2014/main" id="{056E2697-6923-AD68-3106-482C9FA61AB1}"/>
              </a:ext>
            </a:extLst>
          </p:cNvPr>
          <p:cNvSpPr>
            <a:spLocks noGrp="1"/>
          </p:cNvSpPr>
          <p:nvPr>
            <p:ph type="sldNum" sz="quarter" idx="11"/>
          </p:nvPr>
        </p:nvSpPr>
        <p:spPr/>
        <p:txBody>
          <a:bodyPr/>
          <a:lstStyle/>
          <a:p>
            <a:fld id="{0970407D-EE58-4A0B-824B-1D3AE42DD9CF}" type="slidenum">
              <a:rPr lang="en-GB" altLang="cs-CZ" noProof="0" smtClean="0"/>
              <a:pPr/>
              <a:t>32</a:t>
            </a:fld>
            <a:endParaRPr lang="en-GB" altLang="cs-CZ" noProof="0" dirty="0"/>
          </a:p>
        </p:txBody>
      </p:sp>
      <p:sp>
        <p:nvSpPr>
          <p:cNvPr id="5" name="Content Placeholder 4">
            <a:extLst>
              <a:ext uri="{FF2B5EF4-FFF2-40B4-BE49-F238E27FC236}">
                <a16:creationId xmlns:a16="http://schemas.microsoft.com/office/drawing/2014/main" id="{9136E40C-E855-DB85-547A-566629B6A8D5}"/>
              </a:ext>
            </a:extLst>
          </p:cNvPr>
          <p:cNvSpPr>
            <a:spLocks noGrp="1"/>
          </p:cNvSpPr>
          <p:nvPr>
            <p:ph idx="1"/>
          </p:nvPr>
        </p:nvSpPr>
        <p:spPr/>
        <p:txBody>
          <a:bodyPr/>
          <a:lstStyle/>
          <a:p>
            <a:r>
              <a:rPr lang="en-US" sz="1800" b="0" i="0" u="none" strike="noStrike" baseline="0" dirty="0">
                <a:solidFill>
                  <a:srgbClr val="000000"/>
                </a:solidFill>
                <a:latin typeface="Arial" panose="020B0604020202020204" pitchFamily="34" charset="0"/>
              </a:rPr>
              <a:t> </a:t>
            </a:r>
            <a:r>
              <a:rPr lang="en-US" sz="1800" b="0" i="0" u="none" strike="noStrike" baseline="0" dirty="0">
                <a:solidFill>
                  <a:srgbClr val="000000"/>
                </a:solidFill>
                <a:highlight>
                  <a:srgbClr val="FFFF00"/>
                </a:highlight>
                <a:latin typeface="Arial" panose="020B0604020202020204" pitchFamily="34" charset="0"/>
              </a:rPr>
              <a:t>Informal networking behaviors differ significantly across genders, often reinforcing structural inequalities. </a:t>
            </a:r>
            <a:r>
              <a:rPr lang="en-US" sz="1800" b="0" i="0" u="none" strike="noStrike" baseline="0" dirty="0">
                <a:solidFill>
                  <a:srgbClr val="000000"/>
                </a:solidFill>
                <a:latin typeface="Arial" panose="020B0604020202020204" pitchFamily="34" charset="0"/>
              </a:rPr>
              <a:t>For example, </a:t>
            </a:r>
            <a:r>
              <a:rPr lang="en-US" sz="1800" b="0" i="0" u="none" strike="noStrike" baseline="0" dirty="0" err="1">
                <a:solidFill>
                  <a:srgbClr val="000000"/>
                </a:solidFill>
                <a:latin typeface="Arial" panose="020B0604020202020204" pitchFamily="34" charset="0"/>
              </a:rPr>
              <a:t>Mengel</a:t>
            </a:r>
            <a:r>
              <a:rPr lang="en-US" sz="1800" b="0" i="0" u="none" strike="noStrike" baseline="0" dirty="0">
                <a:solidFill>
                  <a:srgbClr val="000000"/>
                </a:solidFill>
                <a:latin typeface="Arial" panose="020B0604020202020204" pitchFamily="34" charset="0"/>
              </a:rPr>
              <a:t> (2020) explored how men and women form and utilize professional networks. His findings showed that men engage in homophilic networking, creating strong connections with same-gender peers. These networks are typically task-oriented, offering reciprocal benefits such as promotions and access to leadership opportunities. In contrast, women often establish smaller, relationally focused networks that prioritize social and emotional support over strategic resource exchange. While these networks provide personal encouragement, they often fail to deliver the professional advantages that men gain through broader, instrumental connections. Notably, </a:t>
            </a:r>
            <a:r>
              <a:rPr lang="en-US" sz="1800" b="0" i="0" u="none" strike="noStrike" baseline="0" dirty="0" err="1">
                <a:solidFill>
                  <a:srgbClr val="000000"/>
                </a:solidFill>
                <a:highlight>
                  <a:srgbClr val="FFFF00"/>
                </a:highlight>
                <a:latin typeface="Arial" panose="020B0604020202020204" pitchFamily="34" charset="0"/>
              </a:rPr>
              <a:t>Mengel’s</a:t>
            </a:r>
            <a:r>
              <a:rPr lang="en-US" sz="1800" b="0" i="0" u="none" strike="noStrike" baseline="0" dirty="0">
                <a:solidFill>
                  <a:srgbClr val="000000"/>
                </a:solidFill>
                <a:highlight>
                  <a:srgbClr val="FFFF00"/>
                </a:highlight>
                <a:latin typeface="Arial" panose="020B0604020202020204" pitchFamily="34" charset="0"/>
              </a:rPr>
              <a:t> study </a:t>
            </a:r>
            <a:r>
              <a:rPr lang="en-US" sz="1800" b="0" i="0" u="none" strike="noStrike" baseline="0" dirty="0">
                <a:solidFill>
                  <a:srgbClr val="000000"/>
                </a:solidFill>
                <a:latin typeface="Arial" panose="020B0604020202020204" pitchFamily="34" charset="0"/>
              </a:rPr>
              <a:t>does not explore the long-term implications of these differences on career trajectories, leaving an important gap in understanding gendered networking outcomes. </a:t>
            </a:r>
            <a:endParaRPr lang="cs-CZ" dirty="0"/>
          </a:p>
        </p:txBody>
      </p:sp>
      <p:sp>
        <p:nvSpPr>
          <p:cNvPr id="7" name="TextBox 6">
            <a:extLst>
              <a:ext uri="{FF2B5EF4-FFF2-40B4-BE49-F238E27FC236}">
                <a16:creationId xmlns:a16="http://schemas.microsoft.com/office/drawing/2014/main" id="{AE3DD137-644B-962A-1689-8E14A6C47704}"/>
              </a:ext>
            </a:extLst>
          </p:cNvPr>
          <p:cNvSpPr txBox="1"/>
          <p:nvPr/>
        </p:nvSpPr>
        <p:spPr>
          <a:xfrm>
            <a:off x="5919537" y="170563"/>
            <a:ext cx="2948147" cy="1077218"/>
          </a:xfrm>
          <a:prstGeom prst="rect">
            <a:avLst/>
          </a:prstGeom>
          <a:solidFill>
            <a:schemeClr val="accent3">
              <a:lumMod val="20000"/>
              <a:lumOff val="80000"/>
            </a:schemeClr>
          </a:solidFill>
        </p:spPr>
        <p:txBody>
          <a:bodyPr wrap="square" rtlCol="0">
            <a:spAutoFit/>
          </a:bodyPr>
          <a:lstStyle/>
          <a:p>
            <a:r>
              <a:rPr kumimoji="0" lang="en-US" sz="1600" b="0" i="0" u="none" strike="noStrike" cap="none" normalizeH="0" baseline="0" dirty="0">
                <a:ln>
                  <a:noFill/>
                </a:ln>
                <a:effectLst/>
                <a:latin typeface="+mn-lt"/>
              </a:rPr>
              <a:t>Suggestion: Topic sentence should be easy to understand. Use short sentences to make your text more dynamic.</a:t>
            </a:r>
            <a:endParaRPr kumimoji="0" lang="cs-CZ" sz="1600" b="0" i="0" u="none" strike="noStrike" cap="none" normalizeH="0" baseline="0" dirty="0">
              <a:ln>
                <a:noFill/>
              </a:ln>
              <a:effectLst/>
              <a:latin typeface="+mn-lt"/>
            </a:endParaRPr>
          </a:p>
        </p:txBody>
      </p:sp>
    </p:spTree>
    <p:extLst>
      <p:ext uri="{BB962C8B-B14F-4D97-AF65-F5344CB8AC3E}">
        <p14:creationId xmlns:p14="http://schemas.microsoft.com/office/powerpoint/2010/main" val="5356286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5ED35EF-68F5-0AED-9DC2-48666819A835}"/>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Slide Number Placeholder 2">
            <a:extLst>
              <a:ext uri="{FF2B5EF4-FFF2-40B4-BE49-F238E27FC236}">
                <a16:creationId xmlns:a16="http://schemas.microsoft.com/office/drawing/2014/main" id="{E3C8A182-09F7-7616-6A80-DB88C552E458}"/>
              </a:ext>
            </a:extLst>
          </p:cNvPr>
          <p:cNvSpPr>
            <a:spLocks noGrp="1"/>
          </p:cNvSpPr>
          <p:nvPr>
            <p:ph type="sldNum" sz="quarter" idx="11"/>
          </p:nvPr>
        </p:nvSpPr>
        <p:spPr/>
        <p:txBody>
          <a:bodyPr/>
          <a:lstStyle/>
          <a:p>
            <a:fld id="{0970407D-EE58-4A0B-824B-1D3AE42DD9CF}" type="slidenum">
              <a:rPr lang="en-GB" altLang="cs-CZ" noProof="0" smtClean="0"/>
              <a:pPr/>
              <a:t>33</a:t>
            </a:fld>
            <a:endParaRPr lang="en-GB" altLang="cs-CZ" noProof="0" dirty="0"/>
          </a:p>
        </p:txBody>
      </p:sp>
      <p:sp>
        <p:nvSpPr>
          <p:cNvPr id="5" name="Content Placeholder 4">
            <a:extLst>
              <a:ext uri="{FF2B5EF4-FFF2-40B4-BE49-F238E27FC236}">
                <a16:creationId xmlns:a16="http://schemas.microsoft.com/office/drawing/2014/main" id="{02524F8F-82CC-1624-FEC6-0D9A9AD0A6DB}"/>
              </a:ext>
            </a:extLst>
          </p:cNvPr>
          <p:cNvSpPr>
            <a:spLocks noGrp="1"/>
          </p:cNvSpPr>
          <p:nvPr>
            <p:ph idx="1"/>
          </p:nvPr>
        </p:nvSpPr>
        <p:spPr/>
        <p:txBody>
          <a:bodyPr/>
          <a:lstStyle/>
          <a:p>
            <a:pPr marL="54000" indent="0">
              <a:buNone/>
            </a:pPr>
            <a:r>
              <a:rPr lang="en-US" sz="1800" b="0" i="0" u="none" strike="noStrike" baseline="0" dirty="0">
                <a:solidFill>
                  <a:srgbClr val="000000"/>
                </a:solidFill>
                <a:highlight>
                  <a:srgbClr val="FFFF00"/>
                </a:highlight>
                <a:latin typeface="Cambria" panose="02040503050406030204" pitchFamily="18" charset="0"/>
              </a:rPr>
              <a:t>"The integration of AI into decision-making frameworks enhances operational efficiency and agility, but human oversight is indispensable for ensuring ethical alignment and transparency in strategic processes."- </a:t>
            </a:r>
            <a:r>
              <a:rPr lang="en-US" sz="1800" b="0" i="0" u="none" strike="noStrike" baseline="0" dirty="0">
                <a:solidFill>
                  <a:srgbClr val="000000"/>
                </a:solidFill>
                <a:latin typeface="Cambria" panose="02040503050406030204" pitchFamily="18" charset="0"/>
              </a:rPr>
              <a:t>Shrestha et al. (2019) show that the need to balance the computational power of AI with the nuanced judgment and ethical oversight provided by human decision-makers. </a:t>
            </a:r>
            <a:r>
              <a:rPr lang="en-US" sz="1800" b="0" i="0" u="none" strike="noStrike" baseline="0" dirty="0">
                <a:solidFill>
                  <a:srgbClr val="000000"/>
                </a:solidFill>
                <a:highlight>
                  <a:srgbClr val="FFFF00"/>
                </a:highlight>
                <a:latin typeface="Cambria" panose="02040503050406030204" pitchFamily="18" charset="0"/>
              </a:rPr>
              <a:t>It </a:t>
            </a:r>
            <a:r>
              <a:rPr lang="en-US" sz="1800" b="0" i="0" u="none" strike="noStrike" baseline="0" dirty="0">
                <a:solidFill>
                  <a:srgbClr val="000000"/>
                </a:solidFill>
                <a:latin typeface="Cambria" panose="02040503050406030204" pitchFamily="18" charset="0"/>
              </a:rPr>
              <a:t>serves as a foundation for discussing hybrid frameworks in strategic management. This is where AI supports data-driven insights while humans guide strategic and moral concerns. The concept of </a:t>
            </a:r>
            <a:r>
              <a:rPr lang="en-US" sz="1800" b="0" i="0" u="none" strike="noStrike" baseline="0" dirty="0">
                <a:solidFill>
                  <a:srgbClr val="000000"/>
                </a:solidFill>
                <a:highlight>
                  <a:srgbClr val="FFFF00"/>
                </a:highlight>
                <a:latin typeface="Cambria" panose="02040503050406030204" pitchFamily="18" charset="0"/>
              </a:rPr>
              <a:t>"strategic agility" </a:t>
            </a:r>
            <a:r>
              <a:rPr lang="en-US" sz="1800" b="0" i="0" u="none" strike="noStrike" baseline="0" dirty="0">
                <a:solidFill>
                  <a:srgbClr val="000000"/>
                </a:solidFill>
                <a:latin typeface="Cambria" panose="02040503050406030204" pitchFamily="18" charset="0"/>
              </a:rPr>
              <a:t>enabled by AI is highlighted across multiple studies. Kaggwa et al. (2024) argue that </a:t>
            </a:r>
            <a:r>
              <a:rPr lang="en-US" sz="1800" b="0" i="0" u="none" strike="noStrike" baseline="0" dirty="0">
                <a:solidFill>
                  <a:srgbClr val="000000"/>
                </a:solidFill>
                <a:highlight>
                  <a:srgbClr val="FFFF00"/>
                </a:highlight>
                <a:latin typeface="Cambria" panose="02040503050406030204" pitchFamily="18" charset="0"/>
              </a:rPr>
              <a:t>AI's </a:t>
            </a:r>
            <a:r>
              <a:rPr lang="en-US" sz="1800" b="0" i="0" u="none" strike="noStrike" baseline="0" dirty="0">
                <a:solidFill>
                  <a:srgbClr val="000000"/>
                </a:solidFill>
                <a:latin typeface="Cambria" panose="02040503050406030204" pitchFamily="18" charset="0"/>
              </a:rPr>
              <a:t>ability to assess real-time data facilitates firms to make quick and informed decisions. </a:t>
            </a:r>
            <a:endParaRPr lang="cs-CZ" dirty="0"/>
          </a:p>
        </p:txBody>
      </p:sp>
      <p:sp>
        <p:nvSpPr>
          <p:cNvPr id="8" name="TextBox 7">
            <a:extLst>
              <a:ext uri="{FF2B5EF4-FFF2-40B4-BE49-F238E27FC236}">
                <a16:creationId xmlns:a16="http://schemas.microsoft.com/office/drawing/2014/main" id="{57B9A7D2-4B2D-C0F3-2AB8-912501BA193D}"/>
              </a:ext>
            </a:extLst>
          </p:cNvPr>
          <p:cNvSpPr txBox="1"/>
          <p:nvPr/>
        </p:nvSpPr>
        <p:spPr>
          <a:xfrm>
            <a:off x="5919537" y="170563"/>
            <a:ext cx="2948147" cy="1077218"/>
          </a:xfrm>
          <a:prstGeom prst="rect">
            <a:avLst/>
          </a:prstGeom>
          <a:solidFill>
            <a:schemeClr val="accent3">
              <a:lumMod val="20000"/>
              <a:lumOff val="80000"/>
            </a:schemeClr>
          </a:solidFill>
        </p:spPr>
        <p:txBody>
          <a:bodyPr wrap="square" rtlCol="0">
            <a:spAutoFit/>
          </a:bodyPr>
          <a:lstStyle/>
          <a:p>
            <a:r>
              <a:rPr kumimoji="0" lang="en-US" sz="1600" b="0" i="0" u="none" strike="noStrike" cap="none" normalizeH="0" baseline="0" dirty="0">
                <a:ln>
                  <a:noFill/>
                </a:ln>
                <a:effectLst/>
                <a:latin typeface="+mn-lt"/>
              </a:rPr>
              <a:t>Suggestion: Ensure proper citation using APA style. Direct citation requires page number. Use italics to emphasize text.</a:t>
            </a:r>
            <a:endParaRPr kumimoji="0" lang="cs-CZ" sz="1600" b="0" i="0" u="none" strike="noStrike" cap="none" normalizeH="0" baseline="0" dirty="0">
              <a:ln>
                <a:noFill/>
              </a:ln>
              <a:effectLst/>
              <a:latin typeface="+mn-lt"/>
            </a:endParaRPr>
          </a:p>
        </p:txBody>
      </p:sp>
    </p:spTree>
    <p:extLst>
      <p:ext uri="{BB962C8B-B14F-4D97-AF65-F5344CB8AC3E}">
        <p14:creationId xmlns:p14="http://schemas.microsoft.com/office/powerpoint/2010/main" val="36174966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815DDD1-4DB5-9EF8-92F2-B798A5DF1891}"/>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Slide Number Placeholder 2">
            <a:extLst>
              <a:ext uri="{FF2B5EF4-FFF2-40B4-BE49-F238E27FC236}">
                <a16:creationId xmlns:a16="http://schemas.microsoft.com/office/drawing/2014/main" id="{D5A7321D-A07E-092E-D363-A691A066632A}"/>
              </a:ext>
            </a:extLst>
          </p:cNvPr>
          <p:cNvSpPr>
            <a:spLocks noGrp="1"/>
          </p:cNvSpPr>
          <p:nvPr>
            <p:ph type="sldNum" sz="quarter" idx="11"/>
          </p:nvPr>
        </p:nvSpPr>
        <p:spPr/>
        <p:txBody>
          <a:bodyPr/>
          <a:lstStyle/>
          <a:p>
            <a:fld id="{0970407D-EE58-4A0B-824B-1D3AE42DD9CF}" type="slidenum">
              <a:rPr lang="en-GB" altLang="cs-CZ" noProof="0" smtClean="0"/>
              <a:pPr/>
              <a:t>34</a:t>
            </a:fld>
            <a:endParaRPr lang="en-GB" altLang="cs-CZ" noProof="0" dirty="0"/>
          </a:p>
        </p:txBody>
      </p:sp>
      <p:sp>
        <p:nvSpPr>
          <p:cNvPr id="5" name="Content Placeholder 4">
            <a:extLst>
              <a:ext uri="{FF2B5EF4-FFF2-40B4-BE49-F238E27FC236}">
                <a16:creationId xmlns:a16="http://schemas.microsoft.com/office/drawing/2014/main" id="{E46D7B79-DCED-3220-B65E-588927BAB8F2}"/>
              </a:ext>
            </a:extLst>
          </p:cNvPr>
          <p:cNvSpPr>
            <a:spLocks noGrp="1"/>
          </p:cNvSpPr>
          <p:nvPr>
            <p:ph idx="1"/>
          </p:nvPr>
        </p:nvSpPr>
        <p:spPr/>
        <p:txBody>
          <a:bodyPr/>
          <a:lstStyle/>
          <a:p>
            <a:pPr marL="0" marR="75565" indent="0" algn="just">
              <a:lnSpc>
                <a:spcPct val="115000"/>
              </a:lnSpc>
              <a:spcAft>
                <a:spcPts val="0"/>
              </a:spcAft>
              <a:buNone/>
            </a:pPr>
            <a:r>
              <a:rPr lang="en-US" sz="1800" dirty="0">
                <a:effectLst/>
                <a:latin typeface="Arial" panose="020B0604020202020204" pitchFamily="34" charset="0"/>
                <a:ea typeface="Arial" panose="020B0604020202020204" pitchFamily="34" charset="0"/>
              </a:rPr>
              <a:t>… uncertainty is not factored in, clean energy stocks are unaffected by fluctuations in the US dollar. The results suggest that macroeconomic uncertainties mediate the link between the reserve currency and the volatility of these</a:t>
            </a:r>
            <a:r>
              <a:rPr lang="en-US" sz="1800" spc="-3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stocks.</a:t>
            </a:r>
            <a:endParaRPr lang="cs-CZ" sz="1800" dirty="0">
              <a:effectLst/>
              <a:latin typeface="Arial" panose="020B0604020202020204" pitchFamily="34" charset="0"/>
              <a:ea typeface="Arial" panose="020B0604020202020204" pitchFamily="34" charset="0"/>
            </a:endParaRPr>
          </a:p>
          <a:p>
            <a:pPr marL="54000" indent="0">
              <a:buNone/>
            </a:pPr>
            <a:r>
              <a:rPr lang="en-US" sz="1800" dirty="0">
                <a:effectLst/>
                <a:latin typeface="Arial" panose="020B0604020202020204" pitchFamily="34" charset="0"/>
                <a:ea typeface="Arial" panose="020B0604020202020204" pitchFamily="34" charset="0"/>
              </a:rPr>
              <a:t> </a:t>
            </a:r>
            <a:endParaRPr lang="cs-CZ" sz="1800" dirty="0">
              <a:effectLst/>
              <a:latin typeface="Arial" panose="020B0604020202020204" pitchFamily="34" charset="0"/>
              <a:ea typeface="Arial" panose="020B0604020202020204" pitchFamily="34" charset="0"/>
            </a:endParaRPr>
          </a:p>
          <a:p>
            <a:pPr marL="0" marR="75565" indent="0" algn="just">
              <a:lnSpc>
                <a:spcPct val="115000"/>
              </a:lnSpc>
              <a:spcAft>
                <a:spcPts val="0"/>
              </a:spcAft>
              <a:buNone/>
            </a:pPr>
            <a:r>
              <a:rPr lang="en-US" sz="1800" dirty="0">
                <a:effectLst/>
                <a:highlight>
                  <a:srgbClr val="FFFF00"/>
                </a:highlight>
                <a:latin typeface="Arial" panose="020B0604020202020204" pitchFamily="34" charset="0"/>
                <a:ea typeface="Arial" panose="020B0604020202020204" pitchFamily="34" charset="0"/>
              </a:rPr>
              <a:t>According</a:t>
            </a:r>
            <a:r>
              <a:rPr lang="en-US" sz="1800" spc="-90"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Arial" panose="020B0604020202020204" pitchFamily="34" charset="0"/>
              </a:rPr>
              <a:t>to</a:t>
            </a:r>
            <a:r>
              <a:rPr lang="en-US" sz="1800" spc="-75" dirty="0">
                <a:effectLst/>
                <a:highlight>
                  <a:srgbClr val="FFFF00"/>
                </a:highlight>
                <a:latin typeface="Arial" panose="020B0604020202020204" pitchFamily="34" charset="0"/>
                <a:ea typeface="Arial" panose="020B0604020202020204" pitchFamily="34" charset="0"/>
              </a:rPr>
              <a:t> </a:t>
            </a:r>
            <a:r>
              <a:rPr lang="en-US" sz="1800" dirty="0" err="1">
                <a:effectLst/>
                <a:highlight>
                  <a:srgbClr val="FFFF00"/>
                </a:highlight>
                <a:latin typeface="Arial" panose="020B0604020202020204" pitchFamily="34" charset="0"/>
                <a:ea typeface="Arial" panose="020B0604020202020204" pitchFamily="34" charset="0"/>
              </a:rPr>
              <a:t>Atz</a:t>
            </a:r>
            <a:r>
              <a:rPr lang="en-US" sz="1800" spc="-80"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Arial" panose="020B0604020202020204" pitchFamily="34" charset="0"/>
              </a:rPr>
              <a:t>et</a:t>
            </a:r>
            <a:r>
              <a:rPr lang="en-US" sz="1800" spc="-85"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Arial" panose="020B0604020202020204" pitchFamily="34" charset="0"/>
              </a:rPr>
              <a:t>al.,</a:t>
            </a:r>
            <a:r>
              <a:rPr lang="en-US" sz="1800" spc="-70"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Arial" panose="020B0604020202020204" pitchFamily="34" charset="0"/>
              </a:rPr>
              <a:t>(2023),</a:t>
            </a:r>
            <a:r>
              <a:rPr lang="en-US" sz="1800" spc="-85"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Arial" panose="020B0604020202020204" pitchFamily="34" charset="0"/>
              </a:rPr>
              <a:t>“determining</a:t>
            </a:r>
            <a:r>
              <a:rPr lang="en-US" sz="1800" spc="-80"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Arial" panose="020B0604020202020204" pitchFamily="34" charset="0"/>
              </a:rPr>
              <a:t>whether</a:t>
            </a:r>
            <a:r>
              <a:rPr lang="en-US" sz="1800" spc="-75"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Arial" panose="020B0604020202020204" pitchFamily="34" charset="0"/>
              </a:rPr>
              <a:t>corporate</a:t>
            </a:r>
            <a:r>
              <a:rPr lang="en-US" sz="1800" spc="-70"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Arial" panose="020B0604020202020204" pitchFamily="34" charset="0"/>
              </a:rPr>
              <a:t>sustainability</a:t>
            </a:r>
            <a:r>
              <a:rPr lang="en-US" sz="1800" spc="-75"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Arial" panose="020B0604020202020204" pitchFamily="34" charset="0"/>
              </a:rPr>
              <a:t>and</a:t>
            </a:r>
            <a:r>
              <a:rPr lang="en-US" sz="1800" spc="-75"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Arial" panose="020B0604020202020204" pitchFamily="34" charset="0"/>
              </a:rPr>
              <a:t>ESG</a:t>
            </a:r>
            <a:r>
              <a:rPr lang="en-US" sz="1800" spc="-80"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Arial" panose="020B0604020202020204" pitchFamily="34" charset="0"/>
              </a:rPr>
              <a:t>investing</a:t>
            </a:r>
            <a:r>
              <a:rPr lang="en-US" sz="1800" spc="-85"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Arial" panose="020B0604020202020204" pitchFamily="34" charset="0"/>
              </a:rPr>
              <a:t>strategies improve ﬁnancial performance can be confusing because studies diﬀer in what they analyze and how they address causal inference.’’</a:t>
            </a:r>
            <a:r>
              <a:rPr lang="en-US" sz="1800" spc="-5"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Arial" panose="020B0604020202020204" pitchFamily="34" charset="0"/>
              </a:rPr>
              <a:t>p-803</a:t>
            </a:r>
            <a:endParaRPr lang="cs-CZ" sz="1800" dirty="0">
              <a:effectLst/>
              <a:highlight>
                <a:srgbClr val="FFFF00"/>
              </a:highlight>
              <a:latin typeface="Arial" panose="020B0604020202020204" pitchFamily="34" charset="0"/>
              <a:ea typeface="Arial" panose="020B0604020202020204" pitchFamily="34" charset="0"/>
            </a:endParaRPr>
          </a:p>
          <a:p>
            <a:pPr marL="54000" indent="0">
              <a:buNone/>
            </a:pPr>
            <a:r>
              <a:rPr lang="en-US" sz="1800" dirty="0">
                <a:effectLst/>
                <a:latin typeface="Arial" panose="020B0604020202020204" pitchFamily="34" charset="0"/>
                <a:ea typeface="Arial" panose="020B0604020202020204" pitchFamily="34" charset="0"/>
              </a:rPr>
              <a:t> </a:t>
            </a:r>
            <a:endParaRPr lang="cs-CZ" sz="1800" dirty="0">
              <a:effectLst/>
              <a:latin typeface="Arial" panose="020B0604020202020204" pitchFamily="34" charset="0"/>
              <a:ea typeface="Arial" panose="020B0604020202020204" pitchFamily="34" charset="0"/>
            </a:endParaRPr>
          </a:p>
          <a:p>
            <a:pPr marL="0" indent="0">
              <a:buSzPts val="1000"/>
              <a:buNone/>
              <a:tabLst>
                <a:tab pos="229870" algn="l"/>
              </a:tabLst>
            </a:pPr>
            <a:r>
              <a:rPr lang="en-US" sz="1800" spc="-5" dirty="0">
                <a:effectLst/>
                <a:latin typeface="Arial" panose="020B0604020202020204" pitchFamily="34" charset="0"/>
                <a:ea typeface="Arial" panose="020B0604020202020204" pitchFamily="34" charset="0"/>
              </a:rPr>
              <a:t>Conclusion</a:t>
            </a:r>
            <a:endParaRPr lang="cs-CZ" sz="1800" spc="-5" dirty="0">
              <a:effectLst/>
              <a:latin typeface="Arial" panose="020B0604020202020204" pitchFamily="34" charset="0"/>
              <a:ea typeface="Arial" panose="020B0604020202020204" pitchFamily="34" charset="0"/>
            </a:endParaRPr>
          </a:p>
          <a:p>
            <a:pPr marL="54000" indent="0">
              <a:buNone/>
            </a:pPr>
            <a:r>
              <a:rPr lang="en-US" sz="1800" dirty="0">
                <a:effectLst/>
                <a:latin typeface="Arial" panose="020B0604020202020204" pitchFamily="34" charset="0"/>
                <a:ea typeface="Arial" panose="020B0604020202020204" pitchFamily="34" charset="0"/>
              </a:rPr>
              <a:t>In </a:t>
            </a:r>
            <a:r>
              <a:rPr lang="en-US" sz="1800" spc="-15" dirty="0">
                <a:effectLst/>
                <a:latin typeface="Arial" panose="020B0604020202020204" pitchFamily="34" charset="0"/>
                <a:ea typeface="Arial" panose="020B0604020202020204" pitchFamily="34" charset="0"/>
              </a:rPr>
              <a:t>summary, </a:t>
            </a:r>
            <a:r>
              <a:rPr lang="en-US" sz="1800" dirty="0">
                <a:effectLst/>
                <a:latin typeface="Arial" panose="020B0604020202020204" pitchFamily="34" charset="0"/>
                <a:ea typeface="Arial" panose="020B0604020202020204" pitchFamily="34" charset="0"/>
              </a:rPr>
              <a:t>the existing literature presents a nuanced view of the impact of sustainability ETFs on investment portfolio profitability. While numerous studies </a:t>
            </a:r>
            <a:endParaRPr lang="cs-CZ" dirty="0"/>
          </a:p>
        </p:txBody>
      </p:sp>
      <p:sp>
        <p:nvSpPr>
          <p:cNvPr id="6" name="TextBox 5">
            <a:extLst>
              <a:ext uri="{FF2B5EF4-FFF2-40B4-BE49-F238E27FC236}">
                <a16:creationId xmlns:a16="http://schemas.microsoft.com/office/drawing/2014/main" id="{C159AC5E-C7A8-38D4-D1B5-E7A4D260F471}"/>
              </a:ext>
            </a:extLst>
          </p:cNvPr>
          <p:cNvSpPr txBox="1"/>
          <p:nvPr/>
        </p:nvSpPr>
        <p:spPr>
          <a:xfrm>
            <a:off x="5919537" y="170563"/>
            <a:ext cx="2948147" cy="830997"/>
          </a:xfrm>
          <a:prstGeom prst="rect">
            <a:avLst/>
          </a:prstGeom>
          <a:solidFill>
            <a:schemeClr val="accent3">
              <a:lumMod val="20000"/>
              <a:lumOff val="80000"/>
            </a:schemeClr>
          </a:solidFill>
        </p:spPr>
        <p:txBody>
          <a:bodyPr wrap="square" rtlCol="0">
            <a:spAutoFit/>
          </a:bodyPr>
          <a:lstStyle/>
          <a:p>
            <a:r>
              <a:rPr kumimoji="0" lang="en-US" sz="1600" b="0" i="0" u="none" strike="noStrike" cap="none" normalizeH="0" baseline="0" dirty="0">
                <a:ln>
                  <a:noFill/>
                </a:ln>
                <a:effectLst/>
                <a:latin typeface="+mn-lt"/>
              </a:rPr>
              <a:t>Suggestion: Do not create paragraphs with 1-2 sentences.</a:t>
            </a:r>
            <a:endParaRPr kumimoji="0" lang="cs-CZ" sz="1600" b="0" i="0" u="none" strike="noStrike" cap="none" normalizeH="0" baseline="0" dirty="0">
              <a:ln>
                <a:noFill/>
              </a:ln>
              <a:effectLst/>
              <a:latin typeface="+mn-lt"/>
            </a:endParaRPr>
          </a:p>
        </p:txBody>
      </p:sp>
    </p:spTree>
    <p:extLst>
      <p:ext uri="{BB962C8B-B14F-4D97-AF65-F5344CB8AC3E}">
        <p14:creationId xmlns:p14="http://schemas.microsoft.com/office/powerpoint/2010/main" val="13787361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98A1914-B030-0E85-4654-14E5D2A03C31}"/>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Slide Number Placeholder 2">
            <a:extLst>
              <a:ext uri="{FF2B5EF4-FFF2-40B4-BE49-F238E27FC236}">
                <a16:creationId xmlns:a16="http://schemas.microsoft.com/office/drawing/2014/main" id="{00D9A5B8-1F75-7738-B024-D642BA1ABF2D}"/>
              </a:ext>
            </a:extLst>
          </p:cNvPr>
          <p:cNvSpPr>
            <a:spLocks noGrp="1"/>
          </p:cNvSpPr>
          <p:nvPr>
            <p:ph type="sldNum" sz="quarter" idx="11"/>
          </p:nvPr>
        </p:nvSpPr>
        <p:spPr/>
        <p:txBody>
          <a:bodyPr/>
          <a:lstStyle/>
          <a:p>
            <a:fld id="{0970407D-EE58-4A0B-824B-1D3AE42DD9CF}" type="slidenum">
              <a:rPr lang="en-GB" altLang="cs-CZ" noProof="0" smtClean="0"/>
              <a:pPr/>
              <a:t>35</a:t>
            </a:fld>
            <a:endParaRPr lang="en-GB" altLang="cs-CZ" noProof="0" dirty="0"/>
          </a:p>
        </p:txBody>
      </p:sp>
      <p:sp>
        <p:nvSpPr>
          <p:cNvPr id="5" name="Content Placeholder 4">
            <a:extLst>
              <a:ext uri="{FF2B5EF4-FFF2-40B4-BE49-F238E27FC236}">
                <a16:creationId xmlns:a16="http://schemas.microsoft.com/office/drawing/2014/main" id="{0F5D6931-F1DD-94F3-5438-5D89F2B29CB3}"/>
              </a:ext>
            </a:extLst>
          </p:cNvPr>
          <p:cNvSpPr>
            <a:spLocks noGrp="1"/>
          </p:cNvSpPr>
          <p:nvPr>
            <p:ph idx="1"/>
          </p:nvPr>
        </p:nvSpPr>
        <p:spPr/>
        <p:txBody>
          <a:bodyPr/>
          <a:lstStyle/>
          <a:p>
            <a:r>
              <a:rPr lang="en-US" sz="1800" dirty="0">
                <a:effectLst/>
                <a:latin typeface="Arial" panose="020B0604020202020204" pitchFamily="34" charset="0"/>
                <a:ea typeface="MS Mincho" panose="02020609040205080304" pitchFamily="49" charset="-128"/>
                <a:cs typeface="Arial" panose="020B0604020202020204" pitchFamily="34" charset="0"/>
              </a:rPr>
              <a:t>The </a:t>
            </a:r>
            <a:r>
              <a:rPr lang="en-US" sz="1800" dirty="0">
                <a:effectLst/>
                <a:highlight>
                  <a:srgbClr val="FFFF00"/>
                </a:highlight>
                <a:latin typeface="Arial" panose="020B0604020202020204" pitchFamily="34" charset="0"/>
                <a:ea typeface="MS Mincho" panose="02020609040205080304" pitchFamily="49" charset="-128"/>
                <a:cs typeface="Arial" panose="020B0604020202020204" pitchFamily="34" charset="0"/>
              </a:rPr>
              <a:t>cultural nuances</a:t>
            </a:r>
            <a:r>
              <a:rPr lang="en-US" sz="1800" dirty="0">
                <a:effectLst/>
                <a:latin typeface="Arial" panose="020B0604020202020204" pitchFamily="34" charset="0"/>
                <a:ea typeface="MS Mincho" panose="02020609040205080304" pitchFamily="49" charset="-128"/>
                <a:cs typeface="Arial" panose="020B0604020202020204" pitchFamily="34" charset="0"/>
              </a:rPr>
              <a:t> of emerging markets like India also play a significant role in shaping consumer preferences. Hofstede et al. (2019) highlight those </a:t>
            </a:r>
            <a:r>
              <a:rPr lang="en-US" sz="1800" dirty="0">
                <a:effectLst/>
                <a:highlight>
                  <a:srgbClr val="FFFF00"/>
                </a:highlight>
                <a:latin typeface="Arial" panose="020B0604020202020204" pitchFamily="34" charset="0"/>
                <a:ea typeface="MS Mincho" panose="02020609040205080304" pitchFamily="49" charset="-128"/>
                <a:cs typeface="Arial" panose="020B0604020202020204" pitchFamily="34" charset="0"/>
              </a:rPr>
              <a:t>societal</a:t>
            </a:r>
            <a:r>
              <a:rPr lang="en-US" sz="1800" dirty="0">
                <a:effectLst/>
                <a:latin typeface="Arial" panose="020B0604020202020204" pitchFamily="34" charset="0"/>
                <a:ea typeface="MS Mincho" panose="02020609040205080304" pitchFamily="49" charset="-128"/>
                <a:cs typeface="Arial" panose="020B0604020202020204" pitchFamily="34" charset="0"/>
              </a:rPr>
              <a:t> </a:t>
            </a:r>
            <a:r>
              <a:rPr lang="en-US" sz="1800" dirty="0">
                <a:effectLst/>
                <a:highlight>
                  <a:srgbClr val="FFFF00"/>
                </a:highlight>
                <a:latin typeface="Arial" panose="020B0604020202020204" pitchFamily="34" charset="0"/>
                <a:ea typeface="MS Mincho" panose="02020609040205080304" pitchFamily="49" charset="-128"/>
                <a:cs typeface="Arial" panose="020B0604020202020204" pitchFamily="34" charset="0"/>
              </a:rPr>
              <a:t>values</a:t>
            </a:r>
            <a:r>
              <a:rPr lang="en-US" sz="1800" dirty="0">
                <a:effectLst/>
                <a:latin typeface="Arial" panose="020B0604020202020204" pitchFamily="34" charset="0"/>
                <a:ea typeface="MS Mincho" panose="02020609040205080304" pitchFamily="49" charset="-128"/>
                <a:cs typeface="Arial" panose="020B0604020202020204" pitchFamily="34" charset="0"/>
              </a:rPr>
              <a:t>, such as collectivism and the need for social validation, often influence purchasing decisions in India. For Bata, understanding these </a:t>
            </a:r>
            <a:r>
              <a:rPr lang="en-US" sz="1800" dirty="0">
                <a:effectLst/>
                <a:highlight>
                  <a:srgbClr val="FFFF00"/>
                </a:highlight>
                <a:latin typeface="Arial" panose="020B0604020202020204" pitchFamily="34" charset="0"/>
                <a:ea typeface="MS Mincho" panose="02020609040205080304" pitchFamily="49" charset="-128"/>
                <a:cs typeface="Arial" panose="020B0604020202020204" pitchFamily="34" charset="0"/>
              </a:rPr>
              <a:t>cultural dimensions </a:t>
            </a:r>
            <a:r>
              <a:rPr lang="en-US" sz="1800" dirty="0">
                <a:effectLst/>
                <a:latin typeface="Arial" panose="020B0604020202020204" pitchFamily="34" charset="0"/>
                <a:ea typeface="MS Mincho" panose="02020609040205080304" pitchFamily="49" charset="-128"/>
                <a:cs typeface="Arial" panose="020B0604020202020204" pitchFamily="34" charset="0"/>
              </a:rPr>
              <a:t>is crucial for designing personalized campaigns that resonate with local audiences. Marketing strategies that reflect the </a:t>
            </a:r>
            <a:r>
              <a:rPr lang="en-US" sz="1800" dirty="0">
                <a:effectLst/>
                <a:highlight>
                  <a:srgbClr val="FFFF00"/>
                </a:highlight>
                <a:latin typeface="Arial" panose="020B0604020202020204" pitchFamily="34" charset="0"/>
                <a:ea typeface="MS Mincho" panose="02020609040205080304" pitchFamily="49" charset="-128"/>
                <a:cs typeface="Arial" panose="020B0604020202020204" pitchFamily="34" charset="0"/>
              </a:rPr>
              <a:t>cultural and social diversity</a:t>
            </a:r>
            <a:r>
              <a:rPr lang="en-US" sz="1800" dirty="0">
                <a:effectLst/>
                <a:latin typeface="Arial" panose="020B0604020202020204" pitchFamily="34" charset="0"/>
                <a:ea typeface="MS Mincho" panose="02020609040205080304" pitchFamily="49" charset="-128"/>
                <a:cs typeface="Arial" panose="020B0604020202020204" pitchFamily="34" charset="0"/>
              </a:rPr>
              <a:t> of India can help Bata strengthen its connection with consumers across regions and demographics.</a:t>
            </a:r>
            <a:endParaRPr lang="cs-CZ" sz="1800" dirty="0">
              <a:effectLst/>
              <a:latin typeface="Arial" panose="020B0604020202020204" pitchFamily="34" charset="0"/>
              <a:ea typeface="MS Mincho" panose="02020609040205080304" pitchFamily="49" charset="-128"/>
              <a:cs typeface="Times New Roman" panose="02020603050405020304" pitchFamily="18" charset="0"/>
            </a:endParaRPr>
          </a:p>
          <a:p>
            <a:endParaRPr lang="cs-CZ" dirty="0"/>
          </a:p>
        </p:txBody>
      </p:sp>
      <p:sp>
        <p:nvSpPr>
          <p:cNvPr id="6" name="TextBox 5">
            <a:extLst>
              <a:ext uri="{FF2B5EF4-FFF2-40B4-BE49-F238E27FC236}">
                <a16:creationId xmlns:a16="http://schemas.microsoft.com/office/drawing/2014/main" id="{BE77C46C-037C-1CFD-C3FC-9EC81BB87790}"/>
              </a:ext>
            </a:extLst>
          </p:cNvPr>
          <p:cNvSpPr txBox="1"/>
          <p:nvPr/>
        </p:nvSpPr>
        <p:spPr>
          <a:xfrm>
            <a:off x="5919537" y="170563"/>
            <a:ext cx="2948147" cy="1077218"/>
          </a:xfrm>
          <a:prstGeom prst="rect">
            <a:avLst/>
          </a:prstGeom>
          <a:solidFill>
            <a:schemeClr val="accent3">
              <a:lumMod val="20000"/>
              <a:lumOff val="80000"/>
            </a:schemeClr>
          </a:solidFill>
        </p:spPr>
        <p:txBody>
          <a:bodyPr wrap="square" rtlCol="0">
            <a:spAutoFit/>
          </a:bodyPr>
          <a:lstStyle/>
          <a:p>
            <a:r>
              <a:rPr kumimoji="0" lang="en-US" sz="1600" b="0" i="0" u="none" strike="noStrike" cap="none" normalizeH="0" baseline="0" dirty="0">
                <a:ln>
                  <a:noFill/>
                </a:ln>
                <a:effectLst/>
                <a:latin typeface="+mn-lt"/>
              </a:rPr>
              <a:t>Suggestion: Using many synonyms may confuse reader. Explain differences between different terms.</a:t>
            </a:r>
            <a:endParaRPr kumimoji="0" lang="cs-CZ" sz="1600" b="0" i="0" u="none" strike="noStrike" cap="none" normalizeH="0" baseline="0" dirty="0">
              <a:ln>
                <a:noFill/>
              </a:ln>
              <a:effectLst/>
              <a:latin typeface="+mn-lt"/>
            </a:endParaRPr>
          </a:p>
        </p:txBody>
      </p:sp>
    </p:spTree>
    <p:extLst>
      <p:ext uri="{BB962C8B-B14F-4D97-AF65-F5344CB8AC3E}">
        <p14:creationId xmlns:p14="http://schemas.microsoft.com/office/powerpoint/2010/main" val="38253627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7F1E2E-D9B9-BB3F-B62D-B5B8A0C65210}"/>
              </a:ext>
            </a:extLst>
          </p:cNvPr>
          <p:cNvSpPr>
            <a:spLocks noGrp="1"/>
          </p:cNvSpPr>
          <p:nvPr>
            <p:ph type="title"/>
          </p:nvPr>
        </p:nvSpPr>
        <p:spPr/>
        <p:txBody>
          <a:bodyPr/>
          <a:lstStyle/>
          <a:p>
            <a:r>
              <a:rPr lang="en-GB" sz="3600" dirty="0">
                <a:cs typeface="Calibri Light"/>
              </a:rPr>
              <a:t>References (Bibliography)</a:t>
            </a:r>
            <a:endParaRPr lang="cs-CZ" dirty="0"/>
          </a:p>
        </p:txBody>
      </p:sp>
      <p:sp>
        <p:nvSpPr>
          <p:cNvPr id="3" name="Zástupný obsah 2">
            <a:extLst>
              <a:ext uri="{FF2B5EF4-FFF2-40B4-BE49-F238E27FC236}">
                <a16:creationId xmlns:a16="http://schemas.microsoft.com/office/drawing/2014/main" id="{2C699A37-114D-627C-114C-90B4E3D29A44}"/>
              </a:ext>
            </a:extLst>
          </p:cNvPr>
          <p:cNvSpPr>
            <a:spLocks noGrp="1"/>
          </p:cNvSpPr>
          <p:nvPr>
            <p:ph idx="1"/>
          </p:nvPr>
        </p:nvSpPr>
        <p:spPr>
          <a:xfrm>
            <a:off x="540000" y="1692002"/>
            <a:ext cx="8200346" cy="4139998"/>
          </a:xfrm>
        </p:spPr>
        <p:txBody>
          <a:bodyPr spcFirstLastPara="1" vert="horz" wrap="square" lIns="68580" tIns="34290" rIns="68580" bIns="34290" rtlCol="0" anchor="t" anchorCtr="0">
            <a:normAutofit/>
          </a:bodyPr>
          <a:lstStyle/>
          <a:p>
            <a:pPr marL="531900" indent="-342900">
              <a:lnSpc>
                <a:spcPct val="150000"/>
              </a:lnSpc>
            </a:pPr>
            <a:r>
              <a:rPr lang="en-US" sz="2000" dirty="0">
                <a:ea typeface="+mn-lt"/>
                <a:cs typeface="+mn-lt"/>
              </a:rPr>
              <a:t>List of references is placed at the end of a work.</a:t>
            </a:r>
          </a:p>
          <a:p>
            <a:pPr marL="531900" indent="-342900">
              <a:lnSpc>
                <a:spcPct val="150000"/>
              </a:lnSpc>
            </a:pPr>
            <a:r>
              <a:rPr lang="en-US" sz="2000" dirty="0">
                <a:ea typeface="+mn-lt"/>
                <a:cs typeface="+mn-lt"/>
              </a:rPr>
              <a:t>Each entry provides the author, date, title, and source of the work.</a:t>
            </a:r>
          </a:p>
          <a:p>
            <a:pPr marL="531900" indent="-342900">
              <a:lnSpc>
                <a:spcPct val="150000"/>
              </a:lnSpc>
            </a:pPr>
            <a:r>
              <a:rPr lang="en-US" sz="2000" dirty="0">
                <a:ea typeface="+mn-lt"/>
                <a:cs typeface="+mn-lt"/>
              </a:rPr>
              <a:t>The reference allows readers to identify and retrieve the source.</a:t>
            </a:r>
          </a:p>
          <a:p>
            <a:pPr marL="531900" indent="-342900">
              <a:lnSpc>
                <a:spcPct val="150000"/>
              </a:lnSpc>
            </a:pPr>
            <a:r>
              <a:rPr lang="en-US" sz="2000" dirty="0">
                <a:ea typeface="Calibri"/>
                <a:cs typeface="Calibri"/>
              </a:rPr>
              <a:t>Sources are listed in </a:t>
            </a:r>
            <a:r>
              <a:rPr lang="en-US" sz="2000" dirty="0">
                <a:solidFill>
                  <a:srgbClr val="0000DC"/>
                </a:solidFill>
                <a:ea typeface="Calibri"/>
                <a:cs typeface="Calibri"/>
              </a:rPr>
              <a:t>alphabetical order </a:t>
            </a:r>
            <a:r>
              <a:rPr lang="en-US" sz="2000" dirty="0">
                <a:ea typeface="Calibri"/>
                <a:cs typeface="Calibri"/>
              </a:rPr>
              <a:t>by the author last name.</a:t>
            </a:r>
          </a:p>
          <a:p>
            <a:pPr marL="531900" indent="-342900">
              <a:lnSpc>
                <a:spcPct val="150000"/>
              </a:lnSpc>
            </a:pPr>
            <a:r>
              <a:rPr lang="en-US" sz="2000" dirty="0">
                <a:ea typeface="Calibri"/>
                <a:cs typeface="Calibri"/>
              </a:rPr>
              <a:t>You should have a reference entry for </a:t>
            </a:r>
            <a:r>
              <a:rPr lang="en-US" sz="2000" dirty="0">
                <a:solidFill>
                  <a:srgbClr val="0000DC"/>
                </a:solidFill>
                <a:ea typeface="Calibri"/>
                <a:cs typeface="Calibri"/>
              </a:rPr>
              <a:t>every source you cite</a:t>
            </a:r>
            <a:r>
              <a:rPr lang="en-US" sz="2000" dirty="0">
                <a:ea typeface="Calibri"/>
                <a:cs typeface="Calibri"/>
              </a:rPr>
              <a:t>.</a:t>
            </a:r>
          </a:p>
          <a:p>
            <a:pPr marL="531900" indent="-342900">
              <a:lnSpc>
                <a:spcPct val="150000"/>
              </a:lnSpc>
            </a:pPr>
            <a:endParaRPr lang="en-GB" sz="2000" dirty="0">
              <a:ea typeface="Calibri"/>
              <a:cs typeface="Calibri"/>
            </a:endParaRPr>
          </a:p>
        </p:txBody>
      </p:sp>
    </p:spTree>
    <p:extLst>
      <p:ext uri="{BB962C8B-B14F-4D97-AF65-F5344CB8AC3E}">
        <p14:creationId xmlns:p14="http://schemas.microsoft.com/office/powerpoint/2010/main" val="28526495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46"/>
          <p:cNvSpPr txBox="1">
            <a:spLocks noGrp="1"/>
          </p:cNvSpPr>
          <p:nvPr>
            <p:ph type="title"/>
          </p:nvPr>
        </p:nvSpPr>
        <p:spPr>
          <a:xfrm>
            <a:off x="311700" y="2867800"/>
            <a:ext cx="8354780" cy="1013320"/>
          </a:xfrm>
          <a:prstGeom prst="rect">
            <a:avLst/>
          </a:prstGeom>
        </p:spPr>
        <p:txBody>
          <a:bodyPr spcFirstLastPara="1" wrap="square" lIns="91425" tIns="91425" rIns="91425" bIns="91425" anchor="ctr" anchorCtr="0">
            <a:noAutofit/>
          </a:bodyPr>
          <a:lstStyle/>
          <a:p>
            <a:pPr marL="762000" marR="304800" lvl="0" indent="-316230" algn="l" rtl="0">
              <a:lnSpc>
                <a:spcPct val="180000"/>
              </a:lnSpc>
              <a:spcBef>
                <a:spcPts val="0"/>
              </a:spcBef>
              <a:spcAft>
                <a:spcPts val="0"/>
              </a:spcAft>
              <a:buClr>
                <a:srgbClr val="0D405F"/>
              </a:buClr>
              <a:buSzPts val="1380"/>
              <a:buChar char="●"/>
            </a:pPr>
            <a:r>
              <a:rPr lang="en" sz="1600" dirty="0">
                <a:solidFill>
                  <a:srgbClr val="0D405F"/>
                </a:solidFill>
                <a:highlight>
                  <a:srgbClr val="FFFFFF"/>
                </a:highlight>
              </a:rPr>
              <a:t>I avoid informal terms and contractions.</a:t>
            </a:r>
            <a:endParaRPr sz="1600" dirty="0">
              <a:solidFill>
                <a:srgbClr val="0D405F"/>
              </a:solidFill>
              <a:highlight>
                <a:srgbClr val="FFFFFF"/>
              </a:highlight>
            </a:endParaRPr>
          </a:p>
          <a:p>
            <a:pPr marL="762000" marR="304800" lvl="0" indent="-316230" algn="l" rtl="0">
              <a:lnSpc>
                <a:spcPct val="180000"/>
              </a:lnSpc>
              <a:spcBef>
                <a:spcPts val="0"/>
              </a:spcBef>
              <a:spcAft>
                <a:spcPts val="0"/>
              </a:spcAft>
              <a:buClr>
                <a:srgbClr val="0D405F"/>
              </a:buClr>
              <a:buSzPts val="1380"/>
              <a:buChar char="●"/>
            </a:pPr>
            <a:r>
              <a:rPr lang="en" sz="1600" dirty="0">
                <a:solidFill>
                  <a:srgbClr val="0D405F"/>
                </a:solidFill>
                <a:highlight>
                  <a:srgbClr val="FFFFFF"/>
                </a:highlight>
              </a:rPr>
              <a:t>I avoid second-person pronouns (“you”).</a:t>
            </a:r>
            <a:endParaRPr sz="1600" dirty="0">
              <a:solidFill>
                <a:srgbClr val="0D405F"/>
              </a:solidFill>
              <a:highlight>
                <a:srgbClr val="FFFFFF"/>
              </a:highlight>
            </a:endParaRPr>
          </a:p>
          <a:p>
            <a:pPr marL="762000" marR="304800" lvl="0" indent="-316230" algn="l" rtl="0">
              <a:lnSpc>
                <a:spcPct val="180000"/>
              </a:lnSpc>
              <a:spcBef>
                <a:spcPts val="0"/>
              </a:spcBef>
              <a:spcAft>
                <a:spcPts val="0"/>
              </a:spcAft>
              <a:buClr>
                <a:srgbClr val="0D405F"/>
              </a:buClr>
              <a:buSzPts val="1380"/>
              <a:buChar char="●"/>
            </a:pPr>
            <a:r>
              <a:rPr lang="en" sz="1600" dirty="0">
                <a:solidFill>
                  <a:srgbClr val="0D405F"/>
                </a:solidFill>
                <a:highlight>
                  <a:srgbClr val="FFFFFF"/>
                </a:highlight>
              </a:rPr>
              <a:t>I avoid emotive or exaggerated language.</a:t>
            </a:r>
            <a:endParaRPr sz="1600" dirty="0">
              <a:solidFill>
                <a:srgbClr val="0D405F"/>
              </a:solidFill>
              <a:highlight>
                <a:srgbClr val="FFFFFF"/>
              </a:highlight>
            </a:endParaRPr>
          </a:p>
          <a:p>
            <a:pPr marL="762000" marR="304800" lvl="0" indent="-316230" algn="l" rtl="0">
              <a:lnSpc>
                <a:spcPct val="180000"/>
              </a:lnSpc>
              <a:spcBef>
                <a:spcPts val="0"/>
              </a:spcBef>
              <a:spcAft>
                <a:spcPts val="0"/>
              </a:spcAft>
              <a:buClr>
                <a:srgbClr val="0D405F"/>
              </a:buClr>
              <a:buSzPts val="1380"/>
              <a:buChar char="●"/>
            </a:pPr>
            <a:r>
              <a:rPr lang="en" sz="1600" dirty="0">
                <a:solidFill>
                  <a:srgbClr val="0D405F"/>
                </a:solidFill>
                <a:highlight>
                  <a:srgbClr val="FFFFFF"/>
                </a:highlight>
              </a:rPr>
              <a:t>I avoid redundant words and phrases.</a:t>
            </a:r>
            <a:endParaRPr sz="1600" dirty="0">
              <a:solidFill>
                <a:srgbClr val="0D405F"/>
              </a:solidFill>
              <a:highlight>
                <a:srgbClr val="FFFFFF"/>
              </a:highlight>
            </a:endParaRPr>
          </a:p>
          <a:p>
            <a:pPr marL="762000" marR="304800" lvl="0" indent="-316230" algn="l" rtl="0">
              <a:lnSpc>
                <a:spcPct val="180000"/>
              </a:lnSpc>
              <a:spcBef>
                <a:spcPts val="0"/>
              </a:spcBef>
              <a:spcAft>
                <a:spcPts val="0"/>
              </a:spcAft>
              <a:buClr>
                <a:srgbClr val="0D405F"/>
              </a:buClr>
              <a:buSzPts val="1380"/>
              <a:buChar char="●"/>
            </a:pPr>
            <a:r>
              <a:rPr lang="en" sz="1600" dirty="0">
                <a:solidFill>
                  <a:srgbClr val="0D405F"/>
                </a:solidFill>
                <a:highlight>
                  <a:srgbClr val="FFFFFF"/>
                </a:highlight>
              </a:rPr>
              <a:t>I avoid unnecessary jargon and define terms where needed.</a:t>
            </a:r>
            <a:endParaRPr sz="1600" dirty="0">
              <a:solidFill>
                <a:srgbClr val="0D405F"/>
              </a:solidFill>
              <a:highlight>
                <a:srgbClr val="FFFFFF"/>
              </a:highlight>
            </a:endParaRPr>
          </a:p>
          <a:p>
            <a:pPr marL="762000" marR="304800" lvl="0" indent="-316230" algn="l" rtl="0">
              <a:lnSpc>
                <a:spcPct val="180000"/>
              </a:lnSpc>
              <a:spcBef>
                <a:spcPts val="0"/>
              </a:spcBef>
              <a:spcAft>
                <a:spcPts val="0"/>
              </a:spcAft>
              <a:buClr>
                <a:srgbClr val="0D405F"/>
              </a:buClr>
              <a:buSzPts val="1380"/>
              <a:buChar char="●"/>
            </a:pPr>
            <a:r>
              <a:rPr lang="en" sz="1600" dirty="0">
                <a:solidFill>
                  <a:srgbClr val="0D405F"/>
                </a:solidFill>
                <a:highlight>
                  <a:srgbClr val="FFFFFF"/>
                </a:highlight>
              </a:rPr>
              <a:t>I present information as precisely and accurately as possible.</a:t>
            </a:r>
            <a:endParaRPr sz="1600" dirty="0">
              <a:solidFill>
                <a:srgbClr val="0D405F"/>
              </a:solidFill>
              <a:highlight>
                <a:srgbClr val="FFFFFF"/>
              </a:highlight>
            </a:endParaRPr>
          </a:p>
          <a:p>
            <a:pPr marL="762000" marR="304800" lvl="0" indent="-316230" algn="l" rtl="0">
              <a:lnSpc>
                <a:spcPct val="180000"/>
              </a:lnSpc>
              <a:spcBef>
                <a:spcPts val="0"/>
              </a:spcBef>
              <a:spcAft>
                <a:spcPts val="0"/>
              </a:spcAft>
              <a:buClr>
                <a:srgbClr val="0D405F"/>
              </a:buClr>
              <a:buSzPts val="1380"/>
              <a:buChar char="●"/>
            </a:pPr>
            <a:r>
              <a:rPr lang="en" sz="1600" dirty="0">
                <a:solidFill>
                  <a:srgbClr val="0D405F"/>
                </a:solidFill>
                <a:highlight>
                  <a:srgbClr val="FFFFFF"/>
                </a:highlight>
              </a:rPr>
              <a:t>I use appropriate transitions to show the connections between my ideas.</a:t>
            </a:r>
            <a:endParaRPr sz="1600" dirty="0">
              <a:solidFill>
                <a:srgbClr val="0D405F"/>
              </a:solidFill>
              <a:highlight>
                <a:srgbClr val="FFFFFF"/>
              </a:highlight>
            </a:endParaRPr>
          </a:p>
          <a:p>
            <a:pPr marL="762000" marR="304800" lvl="0" indent="-316230" algn="l" rtl="0">
              <a:lnSpc>
                <a:spcPct val="180000"/>
              </a:lnSpc>
              <a:spcBef>
                <a:spcPts val="0"/>
              </a:spcBef>
              <a:spcAft>
                <a:spcPts val="0"/>
              </a:spcAft>
              <a:buClr>
                <a:srgbClr val="0D405F"/>
              </a:buClr>
              <a:buSzPts val="1380"/>
              <a:buChar char="●"/>
            </a:pPr>
            <a:r>
              <a:rPr lang="en" sz="1600" dirty="0">
                <a:solidFill>
                  <a:srgbClr val="0D405F"/>
                </a:solidFill>
                <a:highlight>
                  <a:srgbClr val="FFFFFF"/>
                </a:highlight>
              </a:rPr>
              <a:t>My text is logically organized using paragraphs.</a:t>
            </a:r>
            <a:endParaRPr sz="1600" dirty="0">
              <a:solidFill>
                <a:srgbClr val="0D405F"/>
              </a:solidFill>
              <a:highlight>
                <a:srgbClr val="FFFFFF"/>
              </a:highlight>
            </a:endParaRPr>
          </a:p>
          <a:p>
            <a:pPr marL="762000" marR="304800" lvl="0" indent="-316230" algn="l" rtl="0">
              <a:lnSpc>
                <a:spcPct val="180000"/>
              </a:lnSpc>
              <a:spcBef>
                <a:spcPts val="0"/>
              </a:spcBef>
              <a:spcAft>
                <a:spcPts val="0"/>
              </a:spcAft>
              <a:buClr>
                <a:srgbClr val="0D405F"/>
              </a:buClr>
              <a:buSzPts val="1380"/>
              <a:buChar char="●"/>
            </a:pPr>
            <a:r>
              <a:rPr lang="en" sz="1600" dirty="0">
                <a:solidFill>
                  <a:srgbClr val="0D405F"/>
                </a:solidFill>
                <a:highlight>
                  <a:srgbClr val="FFFFFF"/>
                </a:highlight>
              </a:rPr>
              <a:t>Each paragraph is focused on a single idea, expressed in a clear topic sentence.</a:t>
            </a:r>
            <a:endParaRPr sz="1600" dirty="0">
              <a:solidFill>
                <a:srgbClr val="0D405F"/>
              </a:solidFill>
              <a:highlight>
                <a:srgbClr val="FFFFFF"/>
              </a:highlight>
            </a:endParaRPr>
          </a:p>
          <a:p>
            <a:pPr marL="762000" marR="304800" lvl="0" indent="-316230" algn="l" rtl="0">
              <a:lnSpc>
                <a:spcPct val="180000"/>
              </a:lnSpc>
              <a:spcBef>
                <a:spcPts val="0"/>
              </a:spcBef>
              <a:spcAft>
                <a:spcPts val="0"/>
              </a:spcAft>
              <a:buClr>
                <a:srgbClr val="0D405F"/>
              </a:buClr>
              <a:buSzPts val="1380"/>
              <a:buChar char="●"/>
            </a:pPr>
            <a:r>
              <a:rPr lang="en" sz="1600" dirty="0">
                <a:solidFill>
                  <a:srgbClr val="0D405F"/>
                </a:solidFill>
                <a:highlight>
                  <a:srgbClr val="FFFFFF"/>
                </a:highlight>
              </a:rPr>
              <a:t>Every part of the text relates to my central thesis or research question.</a:t>
            </a:r>
            <a:endParaRPr sz="1600" dirty="0">
              <a:solidFill>
                <a:srgbClr val="0D405F"/>
              </a:solidFill>
              <a:highlight>
                <a:srgbClr val="FFFFFF"/>
              </a:highlight>
            </a:endParaRPr>
          </a:p>
          <a:p>
            <a:pPr marL="762000" marR="304800" lvl="0" indent="-316230" algn="l" rtl="0">
              <a:lnSpc>
                <a:spcPct val="180000"/>
              </a:lnSpc>
              <a:spcBef>
                <a:spcPts val="0"/>
              </a:spcBef>
              <a:spcAft>
                <a:spcPts val="0"/>
              </a:spcAft>
              <a:buClr>
                <a:srgbClr val="0D405F"/>
              </a:buClr>
              <a:buSzPts val="1380"/>
              <a:buChar char="●"/>
            </a:pPr>
            <a:r>
              <a:rPr lang="en" sz="1600" dirty="0">
                <a:solidFill>
                  <a:srgbClr val="0D405F"/>
                </a:solidFill>
                <a:highlight>
                  <a:srgbClr val="FFFFFF"/>
                </a:highlight>
              </a:rPr>
              <a:t>I support my claims with evidence.</a:t>
            </a:r>
            <a:endParaRPr sz="1600" dirty="0">
              <a:solidFill>
                <a:srgbClr val="0D405F"/>
              </a:solidFill>
              <a:highlight>
                <a:srgbClr val="FFFFFF"/>
              </a:highlight>
            </a:endParaRPr>
          </a:p>
          <a:p>
            <a:pPr marL="762000" marR="304800" lvl="0" indent="-316230" algn="l" rtl="0">
              <a:lnSpc>
                <a:spcPct val="180000"/>
              </a:lnSpc>
              <a:spcBef>
                <a:spcPts val="0"/>
              </a:spcBef>
              <a:spcAft>
                <a:spcPts val="0"/>
              </a:spcAft>
              <a:buClr>
                <a:srgbClr val="0D405F"/>
              </a:buClr>
              <a:buSzPts val="1380"/>
              <a:buChar char="●"/>
            </a:pPr>
            <a:r>
              <a:rPr lang="en" sz="1600" dirty="0">
                <a:solidFill>
                  <a:srgbClr val="0D405F"/>
                </a:solidFill>
                <a:highlight>
                  <a:srgbClr val="FFFFFF"/>
                </a:highlight>
              </a:rPr>
              <a:t>I use the appropriate verb tenses in each section.</a:t>
            </a:r>
            <a:endParaRPr sz="1600" dirty="0">
              <a:solidFill>
                <a:srgbClr val="0D405F"/>
              </a:solidFill>
              <a:highlight>
                <a:srgbClr val="FFFFFF"/>
              </a:highlight>
            </a:endParaRPr>
          </a:p>
          <a:p>
            <a:pPr marL="762000" marR="304800" lvl="0" indent="-316230" algn="l" rtl="0">
              <a:lnSpc>
                <a:spcPct val="180000"/>
              </a:lnSpc>
              <a:spcBef>
                <a:spcPts val="0"/>
              </a:spcBef>
              <a:spcAft>
                <a:spcPts val="0"/>
              </a:spcAft>
              <a:buClr>
                <a:srgbClr val="0D405F"/>
              </a:buClr>
              <a:buSzPts val="1380"/>
              <a:buChar char="●"/>
            </a:pPr>
            <a:r>
              <a:rPr lang="en" sz="1600" dirty="0">
                <a:solidFill>
                  <a:srgbClr val="0D405F"/>
                </a:solidFill>
                <a:highlight>
                  <a:srgbClr val="FFFFFF"/>
                </a:highlight>
              </a:rPr>
              <a:t>I consistently use either UK or US English.</a:t>
            </a:r>
            <a:endParaRPr sz="1600" dirty="0">
              <a:solidFill>
                <a:srgbClr val="0D405F"/>
              </a:solidFill>
              <a:highlight>
                <a:srgbClr val="FFFFFF"/>
              </a:highlight>
            </a:endParaRPr>
          </a:p>
          <a:p>
            <a:pPr marL="762000" marR="304800" lvl="0" indent="-316230" algn="l" rtl="0">
              <a:lnSpc>
                <a:spcPct val="180000"/>
              </a:lnSpc>
              <a:spcBef>
                <a:spcPts val="0"/>
              </a:spcBef>
              <a:spcAft>
                <a:spcPts val="0"/>
              </a:spcAft>
              <a:buClr>
                <a:srgbClr val="0D405F"/>
              </a:buClr>
              <a:buSzPts val="1380"/>
              <a:buChar char="●"/>
            </a:pPr>
            <a:r>
              <a:rPr lang="en" sz="1600" dirty="0">
                <a:solidFill>
                  <a:srgbClr val="0D405F"/>
                </a:solidFill>
                <a:highlight>
                  <a:srgbClr val="FFFFFF"/>
                </a:highlight>
              </a:rPr>
              <a:t>I format numbers consistently.</a:t>
            </a:r>
            <a:endParaRPr sz="1600" dirty="0">
              <a:solidFill>
                <a:srgbClr val="0D405F"/>
              </a:solidFill>
              <a:highlight>
                <a:srgbClr val="FFFFFF"/>
              </a:highlight>
            </a:endParaRPr>
          </a:p>
          <a:p>
            <a:pPr marL="762000" marR="304800" lvl="0" indent="-316230" algn="l" rtl="0">
              <a:lnSpc>
                <a:spcPct val="180000"/>
              </a:lnSpc>
              <a:spcBef>
                <a:spcPts val="0"/>
              </a:spcBef>
              <a:spcAft>
                <a:spcPts val="0"/>
              </a:spcAft>
              <a:buClr>
                <a:srgbClr val="0D405F"/>
              </a:buClr>
              <a:buSzPts val="1380"/>
              <a:buChar char="●"/>
            </a:pPr>
            <a:r>
              <a:rPr lang="en" sz="1600" dirty="0">
                <a:solidFill>
                  <a:srgbClr val="0D405F"/>
                </a:solidFill>
                <a:highlight>
                  <a:srgbClr val="FFFF00"/>
                </a:highlight>
              </a:rPr>
              <a:t>I cite my sources using a consistent citation style (</a:t>
            </a:r>
            <a:r>
              <a:rPr lang="cs-CZ" sz="1600" dirty="0">
                <a:solidFill>
                  <a:srgbClr val="0D405F"/>
                </a:solidFill>
                <a:highlight>
                  <a:srgbClr val="FFFF00"/>
                </a:highlight>
              </a:rPr>
              <a:t>A</a:t>
            </a:r>
            <a:r>
              <a:rPr lang="en-US" sz="1600" dirty="0">
                <a:solidFill>
                  <a:srgbClr val="0D405F"/>
                </a:solidFill>
                <a:highlight>
                  <a:srgbClr val="FFFF00"/>
                </a:highlight>
              </a:rPr>
              <a:t>PA style)</a:t>
            </a:r>
            <a:r>
              <a:rPr lang="en" sz="1600" dirty="0">
                <a:solidFill>
                  <a:srgbClr val="0D405F"/>
                </a:solidFill>
                <a:highlight>
                  <a:srgbClr val="FFFF00"/>
                </a:highlight>
              </a:rPr>
              <a:t>.</a:t>
            </a:r>
            <a:endParaRPr sz="4000" dirty="0">
              <a:highlight>
                <a:srgbClr val="FFFF00"/>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951F7F2-2FDE-47FC-922E-E02AF09606E2}"/>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Slide Number Placeholder 2">
            <a:extLst>
              <a:ext uri="{FF2B5EF4-FFF2-40B4-BE49-F238E27FC236}">
                <a16:creationId xmlns:a16="http://schemas.microsoft.com/office/drawing/2014/main" id="{D9300E87-4C1C-46F3-8160-851B61FB261A}"/>
              </a:ext>
            </a:extLst>
          </p:cNvPr>
          <p:cNvSpPr>
            <a:spLocks noGrp="1"/>
          </p:cNvSpPr>
          <p:nvPr>
            <p:ph type="sldNum" sz="quarter" idx="11"/>
          </p:nvPr>
        </p:nvSpPr>
        <p:spPr/>
        <p:txBody>
          <a:bodyPr/>
          <a:lstStyle/>
          <a:p>
            <a:fld id="{0970407D-EE58-4A0B-824B-1D3AE42DD9CF}" type="slidenum">
              <a:rPr lang="en-GB" altLang="cs-CZ" noProof="0" smtClean="0"/>
              <a:pPr/>
              <a:t>4</a:t>
            </a:fld>
            <a:endParaRPr lang="en-GB" altLang="cs-CZ" noProof="0" dirty="0"/>
          </a:p>
        </p:txBody>
      </p:sp>
      <p:sp>
        <p:nvSpPr>
          <p:cNvPr id="4" name="Title 3">
            <a:extLst>
              <a:ext uri="{FF2B5EF4-FFF2-40B4-BE49-F238E27FC236}">
                <a16:creationId xmlns:a16="http://schemas.microsoft.com/office/drawing/2014/main" id="{74C8A1E4-6670-4FF0-B31A-D21248E6C84A}"/>
              </a:ext>
            </a:extLst>
          </p:cNvPr>
          <p:cNvSpPr>
            <a:spLocks noGrp="1"/>
          </p:cNvSpPr>
          <p:nvPr>
            <p:ph type="title"/>
          </p:nvPr>
        </p:nvSpPr>
        <p:spPr/>
        <p:txBody>
          <a:bodyPr/>
          <a:lstStyle/>
          <a:p>
            <a:r>
              <a:rPr lang="en-US" dirty="0"/>
              <a:t>Abbreviations</a:t>
            </a:r>
            <a:endParaRPr lang="cs-CZ" dirty="0"/>
          </a:p>
        </p:txBody>
      </p:sp>
      <p:sp>
        <p:nvSpPr>
          <p:cNvPr id="5" name="Content Placeholder 4">
            <a:extLst>
              <a:ext uri="{FF2B5EF4-FFF2-40B4-BE49-F238E27FC236}">
                <a16:creationId xmlns:a16="http://schemas.microsoft.com/office/drawing/2014/main" id="{A152486B-D1B4-4838-8C9D-7C944C3FE276}"/>
              </a:ext>
            </a:extLst>
          </p:cNvPr>
          <p:cNvSpPr>
            <a:spLocks noGrp="1"/>
          </p:cNvSpPr>
          <p:nvPr>
            <p:ph idx="1"/>
          </p:nvPr>
        </p:nvSpPr>
        <p:spPr/>
        <p:txBody>
          <a:bodyPr/>
          <a:lstStyle/>
          <a:p>
            <a:r>
              <a:rPr lang="en-US" dirty="0"/>
              <a:t>Define early and use them throughout the text</a:t>
            </a:r>
          </a:p>
          <a:p>
            <a:endParaRPr lang="en-US" dirty="0">
              <a:highlight>
                <a:srgbClr val="FFFF00"/>
              </a:highlight>
            </a:endParaRPr>
          </a:p>
          <a:p>
            <a:r>
              <a:rPr lang="en-US" i="1" dirty="0">
                <a:highlight>
                  <a:srgbClr val="FFFF00"/>
                </a:highlight>
              </a:rPr>
              <a:t>Project management </a:t>
            </a:r>
            <a:r>
              <a:rPr lang="en-US" i="1" dirty="0"/>
              <a:t>is characterized for being a discipline constantly struggling with changes in the environment, aiming to be flexible enough to handle those changes end deliver the stablished outcomes. However, after the COVID-19 pandemic, the project management had to adapt beyond the previously known standards. The proposed work aims to describe how project management is dealing with the post-pandemic situation, which are the biggest challenges and what should be considered by </a:t>
            </a:r>
            <a:r>
              <a:rPr lang="en-US" i="1" dirty="0">
                <a:highlight>
                  <a:srgbClr val="FFFF00"/>
                </a:highlight>
              </a:rPr>
              <a:t>PM (Project Management)</a:t>
            </a:r>
            <a:r>
              <a:rPr lang="en-US" i="1" dirty="0"/>
              <a:t> professionals to be better prepared for the new conditions the pandemic brought to the world economy. </a:t>
            </a:r>
            <a:endParaRPr lang="cs-CZ" i="1" dirty="0"/>
          </a:p>
          <a:p>
            <a:endParaRPr lang="cs-CZ" dirty="0"/>
          </a:p>
        </p:txBody>
      </p:sp>
    </p:spTree>
    <p:extLst>
      <p:ext uri="{BB962C8B-B14F-4D97-AF65-F5344CB8AC3E}">
        <p14:creationId xmlns:p14="http://schemas.microsoft.com/office/powerpoint/2010/main" val="3011461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E939B9A-135F-4214-B57F-4D5F15D12AAB}"/>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Slide Number Placeholder 2">
            <a:extLst>
              <a:ext uri="{FF2B5EF4-FFF2-40B4-BE49-F238E27FC236}">
                <a16:creationId xmlns:a16="http://schemas.microsoft.com/office/drawing/2014/main" id="{284B6C7C-B2B9-4029-9A46-DFD7D963B516}"/>
              </a:ext>
            </a:extLst>
          </p:cNvPr>
          <p:cNvSpPr>
            <a:spLocks noGrp="1"/>
          </p:cNvSpPr>
          <p:nvPr>
            <p:ph type="sldNum" sz="quarter" idx="11"/>
          </p:nvPr>
        </p:nvSpPr>
        <p:spPr/>
        <p:txBody>
          <a:bodyPr/>
          <a:lstStyle/>
          <a:p>
            <a:fld id="{0970407D-EE58-4A0B-824B-1D3AE42DD9CF}" type="slidenum">
              <a:rPr lang="en-GB" altLang="cs-CZ" noProof="0" smtClean="0"/>
              <a:pPr/>
              <a:t>5</a:t>
            </a:fld>
            <a:endParaRPr lang="en-GB" altLang="cs-CZ" noProof="0" dirty="0"/>
          </a:p>
        </p:txBody>
      </p:sp>
      <p:sp>
        <p:nvSpPr>
          <p:cNvPr id="4" name="Title 3">
            <a:extLst>
              <a:ext uri="{FF2B5EF4-FFF2-40B4-BE49-F238E27FC236}">
                <a16:creationId xmlns:a16="http://schemas.microsoft.com/office/drawing/2014/main" id="{6D84679A-C19F-420C-8918-FB65CD35B392}"/>
              </a:ext>
            </a:extLst>
          </p:cNvPr>
          <p:cNvSpPr>
            <a:spLocks noGrp="1"/>
          </p:cNvSpPr>
          <p:nvPr>
            <p:ph type="title"/>
          </p:nvPr>
        </p:nvSpPr>
        <p:spPr/>
        <p:txBody>
          <a:bodyPr/>
          <a:lstStyle/>
          <a:p>
            <a:r>
              <a:rPr lang="en-US" dirty="0"/>
              <a:t>APA citations (problems)</a:t>
            </a:r>
            <a:endParaRPr lang="cs-CZ" dirty="0"/>
          </a:p>
        </p:txBody>
      </p:sp>
      <p:sp>
        <p:nvSpPr>
          <p:cNvPr id="5" name="Content Placeholder 4">
            <a:extLst>
              <a:ext uri="{FF2B5EF4-FFF2-40B4-BE49-F238E27FC236}">
                <a16:creationId xmlns:a16="http://schemas.microsoft.com/office/drawing/2014/main" id="{0AB80808-22C9-44DD-8B7E-429BEB46C294}"/>
              </a:ext>
            </a:extLst>
          </p:cNvPr>
          <p:cNvSpPr>
            <a:spLocks noGrp="1"/>
          </p:cNvSpPr>
          <p:nvPr>
            <p:ph idx="1"/>
          </p:nvPr>
        </p:nvSpPr>
        <p:spPr/>
        <p:txBody>
          <a:bodyPr/>
          <a:lstStyle/>
          <a:p>
            <a:r>
              <a:rPr lang="en-US" dirty="0"/>
              <a:t>The following sentence from the article mentioned by Carlos </a:t>
            </a:r>
            <a:r>
              <a:rPr lang="en-US" dirty="0" err="1"/>
              <a:t>Rendón</a:t>
            </a:r>
            <a:r>
              <a:rPr lang="en-US" dirty="0"/>
              <a:t>…..</a:t>
            </a:r>
          </a:p>
          <a:p>
            <a:r>
              <a:rPr lang="en-US" dirty="0"/>
              <a:t>Consequently, the pressure in competition, which some believe will occur due to rotation, could lead to more faulty audit work (</a:t>
            </a:r>
            <a:r>
              <a:rPr lang="en-US" dirty="0" err="1"/>
              <a:t>Catanach</a:t>
            </a:r>
            <a:r>
              <a:rPr lang="en-US" dirty="0"/>
              <a:t> </a:t>
            </a:r>
            <a:r>
              <a:rPr lang="en-US" i="1" dirty="0"/>
              <a:t>et al.</a:t>
            </a:r>
            <a:r>
              <a:rPr lang="en-US" dirty="0"/>
              <a:t> 1999).</a:t>
            </a:r>
            <a:endParaRPr lang="cs-CZ" dirty="0"/>
          </a:p>
          <a:p>
            <a:r>
              <a:rPr lang="en-US" dirty="0"/>
              <a:t>Li et al also mentioned that the construction field saw an increase in productivity, time, and costs.</a:t>
            </a:r>
            <a:endParaRPr lang="cs-CZ" dirty="0"/>
          </a:p>
          <a:p>
            <a:r>
              <a:rPr lang="en-US" dirty="0"/>
              <a:t>Authors concluded that deterioration in audit quality in a short tenure audit may be due to lack of competence or loss of independence (</a:t>
            </a:r>
            <a:r>
              <a:rPr lang="en-US" dirty="0" err="1"/>
              <a:t>Knechel</a:t>
            </a:r>
            <a:r>
              <a:rPr lang="en-US" dirty="0"/>
              <a:t> &amp;</a:t>
            </a:r>
            <a:r>
              <a:rPr lang="en-US" dirty="0" err="1"/>
              <a:t>Vanstraelen</a:t>
            </a:r>
            <a:r>
              <a:rPr lang="en-US" dirty="0"/>
              <a:t>, 2007). </a:t>
            </a:r>
          </a:p>
          <a:p>
            <a:r>
              <a:rPr lang="en-US" dirty="0"/>
              <a:t>Ackermann and colleagues (2017) conducted an exploratory study to examine how consumers perceive the importance of taking care of their products.</a:t>
            </a:r>
            <a:endParaRPr lang="cs-CZ" dirty="0"/>
          </a:p>
          <a:p>
            <a:endParaRPr lang="cs-CZ" dirty="0"/>
          </a:p>
        </p:txBody>
      </p:sp>
      <p:sp>
        <p:nvSpPr>
          <p:cNvPr id="6" name="Multiplication Sign 5">
            <a:extLst>
              <a:ext uri="{FF2B5EF4-FFF2-40B4-BE49-F238E27FC236}">
                <a16:creationId xmlns:a16="http://schemas.microsoft.com/office/drawing/2014/main" id="{94F082E2-493D-402B-8CB6-82889A33AB36}"/>
              </a:ext>
            </a:extLst>
          </p:cNvPr>
          <p:cNvSpPr/>
          <p:nvPr/>
        </p:nvSpPr>
        <p:spPr bwMode="auto">
          <a:xfrm>
            <a:off x="7819269" y="0"/>
            <a:ext cx="965200" cy="1046480"/>
          </a:xfrm>
          <a:prstGeom prst="mathMultiply">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239802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E939B9A-135F-4214-B57F-4D5F15D12AAB}"/>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Slide Number Placeholder 2">
            <a:extLst>
              <a:ext uri="{FF2B5EF4-FFF2-40B4-BE49-F238E27FC236}">
                <a16:creationId xmlns:a16="http://schemas.microsoft.com/office/drawing/2014/main" id="{284B6C7C-B2B9-4029-9A46-DFD7D963B516}"/>
              </a:ext>
            </a:extLst>
          </p:cNvPr>
          <p:cNvSpPr>
            <a:spLocks noGrp="1"/>
          </p:cNvSpPr>
          <p:nvPr>
            <p:ph type="sldNum" sz="quarter" idx="11"/>
          </p:nvPr>
        </p:nvSpPr>
        <p:spPr/>
        <p:txBody>
          <a:bodyPr/>
          <a:lstStyle/>
          <a:p>
            <a:fld id="{0970407D-EE58-4A0B-824B-1D3AE42DD9CF}" type="slidenum">
              <a:rPr lang="en-GB" altLang="cs-CZ" noProof="0" smtClean="0"/>
              <a:pPr/>
              <a:t>6</a:t>
            </a:fld>
            <a:endParaRPr lang="en-GB" altLang="cs-CZ" noProof="0" dirty="0"/>
          </a:p>
        </p:txBody>
      </p:sp>
      <p:sp>
        <p:nvSpPr>
          <p:cNvPr id="4" name="Title 3">
            <a:extLst>
              <a:ext uri="{FF2B5EF4-FFF2-40B4-BE49-F238E27FC236}">
                <a16:creationId xmlns:a16="http://schemas.microsoft.com/office/drawing/2014/main" id="{6D84679A-C19F-420C-8918-FB65CD35B392}"/>
              </a:ext>
            </a:extLst>
          </p:cNvPr>
          <p:cNvSpPr>
            <a:spLocks noGrp="1"/>
          </p:cNvSpPr>
          <p:nvPr>
            <p:ph type="title"/>
          </p:nvPr>
        </p:nvSpPr>
        <p:spPr/>
        <p:txBody>
          <a:bodyPr/>
          <a:lstStyle/>
          <a:p>
            <a:r>
              <a:rPr lang="en-US" dirty="0"/>
              <a:t>APA citations (problems)</a:t>
            </a:r>
            <a:endParaRPr lang="cs-CZ" dirty="0"/>
          </a:p>
        </p:txBody>
      </p:sp>
      <p:sp>
        <p:nvSpPr>
          <p:cNvPr id="5" name="Content Placeholder 4">
            <a:extLst>
              <a:ext uri="{FF2B5EF4-FFF2-40B4-BE49-F238E27FC236}">
                <a16:creationId xmlns:a16="http://schemas.microsoft.com/office/drawing/2014/main" id="{0AB80808-22C9-44DD-8B7E-429BEB46C294}"/>
              </a:ext>
            </a:extLst>
          </p:cNvPr>
          <p:cNvSpPr>
            <a:spLocks noGrp="1"/>
          </p:cNvSpPr>
          <p:nvPr>
            <p:ph idx="1"/>
          </p:nvPr>
        </p:nvSpPr>
        <p:spPr/>
        <p:txBody>
          <a:bodyPr/>
          <a:lstStyle/>
          <a:p>
            <a:r>
              <a:rPr lang="en-US" dirty="0"/>
              <a:t>.. there have been relatively few studies focusing on consumer interest in information about product durability and repairability, as well as consumers' attitudes and beliefs regarding these aspects </a:t>
            </a:r>
            <a:r>
              <a:rPr lang="cs-CZ" dirty="0"/>
              <a:t>(</a:t>
            </a:r>
            <a:r>
              <a:rPr lang="cs-CZ" dirty="0" err="1"/>
              <a:t>Bigerna</a:t>
            </a:r>
            <a:r>
              <a:rPr lang="cs-CZ" dirty="0"/>
              <a:t> et al., 2021). </a:t>
            </a:r>
            <a:r>
              <a:rPr lang="cs-CZ" dirty="0" err="1"/>
              <a:t>Bigerna</a:t>
            </a:r>
            <a:r>
              <a:rPr lang="cs-CZ" dirty="0"/>
              <a:t> et al. (2021) </a:t>
            </a:r>
            <a:r>
              <a:rPr lang="cs-CZ" dirty="0" err="1"/>
              <a:t>conducted</a:t>
            </a:r>
            <a:r>
              <a:rPr lang="cs-CZ" dirty="0"/>
              <a:t> </a:t>
            </a:r>
            <a:r>
              <a:rPr lang="cs-CZ" dirty="0" err="1"/>
              <a:t>research</a:t>
            </a:r>
            <a:r>
              <a:rPr lang="en-US" dirty="0"/>
              <a:t>…</a:t>
            </a:r>
          </a:p>
          <a:p>
            <a:r>
              <a:rPr lang="en-US" dirty="0"/>
              <a:t>Cooper's (2004) study examined consumer attitudes and behaviors related to the </a:t>
            </a:r>
            <a:r>
              <a:rPr lang="cs-CZ" dirty="0" err="1"/>
              <a:t>lifespan</a:t>
            </a:r>
            <a:r>
              <a:rPr lang="cs-CZ" dirty="0"/>
              <a:t> of </a:t>
            </a:r>
            <a:r>
              <a:rPr lang="cs-CZ" dirty="0" err="1"/>
              <a:t>household</a:t>
            </a:r>
            <a:r>
              <a:rPr lang="cs-CZ" dirty="0"/>
              <a:t> </a:t>
            </a:r>
            <a:r>
              <a:rPr lang="cs-CZ" dirty="0" err="1"/>
              <a:t>appliances</a:t>
            </a:r>
            <a:r>
              <a:rPr lang="cs-CZ" dirty="0"/>
              <a:t>.</a:t>
            </a:r>
            <a:endParaRPr lang="en-US" dirty="0"/>
          </a:p>
          <a:p>
            <a:r>
              <a:rPr lang="en-US" dirty="0"/>
              <a:t>This research develops a complete framework that connects social media advertising to purchasing decisions by analyzing essential elements that shape customer </a:t>
            </a:r>
            <a:r>
              <a:rPr lang="en-US" dirty="0" err="1"/>
              <a:t>behaviour</a:t>
            </a:r>
            <a:r>
              <a:rPr lang="en-US" dirty="0"/>
              <a:t>, such as convenience, time-saving features, security, information sources, and feedback Nobi et al. (2023).</a:t>
            </a:r>
          </a:p>
          <a:p>
            <a:endParaRPr lang="cs-CZ" dirty="0"/>
          </a:p>
        </p:txBody>
      </p:sp>
      <p:sp>
        <p:nvSpPr>
          <p:cNvPr id="6" name="Multiplication Sign 5">
            <a:extLst>
              <a:ext uri="{FF2B5EF4-FFF2-40B4-BE49-F238E27FC236}">
                <a16:creationId xmlns:a16="http://schemas.microsoft.com/office/drawing/2014/main" id="{94F082E2-493D-402B-8CB6-82889A33AB36}"/>
              </a:ext>
            </a:extLst>
          </p:cNvPr>
          <p:cNvSpPr/>
          <p:nvPr/>
        </p:nvSpPr>
        <p:spPr bwMode="auto">
          <a:xfrm>
            <a:off x="7819269" y="0"/>
            <a:ext cx="965200" cy="1046480"/>
          </a:xfrm>
          <a:prstGeom prst="mathMultiply">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4274372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E939B9A-135F-4214-B57F-4D5F15D12AAB}"/>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Slide Number Placeholder 2">
            <a:extLst>
              <a:ext uri="{FF2B5EF4-FFF2-40B4-BE49-F238E27FC236}">
                <a16:creationId xmlns:a16="http://schemas.microsoft.com/office/drawing/2014/main" id="{284B6C7C-B2B9-4029-9A46-DFD7D963B516}"/>
              </a:ext>
            </a:extLst>
          </p:cNvPr>
          <p:cNvSpPr>
            <a:spLocks noGrp="1"/>
          </p:cNvSpPr>
          <p:nvPr>
            <p:ph type="sldNum" sz="quarter" idx="11"/>
          </p:nvPr>
        </p:nvSpPr>
        <p:spPr/>
        <p:txBody>
          <a:bodyPr/>
          <a:lstStyle/>
          <a:p>
            <a:fld id="{0970407D-EE58-4A0B-824B-1D3AE42DD9CF}" type="slidenum">
              <a:rPr lang="en-GB" altLang="cs-CZ" noProof="0" smtClean="0"/>
              <a:pPr/>
              <a:t>7</a:t>
            </a:fld>
            <a:endParaRPr lang="en-GB" altLang="cs-CZ" noProof="0" dirty="0"/>
          </a:p>
        </p:txBody>
      </p:sp>
      <p:sp>
        <p:nvSpPr>
          <p:cNvPr id="4" name="Title 3">
            <a:extLst>
              <a:ext uri="{FF2B5EF4-FFF2-40B4-BE49-F238E27FC236}">
                <a16:creationId xmlns:a16="http://schemas.microsoft.com/office/drawing/2014/main" id="{6D84679A-C19F-420C-8918-FB65CD35B392}"/>
              </a:ext>
            </a:extLst>
          </p:cNvPr>
          <p:cNvSpPr>
            <a:spLocks noGrp="1"/>
          </p:cNvSpPr>
          <p:nvPr>
            <p:ph type="title"/>
          </p:nvPr>
        </p:nvSpPr>
        <p:spPr/>
        <p:txBody>
          <a:bodyPr/>
          <a:lstStyle/>
          <a:p>
            <a:r>
              <a:rPr lang="en-US" dirty="0"/>
              <a:t>APA citations (problems)</a:t>
            </a:r>
            <a:endParaRPr lang="cs-CZ" dirty="0"/>
          </a:p>
        </p:txBody>
      </p:sp>
      <p:sp>
        <p:nvSpPr>
          <p:cNvPr id="5" name="Content Placeholder 4">
            <a:extLst>
              <a:ext uri="{FF2B5EF4-FFF2-40B4-BE49-F238E27FC236}">
                <a16:creationId xmlns:a16="http://schemas.microsoft.com/office/drawing/2014/main" id="{0AB80808-22C9-44DD-8B7E-429BEB46C294}"/>
              </a:ext>
            </a:extLst>
          </p:cNvPr>
          <p:cNvSpPr>
            <a:spLocks noGrp="1"/>
          </p:cNvSpPr>
          <p:nvPr>
            <p:ph idx="1"/>
          </p:nvPr>
        </p:nvSpPr>
        <p:spPr/>
        <p:txBody>
          <a:bodyPr/>
          <a:lstStyle/>
          <a:p>
            <a:r>
              <a:rPr lang="en-US" dirty="0"/>
              <a:t>Martin and Iren's seminal work “</a:t>
            </a:r>
            <a:r>
              <a:rPr lang="en-US" i="1" dirty="0"/>
              <a:t>Cohesion Policy and the Evolution of Regional Policy in Central and Eastern Europe</a:t>
            </a:r>
            <a:r>
              <a:rPr lang="en-US" dirty="0"/>
              <a:t>” (2013) examines the extent to which internal regional financial policy has been subsumed in the Central Eastern European states.</a:t>
            </a:r>
          </a:p>
          <a:p>
            <a:r>
              <a:rPr lang="en-US" dirty="0"/>
              <a:t> </a:t>
            </a:r>
            <a:endParaRPr lang="cs-CZ" dirty="0"/>
          </a:p>
        </p:txBody>
      </p:sp>
      <p:sp>
        <p:nvSpPr>
          <p:cNvPr id="6" name="Multiplication Sign 5">
            <a:extLst>
              <a:ext uri="{FF2B5EF4-FFF2-40B4-BE49-F238E27FC236}">
                <a16:creationId xmlns:a16="http://schemas.microsoft.com/office/drawing/2014/main" id="{94F082E2-493D-402B-8CB6-82889A33AB36}"/>
              </a:ext>
            </a:extLst>
          </p:cNvPr>
          <p:cNvSpPr/>
          <p:nvPr/>
        </p:nvSpPr>
        <p:spPr bwMode="auto">
          <a:xfrm>
            <a:off x="7819269" y="0"/>
            <a:ext cx="965200" cy="1046480"/>
          </a:xfrm>
          <a:prstGeom prst="mathMultiply">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506535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54666D2-02BB-389C-FEC7-10F930A1C08E}"/>
              </a:ext>
            </a:extLst>
          </p:cNvPr>
          <p:cNvSpPr>
            <a:spLocks noGrp="1"/>
          </p:cNvSpPr>
          <p:nvPr>
            <p:ph type="ftr" sz="quarter" idx="10"/>
          </p:nvPr>
        </p:nvSpPr>
        <p:spPr/>
        <p:txBody>
          <a:bodyPr/>
          <a:lstStyle/>
          <a:p>
            <a:endParaRPr lang="en-GB" noProof="0" dirty="0"/>
          </a:p>
        </p:txBody>
      </p:sp>
      <p:sp>
        <p:nvSpPr>
          <p:cNvPr id="3" name="Slide Number Placeholder 2">
            <a:extLst>
              <a:ext uri="{FF2B5EF4-FFF2-40B4-BE49-F238E27FC236}">
                <a16:creationId xmlns:a16="http://schemas.microsoft.com/office/drawing/2014/main" id="{809B7BBE-FB3B-DD98-5729-8F7F91F23FEA}"/>
              </a:ext>
            </a:extLst>
          </p:cNvPr>
          <p:cNvSpPr>
            <a:spLocks noGrp="1"/>
          </p:cNvSpPr>
          <p:nvPr>
            <p:ph type="sldNum" sz="quarter" idx="11"/>
          </p:nvPr>
        </p:nvSpPr>
        <p:spPr/>
        <p:txBody>
          <a:bodyPr/>
          <a:lstStyle/>
          <a:p>
            <a:fld id="{0970407D-EE58-4A0B-824B-1D3AE42DD9CF}" type="slidenum">
              <a:rPr lang="en-GB" altLang="cs-CZ" noProof="0" smtClean="0"/>
              <a:pPr/>
              <a:t>8</a:t>
            </a:fld>
            <a:endParaRPr lang="en-GB" altLang="cs-CZ" noProof="0" dirty="0"/>
          </a:p>
        </p:txBody>
      </p:sp>
      <p:sp>
        <p:nvSpPr>
          <p:cNvPr id="4" name="Title 3">
            <a:extLst>
              <a:ext uri="{FF2B5EF4-FFF2-40B4-BE49-F238E27FC236}">
                <a16:creationId xmlns:a16="http://schemas.microsoft.com/office/drawing/2014/main" id="{B212F78B-CCEF-1FE7-E922-444CB7C52DB9}"/>
              </a:ext>
            </a:extLst>
          </p:cNvPr>
          <p:cNvSpPr>
            <a:spLocks noGrp="1"/>
          </p:cNvSpPr>
          <p:nvPr>
            <p:ph type="title"/>
          </p:nvPr>
        </p:nvSpPr>
        <p:spPr/>
        <p:txBody>
          <a:bodyPr/>
          <a:lstStyle/>
          <a:p>
            <a:r>
              <a:rPr lang="en-US" dirty="0"/>
              <a:t>Basic In-Text Citation Styles</a:t>
            </a:r>
          </a:p>
        </p:txBody>
      </p:sp>
      <p:graphicFrame>
        <p:nvGraphicFramePr>
          <p:cNvPr id="6" name="Table 6">
            <a:extLst>
              <a:ext uri="{FF2B5EF4-FFF2-40B4-BE49-F238E27FC236}">
                <a16:creationId xmlns:a16="http://schemas.microsoft.com/office/drawing/2014/main" id="{A344025C-F6B8-9476-BA02-046042549211}"/>
              </a:ext>
            </a:extLst>
          </p:cNvPr>
          <p:cNvGraphicFramePr>
            <a:graphicFrameLocks noGrp="1"/>
          </p:cNvGraphicFramePr>
          <p:nvPr>
            <p:ph idx="1"/>
          </p:nvPr>
        </p:nvGraphicFramePr>
        <p:xfrm>
          <a:off x="499500" y="1277620"/>
          <a:ext cx="8064498" cy="2151380"/>
        </p:xfrm>
        <a:graphic>
          <a:graphicData uri="http://schemas.openxmlformats.org/drawingml/2006/table">
            <a:tbl>
              <a:tblPr firstRow="1" bandRow="1">
                <a:tableStyleId>{5C22544A-7EE6-4342-B048-85BDC9FD1C3A}</a:tableStyleId>
              </a:tblPr>
              <a:tblGrid>
                <a:gridCol w="2688166">
                  <a:extLst>
                    <a:ext uri="{9D8B030D-6E8A-4147-A177-3AD203B41FA5}">
                      <a16:colId xmlns:a16="http://schemas.microsoft.com/office/drawing/2014/main" val="104989644"/>
                    </a:ext>
                  </a:extLst>
                </a:gridCol>
                <a:gridCol w="2688166">
                  <a:extLst>
                    <a:ext uri="{9D8B030D-6E8A-4147-A177-3AD203B41FA5}">
                      <a16:colId xmlns:a16="http://schemas.microsoft.com/office/drawing/2014/main" val="4036940989"/>
                    </a:ext>
                  </a:extLst>
                </a:gridCol>
                <a:gridCol w="2688166">
                  <a:extLst>
                    <a:ext uri="{9D8B030D-6E8A-4147-A177-3AD203B41FA5}">
                      <a16:colId xmlns:a16="http://schemas.microsoft.com/office/drawing/2014/main" val="4271546861"/>
                    </a:ext>
                  </a:extLst>
                </a:gridCol>
              </a:tblGrid>
              <a:tr h="0">
                <a:tc>
                  <a:txBody>
                    <a:bodyPr/>
                    <a:lstStyle/>
                    <a:p>
                      <a:r>
                        <a:rPr lang="en-US" dirty="0"/>
                        <a:t>Author</a:t>
                      </a:r>
                    </a:p>
                  </a:txBody>
                  <a:tcPr>
                    <a:lnB w="12700" cap="flat" cmpd="sng" algn="ctr">
                      <a:solidFill>
                        <a:schemeClr val="tx1"/>
                      </a:solidFill>
                      <a:prstDash val="solid"/>
                      <a:round/>
                      <a:headEnd type="none" w="med" len="med"/>
                      <a:tailEnd type="none" w="med" len="med"/>
                    </a:lnB>
                  </a:tcPr>
                </a:tc>
                <a:tc>
                  <a:txBody>
                    <a:bodyPr/>
                    <a:lstStyle/>
                    <a:p>
                      <a:r>
                        <a:rPr lang="en-US" sz="1350" b="1" i="0" u="none" strike="noStrike" kern="1200" baseline="0" dirty="0">
                          <a:solidFill>
                            <a:schemeClr val="lt1"/>
                          </a:solidFill>
                          <a:latin typeface="+mn-lt"/>
                          <a:ea typeface="+mn-ea"/>
                          <a:cs typeface="+mn-cs"/>
                        </a:rPr>
                        <a:t>Parenthetical citation</a:t>
                      </a:r>
                      <a:endParaRPr lang="en-US" dirty="0"/>
                    </a:p>
                  </a:txBody>
                  <a:tcPr>
                    <a:lnB w="12700" cap="flat" cmpd="sng" algn="ctr">
                      <a:solidFill>
                        <a:schemeClr val="tx1"/>
                      </a:solidFill>
                      <a:prstDash val="solid"/>
                      <a:round/>
                      <a:headEnd type="none" w="med" len="med"/>
                      <a:tailEnd type="none" w="med" len="med"/>
                    </a:lnB>
                  </a:tcPr>
                </a:tc>
                <a:tc>
                  <a:txBody>
                    <a:bodyPr/>
                    <a:lstStyle/>
                    <a:p>
                      <a:r>
                        <a:rPr lang="en-US" sz="1350" b="1" i="0" u="none" strike="noStrike" kern="1200" baseline="0" dirty="0">
                          <a:solidFill>
                            <a:schemeClr val="lt1"/>
                          </a:solidFill>
                          <a:latin typeface="+mn-lt"/>
                          <a:ea typeface="+mn-ea"/>
                          <a:cs typeface="+mn-cs"/>
                        </a:rPr>
                        <a:t>Narrative citation</a:t>
                      </a:r>
                      <a:endParaRPr lang="en-US"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7298552"/>
                  </a:ext>
                </a:extLst>
              </a:tr>
              <a:tr h="370840">
                <a:tc>
                  <a:txBody>
                    <a:bodyPr/>
                    <a:lstStyle/>
                    <a:p>
                      <a:r>
                        <a:rPr lang="en-US" sz="1350" b="0" i="0" u="none" strike="noStrike" kern="1200" baseline="0" dirty="0">
                          <a:solidFill>
                            <a:schemeClr val="dk1"/>
                          </a:solidFill>
                          <a:latin typeface="+mn-lt"/>
                          <a:ea typeface="+mn-ea"/>
                          <a:cs typeface="+mn-cs"/>
                        </a:rPr>
                        <a:t>One author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350" b="0" i="0" u="none" strike="noStrike" kern="1200" baseline="0" dirty="0">
                          <a:solidFill>
                            <a:schemeClr val="dk1"/>
                          </a:solidFill>
                          <a:latin typeface="+mn-lt"/>
                          <a:ea typeface="+mn-ea"/>
                          <a:cs typeface="+mn-cs"/>
                        </a:rPr>
                        <a:t>(Luna, 2020)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350" b="0" i="0" u="none" strike="noStrike" kern="1200" baseline="0" dirty="0">
                          <a:solidFill>
                            <a:schemeClr val="dk1"/>
                          </a:solidFill>
                          <a:latin typeface="+mn-lt"/>
                          <a:ea typeface="+mn-ea"/>
                          <a:cs typeface="+mn-cs"/>
                        </a:rPr>
                        <a:t>Luna (2020)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6079280"/>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50" b="0" i="0" u="none" strike="noStrike" kern="1200" baseline="0" dirty="0">
                          <a:solidFill>
                            <a:schemeClr val="dk1"/>
                          </a:solidFill>
                          <a:latin typeface="+mn-lt"/>
                          <a:ea typeface="+mn-ea"/>
                          <a:cs typeface="+mn-cs"/>
                        </a:rPr>
                        <a:t>One author with a quote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50" b="0" i="0" u="none" strike="noStrike" kern="1200" baseline="0" dirty="0">
                          <a:solidFill>
                            <a:schemeClr val="dk1"/>
                          </a:solidFill>
                          <a:latin typeface="+mn-lt"/>
                          <a:ea typeface="+mn-ea"/>
                          <a:cs typeface="+mn-cs"/>
                        </a:rPr>
                        <a:t>(Luna, 2020, p. 37)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50" b="0" i="0" u="none" strike="noStrike" kern="1200" baseline="0" dirty="0">
                          <a:solidFill>
                            <a:schemeClr val="dk1"/>
                          </a:solidFill>
                          <a:latin typeface="+mn-lt"/>
                          <a:ea typeface="+mn-ea"/>
                          <a:cs typeface="+mn-cs"/>
                        </a:rPr>
                        <a:t>Luna (2020) (p. 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8217481"/>
                  </a:ext>
                </a:extLst>
              </a:tr>
              <a:tr h="370840">
                <a:tc>
                  <a:txBody>
                    <a:bodyPr/>
                    <a:lstStyle/>
                    <a:p>
                      <a:r>
                        <a:rPr lang="en-US" sz="1350" b="0" i="0" u="none" strike="noStrike" kern="1200" baseline="0" dirty="0">
                          <a:solidFill>
                            <a:schemeClr val="dk1"/>
                          </a:solidFill>
                          <a:latin typeface="+mn-lt"/>
                          <a:ea typeface="+mn-ea"/>
                          <a:cs typeface="+mn-cs"/>
                        </a:rPr>
                        <a:t>Two authors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350" b="0" i="0" u="none" strike="noStrike" kern="1200" baseline="0" dirty="0">
                          <a:solidFill>
                            <a:schemeClr val="dk1"/>
                          </a:solidFill>
                          <a:latin typeface="+mn-lt"/>
                          <a:ea typeface="+mn-ea"/>
                          <a:cs typeface="+mn-cs"/>
                        </a:rPr>
                        <a:t>(Salas &amp; D’Agostino, 2020)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350" b="0" i="0" u="none" strike="noStrike" kern="1200" baseline="0" dirty="0">
                          <a:solidFill>
                            <a:schemeClr val="dk1"/>
                          </a:solidFill>
                          <a:latin typeface="+mn-lt"/>
                          <a:ea typeface="+mn-ea"/>
                          <a:cs typeface="+mn-cs"/>
                        </a:rPr>
                        <a:t>Salas and D’Agostino (2020)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8148916"/>
                  </a:ext>
                </a:extLst>
              </a:tr>
              <a:tr h="370840">
                <a:tc>
                  <a:txBody>
                    <a:bodyPr/>
                    <a:lstStyle/>
                    <a:p>
                      <a:r>
                        <a:rPr lang="en-US" sz="1350" b="0" i="0" u="none" strike="noStrike" kern="1200" baseline="0" dirty="0">
                          <a:solidFill>
                            <a:schemeClr val="dk1"/>
                          </a:solidFill>
                          <a:latin typeface="+mn-lt"/>
                          <a:ea typeface="+mn-ea"/>
                          <a:cs typeface="+mn-cs"/>
                        </a:rPr>
                        <a:t>Three or more authors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350" b="0" i="0" u="none" strike="noStrike" kern="1200" baseline="0" dirty="0">
                          <a:solidFill>
                            <a:schemeClr val="dk1"/>
                          </a:solidFill>
                          <a:latin typeface="+mn-lt"/>
                          <a:ea typeface="+mn-ea"/>
                          <a:cs typeface="+mn-cs"/>
                        </a:rPr>
                        <a:t>(Martin et al., 2020)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350" b="0" i="0" u="none" strike="noStrike" kern="1200" baseline="0" dirty="0">
                          <a:solidFill>
                            <a:schemeClr val="dk1"/>
                          </a:solidFill>
                          <a:latin typeface="+mn-lt"/>
                          <a:ea typeface="+mn-ea"/>
                          <a:cs typeface="+mn-cs"/>
                        </a:rPr>
                        <a:t>Martin et al. (2020)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3794406"/>
                  </a:ext>
                </a:extLst>
              </a:tr>
              <a:tr h="370840">
                <a:tc>
                  <a:txBody>
                    <a:bodyPr/>
                    <a:lstStyle/>
                    <a:p>
                      <a:r>
                        <a:rPr lang="en-US" dirty="0"/>
                        <a:t>Group of authors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(OECD, 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OECD (2020)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2946190"/>
                  </a:ext>
                </a:extLst>
              </a:tr>
            </a:tbl>
          </a:graphicData>
        </a:graphic>
      </p:graphicFrame>
      <p:sp>
        <p:nvSpPr>
          <p:cNvPr id="7" name="TextBox 6">
            <a:extLst>
              <a:ext uri="{FF2B5EF4-FFF2-40B4-BE49-F238E27FC236}">
                <a16:creationId xmlns:a16="http://schemas.microsoft.com/office/drawing/2014/main" id="{E9C76A0C-CE04-EDB3-4D32-A8936B567592}"/>
              </a:ext>
            </a:extLst>
          </p:cNvPr>
          <p:cNvSpPr txBox="1"/>
          <p:nvPr/>
        </p:nvSpPr>
        <p:spPr>
          <a:xfrm>
            <a:off x="499500" y="3429000"/>
            <a:ext cx="8064498" cy="3139321"/>
          </a:xfrm>
          <a:prstGeom prst="rect">
            <a:avLst/>
          </a:prstGeom>
          <a:noFill/>
        </p:spPr>
        <p:txBody>
          <a:bodyPr wrap="square" rtlCol="0">
            <a:spAutoFit/>
          </a:bodyPr>
          <a:lstStyle/>
          <a:p>
            <a:pPr marL="285750" indent="-285750" algn="l">
              <a:buFont typeface="Arial" panose="020B0604020202020204" pitchFamily="34" charset="0"/>
              <a:buChar char="•"/>
            </a:pPr>
            <a:r>
              <a:rPr lang="en-US" sz="1800" b="0" i="0" u="none" strike="noStrike" baseline="0" dirty="0">
                <a:latin typeface="+mj-lt"/>
              </a:rPr>
              <a:t>In parenthetical citations, use an ampersand (</a:t>
            </a:r>
            <a:r>
              <a:rPr lang="en-US" sz="1800" b="0" i="0" u="none" strike="noStrike" baseline="0" dirty="0">
                <a:solidFill>
                  <a:srgbClr val="0000DC"/>
                </a:solidFill>
                <a:latin typeface="+mj-lt"/>
              </a:rPr>
              <a:t>&amp;</a:t>
            </a:r>
            <a:r>
              <a:rPr lang="en-US" sz="1800" b="0" i="0" u="none" strike="noStrike" baseline="0" dirty="0">
                <a:latin typeface="+mj-lt"/>
              </a:rPr>
              <a:t>) between names</a:t>
            </a:r>
            <a:br>
              <a:rPr lang="en-US" sz="1800" b="0" i="0" u="none" strike="noStrike" baseline="0" dirty="0">
                <a:latin typeface="+mj-lt"/>
              </a:rPr>
            </a:br>
            <a:r>
              <a:rPr lang="en-US" sz="1800" b="0" i="0" u="none" strike="noStrike" baseline="0" dirty="0">
                <a:latin typeface="+mj-lt"/>
              </a:rPr>
              <a:t>	</a:t>
            </a:r>
            <a:r>
              <a:rPr lang="en-US" sz="1800" b="0" i="0" u="none" strike="noStrike" kern="1200" baseline="0" dirty="0">
                <a:solidFill>
                  <a:schemeClr val="dk1"/>
                </a:solidFill>
                <a:latin typeface="+mj-lt"/>
                <a:ea typeface="+mn-ea"/>
                <a:cs typeface="+mn-cs"/>
              </a:rPr>
              <a:t>(Salas &amp; D’Agostino, 2020)</a:t>
            </a:r>
          </a:p>
          <a:p>
            <a:pPr marL="285750" indent="-285750" algn="l">
              <a:buFont typeface="Arial" panose="020B0604020202020204" pitchFamily="34" charset="0"/>
              <a:buChar char="•"/>
            </a:pPr>
            <a:r>
              <a:rPr lang="en-US" sz="1800" b="0" i="0" u="none" strike="noStrike" baseline="0" dirty="0">
                <a:latin typeface="+mj-lt"/>
              </a:rPr>
              <a:t>In narrative citations, spell out the word “</a:t>
            </a:r>
            <a:r>
              <a:rPr lang="en-US" sz="1800" b="0" i="0" u="none" strike="noStrike" baseline="0" dirty="0">
                <a:solidFill>
                  <a:srgbClr val="0000DC"/>
                </a:solidFill>
                <a:latin typeface="+mj-lt"/>
              </a:rPr>
              <a:t>and</a:t>
            </a:r>
            <a:r>
              <a:rPr lang="en-US" sz="1800" b="0" i="0" u="none" strike="noStrike" baseline="0" dirty="0">
                <a:latin typeface="+mj-lt"/>
              </a:rPr>
              <a:t>” </a:t>
            </a:r>
            <a:br>
              <a:rPr lang="en-US" sz="1800" b="0" i="0" u="none" strike="noStrike" baseline="0" dirty="0">
                <a:latin typeface="+mj-lt"/>
              </a:rPr>
            </a:br>
            <a:r>
              <a:rPr lang="en-US" sz="1800" b="0" i="0" u="none" strike="noStrike" baseline="0" dirty="0">
                <a:latin typeface="+mj-lt"/>
              </a:rPr>
              <a:t>	</a:t>
            </a:r>
            <a:r>
              <a:rPr lang="en-US" sz="1800" b="0" i="0" u="none" strike="noStrike" kern="1200" baseline="0" dirty="0">
                <a:solidFill>
                  <a:schemeClr val="dk1"/>
                </a:solidFill>
                <a:latin typeface="+mj-lt"/>
                <a:ea typeface="+mn-ea"/>
                <a:cs typeface="+mn-cs"/>
              </a:rPr>
              <a:t>Salas and D’Agostino (2020)</a:t>
            </a:r>
          </a:p>
          <a:p>
            <a:pPr marL="285750" indent="-285750" algn="l">
              <a:buFont typeface="Arial" panose="020B0604020202020204" pitchFamily="34" charset="0"/>
              <a:buChar char="•"/>
            </a:pPr>
            <a:r>
              <a:rPr lang="en-US" sz="1800" dirty="0">
                <a:solidFill>
                  <a:schemeClr val="dk1"/>
                </a:solidFill>
                <a:latin typeface="+mj-lt"/>
              </a:rPr>
              <a:t>Works with the </a:t>
            </a:r>
            <a:r>
              <a:rPr lang="en-US" sz="1800" dirty="0">
                <a:solidFill>
                  <a:srgbClr val="0000DC"/>
                </a:solidFill>
                <a:latin typeface="+mj-lt"/>
              </a:rPr>
              <a:t>same author and same date</a:t>
            </a:r>
          </a:p>
          <a:p>
            <a:pPr algn="l"/>
            <a:r>
              <a:rPr lang="en-US" sz="1800" b="0" i="0" u="none" strike="noStrike" baseline="0" dirty="0">
                <a:latin typeface="ArialMT"/>
              </a:rPr>
              <a:t>	(Judge &amp; </a:t>
            </a:r>
            <a:r>
              <a:rPr lang="en-US" sz="1800" b="0" i="0" u="none" strike="noStrike" baseline="0" dirty="0" err="1">
                <a:latin typeface="ArialMT"/>
              </a:rPr>
              <a:t>Kammeyer</a:t>
            </a:r>
            <a:r>
              <a:rPr lang="en-US" sz="1800" b="0" i="0" u="none" strike="noStrike" baseline="0" dirty="0">
                <a:latin typeface="ArialMT"/>
              </a:rPr>
              <a:t>-Mueller, 2012a)</a:t>
            </a:r>
          </a:p>
          <a:p>
            <a:pPr algn="l"/>
            <a:r>
              <a:rPr lang="en-US" sz="1800" b="0" i="0" u="none" strike="noStrike" baseline="0" dirty="0">
                <a:latin typeface="ArialMT"/>
              </a:rPr>
              <a:t>	(Judge and </a:t>
            </a:r>
            <a:r>
              <a:rPr lang="en-US" sz="1800" b="0" i="0" u="none" strike="noStrike" baseline="0" dirty="0" err="1">
                <a:latin typeface="ArialMT"/>
              </a:rPr>
              <a:t>Kammeyer</a:t>
            </a:r>
            <a:r>
              <a:rPr lang="en-US" sz="1800" b="0" i="0" u="none" strike="noStrike" baseline="0" dirty="0">
                <a:latin typeface="ArialMT"/>
              </a:rPr>
              <a:t>-Mueller, 2012b)</a:t>
            </a:r>
            <a:endParaRPr lang="en-US" sz="1800" dirty="0">
              <a:latin typeface="+mj-lt"/>
            </a:endParaRPr>
          </a:p>
          <a:p>
            <a:pPr marL="285750" indent="-285750">
              <a:buFont typeface="Arial" panose="020B0604020202020204" pitchFamily="34" charset="0"/>
              <a:buChar char="•"/>
            </a:pPr>
            <a:r>
              <a:rPr lang="en-US" sz="1800" b="0" i="0" u="none" strike="noStrike" kern="1200" baseline="0" dirty="0">
                <a:solidFill>
                  <a:schemeClr val="dk1"/>
                </a:solidFill>
                <a:latin typeface="+mj-lt"/>
                <a:ea typeface="+mn-ea"/>
                <a:cs typeface="+mn-cs"/>
              </a:rPr>
              <a:t>If multiple authors within a single reference share the </a:t>
            </a:r>
            <a:r>
              <a:rPr lang="en-US" sz="1800" b="0" i="0" u="none" strike="noStrike" kern="1200" baseline="0" dirty="0">
                <a:solidFill>
                  <a:srgbClr val="0000DC"/>
                </a:solidFill>
                <a:latin typeface="+mj-lt"/>
                <a:ea typeface="+mn-ea"/>
                <a:cs typeface="+mn-cs"/>
              </a:rPr>
              <a:t>same surname</a:t>
            </a:r>
          </a:p>
          <a:p>
            <a:r>
              <a:rPr lang="en-US" sz="1800" b="0" i="0" u="none" strike="noStrike" kern="1200" baseline="0" dirty="0">
                <a:solidFill>
                  <a:schemeClr val="dk1"/>
                </a:solidFill>
                <a:latin typeface="+mj-lt"/>
                <a:ea typeface="+mn-ea"/>
                <a:cs typeface="+mn-cs"/>
              </a:rPr>
              <a:t>	(Chen &amp; Chen, 2019)</a:t>
            </a:r>
          </a:p>
          <a:p>
            <a:endParaRPr lang="en-US" sz="1800" dirty="0">
              <a:latin typeface="+mj-lt"/>
            </a:endParaRPr>
          </a:p>
          <a:p>
            <a:pPr algn="l"/>
            <a:endParaRPr lang="en-US" sz="1800" b="0" i="0" u="none" strike="noStrike" baseline="0" dirty="0">
              <a:latin typeface="+mj-lt"/>
            </a:endParaRPr>
          </a:p>
        </p:txBody>
      </p:sp>
    </p:spTree>
    <p:extLst>
      <p:ext uri="{BB962C8B-B14F-4D97-AF65-F5344CB8AC3E}">
        <p14:creationId xmlns:p14="http://schemas.microsoft.com/office/powerpoint/2010/main" val="45493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fade">
                                      <p:cBhvr>
                                        <p:cTn id="20" dur="500"/>
                                        <p:tgtEl>
                                          <p:spTgt spid="7">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500"/>
                                        <p:tgtEl>
                                          <p:spTgt spid="7">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xEl>
                                              <p:pRg st="5" end="5"/>
                                            </p:txEl>
                                          </p:spTgt>
                                        </p:tgtEl>
                                        <p:attrNameLst>
                                          <p:attrName>style.visibility</p:attrName>
                                        </p:attrNameLst>
                                      </p:cBhvr>
                                      <p:to>
                                        <p:strVal val="visible"/>
                                      </p:to>
                                    </p:set>
                                    <p:animEffect transition="in" filter="fade">
                                      <p:cBhvr>
                                        <p:cTn id="28" dur="500"/>
                                        <p:tgtEl>
                                          <p:spTgt spid="7">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Effect transition="in" filter="fade">
                                      <p:cBhvr>
                                        <p:cTn id="31"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4"/>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p>
            <a:pPr marL="0" lvl="0" indent="0" algn="l" rtl="0">
              <a:lnSpc>
                <a:spcPct val="125000"/>
              </a:lnSpc>
              <a:spcBef>
                <a:spcPts val="1700"/>
              </a:spcBef>
              <a:spcAft>
                <a:spcPts val="0"/>
              </a:spcAft>
              <a:buClr>
                <a:schemeClr val="dk1"/>
              </a:buClr>
              <a:buSzPct val="64705"/>
              <a:buFont typeface="Arial"/>
              <a:buNone/>
            </a:pPr>
            <a:r>
              <a:rPr lang="en" sz="2000" b="1" dirty="0">
                <a:solidFill>
                  <a:srgbClr val="1B2B68"/>
                </a:solidFill>
              </a:rPr>
              <a:t>Academic writing is not…</a:t>
            </a:r>
            <a:endParaRPr sz="2000" b="1" dirty="0">
              <a:solidFill>
                <a:srgbClr val="1B2B68"/>
              </a:solidFill>
            </a:endParaRPr>
          </a:p>
          <a:p>
            <a:pPr marL="457200" lvl="0" indent="-297180" algn="l" rtl="0">
              <a:lnSpc>
                <a:spcPct val="180000"/>
              </a:lnSpc>
              <a:spcBef>
                <a:spcPts val="900"/>
              </a:spcBef>
              <a:spcAft>
                <a:spcPts val="0"/>
              </a:spcAft>
              <a:buClr>
                <a:srgbClr val="0D405F"/>
              </a:buClr>
              <a:buSzPct val="85714"/>
              <a:buChar char="●"/>
            </a:pPr>
            <a:r>
              <a:rPr lang="en" sz="1800" b="1" dirty="0">
                <a:solidFill>
                  <a:srgbClr val="1B2B68"/>
                </a:solidFill>
              </a:rPr>
              <a:t>Personal</a:t>
            </a:r>
            <a:endParaRPr sz="1800" b="1" dirty="0">
              <a:solidFill>
                <a:srgbClr val="1B2B68"/>
              </a:solidFill>
            </a:endParaRPr>
          </a:p>
          <a:p>
            <a:pPr marL="0" lvl="0" indent="0" algn="l" rtl="0">
              <a:lnSpc>
                <a:spcPct val="180000"/>
              </a:lnSpc>
              <a:spcBef>
                <a:spcPts val="800"/>
              </a:spcBef>
              <a:spcAft>
                <a:spcPts val="0"/>
              </a:spcAft>
              <a:buClr>
                <a:schemeClr val="dk1"/>
              </a:buClr>
              <a:buSzPct val="91666"/>
              <a:buFont typeface="Arial"/>
              <a:buNone/>
            </a:pPr>
            <a:r>
              <a:rPr lang="en" sz="1600" dirty="0">
                <a:solidFill>
                  <a:srgbClr val="0D405F"/>
                </a:solidFill>
              </a:rPr>
              <a:t>Academic writing generally tries to avoid being too personal. Information about the author may come in at some points—for example in the acknowledgements or in a personal reflection—but for the most part the text should focus on the research itself.</a:t>
            </a:r>
            <a:endParaRPr sz="1600" dirty="0">
              <a:solidFill>
                <a:srgbClr val="0D405F"/>
              </a:solidFill>
            </a:endParaRPr>
          </a:p>
          <a:p>
            <a:pPr marL="0" lvl="0" indent="0" algn="l" rtl="0">
              <a:lnSpc>
                <a:spcPct val="180000"/>
              </a:lnSpc>
              <a:spcBef>
                <a:spcPts val="1200"/>
              </a:spcBef>
              <a:spcAft>
                <a:spcPts val="0"/>
              </a:spcAft>
              <a:buClr>
                <a:schemeClr val="dk1"/>
              </a:buClr>
              <a:buSzPct val="91666"/>
              <a:buFont typeface="Arial"/>
              <a:buNone/>
            </a:pPr>
            <a:r>
              <a:rPr lang="en" sz="1600" dirty="0">
                <a:solidFill>
                  <a:srgbClr val="0D405F"/>
                </a:solidFill>
              </a:rPr>
              <a:t>Always avoid addressing the reader directly with the </a:t>
            </a:r>
            <a:r>
              <a:rPr lang="en" sz="1600" dirty="0">
                <a:solidFill>
                  <a:srgbClr val="1F80E8"/>
                </a:solidFill>
                <a:uFill>
                  <a:noFill/>
                </a:uFill>
                <a:hlinkClick r:id="rId3">
                  <a:extLst>
                    <a:ext uri="{A12FA001-AC4F-418D-AE19-62706E023703}">
                      <ahyp:hlinkClr xmlns:ahyp="http://schemas.microsoft.com/office/drawing/2018/hyperlinkcolor" val="tx"/>
                    </a:ext>
                  </a:extLst>
                </a:hlinkClick>
              </a:rPr>
              <a:t>second-person pronoun</a:t>
            </a:r>
            <a:r>
              <a:rPr lang="en" sz="1600" dirty="0">
                <a:solidFill>
                  <a:srgbClr val="0D405F"/>
                </a:solidFill>
              </a:rPr>
              <a:t> “you.” Use the impersonal pronoun “one” or an alternate phrasing instead for generalizations:</a:t>
            </a:r>
            <a:endParaRPr sz="1600" dirty="0">
              <a:solidFill>
                <a:srgbClr val="0D405F"/>
              </a:solidFill>
            </a:endParaRPr>
          </a:p>
          <a:p>
            <a:pPr marL="266700" marR="0" lvl="0" indent="-297180" algn="l" rtl="0">
              <a:lnSpc>
                <a:spcPct val="180000"/>
              </a:lnSpc>
              <a:spcBef>
                <a:spcPts val="1200"/>
              </a:spcBef>
              <a:spcAft>
                <a:spcPts val="0"/>
              </a:spcAft>
              <a:buClr>
                <a:srgbClr val="0D405F"/>
              </a:buClr>
              <a:buSzPct val="100000"/>
              <a:buChar char="●"/>
            </a:pPr>
            <a:r>
              <a:rPr lang="en" sz="1600" dirty="0">
                <a:solidFill>
                  <a:srgbClr val="0D405F"/>
                </a:solidFill>
                <a:highlight>
                  <a:srgbClr val="F9F9FB"/>
                </a:highlight>
              </a:rPr>
              <a:t>As a teacher, </a:t>
            </a:r>
            <a:r>
              <a:rPr lang="en" sz="1600" dirty="0">
                <a:solidFill>
                  <a:srgbClr val="FF6562"/>
                </a:solidFill>
                <a:highlight>
                  <a:srgbClr val="F9F9FB"/>
                </a:highlight>
              </a:rPr>
              <a:t>you</a:t>
            </a:r>
            <a:r>
              <a:rPr lang="en" sz="1600" dirty="0">
                <a:solidFill>
                  <a:srgbClr val="0D405F"/>
                </a:solidFill>
                <a:highlight>
                  <a:srgbClr val="F9F9FB"/>
                </a:highlight>
              </a:rPr>
              <a:t> must treat </a:t>
            </a:r>
            <a:r>
              <a:rPr lang="en" sz="1600" dirty="0">
                <a:solidFill>
                  <a:srgbClr val="FF6562"/>
                </a:solidFill>
                <a:highlight>
                  <a:srgbClr val="F9F9FB"/>
                </a:highlight>
              </a:rPr>
              <a:t>your</a:t>
            </a:r>
            <a:r>
              <a:rPr lang="en" sz="1600" dirty="0">
                <a:solidFill>
                  <a:srgbClr val="0D405F"/>
                </a:solidFill>
                <a:highlight>
                  <a:srgbClr val="F9F9FB"/>
                </a:highlight>
              </a:rPr>
              <a:t> students fairly.</a:t>
            </a:r>
            <a:endParaRPr sz="1600" dirty="0">
              <a:solidFill>
                <a:srgbClr val="0D405F"/>
              </a:solidFill>
              <a:highlight>
                <a:srgbClr val="F9F9FB"/>
              </a:highlight>
            </a:endParaRPr>
          </a:p>
          <a:p>
            <a:pPr marL="266700" marR="0" lvl="0" indent="-297180" algn="l" rtl="0">
              <a:lnSpc>
                <a:spcPct val="180000"/>
              </a:lnSpc>
              <a:spcBef>
                <a:spcPts val="0"/>
              </a:spcBef>
              <a:spcAft>
                <a:spcPts val="0"/>
              </a:spcAft>
              <a:buClr>
                <a:srgbClr val="0D405F"/>
              </a:buClr>
              <a:buSzPct val="100000"/>
              <a:buChar char="●"/>
            </a:pPr>
            <a:r>
              <a:rPr lang="en" sz="1600" dirty="0">
                <a:solidFill>
                  <a:srgbClr val="0D405F"/>
                </a:solidFill>
                <a:highlight>
                  <a:srgbClr val="F9F9FB"/>
                </a:highlight>
              </a:rPr>
              <a:t>As a teacher, </a:t>
            </a:r>
            <a:r>
              <a:rPr lang="en" sz="1600" dirty="0">
                <a:solidFill>
                  <a:srgbClr val="16C6B3"/>
                </a:solidFill>
                <a:highlight>
                  <a:srgbClr val="F9F9FB"/>
                </a:highlight>
              </a:rPr>
              <a:t>one</a:t>
            </a:r>
            <a:r>
              <a:rPr lang="en" sz="1600" dirty="0">
                <a:solidFill>
                  <a:srgbClr val="0D405F"/>
                </a:solidFill>
                <a:highlight>
                  <a:srgbClr val="F9F9FB"/>
                </a:highlight>
              </a:rPr>
              <a:t> must treat </a:t>
            </a:r>
            <a:r>
              <a:rPr lang="en" sz="1600" dirty="0">
                <a:solidFill>
                  <a:srgbClr val="16C6B3"/>
                </a:solidFill>
                <a:highlight>
                  <a:srgbClr val="F9F9FB"/>
                </a:highlight>
              </a:rPr>
              <a:t>one’s</a:t>
            </a:r>
            <a:r>
              <a:rPr lang="en" sz="1600" dirty="0">
                <a:solidFill>
                  <a:srgbClr val="0D405F"/>
                </a:solidFill>
                <a:highlight>
                  <a:srgbClr val="F9F9FB"/>
                </a:highlight>
              </a:rPr>
              <a:t> students fairly.</a:t>
            </a:r>
            <a:endParaRPr sz="1600" dirty="0">
              <a:solidFill>
                <a:srgbClr val="0D405F"/>
              </a:solidFill>
              <a:highlight>
                <a:srgbClr val="F9F9FB"/>
              </a:highlight>
            </a:endParaRPr>
          </a:p>
          <a:p>
            <a:pPr marL="266700" marR="0" lvl="0" indent="-297180" algn="l" rtl="0">
              <a:lnSpc>
                <a:spcPct val="180000"/>
              </a:lnSpc>
              <a:spcBef>
                <a:spcPts val="0"/>
              </a:spcBef>
              <a:spcAft>
                <a:spcPts val="0"/>
              </a:spcAft>
              <a:buClr>
                <a:srgbClr val="0D405F"/>
              </a:buClr>
              <a:buSzPct val="100000"/>
              <a:buChar char="●"/>
            </a:pPr>
            <a:r>
              <a:rPr lang="en" sz="1600" dirty="0">
                <a:solidFill>
                  <a:srgbClr val="0D405F"/>
                </a:solidFill>
                <a:highlight>
                  <a:srgbClr val="F9F9FB"/>
                </a:highlight>
              </a:rPr>
              <a:t>Teachers must treat their students fairly.</a:t>
            </a:r>
            <a:endParaRPr sz="1600" dirty="0">
              <a:solidFill>
                <a:srgbClr val="0D405F"/>
              </a:solidFill>
              <a:highlight>
                <a:srgbClr val="F9F9FB"/>
              </a:highlight>
            </a:endParaRPr>
          </a:p>
          <a:p>
            <a:pPr marL="0" lvl="0" indent="0" algn="l" rtl="0">
              <a:lnSpc>
                <a:spcPct val="180000"/>
              </a:lnSpc>
              <a:spcBef>
                <a:spcPts val="0"/>
              </a:spcBef>
              <a:spcAft>
                <a:spcPts val="0"/>
              </a:spcAft>
              <a:buNone/>
            </a:pPr>
            <a:endParaRPr sz="2000" b="1" dirty="0">
              <a:solidFill>
                <a:srgbClr val="1B2B68"/>
              </a:solidFill>
            </a:endParaRPr>
          </a:p>
          <a:p>
            <a:pPr marL="0" lvl="0" indent="0" algn="l" rtl="0">
              <a:lnSpc>
                <a:spcPct val="180000"/>
              </a:lnSpc>
              <a:spcBef>
                <a:spcPts val="1200"/>
              </a:spcBef>
              <a:spcAft>
                <a:spcPts val="1200"/>
              </a:spcAft>
              <a:buNone/>
            </a:pPr>
            <a:endParaRPr sz="1600" dirty="0">
              <a:solidFill>
                <a:srgbClr val="0D405F"/>
              </a:solidFill>
            </a:endParaRPr>
          </a:p>
        </p:txBody>
      </p:sp>
    </p:spTree>
  </p:cSld>
  <p:clrMapOvr>
    <a:masterClrMapping/>
  </p:clrMapOvr>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econ-prezentace-4-3-en.potx" id="{524521D0-074D-4CC6-9707-E4BBD7539CB5}" vid="{C7C7CF88-F347-40E8-AA7F-9D4FFCBBDA9A}"/>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AACDE35828423428E2F5373B552D735" ma:contentTypeVersion="17" ma:contentTypeDescription="Vytvoří nový dokument" ma:contentTypeScope="" ma:versionID="efff407ccd597fc7c227174c035640fb">
  <xsd:schema xmlns:xsd="http://www.w3.org/2001/XMLSchema" xmlns:xs="http://www.w3.org/2001/XMLSchema" xmlns:p="http://schemas.microsoft.com/office/2006/metadata/properties" xmlns:ns3="853fc12e-b205-4572-ade4-7a59fd5350c5" xmlns:ns4="67c7a2b5-3b02-4e1b-9dec-46fdad7f6526" targetNamespace="http://schemas.microsoft.com/office/2006/metadata/properties" ma:root="true" ma:fieldsID="a1f3580fe370e60871b1b3d540eee580" ns3:_="" ns4:_="">
    <xsd:import namespace="853fc12e-b205-4572-ade4-7a59fd5350c5"/>
    <xsd:import namespace="67c7a2b5-3b02-4e1b-9dec-46fdad7f652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OCR" minOccurs="0"/>
                <xsd:element ref="ns3:MediaServiceAutoKeyPoints" minOccurs="0"/>
                <xsd:element ref="ns3:MediaServiceKeyPoints" minOccurs="0"/>
                <xsd:element ref="ns3:MediaLengthInSeconds" minOccurs="0"/>
                <xsd:element ref="ns3:MediaServiceLocation"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3fc12e-b205-4572-ade4-7a59fd5350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7c7a2b5-3b02-4e1b-9dec-46fdad7f6526" elementFormDefault="qualified">
    <xsd:import namespace="http://schemas.microsoft.com/office/2006/documentManagement/types"/>
    <xsd:import namespace="http://schemas.microsoft.com/office/infopath/2007/PartnerControls"/>
    <xsd:element name="SharedWithUsers" ma:index="14"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dílené s podrobnostmi" ma:internalName="SharedWithDetails" ma:readOnly="true">
      <xsd:simpleType>
        <xsd:restriction base="dms:Note">
          <xsd:maxLength value="255"/>
        </xsd:restriction>
      </xsd:simpleType>
    </xsd:element>
    <xsd:element name="SharingHintHash" ma:index="16"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853fc12e-b205-4572-ade4-7a59fd5350c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14DEEA-1989-4824-BFFA-30877D69F1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3fc12e-b205-4572-ade4-7a59fd5350c5"/>
    <ds:schemaRef ds:uri="67c7a2b5-3b02-4e1b-9dec-46fdad7f65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54EF195-1A05-4A39-A8C8-73C6F30B7BDC}">
  <ds:schemaRefs>
    <ds:schemaRef ds:uri="http://purl.org/dc/elements/1.1/"/>
    <ds:schemaRef ds:uri="853fc12e-b205-4572-ade4-7a59fd5350c5"/>
    <ds:schemaRef ds:uri="http://schemas.microsoft.com/office/2006/metadata/properties"/>
    <ds:schemaRef ds:uri="http://www.w3.org/XML/1998/namespace"/>
    <ds:schemaRef ds:uri="http://schemas.microsoft.com/office/infopath/2007/PartnerControls"/>
    <ds:schemaRef ds:uri="67c7a2b5-3b02-4e1b-9dec-46fdad7f6526"/>
    <ds:schemaRef ds:uri="http://purl.org/dc/terms/"/>
    <ds:schemaRef ds:uri="http://schemas.microsoft.com/office/2006/documentManagement/type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DCB258A2-D650-4DEA-8A7A-2DA5851EDF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muni-econ-prezentace-4-3-en (1)</Template>
  <TotalTime>1099</TotalTime>
  <Words>3504</Words>
  <Application>Microsoft Office PowerPoint</Application>
  <PresentationFormat>On-screen Show (4:3)</PresentationFormat>
  <Paragraphs>229</Paragraphs>
  <Slides>37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Arial</vt:lpstr>
      <vt:lpstr>Arial</vt:lpstr>
      <vt:lpstr>ArialMT</vt:lpstr>
      <vt:lpstr>Calibri</vt:lpstr>
      <vt:lpstr>Cambria</vt:lpstr>
      <vt:lpstr>Tahoma</vt:lpstr>
      <vt:lpstr>Times New Roman</vt:lpstr>
      <vt:lpstr>Wingdings</vt:lpstr>
      <vt:lpstr>Presentation_MU_EN</vt:lpstr>
      <vt:lpstr>Literature review assignment Discussion</vt:lpstr>
      <vt:lpstr>Features of academic writing (refreshing)</vt:lpstr>
      <vt:lpstr>Presision</vt:lpstr>
      <vt:lpstr>Abbreviations</vt:lpstr>
      <vt:lpstr>APA citations (problems)</vt:lpstr>
      <vt:lpstr>APA citations (problems)</vt:lpstr>
      <vt:lpstr>APA citations (problems)</vt:lpstr>
      <vt:lpstr>Basic In-Text Citation Styles</vt:lpstr>
      <vt:lpstr>Academic writing is not… Personal Academic writing generally tries to avoid being too personal. Information about the author may come in at some points—for example in the acknowledgements or in a personal reflection—but for the most part the text should focus on the research itself. Always avoid addressing the reader directly with the second-person pronoun “you.” Use the impersonal pronoun “one” or an alternate phrasing instead for generalizations: As a teacher, you must treat your students fairly. As a teacher, one must treat one’s students fairly. Teachers must treat their students fairly.  </vt:lpstr>
      <vt:lpstr>The use of the first-person pronoun “I” is increasingly accepted in academic writing. When you refer to yourself, it should be for good reason. You can position yourself and describe what you did during the research, but avoid arbitrarily inserting your personal thoughts and feelings:  Unacceptable In my opinion…  I think that…   I like/dislike… Acceptable I conducted interviews with… I argue that… I hope to achieve…</vt:lpstr>
      <vt:lpstr>Academic writing is not… Long-winded Many students think their writing isn’t academic unless it’s over-complicated and long-winded. This isn’t a good approach—instead, aim to be as concise and direct as possible. If a term can be cut or replaced with a more straightforward one without affecting your meaning, it should be. Avoid redundant phrasings in your text, and try replacing phrasal verbs with their one-word equivalents where possible: Interest in this phenomenon carried on in the year 2018. Interest in this phenomenon continued in 2018. </vt:lpstr>
      <vt:lpstr>Repetition is a part of academic writing— for example, summarizing earlier information in the conclusion—but it’s important to avoid unnecessary repetition. Make sure that none of your sentences are repeating a point you’ve already made in different words.</vt:lpstr>
      <vt:lpstr>Improve wording</vt:lpstr>
      <vt:lpstr>Writing layout</vt:lpstr>
      <vt:lpstr>Structure</vt:lpstr>
      <vt:lpstr>PowerPoint Presentation</vt:lpstr>
      <vt:lpstr>PowerPoint Presentation</vt:lpstr>
      <vt:lpstr>PowerPoint Presentation</vt:lpstr>
      <vt:lpstr>This is a shopping list not literature review</vt:lpstr>
      <vt:lpstr>Connect sources</vt:lpstr>
      <vt:lpstr>Connect sources</vt:lpstr>
      <vt:lpstr>Topic sentence is important</vt:lpstr>
      <vt:lpstr>Topic sentence examples</vt:lpstr>
      <vt:lpstr>Avoid making strong claims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 (Bibliography)</vt:lpstr>
      <vt:lpstr>I avoid informal terms and contractions. I avoid second-person pronouns (“you”). I avoid emotive or exaggerated language. I avoid redundant words and phrases. I avoid unnecessary jargon and define terms where needed. I present information as precisely and accurately as possible. I use appropriate transitions to show the connections between my ideas. My text is logically organized using paragraphs. Each paragraph is focused on a single idea, expressed in a clear topic sentence. Every part of the text relates to my central thesis or research question. I support my claims with evidence. I use the appropriate verb tenses in each section. I consistently use either UK or US English. I format numbers consistently. I cite my sources using a consistent citation style (APA style).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Annotated Bibliography</dc:title>
  <dc:creator>Martin Guzi</dc:creator>
  <cp:lastModifiedBy>Martin Guzi</cp:lastModifiedBy>
  <cp:revision>93</cp:revision>
  <cp:lastPrinted>2022-10-19T12:48:51Z</cp:lastPrinted>
  <dcterms:created xsi:type="dcterms:W3CDTF">2022-03-01T16:30:44Z</dcterms:created>
  <dcterms:modified xsi:type="dcterms:W3CDTF">2024-12-16T16:05:55Z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0x010100BAACDE35828423428E2F5373B552D735</vt:lpwstr>
  </property>
</Properties>
</file>