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7E7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700" autoAdjust="0"/>
  </p:normalViewPr>
  <p:slideViewPr>
    <p:cSldViewPr>
      <p:cViewPr varScale="1">
        <p:scale>
          <a:sx n="107" d="100"/>
          <a:sy n="107" d="100"/>
        </p:scale>
        <p:origin x="-10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E01E9-4FEE-4E30-9160-A75C1D100E83}" type="datetimeFigureOut">
              <a:rPr lang="cs-CZ" smtClean="0"/>
              <a:pPr/>
              <a:t>1.3.2010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7158-0334-4912-8525-2D32C6E617F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E01E9-4FEE-4E30-9160-A75C1D100E83}" type="datetimeFigureOut">
              <a:rPr lang="cs-CZ" smtClean="0"/>
              <a:pPr/>
              <a:t>1.3.2010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7158-0334-4912-8525-2D32C6E617F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E01E9-4FEE-4E30-9160-A75C1D100E83}" type="datetimeFigureOut">
              <a:rPr lang="cs-CZ" smtClean="0"/>
              <a:pPr/>
              <a:t>1.3.2010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7158-0334-4912-8525-2D32C6E617F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E01E9-4FEE-4E30-9160-A75C1D100E83}" type="datetimeFigureOut">
              <a:rPr lang="cs-CZ" smtClean="0"/>
              <a:pPr/>
              <a:t>1.3.2010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7158-0334-4912-8525-2D32C6E617F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E01E9-4FEE-4E30-9160-A75C1D100E83}" type="datetimeFigureOut">
              <a:rPr lang="cs-CZ" smtClean="0"/>
              <a:pPr/>
              <a:t>1.3.2010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7158-0334-4912-8525-2D32C6E617F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E01E9-4FEE-4E30-9160-A75C1D100E83}" type="datetimeFigureOut">
              <a:rPr lang="cs-CZ" smtClean="0"/>
              <a:pPr/>
              <a:t>1.3.2010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7158-0334-4912-8525-2D32C6E617F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E01E9-4FEE-4E30-9160-A75C1D100E83}" type="datetimeFigureOut">
              <a:rPr lang="cs-CZ" smtClean="0"/>
              <a:pPr/>
              <a:t>1.3.2010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7158-0334-4912-8525-2D32C6E617F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E01E9-4FEE-4E30-9160-A75C1D100E83}" type="datetimeFigureOut">
              <a:rPr lang="cs-CZ" smtClean="0"/>
              <a:pPr/>
              <a:t>1.3.2010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7158-0334-4912-8525-2D32C6E617F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E01E9-4FEE-4E30-9160-A75C1D100E83}" type="datetimeFigureOut">
              <a:rPr lang="cs-CZ" smtClean="0"/>
              <a:pPr/>
              <a:t>1.3.2010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7158-0334-4912-8525-2D32C6E617F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E01E9-4FEE-4E30-9160-A75C1D100E83}" type="datetimeFigureOut">
              <a:rPr lang="cs-CZ" smtClean="0"/>
              <a:pPr/>
              <a:t>1.3.2010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7158-0334-4912-8525-2D32C6E617F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E01E9-4FEE-4E30-9160-A75C1D100E83}" type="datetimeFigureOut">
              <a:rPr lang="cs-CZ" smtClean="0"/>
              <a:pPr/>
              <a:t>1.3.2010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7158-0334-4912-8525-2D32C6E617F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E01E9-4FEE-4E30-9160-A75C1D100E83}" type="datetimeFigureOut">
              <a:rPr lang="cs-CZ" smtClean="0"/>
              <a:pPr/>
              <a:t>1.3.2010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07158-0334-4912-8525-2D32C6E617F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délník 20"/>
          <p:cNvSpPr/>
          <p:nvPr/>
        </p:nvSpPr>
        <p:spPr>
          <a:xfrm>
            <a:off x="0" y="1285860"/>
            <a:ext cx="9144000" cy="3714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8" name="Picture 4" descr="C:\Users\Joza\Documents\Škola\VV037 Architektonický prostor\projekt\support files\outlin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92130"/>
            <a:ext cx="9144001" cy="3694258"/>
          </a:xfrm>
          <a:prstGeom prst="rect">
            <a:avLst/>
          </a:prstGeom>
          <a:noFill/>
        </p:spPr>
      </p:pic>
      <p:grpSp>
        <p:nvGrpSpPr>
          <p:cNvPr id="13" name="Skupina 12"/>
          <p:cNvGrpSpPr/>
          <p:nvPr/>
        </p:nvGrpSpPr>
        <p:grpSpPr>
          <a:xfrm>
            <a:off x="0" y="6429396"/>
            <a:ext cx="9144000" cy="9526"/>
            <a:chOff x="0" y="6429396"/>
            <a:chExt cx="9144000" cy="9526"/>
          </a:xfrm>
        </p:grpSpPr>
        <p:cxnSp>
          <p:nvCxnSpPr>
            <p:cNvPr id="14" name="Přímá spojovací čára 13"/>
            <p:cNvCxnSpPr/>
            <p:nvPr/>
          </p:nvCxnSpPr>
          <p:spPr>
            <a:xfrm>
              <a:off x="0" y="6429396"/>
              <a:ext cx="914400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ovací čára 8"/>
            <p:cNvCxnSpPr/>
            <p:nvPr/>
          </p:nvCxnSpPr>
          <p:spPr>
            <a:xfrm>
              <a:off x="0" y="6438922"/>
              <a:ext cx="9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Obdélník 15"/>
          <p:cNvSpPr/>
          <p:nvPr/>
        </p:nvSpPr>
        <p:spPr>
          <a:xfrm>
            <a:off x="0" y="1071546"/>
            <a:ext cx="9144000" cy="21431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Nadpis 1"/>
          <p:cNvSpPr txBox="1">
            <a:spLocks/>
          </p:cNvSpPr>
          <p:nvPr/>
        </p:nvSpPr>
        <p:spPr>
          <a:xfrm>
            <a:off x="3357554" y="5357850"/>
            <a:ext cx="5786446" cy="150017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z="9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Fakulta informatiky Masarykovy univerzity</a:t>
            </a:r>
          </a:p>
          <a:p>
            <a:endParaRPr lang="cs-CZ" sz="400" dirty="0" smtClean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tabLst>
                <a:tab pos="449263" algn="r"/>
                <a:tab pos="534988" algn="l"/>
              </a:tabLst>
            </a:pPr>
            <a:r>
              <a:rPr lang="cs-CZ" sz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	předmět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	VV037 Architektonický prostor I</a:t>
            </a:r>
          </a:p>
          <a:p>
            <a:pPr>
              <a:tabLst>
                <a:tab pos="449263" algn="r"/>
                <a:tab pos="534988" algn="l"/>
              </a:tabLst>
            </a:pPr>
            <a:endParaRPr lang="cs-CZ" sz="2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tabLst>
                <a:tab pos="449263" algn="r"/>
                <a:tab pos="534988" algn="l"/>
              </a:tabLst>
            </a:pPr>
            <a:r>
              <a:rPr lang="cs-CZ" sz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	semestr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	podzim 2009</a:t>
            </a:r>
          </a:p>
          <a:p>
            <a:pPr>
              <a:tabLst>
                <a:tab pos="449263" algn="r"/>
                <a:tab pos="534988" algn="l"/>
              </a:tabLst>
            </a:pPr>
            <a:endParaRPr lang="cs-CZ" sz="2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tabLst>
                <a:tab pos="449263" algn="r"/>
                <a:tab pos="534988" algn="l"/>
              </a:tabLst>
            </a:pPr>
            <a:r>
              <a:rPr lang="cs-CZ" sz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	práce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	alternativní návrh českého pavilonu na výstavu EXPO 2010</a:t>
            </a:r>
          </a:p>
          <a:p>
            <a:pPr>
              <a:tabLst>
                <a:tab pos="449263" algn="r"/>
                <a:tab pos="534988" algn="l"/>
              </a:tabLst>
            </a:pPr>
            <a:endParaRPr lang="cs-CZ" sz="2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tabLst>
                <a:tab pos="449263" algn="r"/>
                <a:tab pos="534988" algn="l"/>
              </a:tabLst>
            </a:pPr>
            <a:r>
              <a:rPr lang="cs-CZ" sz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	zpracoval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	Josef </a:t>
            </a:r>
            <a:r>
              <a:rPr lang="cs-CZ" sz="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cs-CZ" sz="7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256608, </a:t>
            </a:r>
            <a:r>
              <a:rPr lang="cs-CZ" sz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256608@mail.</a:t>
            </a:r>
            <a:r>
              <a:rPr lang="cs-CZ" sz="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gradFill>
            <a:gsLst>
              <a:gs pos="89999">
                <a:schemeClr val="tx1">
                  <a:lumMod val="50000"/>
                  <a:lumOff val="50000"/>
                </a:schemeClr>
              </a:gs>
              <a:gs pos="24000">
                <a:schemeClr val="tx1">
                  <a:lumMod val="65000"/>
                  <a:lumOff val="3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7" name="Picture 3" descr="C:\Documents and Settings\Joza\Dokumenty\Škola\VV037 Architektonický prostor\projekt\support files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4497"/>
            <a:ext cx="1800000" cy="67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2"/>
          <p:cNvGrpSpPr/>
          <p:nvPr/>
        </p:nvGrpSpPr>
        <p:grpSpPr>
          <a:xfrm>
            <a:off x="0" y="6429396"/>
            <a:ext cx="9144000" cy="9526"/>
            <a:chOff x="0" y="6429396"/>
            <a:chExt cx="9144000" cy="9526"/>
          </a:xfrm>
        </p:grpSpPr>
        <p:cxnSp>
          <p:nvCxnSpPr>
            <p:cNvPr id="14" name="Přímá spojovací čára 13"/>
            <p:cNvCxnSpPr/>
            <p:nvPr/>
          </p:nvCxnSpPr>
          <p:spPr>
            <a:xfrm>
              <a:off x="0" y="6429396"/>
              <a:ext cx="914400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ovací čára 8"/>
            <p:cNvCxnSpPr/>
            <p:nvPr/>
          </p:nvCxnSpPr>
          <p:spPr>
            <a:xfrm>
              <a:off x="0" y="6438922"/>
              <a:ext cx="9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Nadpis 1"/>
          <p:cNvSpPr txBox="1">
            <a:spLocks/>
          </p:cNvSpPr>
          <p:nvPr/>
        </p:nvSpPr>
        <p:spPr>
          <a:xfrm>
            <a:off x="0" y="6429396"/>
            <a:ext cx="9144000" cy="42860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cs-CZ" sz="9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Fakulta informatiky Masarykovy univerzity</a:t>
            </a:r>
          </a:p>
          <a:p>
            <a:pPr algn="r"/>
            <a:endParaRPr lang="cs-CZ" sz="300" dirty="0" smtClean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VV037 Architektonický prostor I,</a:t>
            </a:r>
            <a:r>
              <a:rPr lang="cs-CZ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podzim 2009  </a:t>
            </a:r>
            <a:r>
              <a:rPr lang="cs-CZ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▪  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  </a:t>
            </a:r>
            <a:r>
              <a:rPr lang="cs-CZ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▪  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Josef </a:t>
            </a:r>
            <a:r>
              <a:rPr lang="cs-CZ" sz="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cs-CZ" sz="7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256608, </a:t>
            </a:r>
            <a:r>
              <a:rPr lang="cs-CZ" sz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256608@mail.</a:t>
            </a:r>
            <a:r>
              <a:rPr lang="cs-CZ" sz="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4572000" y="2357430"/>
            <a:ext cx="435771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7800">
              <a:buFont typeface="Wingdings" pitchFamily="2" charset="2"/>
              <a:buChar char="§"/>
            </a:pPr>
            <a:r>
              <a:rPr lang="cs-CZ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Better</a:t>
            </a:r>
            <a:r>
              <a:rPr lang="cs-CZ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City, </a:t>
            </a:r>
            <a:r>
              <a:rPr lang="cs-CZ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Better</a:t>
            </a:r>
            <a:r>
              <a:rPr lang="cs-CZ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cs-CZ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Life</a:t>
            </a:r>
            <a:endParaRPr lang="cs-CZ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Lepší město, lepší život</a:t>
            </a:r>
          </a:p>
          <a:p>
            <a:pPr indent="177800">
              <a:buFont typeface="Wingdings" pitchFamily="2" charset="2"/>
              <a:buChar char="§"/>
            </a:pPr>
            <a:endParaRPr lang="cs-CZ" sz="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indent="177800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jednoduchost</a:t>
            </a: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použití základních geometrických tvarů</a:t>
            </a:r>
          </a:p>
          <a:p>
            <a:pPr indent="177800">
              <a:buFont typeface="Wingdings" pitchFamily="2" charset="2"/>
              <a:buChar char="§"/>
            </a:pPr>
            <a:endParaRPr lang="cs-CZ" sz="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indent="177800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hravost</a:t>
            </a:r>
          </a:p>
          <a:p>
            <a:pPr marL="0" lvl="1" indent="177800"/>
            <a:endParaRPr lang="cs-CZ" sz="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 indent="177800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příroda</a:t>
            </a:r>
          </a:p>
          <a:p>
            <a:pPr marL="271463" lvl="1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prorůstání přírody do měst</a:t>
            </a:r>
          </a:p>
          <a:p>
            <a:pPr marL="0" lvl="1" indent="177800">
              <a:buFont typeface="Wingdings" pitchFamily="2" charset="2"/>
              <a:buChar char="§"/>
            </a:pPr>
            <a:endParaRPr lang="cs-CZ" sz="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 indent="177800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soudružnost</a:t>
            </a:r>
          </a:p>
          <a:p>
            <a:pPr indent="177800">
              <a:buFont typeface="Wingdings" pitchFamily="2" charset="2"/>
              <a:buChar char="§"/>
            </a:pPr>
            <a:endParaRPr lang="cs-CZ" sz="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indent="177800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jedinec</a:t>
            </a:r>
            <a:endParaRPr lang="cs-CZ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lvl="1" indent="177800">
              <a:buFont typeface="Wingdings" pitchFamily="2" charset="2"/>
              <a:buChar char="§"/>
            </a:pPr>
            <a:endParaRPr lang="cs-CZ" sz="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/>
            <a:endParaRPr lang="cs-CZ" sz="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Joza\Documents\Škola\VV037 Architektonický prostor\projekt\support files\pohled zhor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4214842" cy="4459099"/>
          </a:xfrm>
          <a:prstGeom prst="rect">
            <a:avLst/>
          </a:prstGeom>
          <a:noFill/>
        </p:spPr>
      </p:pic>
      <p:sp>
        <p:nvSpPr>
          <p:cNvPr id="15" name="Obdélník 14"/>
          <p:cNvSpPr/>
          <p:nvPr/>
        </p:nvSpPr>
        <p:spPr>
          <a:xfrm>
            <a:off x="0" y="1071546"/>
            <a:ext cx="9144000" cy="21431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bdélník 16"/>
          <p:cNvSpPr/>
          <p:nvPr/>
        </p:nvSpPr>
        <p:spPr>
          <a:xfrm>
            <a:off x="2500298" y="1071546"/>
            <a:ext cx="571504" cy="2143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0" y="1071546"/>
            <a:ext cx="9144000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 návrhu</a:t>
            </a:r>
            <a:r>
              <a:rPr lang="cs-CZ" sz="9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    ▪     motto návrhu     ▪     návrh objektu     ▪     popis částí     ▪     areál</a:t>
            </a:r>
            <a:endParaRPr lang="cs-CZ" sz="9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gradFill>
            <a:gsLst>
              <a:gs pos="89999">
                <a:schemeClr val="tx1">
                  <a:lumMod val="50000"/>
                  <a:lumOff val="50000"/>
                </a:schemeClr>
              </a:gs>
              <a:gs pos="24000">
                <a:schemeClr val="tx1">
                  <a:lumMod val="65000"/>
                  <a:lumOff val="3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7" name="Picture 3" descr="C:\Documents and Settings\Joza\Dokumenty\Škola\VV037 Architektonický prostor\projekt\support files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4497"/>
            <a:ext cx="1800000" cy="67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élník 10"/>
          <p:cNvSpPr/>
          <p:nvPr/>
        </p:nvSpPr>
        <p:spPr>
          <a:xfrm>
            <a:off x="0" y="1071546"/>
            <a:ext cx="9144000" cy="21431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2" name="Skupina 12"/>
          <p:cNvGrpSpPr/>
          <p:nvPr/>
        </p:nvGrpSpPr>
        <p:grpSpPr>
          <a:xfrm>
            <a:off x="0" y="6429396"/>
            <a:ext cx="9144000" cy="9526"/>
            <a:chOff x="0" y="6429396"/>
            <a:chExt cx="9144000" cy="9526"/>
          </a:xfrm>
        </p:grpSpPr>
        <p:cxnSp>
          <p:nvCxnSpPr>
            <p:cNvPr id="14" name="Přímá spojovací čára 13"/>
            <p:cNvCxnSpPr/>
            <p:nvPr/>
          </p:nvCxnSpPr>
          <p:spPr>
            <a:xfrm>
              <a:off x="0" y="6429396"/>
              <a:ext cx="914400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ovací čára 8"/>
            <p:cNvCxnSpPr/>
            <p:nvPr/>
          </p:nvCxnSpPr>
          <p:spPr>
            <a:xfrm>
              <a:off x="0" y="6438922"/>
              <a:ext cx="9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Nadpis 1"/>
          <p:cNvSpPr txBox="1">
            <a:spLocks/>
          </p:cNvSpPr>
          <p:nvPr/>
        </p:nvSpPr>
        <p:spPr>
          <a:xfrm>
            <a:off x="0" y="6429396"/>
            <a:ext cx="9144000" cy="42860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cs-CZ" sz="9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Fakulta informatiky Masarykovy univerzity</a:t>
            </a:r>
          </a:p>
          <a:p>
            <a:pPr algn="r"/>
            <a:endParaRPr lang="cs-CZ" sz="300" dirty="0" smtClean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VV037 Architektonický prostor I,</a:t>
            </a:r>
            <a:r>
              <a:rPr lang="cs-CZ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podzim 2009  </a:t>
            </a:r>
            <a:r>
              <a:rPr lang="cs-CZ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▪  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  </a:t>
            </a:r>
            <a:r>
              <a:rPr lang="cs-CZ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▪  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Josef </a:t>
            </a:r>
            <a:r>
              <a:rPr lang="cs-CZ" sz="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cs-CZ" sz="7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256608, </a:t>
            </a:r>
            <a:r>
              <a:rPr lang="cs-CZ" sz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256608@mail.</a:t>
            </a:r>
            <a:r>
              <a:rPr lang="cs-CZ" sz="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4572000" y="3013360"/>
            <a:ext cx="435771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Jedinec</a:t>
            </a:r>
          </a:p>
          <a:p>
            <a:endParaRPr lang="cs-CZ" sz="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ve spojení s dalším vytváří silnější, schopnější celek</a:t>
            </a:r>
          </a:p>
          <a:p>
            <a:pPr marL="271463" indent="177800">
              <a:buFont typeface="Arial" pitchFamily="34" charset="0"/>
              <a:buChar char="•"/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když sám nezmůže velké věci, skupina již ano</a:t>
            </a:r>
          </a:p>
          <a:p>
            <a:pPr marL="271463" indent="177800">
              <a:buFont typeface="Arial" pitchFamily="34" charset="0"/>
              <a:buChar char="•"/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jeho výtvor je zapotřebí podpořit dalšími jednotlivci</a:t>
            </a:r>
          </a:p>
          <a:p>
            <a:pPr marL="271463" indent="177800">
              <a:buFont typeface="Arial" pitchFamily="34" charset="0"/>
              <a:buChar char="•"/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záleží na jedinci, jak se rozhodne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3303872" y="1071546"/>
            <a:ext cx="785818" cy="2143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0" y="1071546"/>
            <a:ext cx="9144000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9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k návrhu     ▪     </a:t>
            </a:r>
            <a:r>
              <a:rPr lang="cs-CZ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motto návrhu</a:t>
            </a:r>
            <a:r>
              <a:rPr lang="cs-CZ" sz="9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    ▪     návrh objektu     ▪     popis částí     ▪     areál</a:t>
            </a:r>
            <a:endParaRPr lang="cs-CZ" sz="9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Joza\Documents\Škola\VV037 Architektonický prostor\projekt\support files\čelní poh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142054"/>
            <a:ext cx="3571900" cy="1144202"/>
          </a:xfrm>
          <a:prstGeom prst="rect">
            <a:avLst/>
          </a:prstGeom>
          <a:noFill/>
        </p:spPr>
      </p:pic>
      <p:sp>
        <p:nvSpPr>
          <p:cNvPr id="19" name="Obdélník 18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gradFill>
            <a:gsLst>
              <a:gs pos="89999">
                <a:schemeClr val="tx1">
                  <a:lumMod val="50000"/>
                  <a:lumOff val="50000"/>
                </a:schemeClr>
              </a:gs>
              <a:gs pos="24000">
                <a:schemeClr val="tx1">
                  <a:lumMod val="65000"/>
                  <a:lumOff val="3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7" name="Picture 3" descr="C:\Documents and Settings\Joza\Dokumenty\Škola\VV037 Architektonický prostor\projekt\support files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4497"/>
            <a:ext cx="1800000" cy="67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élník 10"/>
          <p:cNvSpPr/>
          <p:nvPr/>
        </p:nvSpPr>
        <p:spPr>
          <a:xfrm>
            <a:off x="0" y="1071546"/>
            <a:ext cx="9144000" cy="21431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2" name="Skupina 12"/>
          <p:cNvGrpSpPr/>
          <p:nvPr/>
        </p:nvGrpSpPr>
        <p:grpSpPr>
          <a:xfrm>
            <a:off x="0" y="6429396"/>
            <a:ext cx="9144000" cy="9526"/>
            <a:chOff x="0" y="6429396"/>
            <a:chExt cx="9144000" cy="9526"/>
          </a:xfrm>
        </p:grpSpPr>
        <p:cxnSp>
          <p:nvCxnSpPr>
            <p:cNvPr id="14" name="Přímá spojovací čára 13"/>
            <p:cNvCxnSpPr/>
            <p:nvPr/>
          </p:nvCxnSpPr>
          <p:spPr>
            <a:xfrm>
              <a:off x="0" y="6429396"/>
              <a:ext cx="914400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ovací čára 8"/>
            <p:cNvCxnSpPr/>
            <p:nvPr/>
          </p:nvCxnSpPr>
          <p:spPr>
            <a:xfrm>
              <a:off x="0" y="6438922"/>
              <a:ext cx="9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Nadpis 1"/>
          <p:cNvSpPr txBox="1">
            <a:spLocks/>
          </p:cNvSpPr>
          <p:nvPr/>
        </p:nvSpPr>
        <p:spPr>
          <a:xfrm>
            <a:off x="0" y="6429396"/>
            <a:ext cx="9144000" cy="42860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cs-CZ" sz="9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Fakulta informatiky Masarykovy univerzity</a:t>
            </a:r>
          </a:p>
          <a:p>
            <a:pPr algn="r"/>
            <a:endParaRPr lang="cs-CZ" sz="300" dirty="0" smtClean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VV037 Architektonický prostor I,</a:t>
            </a:r>
            <a:r>
              <a:rPr lang="cs-CZ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podzim 2009  </a:t>
            </a:r>
            <a:r>
              <a:rPr lang="cs-CZ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▪  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  </a:t>
            </a:r>
            <a:r>
              <a:rPr lang="cs-CZ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▪  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Josef </a:t>
            </a:r>
            <a:r>
              <a:rPr lang="cs-CZ" sz="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cs-CZ" sz="7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256608, </a:t>
            </a:r>
            <a:r>
              <a:rPr lang="cs-CZ" sz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256608@mail.</a:t>
            </a:r>
            <a:r>
              <a:rPr lang="cs-CZ" sz="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4572000" y="1857364"/>
            <a:ext cx="4357718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Objekt</a:t>
            </a:r>
          </a:p>
          <a:p>
            <a:endParaRPr lang="cs-CZ" sz="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indent="177800">
              <a:buFont typeface="+mj-lt"/>
              <a:buAutoNum type="arabicPeriod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hlavní budova</a:t>
            </a:r>
          </a:p>
          <a:p>
            <a:pPr indent="177800">
              <a:buFont typeface="+mj-lt"/>
              <a:buAutoNum type="arabicPeriod"/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plášť tvořen dvěma druhy </a:t>
            </a:r>
            <a:r>
              <a:rPr lang="cs-CZ" sz="1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světlopropustných</a:t>
            </a: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plátů</a:t>
            </a:r>
          </a:p>
          <a:p>
            <a:pPr marL="271463" indent="177800">
              <a:buFont typeface="Arial" pitchFamily="34" charset="0"/>
              <a:buChar char="•"/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  <a:tabLst>
                <a:tab pos="1527175" algn="l"/>
              </a:tabLst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rozměry plátů:	4 x 4 m</a:t>
            </a:r>
          </a:p>
          <a:p>
            <a:pPr marL="271463" indent="177800">
              <a:buFont typeface="Arial" pitchFamily="34" charset="0"/>
              <a:buChar char="•"/>
              <a:tabLst>
                <a:tab pos="1527175" algn="l"/>
              </a:tabLst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  <a:tabLst>
                <a:tab pos="1527175" algn="l"/>
              </a:tabLst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světlejší: 	skleněné pláty</a:t>
            </a:r>
          </a:p>
          <a:p>
            <a:pPr marL="271463" indent="177800">
              <a:buFont typeface="Arial" pitchFamily="34" charset="0"/>
              <a:buChar char="•"/>
              <a:tabLst>
                <a:tab pos="1527175" algn="l"/>
              </a:tabLst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  <a:tabLst>
                <a:tab pos="1527175" algn="l"/>
              </a:tabLst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tmavší:	pláty z tmavého skla,</a:t>
            </a:r>
          </a:p>
          <a:p>
            <a:pPr marL="271463" indent="177800">
              <a:tabLst>
                <a:tab pos="1527175" algn="l"/>
              </a:tabLst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cs-CZ" sz="1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fotovoltaické</a:t>
            </a: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průsvitné panely</a:t>
            </a:r>
          </a:p>
          <a:p>
            <a:pPr marL="271463" indent="177800">
              <a:tabLst>
                <a:tab pos="1527175" algn="l"/>
              </a:tabLst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válcovitý výtah pro bezbariérový přístup</a:t>
            </a:r>
          </a:p>
          <a:p>
            <a:pPr marL="271463" indent="177800">
              <a:buFont typeface="Arial" pitchFamily="34" charset="0"/>
              <a:buChar char="•"/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vnitřní uspořádání:</a:t>
            </a:r>
          </a:p>
          <a:p>
            <a:pPr marL="720725"/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ochozy kolem pláště</a:t>
            </a:r>
          </a:p>
          <a:p>
            <a:pPr marL="720725"/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schodiště 90°</a:t>
            </a:r>
          </a:p>
          <a:p>
            <a:endParaRPr lang="cs-CZ" sz="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indent="177800">
              <a:buFont typeface="+mj-lt"/>
              <a:buAutoNum type="arabicPeriod" startAt="2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multimediální hala</a:t>
            </a:r>
          </a:p>
          <a:p>
            <a:pPr indent="177800">
              <a:buFont typeface="+mj-lt"/>
              <a:buAutoNum type="arabicPeriod" startAt="2"/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multimediální expozice</a:t>
            </a:r>
          </a:p>
          <a:p>
            <a:endParaRPr lang="cs-CZ" sz="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indent="177800">
              <a:buFont typeface="+mj-lt"/>
              <a:buAutoNum type="arabicPeriod" startAt="3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zasklená zahrada</a:t>
            </a:r>
          </a:p>
          <a:p>
            <a:pPr indent="177800">
              <a:buFont typeface="+mj-lt"/>
              <a:buAutoNum type="arabicPeriod" startAt="3"/>
            </a:pPr>
            <a:endParaRPr lang="cs-CZ" sz="7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jezírko, přechod do vodopádu a skalky na vnější straně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4304004" y="1071546"/>
            <a:ext cx="857256" cy="2143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0" y="1071546"/>
            <a:ext cx="9144000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9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k návrhu     ▪     motto návrhu     ▪     </a:t>
            </a:r>
            <a:r>
              <a:rPr lang="cs-CZ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návrh objektu</a:t>
            </a:r>
            <a:r>
              <a:rPr lang="cs-CZ" sz="9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    ▪     popis částí     ▪     areál</a:t>
            </a:r>
            <a:endParaRPr lang="cs-CZ" sz="9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Joza\Documents\Škola\VV037 Architektonický prostor\projekt\support files\perspektiv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786058"/>
            <a:ext cx="4169502" cy="1911021"/>
          </a:xfrm>
          <a:prstGeom prst="rect">
            <a:avLst/>
          </a:prstGeom>
          <a:noFill/>
        </p:spPr>
      </p:pic>
      <p:sp>
        <p:nvSpPr>
          <p:cNvPr id="17" name="Elipsa 16"/>
          <p:cNvSpPr/>
          <p:nvPr/>
        </p:nvSpPr>
        <p:spPr>
          <a:xfrm>
            <a:off x="3500430" y="3143248"/>
            <a:ext cx="540000" cy="54000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lt1">
                  <a:alpha val="50000"/>
                </a:schemeClr>
              </a:solidFill>
            </a:endParaRPr>
          </a:p>
        </p:txBody>
      </p:sp>
      <p:sp>
        <p:nvSpPr>
          <p:cNvPr id="18" name="Elipsa 17"/>
          <p:cNvSpPr/>
          <p:nvPr/>
        </p:nvSpPr>
        <p:spPr>
          <a:xfrm>
            <a:off x="2928926" y="3286124"/>
            <a:ext cx="540000" cy="54000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lt1">
                  <a:alpha val="50000"/>
                </a:schemeClr>
              </a:solidFill>
            </a:endParaRPr>
          </a:p>
        </p:txBody>
      </p:sp>
      <p:sp>
        <p:nvSpPr>
          <p:cNvPr id="21" name="Elipsa 20"/>
          <p:cNvSpPr/>
          <p:nvPr/>
        </p:nvSpPr>
        <p:spPr>
          <a:xfrm>
            <a:off x="2214546" y="2928934"/>
            <a:ext cx="540000" cy="54000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lt1">
                  <a:alpha val="50000"/>
                </a:schemeClr>
              </a:solidFill>
            </a:endParaRPr>
          </a:p>
        </p:txBody>
      </p:sp>
      <p:cxnSp>
        <p:nvCxnSpPr>
          <p:cNvPr id="23" name="Pravoúhlá spojovací čára 22"/>
          <p:cNvCxnSpPr>
            <a:stCxn id="21" idx="0"/>
          </p:cNvCxnSpPr>
          <p:nvPr/>
        </p:nvCxnSpPr>
        <p:spPr>
          <a:xfrm rot="5400000" flipH="1" flipV="1">
            <a:off x="3262742" y="1619676"/>
            <a:ext cx="531062" cy="2087454"/>
          </a:xfrm>
          <a:prstGeom prst="bentConnector2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ravoúhlá spojovací čára 26"/>
          <p:cNvCxnSpPr>
            <a:stCxn id="17" idx="4"/>
          </p:cNvCxnSpPr>
          <p:nvPr/>
        </p:nvCxnSpPr>
        <p:spPr>
          <a:xfrm rot="16200000" flipH="1">
            <a:off x="3655992" y="3797686"/>
            <a:ext cx="1030447" cy="801570"/>
          </a:xfrm>
          <a:prstGeom prst="bentConnector3">
            <a:avLst>
              <a:gd name="adj1" fmla="val 100385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ravoúhlá spojovací čára 32"/>
          <p:cNvCxnSpPr>
            <a:stCxn id="18" idx="4"/>
          </p:cNvCxnSpPr>
          <p:nvPr/>
        </p:nvCxnSpPr>
        <p:spPr>
          <a:xfrm rot="16200000" flipH="1">
            <a:off x="3171423" y="3853627"/>
            <a:ext cx="1428080" cy="1373074"/>
          </a:xfrm>
          <a:prstGeom prst="bentConnector3">
            <a:avLst>
              <a:gd name="adj1" fmla="val 100464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bdélník 18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gradFill>
            <a:gsLst>
              <a:gs pos="89999">
                <a:schemeClr val="tx1">
                  <a:lumMod val="50000"/>
                  <a:lumOff val="50000"/>
                </a:schemeClr>
              </a:gs>
              <a:gs pos="24000">
                <a:schemeClr val="tx1">
                  <a:lumMod val="65000"/>
                  <a:lumOff val="3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7" name="Picture 3" descr="C:\Documents and Settings\Joza\Dokumenty\Škola\VV037 Architektonický prostor\projekt\support files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4497"/>
            <a:ext cx="1800000" cy="67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élník 10"/>
          <p:cNvSpPr/>
          <p:nvPr/>
        </p:nvSpPr>
        <p:spPr>
          <a:xfrm>
            <a:off x="0" y="1071546"/>
            <a:ext cx="9144000" cy="21431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2" name="Skupina 12"/>
          <p:cNvGrpSpPr/>
          <p:nvPr/>
        </p:nvGrpSpPr>
        <p:grpSpPr>
          <a:xfrm>
            <a:off x="0" y="6429396"/>
            <a:ext cx="9144000" cy="9526"/>
            <a:chOff x="0" y="6429396"/>
            <a:chExt cx="9144000" cy="9526"/>
          </a:xfrm>
        </p:grpSpPr>
        <p:cxnSp>
          <p:nvCxnSpPr>
            <p:cNvPr id="14" name="Přímá spojovací čára 13"/>
            <p:cNvCxnSpPr/>
            <p:nvPr/>
          </p:nvCxnSpPr>
          <p:spPr>
            <a:xfrm>
              <a:off x="0" y="6429396"/>
              <a:ext cx="914400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ovací čára 8"/>
            <p:cNvCxnSpPr/>
            <p:nvPr/>
          </p:nvCxnSpPr>
          <p:spPr>
            <a:xfrm>
              <a:off x="0" y="6438922"/>
              <a:ext cx="9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Nadpis 1"/>
          <p:cNvSpPr txBox="1">
            <a:spLocks/>
          </p:cNvSpPr>
          <p:nvPr/>
        </p:nvSpPr>
        <p:spPr>
          <a:xfrm>
            <a:off x="0" y="6429396"/>
            <a:ext cx="9144000" cy="42860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cs-CZ" sz="9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Fakulta informatiky Masarykovy univerzity</a:t>
            </a:r>
          </a:p>
          <a:p>
            <a:pPr algn="r"/>
            <a:endParaRPr lang="cs-CZ" sz="300" dirty="0" smtClean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VV037 Architektonický prostor I,</a:t>
            </a:r>
            <a:r>
              <a:rPr lang="cs-CZ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podzim 2009  </a:t>
            </a:r>
            <a:r>
              <a:rPr lang="cs-CZ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▪  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  </a:t>
            </a:r>
            <a:r>
              <a:rPr lang="cs-CZ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▪  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Josef </a:t>
            </a:r>
            <a:r>
              <a:rPr lang="cs-CZ" sz="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cs-CZ" sz="7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256608, </a:t>
            </a:r>
            <a:r>
              <a:rPr lang="cs-CZ" sz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256608@mail.</a:t>
            </a:r>
            <a:r>
              <a:rPr lang="cs-CZ" sz="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4572000" y="2690767"/>
            <a:ext cx="435771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Objekt</a:t>
            </a:r>
          </a:p>
          <a:p>
            <a:endParaRPr lang="cs-CZ" sz="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indent="177800">
              <a:buFont typeface="Wingdings" pitchFamily="2" charset="2"/>
              <a:buChar char="§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vizuální projekce</a:t>
            </a:r>
          </a:p>
          <a:p>
            <a:pPr indent="177800">
              <a:buFont typeface="+mj-lt"/>
              <a:buAutoNum type="arabicPeriod"/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projekce motivů oslavujících lidí</a:t>
            </a:r>
          </a:p>
          <a:p>
            <a:pPr marL="271463" indent="177800">
              <a:buFont typeface="Arial" pitchFamily="34" charset="0"/>
              <a:buChar char="•"/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dotváření obrazu o atmosféře uvnitř budovy</a:t>
            </a:r>
          </a:p>
          <a:p>
            <a:endParaRPr lang="cs-CZ" sz="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indent="177800">
              <a:buFont typeface="Wingdings" pitchFamily="2" charset="2"/>
              <a:buChar char="§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skalka s vodopádem</a:t>
            </a:r>
          </a:p>
          <a:p>
            <a:pPr indent="177800">
              <a:buFont typeface="+mj-lt"/>
              <a:buAutoNum type="arabicPeriod" startAt="2"/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skalka vytvořená z kostek</a:t>
            </a:r>
          </a:p>
          <a:p>
            <a:endParaRPr lang="cs-CZ" sz="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indent="177800">
              <a:buFont typeface="Wingdings" pitchFamily="2" charset="2"/>
              <a:buChar char="§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informační buňka</a:t>
            </a:r>
          </a:p>
          <a:p>
            <a:pPr indent="177800">
              <a:buFont typeface="+mj-lt"/>
              <a:buAutoNum type="arabicPeriod" startAt="3"/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základní informace o České Republice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5348940" y="1071546"/>
            <a:ext cx="714380" cy="2143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0" y="1071546"/>
            <a:ext cx="9144000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9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k návrhu     ▪     motto návrhu     ▪     návrh objektu     ▪     </a:t>
            </a:r>
            <a:r>
              <a:rPr lang="cs-CZ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popis částí</a:t>
            </a:r>
            <a:r>
              <a:rPr lang="cs-CZ" sz="9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    ▪     areál</a:t>
            </a:r>
            <a:endParaRPr lang="cs-CZ" sz="9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Joza\Documents\Škola\VV037 Architektonický prostor\projekt\support files\perspektiv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786058"/>
            <a:ext cx="4169502" cy="1911021"/>
          </a:xfrm>
          <a:prstGeom prst="rect">
            <a:avLst/>
          </a:prstGeom>
          <a:noFill/>
        </p:spPr>
      </p:pic>
      <p:sp>
        <p:nvSpPr>
          <p:cNvPr id="15" name="Elipsa 14"/>
          <p:cNvSpPr/>
          <p:nvPr/>
        </p:nvSpPr>
        <p:spPr>
          <a:xfrm>
            <a:off x="3103306" y="3531942"/>
            <a:ext cx="540000" cy="54000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lt1">
                  <a:alpha val="50000"/>
                </a:schemeClr>
              </a:solidFill>
            </a:endParaRPr>
          </a:p>
        </p:txBody>
      </p:sp>
      <p:sp>
        <p:nvSpPr>
          <p:cNvPr id="17" name="Elipsa 16"/>
          <p:cNvSpPr/>
          <p:nvPr/>
        </p:nvSpPr>
        <p:spPr>
          <a:xfrm>
            <a:off x="1428728" y="3643314"/>
            <a:ext cx="540000" cy="54000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lt1">
                  <a:alpha val="50000"/>
                </a:schemeClr>
              </a:solidFill>
            </a:endParaRPr>
          </a:p>
        </p:txBody>
      </p:sp>
      <p:sp>
        <p:nvSpPr>
          <p:cNvPr id="18" name="Elipsa 17"/>
          <p:cNvSpPr/>
          <p:nvPr/>
        </p:nvSpPr>
        <p:spPr>
          <a:xfrm>
            <a:off x="2317488" y="2889000"/>
            <a:ext cx="540000" cy="54000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lt1">
                  <a:alpha val="50000"/>
                </a:schemeClr>
              </a:solidFill>
            </a:endParaRPr>
          </a:p>
        </p:txBody>
      </p:sp>
      <p:cxnSp>
        <p:nvCxnSpPr>
          <p:cNvPr id="22" name="Pravoúhlá spojovací čára 21"/>
          <p:cNvCxnSpPr>
            <a:stCxn id="18" idx="6"/>
          </p:cNvCxnSpPr>
          <p:nvPr/>
        </p:nvCxnSpPr>
        <p:spPr>
          <a:xfrm>
            <a:off x="2857488" y="3159000"/>
            <a:ext cx="1714512" cy="55686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ravoúhlá spojovací čára 28"/>
          <p:cNvCxnSpPr>
            <a:stCxn id="15" idx="6"/>
          </p:cNvCxnSpPr>
          <p:nvPr/>
        </p:nvCxnSpPr>
        <p:spPr>
          <a:xfrm>
            <a:off x="3643306" y="3801942"/>
            <a:ext cx="928694" cy="206311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ravoúhlá spojovací čára 40"/>
          <p:cNvCxnSpPr>
            <a:stCxn id="17" idx="4"/>
          </p:cNvCxnSpPr>
          <p:nvPr/>
        </p:nvCxnSpPr>
        <p:spPr>
          <a:xfrm rot="16200000" flipH="1">
            <a:off x="2948766" y="2933276"/>
            <a:ext cx="373196" cy="2873272"/>
          </a:xfrm>
          <a:prstGeom prst="bentConnector2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bdélník 18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gradFill>
            <a:gsLst>
              <a:gs pos="89999">
                <a:schemeClr val="tx1">
                  <a:lumMod val="50000"/>
                  <a:lumOff val="50000"/>
                </a:schemeClr>
              </a:gs>
              <a:gs pos="24000">
                <a:schemeClr val="tx1">
                  <a:lumMod val="65000"/>
                  <a:lumOff val="3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7" name="Picture 3" descr="C:\Documents and Settings\Joza\Dokumenty\Škola\VV037 Architektonický prostor\projekt\support files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4497"/>
            <a:ext cx="1800000" cy="67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élník 10"/>
          <p:cNvSpPr/>
          <p:nvPr/>
        </p:nvSpPr>
        <p:spPr>
          <a:xfrm>
            <a:off x="0" y="1071546"/>
            <a:ext cx="9144000" cy="21431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2" name="Skupina 12"/>
          <p:cNvGrpSpPr/>
          <p:nvPr/>
        </p:nvGrpSpPr>
        <p:grpSpPr>
          <a:xfrm>
            <a:off x="0" y="6429396"/>
            <a:ext cx="9144000" cy="9526"/>
            <a:chOff x="0" y="6429396"/>
            <a:chExt cx="9144000" cy="9526"/>
          </a:xfrm>
        </p:grpSpPr>
        <p:cxnSp>
          <p:nvCxnSpPr>
            <p:cNvPr id="14" name="Přímá spojovací čára 13"/>
            <p:cNvCxnSpPr/>
            <p:nvPr/>
          </p:nvCxnSpPr>
          <p:spPr>
            <a:xfrm>
              <a:off x="0" y="6429396"/>
              <a:ext cx="914400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ovací čára 8"/>
            <p:cNvCxnSpPr/>
            <p:nvPr/>
          </p:nvCxnSpPr>
          <p:spPr>
            <a:xfrm>
              <a:off x="0" y="6438922"/>
              <a:ext cx="9144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Nadpis 1"/>
          <p:cNvSpPr txBox="1">
            <a:spLocks/>
          </p:cNvSpPr>
          <p:nvPr/>
        </p:nvSpPr>
        <p:spPr>
          <a:xfrm>
            <a:off x="0" y="6429396"/>
            <a:ext cx="9144000" cy="42860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cs-CZ" sz="9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Fakulta informatiky Masarykovy univerzity</a:t>
            </a:r>
          </a:p>
          <a:p>
            <a:pPr algn="r"/>
            <a:endParaRPr lang="cs-CZ" sz="300" dirty="0" smtClean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VV037 Architektonický prostor I,</a:t>
            </a:r>
            <a:r>
              <a:rPr lang="cs-CZ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podzim 2009  </a:t>
            </a:r>
            <a:r>
              <a:rPr lang="cs-CZ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▪  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  </a:t>
            </a:r>
            <a:r>
              <a:rPr lang="cs-CZ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▪  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Josef </a:t>
            </a:r>
            <a:r>
              <a:rPr lang="cs-CZ" sz="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cs-CZ" sz="7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256608, </a:t>
            </a:r>
            <a:r>
              <a:rPr lang="cs-CZ" sz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256608@mail.</a:t>
            </a:r>
            <a:r>
              <a:rPr lang="cs-CZ" sz="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4572000" y="2690767"/>
            <a:ext cx="435771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Areál</a:t>
            </a:r>
          </a:p>
          <a:p>
            <a:endParaRPr lang="cs-CZ" sz="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indent="177800">
              <a:buFont typeface="Wingdings" pitchFamily="2" charset="2"/>
              <a:buChar char="§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zelená plocha</a:t>
            </a:r>
          </a:p>
          <a:p>
            <a:pPr indent="177800">
              <a:buFont typeface="+mj-lt"/>
              <a:buAutoNum type="arabicPeriod"/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osázená dřevinami</a:t>
            </a:r>
          </a:p>
          <a:p>
            <a:pPr marL="271463" indent="177800">
              <a:buFont typeface="Arial" pitchFamily="34" charset="0"/>
              <a:buChar char="•"/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síť kamenných cestiček s lavičkami</a:t>
            </a:r>
          </a:p>
          <a:p>
            <a:pPr marL="271463" indent="177800">
              <a:buFont typeface="Arial" pitchFamily="34" charset="0"/>
              <a:buChar char="•"/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charakter parku</a:t>
            </a:r>
          </a:p>
          <a:p>
            <a:pPr marL="271463" indent="177800">
              <a:buFont typeface="Arial" pitchFamily="34" charset="0"/>
              <a:buChar char="•"/>
            </a:pPr>
            <a:endParaRPr lang="cs-CZ" sz="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71463" indent="177800">
              <a:buFont typeface="Arial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místo k odpočinku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6259464" y="1071546"/>
            <a:ext cx="428628" cy="2143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0" y="1071546"/>
            <a:ext cx="9144000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9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k návrhu     ▪     motto návrhu     ▪     návrh objektu     ▪     popis částí     ▪     </a:t>
            </a:r>
            <a:r>
              <a:rPr lang="cs-CZ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areál</a:t>
            </a:r>
            <a:endParaRPr lang="cs-CZ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Joza\Documents\Škola\VV037 Architektonický prostor\projekt\support files\perspektiv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786058"/>
            <a:ext cx="4169502" cy="1911021"/>
          </a:xfrm>
          <a:prstGeom prst="rect">
            <a:avLst/>
          </a:prstGeom>
          <a:noFill/>
        </p:spPr>
      </p:pic>
      <p:sp>
        <p:nvSpPr>
          <p:cNvPr id="19" name="Obdélník 18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gradFill>
            <a:gsLst>
              <a:gs pos="89999">
                <a:schemeClr val="tx1">
                  <a:lumMod val="50000"/>
                  <a:lumOff val="50000"/>
                </a:schemeClr>
              </a:gs>
              <a:gs pos="24000">
                <a:schemeClr val="tx1">
                  <a:lumMod val="65000"/>
                  <a:lumOff val="35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7" name="Picture 3" descr="C:\Documents and Settings\Joza\Dokumenty\Škola\VV037 Architektonický prostor\projekt\support files\Untitled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4497"/>
            <a:ext cx="1800000" cy="67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335</Words>
  <Application>Microsoft Office PowerPoint</Application>
  <PresentationFormat>Předvádění na obrazovce (4:3)</PresentationFormat>
  <Paragraphs>104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sady Office</vt:lpstr>
      <vt:lpstr>Snímek 1</vt:lpstr>
      <vt:lpstr>Snímek 2</vt:lpstr>
      <vt:lpstr>Snímek 3</vt:lpstr>
      <vt:lpstr>Snímek 4</vt:lpstr>
      <vt:lpstr>Snímek 5</vt:lpstr>
      <vt:lpstr>Snímek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Joza</dc:creator>
  <cp:lastModifiedBy>Joza</cp:lastModifiedBy>
  <cp:revision>63</cp:revision>
  <dcterms:created xsi:type="dcterms:W3CDTF">2010-02-23T20:35:30Z</dcterms:created>
  <dcterms:modified xsi:type="dcterms:W3CDTF">2010-03-01T18:17:59Z</dcterms:modified>
</cp:coreProperties>
</file>