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8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19166E-8243-42E9-BADA-58D08F3A6083}" type="datetimeFigureOut">
              <a:rPr lang="cs-CZ" smtClean="0"/>
              <a:pPr/>
              <a:t>30.3.2011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D3FDB4-3FDF-431C-8916-14A464D540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is.muni.cz/auth/publication/555562/cs?lang=cs" TargetMode="External"/><Relationship Id="rId3" Type="http://schemas.openxmlformats.org/officeDocument/2006/relationships/hyperlink" Target="https://is.muni.cz/auth/osoba/132932?lang=cs" TargetMode="External"/><Relationship Id="rId7" Type="http://schemas.openxmlformats.org/officeDocument/2006/relationships/hyperlink" Target="https://is.muni.cz/auth/publication/569435/cs?lang=cs" TargetMode="External"/><Relationship Id="rId2" Type="http://schemas.openxmlformats.org/officeDocument/2006/relationships/hyperlink" Target="https://is.muni.cz/auth/publication/918531/cs?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publication/569436/cs?lang=cs" TargetMode="External"/><Relationship Id="rId11" Type="http://schemas.openxmlformats.org/officeDocument/2006/relationships/hyperlink" Target="https://is.muni.cz/auth/publication/484959/cs?lang=cs" TargetMode="External"/><Relationship Id="rId5" Type="http://schemas.openxmlformats.org/officeDocument/2006/relationships/hyperlink" Target="https://is.muni.cz/auth/publication/833699/cs?lang=cs" TargetMode="External"/><Relationship Id="rId10" Type="http://schemas.openxmlformats.org/officeDocument/2006/relationships/hyperlink" Target="https://is.muni.cz/auth/osoba/206086?lang=cs" TargetMode="External"/><Relationship Id="rId4" Type="http://schemas.openxmlformats.org/officeDocument/2006/relationships/hyperlink" Target="https://is.muni.cz/auth/osoba/51646?lang=cs" TargetMode="External"/><Relationship Id="rId9" Type="http://schemas.openxmlformats.org/officeDocument/2006/relationships/hyperlink" Target="https://is.muni.cz/auth/osoba/204616?lang=c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Neutron Spectrometry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Jiří Cvachovec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Response Matrix</a:t>
            </a:r>
            <a:endParaRPr lang="cs-CZ" dirty="0"/>
          </a:p>
        </p:txBody>
      </p:sp>
      <p:pic>
        <p:nvPicPr>
          <p:cNvPr id="4" name="Picture 3" descr="matice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8152" y="1285860"/>
            <a:ext cx="6147696" cy="4984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Results</a:t>
            </a:r>
            <a:endParaRPr lang="cs-CZ" dirty="0"/>
          </a:p>
        </p:txBody>
      </p:sp>
      <p:grpSp>
        <p:nvGrpSpPr>
          <p:cNvPr id="7" name="Group 6"/>
          <p:cNvGrpSpPr/>
          <p:nvPr/>
        </p:nvGrpSpPr>
        <p:grpSpPr>
          <a:xfrm>
            <a:off x="428596" y="1246258"/>
            <a:ext cx="3743332" cy="2539932"/>
            <a:chOff x="642910" y="1500174"/>
            <a:chExt cx="3743332" cy="2539932"/>
          </a:xfrm>
        </p:grpSpPr>
        <p:pic>
          <p:nvPicPr>
            <p:cNvPr id="23554" name="Picture 2" descr="fig1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8174" y="1500174"/>
              <a:ext cx="3452805" cy="2209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642910" y="3786190"/>
              <a:ext cx="374333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dirty="0" smtClean="0"/>
                <a:t>Neutron line 13.9 MeV (stilbene </a:t>
              </a:r>
              <a:r>
                <a:rPr lang="cs-CZ" sz="1050" dirty="0" smtClean="0">
                  <a:sym typeface="Symbol"/>
                </a:rPr>
                <a:t></a:t>
              </a:r>
              <a:r>
                <a:rPr lang="cs-CZ" sz="1050" dirty="0" smtClean="0"/>
                <a:t>=1cm, H=1cm, coaxial impact)</a:t>
              </a:r>
              <a:endParaRPr lang="cs-CZ" sz="105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68447" y="1174820"/>
            <a:ext cx="4046957" cy="2611370"/>
            <a:chOff x="4429124" y="1428736"/>
            <a:chExt cx="4046957" cy="2611370"/>
          </a:xfrm>
        </p:grpSpPr>
        <p:pic>
          <p:nvPicPr>
            <p:cNvPr id="23555" name="Picture 3" descr="fig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9124" y="1428736"/>
              <a:ext cx="4046957" cy="2233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4488057" y="3786190"/>
              <a:ext cx="392909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Measured and calculated response E</a:t>
              </a:r>
              <a:r>
                <a:rPr lang="en-US" sz="1050" baseline="-25000" dirty="0" smtClean="0"/>
                <a:t>n</a:t>
              </a:r>
              <a:r>
                <a:rPr lang="en-US" sz="1050" dirty="0" smtClean="0"/>
                <a:t>=5 MeV, perpendicular impact</a:t>
              </a:r>
              <a:endParaRPr lang="cs-CZ" sz="105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5753" y="3960902"/>
            <a:ext cx="3549370" cy="2325618"/>
            <a:chOff x="535753" y="3929066"/>
            <a:chExt cx="3549370" cy="2325618"/>
          </a:xfrm>
        </p:grpSpPr>
        <p:pic>
          <p:nvPicPr>
            <p:cNvPr id="10" name="Picture 9" descr="obr\brus1.EMF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2837" y="3929066"/>
              <a:ext cx="3495202" cy="2071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535753" y="6000768"/>
              <a:ext cx="35493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Neutron spectrum from spontaneous fission of a </a:t>
              </a:r>
              <a:r>
                <a:rPr lang="en-GB" sz="1050" baseline="30000" dirty="0" smtClean="0"/>
                <a:t>252</a:t>
              </a:r>
              <a:r>
                <a:rPr lang="en-GB" sz="1050" dirty="0" smtClean="0"/>
                <a:t>Cf source</a:t>
              </a:r>
              <a:endParaRPr lang="cs-CZ" sz="105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20397" y="3960902"/>
            <a:ext cx="3409255" cy="2325618"/>
            <a:chOff x="5020397" y="3929066"/>
            <a:chExt cx="3409255" cy="2325618"/>
          </a:xfrm>
        </p:grpSpPr>
        <p:pic>
          <p:nvPicPr>
            <p:cNvPr id="13" name="Picture 12" descr="obr\brus4.EMF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20397" y="3929066"/>
              <a:ext cx="3409255" cy="2000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5474521" y="6000768"/>
              <a:ext cx="250100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/>
                <a:t>Neutron spectrum from a </a:t>
              </a:r>
              <a:r>
                <a:rPr lang="en-GB" sz="1050" baseline="30000" dirty="0" smtClean="0"/>
                <a:t>239</a:t>
              </a:r>
              <a:r>
                <a:rPr lang="en-GB" sz="1050" dirty="0" smtClean="0"/>
                <a:t>Pu-Be source</a:t>
              </a:r>
              <a:endParaRPr lang="cs-CZ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frame of TA </a:t>
            </a:r>
            <a:r>
              <a:rPr lang="cs-CZ" dirty="0" smtClean="0"/>
              <a:t>ČR</a:t>
            </a:r>
            <a:r>
              <a:rPr lang="en-US" dirty="0" smtClean="0"/>
              <a:t> no. TA01011383</a:t>
            </a:r>
          </a:p>
          <a:p>
            <a:pPr lvl="1"/>
            <a:r>
              <a:rPr lang="en-US" dirty="0" smtClean="0"/>
              <a:t>replace analog part with digital equipment</a:t>
            </a:r>
          </a:p>
          <a:p>
            <a:pPr lvl="1"/>
            <a:r>
              <a:rPr lang="en-US" dirty="0" smtClean="0"/>
              <a:t>develop software for controlling and processing</a:t>
            </a:r>
          </a:p>
          <a:p>
            <a:pPr lvl="1"/>
            <a:r>
              <a:rPr lang="en-US" dirty="0" smtClean="0"/>
              <a:t>improve current methods</a:t>
            </a:r>
          </a:p>
          <a:p>
            <a:pPr lvl="1"/>
            <a:r>
              <a:rPr lang="en-US" dirty="0" smtClean="0"/>
              <a:t>incorporate new detectors</a:t>
            </a:r>
          </a:p>
          <a:p>
            <a:r>
              <a:rPr lang="en-US" dirty="0" smtClean="0"/>
              <a:t>My main responsibility: software part</a:t>
            </a:r>
          </a:p>
          <a:p>
            <a:pPr lvl="1"/>
            <a:r>
              <a:rPr lang="en-US" dirty="0" smtClean="0"/>
              <a:t>neutron-gamma discrimination</a:t>
            </a:r>
          </a:p>
          <a:p>
            <a:pPr lvl="1"/>
            <a:r>
              <a:rPr lang="en-US" dirty="0" smtClean="0"/>
              <a:t>lead software development (evaluation procedures and response functions)</a:t>
            </a:r>
          </a:p>
          <a:p>
            <a:pPr lvl="1"/>
            <a:r>
              <a:rPr lang="en-US" dirty="0" smtClean="0"/>
              <a:t>increase level of </a:t>
            </a:r>
            <a:r>
              <a:rPr lang="en-US" dirty="0" smtClean="0"/>
              <a:t>automation</a:t>
            </a:r>
          </a:p>
          <a:p>
            <a:pPr lvl="1"/>
            <a:r>
              <a:rPr lang="en-US" dirty="0" smtClean="0"/>
              <a:t>improve propagation of uncertainties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>
                <a:hlinkClick r:id="rId2"/>
              </a:rPr>
              <a:t>Determination of AKR-2 beam and verification at iron and water arrangements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/>
              <a:t>Košťál, Michal - </a:t>
            </a:r>
            <a:r>
              <a:rPr lang="cs-CZ" sz="1400" dirty="0" smtClean="0">
                <a:hlinkClick r:id="rId3"/>
              </a:rPr>
              <a:t>Cvachovec, František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4"/>
              </a:rPr>
              <a:t>Cvachovec, Jiří</a:t>
            </a:r>
            <a:r>
              <a:rPr lang="cs-CZ" sz="1400" dirty="0" smtClean="0"/>
              <a:t> - Ošmera, Bohumil - Hansen, Wolfgang. </a:t>
            </a:r>
            <a:r>
              <a:rPr lang="cs-CZ" sz="1400" i="1" dirty="0" smtClean="0"/>
              <a:t>Annals of Nuclear Energy</a:t>
            </a:r>
            <a:r>
              <a:rPr lang="cs-CZ" sz="1400" dirty="0" smtClean="0"/>
              <a:t>, Volume 38, Issue 1, 8 s. ISSN 0306-4549. 2011.</a:t>
            </a:r>
          </a:p>
          <a:p>
            <a:r>
              <a:rPr lang="cs-CZ" sz="1400" dirty="0" smtClean="0">
                <a:hlinkClick r:id="rId5"/>
              </a:rPr>
              <a:t>Maximum Likelihood Estimation of a Neutron Spectrum and Associated Uncertainties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>
                <a:hlinkClick r:id="rId4"/>
              </a:rPr>
              <a:t>Cvachovec, Jiří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3"/>
              </a:rPr>
              <a:t>Cvachovec, František</a:t>
            </a:r>
            <a:r>
              <a:rPr lang="cs-CZ" sz="1400" dirty="0" smtClean="0"/>
              <a:t>. </a:t>
            </a:r>
            <a:r>
              <a:rPr lang="cs-CZ" sz="1400" i="1" dirty="0" smtClean="0"/>
              <a:t>Advances in Military Technology</a:t>
            </a:r>
            <a:r>
              <a:rPr lang="cs-CZ" sz="1400" dirty="0" smtClean="0"/>
              <a:t>, Brno : Univerzita obrany, Vol. 3, No. 2, 14 s. ISSN 1802-2308. 2008.</a:t>
            </a:r>
          </a:p>
          <a:p>
            <a:r>
              <a:rPr lang="cs-CZ" sz="1400" dirty="0" smtClean="0">
                <a:hlinkClick r:id="rId6"/>
              </a:rPr>
              <a:t>Neutron Response Function for BC-523A Scintillation Detector in the Energy Range 0.5 to 20 MeV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>
                <a:hlinkClick r:id="rId4"/>
              </a:rPr>
              <a:t>Cvachovec, Jiří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3"/>
              </a:rPr>
              <a:t>Cvachovec, František</a:t>
            </a:r>
            <a:r>
              <a:rPr lang="cs-CZ" sz="1400" dirty="0" smtClean="0"/>
              <a:t> - Pošta, Severin - Ošmera, Bohumil. </a:t>
            </a:r>
            <a:r>
              <a:rPr lang="cs-CZ" sz="1400" i="1" dirty="0" smtClean="0"/>
              <a:t>Journal of ASTM International</a:t>
            </a:r>
            <a:r>
              <a:rPr lang="cs-CZ" sz="1400" dirty="0" smtClean="0"/>
              <a:t>, Vol. 5, No. 5, 4 s. ISSN 1546-962X. 2008.</a:t>
            </a:r>
          </a:p>
          <a:p>
            <a:r>
              <a:rPr lang="cs-CZ" sz="1400" dirty="0" smtClean="0">
                <a:hlinkClick r:id="rId7"/>
              </a:rPr>
              <a:t>Výpočet funkce odezvy pro detektory s dopovanými scintilátory (II)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>
                <a:hlinkClick r:id="rId4"/>
              </a:rPr>
              <a:t>Cvachovec, Jiří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3"/>
              </a:rPr>
              <a:t>Cvachovec, František</a:t>
            </a:r>
            <a:r>
              <a:rPr lang="cs-CZ" sz="1400" dirty="0" smtClean="0"/>
              <a:t> - Pošta, Severin - Ošmera, Bohumil. ÚJV Řež, 2004. 12107-R,D.</a:t>
            </a:r>
          </a:p>
          <a:p>
            <a:r>
              <a:rPr lang="cs-CZ" sz="1400" dirty="0" smtClean="0">
                <a:hlinkClick r:id="rId8"/>
              </a:rPr>
              <a:t>Multiparameter multichannel analyser system for characterisation of mixed neutron-gamma field in the experimental reactor LR-0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>
                <a:hlinkClick r:id="rId9"/>
              </a:rPr>
              <a:t>Bureš, Zbyněk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4"/>
              </a:rPr>
              <a:t>Cvachovec, Jiří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3"/>
              </a:rPr>
              <a:t>Cvachovec, František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10"/>
              </a:rPr>
              <a:t>Čeleda, Pavel</a:t>
            </a:r>
            <a:r>
              <a:rPr lang="cs-CZ" sz="1400" dirty="0" smtClean="0"/>
              <a:t> - Ošmera, Bohumil. In </a:t>
            </a:r>
            <a:r>
              <a:rPr lang="cs-CZ" sz="1400" i="1" dirty="0" smtClean="0"/>
              <a:t>Reactor Dosimetry in the 21st Century: Proceedings of the 11th International Symposium on Reactor Dosimetry Brussels, Belgium 18 - 23 August 2002</a:t>
            </a:r>
            <a:r>
              <a:rPr lang="cs-CZ" sz="1400" dirty="0" smtClean="0"/>
              <a:t>. Brussels : World Scientific Publishing Company, 2003. od s. 194-201, 8 s. ISBN 9812384480.</a:t>
            </a:r>
          </a:p>
          <a:p>
            <a:r>
              <a:rPr lang="cs-CZ" sz="1400" dirty="0" smtClean="0">
                <a:hlinkClick r:id="rId11"/>
              </a:rPr>
              <a:t>Anisotropy of light output in response function of stilbene detectors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cs-CZ" sz="1400" dirty="0" smtClean="0">
                <a:hlinkClick r:id="rId3"/>
              </a:rPr>
              <a:t>Cvachovec, F.</a:t>
            </a:r>
            <a:r>
              <a:rPr lang="cs-CZ" sz="1400" dirty="0" smtClean="0"/>
              <a:t> - </a:t>
            </a:r>
            <a:r>
              <a:rPr lang="cs-CZ" sz="1400" dirty="0" smtClean="0">
                <a:hlinkClick r:id="rId4"/>
              </a:rPr>
              <a:t>Cvachovec, J.</a:t>
            </a:r>
            <a:r>
              <a:rPr lang="cs-CZ" sz="1400" dirty="0" smtClean="0"/>
              <a:t> - Tajovský, P. </a:t>
            </a:r>
            <a:r>
              <a:rPr lang="cs-CZ" sz="1400" i="1" dirty="0" smtClean="0"/>
              <a:t>Nuclear Instruments &amp; Methods in Physics Research A</a:t>
            </a:r>
            <a:r>
              <a:rPr lang="cs-CZ" sz="1400" dirty="0" smtClean="0"/>
              <a:t>, Elsevier Science Publishers, 476, 1-2, od s. 200-202. ISSN 0168-9002. 2002.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cs-CZ" dirty="0"/>
          </a:p>
        </p:txBody>
      </p:sp>
      <p:pic>
        <p:nvPicPr>
          <p:cNvPr id="4" name="Picture 3" descr="2868372584_0e16bdd39e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6230" y="2071678"/>
            <a:ext cx="4431540" cy="3205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Neutron spectral flux density – “neutron spectrum” – “what energies are present and what is their proportion”</a:t>
            </a:r>
          </a:p>
          <a:p>
            <a:r>
              <a:rPr lang="en-US" dirty="0" smtClean="0"/>
              <a:t>Applications:</a:t>
            </a:r>
          </a:p>
          <a:p>
            <a:pPr lvl="1"/>
            <a:r>
              <a:rPr lang="en-US" dirty="0" smtClean="0"/>
              <a:t>verification of functionality of nuclear reactors</a:t>
            </a:r>
          </a:p>
          <a:p>
            <a:pPr lvl="1"/>
            <a:r>
              <a:rPr lang="en-US" dirty="0" smtClean="0"/>
              <a:t>estimation of pressure vessel damage</a:t>
            </a:r>
          </a:p>
          <a:p>
            <a:pPr lvl="1"/>
            <a:r>
              <a:rPr lang="en-US" dirty="0" smtClean="0"/>
              <a:t>radiation protection</a:t>
            </a:r>
          </a:p>
          <a:p>
            <a:pPr lvl="1"/>
            <a:r>
              <a:rPr lang="en-US" dirty="0" smtClean="0"/>
              <a:t>radiotherapy</a:t>
            </a:r>
          </a:p>
          <a:p>
            <a:pPr lvl="1"/>
            <a:r>
              <a:rPr lang="en-US" dirty="0" smtClean="0"/>
              <a:t>estimation of biological effects</a:t>
            </a:r>
          </a:p>
          <a:p>
            <a:pPr lvl="1"/>
            <a:r>
              <a:rPr lang="en-US" dirty="0" smtClean="0"/>
              <a:t>nuclear weapons (mainly in the past)</a:t>
            </a:r>
          </a:p>
          <a:p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Scintillation Detector</a:t>
            </a:r>
            <a:endParaRPr lang="cs-CZ" dirty="0"/>
          </a:p>
        </p:txBody>
      </p:sp>
      <p:grpSp>
        <p:nvGrpSpPr>
          <p:cNvPr id="6" name="Group 5"/>
          <p:cNvGrpSpPr/>
          <p:nvPr/>
        </p:nvGrpSpPr>
        <p:grpSpPr>
          <a:xfrm>
            <a:off x="1528085" y="1643050"/>
            <a:ext cx="6087830" cy="4405290"/>
            <a:chOff x="1214414" y="1643050"/>
            <a:chExt cx="6087830" cy="4405290"/>
          </a:xfrm>
        </p:grpSpPr>
        <p:pic>
          <p:nvPicPr>
            <p:cNvPr id="4" name="Picture 3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4414" y="1643050"/>
              <a:ext cx="2843213" cy="43434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2066" y="1643050"/>
              <a:ext cx="2230178" cy="4405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Scheme</a:t>
            </a:r>
            <a:endParaRPr lang="cs-CZ" dirty="0"/>
          </a:p>
        </p:txBody>
      </p:sp>
      <p:pic>
        <p:nvPicPr>
          <p:cNvPr id="5" name="Picture 4" descr="block_di.E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57298"/>
            <a:ext cx="8095503" cy="471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Neutron-Gamma Separation</a:t>
            </a:r>
            <a:endParaRPr lang="cs-CZ" dirty="0"/>
          </a:p>
        </p:txBody>
      </p:sp>
      <p:pic>
        <p:nvPicPr>
          <p:cNvPr id="5" name="Picture 4" descr="dspekt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305970"/>
            <a:ext cx="7715304" cy="4944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Unfolding Problem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800" i="1" dirty="0" smtClean="0">
              <a:sym typeface="Symbol"/>
            </a:endParaRPr>
          </a:p>
          <a:p>
            <a:r>
              <a:rPr lang="cs-CZ" i="1" dirty="0" smtClean="0">
                <a:sym typeface="Symbol"/>
              </a:rPr>
              <a:t></a:t>
            </a:r>
            <a:r>
              <a:rPr lang="cs-CZ" i="1" dirty="0" smtClean="0"/>
              <a:t>(E</a:t>
            </a:r>
            <a:r>
              <a:rPr lang="cs-CZ" i="1" baseline="-25000" dirty="0" smtClean="0"/>
              <a:t>n</a:t>
            </a:r>
            <a:r>
              <a:rPr lang="cs-CZ" i="1" dirty="0" smtClean="0"/>
              <a:t>)</a:t>
            </a:r>
            <a:r>
              <a:rPr lang="en-US" dirty="0" smtClean="0"/>
              <a:t>	neutron energetic spectrum				(this is what we want to measure)</a:t>
            </a:r>
          </a:p>
          <a:p>
            <a:r>
              <a:rPr lang="cs-CZ" i="1" dirty="0" smtClean="0"/>
              <a:t>z(E</a:t>
            </a:r>
            <a:r>
              <a:rPr lang="cs-CZ" i="1" baseline="-25000" dirty="0" smtClean="0"/>
              <a:t>p</a:t>
            </a:r>
            <a:r>
              <a:rPr lang="cs-CZ" i="1" dirty="0" smtClean="0"/>
              <a:t>, E</a:t>
            </a:r>
            <a:r>
              <a:rPr lang="cs-CZ" i="1" baseline="-25000" dirty="0" smtClean="0"/>
              <a:t>n</a:t>
            </a:r>
            <a:r>
              <a:rPr lang="cs-CZ" i="1" dirty="0" smtClean="0"/>
              <a:t>)</a:t>
            </a:r>
            <a:r>
              <a:rPr lang="en-US" dirty="0" smtClean="0"/>
              <a:t>	detector response function			 		(obtained by Monte Carlo simulation)</a:t>
            </a:r>
          </a:p>
          <a:p>
            <a:r>
              <a:rPr lang="cs-CZ" i="1" dirty="0" smtClean="0"/>
              <a:t>Z(E</a:t>
            </a:r>
            <a:r>
              <a:rPr lang="cs-CZ" i="1" baseline="-25000" dirty="0" smtClean="0"/>
              <a:t>p</a:t>
            </a:r>
            <a:r>
              <a:rPr lang="cs-CZ" i="1" dirty="0" smtClean="0"/>
              <a:t>)</a:t>
            </a:r>
            <a:r>
              <a:rPr lang="en-US" dirty="0" smtClean="0"/>
              <a:t>	measured proton spectrum				(detector output)</a:t>
            </a:r>
            <a:endParaRPr lang="cs-CZ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862748" y="1500174"/>
          <a:ext cx="5418505" cy="1428760"/>
        </p:xfrm>
        <a:graphic>
          <a:graphicData uri="http://schemas.openxmlformats.org/presentationml/2006/ole">
            <p:oleObj spid="_x0000_s3073" name="Equation" r:id="rId3" imgW="1917700" imgH="508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Discrete form:	</a:t>
            </a:r>
            <a:endParaRPr lang="en-US" b="1" dirty="0" smtClean="0"/>
          </a:p>
          <a:p>
            <a:r>
              <a:rPr lang="en-US" dirty="0" smtClean="0"/>
              <a:t>Assumption: neutron and proton spectra are random vectors with mutually independent,  Poisson-distributed components</a:t>
            </a:r>
          </a:p>
          <a:p>
            <a:r>
              <a:rPr lang="en-US" dirty="0" smtClean="0"/>
              <a:t>Likelihood function for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Algorithm:</a:t>
            </a:r>
            <a:endParaRPr lang="cs-CZ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000364" y="1285860"/>
          <a:ext cx="1225162" cy="500066"/>
        </p:xfrm>
        <a:graphic>
          <a:graphicData uri="http://schemas.openxmlformats.org/presentationml/2006/ole">
            <p:oleObj spid="_x0000_s20481" name="Equation" r:id="rId3" imgW="469696" imgH="190417" progId="Equation.3">
              <p:embed/>
            </p:oleObj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786314" y="2643182"/>
          <a:ext cx="2987408" cy="1143008"/>
        </p:xfrm>
        <a:graphic>
          <a:graphicData uri="http://schemas.openxmlformats.org/presentationml/2006/ole">
            <p:oleObj spid="_x0000_s20483" name="Equation" r:id="rId4" imgW="1091726" imgH="418918" progId="Equation.3">
              <p:embed/>
            </p:oleObj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678536" y="4714908"/>
          <a:ext cx="3965298" cy="1571612"/>
        </p:xfrm>
        <a:graphic>
          <a:graphicData uri="http://schemas.openxmlformats.org/presentationml/2006/ole">
            <p:oleObj spid="_x0000_s20485" name="Equation" r:id="rId5" imgW="1562100" imgH="622300" progId="Equation.3">
              <p:embed/>
            </p:oleObj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2143108" y="3571900"/>
          <a:ext cx="1704730" cy="1000108"/>
        </p:xfrm>
        <a:graphic>
          <a:graphicData uri="http://schemas.openxmlformats.org/presentationml/2006/ole">
            <p:oleObj spid="_x0000_s20487" name="Equation" r:id="rId6" imgW="710891" imgH="418918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Mathematica</a:t>
            </a:r>
            <a:r>
              <a:rPr lang="en-US" dirty="0" smtClean="0"/>
              <a:t> Code</a:t>
            </a:r>
            <a:endParaRPr lang="cs-CZ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863" y="2595582"/>
            <a:ext cx="82962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107521" y="1285860"/>
          <a:ext cx="2928958" cy="1160796"/>
        </p:xfrm>
        <a:graphic>
          <a:graphicData uri="http://schemas.openxmlformats.org/presentationml/2006/ole">
            <p:oleObj spid="_x0000_s21507" name="Equation" r:id="rId4" imgW="1562100" imgH="6223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Detector Response Function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Obtained by Monte Carlo simulation</a:t>
            </a:r>
          </a:p>
          <a:p>
            <a:r>
              <a:rPr lang="en-US" dirty="0" smtClean="0"/>
              <a:t>The interaction of the neutron with the detector is modeled.</a:t>
            </a:r>
          </a:p>
          <a:p>
            <a:r>
              <a:rPr lang="en-US" dirty="0" smtClean="0"/>
              <a:t>What must be taken into account:</a:t>
            </a:r>
          </a:p>
          <a:p>
            <a:pPr lvl="1"/>
            <a:r>
              <a:rPr lang="en-US" dirty="0" smtClean="0"/>
              <a:t>detector geometry (cylinder)</a:t>
            </a:r>
          </a:p>
          <a:p>
            <a:pPr lvl="1"/>
            <a:r>
              <a:rPr lang="en-US" dirty="0" smtClean="0"/>
              <a:t>chemical composition (C, H, O, B, ...)</a:t>
            </a:r>
          </a:p>
          <a:p>
            <a:pPr lvl="1"/>
            <a:r>
              <a:rPr lang="en-US" dirty="0" smtClean="0"/>
              <a:t>different kinds of interactions (elastic and inelastic scattering, capture)</a:t>
            </a:r>
          </a:p>
          <a:p>
            <a:pPr lvl="1"/>
            <a:r>
              <a:rPr lang="en-US" dirty="0" smtClean="0"/>
              <a:t>library data (describe stochastic properties of interactions)</a:t>
            </a:r>
          </a:p>
          <a:p>
            <a:pPr lvl="1"/>
            <a:r>
              <a:rPr lang="en-US" dirty="0" smtClean="0"/>
              <a:t>user settings (energetic step, desired output format, etc.)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348</TotalTime>
  <Words>265</Words>
  <Application>Microsoft Office PowerPoint</Application>
  <PresentationFormat>On-screen Show (4:3)</PresentationFormat>
  <Paragraphs>65</Paragraphs>
  <Slides>14</Slides>
  <Notes>0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Origin</vt:lpstr>
      <vt:lpstr>Equation</vt:lpstr>
      <vt:lpstr>Neutron Spectrometry</vt:lpstr>
      <vt:lpstr>Motivation</vt:lpstr>
      <vt:lpstr>Scintillation Detector</vt:lpstr>
      <vt:lpstr>Block Scheme</vt:lpstr>
      <vt:lpstr>Neutron-Gamma Separation</vt:lpstr>
      <vt:lpstr>The Unfolding Problem</vt:lpstr>
      <vt:lpstr>Maximum Likelihood Estimation</vt:lpstr>
      <vt:lpstr>Mathematica Code</vt:lpstr>
      <vt:lpstr>Detector Response Function</vt:lpstr>
      <vt:lpstr>Sample Response Matrix</vt:lpstr>
      <vt:lpstr>Verification of Results</vt:lpstr>
      <vt:lpstr>Further Work</vt:lpstr>
      <vt:lpstr>Publications</vt:lpstr>
      <vt:lpstr>Q &amp; A</vt:lpstr>
    </vt:vector>
  </TitlesOfParts>
  <Company>LogicaCMG,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Cvachovec, Jiri - Acision</dc:creator>
  <cp:lastModifiedBy>Cvachovec, Jiri - Acision</cp:lastModifiedBy>
  <cp:revision>44</cp:revision>
  <dcterms:created xsi:type="dcterms:W3CDTF">2011-03-12T14:14:51Z</dcterms:created>
  <dcterms:modified xsi:type="dcterms:W3CDTF">2011-03-30T08:36:47Z</dcterms:modified>
</cp:coreProperties>
</file>