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5" r:id="rId3"/>
    <p:sldId id="257" r:id="rId4"/>
    <p:sldId id="259" r:id="rId5"/>
    <p:sldId id="281" r:id="rId6"/>
    <p:sldId id="258" r:id="rId7"/>
    <p:sldId id="260" r:id="rId8"/>
    <p:sldId id="262" r:id="rId9"/>
    <p:sldId id="261" r:id="rId10"/>
    <p:sldId id="263" r:id="rId11"/>
    <p:sldId id="268" r:id="rId12"/>
    <p:sldId id="266" r:id="rId13"/>
    <p:sldId id="280" r:id="rId14"/>
    <p:sldId id="279" r:id="rId15"/>
    <p:sldId id="282" r:id="rId16"/>
    <p:sldId id="270" r:id="rId17"/>
    <p:sldId id="283" r:id="rId18"/>
    <p:sldId id="271" r:id="rId19"/>
    <p:sldId id="269" r:id="rId20"/>
    <p:sldId id="272" r:id="rId21"/>
    <p:sldId id="273" r:id="rId22"/>
    <p:sldId id="274" r:id="rId23"/>
    <p:sldId id="284" r:id="rId24"/>
    <p:sldId id="275" r:id="rId25"/>
    <p:sldId id="286" r:id="rId26"/>
    <p:sldId id="285" r:id="rId27"/>
    <p:sldId id="277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9596E-9750-4D01-B580-F7D42B836F13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11C17-AD83-4821-B954-BF393F243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11C17-AD83-4821-B954-BF393F24306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PV176 Správa systémů MS Windows II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Výuka správy rozsáhlých prostředí založených na platformě Windows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Microsoft MTA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Microsoft Technology </a:t>
            </a:r>
            <a:r>
              <a:rPr lang="cs-CZ" sz="2400" dirty="0" err="1" smtClean="0"/>
              <a:t>Associate</a:t>
            </a:r>
            <a:r>
              <a:rPr lang="cs-CZ" sz="2400" dirty="0" smtClean="0"/>
              <a:t> </a:t>
            </a:r>
            <a:r>
              <a:rPr lang="cs-CZ" sz="2400" dirty="0" err="1" smtClean="0"/>
              <a:t>Certification</a:t>
            </a:r>
            <a:endParaRPr lang="cs-CZ" sz="2400" dirty="0" smtClean="0"/>
          </a:p>
          <a:p>
            <a:r>
              <a:rPr lang="cs-CZ" sz="2400" dirty="0" smtClean="0"/>
              <a:t>Probíhají jednání se společností Microsoft o poskytnutí voucherů na certifikace zdarma</a:t>
            </a:r>
          </a:p>
          <a:p>
            <a:r>
              <a:rPr lang="cs-CZ" sz="2400" dirty="0" smtClean="0"/>
              <a:t>Nejlepší zhruba třetina studentů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862064"/>
            <a:ext cx="8229600" cy="1143000"/>
          </a:xfrm>
        </p:spPr>
        <p:txBody>
          <a:bodyPr/>
          <a:lstStyle/>
          <a:p>
            <a:r>
              <a:rPr lang="cs-CZ" dirty="0" smtClean="0"/>
              <a:t>Úvod do teorie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skupina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2 – 10: Pracovní skupina</a:t>
            </a:r>
          </a:p>
          <a:p>
            <a:pPr lvl="1"/>
            <a:r>
              <a:rPr lang="cs-CZ" sz="2400" dirty="0" smtClean="0"/>
              <a:t>Počítače rovnocenné</a:t>
            </a:r>
          </a:p>
          <a:p>
            <a:pPr lvl="1"/>
            <a:r>
              <a:rPr lang="cs-CZ" sz="2400" dirty="0" smtClean="0"/>
              <a:t>Účty ukládané lokálně na každém počítači zvlášť</a:t>
            </a:r>
          </a:p>
          <a:p>
            <a:pPr lvl="2"/>
            <a:r>
              <a:rPr lang="cs-CZ" dirty="0" smtClean="0"/>
              <a:t>Např. změna hesla na jednom z nich pro ostatní počítače nic neznamená</a:t>
            </a:r>
          </a:p>
          <a:p>
            <a:pPr lvl="1"/>
            <a:r>
              <a:rPr lang="cs-CZ" sz="2400" dirty="0" smtClean="0"/>
              <a:t>Neexistující centrální management nastavení</a:t>
            </a:r>
          </a:p>
          <a:p>
            <a:pPr lvl="1"/>
            <a:r>
              <a:rPr lang="cs-CZ" sz="2400" dirty="0" smtClean="0"/>
              <a:t>Uživatelské profily na každém počítači zvlášť</a:t>
            </a:r>
          </a:p>
          <a:p>
            <a:pPr lvl="1"/>
            <a:r>
              <a:rPr lang="cs-CZ" sz="2400" dirty="0" smtClean="0"/>
              <a:t>Správa vyžaduje postupné provádění nastavení na všech počítačích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Doména </a:t>
            </a:r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Directory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10+: Doména </a:t>
            </a:r>
            <a:r>
              <a:rPr lang="cs-CZ" sz="2400" dirty="0" err="1" smtClean="0"/>
              <a:t>Active</a:t>
            </a:r>
            <a:r>
              <a:rPr lang="cs-CZ" sz="2400" dirty="0" smtClean="0"/>
              <a:t> </a:t>
            </a:r>
            <a:r>
              <a:rPr lang="cs-CZ" sz="2400" dirty="0" err="1" smtClean="0"/>
              <a:t>Directory</a:t>
            </a:r>
            <a:endParaRPr lang="en-US" sz="2400" dirty="0" smtClean="0"/>
          </a:p>
          <a:p>
            <a:pPr lvl="1"/>
            <a:r>
              <a:rPr lang="cs-CZ" sz="2400" dirty="0" smtClean="0"/>
              <a:t>Některé počítače mají výjimečné postavení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(</a:t>
            </a:r>
            <a:r>
              <a:rPr lang="cs-CZ" sz="2400" dirty="0" smtClean="0"/>
              <a:t>doménové řadiče)</a:t>
            </a:r>
          </a:p>
          <a:p>
            <a:pPr lvl="1"/>
            <a:r>
              <a:rPr lang="cs-CZ" sz="2400" dirty="0" smtClean="0"/>
              <a:t>Každý uživatel má jediný účet, uložený právě na doménovém řadiči</a:t>
            </a:r>
          </a:p>
          <a:p>
            <a:pPr lvl="1"/>
            <a:r>
              <a:rPr lang="cs-CZ" sz="2400" dirty="0" smtClean="0"/>
              <a:t>Doménoví správci mohou vynucovat nastavení zapojeným počítačům jednorázově a centrálně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Directory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800" dirty="0" err="1" smtClean="0"/>
              <a:t>Active</a:t>
            </a:r>
            <a:r>
              <a:rPr lang="cs-CZ" sz="3800" dirty="0" smtClean="0"/>
              <a:t> </a:t>
            </a:r>
            <a:r>
              <a:rPr lang="cs-CZ" sz="3800" dirty="0" err="1" smtClean="0"/>
              <a:t>Directory</a:t>
            </a:r>
            <a:r>
              <a:rPr lang="cs-CZ" sz="3800" dirty="0" smtClean="0"/>
              <a:t> </a:t>
            </a:r>
          </a:p>
          <a:p>
            <a:pPr lvl="1"/>
            <a:r>
              <a:rPr lang="cs-CZ" sz="3800" dirty="0" smtClean="0"/>
              <a:t>Implementace adresářových služeb založená na protokolu LDAP, vytvořená společností Microsoft pro použití v systémech Windows</a:t>
            </a:r>
          </a:p>
          <a:p>
            <a:pPr lvl="1"/>
            <a:r>
              <a:rPr lang="cs-CZ" sz="3800" dirty="0" smtClean="0"/>
              <a:t>Jedná se o databázi s množstvím navázaných služeb</a:t>
            </a:r>
          </a:p>
          <a:p>
            <a:pPr lvl="1"/>
            <a:r>
              <a:rPr lang="cs-CZ" sz="3800" dirty="0" smtClean="0"/>
              <a:t>Data jsou ukládána ve formě objektů (</a:t>
            </a:r>
            <a:r>
              <a:rPr lang="en-US" sz="3800" dirty="0" smtClean="0"/>
              <a:t>~</a:t>
            </a:r>
            <a:r>
              <a:rPr lang="cs-CZ" sz="3800" dirty="0" smtClean="0"/>
              <a:t>záznamů) zařazených do stromové struktury</a:t>
            </a:r>
          </a:p>
          <a:p>
            <a:pPr lvl="1"/>
            <a:r>
              <a:rPr lang="cs-CZ" sz="3800" dirty="0" smtClean="0"/>
              <a:t>Každý objekt je zástupcem třídy, každá třída má množinu atributů, atribut každého </a:t>
            </a:r>
            <a:r>
              <a:rPr lang="cs-CZ" sz="3800" dirty="0" smtClean="0"/>
              <a:t>objektu má jméno a </a:t>
            </a:r>
            <a:r>
              <a:rPr lang="cs-CZ" sz="3800" dirty="0" smtClean="0"/>
              <a:t>může mít žádnou, jednu nebo i více hodnot</a:t>
            </a:r>
          </a:p>
          <a:p>
            <a:pPr lvl="2"/>
            <a:r>
              <a:rPr lang="cs-CZ" sz="3800" dirty="0" smtClean="0">
                <a:solidFill>
                  <a:schemeClr val="bg1">
                    <a:lumMod val="50000"/>
                  </a:schemeClr>
                </a:solidFill>
              </a:rPr>
              <a:t>Např. záznam třídy „uživatel“ může mít </a:t>
            </a:r>
            <a:r>
              <a:rPr lang="cs-CZ" sz="3800" dirty="0" smtClean="0">
                <a:solidFill>
                  <a:schemeClr val="bg1">
                    <a:lumMod val="50000"/>
                  </a:schemeClr>
                </a:solidFill>
              </a:rPr>
              <a:t>atributy </a:t>
            </a:r>
            <a:r>
              <a:rPr lang="cs-CZ" sz="3800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3800" dirty="0" err="1" smtClean="0">
                <a:solidFill>
                  <a:schemeClr val="bg1">
                    <a:lumMod val="50000"/>
                  </a:schemeClr>
                </a:solidFill>
              </a:rPr>
              <a:t>jm</a:t>
            </a:r>
            <a:r>
              <a:rPr lang="cs-CZ" sz="3800" dirty="0" err="1" smtClean="0">
                <a:solidFill>
                  <a:schemeClr val="bg1">
                    <a:lumMod val="50000"/>
                  </a:schemeClr>
                </a:solidFill>
              </a:rPr>
              <a:t>éno</a:t>
            </a:r>
            <a:r>
              <a:rPr lang="cs-CZ" sz="3800" dirty="0" smtClean="0">
                <a:solidFill>
                  <a:schemeClr val="bg1">
                    <a:lumMod val="50000"/>
                  </a:schemeClr>
                </a:solidFill>
              </a:rPr>
              <a:t>, příjmení, </a:t>
            </a:r>
            <a:r>
              <a:rPr lang="cs-CZ" sz="3800" dirty="0" err="1" smtClean="0">
                <a:solidFill>
                  <a:schemeClr val="bg1">
                    <a:lumMod val="50000"/>
                  </a:schemeClr>
                </a:solidFill>
              </a:rPr>
              <a:t>login</a:t>
            </a:r>
            <a:r>
              <a:rPr lang="cs-CZ" sz="3800" dirty="0" smtClean="0">
                <a:solidFill>
                  <a:schemeClr val="bg1">
                    <a:lumMod val="50000"/>
                  </a:schemeClr>
                </a:solidFill>
              </a:rPr>
              <a:t>, telefon, heslo,…); objektem je například (Jan, </a:t>
            </a:r>
            <a:r>
              <a:rPr lang="cs-CZ" sz="3800" dirty="0" err="1" smtClean="0">
                <a:solidFill>
                  <a:schemeClr val="bg1">
                    <a:lumMod val="50000"/>
                  </a:schemeClr>
                </a:solidFill>
              </a:rPr>
              <a:t>Novak</a:t>
            </a:r>
            <a:r>
              <a:rPr lang="cs-CZ" sz="38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cs-CZ" sz="3800" dirty="0" err="1" smtClean="0">
                <a:solidFill>
                  <a:schemeClr val="bg1">
                    <a:lumMod val="50000"/>
                  </a:schemeClr>
                </a:solidFill>
              </a:rPr>
              <a:t>jnovak</a:t>
            </a:r>
            <a:r>
              <a:rPr lang="cs-CZ" sz="3800" dirty="0" smtClean="0">
                <a:solidFill>
                  <a:schemeClr val="bg1">
                    <a:lumMod val="50000"/>
                  </a:schemeClr>
                </a:solidFill>
              </a:rPr>
              <a:t>,,SuperHeslo1</a:t>
            </a:r>
            <a:r>
              <a:rPr lang="cs-CZ" sz="3800" dirty="0" smtClean="0">
                <a:solidFill>
                  <a:schemeClr val="bg1">
                    <a:lumMod val="50000"/>
                  </a:schemeClr>
                </a:solidFill>
              </a:rPr>
              <a:t>,…)</a:t>
            </a:r>
            <a:endParaRPr lang="cs-CZ" sz="3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Directory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AD schéma</a:t>
            </a:r>
          </a:p>
          <a:p>
            <a:pPr lvl="1"/>
            <a:r>
              <a:rPr lang="cs-CZ" sz="2400" dirty="0" smtClean="0"/>
              <a:t>Definice tříd a atributů v databázi a míst, kde se v databázi ukládají objekty</a:t>
            </a:r>
          </a:p>
          <a:p>
            <a:pPr lvl="1"/>
            <a:r>
              <a:rPr lang="cs-CZ" sz="2400" dirty="0" smtClean="0"/>
              <a:t>Každý atribut je v databázi definován jen jednou, k třídám je jen přidáván</a:t>
            </a:r>
          </a:p>
          <a:p>
            <a:r>
              <a:rPr lang="cs-CZ" sz="2400" dirty="0" smtClean="0"/>
              <a:t>LDAP (</a:t>
            </a:r>
            <a:r>
              <a:rPr lang="en-US" sz="2400" dirty="0" smtClean="0"/>
              <a:t>Lightweight</a:t>
            </a:r>
            <a:r>
              <a:rPr lang="cs-CZ" sz="2400" dirty="0" smtClean="0"/>
              <a:t> </a:t>
            </a:r>
            <a:r>
              <a:rPr lang="en-US" sz="2400" dirty="0" smtClean="0"/>
              <a:t>Directory</a:t>
            </a:r>
            <a:r>
              <a:rPr lang="cs-CZ" sz="2400" dirty="0" smtClean="0"/>
              <a:t> </a:t>
            </a:r>
            <a:r>
              <a:rPr lang="en-US" sz="2400" dirty="0" smtClean="0"/>
              <a:t>Access Protocol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 smtClean="0"/>
              <a:t>Standardizovaný protokol pro ukládání a přístup k datům na adresářovém serveru</a:t>
            </a:r>
          </a:p>
          <a:p>
            <a:pPr lvl="1"/>
            <a:r>
              <a:rPr lang="cs-CZ" sz="2400" dirty="0" smtClean="0"/>
              <a:t>Pracuje na portech 389/TCP+UDP (LDAP) a 636/TCP+UDP (</a:t>
            </a:r>
            <a:r>
              <a:rPr lang="cs-CZ" sz="2400" dirty="0" err="1" smtClean="0"/>
              <a:t>LDAPs</a:t>
            </a:r>
            <a:r>
              <a:rPr lang="cs-CZ" sz="2400" dirty="0" smtClean="0"/>
              <a:t>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Logická struktura 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Doména (</a:t>
            </a:r>
            <a:r>
              <a:rPr lang="cs-CZ" sz="2400" dirty="0" err="1" smtClean="0"/>
              <a:t>Domain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 smtClean="0"/>
              <a:t>je základní jednotka AD, kterou tvoří minimálně 1 doménový řadič</a:t>
            </a:r>
          </a:p>
          <a:p>
            <a:pPr lvl="1"/>
            <a:r>
              <a:rPr lang="cs-CZ" sz="2400" dirty="0" smtClean="0"/>
              <a:t>reprezentuje replikační hranici v AD</a:t>
            </a:r>
          </a:p>
          <a:p>
            <a:pPr lvl="1"/>
            <a:r>
              <a:rPr lang="cs-CZ" sz="2400" dirty="0" smtClean="0"/>
              <a:t>má jednoznačné označení (musí mít!)</a:t>
            </a:r>
          </a:p>
          <a:p>
            <a:pPr lvl="1"/>
            <a:r>
              <a:rPr lang="cs-CZ" sz="2400" dirty="0" smtClean="0"/>
              <a:t>má vlastní zásady zabezpečení</a:t>
            </a:r>
          </a:p>
          <a:p>
            <a:pPr lvl="1"/>
            <a:r>
              <a:rPr lang="cs-CZ" sz="2400" dirty="0" smtClean="0"/>
              <a:t>vytváří vztahy důvěry s ostatními doménami</a:t>
            </a:r>
          </a:p>
          <a:p>
            <a:pPr lvl="1"/>
            <a:r>
              <a:rPr lang="cs-CZ" sz="2400" dirty="0" smtClean="0"/>
              <a:t>Pojmenování domén je úzce spjaté s protokolem DNS, viz další </a:t>
            </a:r>
            <a:r>
              <a:rPr lang="cs-CZ" sz="2400" dirty="0" smtClean="0"/>
              <a:t>přednáška</a:t>
            </a:r>
          </a:p>
          <a:p>
            <a:pPr lvl="1"/>
            <a:r>
              <a:rPr lang="cs-CZ" sz="2400" dirty="0" smtClean="0"/>
              <a:t>Proč mít doménu? Protože bez ní to nejde!</a:t>
            </a:r>
            <a:endParaRPr lang="cs-CZ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Logická struktura 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Strom (</a:t>
            </a:r>
            <a:r>
              <a:rPr lang="cs-CZ" sz="2400" dirty="0" err="1" smtClean="0"/>
              <a:t>Domain</a:t>
            </a:r>
            <a:r>
              <a:rPr lang="cs-CZ" sz="2400" dirty="0" smtClean="0"/>
              <a:t> </a:t>
            </a:r>
            <a:r>
              <a:rPr lang="cs-CZ" sz="2400" dirty="0" err="1" smtClean="0"/>
              <a:t>tree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 smtClean="0"/>
              <a:t>je hierarchické spojení domén vytvořené vztahem </a:t>
            </a:r>
            <a:br>
              <a:rPr lang="cs-CZ" sz="2400" dirty="0" smtClean="0"/>
            </a:br>
            <a:r>
              <a:rPr lang="cs-CZ" sz="2400" dirty="0" smtClean="0"/>
              <a:t>rodič-potomek.</a:t>
            </a:r>
          </a:p>
          <a:p>
            <a:pPr lvl="1"/>
            <a:r>
              <a:rPr lang="cs-CZ" sz="2400" dirty="0" smtClean="0"/>
              <a:t>Uživatelé mohou prohledávat informace v rámci doménového stromu</a:t>
            </a:r>
            <a:endParaRPr lang="cs-CZ" sz="2400" dirty="0" smtClean="0"/>
          </a:p>
          <a:p>
            <a:pPr lvl="1"/>
            <a:r>
              <a:rPr lang="cs-CZ" sz="2400" dirty="0" smtClean="0"/>
              <a:t>Proč mít doménový strom a ne jen jednu doménu?</a:t>
            </a:r>
          </a:p>
          <a:p>
            <a:pPr lvl="2"/>
            <a:r>
              <a:rPr lang="cs-CZ" dirty="0" smtClean="0"/>
              <a:t>Administrativní a bezpečnostní rozdělení jednotlivých </a:t>
            </a:r>
            <a:r>
              <a:rPr lang="cs-CZ" dirty="0" smtClean="0"/>
              <a:t>domén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Logická struktura 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600" dirty="0" smtClean="0"/>
              <a:t>Les (</a:t>
            </a:r>
            <a:r>
              <a:rPr lang="cs-CZ" sz="2600" dirty="0" err="1" smtClean="0"/>
              <a:t>Forest</a:t>
            </a:r>
            <a:r>
              <a:rPr lang="cs-CZ" sz="2600" dirty="0" smtClean="0"/>
              <a:t>)</a:t>
            </a:r>
          </a:p>
          <a:p>
            <a:pPr lvl="1"/>
            <a:r>
              <a:rPr lang="cs-CZ" sz="2600" dirty="0" smtClean="0"/>
              <a:t>je spojená skupina doménových stromů</a:t>
            </a:r>
          </a:p>
          <a:p>
            <a:pPr lvl="1"/>
            <a:r>
              <a:rPr lang="cs-CZ" sz="2600" dirty="0" smtClean="0"/>
              <a:t>V celém lese je shodné schéma AD databáze</a:t>
            </a:r>
          </a:p>
          <a:p>
            <a:pPr lvl="1"/>
            <a:r>
              <a:rPr lang="cs-CZ" sz="2600" dirty="0" smtClean="0"/>
              <a:t>Proč mít les s více stromy?</a:t>
            </a:r>
          </a:p>
          <a:p>
            <a:pPr lvl="2"/>
            <a:r>
              <a:rPr lang="cs-CZ" sz="2600" dirty="0" smtClean="0"/>
              <a:t>užitečný pro pobočky firem, které vyžadují autonomii </a:t>
            </a:r>
            <a:r>
              <a:rPr lang="cs-CZ" sz="2600" dirty="0" smtClean="0"/>
              <a:t/>
            </a:r>
            <a:br>
              <a:rPr lang="cs-CZ" sz="2600" dirty="0" smtClean="0"/>
            </a:br>
            <a:r>
              <a:rPr lang="cs-CZ" sz="2600" dirty="0" smtClean="0"/>
              <a:t>v </a:t>
            </a:r>
            <a:r>
              <a:rPr lang="cs-CZ" sz="2600" dirty="0" smtClean="0"/>
              <a:t>administrativních úlohách</a:t>
            </a:r>
          </a:p>
          <a:p>
            <a:pPr lvl="2"/>
            <a:r>
              <a:rPr lang="cs-CZ" sz="2600" dirty="0" smtClean="0"/>
              <a:t>poskytuje prostor pro více internetových jmen (</a:t>
            </a:r>
            <a:r>
              <a:rPr lang="cs-CZ" sz="2600" dirty="0" err="1" smtClean="0"/>
              <a:t>microsoft.com</a:t>
            </a:r>
            <a:r>
              <a:rPr lang="cs-CZ" sz="2600" dirty="0" smtClean="0"/>
              <a:t>, </a:t>
            </a:r>
            <a:r>
              <a:rPr lang="cs-CZ" sz="2600" dirty="0" err="1" smtClean="0"/>
              <a:t>microsoft.cz</a:t>
            </a:r>
            <a:r>
              <a:rPr lang="cs-CZ" sz="2600" dirty="0" smtClean="0"/>
              <a:t>, atd.)</a:t>
            </a:r>
          </a:p>
          <a:p>
            <a:pPr lvl="2"/>
            <a:r>
              <a:rPr lang="cs-CZ" sz="2600" dirty="0" smtClean="0"/>
              <a:t>dovoluje jednoduché spojování a akvizice firem</a:t>
            </a:r>
          </a:p>
          <a:p>
            <a:pPr lvl="2"/>
            <a:r>
              <a:rPr lang="cs-CZ" sz="2600" dirty="0" smtClean="0"/>
              <a:t>umožňuje jednoduše společnostem spolupracovat bez nutnosti změny jmen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V176_01_fore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39999" y="1196752"/>
            <a:ext cx="5624289" cy="5310912"/>
          </a:xfrm>
          <a:prstGeom prst="rect">
            <a:avLst/>
          </a:prstGeom>
        </p:spPr>
      </p:pic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Logická struktura </a:t>
            </a:r>
            <a:r>
              <a:rPr lang="cs-CZ" smtClean="0"/>
              <a:t>AD – příklad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862064"/>
            <a:ext cx="8229600" cy="1143000"/>
          </a:xfrm>
        </p:spPr>
        <p:txBody>
          <a:bodyPr/>
          <a:lstStyle/>
          <a:p>
            <a:r>
              <a:rPr lang="cs-CZ" dirty="0" smtClean="0"/>
              <a:t>Organizační informace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jednotka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Organizační jednotka (OU)</a:t>
            </a:r>
          </a:p>
          <a:p>
            <a:pPr lvl="1"/>
            <a:r>
              <a:rPr lang="cs-CZ" sz="2400" dirty="0" smtClean="0"/>
              <a:t>je prvkem dalšího členění v rámci domény</a:t>
            </a:r>
          </a:p>
          <a:p>
            <a:pPr lvl="1"/>
            <a:r>
              <a:rPr lang="cs-CZ" sz="2400" dirty="0" smtClean="0"/>
              <a:t>si také lze představit jako logický kontejner, do kterého můžeme umístit objekty jako uživatelské účty, sdílené prostředky, další OU...</a:t>
            </a:r>
          </a:p>
          <a:p>
            <a:pPr lvl="2"/>
            <a:r>
              <a:rPr lang="cs-CZ" dirty="0" smtClean="0"/>
              <a:t>Každý objekt se nachází pouze v jedné OU (tato OU však může být sama vložena v jiné OU)</a:t>
            </a:r>
          </a:p>
          <a:p>
            <a:pPr lvl="1"/>
            <a:r>
              <a:rPr lang="cs-CZ" sz="2400" dirty="0" smtClean="0"/>
              <a:t>obvykle odráží správní nebo fyzickou strukturu organizace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organizačních jednotek</a:t>
            </a:r>
            <a:endParaRPr lang="en-US" dirty="0"/>
          </a:p>
        </p:txBody>
      </p:sp>
      <p:pic>
        <p:nvPicPr>
          <p:cNvPr id="6" name="Zástupný symbol pro obsah 5" descr="PV176_01_o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945" y="1196752"/>
            <a:ext cx="5224327" cy="5424562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Adresace objektů v 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Distinguished</a:t>
            </a:r>
            <a:r>
              <a:rPr lang="cs-CZ" sz="2400" dirty="0" smtClean="0"/>
              <a:t> </a:t>
            </a:r>
            <a:r>
              <a:rPr lang="cs-CZ" sz="2400" dirty="0" err="1" smtClean="0"/>
              <a:t>name</a:t>
            </a:r>
            <a:r>
              <a:rPr lang="cs-CZ" sz="2400" dirty="0" smtClean="0"/>
              <a:t> (DN)</a:t>
            </a:r>
          </a:p>
          <a:p>
            <a:pPr lvl="1"/>
            <a:r>
              <a:rPr lang="cs-CZ" sz="2400" dirty="0" smtClean="0"/>
              <a:t>Vyjadřuje plnou cestu k objektu v AD</a:t>
            </a:r>
          </a:p>
          <a:p>
            <a:pPr lvl="1"/>
            <a:r>
              <a:rPr lang="cs-CZ" sz="2400" dirty="0" smtClean="0"/>
              <a:t>Jedná se o hierarchické seřazení organizačních jednotek zevnitř ven a doménových komponent zespodu nahoru</a:t>
            </a:r>
          </a:p>
          <a:p>
            <a:pPr lvl="2"/>
            <a:r>
              <a:rPr lang="cs-CZ" dirty="0" smtClean="0"/>
              <a:t>OU – organizační jednotka</a:t>
            </a:r>
          </a:p>
          <a:p>
            <a:pPr lvl="2"/>
            <a:r>
              <a:rPr lang="cs-CZ" dirty="0" smtClean="0"/>
              <a:t>DC – doména</a:t>
            </a:r>
          </a:p>
          <a:p>
            <a:pPr lvl="2"/>
            <a:r>
              <a:rPr lang="cs-CZ" dirty="0" smtClean="0"/>
              <a:t>CN – kontejner/účet počítače/uživatelský účet/účet skupiny</a:t>
            </a:r>
          </a:p>
          <a:p>
            <a:pPr lvl="1"/>
            <a:r>
              <a:rPr lang="cs-CZ" sz="2400" dirty="0" smtClean="0"/>
              <a:t>Př</a:t>
            </a:r>
            <a:r>
              <a:rPr lang="cs-CZ" sz="2400" dirty="0" smtClean="0"/>
              <a:t>.:</a:t>
            </a:r>
            <a:br>
              <a:rPr lang="cs-CZ" sz="2400" dirty="0" smtClean="0"/>
            </a:br>
            <a:r>
              <a:rPr lang="cs-CZ" sz="2400" dirty="0" smtClean="0"/>
              <a:t>CN=Jan Sup,OU=Studenti,OU=</a:t>
            </a:r>
            <a:r>
              <a:rPr lang="cs-CZ" sz="2400" dirty="0" err="1" smtClean="0"/>
              <a:t>Ucty</a:t>
            </a:r>
            <a:r>
              <a:rPr lang="cs-CZ" sz="2400" dirty="0" smtClean="0"/>
              <a:t>,DC=</a:t>
            </a:r>
            <a:r>
              <a:rPr lang="cs-CZ" sz="2400" dirty="0" err="1" smtClean="0"/>
              <a:t>fi</a:t>
            </a:r>
            <a:r>
              <a:rPr lang="cs-CZ" sz="2400" dirty="0" smtClean="0"/>
              <a:t>,DC=</a:t>
            </a:r>
            <a:r>
              <a:rPr lang="cs-CZ" sz="2400" dirty="0" err="1" smtClean="0"/>
              <a:t>muni</a:t>
            </a:r>
            <a:r>
              <a:rPr lang="cs-CZ" sz="2400" dirty="0" smtClean="0"/>
              <a:t>,DC=CZ</a:t>
            </a:r>
            <a:endParaRPr lang="cs-CZ" sz="2400" dirty="0" smtClean="0"/>
          </a:p>
          <a:p>
            <a:pPr lvl="1"/>
            <a:endParaRPr lang="en-US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Adresace objektů v 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Relative</a:t>
            </a:r>
            <a:r>
              <a:rPr lang="cs-CZ" sz="2400" dirty="0" smtClean="0"/>
              <a:t> </a:t>
            </a:r>
            <a:r>
              <a:rPr lang="cs-CZ" sz="2400" dirty="0" err="1" smtClean="0"/>
              <a:t>distinguished</a:t>
            </a:r>
            <a:r>
              <a:rPr lang="cs-CZ" sz="2400" dirty="0" smtClean="0"/>
              <a:t> </a:t>
            </a:r>
            <a:r>
              <a:rPr lang="cs-CZ" sz="2400" dirty="0" err="1" smtClean="0"/>
              <a:t>name</a:t>
            </a:r>
            <a:r>
              <a:rPr lang="cs-CZ" sz="2400" dirty="0" smtClean="0"/>
              <a:t> (RDN)</a:t>
            </a:r>
          </a:p>
          <a:p>
            <a:pPr lvl="1"/>
            <a:r>
              <a:rPr lang="cs-CZ" sz="2400" dirty="0" smtClean="0"/>
              <a:t>Vyjadřuje lokální označení objektu</a:t>
            </a:r>
          </a:p>
          <a:p>
            <a:pPr lvl="1"/>
            <a:r>
              <a:rPr lang="cs-CZ" sz="2400" dirty="0" smtClean="0"/>
              <a:t>RDN je hodnota nejlevější části DN (př. Jan </a:t>
            </a:r>
            <a:r>
              <a:rPr lang="cs-CZ" sz="2400" dirty="0" smtClean="0"/>
              <a:t>Sup)</a:t>
            </a:r>
            <a:endParaRPr lang="cs-CZ" sz="2400" dirty="0" smtClean="0"/>
          </a:p>
          <a:p>
            <a:r>
              <a:rPr lang="cs-CZ" sz="2400" dirty="0" err="1" smtClean="0"/>
              <a:t>Globally</a:t>
            </a:r>
            <a:r>
              <a:rPr lang="cs-CZ" sz="2400" dirty="0" smtClean="0"/>
              <a:t> </a:t>
            </a:r>
            <a:r>
              <a:rPr lang="cs-CZ" sz="2400" dirty="0" err="1" smtClean="0"/>
              <a:t>Unique</a:t>
            </a:r>
            <a:r>
              <a:rPr lang="cs-CZ" sz="2400" dirty="0" smtClean="0"/>
              <a:t> </a:t>
            </a:r>
            <a:r>
              <a:rPr lang="cs-CZ" sz="2400" dirty="0" err="1" smtClean="0"/>
              <a:t>Identifier</a:t>
            </a:r>
            <a:r>
              <a:rPr lang="cs-CZ" sz="2400" dirty="0" smtClean="0"/>
              <a:t> (GUID)</a:t>
            </a:r>
          </a:p>
          <a:p>
            <a:pPr lvl="1"/>
            <a:r>
              <a:rPr lang="cs-CZ" sz="2400" dirty="0" smtClean="0"/>
              <a:t>128 bit číslo přiřazené objektu při vytvoření</a:t>
            </a:r>
          </a:p>
          <a:p>
            <a:pPr lvl="1"/>
            <a:r>
              <a:rPr lang="cs-CZ" sz="2400" dirty="0" smtClean="0"/>
              <a:t>Jednoznačně vždy za všech okolností identifikuje objekt</a:t>
            </a:r>
          </a:p>
          <a:p>
            <a:r>
              <a:rPr lang="cs-CZ" sz="2400" dirty="0" err="1" smtClean="0"/>
              <a:t>Security</a:t>
            </a:r>
            <a:r>
              <a:rPr lang="cs-CZ" sz="2400" dirty="0" smtClean="0"/>
              <a:t> </a:t>
            </a:r>
            <a:r>
              <a:rPr lang="cs-CZ" sz="2400" dirty="0" err="1" smtClean="0"/>
              <a:t>identifier</a:t>
            </a:r>
            <a:r>
              <a:rPr lang="cs-CZ" sz="2400" dirty="0" smtClean="0"/>
              <a:t> (SID)</a:t>
            </a:r>
          </a:p>
          <a:p>
            <a:pPr lvl="1"/>
            <a:r>
              <a:rPr lang="cs-CZ" sz="2400" dirty="0" smtClean="0"/>
              <a:t>Identifikátor používaný při řízení přístupu</a:t>
            </a:r>
          </a:p>
          <a:p>
            <a:pPr lvl="1"/>
            <a:r>
              <a:rPr lang="cs-CZ" sz="2400" dirty="0" smtClean="0"/>
              <a:t>Pouze některé objekty (účty, skupiny)</a:t>
            </a:r>
          </a:p>
          <a:p>
            <a:r>
              <a:rPr lang="cs-CZ" sz="2400" dirty="0" smtClean="0"/>
              <a:t>DN </a:t>
            </a:r>
            <a:r>
              <a:rPr lang="cs-CZ" sz="2400" dirty="0" smtClean="0"/>
              <a:t>i RDN se mohou v čase </a:t>
            </a:r>
            <a:r>
              <a:rPr lang="cs-CZ" sz="2400" dirty="0" smtClean="0"/>
              <a:t>měnit, GUID a SID jsou fixní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Fyzická struktura 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Základem každé domény je jeden nebo více doménových řadičů (DC, </a:t>
            </a:r>
            <a:r>
              <a:rPr lang="cs-CZ" sz="2400" dirty="0" err="1" smtClean="0"/>
              <a:t>domain</a:t>
            </a:r>
            <a:r>
              <a:rPr lang="cs-CZ" sz="2400" dirty="0" smtClean="0"/>
              <a:t> </a:t>
            </a:r>
            <a:r>
              <a:rPr lang="cs-CZ" sz="2400" dirty="0" err="1" smtClean="0"/>
              <a:t>controller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Doménový řadič</a:t>
            </a:r>
          </a:p>
          <a:p>
            <a:pPr lvl="1"/>
            <a:r>
              <a:rPr lang="cs-CZ" sz="2400" dirty="0" smtClean="0"/>
              <a:t>je server, na který jsme nainstalovali doménu a ten ji nyní provozuje</a:t>
            </a:r>
          </a:p>
          <a:p>
            <a:pPr lvl="1"/>
            <a:r>
              <a:rPr lang="cs-CZ" sz="2400" dirty="0" smtClean="0"/>
              <a:t>je vždy součástí právě jedné domény</a:t>
            </a:r>
          </a:p>
          <a:p>
            <a:pPr lvl="1"/>
            <a:r>
              <a:rPr lang="cs-CZ" sz="2400" dirty="0" err="1" smtClean="0"/>
              <a:t>Multimaster</a:t>
            </a:r>
            <a:r>
              <a:rPr lang="cs-CZ" sz="2400" dirty="0" smtClean="0"/>
              <a:t> mód – doménové řadiče jsou si (víceméně) rovnocenné, doménové služby fungují, pokud funguje aspoň jeden doménový řadič</a:t>
            </a:r>
          </a:p>
          <a:p>
            <a:pPr lvl="1"/>
            <a:endParaRPr lang="cs-CZ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Fyzická struktura 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Síť</a:t>
            </a:r>
          </a:p>
          <a:p>
            <a:r>
              <a:rPr lang="cs-CZ" sz="2400" dirty="0" smtClean="0"/>
              <a:t>Fyzická struktura AD nijak nemusí souviset s logickou strukturou AD!</a:t>
            </a:r>
            <a:endParaRPr lang="cs-CZ" sz="2400" dirty="0" smtClean="0"/>
          </a:p>
          <a:p>
            <a:pPr lvl="1"/>
            <a:endParaRPr lang="cs-CZ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862064"/>
            <a:ext cx="8229600" cy="1143000"/>
          </a:xfrm>
        </p:spPr>
        <p:txBody>
          <a:bodyPr/>
          <a:lstStyle/>
          <a:p>
            <a:r>
              <a:rPr lang="cs-CZ" dirty="0" smtClean="0"/>
              <a:t>Virtuální stroje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Příští seminář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Šimon Suchomel – CVT FI MU</a:t>
            </a:r>
          </a:p>
          <a:p>
            <a:r>
              <a:rPr lang="cs-CZ" dirty="0" smtClean="0"/>
              <a:t>Překlad jmen – DNS, </a:t>
            </a:r>
            <a:r>
              <a:rPr lang="cs-CZ" dirty="0" err="1" smtClean="0"/>
              <a:t>NetBIOS</a:t>
            </a:r>
            <a:r>
              <a:rPr lang="cs-CZ" dirty="0" smtClean="0"/>
              <a:t>,…</a:t>
            </a:r>
          </a:p>
          <a:p>
            <a:r>
              <a:rPr lang="cs-CZ" dirty="0" smtClean="0"/>
              <a:t>Instalace </a:t>
            </a:r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Directory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informace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11 cvičení spojených s přednáškou</a:t>
            </a:r>
          </a:p>
          <a:p>
            <a:r>
              <a:rPr lang="cs-CZ" sz="2400" dirty="0" smtClean="0"/>
              <a:t>Práce ve dvojicích</a:t>
            </a:r>
          </a:p>
          <a:p>
            <a:r>
              <a:rPr lang="cs-CZ" sz="2400" dirty="0" smtClean="0"/>
              <a:t>2 cvičící na každém cvičení</a:t>
            </a:r>
          </a:p>
          <a:p>
            <a:r>
              <a:rPr lang="cs-CZ" sz="2400" dirty="0" smtClean="0"/>
              <a:t>Windows Server 2008 R2 / Windows 7</a:t>
            </a:r>
          </a:p>
          <a:p>
            <a:pPr lvl="1"/>
            <a:r>
              <a:rPr lang="cs-CZ" sz="2400" dirty="0" smtClean="0"/>
              <a:t>Vzdálené připojení ze sítě FI nebo z VPN MUNI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Písemný teoretický test a následná praktická zkouška na počítačích</a:t>
            </a:r>
          </a:p>
          <a:p>
            <a:r>
              <a:rPr lang="cs-CZ" sz="2400" dirty="0" smtClean="0"/>
              <a:t>4 termíny, jeden z nich může být </a:t>
            </a:r>
            <a:r>
              <a:rPr lang="cs-CZ" sz="2400" dirty="0" err="1" smtClean="0"/>
              <a:t>předtermín</a:t>
            </a:r>
            <a:endParaRPr lang="cs-CZ" sz="2400" dirty="0" smtClean="0"/>
          </a:p>
          <a:p>
            <a:r>
              <a:rPr lang="cs-CZ" sz="2400" dirty="0" smtClean="0"/>
              <a:t>Obsah </a:t>
            </a:r>
            <a:r>
              <a:rPr lang="cs-CZ" sz="2400" dirty="0" err="1" smtClean="0"/>
              <a:t>slidů</a:t>
            </a:r>
            <a:r>
              <a:rPr lang="cs-CZ" sz="2400" dirty="0" smtClean="0"/>
              <a:t> nemusí stačit k úspěšnému složení zkoušky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A: &gt;= 90</a:t>
            </a:r>
          </a:p>
          <a:p>
            <a:r>
              <a:rPr lang="cs-CZ" sz="2400" dirty="0" smtClean="0"/>
              <a:t>B: 89 – 84</a:t>
            </a:r>
          </a:p>
          <a:p>
            <a:r>
              <a:rPr lang="cs-CZ" sz="2400" dirty="0" smtClean="0"/>
              <a:t>C: 83 – 78</a:t>
            </a:r>
          </a:p>
          <a:p>
            <a:r>
              <a:rPr lang="cs-CZ" sz="2400" dirty="0" smtClean="0"/>
              <a:t>D: 77 – 72</a:t>
            </a:r>
          </a:p>
          <a:p>
            <a:r>
              <a:rPr lang="cs-CZ" sz="2400" dirty="0" smtClean="0"/>
              <a:t>E: 71 – </a:t>
            </a:r>
            <a:r>
              <a:rPr lang="cs-CZ" sz="2400" dirty="0" smtClean="0"/>
              <a:t>65</a:t>
            </a:r>
            <a:endParaRPr lang="cs-CZ" sz="2400" dirty="0" smtClean="0"/>
          </a:p>
          <a:p>
            <a:r>
              <a:rPr lang="cs-CZ" sz="2400" dirty="0" smtClean="0"/>
              <a:t>F/N: </a:t>
            </a:r>
            <a:r>
              <a:rPr lang="cs-CZ" sz="2400" dirty="0" smtClean="0"/>
              <a:t>=&lt; </a:t>
            </a:r>
            <a:r>
              <a:rPr lang="cs-CZ" sz="2400" dirty="0" smtClean="0"/>
              <a:t>64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3 domácí úkoly</a:t>
            </a:r>
          </a:p>
          <a:p>
            <a:pPr lvl="1"/>
            <a:r>
              <a:rPr lang="cs-CZ" sz="2400" dirty="0" smtClean="0"/>
              <a:t>1 špatně: -5 bodů</a:t>
            </a:r>
          </a:p>
          <a:p>
            <a:pPr lvl="1"/>
            <a:r>
              <a:rPr lang="cs-CZ" sz="2400" dirty="0" smtClean="0"/>
              <a:t>2 nebo 3 špatně: -33 bodů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800" dirty="0" smtClean="0"/>
              <a:t>Knihy:</a:t>
            </a:r>
          </a:p>
          <a:p>
            <a:pPr lvl="1"/>
            <a:r>
              <a:rPr lang="cs-CZ" dirty="0" err="1" smtClean="0"/>
              <a:t>Šetka</a:t>
            </a:r>
            <a:r>
              <a:rPr lang="cs-CZ" dirty="0" smtClean="0"/>
              <a:t>, Petr. </a:t>
            </a:r>
            <a:r>
              <a:rPr lang="cs-CZ" b="1" i="1" dirty="0" smtClean="0"/>
              <a:t>Mistrovství v Microsoft Windows Server 2003: Ze začínajícího správce expertem</a:t>
            </a:r>
            <a:r>
              <a:rPr lang="cs-CZ" dirty="0" smtClean="0"/>
              <a:t>. 2. vydání. Brno :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, 2008. 704 s. ISBN: 978-80-251-1871-9.</a:t>
            </a:r>
          </a:p>
          <a:p>
            <a:pPr lvl="1"/>
            <a:r>
              <a:rPr lang="cs-CZ" dirty="0" err="1" smtClean="0"/>
              <a:t>Simmons</a:t>
            </a:r>
            <a:r>
              <a:rPr lang="cs-CZ" dirty="0" smtClean="0"/>
              <a:t>, </a:t>
            </a:r>
            <a:r>
              <a:rPr lang="cs-CZ" dirty="0" err="1" smtClean="0"/>
              <a:t>Curt</a:t>
            </a:r>
            <a:r>
              <a:rPr lang="cs-CZ" dirty="0" smtClean="0"/>
              <a:t>. </a:t>
            </a:r>
            <a:r>
              <a:rPr lang="cs-CZ" b="1" i="1" dirty="0" err="1" smtClean="0"/>
              <a:t>Active</a:t>
            </a:r>
            <a:r>
              <a:rPr lang="cs-CZ" b="1" i="1" dirty="0" smtClean="0"/>
              <a:t> </a:t>
            </a:r>
            <a:r>
              <a:rPr lang="cs-CZ" b="1" i="1" dirty="0" err="1" smtClean="0"/>
              <a:t>Directory</a:t>
            </a:r>
            <a:r>
              <a:rPr lang="cs-CZ" b="1" i="1" dirty="0" smtClean="0"/>
              <a:t> Bible</a:t>
            </a:r>
            <a:r>
              <a:rPr lang="cs-CZ" dirty="0" smtClean="0"/>
              <a:t>. </a:t>
            </a:r>
            <a:r>
              <a:rPr lang="cs-CZ" dirty="0" err="1" smtClean="0"/>
              <a:t>Foster</a:t>
            </a:r>
            <a:r>
              <a:rPr lang="cs-CZ" dirty="0" smtClean="0"/>
              <a:t> City : IDG </a:t>
            </a:r>
            <a:r>
              <a:rPr lang="cs-CZ" dirty="0" err="1" smtClean="0"/>
              <a:t>BooksWorldwide</a:t>
            </a:r>
            <a:r>
              <a:rPr lang="cs-CZ" dirty="0" smtClean="0"/>
              <a:t>, </a:t>
            </a:r>
            <a:r>
              <a:rPr lang="cs-CZ" dirty="0" err="1" smtClean="0"/>
              <a:t>Inc</a:t>
            </a:r>
            <a:r>
              <a:rPr lang="cs-CZ" dirty="0" smtClean="0"/>
              <a:t>., 2001. 565 s. ISBN: 0-7645-4762-3.</a:t>
            </a:r>
          </a:p>
          <a:p>
            <a:pPr lvl="1"/>
            <a:r>
              <a:rPr lang="cs-CZ" dirty="0" smtClean="0"/>
              <a:t>Allen, </a:t>
            </a:r>
            <a:r>
              <a:rPr lang="cs-CZ" dirty="0" err="1" smtClean="0"/>
              <a:t>Robbie</a:t>
            </a:r>
            <a:r>
              <a:rPr lang="cs-CZ" dirty="0" smtClean="0"/>
              <a:t>. </a:t>
            </a:r>
            <a:r>
              <a:rPr lang="cs-CZ" b="1" i="1" dirty="0" err="1" smtClean="0"/>
              <a:t>Active</a:t>
            </a:r>
            <a:r>
              <a:rPr lang="cs-CZ" b="1" i="1" dirty="0" smtClean="0"/>
              <a:t> </a:t>
            </a:r>
            <a:r>
              <a:rPr lang="cs-CZ" b="1" i="1" dirty="0" err="1" smtClean="0"/>
              <a:t>Directory</a:t>
            </a:r>
            <a:r>
              <a:rPr lang="cs-CZ" b="1" i="1" dirty="0" smtClean="0"/>
              <a:t> </a:t>
            </a:r>
            <a:r>
              <a:rPr lang="cs-CZ" b="1" i="1" dirty="0" err="1" smtClean="0"/>
              <a:t>Cookbook</a:t>
            </a:r>
            <a:r>
              <a:rPr lang="cs-CZ" dirty="0" smtClean="0"/>
              <a:t>. </a:t>
            </a:r>
            <a:r>
              <a:rPr lang="cs-CZ" dirty="0" err="1" smtClean="0"/>
              <a:t>Sebastopol</a:t>
            </a:r>
            <a:r>
              <a:rPr lang="cs-CZ" dirty="0" smtClean="0"/>
              <a:t>: O'</a:t>
            </a:r>
            <a:r>
              <a:rPr lang="cs-CZ" dirty="0" err="1" smtClean="0"/>
              <a:t>Reilly</a:t>
            </a:r>
            <a:r>
              <a:rPr lang="cs-CZ" dirty="0" smtClean="0"/>
              <a:t>&amp; </a:t>
            </a:r>
            <a:r>
              <a:rPr lang="cs-CZ" dirty="0" err="1" smtClean="0"/>
              <a:t>Associates</a:t>
            </a:r>
            <a:r>
              <a:rPr lang="cs-CZ" dirty="0" smtClean="0"/>
              <a:t>, </a:t>
            </a:r>
            <a:r>
              <a:rPr lang="cs-CZ" dirty="0" err="1" smtClean="0"/>
              <a:t>Inc</a:t>
            </a:r>
            <a:r>
              <a:rPr lang="cs-CZ" dirty="0" smtClean="0"/>
              <a:t>., 2003. 622 s. ISBN : 0-596-00464-8.</a:t>
            </a:r>
          </a:p>
          <a:p>
            <a:endParaRPr lang="cs-CZ" sz="2800" dirty="0" smtClean="0"/>
          </a:p>
          <a:p>
            <a:r>
              <a:rPr lang="cs-CZ" sz="2800" dirty="0" smtClean="0"/>
              <a:t>Web:</a:t>
            </a:r>
          </a:p>
          <a:p>
            <a:pPr lvl="1"/>
            <a:r>
              <a:rPr lang="cs-CZ" dirty="0" smtClean="0"/>
              <a:t>Microsoft </a:t>
            </a:r>
            <a:r>
              <a:rPr lang="cs-CZ" dirty="0" err="1" smtClean="0"/>
              <a:t>Technet</a:t>
            </a:r>
            <a:r>
              <a:rPr lang="cs-CZ" dirty="0" smtClean="0"/>
              <a:t> &lt;http://www.</a:t>
            </a:r>
            <a:r>
              <a:rPr lang="cs-CZ" dirty="0" err="1" smtClean="0"/>
              <a:t>technet.com</a:t>
            </a:r>
            <a:r>
              <a:rPr lang="cs-CZ" dirty="0" smtClean="0"/>
              <a:t>/&gt;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Dotazy a konzultace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Partner ve dvojici</a:t>
            </a:r>
          </a:p>
          <a:p>
            <a:r>
              <a:rPr lang="cs-CZ" sz="2400" dirty="0" smtClean="0"/>
              <a:t>Diskusní fórum</a:t>
            </a:r>
          </a:p>
          <a:p>
            <a:r>
              <a:rPr lang="cs-CZ" sz="2400" dirty="0" smtClean="0"/>
              <a:t>Email</a:t>
            </a:r>
          </a:p>
          <a:p>
            <a:pPr lvl="1"/>
            <a:r>
              <a:rPr lang="cs-CZ" sz="2400" dirty="0" err="1" smtClean="0"/>
              <a:t>bukac</a:t>
            </a:r>
            <a:r>
              <a:rPr lang="en-US" sz="2400" dirty="0" smtClean="0"/>
              <a:t>@</a:t>
            </a:r>
            <a:r>
              <a:rPr lang="cs-CZ" sz="2400" dirty="0" err="1" smtClean="0"/>
              <a:t>ics.muni.cz</a:t>
            </a:r>
            <a:endParaRPr lang="cs-CZ" sz="2400" dirty="0" smtClean="0"/>
          </a:p>
          <a:p>
            <a:pPr lvl="1"/>
            <a:r>
              <a:rPr lang="cs-CZ" sz="2400" dirty="0" err="1" smtClean="0"/>
              <a:t>tucek</a:t>
            </a:r>
            <a:r>
              <a:rPr lang="en-US" sz="2400" dirty="0" smtClean="0"/>
              <a:t>@</a:t>
            </a:r>
            <a:r>
              <a:rPr lang="cs-CZ" sz="2400" dirty="0" err="1" smtClean="0"/>
              <a:t>ics.muni.cz</a:t>
            </a:r>
            <a:endParaRPr lang="cs-CZ" sz="2400" dirty="0" smtClean="0"/>
          </a:p>
          <a:p>
            <a:r>
              <a:rPr lang="cs-CZ" sz="2400" dirty="0" smtClean="0"/>
              <a:t>Konzultace</a:t>
            </a:r>
          </a:p>
          <a:p>
            <a:pPr lvl="1"/>
            <a:r>
              <a:rPr lang="cs-CZ" sz="2400" dirty="0" smtClean="0"/>
              <a:t>Po předchozí domluvě na cvičení nebo emailem</a:t>
            </a:r>
          </a:p>
          <a:p>
            <a:endParaRPr lang="cs-CZ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Co se můžete naučit?</a:t>
            </a:r>
          </a:p>
          <a:p>
            <a:pPr lvl="1"/>
            <a:r>
              <a:rPr lang="cs-CZ" sz="2400" dirty="0" smtClean="0"/>
              <a:t>Jak efektivně spravovat stovky počítačů</a:t>
            </a:r>
          </a:p>
          <a:p>
            <a:pPr lvl="1"/>
            <a:r>
              <a:rPr lang="cs-CZ" sz="2400" dirty="0" smtClean="0"/>
              <a:t>Jak centrálně spravovat a vzdáleně instalovat software na stanicích</a:t>
            </a:r>
          </a:p>
          <a:p>
            <a:pPr lvl="1"/>
            <a:r>
              <a:rPr lang="cs-CZ" sz="2400" dirty="0" smtClean="0"/>
              <a:t>Jak zpřístupnit a zabezpečit dokumenty jednotlivých uživatelů či skupin</a:t>
            </a:r>
          </a:p>
          <a:p>
            <a:pPr lvl="1"/>
            <a:r>
              <a:rPr lang="cs-CZ" sz="2400" dirty="0" smtClean="0"/>
              <a:t>Jak navrhnout fyzickou a logickou infrastrukturu organizace</a:t>
            </a:r>
          </a:p>
          <a:p>
            <a:pPr lvl="1"/>
            <a:r>
              <a:rPr lang="cs-CZ" sz="2400" dirty="0" err="1" smtClean="0"/>
              <a:t>Best</a:t>
            </a:r>
            <a:r>
              <a:rPr lang="cs-CZ" sz="2400" dirty="0" smtClean="0"/>
              <a:t> </a:t>
            </a:r>
            <a:r>
              <a:rPr lang="cs-CZ" sz="2400" dirty="0" err="1" smtClean="0"/>
              <a:t>practices</a:t>
            </a:r>
            <a:r>
              <a:rPr lang="cs-CZ" sz="2400" dirty="0" smtClean="0"/>
              <a:t>!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Proč byste měli chtít absolvovat tento předmět?</a:t>
            </a:r>
          </a:p>
          <a:p>
            <a:pPr lvl="1"/>
            <a:r>
              <a:rPr lang="cs-CZ" sz="2400" dirty="0" smtClean="0"/>
              <a:t>Čistě praktické informace přímo z praxe</a:t>
            </a:r>
          </a:p>
          <a:p>
            <a:pPr lvl="1"/>
            <a:r>
              <a:rPr lang="cs-CZ" sz="2400" dirty="0" smtClean="0"/>
              <a:t>Zkušenosti lidí, kteří denně spravují více jak 1100 počítačů a 40000 uživatelských účtů</a:t>
            </a:r>
          </a:p>
          <a:p>
            <a:pPr lvl="1"/>
            <a:r>
              <a:rPr lang="cs-CZ" sz="2400" dirty="0" smtClean="0"/>
              <a:t>Práce v týmu</a:t>
            </a:r>
          </a:p>
          <a:p>
            <a:r>
              <a:rPr lang="cs-CZ" sz="2400" dirty="0" smtClean="0"/>
              <a:t>Proč byste neměli chtít absolvovat tento předmět?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972</Words>
  <Application>Microsoft Office PowerPoint</Application>
  <PresentationFormat>Předvádění na obrazovce (4:3)</PresentationFormat>
  <Paragraphs>151</Paragraphs>
  <Slides>27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sady Office</vt:lpstr>
      <vt:lpstr>PV176 Správa systémů MS Windows II</vt:lpstr>
      <vt:lpstr>Organizační informace</vt:lpstr>
      <vt:lpstr>Organizační informace</vt:lpstr>
      <vt:lpstr>Hodnocení</vt:lpstr>
      <vt:lpstr>Hodnocení</vt:lpstr>
      <vt:lpstr>Literatura</vt:lpstr>
      <vt:lpstr>Dotazy a konzultace</vt:lpstr>
      <vt:lpstr>Motivace</vt:lpstr>
      <vt:lpstr>Motivace</vt:lpstr>
      <vt:lpstr>Microsoft MTA</vt:lpstr>
      <vt:lpstr>Úvod do teorie</vt:lpstr>
      <vt:lpstr>Pracovní skupina</vt:lpstr>
      <vt:lpstr>Doména Active Directory</vt:lpstr>
      <vt:lpstr>Active Directory</vt:lpstr>
      <vt:lpstr>Active Directory</vt:lpstr>
      <vt:lpstr>Logická struktura AD</vt:lpstr>
      <vt:lpstr>Logická struktura AD</vt:lpstr>
      <vt:lpstr>Logická struktura AD</vt:lpstr>
      <vt:lpstr>Logická struktura AD – příklad</vt:lpstr>
      <vt:lpstr>Organizační jednotka</vt:lpstr>
      <vt:lpstr>Struktura organizačních jednotek</vt:lpstr>
      <vt:lpstr>Adresace objektů v AD</vt:lpstr>
      <vt:lpstr>Adresace objektů v AD</vt:lpstr>
      <vt:lpstr>Fyzická struktura AD</vt:lpstr>
      <vt:lpstr>Fyzická struktura AD</vt:lpstr>
      <vt:lpstr>Virtuální stroje</vt:lpstr>
      <vt:lpstr>Příští seminář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PV176 Správa systémů MS Windows II</dc:title>
  <dc:creator>Ave</dc:creator>
  <cp:lastModifiedBy>Vít Bukač</cp:lastModifiedBy>
  <cp:revision>167</cp:revision>
  <dcterms:created xsi:type="dcterms:W3CDTF">2011-02-13T17:02:22Z</dcterms:created>
  <dcterms:modified xsi:type="dcterms:W3CDTF">2011-02-21T21:16:04Z</dcterms:modified>
</cp:coreProperties>
</file>