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7" r:id="rId4"/>
    <p:sldId id="264" r:id="rId5"/>
    <p:sldId id="270" r:id="rId6"/>
    <p:sldId id="271" r:id="rId7"/>
    <p:sldId id="272" r:id="rId8"/>
    <p:sldId id="269" r:id="rId9"/>
    <p:sldId id="266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4660"/>
  </p:normalViewPr>
  <p:slideViewPr>
    <p:cSldViewPr>
      <p:cViewPr varScale="1">
        <p:scale>
          <a:sx n="73" d="100"/>
          <a:sy n="73" d="100"/>
        </p:scale>
        <p:origin x="-101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21.3.2011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Skupinové </a:t>
            </a:r>
            <a:r>
              <a:rPr lang="cs-CZ" dirty="0" smtClean="0"/>
              <a:t>politiky 2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Ladění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Group Policy Results</a:t>
            </a:r>
          </a:p>
          <a:p>
            <a:pPr lvl="1"/>
            <a:r>
              <a:rPr lang="cs-CZ" sz="2000" dirty="0"/>
              <a:t>Group </a:t>
            </a:r>
            <a:r>
              <a:rPr lang="cs-CZ" sz="2000" dirty="0" smtClean="0"/>
              <a:t>Policy Results </a:t>
            </a:r>
            <a:r>
              <a:rPr lang="cs-CZ" sz="2000" dirty="0"/>
              <a:t>je obdobou příkazu gpresult.exe. Tedy pro vybraný počítač a uživatele zobrazí, jak se aplikovaly politiky</a:t>
            </a:r>
            <a:r>
              <a:rPr lang="cs-CZ" sz="2000" dirty="0" smtClean="0"/>
              <a:t>. GPO Results </a:t>
            </a:r>
            <a:r>
              <a:rPr lang="cs-CZ" sz="2000" dirty="0"/>
              <a:t>je možné provádět pouze na lokálním počítači, nebo počítači, který je dostupný </a:t>
            </a:r>
            <a:r>
              <a:rPr lang="cs-CZ" sz="2000" dirty="0" smtClean="0"/>
              <a:t>pomocí </a:t>
            </a:r>
            <a:r>
              <a:rPr lang="cs-CZ" sz="2000" dirty="0"/>
              <a:t>RPC (remote procedure call) na portu 135 a uživateli, který byl minimálně jednou přihlášen, tedy již se na něj jednou politiky aplikovaly</a:t>
            </a:r>
            <a:r>
              <a:rPr lang="cs-CZ" sz="2000" dirty="0" smtClean="0"/>
              <a:t>.</a:t>
            </a:r>
          </a:p>
          <a:p>
            <a:pPr lvl="1"/>
            <a:r>
              <a:rPr lang="en-US" sz="2000" dirty="0"/>
              <a:t>Resultant Set of Policy (RSoP</a:t>
            </a:r>
            <a:r>
              <a:rPr lang="en-US" sz="2000" dirty="0" smtClean="0"/>
              <a:t>)</a:t>
            </a:r>
            <a:endParaRPr lang="cs-CZ" sz="2000" dirty="0"/>
          </a:p>
          <a:p>
            <a:r>
              <a:rPr lang="cs-CZ" sz="2000" dirty="0"/>
              <a:t>Group Policy Modeling</a:t>
            </a:r>
          </a:p>
          <a:p>
            <a:pPr lvl="1"/>
            <a:r>
              <a:rPr lang="cs-CZ" sz="2000" dirty="0"/>
              <a:t>Group Policy </a:t>
            </a:r>
            <a:r>
              <a:rPr lang="cs-CZ" sz="2000" dirty="0" smtClean="0"/>
              <a:t>Modeling, na rozdíl od předchozího, aplikaci </a:t>
            </a:r>
            <a:r>
              <a:rPr lang="cs-CZ" sz="2000" dirty="0"/>
              <a:t>politik pouze </a:t>
            </a:r>
            <a:r>
              <a:rPr lang="cs-CZ" sz="2000" dirty="0" smtClean="0"/>
              <a:t>simuluje a jedná se především o nástroj pro prověření nového nastavení před jeho nasazením do ostrého prostředí.</a:t>
            </a:r>
            <a:endParaRPr lang="cs-CZ" sz="2000" dirty="0"/>
          </a:p>
          <a:p>
            <a:pPr marL="5715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60481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Na každé úrovni je možné přilinkovat libovolné množství </a:t>
            </a:r>
            <a:r>
              <a:rPr lang="cs-CZ" sz="2000" dirty="0" smtClean="0"/>
              <a:t>GPO.</a:t>
            </a:r>
            <a:endParaRPr lang="cs-CZ" sz="2000" dirty="0" smtClean="0"/>
          </a:p>
          <a:p>
            <a:r>
              <a:rPr lang="cs-CZ" sz="2000" dirty="0" smtClean="0"/>
              <a:t>V případě konfliktních nastavení mezi více GPO se uplatní nastavení z GPO, která je blíže samotnému objektu (například v případě kolize nastavení na úrovni domény a OU se uplatní nastavení GPO přilinkované na OU</a:t>
            </a:r>
            <a:r>
              <a:rPr lang="cs-CZ" sz="2000" dirty="0" smtClean="0"/>
              <a:t>).</a:t>
            </a:r>
            <a:endParaRPr lang="cs-CZ" sz="2000" dirty="0" smtClean="0"/>
          </a:p>
          <a:p>
            <a:r>
              <a:rPr lang="cs-CZ" sz="2000" dirty="0" smtClean="0"/>
              <a:t>Pokud jsou konfliktní GPO na stejné úrovni, rozhoduje pořadí </a:t>
            </a:r>
            <a:r>
              <a:rPr lang="cs-CZ" sz="2000" dirty="0" smtClean="0"/>
              <a:t>zpracování.</a:t>
            </a:r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Blokování dědičnosti (Block inheritance)</a:t>
            </a:r>
            <a:endParaRPr lang="cs-CZ" sz="2000" dirty="0" smtClean="0"/>
          </a:p>
          <a:p>
            <a:pPr lvl="1"/>
            <a:r>
              <a:rPr lang="cs-CZ" sz="2000" dirty="0" smtClean="0"/>
              <a:t>Nastavuje se na úrovni </a:t>
            </a:r>
            <a:r>
              <a:rPr lang="cs-CZ" sz="2000" dirty="0" smtClean="0"/>
              <a:t>OU.</a:t>
            </a:r>
            <a:endParaRPr lang="cs-CZ" sz="2000" dirty="0" smtClean="0"/>
          </a:p>
          <a:p>
            <a:pPr lvl="1"/>
            <a:r>
              <a:rPr lang="cs-CZ" sz="2000" dirty="0" smtClean="0"/>
              <a:t>Blokuje dědičnost všech politik uvedených hierarchicky výš od vybrané OU, kromě vynucených </a:t>
            </a:r>
            <a:r>
              <a:rPr lang="cs-CZ" sz="2000" dirty="0" smtClean="0"/>
              <a:t>politik.</a:t>
            </a:r>
            <a:endParaRPr lang="cs-CZ" sz="2000" dirty="0"/>
          </a:p>
          <a:p>
            <a:pPr lvl="1"/>
            <a:r>
              <a:rPr lang="cs-CZ" sz="2000" dirty="0" smtClean="0"/>
              <a:t>Používat velmi opatrně.</a:t>
            </a:r>
            <a:endParaRPr lang="cs-CZ" sz="20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Vynucení dědičnosti (Enforced inheritance)</a:t>
            </a:r>
            <a:endParaRPr lang="cs-CZ" sz="2000" dirty="0" smtClean="0"/>
          </a:p>
          <a:p>
            <a:pPr lvl="1"/>
            <a:r>
              <a:rPr lang="cs-CZ" sz="2000" dirty="0" smtClean="0"/>
              <a:t>Nastavuje </a:t>
            </a:r>
            <a:r>
              <a:rPr lang="cs-CZ" sz="2000" dirty="0" smtClean="0"/>
              <a:t>se na </a:t>
            </a:r>
            <a:r>
              <a:rPr lang="cs-CZ" sz="2000" dirty="0" smtClean="0"/>
              <a:t>GPO.</a:t>
            </a:r>
            <a:endParaRPr lang="cs-CZ" sz="2000" dirty="0" smtClean="0"/>
          </a:p>
          <a:p>
            <a:pPr lvl="1"/>
            <a:r>
              <a:rPr lang="cs-CZ" sz="2000" dirty="0" smtClean="0"/>
              <a:t>Vynutí dědičnost </a:t>
            </a:r>
            <a:r>
              <a:rPr lang="cs-CZ" sz="2000" dirty="0" smtClean="0"/>
              <a:t>vybrané </a:t>
            </a:r>
            <a:r>
              <a:rPr lang="cs-CZ" sz="2000" dirty="0" smtClean="0"/>
              <a:t>GPO hierarchicky níž do všech OU, i kdyby byly cestou nějaká </a:t>
            </a:r>
            <a:r>
              <a:rPr lang="cs-CZ" sz="2000" dirty="0" smtClean="0"/>
              <a:t>blokování.</a:t>
            </a:r>
          </a:p>
          <a:p>
            <a:pPr lvl="1"/>
            <a:r>
              <a:rPr lang="cs-CZ" sz="2000" dirty="0" smtClean="0"/>
              <a:t>Používat s rozmyslem, </a:t>
            </a:r>
            <a:r>
              <a:rPr lang="cs-CZ" sz="2000" dirty="0"/>
              <a:t>podobně </a:t>
            </a:r>
            <a:r>
              <a:rPr lang="cs-CZ" sz="2000" dirty="0" smtClean="0"/>
              <a:t>jako blokování.</a:t>
            </a:r>
          </a:p>
          <a:p>
            <a:pPr marL="57150" indent="0">
              <a:buNone/>
            </a:pPr>
            <a:endParaRPr lang="cs-CZ" sz="2000" dirty="0"/>
          </a:p>
          <a:p>
            <a:pPr marL="514350" indent="-457200"/>
            <a:r>
              <a:rPr lang="cs-CZ" sz="2000" dirty="0" smtClean="0"/>
              <a:t>Pozor na změny ve zpracování politik při použití vynucení a blokování politik!</a:t>
            </a:r>
            <a:endParaRPr lang="cs-CZ" sz="2000" dirty="0" smtClean="0"/>
          </a:p>
          <a:p>
            <a:endParaRPr lang="cs-CZ" sz="20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14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Filtrování zabezpečení (Security Filtering)</a:t>
            </a:r>
            <a:endParaRPr lang="cs-CZ" sz="2000" dirty="0" smtClean="0"/>
          </a:p>
          <a:p>
            <a:pPr lvl="1"/>
            <a:r>
              <a:rPr lang="pl-PL" sz="2000" dirty="0" smtClean="0"/>
              <a:t>Možnost</a:t>
            </a:r>
            <a:r>
              <a:rPr lang="pl-PL" sz="2000" dirty="0"/>
              <a:t>, jak zjemnit aplikaci GPO na konkrétní uživatele a/nebo </a:t>
            </a:r>
            <a:r>
              <a:rPr lang="pl-PL" sz="2000" dirty="0" smtClean="0"/>
              <a:t>skupiny.</a:t>
            </a:r>
          </a:p>
          <a:p>
            <a:pPr lvl="1"/>
            <a:r>
              <a:rPr lang="cs-CZ" sz="2000" dirty="0" smtClean="0"/>
              <a:t>Ve </a:t>
            </a:r>
            <a:r>
              <a:rPr lang="cs-CZ" sz="2000" dirty="0"/>
              <a:t>výchozím nastavení má každý GPO povolené čtení a aplikaci skupinové politiky pro skupinu Authenticated Users, což zahrnuje všechny autentizované uživatele i </a:t>
            </a:r>
            <a:r>
              <a:rPr lang="cs-CZ" sz="2000" dirty="0" smtClean="0"/>
              <a:t>počítače.</a:t>
            </a:r>
          </a:p>
          <a:p>
            <a:pPr lvl="1"/>
            <a:r>
              <a:rPr lang="cs-CZ" sz="2000" dirty="0" smtClean="0"/>
              <a:t>Může být </a:t>
            </a:r>
            <a:r>
              <a:rPr lang="cs-CZ" sz="2000" dirty="0"/>
              <a:t>v některých případech velkým usnadněním práce se skupinovými politikami, ale naproti tomu může vést k nesmírným problémům při ladění politik a při jejich </a:t>
            </a:r>
            <a:r>
              <a:rPr lang="cs-CZ" sz="2000" dirty="0" smtClean="0"/>
              <a:t>správě.</a:t>
            </a:r>
            <a:endParaRPr lang="cs-CZ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Filtrování pomocí WMI (WMI Filtering)</a:t>
            </a:r>
            <a:endParaRPr lang="cs-CZ" sz="2000" dirty="0" smtClean="0"/>
          </a:p>
          <a:p>
            <a:pPr lvl="1"/>
            <a:r>
              <a:rPr lang="pl-PL" sz="2000" dirty="0" smtClean="0"/>
              <a:t>WMI = Windows </a:t>
            </a:r>
            <a:r>
              <a:rPr lang="pl-PL" sz="2000" dirty="0"/>
              <a:t>Management </a:t>
            </a:r>
            <a:r>
              <a:rPr lang="pl-PL" sz="2000" dirty="0" smtClean="0"/>
              <a:t>Instrumentation</a:t>
            </a:r>
          </a:p>
          <a:p>
            <a:pPr lvl="1"/>
            <a:r>
              <a:rPr lang="cs-CZ" sz="2000" dirty="0" smtClean="0"/>
              <a:t>Dynamická aplikace </a:t>
            </a:r>
            <a:r>
              <a:rPr lang="cs-CZ" sz="2000" dirty="0"/>
              <a:t>skupinových politik = když se má na počítač nebo uživatele aplikovat GPO obsahující WMI filtr, tak si AD nejdříve ověří zda počítač či uživatel splňují podmínku WMI filtru a teprve v případě úspěchu je tato politika </a:t>
            </a:r>
            <a:r>
              <a:rPr lang="cs-CZ" sz="2000" dirty="0" smtClean="0"/>
              <a:t>aplikována.</a:t>
            </a:r>
          </a:p>
          <a:p>
            <a:pPr lvl="1"/>
            <a:r>
              <a:rPr lang="cs-CZ" sz="2000" dirty="0"/>
              <a:t>WMI dotazovací jazyk (WQL) má podobnou syntaxi jako </a:t>
            </a:r>
            <a:r>
              <a:rPr lang="cs-CZ" sz="2000" dirty="0" smtClean="0"/>
              <a:t>SQL.</a:t>
            </a:r>
          </a:p>
          <a:p>
            <a:pPr lvl="1"/>
            <a:r>
              <a:rPr lang="cs-CZ" sz="2000" dirty="0" smtClean="0"/>
              <a:t>Příklady:</a:t>
            </a:r>
          </a:p>
          <a:p>
            <a:pPr lvl="2"/>
            <a:r>
              <a:rPr lang="cs-CZ" sz="1800" i="1" dirty="0"/>
              <a:t>t</a:t>
            </a:r>
            <a:r>
              <a:rPr lang="cs-CZ" sz="1800" i="1" dirty="0" smtClean="0"/>
              <a:t>est zda se jedná o 64b OS</a:t>
            </a:r>
          </a:p>
          <a:p>
            <a:pPr marL="857250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SELECT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* FROM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Win32_Processor WHERE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AddressWidth = </a:t>
            </a:r>
            <a:r>
              <a:rPr lang="en-US" sz="1600" dirty="0" smtClean="0">
                <a:latin typeface="Consolas" pitchFamily="49" charset="0"/>
                <a:cs typeface="Consolas" pitchFamily="49" charset="0"/>
              </a:rPr>
              <a:t>'64</a:t>
            </a:r>
            <a:r>
              <a:rPr lang="en-US" sz="1600" dirty="0">
                <a:latin typeface="Consolas" pitchFamily="49" charset="0"/>
                <a:cs typeface="Consolas" pitchFamily="49" charset="0"/>
              </a:rPr>
              <a:t>'</a:t>
            </a:r>
            <a:endParaRPr lang="cs-CZ" sz="1600" dirty="0" smtClean="0">
              <a:latin typeface="Consolas" pitchFamily="49" charset="0"/>
              <a:cs typeface="Consolas" pitchFamily="49" charset="0"/>
            </a:endParaRPr>
          </a:p>
          <a:p>
            <a:pPr lvl="2"/>
            <a:r>
              <a:rPr lang="cs-CZ" sz="1800" i="1" dirty="0" smtClean="0"/>
              <a:t>test </a:t>
            </a:r>
            <a:r>
              <a:rPr lang="cs-CZ" sz="1800" i="1" dirty="0"/>
              <a:t>zda se jedná </a:t>
            </a:r>
            <a:r>
              <a:rPr lang="cs-CZ" sz="1800" i="1" dirty="0" smtClean="0"/>
              <a:t>alespoň o OS Windows Vista či Server 2008</a:t>
            </a:r>
            <a:endParaRPr lang="cs-CZ" sz="1800" i="1" dirty="0"/>
          </a:p>
          <a:p>
            <a:pPr marL="857250" lvl="2" indent="0">
              <a:buNone/>
            </a:pPr>
            <a:r>
              <a:rPr lang="en-US" sz="1600" dirty="0">
                <a:latin typeface="Consolas" pitchFamily="49" charset="0"/>
                <a:cs typeface="Consolas" pitchFamily="49" charset="0"/>
              </a:rPr>
              <a:t>SELECT Version FROM Win32_OperatingSystem WHERE Version &gt;= "6"</a:t>
            </a:r>
            <a:endParaRPr lang="cs-CZ" sz="1600" dirty="0" smtClean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366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Filtrování pomocí WMI (WMI Filtering)</a:t>
            </a:r>
            <a:endParaRPr lang="cs-CZ" sz="2000" dirty="0" smtClean="0"/>
          </a:p>
        </p:txBody>
      </p:sp>
      <p:grpSp>
        <p:nvGrpSpPr>
          <p:cNvPr id="4" name="Group 4"/>
          <p:cNvGrpSpPr>
            <a:grpSpLocks noChangeAspect="1"/>
          </p:cNvGrpSpPr>
          <p:nvPr/>
        </p:nvGrpSpPr>
        <p:grpSpPr bwMode="auto">
          <a:xfrm>
            <a:off x="755448" y="2030697"/>
            <a:ext cx="7344944" cy="4062600"/>
            <a:chOff x="-6" y="772"/>
            <a:chExt cx="5334" cy="307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" name="AutoShape 5"/>
            <p:cNvSpPr>
              <a:spLocks noChangeArrowheads="1"/>
            </p:cNvSpPr>
            <p:nvPr/>
          </p:nvSpPr>
          <p:spPr bwMode="auto">
            <a:xfrm>
              <a:off x="1137" y="908"/>
              <a:ext cx="1031" cy="1168"/>
            </a:xfrm>
            <a:prstGeom prst="roundRect">
              <a:avLst>
                <a:gd name="adj" fmla="val 4167"/>
              </a:avLst>
            </a:prstGeom>
            <a:solidFill>
              <a:srgbClr val="F0F1E1"/>
            </a:solidFill>
            <a:ln w="9525">
              <a:noFill/>
              <a:round/>
              <a:headEnd/>
              <a:tailEnd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 wrap="none" anchor="ctr"/>
            <a:lstStyle/>
            <a:p>
              <a:pPr algn="l" eaLnBrk="0" hangingPunct="0"/>
              <a:endParaRPr lang="en-US" b="1" dirty="0">
                <a:latin typeface="Arial Narrow" pitchFamily="34" charset="0"/>
              </a:endParaRPr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358" y="2673"/>
              <a:ext cx="4970" cy="1167"/>
            </a:xfrm>
            <a:prstGeom prst="roundRect">
              <a:avLst>
                <a:gd name="adj" fmla="val 4167"/>
              </a:avLst>
            </a:prstGeom>
            <a:gradFill rotWithShape="1">
              <a:gsLst>
                <a:gs pos="0">
                  <a:srgbClr val="D5D69C"/>
                </a:gs>
                <a:gs pos="100000">
                  <a:srgbClr val="EEEFD7"/>
                </a:gs>
              </a:gsLst>
              <a:lin ang="2700000" scaled="1"/>
            </a:gradFill>
            <a:ln w="9525">
              <a:solidFill>
                <a:srgbClr val="808080"/>
              </a:solidFill>
              <a:round/>
              <a:headEnd/>
              <a:tailEnd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 wrap="none" anchor="ctr"/>
            <a:lstStyle/>
            <a:p>
              <a:pPr eaLnBrk="0" hangingPunct="0"/>
              <a:endParaRPr lang="en-US" dirty="0">
                <a:latin typeface="Arial" charset="0"/>
              </a:endParaRPr>
            </a:p>
          </p:txBody>
        </p:sp>
        <p:sp>
          <p:nvSpPr>
            <p:cNvPr id="7" name="Line 7"/>
            <p:cNvSpPr>
              <a:spLocks noChangeShapeType="1"/>
            </p:cNvSpPr>
            <p:nvPr/>
          </p:nvSpPr>
          <p:spPr bwMode="auto">
            <a:xfrm flipV="1">
              <a:off x="1033" y="2004"/>
              <a:ext cx="1847" cy="1129"/>
            </a:xfrm>
            <a:prstGeom prst="line">
              <a:avLst/>
            </a:prstGeom>
            <a:noFill/>
            <a:ln w="57150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8" name="Line 8"/>
            <p:cNvSpPr>
              <a:spLocks noChangeShapeType="1"/>
            </p:cNvSpPr>
            <p:nvPr/>
          </p:nvSpPr>
          <p:spPr bwMode="auto">
            <a:xfrm flipV="1">
              <a:off x="2313" y="2004"/>
              <a:ext cx="567" cy="1294"/>
            </a:xfrm>
            <a:prstGeom prst="line">
              <a:avLst/>
            </a:prstGeom>
            <a:noFill/>
            <a:ln w="57150">
              <a:solidFill>
                <a:srgbClr val="CC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 flipH="1" flipV="1">
              <a:off x="2880" y="2004"/>
              <a:ext cx="539" cy="1303"/>
            </a:xfrm>
            <a:prstGeom prst="line">
              <a:avLst/>
            </a:prstGeom>
            <a:noFill/>
            <a:ln w="57150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10" name="Line 10"/>
            <p:cNvSpPr>
              <a:spLocks noChangeShapeType="1"/>
            </p:cNvSpPr>
            <p:nvPr/>
          </p:nvSpPr>
          <p:spPr bwMode="auto">
            <a:xfrm flipH="1" flipV="1">
              <a:off x="2880" y="2004"/>
              <a:ext cx="1765" cy="1266"/>
            </a:xfrm>
            <a:prstGeom prst="line">
              <a:avLst/>
            </a:prstGeom>
            <a:noFill/>
            <a:ln w="57150">
              <a:solidFill>
                <a:srgbClr val="339966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sp>
          <p:nvSpPr>
            <p:cNvPr id="11" name="Oval 11"/>
            <p:cNvSpPr>
              <a:spLocks noChangeArrowheads="1"/>
            </p:cNvSpPr>
            <p:nvPr/>
          </p:nvSpPr>
          <p:spPr bwMode="auto">
            <a:xfrm rot="-1929138">
              <a:off x="2584" y="1761"/>
              <a:ext cx="743" cy="382"/>
            </a:xfrm>
            <a:prstGeom prst="ellipse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cs-CZ" dirty="0"/>
            </a:p>
          </p:txBody>
        </p:sp>
        <p:pic>
          <p:nvPicPr>
            <p:cNvPr id="12" name="Picture 12" descr="Link_Link01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-929586">
              <a:off x="3205" y="1845"/>
              <a:ext cx="526" cy="261"/>
            </a:xfrm>
            <a:prstGeom prst="rect">
              <a:avLst/>
            </a:prstGeom>
            <a:noFill/>
          </p:spPr>
        </p:pic>
        <p:pic>
          <p:nvPicPr>
            <p:cNvPr id="13" name="Picture 13" descr="Filter01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 rot="-1769641">
              <a:off x="2391" y="1650"/>
              <a:ext cx="925" cy="597"/>
            </a:xfrm>
            <a:prstGeom prst="rect">
              <a:avLst/>
            </a:prstGeom>
            <a:noFill/>
          </p:spPr>
        </p:pic>
        <p:pic>
          <p:nvPicPr>
            <p:cNvPr id="14" name="Picture 14" descr="GroupPolicyObject01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691" y="1653"/>
              <a:ext cx="995" cy="589"/>
            </a:xfrm>
            <a:prstGeom prst="rect">
              <a:avLst/>
            </a:prstGeom>
            <a:noFill/>
          </p:spPr>
        </p:pic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2951" y="772"/>
              <a:ext cx="1399" cy="404"/>
            </a:xfrm>
            <a:prstGeom prst="roundRect">
              <a:avLst>
                <a:gd name="adj" fmla="val 3449"/>
              </a:avLst>
            </a:prstGeom>
            <a:solidFill>
              <a:schemeClr val="bg1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 eaLnBrk="0" hangingPunct="0">
                <a:buClr>
                  <a:schemeClr val="hlink"/>
                </a:buClr>
                <a:buFont typeface="Wingdings" pitchFamily="2" charset="2"/>
                <a:buNone/>
              </a:pPr>
              <a:r>
                <a:rPr lang="cs-CZ" sz="1400" b="1" dirty="0" smtClean="0"/>
                <a:t>Mám</a:t>
              </a:r>
              <a:r>
                <a:rPr lang="en-US" sz="1400" b="1" dirty="0" smtClean="0"/>
                <a:t> </a:t>
              </a:r>
              <a:r>
                <a:rPr lang="en-US" sz="1400" b="1" dirty="0" smtClean="0"/>
                <a:t>3 GB </a:t>
              </a:r>
              <a:r>
                <a:rPr lang="cs-CZ" sz="1400" b="1" dirty="0" smtClean="0"/>
                <a:t>volného místa na disku?</a:t>
              </a:r>
              <a:endParaRPr lang="en-US" sz="1400" b="1" dirty="0"/>
            </a:p>
          </p:txBody>
        </p:sp>
        <p:sp>
          <p:nvSpPr>
            <p:cNvPr id="16" name="AutoShape 16"/>
            <p:cNvSpPr>
              <a:spLocks noChangeArrowheads="1"/>
            </p:cNvSpPr>
            <p:nvPr/>
          </p:nvSpPr>
          <p:spPr bwMode="auto">
            <a:xfrm>
              <a:off x="2297" y="1240"/>
              <a:ext cx="1037" cy="285"/>
            </a:xfrm>
            <a:prstGeom prst="roundRect">
              <a:avLst>
                <a:gd name="adj" fmla="val 4167"/>
              </a:avLst>
            </a:prstGeom>
            <a:gradFill rotWithShape="1">
              <a:gsLst>
                <a:gs pos="0">
                  <a:srgbClr val="8DACD0"/>
                </a:gs>
                <a:gs pos="100000">
                  <a:srgbClr val="DEE7F1"/>
                </a:gs>
              </a:gsLst>
              <a:lin ang="2700000" scaled="1"/>
            </a:gradFill>
            <a:ln w="9525" algn="ctr">
              <a:solidFill>
                <a:srgbClr val="4D4D4D"/>
              </a:solidFill>
              <a:round/>
              <a:headEnd/>
              <a:tailEnd/>
            </a:ln>
            <a:effectLst>
              <a:outerShdw dist="28398" dir="1593903" algn="ctr" rotWithShape="0">
                <a:schemeClr val="tx1">
                  <a:alpha val="50000"/>
                </a:schemeClr>
              </a:outerShdw>
            </a:effectLst>
          </p:spPr>
          <p:txBody>
            <a:bodyPr anchor="ctr"/>
            <a:lstStyle/>
            <a:p>
              <a:pPr algn="ctr" eaLnBrk="0" hangingPunct="0"/>
              <a:r>
                <a:rPr lang="en-US" sz="2000" b="1" dirty="0"/>
                <a:t>WMI </a:t>
              </a:r>
              <a:r>
                <a:rPr lang="cs-CZ" sz="2000" b="1" dirty="0" smtClean="0"/>
                <a:t>filtr</a:t>
              </a:r>
              <a:endParaRPr lang="en-US" sz="2000" b="1" dirty="0"/>
            </a:p>
          </p:txBody>
        </p:sp>
        <p:pic>
          <p:nvPicPr>
            <p:cNvPr id="17" name="Picture 17" descr="Computer_Workstation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35" y="2753"/>
              <a:ext cx="647" cy="809"/>
            </a:xfrm>
            <a:prstGeom prst="rect">
              <a:avLst/>
            </a:prstGeom>
            <a:noFill/>
          </p:spPr>
        </p:pic>
        <p:pic>
          <p:nvPicPr>
            <p:cNvPr id="18" name="Picture 18" descr="UserWithDesktopComputer01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1295" y="1007"/>
              <a:ext cx="746" cy="867"/>
            </a:xfrm>
            <a:prstGeom prst="rect">
              <a:avLst/>
            </a:prstGeom>
            <a:noFill/>
          </p:spPr>
        </p:pic>
        <p:sp>
          <p:nvSpPr>
            <p:cNvPr id="19" name="Rectangle 19"/>
            <p:cNvSpPr>
              <a:spLocks noChangeArrowheads="1"/>
            </p:cNvSpPr>
            <p:nvPr/>
          </p:nvSpPr>
          <p:spPr bwMode="auto">
            <a:xfrm>
              <a:off x="1199" y="1842"/>
              <a:ext cx="887" cy="23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400" b="1" dirty="0"/>
                <a:t>Administrator</a:t>
              </a:r>
            </a:p>
          </p:txBody>
        </p:sp>
        <p:pic>
          <p:nvPicPr>
            <p:cNvPr id="20" name="Picture 20" descr="Computer_Workstation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1986" y="2753"/>
              <a:ext cx="647" cy="809"/>
            </a:xfrm>
            <a:prstGeom prst="rect">
              <a:avLst/>
            </a:prstGeom>
            <a:noFill/>
          </p:spPr>
        </p:pic>
        <p:pic>
          <p:nvPicPr>
            <p:cNvPr id="21" name="Picture 21" descr="Computer_Workstation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163" y="2753"/>
              <a:ext cx="647" cy="809"/>
            </a:xfrm>
            <a:prstGeom prst="rect">
              <a:avLst/>
            </a:prstGeom>
            <a:noFill/>
          </p:spPr>
        </p:pic>
        <p:pic>
          <p:nvPicPr>
            <p:cNvPr id="22" name="Picture 22" descr="Computer_Workstation01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28" y="2753"/>
              <a:ext cx="647" cy="809"/>
            </a:xfrm>
            <a:prstGeom prst="rect">
              <a:avLst/>
            </a:prstGeom>
            <a:noFill/>
          </p:spPr>
        </p:pic>
        <p:sp>
          <p:nvSpPr>
            <p:cNvPr id="23" name="AutoShape 23"/>
            <p:cNvSpPr>
              <a:spLocks noChangeArrowheads="1"/>
            </p:cNvSpPr>
            <p:nvPr/>
          </p:nvSpPr>
          <p:spPr bwMode="auto">
            <a:xfrm>
              <a:off x="-6" y="824"/>
              <a:ext cx="1318" cy="505"/>
            </a:xfrm>
            <a:prstGeom prst="wedgeEllipseCallout">
              <a:avLst>
                <a:gd name="adj1" fmla="val 54741"/>
                <a:gd name="adj2" fmla="val 45051"/>
              </a:avLst>
            </a:prstGeom>
            <a:solidFill>
              <a:schemeClr val="bg1"/>
            </a:solidFill>
            <a:ln w="9525" algn="ctr">
              <a:solidFill>
                <a:srgbClr val="4D4D4D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AFAFAF"/>
              </a:outerShdw>
            </a:effectLst>
          </p:spPr>
          <p:txBody>
            <a:bodyPr lIns="0" tIns="0" rIns="0" bIns="0" anchor="ctr"/>
            <a:lstStyle/>
            <a:p>
              <a:pPr algn="ctr" eaLnBrk="0" hangingPunct="0"/>
              <a:r>
                <a:rPr lang="cs-CZ" sz="1600" b="1" dirty="0" smtClean="0"/>
                <a:t>Chci instalovat</a:t>
              </a:r>
              <a:r>
                <a:rPr lang="en-US" sz="1600" b="1" dirty="0"/>
                <a:t/>
              </a:r>
              <a:br>
                <a:rPr lang="en-US" sz="1600" b="1" dirty="0"/>
              </a:br>
              <a:r>
                <a:rPr lang="en-US" sz="1600" b="1" dirty="0"/>
                <a:t>Office </a:t>
              </a:r>
              <a:r>
                <a:rPr lang="cs-CZ" sz="1600" b="1" dirty="0" smtClean="0"/>
                <a:t>20</a:t>
              </a:r>
              <a:r>
                <a:rPr lang="en-US" sz="1600" b="1" dirty="0" smtClean="0"/>
                <a:t>1</a:t>
              </a:r>
              <a:r>
                <a:rPr lang="cs-CZ" sz="1600" b="1" dirty="0" smtClean="0"/>
                <a:t>0</a:t>
              </a:r>
              <a:r>
                <a:rPr lang="en-US" sz="1600" b="1" dirty="0" smtClean="0"/>
                <a:t>.</a:t>
              </a:r>
              <a:endParaRPr lang="en-US" sz="1600" b="1" dirty="0"/>
            </a:p>
          </p:txBody>
        </p:sp>
        <p:sp>
          <p:nvSpPr>
            <p:cNvPr id="24" name="Rectangle 24"/>
            <p:cNvSpPr>
              <a:spLocks noChangeArrowheads="1"/>
            </p:cNvSpPr>
            <p:nvPr/>
          </p:nvSpPr>
          <p:spPr bwMode="auto">
            <a:xfrm>
              <a:off x="725" y="3555"/>
              <a:ext cx="544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/>
                <a:t>10 GB</a:t>
              </a:r>
            </a:p>
          </p:txBody>
        </p:sp>
        <p:sp>
          <p:nvSpPr>
            <p:cNvPr id="25" name="Rectangle 25"/>
            <p:cNvSpPr>
              <a:spLocks noChangeArrowheads="1"/>
            </p:cNvSpPr>
            <p:nvPr/>
          </p:nvSpPr>
          <p:spPr bwMode="auto">
            <a:xfrm>
              <a:off x="1957" y="3560"/>
              <a:ext cx="668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/>
                <a:t>400 MB</a:t>
              </a:r>
            </a:p>
          </p:txBody>
        </p:sp>
        <p:sp>
          <p:nvSpPr>
            <p:cNvPr id="26" name="Rectangle 26"/>
            <p:cNvSpPr>
              <a:spLocks noChangeArrowheads="1"/>
            </p:cNvSpPr>
            <p:nvPr/>
          </p:nvSpPr>
          <p:spPr bwMode="auto">
            <a:xfrm>
              <a:off x="3137" y="3555"/>
              <a:ext cx="544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/>
                <a:t>35 GB</a:t>
              </a:r>
            </a:p>
          </p:txBody>
        </p:sp>
        <p:sp>
          <p:nvSpPr>
            <p:cNvPr id="27" name="Rectangle 27"/>
            <p:cNvSpPr>
              <a:spLocks noChangeArrowheads="1"/>
            </p:cNvSpPr>
            <p:nvPr/>
          </p:nvSpPr>
          <p:spPr bwMode="auto">
            <a:xfrm>
              <a:off x="4288" y="3568"/>
              <a:ext cx="668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/>
                <a:t>750 MB</a:t>
              </a:r>
            </a:p>
          </p:txBody>
        </p:sp>
        <p:pic>
          <p:nvPicPr>
            <p:cNvPr id="28" name="Picture 28" descr="puzzle_rgb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4500" y="1383"/>
              <a:ext cx="501" cy="457"/>
            </a:xfrm>
            <a:prstGeom prst="rect">
              <a:avLst/>
            </a:prstGeom>
            <a:noFill/>
          </p:spPr>
        </p:pic>
        <p:sp>
          <p:nvSpPr>
            <p:cNvPr id="29" name="Rectangle 29"/>
            <p:cNvSpPr>
              <a:spLocks noChangeArrowheads="1"/>
            </p:cNvSpPr>
            <p:nvPr/>
          </p:nvSpPr>
          <p:spPr bwMode="auto">
            <a:xfrm>
              <a:off x="4010" y="2260"/>
              <a:ext cx="444" cy="28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b="1" dirty="0"/>
                <a:t>GPO</a:t>
              </a:r>
            </a:p>
          </p:txBody>
        </p:sp>
        <p:pic>
          <p:nvPicPr>
            <p:cNvPr id="30" name="Picture 30" descr="Validate_CheckMark0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257" y="3554"/>
              <a:ext cx="210" cy="199"/>
            </a:xfrm>
            <a:prstGeom prst="rect">
              <a:avLst/>
            </a:prstGeom>
            <a:noFill/>
          </p:spPr>
        </p:pic>
        <p:pic>
          <p:nvPicPr>
            <p:cNvPr id="31" name="Picture 31" descr="Validate_CheckMark01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3682" y="3554"/>
              <a:ext cx="210" cy="199"/>
            </a:xfrm>
            <a:prstGeom prst="rect">
              <a:avLst/>
            </a:prstGeom>
            <a:noFill/>
          </p:spPr>
        </p:pic>
        <p:pic>
          <p:nvPicPr>
            <p:cNvPr id="33" name="Picture 33" descr="Validate_XMark01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559" y="3554"/>
              <a:ext cx="213" cy="259"/>
            </a:xfrm>
            <a:prstGeom prst="rect">
              <a:avLst/>
            </a:prstGeom>
            <a:noFill/>
          </p:spPr>
        </p:pic>
      </p:grpSp>
      <p:pic>
        <p:nvPicPr>
          <p:cNvPr id="34" name="Picture 33" descr="Validate_XMark01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485840" y="5610153"/>
            <a:ext cx="293302" cy="3420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0266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Povolení/zakázání Computer/User části GPO</a:t>
            </a:r>
            <a:endParaRPr lang="cs-CZ" sz="2000" dirty="0" smtClean="0"/>
          </a:p>
          <a:p>
            <a:pPr lvl="1"/>
            <a:r>
              <a:rPr lang="pl-PL" sz="2000" dirty="0" smtClean="0"/>
              <a:t>Motivace – větší rychlost zpracování politik =&gt; spokojenější uživatelé.</a:t>
            </a:r>
          </a:p>
          <a:p>
            <a:pPr marL="457200" lvl="1" indent="0">
              <a:buNone/>
            </a:pPr>
            <a:endParaRPr lang="pl-PL" sz="2000" dirty="0"/>
          </a:p>
          <a:p>
            <a:r>
              <a:rPr lang="cs-CZ" sz="2000" dirty="0" smtClean="0"/>
              <a:t>Delegace oprávnění na GPO</a:t>
            </a:r>
          </a:p>
          <a:p>
            <a:pPr lvl="1"/>
            <a:r>
              <a:rPr lang="pl-PL" sz="2000" dirty="0" smtClean="0"/>
              <a:t>Kteří uživatelé nebo skupiny mají oprávnění s politikou nakládat.</a:t>
            </a:r>
          </a:p>
          <a:p>
            <a:pPr lvl="1"/>
            <a:r>
              <a:rPr lang="pl-PL" sz="2000" dirty="0" smtClean="0"/>
              <a:t>Využije se především ve větších prostředích, kde se uplatňuje více úrovní správců.</a:t>
            </a:r>
          </a:p>
          <a:p>
            <a:pPr marL="457200" lvl="1" indent="0">
              <a:buNone/>
            </a:pPr>
            <a:endParaRPr lang="pl-PL" sz="2000" dirty="0" smtClean="0"/>
          </a:p>
        </p:txBody>
      </p:sp>
    </p:spTree>
    <p:extLst>
      <p:ext uri="{BB962C8B-B14F-4D97-AF65-F5344CB8AC3E}">
        <p14:creationId xmlns:p14="http://schemas.microsoft.com/office/powerpoint/2010/main" val="355873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 s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Loopback processing</a:t>
            </a:r>
          </a:p>
          <a:p>
            <a:pPr lvl="1"/>
            <a:r>
              <a:rPr lang="cs-CZ" sz="2000" dirty="0" smtClean="0"/>
              <a:t>Použití nastavení z části User configuration na </a:t>
            </a:r>
            <a:r>
              <a:rPr lang="cs-CZ" sz="2000" dirty="0" smtClean="0"/>
              <a:t>počítač.</a:t>
            </a:r>
            <a:endParaRPr lang="cs-CZ" sz="2000" dirty="0" smtClean="0"/>
          </a:p>
          <a:p>
            <a:pPr lvl="1"/>
            <a:r>
              <a:rPr lang="cs-CZ" sz="2000" dirty="0" smtClean="0"/>
              <a:t>Computer Configuration -&gt; Administrative Templates -&gt; System -&gt; Group Policy -&gt; User Group Policy loopback processing mode</a:t>
            </a:r>
          </a:p>
          <a:p>
            <a:pPr lvl="1"/>
            <a:r>
              <a:rPr lang="cs-CZ" sz="2000" dirty="0" smtClean="0"/>
              <a:t>Merge – stáhne se seznam politik pro </a:t>
            </a:r>
            <a:r>
              <a:rPr lang="cs-CZ" sz="2000" dirty="0" smtClean="0"/>
              <a:t>objekt uživatele</a:t>
            </a:r>
            <a:r>
              <a:rPr lang="cs-CZ" sz="2000" dirty="0" smtClean="0"/>
              <a:t>, následně </a:t>
            </a:r>
            <a:r>
              <a:rPr lang="cs-CZ" sz="2000" dirty="0" smtClean="0"/>
              <a:t>se stáhne seznam politik pro objekt počítače a </a:t>
            </a:r>
            <a:r>
              <a:rPr lang="cs-CZ" sz="2000" dirty="0" smtClean="0"/>
              <a:t>zařadí se za seznam politik pro </a:t>
            </a:r>
            <a:r>
              <a:rPr lang="cs-CZ" sz="2000" dirty="0" smtClean="0"/>
              <a:t>objekt uživatele; postupně </a:t>
            </a:r>
            <a:r>
              <a:rPr lang="cs-CZ" sz="2000" dirty="0" smtClean="0"/>
              <a:t>se vše aplikuje; pokud dojde ke konfliktu některých nastavení, tak "vítězí" </a:t>
            </a:r>
            <a:r>
              <a:rPr lang="cs-CZ" sz="2000" dirty="0" smtClean="0"/>
              <a:t>nastavení pro objekt počítače, protože jsou později na seznamu;</a:t>
            </a:r>
            <a:endParaRPr lang="cs-CZ" sz="2000" dirty="0" smtClean="0"/>
          </a:p>
          <a:p>
            <a:pPr lvl="1"/>
            <a:r>
              <a:rPr lang="cs-CZ" sz="2000" dirty="0" smtClean="0"/>
              <a:t>Replace – </a:t>
            </a:r>
            <a:r>
              <a:rPr lang="cs-CZ" sz="2000" dirty="0" smtClean="0"/>
              <a:t>stáhne </a:t>
            </a:r>
            <a:r>
              <a:rPr lang="cs-CZ" sz="2000" dirty="0" smtClean="0"/>
              <a:t>se </a:t>
            </a:r>
            <a:r>
              <a:rPr lang="cs-CZ" sz="2000" dirty="0" smtClean="0"/>
              <a:t>pouze seznam politik pro objekt počítače </a:t>
            </a:r>
            <a:r>
              <a:rPr lang="cs-CZ" sz="2000" dirty="0" smtClean="0"/>
              <a:t>a použijí se jako nastavení </a:t>
            </a:r>
            <a:r>
              <a:rPr lang="cs-CZ" sz="2000" dirty="0" smtClean="0"/>
              <a:t>pro objekt uživatele; politiky, které jsou standardně nalinkovány na objekt uživatele jsou zcela ignorovány;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8225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Správa </a:t>
            </a:r>
            <a:r>
              <a:rPr lang="cs-CZ" dirty="0" smtClean="0"/>
              <a:t>GPO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Kontejner Group Policy Objects vs. OU</a:t>
            </a:r>
          </a:p>
          <a:p>
            <a:pPr lvl="1"/>
            <a:r>
              <a:rPr lang="cs-CZ" sz="2000" dirty="0" smtClean="0"/>
              <a:t>Vytvoření GPO</a:t>
            </a:r>
          </a:p>
          <a:p>
            <a:pPr lvl="1"/>
            <a:r>
              <a:rPr lang="cs-CZ" sz="2000" dirty="0" smtClean="0"/>
              <a:t>Back Up…</a:t>
            </a:r>
          </a:p>
          <a:p>
            <a:pPr lvl="1"/>
            <a:r>
              <a:rPr lang="cs-CZ" sz="2000" dirty="0" smtClean="0"/>
              <a:t>Restore from Backup…</a:t>
            </a:r>
          </a:p>
          <a:p>
            <a:pPr lvl="1"/>
            <a:r>
              <a:rPr lang="cs-CZ" sz="2000" dirty="0" smtClean="0"/>
              <a:t>Import Settings…</a:t>
            </a:r>
          </a:p>
          <a:p>
            <a:pPr lvl="1"/>
            <a:r>
              <a:rPr lang="cs-CZ" sz="2000" dirty="0" smtClean="0"/>
              <a:t>Save Report…</a:t>
            </a:r>
          </a:p>
        </p:txBody>
      </p:sp>
    </p:spTree>
    <p:extLst>
      <p:ext uri="{BB962C8B-B14F-4D97-AF65-F5344CB8AC3E}">
        <p14:creationId xmlns:p14="http://schemas.microsoft.com/office/powerpoint/2010/main" val="58215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659</Words>
  <Application>Microsoft Office PowerPoint</Application>
  <PresentationFormat>Předvádění na obrazovce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Skupinové politiky 2</vt:lpstr>
      <vt:lpstr>Práce s GPO</vt:lpstr>
      <vt:lpstr>Práce s GPO</vt:lpstr>
      <vt:lpstr>Práce s GPO</vt:lpstr>
      <vt:lpstr>Práce s GPO</vt:lpstr>
      <vt:lpstr>Práce s GPO</vt:lpstr>
      <vt:lpstr>Práce s GPO</vt:lpstr>
      <vt:lpstr>Práce s GPO</vt:lpstr>
      <vt:lpstr>Správa GPO</vt:lpstr>
      <vt:lpstr>Ladění GPO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Skupinové politiky</dc:title>
  <dc:creator>Ave</dc:creator>
  <cp:lastModifiedBy>Pavel Tuček</cp:lastModifiedBy>
  <cp:revision>75</cp:revision>
  <dcterms:created xsi:type="dcterms:W3CDTF">2011-03-13T13:56:52Z</dcterms:created>
  <dcterms:modified xsi:type="dcterms:W3CDTF">2011-03-22T01:31:09Z</dcterms:modified>
</cp:coreProperties>
</file>