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4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60"/>
  </p:normalViewPr>
  <p:slideViewPr>
    <p:cSldViewPr>
      <p:cViewPr varScale="1">
        <p:scale>
          <a:sx n="73" d="100"/>
          <a:sy n="73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Skupinové politiky 3</a:t>
            </a:r>
            <a:br>
              <a:rPr lang="cs-CZ" dirty="0" smtClean="0"/>
            </a:br>
            <a:r>
              <a:rPr lang="cs-CZ" dirty="0" smtClean="0"/>
              <a:t>Správa softwaru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instalace 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Průběh instalace softwaru pro uživatele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 </a:t>
            </a:r>
            <a:r>
              <a:rPr lang="cs-CZ" sz="2000" dirty="0" smtClean="0"/>
              <a:t>přihlášení </a:t>
            </a:r>
            <a:r>
              <a:rPr lang="cs-CZ" sz="2000" dirty="0"/>
              <a:t>uživatele se aplikují skupinové politiky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dochází k </a:t>
            </a:r>
            <a:r>
              <a:rPr lang="cs-CZ" sz="2000" dirty="0" smtClean="0"/>
              <a:t>instalaci softwaru na uživatele (pod systémovým účtem)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probíhají přihlašovací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při prvním spuštění aplikace uživatelem </a:t>
            </a:r>
            <a:r>
              <a:rPr lang="cs-CZ" sz="2000" dirty="0" smtClean="0"/>
              <a:t>dochází </a:t>
            </a:r>
            <a:r>
              <a:rPr lang="cs-CZ" sz="2000" dirty="0"/>
              <a:t>k </a:t>
            </a:r>
            <a:r>
              <a:rPr lang="cs-CZ" sz="2000" dirty="0" smtClean="0"/>
              <a:t>dokončení instalace </a:t>
            </a:r>
            <a:r>
              <a:rPr lang="cs-CZ" sz="2000" dirty="0"/>
              <a:t>softwaru </a:t>
            </a:r>
            <a:r>
              <a:rPr lang="cs-CZ" sz="2000" dirty="0" smtClean="0"/>
              <a:t>= inicializaci softwaru (probíhá </a:t>
            </a:r>
            <a:r>
              <a:rPr lang="cs-CZ" sz="2000" dirty="0"/>
              <a:t>pod uživatelským účtem)</a:t>
            </a:r>
          </a:p>
        </p:txBody>
      </p:sp>
    </p:spTree>
    <p:extLst>
      <p:ext uri="{BB962C8B-B14F-4D97-AF65-F5344CB8AC3E}">
        <p14:creationId xmlns:p14="http://schemas.microsoft.com/office/powerpoint/2010/main" val="22690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Údržba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Upgrade/nová verze softwaru</a:t>
            </a:r>
          </a:p>
          <a:p>
            <a:r>
              <a:rPr lang="cs-CZ" sz="2000" dirty="0"/>
              <a:t>nahrazení</a:t>
            </a:r>
          </a:p>
          <a:p>
            <a:r>
              <a:rPr lang="cs-CZ" sz="2000" dirty="0"/>
              <a:t>souběžně více verzí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Typ upgradu softwaru</a:t>
            </a:r>
          </a:p>
          <a:p>
            <a:r>
              <a:rPr lang="cs-CZ" sz="2000" dirty="0"/>
              <a:t>povinný upgrade (mandatory)</a:t>
            </a:r>
          </a:p>
          <a:p>
            <a:pPr lvl="1"/>
            <a:r>
              <a:rPr lang="cs-CZ" sz="1600" dirty="0"/>
              <a:t>uživatelé mohou používat pouze upgradovanou verzi softwaru</a:t>
            </a:r>
          </a:p>
          <a:p>
            <a:r>
              <a:rPr lang="cs-CZ" sz="2000" dirty="0"/>
              <a:t>nepovinný upgrade (optional)</a:t>
            </a:r>
          </a:p>
          <a:p>
            <a:pPr lvl="1"/>
            <a:r>
              <a:rPr lang="cs-CZ" sz="1600" dirty="0"/>
              <a:t>uživatelé mají na výběr, jestli chtějí upgrade</a:t>
            </a:r>
          </a:p>
          <a:p>
            <a:r>
              <a:rPr lang="cs-CZ" sz="2000" dirty="0"/>
              <a:t>selektivní upgrade (selective)</a:t>
            </a:r>
          </a:p>
          <a:p>
            <a:pPr lvl="1"/>
            <a:r>
              <a:rPr lang="cs-CZ" sz="1600" dirty="0"/>
              <a:t>upgrade je zpřístupněn jen pro vybrané uživatele</a:t>
            </a:r>
          </a:p>
        </p:txBody>
      </p:sp>
    </p:spTree>
    <p:extLst>
      <p:ext uri="{BB962C8B-B14F-4D97-AF65-F5344CB8AC3E}">
        <p14:creationId xmlns:p14="http://schemas.microsoft.com/office/powerpoint/2010/main" val="22690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Odstranění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Odstranění softwaru</a:t>
            </a:r>
          </a:p>
          <a:p>
            <a:r>
              <a:rPr lang="cs-CZ" sz="2000" dirty="0"/>
              <a:t>vynucené (forced)</a:t>
            </a:r>
          </a:p>
          <a:p>
            <a:pPr lvl="1"/>
            <a:r>
              <a:rPr lang="cs-CZ" sz="1600" dirty="0"/>
              <a:t>software je automaticky odstraněn z počítače a není nadále nabízen k instalaci</a:t>
            </a:r>
          </a:p>
          <a:p>
            <a:r>
              <a:rPr lang="cs-CZ" sz="2000" dirty="0"/>
              <a:t>volitelné (optional)</a:t>
            </a:r>
          </a:p>
          <a:p>
            <a:pPr lvl="1"/>
            <a:r>
              <a:rPr lang="cs-CZ" sz="1600" dirty="0"/>
              <a:t>software není odstraněn z počítače automaticky, ale uživateli je zpřístupněna možnost jeho odinstalace</a:t>
            </a:r>
          </a:p>
          <a:p>
            <a:pPr lvl="1"/>
            <a:r>
              <a:rPr lang="cs-CZ" sz="1600" dirty="0"/>
              <a:t>upgrade softwaru není možný</a:t>
            </a:r>
          </a:p>
        </p:txBody>
      </p:sp>
    </p:spTree>
    <p:extLst>
      <p:ext uri="{BB962C8B-B14F-4D97-AF65-F5344CB8AC3E}">
        <p14:creationId xmlns:p14="http://schemas.microsoft.com/office/powerpoint/2010/main" val="22690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Alternativy </a:t>
            </a:r>
            <a:r>
              <a:rPr lang="cs-CZ" dirty="0" smtClean="0">
                <a:latin typeface="+mn-lt"/>
              </a:rPr>
              <a:t>k Windows Installer</a:t>
            </a:r>
            <a:endParaRPr lang="en-US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Alternativy k instalaci softwaru pomocí .msi</a:t>
            </a:r>
          </a:p>
          <a:p>
            <a:r>
              <a:rPr lang="cs-CZ" sz="2000" dirty="0"/>
              <a:t>skriptování</a:t>
            </a:r>
          </a:p>
          <a:p>
            <a:r>
              <a:rPr lang="cs-CZ" sz="2000" dirty="0"/>
              <a:t>InstallShield: /r (record), /s (silent)...</a:t>
            </a:r>
          </a:p>
          <a:p>
            <a:r>
              <a:rPr lang="cs-CZ" sz="2000" dirty="0"/>
              <a:t>Wise InstallMaster: /s (silent)</a:t>
            </a:r>
          </a:p>
          <a:p>
            <a:r>
              <a:rPr lang="cs-CZ" sz="2000" dirty="0"/>
              <a:t>Inno Setup: /sp- /silent /norestart</a:t>
            </a:r>
          </a:p>
          <a:p>
            <a:r>
              <a:rPr lang="cs-CZ" sz="2000" dirty="0"/>
              <a:t>Nullsoft Scriptable Install System: /S (silent)</a:t>
            </a:r>
          </a:p>
          <a:p>
            <a:r>
              <a:rPr lang="cs-CZ" sz="2000" dirty="0"/>
              <a:t>Ghost installer: -s (silent)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Microsoft </a:t>
            </a:r>
            <a:r>
              <a:rPr lang="cs-CZ" sz="2000" dirty="0"/>
              <a:t>System Center Configuration Manager (2007 </a:t>
            </a:r>
            <a:r>
              <a:rPr lang="cs-CZ" sz="2000" dirty="0" smtClean="0"/>
              <a:t>R</a:t>
            </a:r>
            <a:r>
              <a:rPr lang="en-US" sz="2000" dirty="0" smtClean="0"/>
              <a:t>3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000" dirty="0" smtClean="0"/>
              <a:t>dokáže </a:t>
            </a:r>
            <a:r>
              <a:rPr lang="cs-CZ" sz="2000" dirty="0"/>
              <a:t>spravovat veškerý software bez nutnosti .msi balíků</a:t>
            </a:r>
          </a:p>
          <a:p>
            <a:r>
              <a:rPr lang="cs-CZ" sz="2000" dirty="0"/>
              <a:t>dokáže distribuovat aktualizace</a:t>
            </a:r>
          </a:p>
          <a:p>
            <a:r>
              <a:rPr lang="cs-CZ" sz="2000" dirty="0"/>
              <a:t>umí instalovat i OS (image based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627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softwaru v AD</a:t>
            </a:r>
            <a:endParaRPr lang="en-US" dirty="0"/>
          </a:p>
        </p:txBody>
      </p:sp>
      <p:grpSp>
        <p:nvGrpSpPr>
          <p:cNvPr id="4" name="Group 51"/>
          <p:cNvGrpSpPr>
            <a:grpSpLocks noChangeAspect="1"/>
          </p:cNvGrpSpPr>
          <p:nvPr/>
        </p:nvGrpSpPr>
        <p:grpSpPr bwMode="auto">
          <a:xfrm>
            <a:off x="1034154" y="1423382"/>
            <a:ext cx="7119461" cy="4665980"/>
            <a:chOff x="793" y="1071"/>
            <a:chExt cx="4077" cy="26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907" y="1071"/>
              <a:ext cx="1963" cy="1269"/>
              <a:chOff x="2928" y="840"/>
              <a:chExt cx="2087" cy="1392"/>
            </a:xfrm>
          </p:grpSpPr>
          <p:sp>
            <p:nvSpPr>
              <p:cNvPr id="31" name="AutoShape 6"/>
              <p:cNvSpPr>
                <a:spLocks noChangeArrowheads="1"/>
              </p:cNvSpPr>
              <p:nvPr/>
            </p:nvSpPr>
            <p:spPr bwMode="auto">
              <a:xfrm>
                <a:off x="2928" y="840"/>
                <a:ext cx="2087" cy="1392"/>
              </a:xfrm>
              <a:prstGeom prst="roundRect">
                <a:avLst>
                  <a:gd name="adj" fmla="val 5028"/>
                </a:avLst>
              </a:prstGeom>
              <a:solidFill>
                <a:srgbClr val="F0F1E1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anchor="ctr"/>
              <a:lstStyle/>
              <a:p>
                <a:pPr marL="177800" indent="-177800" algn="l" eaLnBrk="0" hangingPunct="0">
                  <a:buSzPct val="85000"/>
                </a:pP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32" name="AutoShape 7"/>
              <p:cNvSpPr>
                <a:spLocks noChangeArrowheads="1"/>
              </p:cNvSpPr>
              <p:nvPr/>
            </p:nvSpPr>
            <p:spPr bwMode="auto">
              <a:xfrm>
                <a:off x="2984" y="895"/>
                <a:ext cx="213" cy="24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F0F0F0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2400" b="1" dirty="0">
                    <a:solidFill>
                      <a:srgbClr val="990033"/>
                    </a:solidFill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33" name="AutoShape 8"/>
              <p:cNvSpPr>
                <a:spLocks noChangeArrowheads="1"/>
              </p:cNvSpPr>
              <p:nvPr/>
            </p:nvSpPr>
            <p:spPr bwMode="auto">
              <a:xfrm>
                <a:off x="2967" y="1882"/>
                <a:ext cx="1649" cy="32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sz="2200" b="1" dirty="0">
                    <a:latin typeface="Arial Narrow" pitchFamily="34" charset="0"/>
                  </a:rPr>
                  <a:t>Instalace</a:t>
                </a:r>
                <a:endParaRPr lang="en-US" dirty="0">
                  <a:latin typeface="Arial Narrow" pitchFamily="34" charset="0"/>
                </a:endParaRPr>
              </a:p>
            </p:txBody>
          </p:sp>
          <p:pic>
            <p:nvPicPr>
              <p:cNvPr id="34" name="Picture 9" descr="Computer_DesktopComputerSansKeyboard0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848" y="935"/>
                <a:ext cx="769" cy="937"/>
              </a:xfrm>
              <a:prstGeom prst="rect">
                <a:avLst/>
              </a:prstGeom>
              <a:noFill/>
            </p:spPr>
          </p:pic>
          <p:grpSp>
            <p:nvGrpSpPr>
              <p:cNvPr id="35" name="Group 10"/>
              <p:cNvGrpSpPr>
                <a:grpSpLocks/>
              </p:cNvGrpSpPr>
              <p:nvPr/>
            </p:nvGrpSpPr>
            <p:grpSpPr bwMode="auto">
              <a:xfrm>
                <a:off x="4196" y="1156"/>
                <a:ext cx="781" cy="597"/>
                <a:chOff x="3408" y="912"/>
                <a:chExt cx="720" cy="550"/>
              </a:xfrm>
            </p:grpSpPr>
            <p:sp>
              <p:nvSpPr>
                <p:cNvPr id="36" name="Rectangle 11"/>
                <p:cNvSpPr>
                  <a:spLocks noChangeArrowheads="1"/>
                </p:cNvSpPr>
                <p:nvPr/>
              </p:nvSpPr>
              <p:spPr bwMode="auto">
                <a:xfrm>
                  <a:off x="3450" y="954"/>
                  <a:ext cx="678" cy="508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 dirty="0"/>
                </a:p>
              </p:txBody>
            </p:sp>
            <p:sp>
              <p:nvSpPr>
                <p:cNvPr id="37" name="Rectangle 12"/>
                <p:cNvSpPr>
                  <a:spLocks noChangeArrowheads="1"/>
                </p:cNvSpPr>
                <p:nvPr/>
              </p:nvSpPr>
              <p:spPr bwMode="auto">
                <a:xfrm>
                  <a:off x="3408" y="912"/>
                  <a:ext cx="678" cy="85"/>
                </a:xfrm>
                <a:prstGeom prst="rect">
                  <a:avLst/>
                </a:prstGeom>
                <a:gradFill rotWithShape="0">
                  <a:gsLst>
                    <a:gs pos="0">
                      <a:srgbClr val="333399">
                        <a:gamma/>
                        <a:shade val="46275"/>
                        <a:invGamma/>
                      </a:srgbClr>
                    </a:gs>
                    <a:gs pos="100000">
                      <a:srgbClr val="333399"/>
                    </a:gs>
                  </a:gsLst>
                  <a:lin ang="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 dirty="0"/>
                </a:p>
              </p:txBody>
            </p:sp>
            <p:sp>
              <p:nvSpPr>
                <p:cNvPr id="38" name="Rectangle 13"/>
                <p:cNvSpPr>
                  <a:spLocks noChangeArrowheads="1"/>
                </p:cNvSpPr>
                <p:nvPr/>
              </p:nvSpPr>
              <p:spPr bwMode="auto">
                <a:xfrm>
                  <a:off x="3408" y="997"/>
                  <a:ext cx="296" cy="42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hlink">
                        <a:gamma/>
                        <a:tint val="2000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 dirty="0"/>
                </a:p>
              </p:txBody>
            </p:sp>
            <p:sp>
              <p:nvSpPr>
                <p:cNvPr id="39" name="Rectangle 14"/>
                <p:cNvSpPr>
                  <a:spLocks noChangeArrowheads="1"/>
                </p:cNvSpPr>
                <p:nvPr/>
              </p:nvSpPr>
              <p:spPr bwMode="auto">
                <a:xfrm>
                  <a:off x="3704" y="997"/>
                  <a:ext cx="382" cy="42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 dirty="0"/>
                </a:p>
              </p:txBody>
            </p:sp>
            <p:sp>
              <p:nvSpPr>
                <p:cNvPr id="40" name="Rectangle 15"/>
                <p:cNvSpPr>
                  <a:spLocks noChangeArrowheads="1"/>
                </p:cNvSpPr>
                <p:nvPr/>
              </p:nvSpPr>
              <p:spPr bwMode="auto">
                <a:xfrm>
                  <a:off x="3701" y="1058"/>
                  <a:ext cx="420" cy="3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800" b="1" dirty="0">
                      <a:solidFill>
                        <a:schemeClr val="hlink"/>
                      </a:solidFill>
                      <a:latin typeface="Arial" charset="0"/>
                    </a:rPr>
                    <a:t>1.0</a:t>
                  </a:r>
                </a:p>
              </p:txBody>
            </p:sp>
          </p:grp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793" y="2475"/>
              <a:ext cx="1963" cy="1268"/>
              <a:chOff x="680" y="2380"/>
              <a:chExt cx="2087" cy="1392"/>
            </a:xfrm>
          </p:grpSpPr>
          <p:sp>
            <p:nvSpPr>
              <p:cNvPr id="27" name="AutoShape 17"/>
              <p:cNvSpPr>
                <a:spLocks noChangeArrowheads="1"/>
              </p:cNvSpPr>
              <p:nvPr/>
            </p:nvSpPr>
            <p:spPr bwMode="auto">
              <a:xfrm>
                <a:off x="680" y="2380"/>
                <a:ext cx="2087" cy="1392"/>
              </a:xfrm>
              <a:prstGeom prst="roundRect">
                <a:avLst>
                  <a:gd name="adj" fmla="val 5028"/>
                </a:avLst>
              </a:prstGeom>
              <a:solidFill>
                <a:srgbClr val="F0F1E1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anchor="ctr"/>
              <a:lstStyle/>
              <a:p>
                <a:pPr marL="177800" indent="-177800" algn="l" eaLnBrk="0" hangingPunct="0">
                  <a:buSzPct val="85000"/>
                </a:pP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28" name="AutoShape 18"/>
              <p:cNvSpPr>
                <a:spLocks noChangeArrowheads="1"/>
              </p:cNvSpPr>
              <p:nvPr/>
            </p:nvSpPr>
            <p:spPr bwMode="auto">
              <a:xfrm>
                <a:off x="736" y="2435"/>
                <a:ext cx="213" cy="24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F0F0F0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2400" b="1" dirty="0">
                    <a:solidFill>
                      <a:srgbClr val="990033"/>
                    </a:solidFill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29" name="AutoShape 19"/>
              <p:cNvSpPr>
                <a:spLocks noChangeArrowheads="1"/>
              </p:cNvSpPr>
              <p:nvPr/>
            </p:nvSpPr>
            <p:spPr bwMode="auto">
              <a:xfrm>
                <a:off x="702" y="3433"/>
                <a:ext cx="956" cy="32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cs-CZ" sz="2200" b="1" dirty="0">
                    <a:latin typeface="Arial Narrow" pitchFamily="34" charset="0"/>
                  </a:rPr>
                  <a:t>Odstranění</a:t>
                </a:r>
                <a:endParaRPr lang="en-US" dirty="0">
                  <a:latin typeface="Arial Narrow" pitchFamily="34" charset="0"/>
                </a:endParaRPr>
              </a:p>
            </p:txBody>
          </p:sp>
          <p:pic>
            <p:nvPicPr>
              <p:cNvPr id="30" name="Picture 20" descr="Computer_DesktopComputerSansKeyboard0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52" y="2568"/>
                <a:ext cx="795" cy="968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889" y="2475"/>
              <a:ext cx="1981" cy="1268"/>
              <a:chOff x="2909" y="2380"/>
              <a:chExt cx="2106" cy="1392"/>
            </a:xfrm>
          </p:grpSpPr>
          <p:sp>
            <p:nvSpPr>
              <p:cNvPr id="16" name="AutoShape 22"/>
              <p:cNvSpPr>
                <a:spLocks noChangeArrowheads="1"/>
              </p:cNvSpPr>
              <p:nvPr/>
            </p:nvSpPr>
            <p:spPr bwMode="auto">
              <a:xfrm>
                <a:off x="2928" y="2380"/>
                <a:ext cx="2087" cy="1392"/>
              </a:xfrm>
              <a:prstGeom prst="roundRect">
                <a:avLst>
                  <a:gd name="adj" fmla="val 5028"/>
                </a:avLst>
              </a:prstGeom>
              <a:solidFill>
                <a:srgbClr val="F0F1E1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anchor="ctr"/>
              <a:lstStyle/>
              <a:p>
                <a:pPr marL="177800" indent="-177800" algn="l" eaLnBrk="0" hangingPunct="0">
                  <a:buSzPct val="85000"/>
                </a:pP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7" name="AutoShape 23"/>
              <p:cNvSpPr>
                <a:spLocks noChangeArrowheads="1"/>
              </p:cNvSpPr>
              <p:nvPr/>
            </p:nvSpPr>
            <p:spPr bwMode="auto">
              <a:xfrm>
                <a:off x="2984" y="2435"/>
                <a:ext cx="213" cy="24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F0F0F0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2400" b="1" dirty="0">
                    <a:solidFill>
                      <a:srgbClr val="990033"/>
                    </a:solidFill>
                    <a:latin typeface="Arial Narrow" pitchFamily="34" charset="0"/>
                  </a:rPr>
                  <a:t>3</a:t>
                </a:r>
              </a:p>
            </p:txBody>
          </p:sp>
          <p:sp>
            <p:nvSpPr>
              <p:cNvPr id="18" name="AutoShape 24"/>
              <p:cNvSpPr>
                <a:spLocks noChangeArrowheads="1"/>
              </p:cNvSpPr>
              <p:nvPr/>
            </p:nvSpPr>
            <p:spPr bwMode="auto">
              <a:xfrm>
                <a:off x="2909" y="3433"/>
                <a:ext cx="1693" cy="32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0" hangingPunct="0"/>
                <a:r>
                  <a:rPr lang="cs-CZ" sz="2200" b="1" dirty="0">
                    <a:latin typeface="Arial Narrow" pitchFamily="34" charset="0"/>
                  </a:rPr>
                  <a:t>Údržba</a:t>
                </a:r>
                <a:endParaRPr lang="en-US" dirty="0">
                  <a:latin typeface="Arial Narrow" pitchFamily="34" charset="0"/>
                </a:endParaRPr>
              </a:p>
            </p:txBody>
          </p:sp>
          <p:pic>
            <p:nvPicPr>
              <p:cNvPr id="19" name="Picture 25" descr="Computer_DesktopComputerSansKeyboard0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700" y="2596"/>
                <a:ext cx="745" cy="908"/>
              </a:xfrm>
              <a:prstGeom prst="rect">
                <a:avLst/>
              </a:prstGeom>
              <a:noFill/>
            </p:spPr>
          </p:pic>
          <p:grpSp>
            <p:nvGrpSpPr>
              <p:cNvPr id="20" name="Group 26"/>
              <p:cNvGrpSpPr>
                <a:grpSpLocks/>
              </p:cNvGrpSpPr>
              <p:nvPr/>
            </p:nvGrpSpPr>
            <p:grpSpPr bwMode="auto">
              <a:xfrm>
                <a:off x="4196" y="2781"/>
                <a:ext cx="774" cy="591"/>
                <a:chOff x="4368" y="2082"/>
                <a:chExt cx="864" cy="660"/>
              </a:xfrm>
            </p:grpSpPr>
            <p:grpSp>
              <p:nvGrpSpPr>
                <p:cNvPr id="21" name="Group 27"/>
                <p:cNvGrpSpPr>
                  <a:grpSpLocks/>
                </p:cNvGrpSpPr>
                <p:nvPr/>
              </p:nvGrpSpPr>
              <p:grpSpPr bwMode="auto">
                <a:xfrm>
                  <a:off x="4368" y="2082"/>
                  <a:ext cx="864" cy="660"/>
                  <a:chOff x="3936" y="2688"/>
                  <a:chExt cx="576" cy="440"/>
                </a:xfrm>
              </p:grpSpPr>
              <p:sp>
                <p:nvSpPr>
                  <p:cNvPr id="2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970" y="2722"/>
                    <a:ext cx="542" cy="406"/>
                  </a:xfrm>
                  <a:prstGeom prst="rect">
                    <a:avLst/>
                  </a:prstGeom>
                  <a:solidFill>
                    <a:srgbClr val="808080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 dirty="0"/>
                  </a:p>
                </p:txBody>
              </p:sp>
              <p:sp>
                <p:nvSpPr>
                  <p:cNvPr id="24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2688"/>
                    <a:ext cx="542" cy="6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0000">
                          <a:gamma/>
                          <a:shade val="46275"/>
                          <a:invGamma/>
                        </a:srgbClr>
                      </a:gs>
                      <a:gs pos="100000">
                        <a:srgbClr val="FF0000"/>
                      </a:gs>
                    </a:gsLst>
                    <a:lin ang="0" scaled="1"/>
                  </a:gra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 dirty="0"/>
                  </a:p>
                </p:txBody>
              </p:sp>
              <p:sp>
                <p:nvSpPr>
                  <p:cNvPr id="25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2756"/>
                    <a:ext cx="237" cy="338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FFFFCC">
                          <a:gamma/>
                          <a:tint val="20000"/>
                          <a:invGamma/>
                        </a:srgbClr>
                      </a:gs>
                      <a:gs pos="100000">
                        <a:srgbClr val="FFFFCC"/>
                      </a:gs>
                    </a:gsLst>
                    <a:lin ang="5400000" scaled="1"/>
                  </a:gra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 dirty="0"/>
                  </a:p>
                </p:txBody>
              </p:sp>
              <p:sp>
                <p:nvSpPr>
                  <p:cNvPr id="26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173" y="2756"/>
                    <a:ext cx="305" cy="338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 dirty="0"/>
                  </a:p>
                </p:txBody>
              </p:sp>
            </p:grpSp>
            <p:sp>
              <p:nvSpPr>
                <p:cNvPr id="22" name="Rectangle 32"/>
                <p:cNvSpPr>
                  <a:spLocks noChangeArrowheads="1"/>
                </p:cNvSpPr>
                <p:nvPr/>
              </p:nvSpPr>
              <p:spPr bwMode="auto">
                <a:xfrm>
                  <a:off x="4685" y="2310"/>
                  <a:ext cx="508" cy="40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800" b="1" dirty="0">
                      <a:solidFill>
                        <a:srgbClr val="FFFF99"/>
                      </a:solidFill>
                      <a:latin typeface="Arial" charset="0"/>
                    </a:rPr>
                    <a:t>2.0</a:t>
                  </a:r>
                </a:p>
              </p:txBody>
            </p:sp>
          </p:grp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793" y="1071"/>
              <a:ext cx="1963" cy="1269"/>
              <a:chOff x="680" y="840"/>
              <a:chExt cx="2087" cy="1392"/>
            </a:xfrm>
          </p:grpSpPr>
          <p:sp>
            <p:nvSpPr>
              <p:cNvPr id="12" name="AutoShape 34"/>
              <p:cNvSpPr>
                <a:spLocks noChangeArrowheads="1"/>
              </p:cNvSpPr>
              <p:nvPr/>
            </p:nvSpPr>
            <p:spPr bwMode="auto">
              <a:xfrm>
                <a:off x="680" y="840"/>
                <a:ext cx="2087" cy="1392"/>
              </a:xfrm>
              <a:prstGeom prst="roundRect">
                <a:avLst>
                  <a:gd name="adj" fmla="val 5028"/>
                </a:avLst>
              </a:prstGeom>
              <a:solidFill>
                <a:srgbClr val="F0F1E1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anchor="ctr"/>
              <a:lstStyle/>
              <a:p>
                <a:pPr marL="177800" indent="-177800" algn="l" eaLnBrk="0" hangingPunct="0">
                  <a:buSzPct val="85000"/>
                </a:pPr>
                <a:endParaRPr lang="en-US" dirty="0">
                  <a:latin typeface="Arial Narrow" pitchFamily="34" charset="0"/>
                </a:endParaRPr>
              </a:p>
            </p:txBody>
          </p:sp>
          <p:sp>
            <p:nvSpPr>
              <p:cNvPr id="13" name="Text Box 35"/>
              <p:cNvSpPr txBox="1">
                <a:spLocks noChangeArrowheads="1"/>
              </p:cNvSpPr>
              <p:nvPr/>
            </p:nvSpPr>
            <p:spPr bwMode="auto">
              <a:xfrm>
                <a:off x="712" y="1884"/>
                <a:ext cx="742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cs-CZ" sz="2200" b="1" dirty="0" smtClean="0">
                    <a:latin typeface="Arial Narrow" pitchFamily="34" charset="0"/>
                  </a:rPr>
                  <a:t>Příprava</a:t>
                </a:r>
                <a:endParaRPr lang="en-US" dirty="0">
                  <a:latin typeface="Arial Narrow" pitchFamily="34" charset="0"/>
                </a:endParaRPr>
              </a:p>
            </p:txBody>
          </p:sp>
          <p:pic>
            <p:nvPicPr>
              <p:cNvPr id="14" name="Picture 36" descr="Computer_Workstation01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522" y="900"/>
                <a:ext cx="990" cy="1238"/>
              </a:xfrm>
              <a:prstGeom prst="rect">
                <a:avLst/>
              </a:prstGeom>
              <a:noFill/>
            </p:spPr>
          </p:pic>
          <p:sp>
            <p:nvSpPr>
              <p:cNvPr id="15" name="AutoShape 37"/>
              <p:cNvSpPr>
                <a:spLocks noChangeArrowheads="1"/>
              </p:cNvSpPr>
              <p:nvPr/>
            </p:nvSpPr>
            <p:spPr bwMode="auto">
              <a:xfrm>
                <a:off x="736" y="895"/>
                <a:ext cx="213" cy="24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folHlink"/>
                  </a:gs>
                  <a:gs pos="50000">
                    <a:srgbClr val="F0F0F0"/>
                  </a:gs>
                  <a:gs pos="100000">
                    <a:schemeClr val="folHlink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tx1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2400" b="1" dirty="0">
                    <a:solidFill>
                      <a:srgbClr val="990033"/>
                    </a:solidFill>
                    <a:latin typeface="Arial Narrow" pitchFamily="34" charset="0"/>
                  </a:rPr>
                  <a:t>1</a:t>
                </a:r>
              </a:p>
            </p:txBody>
          </p:sp>
        </p:grpSp>
        <p:sp>
          <p:nvSpPr>
            <p:cNvPr id="9" name="Arc 38"/>
            <p:cNvSpPr>
              <a:spLocks/>
            </p:cNvSpPr>
            <p:nvPr/>
          </p:nvSpPr>
          <p:spPr bwMode="auto">
            <a:xfrm>
              <a:off x="2507" y="1449"/>
              <a:ext cx="1219" cy="880"/>
            </a:xfrm>
            <a:custGeom>
              <a:avLst/>
              <a:gdLst>
                <a:gd name="G0" fmla="+- 7589 0 0"/>
                <a:gd name="G1" fmla="+- 21600 0 0"/>
                <a:gd name="G2" fmla="+- 21600 0 0"/>
                <a:gd name="T0" fmla="*/ 0 w 21266"/>
                <a:gd name="T1" fmla="*/ 1377 h 21600"/>
                <a:gd name="T2" fmla="*/ 21266 w 21266"/>
                <a:gd name="T3" fmla="*/ 4882 h 21600"/>
                <a:gd name="T4" fmla="*/ 7589 w 2126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66" h="21600" fill="none" extrusionOk="0">
                  <a:moveTo>
                    <a:pt x="0" y="1377"/>
                  </a:moveTo>
                  <a:cubicBezTo>
                    <a:pt x="2426" y="466"/>
                    <a:pt x="4997" y="-1"/>
                    <a:pt x="7589" y="0"/>
                  </a:cubicBezTo>
                  <a:cubicBezTo>
                    <a:pt x="12574" y="0"/>
                    <a:pt x="17407" y="1724"/>
                    <a:pt x="21266" y="4881"/>
                  </a:cubicBezTo>
                </a:path>
                <a:path w="21266" h="21600" stroke="0" extrusionOk="0">
                  <a:moveTo>
                    <a:pt x="0" y="1377"/>
                  </a:moveTo>
                  <a:cubicBezTo>
                    <a:pt x="2426" y="466"/>
                    <a:pt x="4997" y="-1"/>
                    <a:pt x="7589" y="0"/>
                  </a:cubicBezTo>
                  <a:cubicBezTo>
                    <a:pt x="12574" y="0"/>
                    <a:pt x="17407" y="1724"/>
                    <a:pt x="21266" y="4881"/>
                  </a:cubicBezTo>
                  <a:lnTo>
                    <a:pt x="7589" y="21600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0" name="Arc 39"/>
            <p:cNvSpPr>
              <a:spLocks/>
            </p:cNvSpPr>
            <p:nvPr/>
          </p:nvSpPr>
          <p:spPr bwMode="auto">
            <a:xfrm>
              <a:off x="2274" y="2245"/>
              <a:ext cx="1254" cy="879"/>
            </a:xfrm>
            <a:custGeom>
              <a:avLst/>
              <a:gdLst>
                <a:gd name="G0" fmla="+- 11826 0 0"/>
                <a:gd name="G1" fmla="+- 0 0 0"/>
                <a:gd name="G2" fmla="+- 21600 0 0"/>
                <a:gd name="T0" fmla="*/ 21865 w 21865"/>
                <a:gd name="T1" fmla="*/ 19125 h 21600"/>
                <a:gd name="T2" fmla="*/ 0 w 21865"/>
                <a:gd name="T3" fmla="*/ 18075 h 21600"/>
                <a:gd name="T4" fmla="*/ 11826 w 218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65" h="21600" fill="none" extrusionOk="0">
                  <a:moveTo>
                    <a:pt x="21865" y="19125"/>
                  </a:moveTo>
                  <a:cubicBezTo>
                    <a:pt x="18768" y="20750"/>
                    <a:pt x="15323" y="21599"/>
                    <a:pt x="11826" y="21600"/>
                  </a:cubicBezTo>
                  <a:cubicBezTo>
                    <a:pt x="7625" y="21600"/>
                    <a:pt x="3515" y="20375"/>
                    <a:pt x="-1" y="18075"/>
                  </a:cubicBezTo>
                </a:path>
                <a:path w="21865" h="21600" stroke="0" extrusionOk="0">
                  <a:moveTo>
                    <a:pt x="21865" y="19125"/>
                  </a:moveTo>
                  <a:cubicBezTo>
                    <a:pt x="18768" y="20750"/>
                    <a:pt x="15323" y="21599"/>
                    <a:pt x="11826" y="21600"/>
                  </a:cubicBezTo>
                  <a:cubicBezTo>
                    <a:pt x="7625" y="21600"/>
                    <a:pt x="3515" y="20375"/>
                    <a:pt x="-1" y="18075"/>
                  </a:cubicBezTo>
                  <a:lnTo>
                    <a:pt x="11826" y="0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1" name="Arc 40"/>
            <p:cNvSpPr>
              <a:spLocks/>
            </p:cNvSpPr>
            <p:nvPr/>
          </p:nvSpPr>
          <p:spPr bwMode="auto">
            <a:xfrm>
              <a:off x="2935" y="2020"/>
              <a:ext cx="1238" cy="693"/>
            </a:xfrm>
            <a:custGeom>
              <a:avLst/>
              <a:gdLst>
                <a:gd name="G0" fmla="+- 0 0 0"/>
                <a:gd name="G1" fmla="+- 7433 0 0"/>
                <a:gd name="G2" fmla="+- 21600 0 0"/>
                <a:gd name="T0" fmla="*/ 20281 w 21600"/>
                <a:gd name="T1" fmla="*/ 0 h 17019"/>
                <a:gd name="T2" fmla="*/ 19356 w 21600"/>
                <a:gd name="T3" fmla="*/ 17019 h 17019"/>
                <a:gd name="T4" fmla="*/ 0 w 21600"/>
                <a:gd name="T5" fmla="*/ 7433 h 17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0280" y="0"/>
                  </a:moveTo>
                  <a:cubicBezTo>
                    <a:pt x="21153" y="2381"/>
                    <a:pt x="21600" y="4897"/>
                    <a:pt x="21600" y="7433"/>
                  </a:cubicBezTo>
                  <a:cubicBezTo>
                    <a:pt x="21600" y="10758"/>
                    <a:pt x="20832" y="14039"/>
                    <a:pt x="19356" y="17019"/>
                  </a:cubicBezTo>
                </a:path>
                <a:path w="21600" h="17019" stroke="0" extrusionOk="0">
                  <a:moveTo>
                    <a:pt x="20280" y="0"/>
                  </a:moveTo>
                  <a:cubicBezTo>
                    <a:pt x="21153" y="2381"/>
                    <a:pt x="21600" y="4897"/>
                    <a:pt x="21600" y="7433"/>
                  </a:cubicBezTo>
                  <a:cubicBezTo>
                    <a:pt x="21600" y="10758"/>
                    <a:pt x="20832" y="14039"/>
                    <a:pt x="19356" y="17019"/>
                  </a:cubicBezTo>
                  <a:lnTo>
                    <a:pt x="0" y="7433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Služba Windows Installer</a:t>
            </a:r>
          </a:p>
          <a:p>
            <a:r>
              <a:rPr lang="cs-CZ" sz="2000" dirty="0"/>
              <a:t>automatizuje proces instalace a konfigurace softwaru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Balíček Windows Installer obsahuje:</a:t>
            </a:r>
          </a:p>
          <a:p>
            <a:r>
              <a:rPr lang="cs-CZ" sz="2000" dirty="0" smtClean="0"/>
              <a:t>jedná se vlastně o relační databázi obsahující všechny informace, které </a:t>
            </a:r>
            <a:r>
              <a:rPr lang="cs-CZ" sz="2000" dirty="0"/>
              <a:t>Windows Installer </a:t>
            </a:r>
            <a:r>
              <a:rPr lang="cs-CZ" sz="2000" dirty="0" smtClean="0"/>
              <a:t>potřebuje k instalaci a odinstalaci aplikace</a:t>
            </a:r>
          </a:p>
          <a:p>
            <a:r>
              <a:rPr lang="cs-CZ" sz="2000" dirty="0"/>
              <a:t>b</a:t>
            </a:r>
            <a:r>
              <a:rPr lang="cs-CZ" sz="2000" dirty="0" smtClean="0"/>
              <a:t>alíček nese soubory, klíče v registru, konfiguraci služeb, odkazy,…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Výhody užívání služby Windows Installer</a:t>
            </a:r>
          </a:p>
          <a:p>
            <a:r>
              <a:rPr lang="cs-CZ" sz="2000" dirty="0"/>
              <a:t>instalace na míru</a:t>
            </a:r>
          </a:p>
          <a:p>
            <a:r>
              <a:rPr lang="cs-CZ" sz="2000" dirty="0"/>
              <a:t>odolný systém</a:t>
            </a:r>
          </a:p>
          <a:p>
            <a:r>
              <a:rPr lang="cs-CZ" sz="2000" dirty="0"/>
              <a:t>kompletní odstranění</a:t>
            </a: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4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Příprava .msi balíku</a:t>
            </a:r>
          </a:p>
          <a:p>
            <a:r>
              <a:rPr lang="cs-CZ" sz="2000" dirty="0"/>
              <a:t>už připravený</a:t>
            </a:r>
          </a:p>
          <a:p>
            <a:r>
              <a:rPr lang="cs-CZ" sz="2000" dirty="0"/>
              <a:t>instalátor softwaru podporuje tvorbu administrativní instalace</a:t>
            </a:r>
          </a:p>
          <a:p>
            <a:pPr lvl="1"/>
            <a:r>
              <a:rPr lang="cs-CZ" sz="1600" dirty="0"/>
              <a:t>&lt;setup.exe&gt; /a</a:t>
            </a:r>
          </a:p>
          <a:p>
            <a:pPr lvl="1"/>
            <a:r>
              <a:rPr lang="cs-CZ" sz="1600" dirty="0"/>
              <a:t>msiexec  /a &lt;produkt.msi&gt;</a:t>
            </a:r>
          </a:p>
          <a:p>
            <a:pPr lvl="1"/>
            <a:r>
              <a:rPr lang="cs-CZ" sz="1600" dirty="0"/>
              <a:t>vytvoření .msi balíku vlastními silami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Tvorba .msi balíku</a:t>
            </a:r>
          </a:p>
          <a:p>
            <a:r>
              <a:rPr lang="cs-CZ" sz="2000" dirty="0"/>
              <a:t>pomocí softwaru třetích stran</a:t>
            </a:r>
          </a:p>
          <a:p>
            <a:pPr lvl="1"/>
            <a:r>
              <a:rPr lang="cs-CZ" sz="1600" dirty="0"/>
              <a:t>Attachmate (Veritas) WinInstall, Macrovision AdminStudio, Symantec Wise Package </a:t>
            </a:r>
            <a:r>
              <a:rPr lang="cs-CZ" sz="1600" dirty="0" smtClean="0"/>
              <a:t>Studio, Windows </a:t>
            </a:r>
            <a:r>
              <a:rPr lang="cs-CZ" sz="1600" dirty="0"/>
              <a:t>Installer XML (WiX)</a:t>
            </a:r>
          </a:p>
          <a:p>
            <a:r>
              <a:rPr lang="cs-CZ" sz="2000" dirty="0"/>
              <a:t>přístupy k tvorbě .msi balíku</a:t>
            </a:r>
          </a:p>
          <a:p>
            <a:pPr lvl="1"/>
            <a:r>
              <a:rPr lang="cs-CZ" sz="1600" dirty="0"/>
              <a:t>k</a:t>
            </a:r>
            <a:r>
              <a:rPr lang="cs-CZ" sz="1600" dirty="0" smtClean="0"/>
              <a:t>orektní balík</a:t>
            </a:r>
          </a:p>
          <a:p>
            <a:pPr lvl="1"/>
            <a:r>
              <a:rPr lang="cs-CZ" sz="1600" dirty="0" smtClean="0"/>
              <a:t>snapshot</a:t>
            </a:r>
            <a:endParaRPr lang="cs-CZ" sz="1600" dirty="0"/>
          </a:p>
          <a:p>
            <a:pPr lvl="1"/>
            <a:r>
              <a:rPr lang="cs-CZ" sz="1600" dirty="0"/>
              <a:t>tracking instalačního procesu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Distribuční adresář</a:t>
            </a:r>
          </a:p>
          <a:p>
            <a:r>
              <a:rPr lang="cs-CZ" sz="2000" dirty="0" smtClean="0"/>
              <a:t>sdílený </a:t>
            </a:r>
            <a:r>
              <a:rPr lang="cs-CZ" sz="2000" dirty="0"/>
              <a:t>adresář na serveru</a:t>
            </a:r>
          </a:p>
          <a:p>
            <a:pPr lvl="1"/>
            <a:r>
              <a:rPr lang="cs-CZ" sz="1600" dirty="0" smtClean="0"/>
              <a:t>vhodný </a:t>
            </a:r>
            <a:r>
              <a:rPr lang="cs-CZ" sz="1600" dirty="0"/>
              <a:t>v případě domény s jedním </a:t>
            </a:r>
            <a:r>
              <a:rPr lang="cs-CZ" sz="1600" dirty="0" smtClean="0"/>
              <a:t>DC</a:t>
            </a:r>
          </a:p>
          <a:p>
            <a:r>
              <a:rPr lang="cs-CZ" sz="2000" dirty="0"/>
              <a:t>skrytý sdílený </a:t>
            </a:r>
            <a:r>
              <a:rPr lang="cs-CZ" sz="2000" dirty="0" smtClean="0"/>
              <a:t>adresář na serveru</a:t>
            </a:r>
            <a:endParaRPr lang="cs-CZ" sz="2000" dirty="0"/>
          </a:p>
          <a:p>
            <a:pPr lvl="1"/>
            <a:r>
              <a:rPr lang="cs-CZ" sz="1600" dirty="0"/>
              <a:t>sdílený adresář, který má na konci názvu $</a:t>
            </a:r>
          </a:p>
          <a:p>
            <a:pPr lvl="1"/>
            <a:r>
              <a:rPr lang="cs-CZ" sz="1600" dirty="0"/>
              <a:t>např.: sdileni vs. tajnesdileni$</a:t>
            </a:r>
          </a:p>
          <a:p>
            <a:pPr lvl="1"/>
            <a:r>
              <a:rPr lang="cs-CZ" sz="1600" dirty="0">
                <a:solidFill>
                  <a:prstClr val="black"/>
                </a:solidFill>
              </a:rPr>
              <a:t>vhodnost stejná jako v případě obyčejného sdíleného </a:t>
            </a:r>
            <a:r>
              <a:rPr lang="cs-CZ" sz="1600" dirty="0" smtClean="0">
                <a:solidFill>
                  <a:prstClr val="black"/>
                </a:solidFill>
              </a:rPr>
              <a:t>adresáře</a:t>
            </a:r>
            <a:endParaRPr lang="cs-CZ" sz="2000" dirty="0"/>
          </a:p>
          <a:p>
            <a:r>
              <a:rPr lang="cs-CZ" sz="2000" dirty="0"/>
              <a:t>Distributed File System </a:t>
            </a:r>
            <a:r>
              <a:rPr lang="cs-CZ" sz="2000" dirty="0" smtClean="0"/>
              <a:t>– DFS</a:t>
            </a:r>
          </a:p>
          <a:p>
            <a:pPr lvl="1"/>
            <a:r>
              <a:rPr lang="cs-CZ" sz="1600" dirty="0"/>
              <a:t>s</a:t>
            </a:r>
            <a:r>
              <a:rPr lang="cs-CZ" sz="1600" dirty="0" smtClean="0"/>
              <a:t>dílené adresáře na více serverech, jejichž obsah je synchronizován</a:t>
            </a:r>
          </a:p>
          <a:p>
            <a:pPr lvl="1"/>
            <a:r>
              <a:rPr lang="cs-CZ" sz="1600" dirty="0"/>
              <a:t>v</a:t>
            </a:r>
            <a:r>
              <a:rPr lang="cs-CZ" sz="1600" dirty="0" smtClean="0"/>
              <a:t>ětší robustnost, odolnost proti výpadku, vyrovnávání zátěže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098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Na koho/co je software instalován?</a:t>
            </a:r>
          </a:p>
          <a:p>
            <a:r>
              <a:rPr lang="cs-CZ" sz="2000" dirty="0"/>
              <a:t>na počítač</a:t>
            </a:r>
          </a:p>
          <a:p>
            <a:r>
              <a:rPr lang="cs-CZ" sz="2000" dirty="0"/>
              <a:t>na uživatele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Jak je software distribuován?</a:t>
            </a:r>
          </a:p>
          <a:p>
            <a:r>
              <a:rPr lang="cs-CZ" sz="2000" dirty="0"/>
              <a:t>je přiřazen (assigned)</a:t>
            </a:r>
          </a:p>
          <a:p>
            <a:pPr lvl="1"/>
            <a:r>
              <a:rPr lang="cs-CZ" sz="1600" dirty="0"/>
              <a:t>volba dostupná pro počítač i pro uživatele</a:t>
            </a:r>
          </a:p>
          <a:p>
            <a:pPr lvl="1"/>
            <a:r>
              <a:rPr lang="cs-CZ" sz="1600" dirty="0"/>
              <a:t>software je nainstalován bez možnosti volby</a:t>
            </a:r>
          </a:p>
          <a:p>
            <a:r>
              <a:rPr lang="cs-CZ" sz="2000" dirty="0"/>
              <a:t>je publikován (published)</a:t>
            </a:r>
          </a:p>
          <a:p>
            <a:pPr lvl="1"/>
            <a:r>
              <a:rPr lang="cs-CZ" sz="1600" dirty="0"/>
              <a:t>volba dostupná pouze pro uživatele</a:t>
            </a:r>
          </a:p>
          <a:p>
            <a:pPr lvl="1"/>
            <a:r>
              <a:rPr lang="cs-CZ" sz="1600" dirty="0"/>
              <a:t>software je zveřejněn a je na uživateli, jestli se ho rozhodne nainstalovat</a:t>
            </a:r>
          </a:p>
          <a:p>
            <a:pPr lvl="1"/>
            <a:r>
              <a:rPr lang="cs-CZ" sz="1600" dirty="0"/>
              <a:t>možnost instalace "na žádost" (např. při snaze otevřít dokument, pro který nemám prohlížeč)</a:t>
            </a:r>
          </a:p>
        </p:txBody>
      </p:sp>
    </p:spTree>
    <p:extLst>
      <p:ext uri="{BB962C8B-B14F-4D97-AF65-F5344CB8AC3E}">
        <p14:creationId xmlns:p14="http://schemas.microsoft.com/office/powerpoint/2010/main" val="8692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Transformační šablona</a:t>
            </a:r>
          </a:p>
          <a:p>
            <a:r>
              <a:rPr lang="cs-CZ" sz="2000" dirty="0"/>
              <a:t>Microsoft Windows Installer transform</a:t>
            </a:r>
          </a:p>
          <a:p>
            <a:r>
              <a:rPr lang="cs-CZ" sz="2000" dirty="0"/>
              <a:t>přidává, maže a/nebo mění vlastnosti .msi balíku, který doprovází</a:t>
            </a:r>
          </a:p>
          <a:p>
            <a:r>
              <a:rPr lang="cs-CZ" sz="2000" dirty="0"/>
              <a:t>umožňuje upravovat instalaci softwaru na míru</a:t>
            </a:r>
          </a:p>
          <a:p>
            <a:r>
              <a:rPr lang="cs-CZ" sz="2000" dirty="0"/>
              <a:t>příklady:</a:t>
            </a:r>
          </a:p>
          <a:p>
            <a:pPr lvl="1"/>
            <a:r>
              <a:rPr lang="cs-CZ" sz="1600" dirty="0"/>
              <a:t>instalace MS Office 2007 obsahuje cca 13 aplikací, ale my chceme pouze 4</a:t>
            </a:r>
          </a:p>
          <a:p>
            <a:pPr lvl="1"/>
            <a:r>
              <a:rPr lang="cs-CZ" sz="1600" dirty="0"/>
              <a:t>v aplikaci Excel nechci mít části Průvodce podmíněným součtem a "pana Sponku"</a:t>
            </a:r>
          </a:p>
        </p:txBody>
      </p:sp>
    </p:spTree>
    <p:extLst>
      <p:ext uri="{BB962C8B-B14F-4D97-AF65-F5344CB8AC3E}">
        <p14:creationId xmlns:p14="http://schemas.microsoft.com/office/powerpoint/2010/main" val="3443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Softwarové kategorie</a:t>
            </a:r>
          </a:p>
          <a:p>
            <a:r>
              <a:rPr lang="cs-CZ" sz="2000" dirty="0"/>
              <a:t>pro snazší správu softwaru (především) pro uživatele, lze jednotlivé .msi balíky řadit do kategorií, které slouží k filtrování softwaru a ke zlepšení orientace v nabídce softwaru</a:t>
            </a:r>
          </a:p>
          <a:p>
            <a:r>
              <a:rPr lang="cs-CZ" sz="2000" dirty="0"/>
              <a:t>příklady: kancelářské aplikace, multimediální aplikace, slovníky,...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Asociace softwaru</a:t>
            </a:r>
          </a:p>
          <a:p>
            <a:r>
              <a:rPr lang="cs-CZ" sz="2000" dirty="0"/>
              <a:t>řeší možné konflikty aplikací určené pro otevření a/nebo editaci stejných typů souborů (MS Word, OpenOffice Writer, Lotus Word Pro,...)</a:t>
            </a:r>
          </a:p>
          <a:p>
            <a:r>
              <a:rPr lang="cs-CZ" sz="2000" dirty="0"/>
              <a:t>.msi balík musí nést informaci o typech souborů, které je schopen spravovat (což zdaleka nebývá pravidlem)</a:t>
            </a:r>
          </a:p>
        </p:txBody>
      </p:sp>
    </p:spTree>
    <p:extLst>
      <p:ext uri="{BB962C8B-B14F-4D97-AF65-F5344CB8AC3E}">
        <p14:creationId xmlns:p14="http://schemas.microsoft.com/office/powerpoint/2010/main" val="3443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instalace </a:t>
            </a:r>
            <a:r>
              <a:rPr lang="cs-CZ" dirty="0"/>
              <a:t>softwaru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Průběh instalace softwaru pro počítač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při startu počítače se aplikují skupinové politiky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dochází k instalaci softwaru na počítač (instalace probíhá pod </a:t>
            </a:r>
            <a:r>
              <a:rPr lang="cs-CZ" sz="2000" dirty="0" smtClean="0"/>
              <a:t>systémovým </a:t>
            </a:r>
            <a:r>
              <a:rPr lang="cs-CZ" sz="2000" dirty="0"/>
              <a:t>účtem)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probíhají spouštěcí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při prvním spuštění aplikace uživatelem dochází k dokončení instalace softwaru (nastavení jména, organizace, souhlas s EULA,...; tato část instalace probíhá pod uživatelovým účtem a dochází k zápisu do jeho registrů)</a:t>
            </a:r>
          </a:p>
        </p:txBody>
      </p:sp>
    </p:spTree>
    <p:extLst>
      <p:ext uri="{BB962C8B-B14F-4D97-AF65-F5344CB8AC3E}">
        <p14:creationId xmlns:p14="http://schemas.microsoft.com/office/powerpoint/2010/main" val="34433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734</Words>
  <Application>Microsoft Office PowerPoint</Application>
  <PresentationFormat>Předvádění na obrazovce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Skupinové politiky 3 Správa softwaru</vt:lpstr>
      <vt:lpstr>Životní cyklus softwaru v AD</vt:lpstr>
      <vt:lpstr>Příprava softwaru</vt:lpstr>
      <vt:lpstr>Příprava softwaru</vt:lpstr>
      <vt:lpstr>Příprava softwaru</vt:lpstr>
      <vt:lpstr>Instalace softwaru</vt:lpstr>
      <vt:lpstr>Instalace softwaru</vt:lpstr>
      <vt:lpstr>Instalace softwaru</vt:lpstr>
      <vt:lpstr>Průběh instalace softwaru</vt:lpstr>
      <vt:lpstr>Průběh instalace softwaru</vt:lpstr>
      <vt:lpstr>Údržba softwaru</vt:lpstr>
      <vt:lpstr>Odstranění softwaru</vt:lpstr>
      <vt:lpstr>Alternativy k Windows Installer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Skupinové politiky</dc:title>
  <dc:creator>Ave</dc:creator>
  <cp:lastModifiedBy>Pavel Tuček</cp:lastModifiedBy>
  <cp:revision>90</cp:revision>
  <dcterms:created xsi:type="dcterms:W3CDTF">2011-03-13T13:56:52Z</dcterms:created>
  <dcterms:modified xsi:type="dcterms:W3CDTF">2011-03-28T22:59:05Z</dcterms:modified>
</cp:coreProperties>
</file>