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F48380F-6C91-4684-A8A8-4430073CCFEB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C408E1D-5B6F-4AEE-A8A7-3B20ECFD7F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dirty="0" smtClean="0"/>
              <a:t>Testování Softwaru a </a:t>
            </a:r>
            <a:br>
              <a:rPr lang="cs-CZ" dirty="0" smtClean="0"/>
            </a:br>
            <a:r>
              <a:rPr lang="cs-CZ" dirty="0" smtClean="0"/>
              <a:t>Test-</a:t>
            </a:r>
            <a:r>
              <a:rPr lang="cs-CZ" dirty="0" err="1" smtClean="0"/>
              <a:t>Driven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61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cs-CZ" sz="1800" dirty="0" smtClean="0"/>
              <a:t>Je-li TDD prováděno korektně, i přes vyšší nároky na čas kvůli psaní testů přináší celou řadu výhod, které se vyplatí:</a:t>
            </a:r>
          </a:p>
          <a:p>
            <a:r>
              <a:rPr lang="cs-CZ" sz="1800" b="1" dirty="0" smtClean="0"/>
              <a:t>Spolehlivost kódu</a:t>
            </a:r>
            <a:r>
              <a:rPr lang="cs-CZ" sz="1800" dirty="0" smtClean="0"/>
              <a:t> – zvyšuje spolehlivost kódu, protože jednotlivé části mají své testy, které jsou pravidelně spouštěny. Čím lépe napsané testy, tím větší pravděpodobnost že bude případná chyba rychle nalezena a opravena.</a:t>
            </a:r>
          </a:p>
          <a:p>
            <a:r>
              <a:rPr lang="cs-CZ" sz="1800" b="1" dirty="0" smtClean="0"/>
              <a:t>Dokumentace</a:t>
            </a:r>
            <a:r>
              <a:rPr lang="cs-CZ" sz="1800" dirty="0" smtClean="0"/>
              <a:t> – protože jsou testy jednoduché a snadno čitelné. Je z nich rychle vidět, jak se testovaná třída nebo metoda používá. Psaní dobrých testů nahrazuje psaní dokumentace.</a:t>
            </a:r>
          </a:p>
          <a:p>
            <a:r>
              <a:rPr lang="cs-CZ" sz="1800" b="1" dirty="0" err="1" smtClean="0"/>
              <a:t>Callability</a:t>
            </a:r>
            <a:r>
              <a:rPr lang="cs-CZ" sz="1800" dirty="0" smtClean="0"/>
              <a:t> – při psaní</a:t>
            </a:r>
            <a:r>
              <a:rPr lang="en-US" sz="1800" dirty="0" smtClean="0"/>
              <a:t> </a:t>
            </a:r>
            <a:r>
              <a:rPr lang="cs-CZ" sz="1800" dirty="0" smtClean="0"/>
              <a:t>třídy </a:t>
            </a:r>
            <a:r>
              <a:rPr lang="en-US" sz="1800" dirty="0" smtClean="0"/>
              <a:t>(</a:t>
            </a:r>
            <a:r>
              <a:rPr lang="cs-CZ" sz="1800" dirty="0" smtClean="0"/>
              <a:t>nebo metody</a:t>
            </a:r>
            <a:r>
              <a:rPr lang="en-US" sz="1800" dirty="0" smtClean="0"/>
              <a:t>) </a:t>
            </a:r>
            <a:r>
              <a:rPr lang="cs-CZ" sz="1800" dirty="0" smtClean="0"/>
              <a:t>má programátor tendenci pohlížet na její fungování zevnitř. Při psaní testů je nucen pohlížet na třídu zvenčí a díky tomu je lépe schopen navrhnout třídu tak, aby se používala co nejjednodušeji. </a:t>
            </a:r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TDD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3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Kromě motivace psát snadněji použitelné třídy má TDD mnohem zásadnější (pozitivní) dopad na návrh softwaru.</a:t>
            </a:r>
          </a:p>
          <a:p>
            <a:r>
              <a:rPr lang="cs-CZ" sz="1800" dirty="0" smtClean="0"/>
              <a:t>Příkladem může být třída, která používá přístup do databáze, ze které načte výplaty zaměstnanců a vytiskne je.</a:t>
            </a:r>
          </a:p>
          <a:p>
            <a:r>
              <a:rPr lang="cs-CZ" sz="1800" dirty="0" smtClean="0"/>
              <a:t>Pokud by vývojář implementoval tuto funkcionalitu tak, že třída má reference přímo na třídu poskytující připojení k databázi a třídu pro komunikaci s tiskárnou (čímž poruší OCP a DIP), v TDD narazí na problém ještě než napíše první řádek.</a:t>
            </a:r>
          </a:p>
          <a:p>
            <a:r>
              <a:rPr lang="cs-CZ" sz="1800" dirty="0" smtClean="0"/>
              <a:t>Podle TDD musí napsat test na logiku třídy: třída načte data z DB a ty pak pošle na tiskárnu. Zde však přichází celá řada problémů. Jakou databázi a tiskárnu použít? Potřebujeme mít třídy implementované abychom mohli testovat? Neděláme integrační test?</a:t>
            </a:r>
          </a:p>
          <a:p>
            <a:r>
              <a:rPr lang="cs-CZ" sz="1800" dirty="0" smtClean="0"/>
              <a:t>Řešení je odstínit třídy pomocí vhodné abstrakce a použít </a:t>
            </a:r>
            <a:r>
              <a:rPr lang="cs-CZ" sz="1800" dirty="0" err="1" smtClean="0"/>
              <a:t>Mock</a:t>
            </a:r>
            <a:r>
              <a:rPr lang="cs-CZ" sz="1800" dirty="0" smtClean="0"/>
              <a:t> </a:t>
            </a:r>
            <a:r>
              <a:rPr lang="cs-CZ" sz="1800" dirty="0" err="1" smtClean="0"/>
              <a:t>Object</a:t>
            </a:r>
            <a:r>
              <a:rPr lang="cs-CZ" sz="1800" dirty="0" smtClean="0"/>
              <a:t> </a:t>
            </a:r>
            <a:r>
              <a:rPr lang="cs-CZ" sz="1800" dirty="0" err="1" smtClean="0"/>
              <a:t>pattern</a:t>
            </a:r>
            <a:r>
              <a:rPr lang="cs-CZ" sz="1800" dirty="0" smtClean="0"/>
              <a:t> při testování. Všimněte si, že jako vedlejší produkt dodržování TDD jsme dostali návrh, který neporušuje OCP ani DIP.</a:t>
            </a:r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Dopad TDD na Návrh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652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Testovací </a:t>
            </a:r>
            <a:r>
              <a:rPr lang="cs-CZ" sz="1800" dirty="0" err="1" smtClean="0"/>
              <a:t>frameworky</a:t>
            </a:r>
            <a:r>
              <a:rPr lang="cs-CZ" sz="1800" dirty="0" smtClean="0"/>
              <a:t> nabízí celou řadu nástrojů pro jednoduchou a snadno udržovatelnou práci s testy.</a:t>
            </a:r>
          </a:p>
          <a:p>
            <a:r>
              <a:rPr lang="cs-CZ" sz="1800" dirty="0" smtClean="0"/>
              <a:t>Poskytují třídy pro psaní testů, verifikaci předpokladů, </a:t>
            </a:r>
            <a:r>
              <a:rPr lang="cs-CZ" sz="1800" i="1" dirty="0" err="1" smtClean="0"/>
              <a:t>stub</a:t>
            </a:r>
            <a:r>
              <a:rPr lang="cs-CZ" sz="1800" dirty="0" smtClean="0"/>
              <a:t> a </a:t>
            </a:r>
            <a:r>
              <a:rPr lang="cs-CZ" sz="1800" i="1" dirty="0" err="1" smtClean="0"/>
              <a:t>mock</a:t>
            </a:r>
            <a:r>
              <a:rPr lang="cs-CZ" sz="1800" dirty="0" smtClean="0"/>
              <a:t> objektů atd.</a:t>
            </a:r>
          </a:p>
          <a:p>
            <a:r>
              <a:rPr lang="cs-CZ" sz="1800" dirty="0" smtClean="0"/>
              <a:t>Poskytují nástroje pro spouštění testů, které umí identifikovat test v kódu a automaticky jej spustit. Podporují spouštění testů podle kategorií apod.</a:t>
            </a:r>
          </a:p>
          <a:p>
            <a:r>
              <a:rPr lang="cs-CZ" sz="1800" dirty="0" smtClean="0"/>
              <a:t>Zobrazování výsledků testů: které testy byly vykonány, které prošly, které selhaly a proč.</a:t>
            </a:r>
          </a:p>
          <a:p>
            <a:r>
              <a:rPr lang="cs-CZ" sz="1800" dirty="0" smtClean="0"/>
              <a:t>Zobrazování statistik a </a:t>
            </a:r>
            <a:r>
              <a:rPr lang="cs-CZ" sz="1800" b="1" dirty="0" err="1" smtClean="0"/>
              <a:t>Code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Coverage</a:t>
            </a:r>
            <a:r>
              <a:rPr lang="cs-CZ" sz="1800" b="1" dirty="0"/>
              <a:t> </a:t>
            </a:r>
            <a:r>
              <a:rPr lang="cs-CZ" sz="1800" dirty="0" smtClean="0"/>
              <a:t>(otestované a neotestované řádky v kódu).</a:t>
            </a:r>
            <a:endParaRPr lang="en-US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Testovací </a:t>
            </a:r>
            <a:r>
              <a:rPr lang="cs-CZ" dirty="0" err="1" smtClean="0"/>
              <a:t>Frameworky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98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b="1" dirty="0" err="1" smtClean="0"/>
              <a:t>NUnit</a:t>
            </a:r>
            <a:r>
              <a:rPr lang="cs-CZ" sz="1800" dirty="0" smtClean="0"/>
              <a:t> – asi nejpoužívanější testovací </a:t>
            </a:r>
            <a:r>
              <a:rPr lang="cs-CZ" sz="1800" dirty="0" err="1" smtClean="0"/>
              <a:t>framework</a:t>
            </a:r>
            <a:r>
              <a:rPr lang="cs-CZ" sz="1800" dirty="0"/>
              <a:t> </a:t>
            </a:r>
            <a:r>
              <a:rPr lang="cs-CZ" sz="1800" dirty="0" smtClean="0"/>
              <a:t>pro </a:t>
            </a:r>
            <a:r>
              <a:rPr lang="en-US" sz="1800" dirty="0" smtClean="0"/>
              <a:t>.NET. </a:t>
            </a:r>
            <a:r>
              <a:rPr lang="cs-CZ" sz="1800" dirty="0" smtClean="0"/>
              <a:t>Patří do rodiny </a:t>
            </a:r>
            <a:r>
              <a:rPr lang="cs-CZ" sz="1800" dirty="0" err="1" smtClean="0"/>
              <a:t>xUnit</a:t>
            </a:r>
            <a:r>
              <a:rPr lang="cs-CZ" sz="1800" dirty="0" smtClean="0"/>
              <a:t> </a:t>
            </a:r>
            <a:r>
              <a:rPr lang="cs-CZ" sz="1800" dirty="0" err="1" smtClean="0"/>
              <a:t>frameworků</a:t>
            </a:r>
            <a:r>
              <a:rPr lang="cs-CZ" sz="1800" dirty="0" smtClean="0"/>
              <a:t> (</a:t>
            </a:r>
            <a:r>
              <a:rPr lang="cs-CZ" sz="1800" dirty="0" err="1" smtClean="0"/>
              <a:t>Junit</a:t>
            </a:r>
            <a:r>
              <a:rPr lang="cs-CZ" sz="1800" dirty="0" smtClean="0"/>
              <a:t>, </a:t>
            </a:r>
            <a:r>
              <a:rPr lang="cs-CZ" sz="1800" dirty="0" err="1" smtClean="0"/>
              <a:t>CppUnit</a:t>
            </a:r>
            <a:r>
              <a:rPr lang="cs-CZ" sz="1800" dirty="0" smtClean="0"/>
              <a:t> …) </a:t>
            </a:r>
          </a:p>
          <a:p>
            <a:pPr marL="393192" lvl="1" indent="0">
              <a:buNone/>
            </a:pPr>
            <a:r>
              <a:rPr lang="cs-CZ" sz="1400" dirty="0" smtClean="0">
                <a:solidFill>
                  <a:schemeClr val="accent4">
                    <a:lumMod val="75000"/>
                  </a:schemeClr>
                </a:solidFill>
              </a:rPr>
              <a:t>http</a:t>
            </a:r>
            <a:r>
              <a:rPr lang="cs-CZ" sz="1400" dirty="0">
                <a:solidFill>
                  <a:schemeClr val="accent4">
                    <a:lumMod val="75000"/>
                  </a:schemeClr>
                </a:solidFill>
              </a:rPr>
              <a:t>://www.nunit.org/</a:t>
            </a:r>
            <a:endParaRPr lang="cs-CZ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cs-CZ" sz="1800" b="1" dirty="0" smtClean="0"/>
              <a:t>MS </a:t>
            </a:r>
            <a:r>
              <a:rPr lang="cs-CZ" sz="1800" b="1" dirty="0" err="1" smtClean="0"/>
              <a:t>Visual</a:t>
            </a:r>
            <a:r>
              <a:rPr lang="cs-CZ" sz="1800" b="1" dirty="0" smtClean="0"/>
              <a:t> Studio Team Test </a:t>
            </a:r>
            <a:r>
              <a:rPr lang="cs-CZ" sz="1800" dirty="0" smtClean="0"/>
              <a:t>– součást </a:t>
            </a:r>
            <a:r>
              <a:rPr lang="cs-CZ" sz="1800" dirty="0" err="1" smtClean="0"/>
              <a:t>Visual</a:t>
            </a:r>
            <a:r>
              <a:rPr lang="cs-CZ" sz="1800" dirty="0" smtClean="0"/>
              <a:t> Studia 2010 </a:t>
            </a:r>
            <a:r>
              <a:rPr lang="cs-CZ" sz="1800" dirty="0" err="1" smtClean="0"/>
              <a:t>Ultimate</a:t>
            </a:r>
            <a:r>
              <a:rPr lang="cs-CZ" sz="1800" dirty="0" smtClean="0"/>
              <a:t>, umožňuje generování testovacích tříd a metod, jejich spouštění, načítání testovacích dat z databáze a zobrazování </a:t>
            </a:r>
            <a:r>
              <a:rPr lang="cs-CZ" sz="1800" dirty="0" err="1" smtClean="0"/>
              <a:t>Code</a:t>
            </a:r>
            <a:r>
              <a:rPr lang="cs-CZ" sz="1800" dirty="0" smtClean="0"/>
              <a:t> </a:t>
            </a:r>
            <a:r>
              <a:rPr lang="cs-CZ" sz="1800" dirty="0" err="1" smtClean="0"/>
              <a:t>Coverage</a:t>
            </a:r>
            <a:r>
              <a:rPr lang="cs-CZ" sz="1800" dirty="0" smtClean="0"/>
              <a:t>.</a:t>
            </a:r>
          </a:p>
          <a:p>
            <a:r>
              <a:rPr lang="cs-CZ" sz="1800" b="1" dirty="0" err="1" smtClean="0"/>
              <a:t>Rhino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Mock</a:t>
            </a:r>
            <a:r>
              <a:rPr lang="cs-CZ" sz="1800" b="1" dirty="0" smtClean="0"/>
              <a:t> </a:t>
            </a:r>
            <a:r>
              <a:rPr lang="cs-CZ" sz="1800" dirty="0" smtClean="0"/>
              <a:t> - </a:t>
            </a:r>
            <a:r>
              <a:rPr lang="cs-CZ" sz="1800" dirty="0" err="1" smtClean="0"/>
              <a:t>Isolation</a:t>
            </a:r>
            <a:r>
              <a:rPr lang="cs-CZ" sz="1800" dirty="0" smtClean="0"/>
              <a:t> </a:t>
            </a:r>
            <a:r>
              <a:rPr lang="cs-CZ" sz="1800" dirty="0" err="1" smtClean="0"/>
              <a:t>framework</a:t>
            </a:r>
            <a:r>
              <a:rPr lang="cs-CZ" sz="1800" dirty="0" smtClean="0"/>
              <a:t>, obsahuje generické </a:t>
            </a:r>
            <a:r>
              <a:rPr lang="cs-CZ" sz="1800" i="1" dirty="0" err="1" smtClean="0"/>
              <a:t>mock</a:t>
            </a:r>
            <a:r>
              <a:rPr lang="cs-CZ" sz="1800" dirty="0" smtClean="0"/>
              <a:t> a </a:t>
            </a:r>
            <a:r>
              <a:rPr lang="cs-CZ" sz="1800" i="1" dirty="0" err="1" smtClean="0"/>
              <a:t>stub</a:t>
            </a:r>
            <a:r>
              <a:rPr lang="cs-CZ" sz="1800" dirty="0" smtClean="0"/>
              <a:t> objekty, pomocí nichž lze izolovaně testovat funkcionalitu tříd </a:t>
            </a:r>
            <a:r>
              <a:rPr lang="cs-CZ" sz="1800" dirty="0" err="1" smtClean="0"/>
              <a:t>zavislých</a:t>
            </a:r>
            <a:r>
              <a:rPr lang="cs-CZ" sz="1800" dirty="0" smtClean="0"/>
              <a:t> na jiných třídách.</a:t>
            </a:r>
          </a:p>
          <a:p>
            <a:pPr marL="393192" lvl="1" indent="0">
              <a:buNone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http://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ayende.com/Blog/archive/2009/09/01/rhino-mocks-3.6.aspx</a:t>
            </a:r>
            <a:endParaRPr lang="cs-CZ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cs-CZ" sz="1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Testovací </a:t>
            </a:r>
            <a:r>
              <a:rPr lang="cs-CZ" dirty="0" err="1" smtClean="0"/>
              <a:t>Frameworky</a:t>
            </a:r>
            <a:r>
              <a:rPr lang="cs-CZ" dirty="0" smtClean="0"/>
              <a:t> - Příklady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70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Unit Testy se většinou nacházejí v odděleném projektu (tedy .</a:t>
            </a:r>
            <a:r>
              <a:rPr lang="cs-CZ" sz="1800" dirty="0" err="1" smtClean="0"/>
              <a:t>dll</a:t>
            </a:r>
            <a:r>
              <a:rPr lang="cs-CZ" sz="1800" dirty="0" smtClean="0"/>
              <a:t> knihovně) od produkčního kódu. </a:t>
            </a:r>
          </a:p>
          <a:p>
            <a:r>
              <a:rPr lang="cs-CZ" sz="1800" dirty="0" smtClean="0"/>
              <a:t>Každé testované třídě odpovídá jedna nebo více testovacích tříd s testy. Tyto třídy jsou označeny atributem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[Test</a:t>
            </a:r>
            <a:r>
              <a:rPr lang="cs-CZ" sz="1800" dirty="0" err="1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].</a:t>
            </a:r>
          </a:p>
          <a:p>
            <a:r>
              <a:rPr lang="cs-CZ" sz="1800" dirty="0" smtClean="0">
                <a:cs typeface="Courier New" pitchFamily="49" charset="0"/>
              </a:rPr>
              <a:t>Jednotlivé unit testy jsou potom metody z testovací třídy označené atributem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TestMethod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].</a:t>
            </a:r>
          </a:p>
          <a:p>
            <a:r>
              <a:rPr lang="cs-CZ" sz="1800" dirty="0" smtClean="0">
                <a:cs typeface="Courier New" pitchFamily="49" charset="0"/>
              </a:rPr>
              <a:t>Označování testovacích tříd a metod atributy umožňuje testovacím </a:t>
            </a:r>
            <a:r>
              <a:rPr lang="cs-CZ" sz="1800" dirty="0" err="1" smtClean="0">
                <a:cs typeface="Courier New" pitchFamily="49" charset="0"/>
              </a:rPr>
              <a:t>frameworkům</a:t>
            </a:r>
            <a:r>
              <a:rPr lang="cs-CZ" sz="1800" dirty="0" smtClean="0">
                <a:cs typeface="Courier New" pitchFamily="49" charset="0"/>
              </a:rPr>
              <a:t> automaticky spouštět testy z .</a:t>
            </a:r>
            <a:r>
              <a:rPr lang="cs-CZ" sz="1800" dirty="0" err="1" smtClean="0">
                <a:cs typeface="Courier New" pitchFamily="49" charset="0"/>
              </a:rPr>
              <a:t>dll</a:t>
            </a:r>
            <a:r>
              <a:rPr lang="cs-CZ" sz="1800" dirty="0" smtClean="0">
                <a:cs typeface="Courier New" pitchFamily="49" charset="0"/>
              </a:rPr>
              <a:t> knihoven. </a:t>
            </a:r>
          </a:p>
          <a:p>
            <a:r>
              <a:rPr lang="cs-CZ" sz="1800" dirty="0" smtClean="0">
                <a:cs typeface="Courier New" pitchFamily="49" charset="0"/>
              </a:rPr>
              <a:t>Při pojmenovávání testů je dobré dodržovat následující konvence:</a:t>
            </a:r>
          </a:p>
          <a:p>
            <a:pPr lvl="1"/>
            <a:r>
              <a:rPr lang="cs-CZ" sz="1400" dirty="0" smtClean="0">
                <a:cs typeface="Courier New" pitchFamily="49" charset="0"/>
              </a:rPr>
              <a:t>Jméno projektu: </a:t>
            </a:r>
            <a:r>
              <a:rPr lang="en-US" sz="1400" dirty="0">
                <a:cs typeface="Courier New" pitchFamily="49" charset="0"/>
              </a:rPr>
              <a:t>[</a:t>
            </a:r>
            <a:r>
              <a:rPr lang="cs-CZ" sz="1400" dirty="0" err="1" smtClean="0">
                <a:cs typeface="Courier New" pitchFamily="49" charset="0"/>
              </a:rPr>
              <a:t>JmenoTestovanehoProjektu</a:t>
            </a:r>
            <a:r>
              <a:rPr lang="en-US" sz="1400" dirty="0" smtClean="0">
                <a:cs typeface="Courier New" pitchFamily="49" charset="0"/>
              </a:rPr>
              <a:t>]</a:t>
            </a:r>
            <a:r>
              <a:rPr lang="cs-CZ" sz="1400" dirty="0" smtClean="0">
                <a:cs typeface="Courier New" pitchFamily="49" charset="0"/>
              </a:rPr>
              <a:t>.</a:t>
            </a:r>
            <a:r>
              <a:rPr lang="cs-CZ" sz="1400" dirty="0" err="1" smtClean="0">
                <a:cs typeface="Courier New" pitchFamily="49" charset="0"/>
              </a:rPr>
              <a:t>Tests</a:t>
            </a:r>
            <a:endParaRPr lang="en-US" sz="1400" dirty="0" smtClean="0">
              <a:cs typeface="Courier New" pitchFamily="49" charset="0"/>
            </a:endParaRPr>
          </a:p>
          <a:p>
            <a:pPr lvl="1"/>
            <a:r>
              <a:rPr lang="en-US" sz="1400" dirty="0" err="1" smtClean="0">
                <a:cs typeface="Courier New" pitchFamily="49" charset="0"/>
              </a:rPr>
              <a:t>Jm</a:t>
            </a:r>
            <a:r>
              <a:rPr lang="cs-CZ" sz="1400" dirty="0" err="1" smtClean="0">
                <a:cs typeface="Courier New" pitchFamily="49" charset="0"/>
              </a:rPr>
              <a:t>éno</a:t>
            </a:r>
            <a:r>
              <a:rPr lang="cs-CZ" sz="1400" dirty="0" smtClean="0">
                <a:cs typeface="Courier New" pitchFamily="49" charset="0"/>
              </a:rPr>
              <a:t> třídy: </a:t>
            </a:r>
            <a:r>
              <a:rPr lang="en-US" sz="1400" dirty="0" smtClean="0">
                <a:cs typeface="Courier New" pitchFamily="49" charset="0"/>
              </a:rPr>
              <a:t>[</a:t>
            </a:r>
            <a:r>
              <a:rPr lang="en-US" sz="1400" dirty="0" err="1" smtClean="0">
                <a:cs typeface="Courier New" pitchFamily="49" charset="0"/>
              </a:rPr>
              <a:t>JmenoTestovaneTridy</a:t>
            </a:r>
            <a:r>
              <a:rPr lang="en-US" sz="1400" dirty="0" smtClean="0">
                <a:cs typeface="Courier New" pitchFamily="49" charset="0"/>
              </a:rPr>
              <a:t>]Tests</a:t>
            </a:r>
          </a:p>
          <a:p>
            <a:pPr lvl="1"/>
            <a:r>
              <a:rPr lang="en-US" sz="1400" dirty="0" err="1" smtClean="0">
                <a:cs typeface="Courier New" pitchFamily="49" charset="0"/>
              </a:rPr>
              <a:t>Jm</a:t>
            </a:r>
            <a:r>
              <a:rPr lang="cs-CZ" sz="1400" dirty="0" err="1" smtClean="0">
                <a:cs typeface="Courier New" pitchFamily="49" charset="0"/>
              </a:rPr>
              <a:t>éno</a:t>
            </a:r>
            <a:r>
              <a:rPr lang="cs-CZ" sz="1400" dirty="0" smtClean="0">
                <a:cs typeface="Courier New" pitchFamily="49" charset="0"/>
              </a:rPr>
              <a:t> metody: </a:t>
            </a:r>
            <a:r>
              <a:rPr lang="en-US" sz="1400" dirty="0" smtClean="0">
                <a:cs typeface="Courier New" pitchFamily="49" charset="0"/>
              </a:rPr>
              <a:t>[</a:t>
            </a:r>
            <a:r>
              <a:rPr lang="en-US" sz="1400" dirty="0" err="1" smtClean="0">
                <a:cs typeface="Courier New" pitchFamily="49" charset="0"/>
              </a:rPr>
              <a:t>JmenoTestovaneMetody</a:t>
            </a:r>
            <a:r>
              <a:rPr lang="en-US" sz="1400" dirty="0" smtClean="0">
                <a:cs typeface="Courier New" pitchFamily="49" charset="0"/>
              </a:rPr>
              <a:t>]_[</a:t>
            </a:r>
            <a:r>
              <a:rPr lang="en-US" sz="1400" dirty="0" err="1" smtClean="0">
                <a:cs typeface="Courier New" pitchFamily="49" charset="0"/>
              </a:rPr>
              <a:t>StavPriTestovani</a:t>
            </a:r>
            <a:r>
              <a:rPr lang="en-US" sz="1400" dirty="0" smtClean="0">
                <a:cs typeface="Courier New" pitchFamily="49" charset="0"/>
              </a:rPr>
              <a:t>]_[</a:t>
            </a:r>
            <a:r>
              <a:rPr lang="en-US" sz="1400" dirty="0" err="1" smtClean="0">
                <a:cs typeface="Courier New" pitchFamily="49" charset="0"/>
              </a:rPr>
              <a:t>OcekavanyVysledek</a:t>
            </a:r>
            <a:r>
              <a:rPr lang="en-US" sz="1400" dirty="0" smtClean="0">
                <a:cs typeface="Courier New" pitchFamily="49" charset="0"/>
              </a:rPr>
              <a:t>]</a:t>
            </a:r>
            <a:endParaRPr lang="en-US" sz="1400" dirty="0">
              <a:cs typeface="Courier New" pitchFamily="49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Unit Testů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17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Kromě samotných testovacích metod mohou být v testovací třídě přítomny inicializační a čistící metody. </a:t>
            </a:r>
          </a:p>
          <a:p>
            <a:r>
              <a:rPr lang="cs-CZ" sz="1800" dirty="0" smtClean="0"/>
              <a:t>Je užitečné je používat ze dvou důvodů: při spuštění více testů najednou může docházet k jejich vzájemnému ovlivnění. Inicializační a čistící metoda může zajistit, že se pro každý test vytvoří nové zdroje, které nejsou ovlivněny předchozími testy. Navíc je inicializace na jednom místě a lze ji jednoduše změnit.</a:t>
            </a:r>
          </a:p>
          <a:p>
            <a:r>
              <a:rPr lang="cs-CZ" sz="1800" dirty="0" smtClean="0"/>
              <a:t>Metody jsou označeny těmito atributy:</a:t>
            </a:r>
          </a:p>
          <a:p>
            <a:pPr lvl="1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cs-CZ" sz="1400" dirty="0" err="1" smtClean="0">
                <a:latin typeface="Courier New" pitchFamily="49" charset="0"/>
                <a:cs typeface="Courier New" pitchFamily="49" charset="0"/>
              </a:rPr>
              <a:t>TestInitialize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cs-CZ" sz="1400" dirty="0" smtClean="0"/>
              <a:t>Inicializační metoda pro test, spustí se před každým testem.</a:t>
            </a:r>
            <a:endParaRPr lang="en-US" sz="1400" dirty="0" smtClean="0"/>
          </a:p>
          <a:p>
            <a:pPr lvl="1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cs-CZ" sz="1400" dirty="0" err="1" smtClean="0">
                <a:latin typeface="Courier New" pitchFamily="49" charset="0"/>
                <a:cs typeface="Courier New" pitchFamily="49" charset="0"/>
              </a:rPr>
              <a:t>TestCleanup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cs-CZ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400" dirty="0" smtClean="0"/>
              <a:t>Čistící metoda pro test, spustí se po každém testu.</a:t>
            </a:r>
            <a:endParaRPr lang="en-US" sz="1400" dirty="0" smtClean="0"/>
          </a:p>
          <a:p>
            <a:pPr lvl="1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cs-CZ" sz="1400" dirty="0" err="1" smtClean="0">
                <a:latin typeface="Courier New" pitchFamily="49" charset="0"/>
                <a:cs typeface="Courier New" pitchFamily="49" charset="0"/>
              </a:rPr>
              <a:t>ClassInitialize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cs-CZ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400" dirty="0" smtClean="0"/>
              <a:t>Inicializační metoda pro testovací třídu, spustí se pouze jednou před všemi testy</a:t>
            </a:r>
            <a:endParaRPr lang="en-US" sz="1400" dirty="0" smtClean="0"/>
          </a:p>
          <a:p>
            <a:pPr lvl="1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cs-CZ" sz="1400" dirty="0" err="1" smtClean="0">
                <a:latin typeface="Courier New" pitchFamily="49" charset="0"/>
                <a:cs typeface="Courier New" pitchFamily="49" charset="0"/>
              </a:rPr>
              <a:t>ClassCleanup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cs-CZ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400" dirty="0" smtClean="0"/>
              <a:t>Čistící metoda pro třídu, spustí se pouze jednou po všech testech</a:t>
            </a:r>
          </a:p>
          <a:p>
            <a:r>
              <a:rPr lang="cs-CZ" sz="1800" dirty="0" smtClean="0"/>
              <a:t>Pro filtrovaní testů nebo jejich dočasné vypnutí lze testovací metody označit atributy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TestCategory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sz="1800" dirty="0" smtClean="0"/>
              <a:t>resp.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[Ignore].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Dal</a:t>
            </a:r>
            <a:r>
              <a:rPr lang="cs-CZ" dirty="0" err="1" smtClean="0"/>
              <a:t>ší</a:t>
            </a:r>
            <a:r>
              <a:rPr lang="cs-CZ" dirty="0" smtClean="0"/>
              <a:t> Atributy a Metody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84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Unit test je jedna jednoduchá metoda, která by měla testovat vždy jen jednu věc a která má strukturu </a:t>
            </a:r>
            <a:r>
              <a:rPr lang="cs-CZ" sz="1800" i="1" dirty="0" err="1" smtClean="0"/>
              <a:t>Arrange</a:t>
            </a:r>
            <a:r>
              <a:rPr lang="cs-CZ" sz="1800" dirty="0" smtClean="0"/>
              <a:t>, </a:t>
            </a:r>
            <a:r>
              <a:rPr lang="cs-CZ" sz="1800" i="1" dirty="0" err="1" smtClean="0"/>
              <a:t>Act</a:t>
            </a:r>
            <a:r>
              <a:rPr lang="cs-CZ" sz="1800" dirty="0" smtClean="0"/>
              <a:t> a </a:t>
            </a:r>
            <a:r>
              <a:rPr lang="cs-CZ" sz="1800" i="1" dirty="0" err="1" smtClean="0"/>
              <a:t>Assert</a:t>
            </a:r>
            <a:r>
              <a:rPr lang="cs-CZ" sz="1800" i="1" dirty="0" smtClean="0"/>
              <a:t> </a:t>
            </a:r>
            <a:r>
              <a:rPr lang="cs-CZ" sz="1800" dirty="0" smtClean="0"/>
              <a:t>(AAA). </a:t>
            </a:r>
          </a:p>
          <a:p>
            <a:r>
              <a:rPr lang="cs-CZ" sz="1800" dirty="0" smtClean="0"/>
              <a:t>Část </a:t>
            </a:r>
            <a:r>
              <a:rPr lang="cs-CZ" sz="1800" b="1" dirty="0" err="1" smtClean="0"/>
              <a:t>Arrange</a:t>
            </a:r>
            <a:r>
              <a:rPr lang="cs-CZ" sz="1800" b="1" dirty="0" smtClean="0"/>
              <a:t> </a:t>
            </a:r>
            <a:r>
              <a:rPr lang="cs-CZ" sz="1800" dirty="0" smtClean="0"/>
              <a:t>inicializuje testovanou třídu (pokud se tak nestalo v inicializační metodě) a nachystá vše potřebné pro vykonání testovaného kódu.</a:t>
            </a:r>
          </a:p>
          <a:p>
            <a:r>
              <a:rPr lang="cs-CZ" sz="1800" dirty="0" smtClean="0"/>
              <a:t>V části </a:t>
            </a:r>
            <a:r>
              <a:rPr lang="cs-CZ" sz="1800" b="1" dirty="0" err="1" smtClean="0"/>
              <a:t>Act</a:t>
            </a:r>
            <a:r>
              <a:rPr lang="cs-CZ" sz="1800" dirty="0" smtClean="0"/>
              <a:t> se vykoná testovaný kód.</a:t>
            </a:r>
          </a:p>
          <a:p>
            <a:r>
              <a:rPr lang="cs-CZ" sz="1800" dirty="0" smtClean="0"/>
              <a:t>V části </a:t>
            </a:r>
            <a:r>
              <a:rPr lang="cs-CZ" sz="1800" b="1" dirty="0" err="1" smtClean="0"/>
              <a:t>Assert</a:t>
            </a:r>
            <a:r>
              <a:rPr lang="cs-CZ" sz="1800" dirty="0" smtClean="0"/>
              <a:t> se zkontrolují předpoklady, které by měli platit po vykonání testovaného kódu. To se děje pomocí statických metod třídy </a:t>
            </a:r>
            <a:r>
              <a:rPr lang="cs-CZ" sz="1800" dirty="0" err="1" smtClean="0">
                <a:latin typeface="Courier New" pitchFamily="49" charset="0"/>
                <a:cs typeface="Courier New" pitchFamily="49" charset="0"/>
              </a:rPr>
              <a:t>Assert</a:t>
            </a:r>
            <a:r>
              <a:rPr lang="cs-CZ" sz="1800" dirty="0" smtClean="0"/>
              <a:t> z testovacího </a:t>
            </a:r>
            <a:r>
              <a:rPr lang="cs-CZ" sz="1800" dirty="0" err="1" smtClean="0"/>
              <a:t>frameworku</a:t>
            </a:r>
            <a:r>
              <a:rPr lang="cs-CZ" sz="1800" dirty="0" smtClean="0"/>
              <a:t>, které v případě neplatných předpokladů způsobí selhání testu.</a:t>
            </a:r>
          </a:p>
          <a:p>
            <a:r>
              <a:rPr lang="cs-CZ" sz="1800" dirty="0" smtClean="0"/>
              <a:t>V případě testování vyhození výjimky je místo </a:t>
            </a:r>
            <a:r>
              <a:rPr lang="cs-CZ" sz="1800" b="1" dirty="0" err="1" smtClean="0"/>
              <a:t>Assert</a:t>
            </a:r>
            <a:r>
              <a:rPr lang="cs-CZ" sz="1800" dirty="0" smtClean="0"/>
              <a:t> části použit atribut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ExpectedException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Testu - 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49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cs-CZ" dirty="0" smtClean="0"/>
              <a:t> 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Testování Návratové </a:t>
            </a:r>
            <a:r>
              <a:rPr lang="cs-CZ" dirty="0"/>
              <a:t>H</a:t>
            </a:r>
            <a:r>
              <a:rPr lang="cs-CZ" dirty="0" smtClean="0"/>
              <a:t>odnoty</a:t>
            </a:r>
            <a:endParaRPr lang="en-US" dirty="0"/>
          </a:p>
        </p:txBody>
      </p:sp>
      <p:sp>
        <p:nvSpPr>
          <p:cNvPr id="4" name="Zaoblený obdélník 3"/>
          <p:cNvSpPr/>
          <p:nvPr/>
        </p:nvSpPr>
        <p:spPr>
          <a:xfrm>
            <a:off x="533400" y="1371600"/>
            <a:ext cx="8077200" cy="426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TestMethod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Multiply_PassTwoNumbers_ReturnsItsProduct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// arrange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calc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new Calculator();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// act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result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calc.Multiply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(3, 4);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// assert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Assert.AreEqual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(12, result, “incorrect multiplication”);   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48233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Testování Vyhození </a:t>
            </a:r>
            <a:r>
              <a:rPr lang="cs-CZ" dirty="0"/>
              <a:t>V</a:t>
            </a:r>
            <a:r>
              <a:rPr lang="cs-CZ" dirty="0" smtClean="0"/>
              <a:t>ýjimky</a:t>
            </a:r>
            <a:endParaRPr lang="en-US" dirty="0"/>
          </a:p>
        </p:txBody>
      </p:sp>
      <p:sp>
        <p:nvSpPr>
          <p:cNvPr id="4" name="Zaoblený obdélník 3"/>
          <p:cNvSpPr/>
          <p:nvPr/>
        </p:nvSpPr>
        <p:spPr>
          <a:xfrm>
            <a:off x="542192" y="1828800"/>
            <a:ext cx="8077200" cy="342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TestMethod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cs-CZ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cs-CZ" sz="1600" dirty="0" err="1" smtClean="0">
                <a:latin typeface="Courier New" pitchFamily="49" charset="0"/>
                <a:cs typeface="Courier New" pitchFamily="49" charset="0"/>
              </a:rPr>
              <a:t>ExpectedException</a:t>
            </a:r>
            <a:r>
              <a:rPr lang="cs-CZ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cs-CZ" sz="1600" dirty="0" err="1" smtClean="0">
                <a:latin typeface="Courier New" pitchFamily="49" charset="0"/>
                <a:cs typeface="Courier New" pitchFamily="49" charset="0"/>
              </a:rPr>
              <a:t>typeof</a:t>
            </a:r>
            <a:r>
              <a:rPr lang="cs-CZ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cs-CZ" sz="1600" dirty="0" err="1" smtClean="0">
                <a:latin typeface="Courier New" pitchFamily="49" charset="0"/>
                <a:cs typeface="Courier New" pitchFamily="49" charset="0"/>
              </a:rPr>
              <a:t>ArgumentNullException</a:t>
            </a:r>
            <a:r>
              <a:rPr lang="cs-CZ" sz="1600" dirty="0" smtClean="0">
                <a:latin typeface="Courier New" pitchFamily="49" charset="0"/>
                <a:cs typeface="Courier New" pitchFamily="49" charset="0"/>
              </a:rPr>
              <a:t>))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Open_PassNullConStr_ThrowsArgumentNullExc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// arrange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connection = new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DbConnection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// act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connection.Open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(null);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46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V některých případech nestačí pouze volat testované metody a kontrolovat předpoklady. Testovaná třída může používat další třídy, které je třeba izolovat, aby neovlivňovali výsledky testů (unit test vs. integrační test).</a:t>
            </a:r>
          </a:p>
          <a:p>
            <a:r>
              <a:rPr lang="cs-CZ" sz="1800" dirty="0" smtClean="0"/>
              <a:t>V takových případech je třeba </a:t>
            </a:r>
            <a:r>
              <a:rPr lang="cs-CZ" sz="1800" dirty="0" err="1" smtClean="0"/>
              <a:t>refaktorovat</a:t>
            </a:r>
            <a:r>
              <a:rPr lang="cs-CZ" sz="1800" dirty="0" smtClean="0"/>
              <a:t> třídu, jak bylo popsáno v příkladu tisknutí dat z databáze a podstrčit (injektovat) testované třídě speciální objekty, které zaručí korektní průběh testu</a:t>
            </a:r>
          </a:p>
          <a:p>
            <a:r>
              <a:rPr lang="cs-CZ" sz="1800" dirty="0" smtClean="0"/>
              <a:t>Přes tyto objekty lze předávat testované třídě testovací data nebo monitorovat interakce s testovací třídou. Testy lze rozdělit do dvou skupin:</a:t>
            </a:r>
          </a:p>
          <a:p>
            <a:pPr lvl="1"/>
            <a:r>
              <a:rPr lang="cs-CZ" sz="1400" i="1" dirty="0" err="1" smtClean="0"/>
              <a:t>State-based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testing</a:t>
            </a:r>
            <a:r>
              <a:rPr lang="cs-CZ" sz="1400" i="1" dirty="0"/>
              <a:t> </a:t>
            </a:r>
            <a:r>
              <a:rPr lang="cs-CZ" sz="1400" dirty="0" smtClean="0"/>
              <a:t>– je vykonán testovaný kód a kontroluje se, jestli se třída dostala do očekávaného stavu (předchozí dva příklady)</a:t>
            </a:r>
          </a:p>
          <a:p>
            <a:pPr lvl="1"/>
            <a:r>
              <a:rPr lang="cs-CZ" sz="1400" i="1" dirty="0" err="1" smtClean="0"/>
              <a:t>Interaction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testing</a:t>
            </a:r>
            <a:r>
              <a:rPr lang="cs-CZ" sz="1400" i="1" dirty="0" smtClean="0"/>
              <a:t> </a:t>
            </a:r>
            <a:r>
              <a:rPr lang="cs-CZ" sz="1400" dirty="0" smtClean="0"/>
              <a:t>– testuje se, jestli při vykonávání testovaného kódu třída správně interaguje s dalšími objekty (např. zavolá metodu pro čtení z databáze a metodu pro tisk výsledků)</a:t>
            </a:r>
          </a:p>
          <a:p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Izolace Tříd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42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Agile Principles, Patterns, and Practices in C# </a:t>
            </a:r>
            <a:r>
              <a:rPr lang="en-US" i="1" dirty="0"/>
              <a:t>MARTIN, Robert C.; MARTIN, Micah.   </a:t>
            </a:r>
            <a:r>
              <a:rPr lang="cs-CZ" i="1" dirty="0" smtClean="0"/>
              <a:t> </a:t>
            </a:r>
            <a:r>
              <a:rPr lang="cs-CZ" dirty="0" smtClean="0"/>
              <a:t>Kapitola 4</a:t>
            </a:r>
          </a:p>
          <a:p>
            <a:r>
              <a:rPr lang="cs-CZ" b="1" dirty="0" err="1" smtClean="0"/>
              <a:t>The</a:t>
            </a:r>
            <a:r>
              <a:rPr lang="cs-CZ" b="1" dirty="0"/>
              <a:t> </a:t>
            </a:r>
            <a:r>
              <a:rPr lang="cs-CZ" b="1" dirty="0" smtClean="0"/>
              <a:t>art </a:t>
            </a:r>
            <a:r>
              <a:rPr lang="cs-CZ" b="1" dirty="0" err="1" smtClean="0"/>
              <a:t>of</a:t>
            </a:r>
            <a:r>
              <a:rPr lang="cs-CZ" b="1" dirty="0" smtClean="0"/>
              <a:t> Unit </a:t>
            </a:r>
            <a:r>
              <a:rPr lang="cs-CZ" b="1" dirty="0" err="1" smtClean="0"/>
              <a:t>Testing</a:t>
            </a:r>
            <a:r>
              <a:rPr lang="cs-CZ" dirty="0"/>
              <a:t> </a:t>
            </a:r>
            <a:r>
              <a:rPr lang="cs-CZ" dirty="0" smtClean="0"/>
              <a:t>		        </a:t>
            </a:r>
            <a:r>
              <a:rPr lang="cs-CZ" i="1" dirty="0" smtClean="0"/>
              <a:t>OSHEROVE, Roy     </a:t>
            </a:r>
            <a:r>
              <a:rPr lang="en-US" i="1" dirty="0" smtClean="0"/>
              <a:t>                               </a:t>
            </a:r>
            <a:r>
              <a:rPr lang="cs-CZ" dirty="0" smtClean="0"/>
              <a:t>Kapitoly </a:t>
            </a:r>
            <a:r>
              <a:rPr lang="en-US" dirty="0" smtClean="0"/>
              <a:t>1-5</a:t>
            </a:r>
            <a:endParaRPr lang="cs-CZ" i="1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Literatura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58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cs-CZ" sz="1800" dirty="0" smtClean="0"/>
              <a:t>Při testování se používají dva typy objektů:</a:t>
            </a:r>
          </a:p>
          <a:p>
            <a:r>
              <a:rPr lang="cs-CZ" sz="1800" b="1" dirty="0" err="1" smtClean="0"/>
              <a:t>Stuby</a:t>
            </a:r>
            <a:r>
              <a:rPr lang="cs-CZ" sz="1800" b="1" dirty="0" smtClean="0"/>
              <a:t> </a:t>
            </a:r>
            <a:r>
              <a:rPr lang="cs-CZ" sz="1800" dirty="0" smtClean="0"/>
              <a:t>– slouží pouze k tomu, aby nahradili objekty s kterými třída interaguje, aby nenarušovaly průběh testování. Mohou být přes ně předávána testovací data. </a:t>
            </a:r>
            <a:r>
              <a:rPr lang="cs-CZ" sz="1800" dirty="0" err="1" smtClean="0"/>
              <a:t>Stuby</a:t>
            </a:r>
            <a:r>
              <a:rPr lang="cs-CZ" sz="1800" dirty="0" smtClean="0"/>
              <a:t> nikdy nemohou způsobit selhání testu.</a:t>
            </a:r>
          </a:p>
          <a:p>
            <a:r>
              <a:rPr lang="cs-CZ" sz="1800" b="1" dirty="0" smtClean="0"/>
              <a:t>Mocky – </a:t>
            </a:r>
            <a:r>
              <a:rPr lang="cs-CZ" sz="1800" dirty="0" smtClean="0"/>
              <a:t>na rozdíl od </a:t>
            </a:r>
            <a:r>
              <a:rPr lang="cs-CZ" sz="1800" dirty="0" err="1" smtClean="0"/>
              <a:t>stubů</a:t>
            </a:r>
            <a:r>
              <a:rPr lang="cs-CZ" sz="1800" dirty="0" smtClean="0"/>
              <a:t> si pamatují, jak byly při testu volány jejich metody, a na konci testu je vyhodnoceno, jestli toto volání odpovídá předpokladům. Slouží pro </a:t>
            </a:r>
            <a:r>
              <a:rPr lang="cs-CZ" sz="1800" i="1" dirty="0" err="1" smtClean="0"/>
              <a:t>interaction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testing</a:t>
            </a:r>
            <a:r>
              <a:rPr lang="cs-CZ" sz="1800" i="1" dirty="0" smtClean="0"/>
              <a:t> </a:t>
            </a:r>
            <a:r>
              <a:rPr lang="cs-CZ" sz="1800" dirty="0" smtClean="0"/>
              <a:t>a mohou způsobit selhání testu. Lze je dále rozdělit na</a:t>
            </a:r>
          </a:p>
          <a:p>
            <a:pPr lvl="1"/>
            <a:r>
              <a:rPr lang="cs-CZ" sz="1400" b="1" dirty="0" err="1" smtClean="0"/>
              <a:t>Strict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mocky</a:t>
            </a:r>
            <a:r>
              <a:rPr lang="cs-CZ" sz="1400" b="1" dirty="0" smtClean="0"/>
              <a:t> – </a:t>
            </a:r>
            <a:r>
              <a:rPr lang="cs-CZ" sz="1400" dirty="0" smtClean="0"/>
              <a:t>způsobí selhání testu pokud nebyla zavolána metoda, která zavolána být měla, nebo byla zavolána metoda, která nebyla očekávána.</a:t>
            </a:r>
          </a:p>
          <a:p>
            <a:pPr lvl="1"/>
            <a:r>
              <a:rPr lang="cs-CZ" sz="1400" b="1" dirty="0" err="1" smtClean="0"/>
              <a:t>Dynamic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mocky</a:t>
            </a:r>
            <a:r>
              <a:rPr lang="cs-CZ" sz="1400" b="1" dirty="0" smtClean="0"/>
              <a:t> –</a:t>
            </a:r>
            <a:r>
              <a:rPr lang="en-US" sz="1400" b="1" dirty="0" smtClean="0"/>
              <a:t> </a:t>
            </a:r>
            <a:r>
              <a:rPr lang="cs-CZ" sz="1400" dirty="0" smtClean="0"/>
              <a:t>způsobí selhání testu pokud nebyla zavolána metoda, která zavolána být měla. Pokud byla navíc zavolána metoda, která nebyla očekávaná, na výsledek testu to nemá vliv</a:t>
            </a:r>
            <a:r>
              <a:rPr lang="cs-CZ" sz="1400" b="1" dirty="0" smtClean="0"/>
              <a:t>.</a:t>
            </a:r>
          </a:p>
          <a:p>
            <a:r>
              <a:rPr lang="cs-CZ" sz="1800" dirty="0" smtClean="0"/>
              <a:t>Testované třídě může být injektováno více těchto objektů, ale podle pravidla, že test testuje pouze jednu věc by mezi nimi měl být pouze jeden </a:t>
            </a:r>
            <a:r>
              <a:rPr lang="cs-CZ" sz="1800" dirty="0" err="1" smtClean="0"/>
              <a:t>mock</a:t>
            </a:r>
            <a:r>
              <a:rPr lang="cs-CZ" sz="1800" dirty="0" smtClean="0"/>
              <a:t> objekt.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Stub</a:t>
            </a:r>
            <a:r>
              <a:rPr lang="cs-CZ" dirty="0" smtClean="0"/>
              <a:t> a </a:t>
            </a:r>
            <a:r>
              <a:rPr lang="cs-CZ" dirty="0" err="1" smtClean="0"/>
              <a:t>Mock</a:t>
            </a:r>
            <a:r>
              <a:rPr lang="cs-CZ" dirty="0" smtClean="0"/>
              <a:t> objekty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030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cs-CZ" sz="1800" dirty="0" smtClean="0"/>
              <a:t>Testovanou třídu je někdy třeba </a:t>
            </a:r>
            <a:r>
              <a:rPr lang="cs-CZ" sz="1800" dirty="0" err="1" smtClean="0"/>
              <a:t>refaktorovat</a:t>
            </a:r>
            <a:r>
              <a:rPr lang="cs-CZ" sz="1800" dirty="0" smtClean="0"/>
              <a:t> tak, aby do ní bylo možné injektovat </a:t>
            </a:r>
            <a:r>
              <a:rPr lang="cs-CZ" sz="1800" dirty="0" err="1" smtClean="0"/>
              <a:t>stub</a:t>
            </a:r>
            <a:r>
              <a:rPr lang="cs-CZ" sz="1800" dirty="0" smtClean="0"/>
              <a:t> nebo </a:t>
            </a:r>
            <a:r>
              <a:rPr lang="cs-CZ" sz="1800" dirty="0" err="1" smtClean="0"/>
              <a:t>mock</a:t>
            </a:r>
            <a:r>
              <a:rPr lang="cs-CZ" sz="1800" dirty="0" smtClean="0"/>
              <a:t>. Nejčastější možnosti jsou:</a:t>
            </a:r>
          </a:p>
          <a:p>
            <a:r>
              <a:rPr lang="cs-CZ" sz="1800" dirty="0" smtClean="0"/>
              <a:t>Předání objektu přes konstruktor.</a:t>
            </a:r>
          </a:p>
          <a:p>
            <a:r>
              <a:rPr lang="cs-CZ" sz="1800" dirty="0" smtClean="0"/>
              <a:t>Předání objektu přes </a:t>
            </a:r>
            <a:r>
              <a:rPr lang="cs-CZ" sz="1800" dirty="0" err="1" smtClean="0"/>
              <a:t>property</a:t>
            </a:r>
            <a:r>
              <a:rPr lang="cs-CZ" sz="1800" dirty="0" smtClean="0"/>
              <a:t>.</a:t>
            </a:r>
          </a:p>
          <a:p>
            <a:r>
              <a:rPr lang="cs-CZ" sz="1800" dirty="0" smtClean="0"/>
              <a:t>Podstrčení objektu přes </a:t>
            </a:r>
            <a:r>
              <a:rPr lang="cs-CZ" sz="1800" i="1" dirty="0" err="1" smtClean="0"/>
              <a:t>Factory</a:t>
            </a:r>
            <a:r>
              <a:rPr lang="cs-CZ" sz="1800" i="1" dirty="0" smtClean="0"/>
              <a:t>.</a:t>
            </a:r>
          </a:p>
          <a:p>
            <a:r>
              <a:rPr lang="en-US" sz="1800" dirty="0" err="1" smtClean="0"/>
              <a:t>Podstr</a:t>
            </a:r>
            <a:r>
              <a:rPr lang="cs-CZ" sz="1800" dirty="0" err="1" smtClean="0"/>
              <a:t>čení</a:t>
            </a:r>
            <a:r>
              <a:rPr lang="cs-CZ" sz="1800" dirty="0" smtClean="0"/>
              <a:t> objektu přes </a:t>
            </a:r>
            <a:r>
              <a:rPr lang="cs-CZ" sz="1800" dirty="0" err="1" smtClean="0"/>
              <a:t>lokánlí</a:t>
            </a:r>
            <a:r>
              <a:rPr lang="cs-CZ" sz="1800" dirty="0" smtClean="0"/>
              <a:t> </a:t>
            </a:r>
            <a:r>
              <a:rPr lang="cs-CZ" sz="1800" i="1" dirty="0" err="1" smtClean="0"/>
              <a:t>Factory</a:t>
            </a:r>
            <a:r>
              <a:rPr lang="cs-CZ" sz="1800" dirty="0" smtClean="0"/>
              <a:t> – přístup k objektu je ve třídě izolován do </a:t>
            </a:r>
            <a:r>
              <a:rPr lang="cs-CZ" sz="1800" i="1" dirty="0" err="1" smtClean="0"/>
              <a:t>virtual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protected</a:t>
            </a:r>
            <a:r>
              <a:rPr lang="cs-CZ" sz="1800" i="1" dirty="0" smtClean="0"/>
              <a:t> </a:t>
            </a:r>
            <a:r>
              <a:rPr lang="cs-CZ" sz="1800" dirty="0" smtClean="0"/>
              <a:t>metody. Z testované třídy je poděděn nový objekt, který přepíše metodu tak aby vracela </a:t>
            </a:r>
            <a:r>
              <a:rPr lang="cs-CZ" sz="1800" dirty="0" err="1" smtClean="0"/>
              <a:t>stub</a:t>
            </a:r>
            <a:r>
              <a:rPr lang="cs-CZ" sz="1800" dirty="0" smtClean="0"/>
              <a:t> nebo </a:t>
            </a:r>
            <a:r>
              <a:rPr lang="cs-CZ" sz="1800" dirty="0" err="1" smtClean="0"/>
              <a:t>mock</a:t>
            </a:r>
            <a:r>
              <a:rPr lang="cs-CZ" sz="1800" dirty="0" smtClean="0"/>
              <a:t>. Testy jsou poté prováděny na odvozeném objektu.</a:t>
            </a:r>
          </a:p>
          <a:p>
            <a:pPr marL="109728" indent="0">
              <a:buNone/>
            </a:pPr>
            <a:r>
              <a:rPr lang="cs-CZ" sz="1800" dirty="0" smtClean="0"/>
              <a:t> </a:t>
            </a:r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Injektování Objektů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37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Izolační </a:t>
            </a:r>
            <a:r>
              <a:rPr lang="cs-CZ" sz="1800" dirty="0" err="1" smtClean="0"/>
              <a:t>frameworky</a:t>
            </a:r>
            <a:r>
              <a:rPr lang="cs-CZ" sz="1800" dirty="0"/>
              <a:t> </a:t>
            </a:r>
            <a:r>
              <a:rPr lang="cs-CZ" sz="1800" dirty="0" smtClean="0"/>
              <a:t>(jako </a:t>
            </a:r>
            <a:r>
              <a:rPr lang="cs-CZ" sz="1800" dirty="0" err="1" smtClean="0"/>
              <a:t>Rhino</a:t>
            </a:r>
            <a:r>
              <a:rPr lang="cs-CZ" sz="1800" dirty="0" smtClean="0"/>
              <a:t> </a:t>
            </a:r>
            <a:r>
              <a:rPr lang="cs-CZ" sz="1800" dirty="0" err="1" smtClean="0"/>
              <a:t>Mock</a:t>
            </a:r>
            <a:r>
              <a:rPr lang="cs-CZ" sz="1800" dirty="0" smtClean="0"/>
              <a:t>) nabízejí generické nástroje pro práci s </a:t>
            </a:r>
            <a:r>
              <a:rPr lang="cs-CZ" sz="1800" dirty="0" err="1" smtClean="0"/>
              <a:t>mocky</a:t>
            </a:r>
            <a:r>
              <a:rPr lang="cs-CZ" sz="1800" dirty="0" smtClean="0"/>
              <a:t> a </a:t>
            </a:r>
            <a:r>
              <a:rPr lang="cs-CZ" sz="1800" dirty="0" err="1" smtClean="0"/>
              <a:t>stuby</a:t>
            </a:r>
            <a:r>
              <a:rPr lang="cs-CZ" sz="1800" dirty="0" smtClean="0"/>
              <a:t>. </a:t>
            </a:r>
          </a:p>
          <a:p>
            <a:r>
              <a:rPr lang="cs-CZ" sz="1800" dirty="0" smtClean="0"/>
              <a:t>Lze jim nastavit chování způsobem </a:t>
            </a:r>
            <a:r>
              <a:rPr lang="cs-CZ" sz="1800" i="1" dirty="0" err="1" smtClean="0"/>
              <a:t>record-reply</a:t>
            </a:r>
            <a:r>
              <a:rPr lang="cs-CZ" sz="1800" dirty="0" smtClean="0"/>
              <a:t>: nejprve je v testu definováno, jak budou volány a jak na to mají reagovat. Při vykonávání testovaného kódu pak toto chování zopakují.</a:t>
            </a:r>
          </a:p>
          <a:p>
            <a:r>
              <a:rPr lang="cs-CZ" sz="1800" dirty="0" smtClean="0"/>
              <a:t>Mocky si navíc uchovávají informace o provedených voláních, které jsou na konci testu porovnány s předpoklady. </a:t>
            </a:r>
          </a:p>
          <a:p>
            <a:r>
              <a:rPr lang="cs-CZ" sz="1800" dirty="0" smtClean="0"/>
              <a:t>Framework nabízí celou řadu užitečné funkcionality, jako:</a:t>
            </a:r>
          </a:p>
          <a:p>
            <a:pPr lvl="1"/>
            <a:r>
              <a:rPr lang="cs-CZ" sz="1400" dirty="0" smtClean="0"/>
              <a:t>Vyhazování výjimek</a:t>
            </a:r>
          </a:p>
          <a:p>
            <a:pPr lvl="1"/>
            <a:r>
              <a:rPr lang="cs-CZ" sz="1400" dirty="0" smtClean="0"/>
              <a:t>Vyvolávání událostí</a:t>
            </a:r>
          </a:p>
          <a:p>
            <a:pPr lvl="1"/>
            <a:r>
              <a:rPr lang="cs-CZ" sz="1400" dirty="0" smtClean="0"/>
              <a:t>Složitější kontrola parametrů</a:t>
            </a:r>
          </a:p>
          <a:p>
            <a:pPr lvl="1"/>
            <a:r>
              <a:rPr lang="cs-CZ" sz="1400" dirty="0" smtClean="0"/>
              <a:t>Atd.</a:t>
            </a:r>
          </a:p>
          <a:p>
            <a:endParaRPr lang="en-US" sz="1800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se </a:t>
            </a:r>
            <a:r>
              <a:rPr lang="cs-CZ" dirty="0" err="1" smtClean="0"/>
              <a:t>Stuby</a:t>
            </a:r>
            <a:r>
              <a:rPr lang="cs-CZ" dirty="0" smtClean="0"/>
              <a:t> a Mocky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81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</a:t>
            </a:r>
            <a:r>
              <a:rPr lang="en-US" dirty="0" err="1" smtClean="0"/>
              <a:t>Stubu</a:t>
            </a:r>
            <a:endParaRPr lang="en-US" dirty="0"/>
          </a:p>
        </p:txBody>
      </p:sp>
      <p:sp>
        <p:nvSpPr>
          <p:cNvPr id="4" name="Zaoblený obdélník 3"/>
          <p:cNvSpPr/>
          <p:nvPr/>
        </p:nvSpPr>
        <p:spPr>
          <a:xfrm>
            <a:off x="533400" y="1371600"/>
            <a:ext cx="8077200" cy="426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1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TestMethod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]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public void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Send_SendingFails_ReturnFalse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{            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MockRepository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mocks = new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MockRepository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ICommunicationChannel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channel =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mocks.Stub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ICommunicationChannel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&gt;();                                    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// record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using(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mocks.Record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{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channel.Send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("message");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	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LastCall.Throw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(new Exception("sending failed"));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}</a:t>
            </a:r>
          </a:p>
          <a:p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// </a:t>
            </a:r>
            <a:r>
              <a:rPr lang="cs-CZ" sz="1100" dirty="0" err="1" smtClean="0">
                <a:latin typeface="Courier New" pitchFamily="49" charset="0"/>
                <a:cs typeface="Courier New" pitchFamily="49" charset="0"/>
              </a:rPr>
              <a:t>reply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adapter.Channel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= channel;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result =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adapter.Send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("message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");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cs-CZ" sz="11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Assert.IsFalse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(result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, "Failed sending has returned true");</a:t>
            </a:r>
          </a:p>
          <a:p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}   </a:t>
            </a:r>
          </a:p>
        </p:txBody>
      </p:sp>
    </p:spTree>
    <p:extLst>
      <p:ext uri="{BB962C8B-B14F-4D97-AF65-F5344CB8AC3E}">
        <p14:creationId xmlns:p14="http://schemas.microsoft.com/office/powerpoint/2010/main" val="2028827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Testování je nedílnou součástí vývoje každého softwaru a každý programátor minimálně jednou otestuje nějakým typem testu to co právě napsal.</a:t>
            </a:r>
          </a:p>
          <a:p>
            <a:r>
              <a:rPr lang="cs-CZ" sz="1800" dirty="0" smtClean="0"/>
              <a:t>Nesystematické testování přináší řadu problémů, jako je neefektivita, neudržovatelnost kódu testů a špatné pokrytí testovaného SW.</a:t>
            </a:r>
          </a:p>
          <a:p>
            <a:r>
              <a:rPr lang="cs-CZ" sz="1800" dirty="0" smtClean="0"/>
              <a:t>Existují metodiky jak správně integrovat testování do vývojového procesu – Test-</a:t>
            </a:r>
            <a:r>
              <a:rPr lang="cs-CZ" sz="1800" dirty="0" err="1" smtClean="0"/>
              <a:t>Driven</a:t>
            </a:r>
            <a:r>
              <a:rPr lang="cs-CZ" sz="1800" dirty="0" smtClean="0"/>
              <a:t> </a:t>
            </a:r>
            <a:r>
              <a:rPr lang="cs-CZ" sz="1800" dirty="0" err="1" smtClean="0"/>
              <a:t>Development</a:t>
            </a:r>
            <a:r>
              <a:rPr lang="cs-CZ" sz="1800" dirty="0" smtClean="0"/>
              <a:t>.</a:t>
            </a:r>
          </a:p>
          <a:p>
            <a:r>
              <a:rPr lang="cs-CZ" sz="1800" dirty="0" smtClean="0"/>
              <a:t>Pro lepší pochopení smyslu testů při vývoji je třeba rozlišit jednotlivé typy testů:</a:t>
            </a:r>
            <a:endParaRPr lang="cs-CZ" sz="1800" dirty="0"/>
          </a:p>
          <a:p>
            <a:pPr lvl="1"/>
            <a:r>
              <a:rPr lang="cs-CZ" sz="1400" dirty="0" err="1" smtClean="0"/>
              <a:t>Acceptance</a:t>
            </a:r>
            <a:r>
              <a:rPr lang="cs-CZ" sz="1400" dirty="0" smtClean="0"/>
              <a:t> Testy</a:t>
            </a:r>
          </a:p>
          <a:p>
            <a:pPr lvl="1"/>
            <a:r>
              <a:rPr lang="cs-CZ" sz="1400" dirty="0" smtClean="0"/>
              <a:t>Unit Testy</a:t>
            </a:r>
          </a:p>
          <a:p>
            <a:pPr lvl="1"/>
            <a:r>
              <a:rPr lang="cs-CZ" sz="1400" dirty="0" smtClean="0"/>
              <a:t>Integrační Testy</a:t>
            </a:r>
            <a:endParaRPr lang="en-US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Testování Softwaru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2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Jsou testy na celém systému nebo aplikaci, které se provádějí za účelem zjištění, jestli systém (aplikace) dělá to, co zákazník požadoval.</a:t>
            </a:r>
          </a:p>
          <a:p>
            <a:r>
              <a:rPr lang="cs-CZ" sz="1800" dirty="0" smtClean="0"/>
              <a:t>Měli by je psát samotní zákazníci, nebo systémový analytici jazykem, kterému dobře rozumí. Testy slouží jako specifikace a dokumentace k SW.</a:t>
            </a:r>
          </a:p>
          <a:p>
            <a:r>
              <a:rPr lang="cs-CZ" sz="1800" dirty="0" smtClean="0"/>
              <a:t>Jsou typu </a:t>
            </a:r>
            <a:r>
              <a:rPr lang="cs-CZ" sz="1800" b="1" dirty="0" err="1" smtClean="0"/>
              <a:t>BlackBox</a:t>
            </a:r>
            <a:r>
              <a:rPr lang="cs-CZ" sz="1800" dirty="0" smtClean="0"/>
              <a:t>, netestují vnitřní strukturu SW ale jeho korektní chování na venek.</a:t>
            </a:r>
          </a:p>
          <a:p>
            <a:endParaRPr lang="en-US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Acceptance</a:t>
            </a:r>
            <a:r>
              <a:rPr lang="cs-CZ" dirty="0" smtClean="0"/>
              <a:t> Testy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29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Unit test je část kódu, konkrétně metoda, která volá jinou část kódu  a poté otestuje platnost nějakých předpokladů. Pokud se předpoklady ukážou neplatné, unit test selže.</a:t>
            </a:r>
          </a:p>
          <a:p>
            <a:r>
              <a:rPr lang="cs-CZ" sz="1800" dirty="0" smtClean="0"/>
              <a:t>Unit testy jsou </a:t>
            </a:r>
            <a:r>
              <a:rPr lang="cs-CZ" sz="1800" b="1" dirty="0" err="1" smtClean="0"/>
              <a:t>WhiteBox</a:t>
            </a:r>
            <a:r>
              <a:rPr lang="cs-CZ" sz="1800" b="1" dirty="0" smtClean="0"/>
              <a:t> </a:t>
            </a:r>
            <a:r>
              <a:rPr lang="cs-CZ" sz="1800" dirty="0" smtClean="0"/>
              <a:t>testy, znají strukturu testovaného SW a testují jeho dílčí funkcionalitu.</a:t>
            </a:r>
          </a:p>
          <a:p>
            <a:r>
              <a:rPr lang="cs-CZ" sz="1800" dirty="0" smtClean="0"/>
              <a:t>Pokud unit test selže, mělo by to ukázat na konkrétní místo, kde je v SW chyba.</a:t>
            </a:r>
          </a:p>
          <a:p>
            <a:r>
              <a:rPr lang="cs-CZ" sz="1800" dirty="0" smtClean="0"/>
              <a:t>Dobrý unit test má následující vlastnosti:</a:t>
            </a:r>
          </a:p>
          <a:p>
            <a:pPr lvl="1"/>
            <a:r>
              <a:rPr lang="cs-CZ" sz="1400" dirty="0" smtClean="0"/>
              <a:t>Měl by být automatický a opakovatelný</a:t>
            </a:r>
          </a:p>
          <a:p>
            <a:pPr lvl="1"/>
            <a:r>
              <a:rPr lang="cs-CZ" sz="1400" dirty="0" smtClean="0"/>
              <a:t>Měl by být jednoduše implementovatelný</a:t>
            </a:r>
          </a:p>
          <a:p>
            <a:pPr lvl="1"/>
            <a:r>
              <a:rPr lang="cs-CZ" sz="1400" dirty="0" smtClean="0"/>
              <a:t>Jakmile je jednou napsán, měl by být zachován pro budoucí používání</a:t>
            </a:r>
          </a:p>
          <a:p>
            <a:pPr lvl="1"/>
            <a:r>
              <a:rPr lang="cs-CZ" sz="1400" dirty="0" smtClean="0"/>
              <a:t>Každý by měl být schopen jej spustit</a:t>
            </a:r>
          </a:p>
          <a:p>
            <a:pPr lvl="1"/>
            <a:r>
              <a:rPr lang="cs-CZ" sz="1400" dirty="0" smtClean="0"/>
              <a:t>Měl by se dát spustit stiskem tlačítka</a:t>
            </a:r>
          </a:p>
          <a:p>
            <a:pPr lvl="1"/>
            <a:r>
              <a:rPr lang="cs-CZ" sz="1400" dirty="0" smtClean="0"/>
              <a:t>Měl by být rychlý</a:t>
            </a:r>
            <a:endParaRPr lang="en-US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Unit Testy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cs-CZ" sz="1800" dirty="0" smtClean="0"/>
              <a:t>V případě pochybností, je-li nějaký test unit test, je možné si položit následující otázky. Pokud alespoň na jednu z nich bude odpověď „ne“, pravděpodobně to unit test není.</a:t>
            </a:r>
            <a:endParaRPr lang="cs-CZ" sz="1800" dirty="0"/>
          </a:p>
          <a:p>
            <a:r>
              <a:rPr lang="cs-CZ" sz="1800" dirty="0" smtClean="0"/>
              <a:t>Mohu spustit a získat výsledky z testu, který jsem psal před měsícem?</a:t>
            </a:r>
          </a:p>
          <a:p>
            <a:r>
              <a:rPr lang="cs-CZ" sz="1800" dirty="0" smtClean="0"/>
              <a:t>Mohou kolegové z týmu pustit testy psané před dvěma měsíci?</a:t>
            </a:r>
          </a:p>
          <a:p>
            <a:r>
              <a:rPr lang="cs-CZ" sz="1800" dirty="0" smtClean="0"/>
              <a:t>Mohu spustit všechny unit testy, které jsem napsal v několika málo minutách?</a:t>
            </a:r>
          </a:p>
          <a:p>
            <a:r>
              <a:rPr lang="cs-CZ" sz="1800" dirty="0" smtClean="0"/>
              <a:t>Mohu spustit všechny unit testy, které jsem napsal stisknutím jednoho tlačítka?</a:t>
            </a:r>
          </a:p>
          <a:p>
            <a:r>
              <a:rPr lang="cs-CZ" sz="1800" dirty="0" smtClean="0"/>
              <a:t>Mohu napsat jednoduchý unit test během několika minut?</a:t>
            </a:r>
          </a:p>
          <a:p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</a:t>
            </a:r>
            <a:r>
              <a:rPr lang="cs-CZ" dirty="0"/>
              <a:t>P</a:t>
            </a:r>
            <a:r>
              <a:rPr lang="cs-CZ" dirty="0" smtClean="0"/>
              <a:t>oznat Unit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23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cs-CZ" sz="1800" dirty="0" smtClean="0"/>
              <a:t>Testy, které projdou předchozí sadou otázek by měli mít následující vlastnosti:</a:t>
            </a:r>
          </a:p>
          <a:p>
            <a:r>
              <a:rPr lang="cs-CZ" sz="1800" dirty="0" smtClean="0"/>
              <a:t>Jsou persistentní, jakmile je otestována nějaká vlastnost, dá se kdykoli v budoucnu automaticky otestovat znovu. To zabraňuje vnášení nechtěných chyb do kódu při jeho úpravě.</a:t>
            </a:r>
          </a:p>
          <a:p>
            <a:r>
              <a:rPr lang="cs-CZ" sz="1800" dirty="0" smtClean="0"/>
              <a:t>Jsou rychlé a automatické, lze je spouštět častěji při menších změnách kódu a tím zkrátit dobu vzniku a nalezení chyby.</a:t>
            </a:r>
          </a:p>
          <a:p>
            <a:r>
              <a:rPr lang="cs-CZ" sz="1800" dirty="0" smtClean="0"/>
              <a:t>Dají se snadno psát, při přidání nové funkcionality lze snadno přidat i její testování.</a:t>
            </a:r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Výhody Unit Testů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6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Integrační testování je testování dvou a více závislých softwarových modulů současně.</a:t>
            </a:r>
          </a:p>
          <a:p>
            <a:r>
              <a:rPr lang="cs-CZ" sz="1800" dirty="0" smtClean="0"/>
              <a:t>„Špatné“ unit testy bývají integrační testy a přinášejí sebou celou řadu nevýhod:</a:t>
            </a:r>
          </a:p>
          <a:p>
            <a:r>
              <a:rPr lang="cs-CZ" sz="1800" dirty="0"/>
              <a:t>Při selhání integračního testu není jasné, která testovaná část selhala</a:t>
            </a:r>
            <a:r>
              <a:rPr lang="cs-CZ" sz="1800" dirty="0" smtClean="0"/>
              <a:t>.</a:t>
            </a:r>
          </a:p>
          <a:p>
            <a:r>
              <a:rPr lang="cs-CZ" sz="1800" dirty="0" smtClean="0"/>
              <a:t>Je složitější je psát a konfigurovat, protože je třeba vzít v úvahu závislosti mezi více moduly.</a:t>
            </a:r>
          </a:p>
          <a:p>
            <a:r>
              <a:rPr lang="cs-CZ" sz="1800" dirty="0" smtClean="0"/>
              <a:t>Mají kratší dobu použitelnosti, protože pokud se změní jedna část testovaného celku, je třeba změnit i test.</a:t>
            </a:r>
            <a:endParaRPr lang="cs-CZ" sz="1800" dirty="0"/>
          </a:p>
          <a:p>
            <a:endParaRPr lang="cs-CZ" sz="1800" dirty="0" smtClean="0"/>
          </a:p>
          <a:p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Integrační Testy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65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cs-CZ" sz="1800" dirty="0" smtClean="0"/>
          </a:p>
          <a:p>
            <a:pPr marL="109728" indent="0">
              <a:buNone/>
            </a:pPr>
            <a:endParaRPr lang="cs-CZ" sz="1800" dirty="0"/>
          </a:p>
          <a:p>
            <a:pPr marL="109728" indent="0">
              <a:buNone/>
            </a:pPr>
            <a:endParaRPr lang="cs-CZ" sz="1800" dirty="0"/>
          </a:p>
          <a:p>
            <a:r>
              <a:rPr lang="cs-CZ" sz="1800" dirty="0" smtClean="0"/>
              <a:t>Opak zažitého přístupu: napiš kód, napiš test (pokud je čas), spusť test (pokud je čas), odlaď kód.</a:t>
            </a:r>
          </a:p>
          <a:p>
            <a:r>
              <a:rPr lang="cs-CZ" sz="1800" dirty="0" smtClean="0"/>
              <a:t>V TDD, když je třeba naprogramovat nějakou funkcionalitu, se nejprve napíše unit test, který tuto funkcionalitu testuje. Poté se spustí všechny testy (nový test by neměl projít).</a:t>
            </a:r>
          </a:p>
          <a:p>
            <a:r>
              <a:rPr lang="cs-CZ" sz="1800" dirty="0" smtClean="0"/>
              <a:t>Pak je naprogramován samotný produkční kód implementující funkcionalitu a opět se spustí všechny testy. Pokud je funkcionalita správná, nový test by měl projít. Pokud test neprojde je třeba odladit chyby.</a:t>
            </a:r>
          </a:p>
          <a:p>
            <a:r>
              <a:rPr lang="cs-CZ" sz="1800" dirty="0" smtClean="0"/>
              <a:t>Pokud test projde, je produkční kód </a:t>
            </a:r>
            <a:r>
              <a:rPr lang="cs-CZ" sz="1800" dirty="0" err="1" smtClean="0"/>
              <a:t>refaktorován</a:t>
            </a:r>
            <a:r>
              <a:rPr lang="cs-CZ" sz="1800" dirty="0" smtClean="0"/>
              <a:t> nebo se pokračuje v psaní nového testu.</a:t>
            </a:r>
            <a:endParaRPr lang="en-US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Test-</a:t>
            </a:r>
            <a:r>
              <a:rPr lang="cs-CZ" dirty="0" err="1" smtClean="0"/>
              <a:t>Driven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endParaRPr lang="en-US" dirty="0"/>
          </a:p>
        </p:txBody>
      </p:sp>
      <p:sp>
        <p:nvSpPr>
          <p:cNvPr id="4" name="Zaoblený obdélník 3"/>
          <p:cNvSpPr/>
          <p:nvPr/>
        </p:nvSpPr>
        <p:spPr>
          <a:xfrm>
            <a:off x="682869" y="1219200"/>
            <a:ext cx="7772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Test-</a:t>
            </a:r>
            <a:r>
              <a:rPr lang="cs-CZ" dirty="0" err="1" smtClean="0"/>
              <a:t>Driven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r>
              <a:rPr lang="cs-CZ" dirty="0" smtClean="0"/>
              <a:t> nebo také Test-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r>
              <a:rPr lang="cs-CZ" dirty="0" smtClean="0"/>
              <a:t> je přístup vyvíjení softwaru, kde jsou psány unit testy </a:t>
            </a:r>
            <a:r>
              <a:rPr lang="cs-CZ" b="1" dirty="0" smtClean="0"/>
              <a:t>před</a:t>
            </a:r>
            <a:r>
              <a:rPr lang="cs-CZ" dirty="0" smtClean="0"/>
              <a:t> produkčním kódem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08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369</TotalTime>
  <Words>2153</Words>
  <Application>Microsoft Office PowerPoint</Application>
  <PresentationFormat>Předvádění na obrazovce (4:3)</PresentationFormat>
  <Paragraphs>173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Shluk</vt:lpstr>
      <vt:lpstr>Testování Softwaru a  Test-Driven Development</vt:lpstr>
      <vt:lpstr>Literatura</vt:lpstr>
      <vt:lpstr>Testování Softwaru</vt:lpstr>
      <vt:lpstr>Acceptance Testy</vt:lpstr>
      <vt:lpstr>Unit Testy</vt:lpstr>
      <vt:lpstr>Jak Poznat Unit Test</vt:lpstr>
      <vt:lpstr>Výhody Unit Testů</vt:lpstr>
      <vt:lpstr>Integrační Testy</vt:lpstr>
      <vt:lpstr>Test-Driven Development</vt:lpstr>
      <vt:lpstr>Vlastnosti TDD</vt:lpstr>
      <vt:lpstr>Dopad TDD na Návrh</vt:lpstr>
      <vt:lpstr>Testovací Frameworky</vt:lpstr>
      <vt:lpstr>Testovací Frameworky - Příklady</vt:lpstr>
      <vt:lpstr>Struktura Unit Testů</vt:lpstr>
      <vt:lpstr>Další Atributy a Metody</vt:lpstr>
      <vt:lpstr>Struktura Testu - AAA</vt:lpstr>
      <vt:lpstr>Testování Návratové Hodnoty</vt:lpstr>
      <vt:lpstr>Testování Vyhození Výjimky</vt:lpstr>
      <vt:lpstr>Izolace Tříd</vt:lpstr>
      <vt:lpstr>Stub a Mock objekty</vt:lpstr>
      <vt:lpstr>Injektování Objektů</vt:lpstr>
      <vt:lpstr>Práce se Stuby a Mocky</vt:lpstr>
      <vt:lpstr>Použití Stubu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Testování softwaru a  Test-Driven Development</dc:title>
  <dc:creator>admin</dc:creator>
  <cp:lastModifiedBy>admin</cp:lastModifiedBy>
  <cp:revision>50</cp:revision>
  <dcterms:created xsi:type="dcterms:W3CDTF">2011-03-30T06:35:08Z</dcterms:created>
  <dcterms:modified xsi:type="dcterms:W3CDTF">2011-03-30T13:47:44Z</dcterms:modified>
</cp:coreProperties>
</file>