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52" r:id="rId2"/>
    <p:sldMasterId id="2147483685" r:id="rId3"/>
  </p:sldMasterIdLst>
  <p:notesMasterIdLst>
    <p:notesMasterId r:id="rId54"/>
  </p:notesMasterIdLst>
  <p:handoutMasterIdLst>
    <p:handoutMasterId r:id="rId55"/>
  </p:handoutMasterIdLst>
  <p:sldIdLst>
    <p:sldId id="262" r:id="rId4"/>
    <p:sldId id="380" r:id="rId5"/>
    <p:sldId id="381" r:id="rId6"/>
    <p:sldId id="382" r:id="rId7"/>
    <p:sldId id="383" r:id="rId8"/>
    <p:sldId id="384" r:id="rId9"/>
    <p:sldId id="385" r:id="rId10"/>
    <p:sldId id="387" r:id="rId11"/>
    <p:sldId id="388" r:id="rId12"/>
    <p:sldId id="389" r:id="rId13"/>
    <p:sldId id="390" r:id="rId14"/>
    <p:sldId id="393" r:id="rId15"/>
    <p:sldId id="391" r:id="rId16"/>
    <p:sldId id="392" r:id="rId17"/>
    <p:sldId id="394" r:id="rId18"/>
    <p:sldId id="395" r:id="rId19"/>
    <p:sldId id="396" r:id="rId20"/>
    <p:sldId id="397" r:id="rId21"/>
    <p:sldId id="398" r:id="rId22"/>
    <p:sldId id="399" r:id="rId23"/>
    <p:sldId id="400" r:id="rId24"/>
    <p:sldId id="401" r:id="rId25"/>
    <p:sldId id="402" r:id="rId26"/>
    <p:sldId id="403" r:id="rId27"/>
    <p:sldId id="406" r:id="rId28"/>
    <p:sldId id="404" r:id="rId29"/>
    <p:sldId id="405" r:id="rId30"/>
    <p:sldId id="407" r:id="rId31"/>
    <p:sldId id="408" r:id="rId32"/>
    <p:sldId id="379" r:id="rId33"/>
    <p:sldId id="320" r:id="rId34"/>
    <p:sldId id="368" r:id="rId35"/>
    <p:sldId id="369" r:id="rId36"/>
    <p:sldId id="370" r:id="rId37"/>
    <p:sldId id="371" r:id="rId38"/>
    <p:sldId id="372" r:id="rId39"/>
    <p:sldId id="373" r:id="rId40"/>
    <p:sldId id="374" r:id="rId41"/>
    <p:sldId id="378" r:id="rId42"/>
    <p:sldId id="375" r:id="rId43"/>
    <p:sldId id="376" r:id="rId44"/>
    <p:sldId id="386" r:id="rId45"/>
    <p:sldId id="366" r:id="rId46"/>
    <p:sldId id="409" r:id="rId47"/>
    <p:sldId id="410" r:id="rId48"/>
    <p:sldId id="411" r:id="rId49"/>
    <p:sldId id="412" r:id="rId50"/>
    <p:sldId id="413" r:id="rId51"/>
    <p:sldId id="414" r:id="rId52"/>
    <p:sldId id="377" r:id="rId53"/>
  </p:sldIdLst>
  <p:sldSz cx="9144000" cy="6858000" type="screen4x3"/>
  <p:notesSz cx="6858000" cy="987425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nivers" pitchFamily="50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nivers" pitchFamily="50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nivers" pitchFamily="50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nivers" pitchFamily="50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nivers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nivers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nivers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nivers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nivers" pitchFamily="50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al Hrabí" initials="M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002D"/>
    <a:srgbClr val="00849D"/>
    <a:srgbClr val="C1CC26"/>
    <a:srgbClr val="CCCC00"/>
    <a:srgbClr val="4D4D4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2" autoAdjust="0"/>
    <p:restoredTop sz="94630" autoAdjust="0"/>
  </p:normalViewPr>
  <p:slideViewPr>
    <p:cSldViewPr>
      <p:cViewPr varScale="1">
        <p:scale>
          <a:sx n="107" d="100"/>
          <a:sy n="107" d="100"/>
        </p:scale>
        <p:origin x="-5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4" d="100"/>
          <a:sy n="104" d="100"/>
        </p:scale>
        <p:origin x="-2892" y="-90"/>
      </p:cViewPr>
      <p:guideLst>
        <p:guide orient="horz" pos="3111"/>
        <p:guide pos="216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7D4571-AE15-4AA0-88D1-749B6072972E}" type="doc">
      <dgm:prSet loTypeId="urn:microsoft.com/office/officeart/2005/8/layout/pList2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cs-CZ"/>
        </a:p>
      </dgm:t>
    </dgm:pt>
    <dgm:pt modelId="{40E61632-AB37-4191-8AC8-FE25CEC4518B}">
      <dgm:prSet phldrT="[Text]" custT="1"/>
      <dgm:spPr/>
      <dgm:t>
        <a:bodyPr/>
        <a:lstStyle/>
        <a:p>
          <a:pPr algn="ctr">
            <a:spcAft>
              <a:spcPts val="0"/>
            </a:spcAft>
          </a:pPr>
          <a:r>
            <a:rPr lang="cs-CZ" sz="2500" b="0" noProof="0" dirty="0" smtClean="0">
              <a:latin typeface="+mj-lt"/>
            </a:rPr>
            <a:t>Inkubační program</a:t>
          </a:r>
        </a:p>
        <a:p>
          <a:pPr algn="ctr">
            <a:spcAft>
              <a:spcPts val="0"/>
            </a:spcAft>
          </a:pPr>
          <a:endParaRPr lang="cs-CZ" sz="2500" b="0" noProof="0" dirty="0" smtClean="0">
            <a:latin typeface="+mj-lt"/>
          </a:endParaRPr>
        </a:p>
        <a:p>
          <a:pPr algn="ctr">
            <a:spcAft>
              <a:spcPts val="0"/>
            </a:spcAft>
          </a:pPr>
          <a:r>
            <a:rPr lang="cs-CZ" sz="2000" b="0" i="1" noProof="0" dirty="0" smtClean="0">
              <a:solidFill>
                <a:srgbClr val="A4002D"/>
              </a:solidFill>
              <a:latin typeface="+mj-lt"/>
            </a:rPr>
            <a:t>Cesta od nápadu k podnikání</a:t>
          </a:r>
          <a:endParaRPr lang="cs-CZ" sz="2000" b="0" i="1" noProof="0" dirty="0">
            <a:solidFill>
              <a:srgbClr val="A4002D"/>
            </a:solidFill>
            <a:latin typeface="+mj-lt"/>
          </a:endParaRPr>
        </a:p>
      </dgm:t>
    </dgm:pt>
    <dgm:pt modelId="{74F1CCB5-9DCB-4ADB-9C45-F11250C1CF1F}" type="parTrans" cxnId="{34DB3D6F-42A8-4499-960B-D348091821CD}">
      <dgm:prSet/>
      <dgm:spPr/>
      <dgm:t>
        <a:bodyPr/>
        <a:lstStyle/>
        <a:p>
          <a:endParaRPr lang="cs-CZ"/>
        </a:p>
      </dgm:t>
    </dgm:pt>
    <dgm:pt modelId="{8605559C-4196-4846-9D39-B99192188E1A}" type="sibTrans" cxnId="{34DB3D6F-42A8-4499-960B-D348091821CD}">
      <dgm:prSet/>
      <dgm:spPr/>
      <dgm:t>
        <a:bodyPr/>
        <a:lstStyle/>
        <a:p>
          <a:endParaRPr lang="cs-CZ"/>
        </a:p>
      </dgm:t>
    </dgm:pt>
    <dgm:pt modelId="{04B80C53-6A1F-485A-9EF7-A938C6C898EF}">
      <dgm:prSet phldrT="[Text]" custT="1"/>
      <dgm:spPr/>
      <dgm:t>
        <a:bodyPr/>
        <a:lstStyle/>
        <a:p>
          <a:pPr algn="ctr">
            <a:spcAft>
              <a:spcPct val="35000"/>
            </a:spcAft>
          </a:pPr>
          <a:r>
            <a:rPr lang="cs-CZ" sz="2500" b="0" dirty="0" smtClean="0">
              <a:latin typeface="+mj-lt"/>
            </a:rPr>
            <a:t>Rozvoj klastrů</a:t>
          </a:r>
        </a:p>
        <a:p>
          <a:pPr algn="ctr">
            <a:spcAft>
              <a:spcPts val="0"/>
            </a:spcAft>
          </a:pPr>
          <a:r>
            <a:rPr lang="cs-CZ" sz="2000" b="0" i="1" noProof="0" dirty="0" smtClean="0">
              <a:solidFill>
                <a:srgbClr val="A4002D"/>
              </a:solidFill>
              <a:latin typeface="+mj-lt"/>
            </a:rPr>
            <a:t>Podpora regionální znalostní ekonomiky</a:t>
          </a:r>
          <a:endParaRPr lang="cs-CZ" sz="2000" b="0" i="1" noProof="0" dirty="0">
            <a:solidFill>
              <a:srgbClr val="A4002D"/>
            </a:solidFill>
            <a:latin typeface="+mj-lt"/>
          </a:endParaRPr>
        </a:p>
      </dgm:t>
    </dgm:pt>
    <dgm:pt modelId="{6D86E8F0-4FFD-4BE5-8CFC-9A44D0BF749C}" type="parTrans" cxnId="{9A8E5DA6-86B0-431A-92AB-490DD5200AE0}">
      <dgm:prSet/>
      <dgm:spPr/>
      <dgm:t>
        <a:bodyPr/>
        <a:lstStyle/>
        <a:p>
          <a:endParaRPr lang="cs-CZ"/>
        </a:p>
      </dgm:t>
    </dgm:pt>
    <dgm:pt modelId="{CC23C38A-4FFA-4BA9-868D-D2353824592C}" type="sibTrans" cxnId="{9A8E5DA6-86B0-431A-92AB-490DD5200AE0}">
      <dgm:prSet/>
      <dgm:spPr/>
      <dgm:t>
        <a:bodyPr/>
        <a:lstStyle/>
        <a:p>
          <a:endParaRPr lang="cs-CZ"/>
        </a:p>
      </dgm:t>
    </dgm:pt>
    <dgm:pt modelId="{760A090B-28D4-4614-89D3-3223B9659192}">
      <dgm:prSet phldrT="[Text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500" b="0" noProof="0" dirty="0" smtClean="0">
              <a:latin typeface="+mj-lt"/>
            </a:rPr>
            <a:t>Transfer technologií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cs-CZ" sz="2000" b="0" i="1" noProof="0" dirty="0" smtClean="0">
            <a:solidFill>
              <a:srgbClr val="A4002D"/>
            </a:solidFill>
            <a:latin typeface="+mj-lt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b="0" i="1" noProof="0" dirty="0" smtClean="0">
              <a:solidFill>
                <a:srgbClr val="A4002D"/>
              </a:solidFill>
              <a:latin typeface="+mj-lt"/>
            </a:rPr>
            <a:t>Spolupráce akademické a komerční sféry</a:t>
          </a:r>
          <a:endParaRPr lang="cs-CZ" sz="2000" b="0" i="1" noProof="0" dirty="0">
            <a:solidFill>
              <a:srgbClr val="A4002D"/>
            </a:solidFill>
            <a:latin typeface="+mj-lt"/>
          </a:endParaRPr>
        </a:p>
      </dgm:t>
    </dgm:pt>
    <dgm:pt modelId="{3001FA98-2E4B-4088-8FBB-BE9ED5BFE452}" type="parTrans" cxnId="{53A3BD6E-E05A-45D3-8528-443C1F17BDF7}">
      <dgm:prSet/>
      <dgm:spPr/>
      <dgm:t>
        <a:bodyPr/>
        <a:lstStyle/>
        <a:p>
          <a:endParaRPr lang="cs-CZ"/>
        </a:p>
      </dgm:t>
    </dgm:pt>
    <dgm:pt modelId="{D6447B80-66F2-46FD-967B-38CBE524603E}" type="sibTrans" cxnId="{53A3BD6E-E05A-45D3-8528-443C1F17BDF7}">
      <dgm:prSet/>
      <dgm:spPr/>
      <dgm:t>
        <a:bodyPr/>
        <a:lstStyle/>
        <a:p>
          <a:endParaRPr lang="cs-CZ"/>
        </a:p>
      </dgm:t>
    </dgm:pt>
    <dgm:pt modelId="{FAFA4810-A615-4E9B-8092-5148F5F158C8}" type="pres">
      <dgm:prSet presAssocID="{637D4571-AE15-4AA0-88D1-749B607297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31031D1-E37A-4749-95FA-3C23E7F8D655}" type="pres">
      <dgm:prSet presAssocID="{637D4571-AE15-4AA0-88D1-749B6072972E}" presName="bkgdShp" presStyleLbl="alignAccFollowNode1" presStyleIdx="0" presStyleCnt="1"/>
      <dgm:spPr/>
      <dgm:t>
        <a:bodyPr/>
        <a:lstStyle/>
        <a:p>
          <a:endParaRPr lang="cs-CZ"/>
        </a:p>
      </dgm:t>
    </dgm:pt>
    <dgm:pt modelId="{02B57D9B-F6BB-4996-AC01-C5C8D06B7150}" type="pres">
      <dgm:prSet presAssocID="{637D4571-AE15-4AA0-88D1-749B6072972E}" presName="linComp" presStyleCnt="0"/>
      <dgm:spPr/>
      <dgm:t>
        <a:bodyPr/>
        <a:lstStyle/>
        <a:p>
          <a:endParaRPr lang="cs-CZ"/>
        </a:p>
      </dgm:t>
    </dgm:pt>
    <dgm:pt modelId="{6FC99A4C-C375-4733-8981-0DE7D5FAB4D7}" type="pres">
      <dgm:prSet presAssocID="{40E61632-AB37-4191-8AC8-FE25CEC4518B}" presName="compNode" presStyleCnt="0"/>
      <dgm:spPr/>
      <dgm:t>
        <a:bodyPr/>
        <a:lstStyle/>
        <a:p>
          <a:endParaRPr lang="cs-CZ"/>
        </a:p>
      </dgm:t>
    </dgm:pt>
    <dgm:pt modelId="{B1289FB1-B0DF-46F2-AC58-AF395829E340}" type="pres">
      <dgm:prSet presAssocID="{40E61632-AB37-4191-8AC8-FE25CEC4518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7D9B4E9-F116-43EC-9EF9-60A364907556}" type="pres">
      <dgm:prSet presAssocID="{40E61632-AB37-4191-8AC8-FE25CEC4518B}" presName="invisiNode" presStyleLbl="node1" presStyleIdx="0" presStyleCnt="3"/>
      <dgm:spPr/>
      <dgm:t>
        <a:bodyPr/>
        <a:lstStyle/>
        <a:p>
          <a:endParaRPr lang="cs-CZ"/>
        </a:p>
      </dgm:t>
    </dgm:pt>
    <dgm:pt modelId="{90C996E4-18E3-4CCC-8513-D50ECB7428A2}" type="pres">
      <dgm:prSet presAssocID="{40E61632-AB37-4191-8AC8-FE25CEC4518B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32BC74A4-BBB5-494A-B3A2-6F89759875DA}" type="pres">
      <dgm:prSet presAssocID="{8605559C-4196-4846-9D39-B99192188E1A}" presName="sibTrans" presStyleLbl="sibTrans2D1" presStyleIdx="0" presStyleCnt="0"/>
      <dgm:spPr/>
      <dgm:t>
        <a:bodyPr/>
        <a:lstStyle/>
        <a:p>
          <a:endParaRPr lang="cs-CZ"/>
        </a:p>
      </dgm:t>
    </dgm:pt>
    <dgm:pt modelId="{F313AE6E-6403-4B72-A310-16E8673DE3A4}" type="pres">
      <dgm:prSet presAssocID="{04B80C53-6A1F-485A-9EF7-A938C6C898EF}" presName="compNode" presStyleCnt="0"/>
      <dgm:spPr/>
      <dgm:t>
        <a:bodyPr/>
        <a:lstStyle/>
        <a:p>
          <a:endParaRPr lang="cs-CZ"/>
        </a:p>
      </dgm:t>
    </dgm:pt>
    <dgm:pt modelId="{31F4362F-2168-4B80-8656-E94391EC4D04}" type="pres">
      <dgm:prSet presAssocID="{04B80C53-6A1F-485A-9EF7-A938C6C898E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166B283-3F83-449E-86EE-849D4BE0CDEB}" type="pres">
      <dgm:prSet presAssocID="{04B80C53-6A1F-485A-9EF7-A938C6C898EF}" presName="invisiNode" presStyleLbl="node1" presStyleIdx="1" presStyleCnt="3"/>
      <dgm:spPr/>
      <dgm:t>
        <a:bodyPr/>
        <a:lstStyle/>
        <a:p>
          <a:endParaRPr lang="cs-CZ"/>
        </a:p>
      </dgm:t>
    </dgm:pt>
    <dgm:pt modelId="{E4725EB2-1817-4307-BCB7-AF9E63CF842C}" type="pres">
      <dgm:prSet presAssocID="{04B80C53-6A1F-485A-9EF7-A938C6C898EF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191B72B7-2A54-48EF-AA7E-66C68A0F1F7A}" type="pres">
      <dgm:prSet presAssocID="{CC23C38A-4FFA-4BA9-868D-D2353824592C}" presName="sibTrans" presStyleLbl="sibTrans2D1" presStyleIdx="0" presStyleCnt="0"/>
      <dgm:spPr/>
      <dgm:t>
        <a:bodyPr/>
        <a:lstStyle/>
        <a:p>
          <a:endParaRPr lang="cs-CZ"/>
        </a:p>
      </dgm:t>
    </dgm:pt>
    <dgm:pt modelId="{EC1A2199-B777-4C66-B146-897A57197E6C}" type="pres">
      <dgm:prSet presAssocID="{760A090B-28D4-4614-89D3-3223B9659192}" presName="compNode" presStyleCnt="0"/>
      <dgm:spPr/>
      <dgm:t>
        <a:bodyPr/>
        <a:lstStyle/>
        <a:p>
          <a:endParaRPr lang="cs-CZ"/>
        </a:p>
      </dgm:t>
    </dgm:pt>
    <dgm:pt modelId="{B5FAED42-0DE7-4B4D-9622-76160AA6468B}" type="pres">
      <dgm:prSet presAssocID="{760A090B-28D4-4614-89D3-3223B965919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0723AC0-DC20-4A12-82B4-F1B0E274ED20}" type="pres">
      <dgm:prSet presAssocID="{760A090B-28D4-4614-89D3-3223B9659192}" presName="invisiNode" presStyleLbl="node1" presStyleIdx="2" presStyleCnt="3"/>
      <dgm:spPr/>
      <dgm:t>
        <a:bodyPr/>
        <a:lstStyle/>
        <a:p>
          <a:endParaRPr lang="cs-CZ"/>
        </a:p>
      </dgm:t>
    </dgm:pt>
    <dgm:pt modelId="{FED8089C-4940-468D-A626-DB0A4B90486C}" type="pres">
      <dgm:prSet presAssocID="{760A090B-28D4-4614-89D3-3223B9659192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cs-CZ"/>
        </a:p>
      </dgm:t>
    </dgm:pt>
  </dgm:ptLst>
  <dgm:cxnLst>
    <dgm:cxn modelId="{EABB0287-42FC-4307-ADF0-2D6C4C4B82A9}" type="presOf" srcId="{637D4571-AE15-4AA0-88D1-749B6072972E}" destId="{FAFA4810-A615-4E9B-8092-5148F5F158C8}" srcOrd="0" destOrd="0" presId="urn:microsoft.com/office/officeart/2005/8/layout/pList2"/>
    <dgm:cxn modelId="{A8EBA2F7-64CF-4371-86AB-600E5703B428}" type="presOf" srcId="{760A090B-28D4-4614-89D3-3223B9659192}" destId="{B5FAED42-0DE7-4B4D-9622-76160AA6468B}" srcOrd="0" destOrd="0" presId="urn:microsoft.com/office/officeart/2005/8/layout/pList2"/>
    <dgm:cxn modelId="{34DB3D6F-42A8-4499-960B-D348091821CD}" srcId="{637D4571-AE15-4AA0-88D1-749B6072972E}" destId="{40E61632-AB37-4191-8AC8-FE25CEC4518B}" srcOrd="0" destOrd="0" parTransId="{74F1CCB5-9DCB-4ADB-9C45-F11250C1CF1F}" sibTransId="{8605559C-4196-4846-9D39-B99192188E1A}"/>
    <dgm:cxn modelId="{81488149-CCF2-4ED1-B585-AB403898833E}" type="presOf" srcId="{8605559C-4196-4846-9D39-B99192188E1A}" destId="{32BC74A4-BBB5-494A-B3A2-6F89759875DA}" srcOrd="0" destOrd="0" presId="urn:microsoft.com/office/officeart/2005/8/layout/pList2"/>
    <dgm:cxn modelId="{53A3BD6E-E05A-45D3-8528-443C1F17BDF7}" srcId="{637D4571-AE15-4AA0-88D1-749B6072972E}" destId="{760A090B-28D4-4614-89D3-3223B9659192}" srcOrd="2" destOrd="0" parTransId="{3001FA98-2E4B-4088-8FBB-BE9ED5BFE452}" sibTransId="{D6447B80-66F2-46FD-967B-38CBE524603E}"/>
    <dgm:cxn modelId="{773F644B-13FF-4C57-82B1-5E6A8D96D7CF}" type="presOf" srcId="{CC23C38A-4FFA-4BA9-868D-D2353824592C}" destId="{191B72B7-2A54-48EF-AA7E-66C68A0F1F7A}" srcOrd="0" destOrd="0" presId="urn:microsoft.com/office/officeart/2005/8/layout/pList2"/>
    <dgm:cxn modelId="{9A8E5DA6-86B0-431A-92AB-490DD5200AE0}" srcId="{637D4571-AE15-4AA0-88D1-749B6072972E}" destId="{04B80C53-6A1F-485A-9EF7-A938C6C898EF}" srcOrd="1" destOrd="0" parTransId="{6D86E8F0-4FFD-4BE5-8CFC-9A44D0BF749C}" sibTransId="{CC23C38A-4FFA-4BA9-868D-D2353824592C}"/>
    <dgm:cxn modelId="{8CE17BEE-59AB-4CC3-95D8-E7094F088693}" type="presOf" srcId="{40E61632-AB37-4191-8AC8-FE25CEC4518B}" destId="{B1289FB1-B0DF-46F2-AC58-AF395829E340}" srcOrd="0" destOrd="0" presId="urn:microsoft.com/office/officeart/2005/8/layout/pList2"/>
    <dgm:cxn modelId="{0B7CE6C3-BB59-4E0A-9CF0-3F5C2A534F62}" type="presOf" srcId="{04B80C53-6A1F-485A-9EF7-A938C6C898EF}" destId="{31F4362F-2168-4B80-8656-E94391EC4D04}" srcOrd="0" destOrd="0" presId="urn:microsoft.com/office/officeart/2005/8/layout/pList2"/>
    <dgm:cxn modelId="{2CC88731-1146-43EC-8C48-607B267EB7D2}" type="presParOf" srcId="{FAFA4810-A615-4E9B-8092-5148F5F158C8}" destId="{631031D1-E37A-4749-95FA-3C23E7F8D655}" srcOrd="0" destOrd="0" presId="urn:microsoft.com/office/officeart/2005/8/layout/pList2"/>
    <dgm:cxn modelId="{5AA1AECF-D4A5-4D7B-A28C-BD28056CC44F}" type="presParOf" srcId="{FAFA4810-A615-4E9B-8092-5148F5F158C8}" destId="{02B57D9B-F6BB-4996-AC01-C5C8D06B7150}" srcOrd="1" destOrd="0" presId="urn:microsoft.com/office/officeart/2005/8/layout/pList2"/>
    <dgm:cxn modelId="{80C2CEC0-B62E-432C-BDB3-1BBB57D266DC}" type="presParOf" srcId="{02B57D9B-F6BB-4996-AC01-C5C8D06B7150}" destId="{6FC99A4C-C375-4733-8981-0DE7D5FAB4D7}" srcOrd="0" destOrd="0" presId="urn:microsoft.com/office/officeart/2005/8/layout/pList2"/>
    <dgm:cxn modelId="{24AC8158-553B-4C9C-AB67-25DE35B4AABE}" type="presParOf" srcId="{6FC99A4C-C375-4733-8981-0DE7D5FAB4D7}" destId="{B1289FB1-B0DF-46F2-AC58-AF395829E340}" srcOrd="0" destOrd="0" presId="urn:microsoft.com/office/officeart/2005/8/layout/pList2"/>
    <dgm:cxn modelId="{DC909187-693A-4418-819D-787F68213ADD}" type="presParOf" srcId="{6FC99A4C-C375-4733-8981-0DE7D5FAB4D7}" destId="{47D9B4E9-F116-43EC-9EF9-60A364907556}" srcOrd="1" destOrd="0" presId="urn:microsoft.com/office/officeart/2005/8/layout/pList2"/>
    <dgm:cxn modelId="{87512513-BF3E-453C-967D-FBC15B14A00C}" type="presParOf" srcId="{6FC99A4C-C375-4733-8981-0DE7D5FAB4D7}" destId="{90C996E4-18E3-4CCC-8513-D50ECB7428A2}" srcOrd="2" destOrd="0" presId="urn:microsoft.com/office/officeart/2005/8/layout/pList2"/>
    <dgm:cxn modelId="{D9D845E1-45A9-4D15-A519-4B25468512D0}" type="presParOf" srcId="{02B57D9B-F6BB-4996-AC01-C5C8D06B7150}" destId="{32BC74A4-BBB5-494A-B3A2-6F89759875DA}" srcOrd="1" destOrd="0" presId="urn:microsoft.com/office/officeart/2005/8/layout/pList2"/>
    <dgm:cxn modelId="{88AF00C3-475B-44E8-AA30-7B6B5F8F1F10}" type="presParOf" srcId="{02B57D9B-F6BB-4996-AC01-C5C8D06B7150}" destId="{F313AE6E-6403-4B72-A310-16E8673DE3A4}" srcOrd="2" destOrd="0" presId="urn:microsoft.com/office/officeart/2005/8/layout/pList2"/>
    <dgm:cxn modelId="{9F463DA8-3FB5-41EE-ABEA-70D95D5E1852}" type="presParOf" srcId="{F313AE6E-6403-4B72-A310-16E8673DE3A4}" destId="{31F4362F-2168-4B80-8656-E94391EC4D04}" srcOrd="0" destOrd="0" presId="urn:microsoft.com/office/officeart/2005/8/layout/pList2"/>
    <dgm:cxn modelId="{51F442AD-BB0F-401A-B13F-578B9AEB4C96}" type="presParOf" srcId="{F313AE6E-6403-4B72-A310-16E8673DE3A4}" destId="{1166B283-3F83-449E-86EE-849D4BE0CDEB}" srcOrd="1" destOrd="0" presId="urn:microsoft.com/office/officeart/2005/8/layout/pList2"/>
    <dgm:cxn modelId="{AD539AD1-43B3-4E9F-BCF9-B4DF38488936}" type="presParOf" srcId="{F313AE6E-6403-4B72-A310-16E8673DE3A4}" destId="{E4725EB2-1817-4307-BCB7-AF9E63CF842C}" srcOrd="2" destOrd="0" presId="urn:microsoft.com/office/officeart/2005/8/layout/pList2"/>
    <dgm:cxn modelId="{FDB0F370-8DA3-48B3-8C65-B5FFC5256DE1}" type="presParOf" srcId="{02B57D9B-F6BB-4996-AC01-C5C8D06B7150}" destId="{191B72B7-2A54-48EF-AA7E-66C68A0F1F7A}" srcOrd="3" destOrd="0" presId="urn:microsoft.com/office/officeart/2005/8/layout/pList2"/>
    <dgm:cxn modelId="{A3AFDF5A-79AE-401D-8462-3E64080CDCBB}" type="presParOf" srcId="{02B57D9B-F6BB-4996-AC01-C5C8D06B7150}" destId="{EC1A2199-B777-4C66-B146-897A57197E6C}" srcOrd="4" destOrd="0" presId="urn:microsoft.com/office/officeart/2005/8/layout/pList2"/>
    <dgm:cxn modelId="{AC007E9A-674A-4B80-9CD3-9F521266478F}" type="presParOf" srcId="{EC1A2199-B777-4C66-B146-897A57197E6C}" destId="{B5FAED42-0DE7-4B4D-9622-76160AA6468B}" srcOrd="0" destOrd="0" presId="urn:microsoft.com/office/officeart/2005/8/layout/pList2"/>
    <dgm:cxn modelId="{169C3EB4-C23B-44FE-B03E-E6C70B689029}" type="presParOf" srcId="{EC1A2199-B777-4C66-B146-897A57197E6C}" destId="{00723AC0-DC20-4A12-82B4-F1B0E274ED20}" srcOrd="1" destOrd="0" presId="urn:microsoft.com/office/officeart/2005/8/layout/pList2"/>
    <dgm:cxn modelId="{FFA8BEC6-2DCA-4A2C-8A52-20E10071F6DA}" type="presParOf" srcId="{EC1A2199-B777-4C66-B146-897A57197E6C}" destId="{FED8089C-4940-468D-A626-DB0A4B90486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05D18D-D848-4F95-89C8-515428DE5C0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836D05F-27B3-4C60-9467-020682B171AA}">
      <dgm:prSet custT="1"/>
      <dgm:spPr/>
      <dgm:t>
        <a:bodyPr/>
        <a:lstStyle/>
        <a:p>
          <a:pPr rtl="0"/>
          <a:r>
            <a:rPr lang="cs-CZ" sz="2000" dirty="0" smtClean="0"/>
            <a:t>MIC Akcelerátor </a:t>
          </a:r>
          <a:endParaRPr lang="en-US" sz="2000" dirty="0" smtClean="0"/>
        </a:p>
        <a:p>
          <a:pPr rtl="0"/>
          <a:r>
            <a:rPr lang="cs-CZ" sz="2000" dirty="0" smtClean="0"/>
            <a:t>(4</a:t>
          </a:r>
          <a:r>
            <a:rPr lang="en-US" sz="2000" dirty="0" smtClean="0"/>
            <a:t> </a:t>
          </a:r>
          <a:r>
            <a:rPr lang="cs-CZ" sz="2000" dirty="0" smtClean="0"/>
            <a:t>měsíce)</a:t>
          </a:r>
          <a:endParaRPr lang="cs-CZ" sz="2000" dirty="0"/>
        </a:p>
      </dgm:t>
    </dgm:pt>
    <dgm:pt modelId="{4E7063B3-84D5-4660-809B-3A8A6E4FE790}" type="parTrans" cxnId="{300D7982-4DF1-4A87-8603-70C7702CCBC9}">
      <dgm:prSet/>
      <dgm:spPr/>
      <dgm:t>
        <a:bodyPr/>
        <a:lstStyle/>
        <a:p>
          <a:endParaRPr lang="cs-CZ"/>
        </a:p>
      </dgm:t>
    </dgm:pt>
    <dgm:pt modelId="{69091E5E-F14E-4923-80F9-8AB038E85233}" type="sibTrans" cxnId="{300D7982-4DF1-4A87-8603-70C7702CCBC9}">
      <dgm:prSet/>
      <dgm:spPr/>
      <dgm:t>
        <a:bodyPr/>
        <a:lstStyle/>
        <a:p>
          <a:endParaRPr lang="cs-CZ"/>
        </a:p>
      </dgm:t>
    </dgm:pt>
    <dgm:pt modelId="{C50B3D64-4CF9-48C9-9436-E5910C44026A}">
      <dgm:prSet custT="1"/>
      <dgm:spPr/>
      <dgm:t>
        <a:bodyPr/>
        <a:lstStyle/>
        <a:p>
          <a:pPr rtl="0"/>
          <a:r>
            <a:rPr lang="cs-CZ" sz="2000" dirty="0" smtClean="0"/>
            <a:t>Inkubační program</a:t>
          </a:r>
        </a:p>
        <a:p>
          <a:pPr rtl="0"/>
          <a:r>
            <a:rPr lang="cs-CZ" sz="2000" dirty="0" smtClean="0"/>
            <a:t>(3 roky)</a:t>
          </a:r>
          <a:endParaRPr lang="cs-CZ" sz="2000" dirty="0"/>
        </a:p>
      </dgm:t>
    </dgm:pt>
    <dgm:pt modelId="{F4430F0F-EF46-433B-AA25-5BC47DAFB252}" type="parTrans" cxnId="{663D6CE2-3302-447D-B3AC-F08DE7F2558E}">
      <dgm:prSet/>
      <dgm:spPr/>
      <dgm:t>
        <a:bodyPr/>
        <a:lstStyle/>
        <a:p>
          <a:endParaRPr lang="cs-CZ"/>
        </a:p>
      </dgm:t>
    </dgm:pt>
    <dgm:pt modelId="{69A1ABF6-FC7F-478B-8DFF-27922843517D}" type="sibTrans" cxnId="{663D6CE2-3302-447D-B3AC-F08DE7F2558E}">
      <dgm:prSet/>
      <dgm:spPr/>
      <dgm:t>
        <a:bodyPr/>
        <a:lstStyle/>
        <a:p>
          <a:endParaRPr lang="cs-CZ"/>
        </a:p>
      </dgm:t>
    </dgm:pt>
    <dgm:pt modelId="{E83E2914-08EA-41A2-9070-330B812AC998}">
      <dgm:prSet custT="1"/>
      <dgm:spPr/>
      <dgm:t>
        <a:bodyPr/>
        <a:lstStyle/>
        <a:p>
          <a:pPr rtl="0"/>
          <a:r>
            <a:rPr lang="cs-CZ" sz="2000" dirty="0" smtClean="0"/>
            <a:t>Firma na trhu </a:t>
          </a:r>
        </a:p>
        <a:p>
          <a:pPr rtl="0"/>
          <a:r>
            <a:rPr lang="cs-CZ" sz="2000" dirty="0" smtClean="0"/>
            <a:t>(x let)</a:t>
          </a:r>
          <a:endParaRPr lang="cs-CZ" sz="2000" dirty="0"/>
        </a:p>
      </dgm:t>
    </dgm:pt>
    <dgm:pt modelId="{BBEFDD8B-B7C4-4019-A4E0-1E66546AF190}" type="parTrans" cxnId="{559F80E6-11C5-42E2-BFD0-49E12A322B54}">
      <dgm:prSet/>
      <dgm:spPr/>
      <dgm:t>
        <a:bodyPr/>
        <a:lstStyle/>
        <a:p>
          <a:endParaRPr lang="cs-CZ"/>
        </a:p>
      </dgm:t>
    </dgm:pt>
    <dgm:pt modelId="{FC2F5FA0-7186-4439-976E-EDEDA5162FEF}" type="sibTrans" cxnId="{559F80E6-11C5-42E2-BFD0-49E12A322B54}">
      <dgm:prSet/>
      <dgm:spPr/>
      <dgm:t>
        <a:bodyPr/>
        <a:lstStyle/>
        <a:p>
          <a:endParaRPr lang="cs-CZ"/>
        </a:p>
      </dgm:t>
    </dgm:pt>
    <dgm:pt modelId="{55BD3990-384B-449B-9374-8AD46642829A}">
      <dgm:prSet custT="1"/>
      <dgm:spPr/>
      <dgm:t>
        <a:bodyPr/>
        <a:lstStyle/>
        <a:p>
          <a:pPr rtl="0"/>
          <a:r>
            <a:rPr lang="en-US" sz="2000" dirty="0" smtClean="0"/>
            <a:t>Imagine Cup </a:t>
          </a:r>
        </a:p>
        <a:p>
          <a:pPr rtl="0"/>
          <a:r>
            <a:rPr lang="cs-CZ" sz="2000" dirty="0" smtClean="0"/>
            <a:t>(</a:t>
          </a:r>
          <a:r>
            <a:rPr lang="en-US" sz="2000" dirty="0" smtClean="0"/>
            <a:t>6-12 </a:t>
          </a:r>
          <a:r>
            <a:rPr lang="cs-CZ" sz="2000" dirty="0" smtClean="0"/>
            <a:t>měsíců)</a:t>
          </a:r>
          <a:endParaRPr lang="cs-CZ" sz="2000" dirty="0"/>
        </a:p>
      </dgm:t>
    </dgm:pt>
    <dgm:pt modelId="{9301CBD6-F123-4676-98E7-30C8E0B93068}" type="parTrans" cxnId="{30F7030F-693E-4425-8FCA-FCDB1F05803D}">
      <dgm:prSet/>
      <dgm:spPr/>
      <dgm:t>
        <a:bodyPr/>
        <a:lstStyle/>
        <a:p>
          <a:endParaRPr lang="cs-CZ"/>
        </a:p>
      </dgm:t>
    </dgm:pt>
    <dgm:pt modelId="{D533A9F5-6B77-4A90-AFF8-538A1706F193}" type="sibTrans" cxnId="{30F7030F-693E-4425-8FCA-FCDB1F05803D}">
      <dgm:prSet/>
      <dgm:spPr/>
      <dgm:t>
        <a:bodyPr/>
        <a:lstStyle/>
        <a:p>
          <a:endParaRPr lang="cs-CZ"/>
        </a:p>
      </dgm:t>
    </dgm:pt>
    <dgm:pt modelId="{C73DA34B-AB67-41F4-9323-986C56F26853}">
      <dgm:prSet custT="1"/>
      <dgm:spPr/>
      <dgm:t>
        <a:bodyPr/>
        <a:lstStyle/>
        <a:p>
          <a:pPr rtl="0"/>
          <a:r>
            <a:rPr lang="cs-CZ" sz="2000" dirty="0" smtClean="0"/>
            <a:t>MIC Minutes (1 den)</a:t>
          </a:r>
          <a:endParaRPr lang="cs-CZ" sz="2000" dirty="0"/>
        </a:p>
      </dgm:t>
    </dgm:pt>
    <dgm:pt modelId="{5877ABF8-AD52-403C-A59D-E0329149C08B}" type="parTrans" cxnId="{19E2E7EC-2A2C-4BF1-BF68-D8D34E62A6C9}">
      <dgm:prSet/>
      <dgm:spPr/>
      <dgm:t>
        <a:bodyPr/>
        <a:lstStyle/>
        <a:p>
          <a:endParaRPr lang="cs-CZ"/>
        </a:p>
      </dgm:t>
    </dgm:pt>
    <dgm:pt modelId="{85983438-0C0E-4C4C-84A5-CA032CB2ED02}" type="sibTrans" cxnId="{19E2E7EC-2A2C-4BF1-BF68-D8D34E62A6C9}">
      <dgm:prSet/>
      <dgm:spPr/>
      <dgm:t>
        <a:bodyPr/>
        <a:lstStyle/>
        <a:p>
          <a:endParaRPr lang="cs-CZ"/>
        </a:p>
      </dgm:t>
    </dgm:pt>
    <dgm:pt modelId="{E185A363-FF09-40F8-BF96-480AE72B6664}" type="pres">
      <dgm:prSet presAssocID="{4705D18D-D848-4F95-89C8-515428DE5C06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CFA4A85-538E-4D7E-985A-E467F87F6F54}" type="pres">
      <dgm:prSet presAssocID="{4705D18D-D848-4F95-89C8-515428DE5C06}" presName="arrow" presStyleLbl="bgShp" presStyleIdx="0" presStyleCn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cs-CZ"/>
        </a:p>
      </dgm:t>
    </dgm:pt>
    <dgm:pt modelId="{0DD810C5-280A-4438-B6D0-4AFC7A4C545B}" type="pres">
      <dgm:prSet presAssocID="{4705D18D-D848-4F95-89C8-515428DE5C06}" presName="arrowDiagram5" presStyleCnt="0"/>
      <dgm:spPr/>
    </dgm:pt>
    <dgm:pt modelId="{43D5A27B-FE3F-4E12-A849-890117FEACF5}" type="pres">
      <dgm:prSet presAssocID="{C73DA34B-AB67-41F4-9323-986C56F26853}" presName="bullet5a" presStyleLbl="node1" presStyleIdx="0" presStyleCnt="5"/>
      <dgm:spPr/>
    </dgm:pt>
    <dgm:pt modelId="{FFCB76CA-424B-4E89-AABF-D8B7DE4FEC1D}" type="pres">
      <dgm:prSet presAssocID="{C73DA34B-AB67-41F4-9323-986C56F26853}" presName="textBox5a" presStyleLbl="revTx" presStyleIdx="0" presStyleCnt="5" custScaleY="63180" custLinFactNeighborX="-6437" custLinFactNeighborY="-614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715B390-131C-4AAB-A928-EB695E8D778D}" type="pres">
      <dgm:prSet presAssocID="{55BD3990-384B-449B-9374-8AD46642829A}" presName="bullet5b" presStyleLbl="node1" presStyleIdx="1" presStyleCnt="5"/>
      <dgm:spPr/>
    </dgm:pt>
    <dgm:pt modelId="{0B4705A3-E647-4521-BE4B-9FDAE8D89DA8}" type="pres">
      <dgm:prSet presAssocID="{55BD3990-384B-449B-9374-8AD46642829A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E20B3E9-3CEC-4CF5-B87C-9B33935EF347}" type="pres">
      <dgm:prSet presAssocID="{F836D05F-27B3-4C60-9467-020682B171AA}" presName="bullet5c" presStyleLbl="node1" presStyleIdx="2" presStyleCnt="5"/>
      <dgm:spPr/>
    </dgm:pt>
    <dgm:pt modelId="{97B160E9-ADCE-44A5-BAE3-29E8B077266D}" type="pres">
      <dgm:prSet presAssocID="{F836D05F-27B3-4C60-9467-020682B171AA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CF8ACD4-93D8-4B1C-9E85-E23D3C33C2BC}" type="pres">
      <dgm:prSet presAssocID="{C50B3D64-4CF9-48C9-9436-E5910C44026A}" presName="bullet5d" presStyleLbl="node1" presStyleIdx="3" presStyleCnt="5"/>
      <dgm:spPr/>
    </dgm:pt>
    <dgm:pt modelId="{70F84376-0293-4F91-8815-BC3952C41352}" type="pres">
      <dgm:prSet presAssocID="{C50B3D64-4CF9-48C9-9436-E5910C44026A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F6ABA69-005C-40D2-8AD6-9FD4668A295D}" type="pres">
      <dgm:prSet presAssocID="{E83E2914-08EA-41A2-9070-330B812AC998}" presName="bullet5e" presStyleLbl="node1" presStyleIdx="4" presStyleCnt="5"/>
      <dgm:spPr/>
    </dgm:pt>
    <dgm:pt modelId="{FF276E11-3695-4672-B7A2-0CB317561FA5}" type="pres">
      <dgm:prSet presAssocID="{E83E2914-08EA-41A2-9070-330B812AC998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0F7030F-693E-4425-8FCA-FCDB1F05803D}" srcId="{4705D18D-D848-4F95-89C8-515428DE5C06}" destId="{55BD3990-384B-449B-9374-8AD46642829A}" srcOrd="1" destOrd="0" parTransId="{9301CBD6-F123-4676-98E7-30C8E0B93068}" sibTransId="{D533A9F5-6B77-4A90-AFF8-538A1706F193}"/>
    <dgm:cxn modelId="{22E8049F-61FB-41C0-9F97-C478ACDA3F0C}" type="presOf" srcId="{55BD3990-384B-449B-9374-8AD46642829A}" destId="{0B4705A3-E647-4521-BE4B-9FDAE8D89DA8}" srcOrd="0" destOrd="0" presId="urn:microsoft.com/office/officeart/2005/8/layout/arrow2"/>
    <dgm:cxn modelId="{44EF23D4-355D-4421-ABAA-36E2FFA7C602}" type="presOf" srcId="{F836D05F-27B3-4C60-9467-020682B171AA}" destId="{97B160E9-ADCE-44A5-BAE3-29E8B077266D}" srcOrd="0" destOrd="0" presId="urn:microsoft.com/office/officeart/2005/8/layout/arrow2"/>
    <dgm:cxn modelId="{19E2E7EC-2A2C-4BF1-BF68-D8D34E62A6C9}" srcId="{4705D18D-D848-4F95-89C8-515428DE5C06}" destId="{C73DA34B-AB67-41F4-9323-986C56F26853}" srcOrd="0" destOrd="0" parTransId="{5877ABF8-AD52-403C-A59D-E0329149C08B}" sibTransId="{85983438-0C0E-4C4C-84A5-CA032CB2ED02}"/>
    <dgm:cxn modelId="{61F2DD40-7CAA-457D-A001-A7523C5C6459}" type="presOf" srcId="{C73DA34B-AB67-41F4-9323-986C56F26853}" destId="{FFCB76CA-424B-4E89-AABF-D8B7DE4FEC1D}" srcOrd="0" destOrd="0" presId="urn:microsoft.com/office/officeart/2005/8/layout/arrow2"/>
    <dgm:cxn modelId="{663D6CE2-3302-447D-B3AC-F08DE7F2558E}" srcId="{4705D18D-D848-4F95-89C8-515428DE5C06}" destId="{C50B3D64-4CF9-48C9-9436-E5910C44026A}" srcOrd="3" destOrd="0" parTransId="{F4430F0F-EF46-433B-AA25-5BC47DAFB252}" sibTransId="{69A1ABF6-FC7F-478B-8DFF-27922843517D}"/>
    <dgm:cxn modelId="{D9A05547-235C-4141-A158-6A6CDEF9C762}" type="presOf" srcId="{C50B3D64-4CF9-48C9-9436-E5910C44026A}" destId="{70F84376-0293-4F91-8815-BC3952C41352}" srcOrd="0" destOrd="0" presId="urn:microsoft.com/office/officeart/2005/8/layout/arrow2"/>
    <dgm:cxn modelId="{DB4FFCB1-BA42-4227-9607-6476E9C8FE21}" type="presOf" srcId="{E83E2914-08EA-41A2-9070-330B812AC998}" destId="{FF276E11-3695-4672-B7A2-0CB317561FA5}" srcOrd="0" destOrd="0" presId="urn:microsoft.com/office/officeart/2005/8/layout/arrow2"/>
    <dgm:cxn modelId="{DEF666C2-2947-4EFE-8C3A-6F906ACAF6A3}" type="presOf" srcId="{4705D18D-D848-4F95-89C8-515428DE5C06}" destId="{E185A363-FF09-40F8-BF96-480AE72B6664}" srcOrd="0" destOrd="0" presId="urn:microsoft.com/office/officeart/2005/8/layout/arrow2"/>
    <dgm:cxn modelId="{559F80E6-11C5-42E2-BFD0-49E12A322B54}" srcId="{4705D18D-D848-4F95-89C8-515428DE5C06}" destId="{E83E2914-08EA-41A2-9070-330B812AC998}" srcOrd="4" destOrd="0" parTransId="{BBEFDD8B-B7C4-4019-A4E0-1E66546AF190}" sibTransId="{FC2F5FA0-7186-4439-976E-EDEDA5162FEF}"/>
    <dgm:cxn modelId="{300D7982-4DF1-4A87-8603-70C7702CCBC9}" srcId="{4705D18D-D848-4F95-89C8-515428DE5C06}" destId="{F836D05F-27B3-4C60-9467-020682B171AA}" srcOrd="2" destOrd="0" parTransId="{4E7063B3-84D5-4660-809B-3A8A6E4FE790}" sibTransId="{69091E5E-F14E-4923-80F9-8AB038E85233}"/>
    <dgm:cxn modelId="{D9C3963E-DA8A-4762-944F-1B66271D8B27}" type="presParOf" srcId="{E185A363-FF09-40F8-BF96-480AE72B6664}" destId="{FCFA4A85-538E-4D7E-985A-E467F87F6F54}" srcOrd="0" destOrd="0" presId="urn:microsoft.com/office/officeart/2005/8/layout/arrow2"/>
    <dgm:cxn modelId="{44750027-14C1-4163-8209-3493CAABDF8B}" type="presParOf" srcId="{E185A363-FF09-40F8-BF96-480AE72B6664}" destId="{0DD810C5-280A-4438-B6D0-4AFC7A4C545B}" srcOrd="1" destOrd="0" presId="urn:microsoft.com/office/officeart/2005/8/layout/arrow2"/>
    <dgm:cxn modelId="{F22F8138-5A4E-424C-BCA4-B2C4D608CD4E}" type="presParOf" srcId="{0DD810C5-280A-4438-B6D0-4AFC7A4C545B}" destId="{43D5A27B-FE3F-4E12-A849-890117FEACF5}" srcOrd="0" destOrd="0" presId="urn:microsoft.com/office/officeart/2005/8/layout/arrow2"/>
    <dgm:cxn modelId="{6D7CBAB2-6D43-440D-9077-53711A7A2BDC}" type="presParOf" srcId="{0DD810C5-280A-4438-B6D0-4AFC7A4C545B}" destId="{FFCB76CA-424B-4E89-AABF-D8B7DE4FEC1D}" srcOrd="1" destOrd="0" presId="urn:microsoft.com/office/officeart/2005/8/layout/arrow2"/>
    <dgm:cxn modelId="{0F27B8EF-DE07-4276-A716-B9A9F4D882B0}" type="presParOf" srcId="{0DD810C5-280A-4438-B6D0-4AFC7A4C545B}" destId="{F715B390-131C-4AAB-A928-EB695E8D778D}" srcOrd="2" destOrd="0" presId="urn:microsoft.com/office/officeart/2005/8/layout/arrow2"/>
    <dgm:cxn modelId="{FA6E5E25-CEEF-4777-B3EF-1E19BBCBAC7B}" type="presParOf" srcId="{0DD810C5-280A-4438-B6D0-4AFC7A4C545B}" destId="{0B4705A3-E647-4521-BE4B-9FDAE8D89DA8}" srcOrd="3" destOrd="0" presId="urn:microsoft.com/office/officeart/2005/8/layout/arrow2"/>
    <dgm:cxn modelId="{BB67734C-44E8-4F6B-9616-3758C13C10D3}" type="presParOf" srcId="{0DD810C5-280A-4438-B6D0-4AFC7A4C545B}" destId="{8E20B3E9-3CEC-4CF5-B87C-9B33935EF347}" srcOrd="4" destOrd="0" presId="urn:microsoft.com/office/officeart/2005/8/layout/arrow2"/>
    <dgm:cxn modelId="{D727541C-01D9-4A70-A894-023A9FA97190}" type="presParOf" srcId="{0DD810C5-280A-4438-B6D0-4AFC7A4C545B}" destId="{97B160E9-ADCE-44A5-BAE3-29E8B077266D}" srcOrd="5" destOrd="0" presId="urn:microsoft.com/office/officeart/2005/8/layout/arrow2"/>
    <dgm:cxn modelId="{8AF36407-99C1-4E3B-B3B9-D435A0EA2535}" type="presParOf" srcId="{0DD810C5-280A-4438-B6D0-4AFC7A4C545B}" destId="{6CF8ACD4-93D8-4B1C-9E85-E23D3C33C2BC}" srcOrd="6" destOrd="0" presId="urn:microsoft.com/office/officeart/2005/8/layout/arrow2"/>
    <dgm:cxn modelId="{316CA615-261C-4BC8-940F-06397AD6236B}" type="presParOf" srcId="{0DD810C5-280A-4438-B6D0-4AFC7A4C545B}" destId="{70F84376-0293-4F91-8815-BC3952C41352}" srcOrd="7" destOrd="0" presId="urn:microsoft.com/office/officeart/2005/8/layout/arrow2"/>
    <dgm:cxn modelId="{3707E2B1-B948-4308-A2FC-96901B176E60}" type="presParOf" srcId="{0DD810C5-280A-4438-B6D0-4AFC7A4C545B}" destId="{DF6ABA69-005C-40D2-8AD6-9FD4668A295D}" srcOrd="8" destOrd="0" presId="urn:microsoft.com/office/officeart/2005/8/layout/arrow2"/>
    <dgm:cxn modelId="{ECD3B03A-9547-43C8-ADBD-92D960206CCD}" type="presParOf" srcId="{0DD810C5-280A-4438-B6D0-4AFC7A4C545B}" destId="{FF276E11-3695-4672-B7A2-0CB317561FA5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E03709-0159-4390-95F8-C7084A51FF48}" type="doc">
      <dgm:prSet loTypeId="urn:microsoft.com/office/officeart/2005/8/layout/cycle8" loCatId="cycle" qsTypeId="urn:microsoft.com/office/officeart/2005/8/quickstyle/simple1" qsCatId="simple" csTypeId="urn:microsoft.com/office/officeart/2005/8/colors/accent6_5" csCatId="accent6"/>
      <dgm:spPr/>
      <dgm:t>
        <a:bodyPr/>
        <a:lstStyle/>
        <a:p>
          <a:endParaRPr lang="cs-CZ"/>
        </a:p>
      </dgm:t>
    </dgm:pt>
    <dgm:pt modelId="{B0AB1923-4330-4DBF-AF14-FFA83B8575A4}">
      <dgm:prSet/>
      <dgm:spPr/>
      <dgm:t>
        <a:bodyPr/>
        <a:lstStyle/>
        <a:p>
          <a:pPr rtl="0"/>
          <a:r>
            <a:rPr lang="cs-CZ" dirty="0" smtClean="0"/>
            <a:t>Technologie (HW a SW)</a:t>
          </a:r>
          <a:endParaRPr lang="cs-CZ" dirty="0"/>
        </a:p>
      </dgm:t>
    </dgm:pt>
    <dgm:pt modelId="{959A83A6-6F68-40F7-BE30-74716688A8DC}" type="parTrans" cxnId="{38F55358-0E68-4AFD-BE84-8C6311027D05}">
      <dgm:prSet/>
      <dgm:spPr/>
      <dgm:t>
        <a:bodyPr/>
        <a:lstStyle/>
        <a:p>
          <a:endParaRPr lang="cs-CZ"/>
        </a:p>
      </dgm:t>
    </dgm:pt>
    <dgm:pt modelId="{0CE7915A-8B03-4F60-8A85-DCE77A15CBF0}" type="sibTrans" cxnId="{38F55358-0E68-4AFD-BE84-8C6311027D05}">
      <dgm:prSet/>
      <dgm:spPr/>
      <dgm:t>
        <a:bodyPr/>
        <a:lstStyle/>
        <a:p>
          <a:endParaRPr lang="cs-CZ"/>
        </a:p>
      </dgm:t>
    </dgm:pt>
    <dgm:pt modelId="{F38CB534-90E7-449D-9AFF-F01A7C727348}">
      <dgm:prSet/>
      <dgm:spPr/>
      <dgm:t>
        <a:bodyPr/>
        <a:lstStyle/>
        <a:p>
          <a:pPr rtl="0"/>
          <a:r>
            <a:rPr lang="cs-CZ" dirty="0" smtClean="0"/>
            <a:t>Vzdělávání (náskok před konkurencí)</a:t>
          </a:r>
          <a:endParaRPr lang="cs-CZ" dirty="0"/>
        </a:p>
      </dgm:t>
    </dgm:pt>
    <dgm:pt modelId="{2988A9C8-8F6D-4121-93E2-2412BF0E3898}" type="parTrans" cxnId="{120D4546-8F3E-4063-B6FA-09F26D3E7130}">
      <dgm:prSet/>
      <dgm:spPr/>
      <dgm:t>
        <a:bodyPr/>
        <a:lstStyle/>
        <a:p>
          <a:endParaRPr lang="cs-CZ"/>
        </a:p>
      </dgm:t>
    </dgm:pt>
    <dgm:pt modelId="{331B72DB-4246-434B-8999-6F1EE16D087B}" type="sibTrans" cxnId="{120D4546-8F3E-4063-B6FA-09F26D3E7130}">
      <dgm:prSet/>
      <dgm:spPr/>
      <dgm:t>
        <a:bodyPr/>
        <a:lstStyle/>
        <a:p>
          <a:endParaRPr lang="cs-CZ"/>
        </a:p>
      </dgm:t>
    </dgm:pt>
    <dgm:pt modelId="{E9FAC585-BC79-4DFF-BD58-2467B0D83194}">
      <dgm:prSet/>
      <dgm:spPr/>
      <dgm:t>
        <a:bodyPr/>
        <a:lstStyle/>
        <a:p>
          <a:pPr rtl="0"/>
          <a:r>
            <a:rPr lang="cs-CZ" dirty="0" smtClean="0"/>
            <a:t>Kontakty</a:t>
          </a:r>
          <a:endParaRPr lang="cs-CZ" dirty="0"/>
        </a:p>
      </dgm:t>
    </dgm:pt>
    <dgm:pt modelId="{A38BF351-A366-489E-9E00-674B83E0CD04}" type="parTrans" cxnId="{64DAB89F-FFFE-44A9-853B-365E400AD60F}">
      <dgm:prSet/>
      <dgm:spPr/>
      <dgm:t>
        <a:bodyPr/>
        <a:lstStyle/>
        <a:p>
          <a:endParaRPr lang="cs-CZ"/>
        </a:p>
      </dgm:t>
    </dgm:pt>
    <dgm:pt modelId="{B8E4AC28-993D-4351-BE74-94EE5DFF6705}" type="sibTrans" cxnId="{64DAB89F-FFFE-44A9-853B-365E400AD60F}">
      <dgm:prSet/>
      <dgm:spPr/>
      <dgm:t>
        <a:bodyPr/>
        <a:lstStyle/>
        <a:p>
          <a:endParaRPr lang="cs-CZ"/>
        </a:p>
      </dgm:t>
    </dgm:pt>
    <dgm:pt modelId="{3F42F329-BCC5-48EA-8C82-7D2594D5A998}" type="pres">
      <dgm:prSet presAssocID="{86E03709-0159-4390-95F8-C7084A51FF48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699F003-499D-499C-B56A-2E42C7E8EC17}" type="pres">
      <dgm:prSet presAssocID="{86E03709-0159-4390-95F8-C7084A51FF48}" presName="wedge1" presStyleLbl="node1" presStyleIdx="0" presStyleCnt="3"/>
      <dgm:spPr/>
      <dgm:t>
        <a:bodyPr/>
        <a:lstStyle/>
        <a:p>
          <a:endParaRPr lang="cs-CZ"/>
        </a:p>
      </dgm:t>
    </dgm:pt>
    <dgm:pt modelId="{16A38922-4534-441F-B88F-591BEAA53B9C}" type="pres">
      <dgm:prSet presAssocID="{86E03709-0159-4390-95F8-C7084A51FF48}" presName="dummy1a" presStyleCnt="0"/>
      <dgm:spPr/>
    </dgm:pt>
    <dgm:pt modelId="{3AD1EDE2-CAEA-44FF-BAAD-A01F69BACDC4}" type="pres">
      <dgm:prSet presAssocID="{86E03709-0159-4390-95F8-C7084A51FF48}" presName="dummy1b" presStyleCnt="0"/>
      <dgm:spPr/>
    </dgm:pt>
    <dgm:pt modelId="{7A6127CC-9B55-46A1-B748-49050D527C04}" type="pres">
      <dgm:prSet presAssocID="{86E03709-0159-4390-95F8-C7084A51FF4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8C84735-84CF-48B3-A000-19A903FF1E39}" type="pres">
      <dgm:prSet presAssocID="{86E03709-0159-4390-95F8-C7084A51FF48}" presName="wedge2" presStyleLbl="node1" presStyleIdx="1" presStyleCnt="3"/>
      <dgm:spPr/>
      <dgm:t>
        <a:bodyPr/>
        <a:lstStyle/>
        <a:p>
          <a:endParaRPr lang="cs-CZ"/>
        </a:p>
      </dgm:t>
    </dgm:pt>
    <dgm:pt modelId="{8A40276E-6ECB-45CD-9624-9798B25123C0}" type="pres">
      <dgm:prSet presAssocID="{86E03709-0159-4390-95F8-C7084A51FF48}" presName="dummy2a" presStyleCnt="0"/>
      <dgm:spPr/>
    </dgm:pt>
    <dgm:pt modelId="{B06E1027-511A-45AC-BAE1-A6CE2578FA49}" type="pres">
      <dgm:prSet presAssocID="{86E03709-0159-4390-95F8-C7084A51FF48}" presName="dummy2b" presStyleCnt="0"/>
      <dgm:spPr/>
    </dgm:pt>
    <dgm:pt modelId="{9BC4FEFE-ADAF-44B6-80BD-3DDCB6F922E3}" type="pres">
      <dgm:prSet presAssocID="{86E03709-0159-4390-95F8-C7084A51FF4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AEB778A-1E3A-47E1-A920-FFBAF4D252E9}" type="pres">
      <dgm:prSet presAssocID="{86E03709-0159-4390-95F8-C7084A51FF48}" presName="wedge3" presStyleLbl="node1" presStyleIdx="2" presStyleCnt="3"/>
      <dgm:spPr/>
      <dgm:t>
        <a:bodyPr/>
        <a:lstStyle/>
        <a:p>
          <a:endParaRPr lang="cs-CZ"/>
        </a:p>
      </dgm:t>
    </dgm:pt>
    <dgm:pt modelId="{B242C1C6-21EF-4CB1-859E-0787D752E173}" type="pres">
      <dgm:prSet presAssocID="{86E03709-0159-4390-95F8-C7084A51FF48}" presName="dummy3a" presStyleCnt="0"/>
      <dgm:spPr/>
    </dgm:pt>
    <dgm:pt modelId="{FCD51DCA-9416-4531-9F1C-B761D8AD5F03}" type="pres">
      <dgm:prSet presAssocID="{86E03709-0159-4390-95F8-C7084A51FF48}" presName="dummy3b" presStyleCnt="0"/>
      <dgm:spPr/>
    </dgm:pt>
    <dgm:pt modelId="{52EB667E-37CC-49B6-88FA-E2DB7601ABD5}" type="pres">
      <dgm:prSet presAssocID="{86E03709-0159-4390-95F8-C7084A51FF4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D2AB33F-3633-45E0-BFA5-7561CB61354C}" type="pres">
      <dgm:prSet presAssocID="{0CE7915A-8B03-4F60-8A85-DCE77A15CBF0}" presName="arrowWedge1" presStyleLbl="fgSibTrans2D1" presStyleIdx="0" presStyleCnt="3"/>
      <dgm:spPr/>
    </dgm:pt>
    <dgm:pt modelId="{9B7E45AB-04C3-44EF-A604-C0F710BC5EF0}" type="pres">
      <dgm:prSet presAssocID="{331B72DB-4246-434B-8999-6F1EE16D087B}" presName="arrowWedge2" presStyleLbl="fgSibTrans2D1" presStyleIdx="1" presStyleCnt="3"/>
      <dgm:spPr/>
    </dgm:pt>
    <dgm:pt modelId="{8AAC0593-899D-460E-A3C5-61E912E4BCF0}" type="pres">
      <dgm:prSet presAssocID="{B8E4AC28-993D-4351-BE74-94EE5DFF6705}" presName="arrowWedge3" presStyleLbl="fgSibTrans2D1" presStyleIdx="2" presStyleCnt="3"/>
      <dgm:spPr/>
    </dgm:pt>
  </dgm:ptLst>
  <dgm:cxnLst>
    <dgm:cxn modelId="{1D0AACC7-A1B8-4222-9429-161C35B5B274}" type="presOf" srcId="{B0AB1923-4330-4DBF-AF14-FFA83B8575A4}" destId="{2699F003-499D-499C-B56A-2E42C7E8EC17}" srcOrd="0" destOrd="0" presId="urn:microsoft.com/office/officeart/2005/8/layout/cycle8"/>
    <dgm:cxn modelId="{846FEB5E-5B47-4DD5-8F3C-3347D5E3C226}" type="presOf" srcId="{E9FAC585-BC79-4DFF-BD58-2467B0D83194}" destId="{52EB667E-37CC-49B6-88FA-E2DB7601ABD5}" srcOrd="1" destOrd="0" presId="urn:microsoft.com/office/officeart/2005/8/layout/cycle8"/>
    <dgm:cxn modelId="{38F55358-0E68-4AFD-BE84-8C6311027D05}" srcId="{86E03709-0159-4390-95F8-C7084A51FF48}" destId="{B0AB1923-4330-4DBF-AF14-FFA83B8575A4}" srcOrd="0" destOrd="0" parTransId="{959A83A6-6F68-40F7-BE30-74716688A8DC}" sibTransId="{0CE7915A-8B03-4F60-8A85-DCE77A15CBF0}"/>
    <dgm:cxn modelId="{120D4546-8F3E-4063-B6FA-09F26D3E7130}" srcId="{86E03709-0159-4390-95F8-C7084A51FF48}" destId="{F38CB534-90E7-449D-9AFF-F01A7C727348}" srcOrd="1" destOrd="0" parTransId="{2988A9C8-8F6D-4121-93E2-2412BF0E3898}" sibTransId="{331B72DB-4246-434B-8999-6F1EE16D087B}"/>
    <dgm:cxn modelId="{8B022D3C-C3A3-4F10-8BEB-683EEB940692}" type="presOf" srcId="{B0AB1923-4330-4DBF-AF14-FFA83B8575A4}" destId="{7A6127CC-9B55-46A1-B748-49050D527C04}" srcOrd="1" destOrd="0" presId="urn:microsoft.com/office/officeart/2005/8/layout/cycle8"/>
    <dgm:cxn modelId="{A8097846-78CE-455C-8AF5-4EA6145D79C1}" type="presOf" srcId="{86E03709-0159-4390-95F8-C7084A51FF48}" destId="{3F42F329-BCC5-48EA-8C82-7D2594D5A998}" srcOrd="0" destOrd="0" presId="urn:microsoft.com/office/officeart/2005/8/layout/cycle8"/>
    <dgm:cxn modelId="{603DCF71-5F67-41DE-9A59-CBE3E10F3C36}" type="presOf" srcId="{F38CB534-90E7-449D-9AFF-F01A7C727348}" destId="{78C84735-84CF-48B3-A000-19A903FF1E39}" srcOrd="0" destOrd="0" presId="urn:microsoft.com/office/officeart/2005/8/layout/cycle8"/>
    <dgm:cxn modelId="{9497ADD1-F8DB-4F1E-97D2-B16CBEDA7226}" type="presOf" srcId="{E9FAC585-BC79-4DFF-BD58-2467B0D83194}" destId="{DAEB778A-1E3A-47E1-A920-FFBAF4D252E9}" srcOrd="0" destOrd="0" presId="urn:microsoft.com/office/officeart/2005/8/layout/cycle8"/>
    <dgm:cxn modelId="{B89172FA-3BEE-4F09-980C-478242251E8A}" type="presOf" srcId="{F38CB534-90E7-449D-9AFF-F01A7C727348}" destId="{9BC4FEFE-ADAF-44B6-80BD-3DDCB6F922E3}" srcOrd="1" destOrd="0" presId="urn:microsoft.com/office/officeart/2005/8/layout/cycle8"/>
    <dgm:cxn modelId="{64DAB89F-FFFE-44A9-853B-365E400AD60F}" srcId="{86E03709-0159-4390-95F8-C7084A51FF48}" destId="{E9FAC585-BC79-4DFF-BD58-2467B0D83194}" srcOrd="2" destOrd="0" parTransId="{A38BF351-A366-489E-9E00-674B83E0CD04}" sibTransId="{B8E4AC28-993D-4351-BE74-94EE5DFF6705}"/>
    <dgm:cxn modelId="{40D2720C-AF7C-4306-B429-FA5A1535DA12}" type="presParOf" srcId="{3F42F329-BCC5-48EA-8C82-7D2594D5A998}" destId="{2699F003-499D-499C-B56A-2E42C7E8EC17}" srcOrd="0" destOrd="0" presId="urn:microsoft.com/office/officeart/2005/8/layout/cycle8"/>
    <dgm:cxn modelId="{08D85755-D710-450F-9D0E-8E4F588D5C32}" type="presParOf" srcId="{3F42F329-BCC5-48EA-8C82-7D2594D5A998}" destId="{16A38922-4534-441F-B88F-591BEAA53B9C}" srcOrd="1" destOrd="0" presId="urn:microsoft.com/office/officeart/2005/8/layout/cycle8"/>
    <dgm:cxn modelId="{3AB02A8C-2FEA-4953-955F-D5AAAA5A5895}" type="presParOf" srcId="{3F42F329-BCC5-48EA-8C82-7D2594D5A998}" destId="{3AD1EDE2-CAEA-44FF-BAAD-A01F69BACDC4}" srcOrd="2" destOrd="0" presId="urn:microsoft.com/office/officeart/2005/8/layout/cycle8"/>
    <dgm:cxn modelId="{2FC3C8A1-50D4-40DD-8572-226BE1F8402B}" type="presParOf" srcId="{3F42F329-BCC5-48EA-8C82-7D2594D5A998}" destId="{7A6127CC-9B55-46A1-B748-49050D527C04}" srcOrd="3" destOrd="0" presId="urn:microsoft.com/office/officeart/2005/8/layout/cycle8"/>
    <dgm:cxn modelId="{9D466572-48C2-4E8F-8A25-A2A687A6CF16}" type="presParOf" srcId="{3F42F329-BCC5-48EA-8C82-7D2594D5A998}" destId="{78C84735-84CF-48B3-A000-19A903FF1E39}" srcOrd="4" destOrd="0" presId="urn:microsoft.com/office/officeart/2005/8/layout/cycle8"/>
    <dgm:cxn modelId="{5AE58C59-8AA5-4AF0-9E1B-30C16F5DEEF0}" type="presParOf" srcId="{3F42F329-BCC5-48EA-8C82-7D2594D5A998}" destId="{8A40276E-6ECB-45CD-9624-9798B25123C0}" srcOrd="5" destOrd="0" presId="urn:microsoft.com/office/officeart/2005/8/layout/cycle8"/>
    <dgm:cxn modelId="{20A0E7BB-9DFB-4109-AB22-1BE23F7926CF}" type="presParOf" srcId="{3F42F329-BCC5-48EA-8C82-7D2594D5A998}" destId="{B06E1027-511A-45AC-BAE1-A6CE2578FA49}" srcOrd="6" destOrd="0" presId="urn:microsoft.com/office/officeart/2005/8/layout/cycle8"/>
    <dgm:cxn modelId="{8D27B7BF-69DA-4B55-AC94-DA0B7D60987E}" type="presParOf" srcId="{3F42F329-BCC5-48EA-8C82-7D2594D5A998}" destId="{9BC4FEFE-ADAF-44B6-80BD-3DDCB6F922E3}" srcOrd="7" destOrd="0" presId="urn:microsoft.com/office/officeart/2005/8/layout/cycle8"/>
    <dgm:cxn modelId="{ED5617D6-6391-4B69-934D-EF5239DCC319}" type="presParOf" srcId="{3F42F329-BCC5-48EA-8C82-7D2594D5A998}" destId="{DAEB778A-1E3A-47E1-A920-FFBAF4D252E9}" srcOrd="8" destOrd="0" presId="urn:microsoft.com/office/officeart/2005/8/layout/cycle8"/>
    <dgm:cxn modelId="{B3F33C66-354F-403B-B195-2FC83D756C4E}" type="presParOf" srcId="{3F42F329-BCC5-48EA-8C82-7D2594D5A998}" destId="{B242C1C6-21EF-4CB1-859E-0787D752E173}" srcOrd="9" destOrd="0" presId="urn:microsoft.com/office/officeart/2005/8/layout/cycle8"/>
    <dgm:cxn modelId="{76E0E9C5-8DD3-464D-B549-D3828BC034C8}" type="presParOf" srcId="{3F42F329-BCC5-48EA-8C82-7D2594D5A998}" destId="{FCD51DCA-9416-4531-9F1C-B761D8AD5F03}" srcOrd="10" destOrd="0" presId="urn:microsoft.com/office/officeart/2005/8/layout/cycle8"/>
    <dgm:cxn modelId="{34C0A52D-E54B-4714-BCC4-2D80B8449619}" type="presParOf" srcId="{3F42F329-BCC5-48EA-8C82-7D2594D5A998}" destId="{52EB667E-37CC-49B6-88FA-E2DB7601ABD5}" srcOrd="11" destOrd="0" presId="urn:microsoft.com/office/officeart/2005/8/layout/cycle8"/>
    <dgm:cxn modelId="{9FFE5D9C-49C2-4FDE-9E34-14BB41F96939}" type="presParOf" srcId="{3F42F329-BCC5-48EA-8C82-7D2594D5A998}" destId="{CD2AB33F-3633-45E0-BFA5-7561CB61354C}" srcOrd="12" destOrd="0" presId="urn:microsoft.com/office/officeart/2005/8/layout/cycle8"/>
    <dgm:cxn modelId="{102B94AB-7960-405E-8CE3-ABBF70537DD0}" type="presParOf" srcId="{3F42F329-BCC5-48EA-8C82-7D2594D5A998}" destId="{9B7E45AB-04C3-44EF-A604-C0F710BC5EF0}" srcOrd="13" destOrd="0" presId="urn:microsoft.com/office/officeart/2005/8/layout/cycle8"/>
    <dgm:cxn modelId="{6EFA76EC-8F38-451E-B8A3-8FB73A2BE737}" type="presParOf" srcId="{3F42F329-BCC5-48EA-8C82-7D2594D5A998}" destId="{8AAC0593-899D-460E-A3C5-61E912E4BCF0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1031D1-E37A-4749-95FA-3C23E7F8D655}">
      <dsp:nvSpPr>
        <dsp:cNvPr id="0" name=""/>
        <dsp:cNvSpPr/>
      </dsp:nvSpPr>
      <dsp:spPr>
        <a:xfrm>
          <a:off x="0" y="0"/>
          <a:ext cx="8572530" cy="208954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996E4-18E3-4CCC-8513-D50ECB7428A2}">
      <dsp:nvSpPr>
        <dsp:cNvPr id="0" name=""/>
        <dsp:cNvSpPr/>
      </dsp:nvSpPr>
      <dsp:spPr>
        <a:xfrm>
          <a:off x="257175" y="278606"/>
          <a:ext cx="2518180" cy="15323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89FB1-B0DF-46F2-AC58-AF395829E340}">
      <dsp:nvSpPr>
        <dsp:cNvPr id="0" name=""/>
        <dsp:cNvSpPr/>
      </dsp:nvSpPr>
      <dsp:spPr>
        <a:xfrm rot="10800000">
          <a:off x="257175" y="2089546"/>
          <a:ext cx="2518180" cy="2553890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cs-CZ" sz="2500" b="0" kern="1200" noProof="0" dirty="0" smtClean="0">
              <a:latin typeface="+mj-lt"/>
            </a:rPr>
            <a:t>Inkubační program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cs-CZ" sz="2500" b="0" kern="1200" noProof="0" dirty="0" smtClean="0">
            <a:latin typeface="+mj-lt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cs-CZ" sz="2000" b="0" i="1" kern="1200" noProof="0" dirty="0" smtClean="0">
              <a:solidFill>
                <a:srgbClr val="A4002D"/>
              </a:solidFill>
              <a:latin typeface="+mj-lt"/>
            </a:rPr>
            <a:t>Cesta od nápadu k podnikání</a:t>
          </a:r>
          <a:endParaRPr lang="cs-CZ" sz="2000" b="0" i="1" kern="1200" noProof="0" dirty="0">
            <a:solidFill>
              <a:srgbClr val="A4002D"/>
            </a:solidFill>
            <a:latin typeface="+mj-lt"/>
          </a:endParaRPr>
        </a:p>
      </dsp:txBody>
      <dsp:txXfrm rot="10800000">
        <a:off x="257175" y="2089546"/>
        <a:ext cx="2518180" cy="2553890"/>
      </dsp:txXfrm>
    </dsp:sp>
    <dsp:sp modelId="{E4725EB2-1817-4307-BCB7-AF9E63CF842C}">
      <dsp:nvSpPr>
        <dsp:cNvPr id="0" name=""/>
        <dsp:cNvSpPr/>
      </dsp:nvSpPr>
      <dsp:spPr>
        <a:xfrm>
          <a:off x="3027174" y="278606"/>
          <a:ext cx="2518180" cy="15323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4362F-2168-4B80-8656-E94391EC4D04}">
      <dsp:nvSpPr>
        <dsp:cNvPr id="0" name=""/>
        <dsp:cNvSpPr/>
      </dsp:nvSpPr>
      <dsp:spPr>
        <a:xfrm rot="10800000">
          <a:off x="3027174" y="2089546"/>
          <a:ext cx="2518180" cy="2553890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b="0" kern="1200" dirty="0" smtClean="0">
              <a:latin typeface="+mj-lt"/>
            </a:rPr>
            <a:t>Rozvoj klastrů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cs-CZ" sz="2000" b="0" i="1" kern="1200" noProof="0" dirty="0" smtClean="0">
              <a:solidFill>
                <a:srgbClr val="A4002D"/>
              </a:solidFill>
              <a:latin typeface="+mj-lt"/>
            </a:rPr>
            <a:t>Podpora regionální znalostní ekonomiky</a:t>
          </a:r>
          <a:endParaRPr lang="cs-CZ" sz="2000" b="0" i="1" kern="1200" noProof="0" dirty="0">
            <a:solidFill>
              <a:srgbClr val="A4002D"/>
            </a:solidFill>
            <a:latin typeface="+mj-lt"/>
          </a:endParaRPr>
        </a:p>
      </dsp:txBody>
      <dsp:txXfrm rot="10800000">
        <a:off x="3027174" y="2089546"/>
        <a:ext cx="2518180" cy="2553890"/>
      </dsp:txXfrm>
    </dsp:sp>
    <dsp:sp modelId="{FED8089C-4940-468D-A626-DB0A4B90486C}">
      <dsp:nvSpPr>
        <dsp:cNvPr id="0" name=""/>
        <dsp:cNvSpPr/>
      </dsp:nvSpPr>
      <dsp:spPr>
        <a:xfrm>
          <a:off x="5797173" y="278606"/>
          <a:ext cx="2518180" cy="15323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FAED42-0DE7-4B4D-9622-76160AA6468B}">
      <dsp:nvSpPr>
        <dsp:cNvPr id="0" name=""/>
        <dsp:cNvSpPr/>
      </dsp:nvSpPr>
      <dsp:spPr>
        <a:xfrm rot="10800000">
          <a:off x="5797173" y="2089546"/>
          <a:ext cx="2518180" cy="2553890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500" b="0" kern="1200" noProof="0" dirty="0" smtClean="0">
              <a:latin typeface="+mj-lt"/>
            </a:rPr>
            <a:t>Transfer technologií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cs-CZ" sz="2000" b="0" i="1" kern="1200" noProof="0" dirty="0" smtClean="0">
            <a:solidFill>
              <a:srgbClr val="A4002D"/>
            </a:solidFill>
            <a:latin typeface="+mj-lt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b="0" i="1" kern="1200" noProof="0" dirty="0" smtClean="0">
              <a:solidFill>
                <a:srgbClr val="A4002D"/>
              </a:solidFill>
              <a:latin typeface="+mj-lt"/>
            </a:rPr>
            <a:t>Spolupráce akademické a komerční sféry</a:t>
          </a:r>
          <a:endParaRPr lang="cs-CZ" sz="2000" b="0" i="1" kern="1200" noProof="0" dirty="0">
            <a:solidFill>
              <a:srgbClr val="A4002D"/>
            </a:solidFill>
            <a:latin typeface="+mj-lt"/>
          </a:endParaRPr>
        </a:p>
      </dsp:txBody>
      <dsp:txXfrm rot="10800000">
        <a:off x="5797173" y="2089546"/>
        <a:ext cx="2518180" cy="255389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FA4A85-538E-4D7E-985A-E467F87F6F54}">
      <dsp:nvSpPr>
        <dsp:cNvPr id="0" name=""/>
        <dsp:cNvSpPr/>
      </dsp:nvSpPr>
      <dsp:spPr>
        <a:xfrm>
          <a:off x="299979" y="0"/>
          <a:ext cx="7680960" cy="4800600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</dsp:sp>
    <dsp:sp modelId="{43D5A27B-FE3F-4E12-A849-890117FEACF5}">
      <dsp:nvSpPr>
        <dsp:cNvPr id="0" name=""/>
        <dsp:cNvSpPr/>
      </dsp:nvSpPr>
      <dsp:spPr>
        <a:xfrm>
          <a:off x="1056554" y="3569726"/>
          <a:ext cx="176662" cy="1766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B76CA-424B-4E89-AABF-D8B7DE4FEC1D}">
      <dsp:nvSpPr>
        <dsp:cNvPr id="0" name=""/>
        <dsp:cNvSpPr/>
      </dsp:nvSpPr>
      <dsp:spPr>
        <a:xfrm>
          <a:off x="1080116" y="3798167"/>
          <a:ext cx="1006205" cy="721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610" tIns="0" rIns="0" bIns="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MIC Minutes (1 den)</a:t>
          </a:r>
          <a:endParaRPr lang="cs-CZ" sz="2000" kern="1200" dirty="0"/>
        </a:p>
      </dsp:txBody>
      <dsp:txXfrm>
        <a:off x="1080116" y="3798167"/>
        <a:ext cx="1006205" cy="721858"/>
      </dsp:txXfrm>
    </dsp:sp>
    <dsp:sp modelId="{F715B390-131C-4AAB-A928-EB695E8D778D}">
      <dsp:nvSpPr>
        <dsp:cNvPr id="0" name=""/>
        <dsp:cNvSpPr/>
      </dsp:nvSpPr>
      <dsp:spPr>
        <a:xfrm>
          <a:off x="2012834" y="2650891"/>
          <a:ext cx="276514" cy="2765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4705A3-E647-4521-BE4B-9FDAE8D89DA8}">
      <dsp:nvSpPr>
        <dsp:cNvPr id="0" name=""/>
        <dsp:cNvSpPr/>
      </dsp:nvSpPr>
      <dsp:spPr>
        <a:xfrm>
          <a:off x="2151091" y="2789148"/>
          <a:ext cx="1275039" cy="2011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519" tIns="0" rIns="0" bIns="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Imagine Cup 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(</a:t>
          </a:r>
          <a:r>
            <a:rPr lang="en-US" sz="2000" kern="1200" dirty="0" smtClean="0"/>
            <a:t>6-12 </a:t>
          </a:r>
          <a:r>
            <a:rPr lang="cs-CZ" sz="2000" kern="1200" dirty="0" smtClean="0"/>
            <a:t>měsíců)</a:t>
          </a:r>
          <a:endParaRPr lang="cs-CZ" sz="2000" kern="1200" dirty="0"/>
        </a:p>
      </dsp:txBody>
      <dsp:txXfrm>
        <a:off x="2151091" y="2789148"/>
        <a:ext cx="1275039" cy="2011451"/>
      </dsp:txXfrm>
    </dsp:sp>
    <dsp:sp modelId="{8E20B3E9-3CEC-4CF5-B87C-9B33935EF347}">
      <dsp:nvSpPr>
        <dsp:cNvPr id="0" name=""/>
        <dsp:cNvSpPr/>
      </dsp:nvSpPr>
      <dsp:spPr>
        <a:xfrm>
          <a:off x="3241787" y="1918319"/>
          <a:ext cx="368686" cy="3686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160E9-ADCE-44A5-BAE3-29E8B077266D}">
      <dsp:nvSpPr>
        <dsp:cNvPr id="0" name=""/>
        <dsp:cNvSpPr/>
      </dsp:nvSpPr>
      <dsp:spPr>
        <a:xfrm>
          <a:off x="3426130" y="2102662"/>
          <a:ext cx="1482425" cy="269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59" tIns="0" rIns="0" bIns="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MIC Akcelerátor </a:t>
          </a:r>
          <a:endParaRPr lang="en-US" sz="2000" kern="1200" dirty="0" smtClean="0"/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(4</a:t>
          </a:r>
          <a:r>
            <a:rPr lang="en-US" sz="2000" kern="1200" dirty="0" smtClean="0"/>
            <a:t> </a:t>
          </a:r>
          <a:r>
            <a:rPr lang="cs-CZ" sz="2000" kern="1200" dirty="0" smtClean="0"/>
            <a:t>měsíce)</a:t>
          </a:r>
          <a:endParaRPr lang="cs-CZ" sz="2000" kern="1200" dirty="0"/>
        </a:p>
      </dsp:txBody>
      <dsp:txXfrm>
        <a:off x="3426130" y="2102662"/>
        <a:ext cx="1482425" cy="2697937"/>
      </dsp:txXfrm>
    </dsp:sp>
    <dsp:sp modelId="{6CF8ACD4-93D8-4B1C-9E85-E23D3C33C2BC}">
      <dsp:nvSpPr>
        <dsp:cNvPr id="0" name=""/>
        <dsp:cNvSpPr/>
      </dsp:nvSpPr>
      <dsp:spPr>
        <a:xfrm>
          <a:off x="4670446" y="1346088"/>
          <a:ext cx="476219" cy="4762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84376-0293-4F91-8815-BC3952C41352}">
      <dsp:nvSpPr>
        <dsp:cNvPr id="0" name=""/>
        <dsp:cNvSpPr/>
      </dsp:nvSpPr>
      <dsp:spPr>
        <a:xfrm>
          <a:off x="4908556" y="1584197"/>
          <a:ext cx="1536192" cy="3216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339" tIns="0" rIns="0" bIns="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Inkubační program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(3 roky)</a:t>
          </a:r>
          <a:endParaRPr lang="cs-CZ" sz="2000" kern="1200" dirty="0"/>
        </a:p>
      </dsp:txBody>
      <dsp:txXfrm>
        <a:off x="4908556" y="1584197"/>
        <a:ext cx="1536192" cy="3216402"/>
      </dsp:txXfrm>
    </dsp:sp>
    <dsp:sp modelId="{DF6ABA69-005C-40D2-8AD6-9FD4668A295D}">
      <dsp:nvSpPr>
        <dsp:cNvPr id="0" name=""/>
        <dsp:cNvSpPr/>
      </dsp:nvSpPr>
      <dsp:spPr>
        <a:xfrm>
          <a:off x="6141350" y="963960"/>
          <a:ext cx="606795" cy="6067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276E11-3695-4672-B7A2-0CB317561FA5}">
      <dsp:nvSpPr>
        <dsp:cNvPr id="0" name=""/>
        <dsp:cNvSpPr/>
      </dsp:nvSpPr>
      <dsp:spPr>
        <a:xfrm>
          <a:off x="6444747" y="1267358"/>
          <a:ext cx="1536192" cy="3533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1529" tIns="0" rIns="0" bIns="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Firma na trhu 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(x let)</a:t>
          </a:r>
          <a:endParaRPr lang="cs-CZ" sz="2000" kern="1200" dirty="0"/>
        </a:p>
      </dsp:txBody>
      <dsp:txXfrm>
        <a:off x="6444747" y="1267358"/>
        <a:ext cx="1536192" cy="353324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699F003-499D-499C-B56A-2E42C7E8EC17}">
      <dsp:nvSpPr>
        <dsp:cNvPr id="0" name=""/>
        <dsp:cNvSpPr/>
      </dsp:nvSpPr>
      <dsp:spPr>
        <a:xfrm>
          <a:off x="2292194" y="294187"/>
          <a:ext cx="3801808" cy="3801808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/>
            <a:t>Technologie (HW a SW)</a:t>
          </a:r>
          <a:endParaRPr lang="cs-CZ" sz="2100" kern="1200" dirty="0"/>
        </a:p>
      </dsp:txBody>
      <dsp:txXfrm>
        <a:off x="4295838" y="1099809"/>
        <a:ext cx="1357788" cy="1131490"/>
      </dsp:txXfrm>
    </dsp:sp>
    <dsp:sp modelId="{78C84735-84CF-48B3-A000-19A903FF1E39}">
      <dsp:nvSpPr>
        <dsp:cNvPr id="0" name=""/>
        <dsp:cNvSpPr/>
      </dsp:nvSpPr>
      <dsp:spPr>
        <a:xfrm>
          <a:off x="2213895" y="429966"/>
          <a:ext cx="3801808" cy="3801808"/>
        </a:xfrm>
        <a:prstGeom prst="pie">
          <a:avLst>
            <a:gd name="adj1" fmla="val 1800000"/>
            <a:gd name="adj2" fmla="val 9000000"/>
          </a:avLst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/>
            <a:t>Vzdělávání (náskok před konkurencí)</a:t>
          </a:r>
          <a:endParaRPr lang="cs-CZ" sz="2100" kern="1200" dirty="0"/>
        </a:p>
      </dsp:txBody>
      <dsp:txXfrm>
        <a:off x="3119088" y="2896616"/>
        <a:ext cx="2036683" cy="995711"/>
      </dsp:txXfrm>
    </dsp:sp>
    <dsp:sp modelId="{DAEB778A-1E3A-47E1-A920-FFBAF4D252E9}">
      <dsp:nvSpPr>
        <dsp:cNvPr id="0" name=""/>
        <dsp:cNvSpPr/>
      </dsp:nvSpPr>
      <dsp:spPr>
        <a:xfrm>
          <a:off x="2135596" y="294187"/>
          <a:ext cx="3801808" cy="3801808"/>
        </a:xfrm>
        <a:prstGeom prst="pie">
          <a:avLst>
            <a:gd name="adj1" fmla="val 9000000"/>
            <a:gd name="adj2" fmla="val 1620000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/>
            <a:t>Kontakty</a:t>
          </a:r>
          <a:endParaRPr lang="cs-CZ" sz="2100" kern="1200" dirty="0"/>
        </a:p>
      </dsp:txBody>
      <dsp:txXfrm>
        <a:off x="2575972" y="1099809"/>
        <a:ext cx="1357788" cy="1131490"/>
      </dsp:txXfrm>
    </dsp:sp>
    <dsp:sp modelId="{CD2AB33F-3633-45E0-BFA5-7561CB61354C}">
      <dsp:nvSpPr>
        <dsp:cNvPr id="0" name=""/>
        <dsp:cNvSpPr/>
      </dsp:nvSpPr>
      <dsp:spPr>
        <a:xfrm>
          <a:off x="2057158" y="58837"/>
          <a:ext cx="4272509" cy="427250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7E45AB-04C3-44EF-A604-C0F710BC5EF0}">
      <dsp:nvSpPr>
        <dsp:cNvPr id="0" name=""/>
        <dsp:cNvSpPr/>
      </dsp:nvSpPr>
      <dsp:spPr>
        <a:xfrm>
          <a:off x="1978545" y="194376"/>
          <a:ext cx="4272509" cy="427250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6">
            <a:shade val="90000"/>
            <a:hueOff val="-241362"/>
            <a:satOff val="3282"/>
            <a:lumOff val="1386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AC0593-899D-460E-A3C5-61E912E4BCF0}">
      <dsp:nvSpPr>
        <dsp:cNvPr id="0" name=""/>
        <dsp:cNvSpPr/>
      </dsp:nvSpPr>
      <dsp:spPr>
        <a:xfrm>
          <a:off x="1899932" y="58837"/>
          <a:ext cx="4272509" cy="427250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6">
            <a:shade val="90000"/>
            <a:hueOff val="-482725"/>
            <a:satOff val="6563"/>
            <a:lumOff val="2773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72005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97" tIns="47598" rIns="95197" bIns="47598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nivers" pitchFamily="50" charset="-18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464" y="2"/>
            <a:ext cx="2972005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97" tIns="47598" rIns="95197" bIns="47598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nivers" pitchFamily="50" charset="-18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9543"/>
            <a:ext cx="2972005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97" tIns="47598" rIns="95197" bIns="47598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nivers" pitchFamily="50" charset="-18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464" y="9379543"/>
            <a:ext cx="2972005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97" tIns="47598" rIns="95197" bIns="47598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nivers" pitchFamily="50" charset="-18"/>
              </a:defRPr>
            </a:lvl1pPr>
          </a:lstStyle>
          <a:p>
            <a:pPr>
              <a:defRPr/>
            </a:pPr>
            <a:fld id="{354BD3EF-ED2D-44F3-8467-501DEF0BE5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72005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97" tIns="47598" rIns="95197" bIns="47598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nivers" pitchFamily="50" charset="-18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464" y="2"/>
            <a:ext cx="2972005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97" tIns="47598" rIns="95197" bIns="47598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nivers" pitchFamily="50" charset="-18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0438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495" y="4689771"/>
            <a:ext cx="5487013" cy="444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97" tIns="47598" rIns="95197" bIns="475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9543"/>
            <a:ext cx="2972005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97" tIns="47598" rIns="95197" bIns="47598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nivers" pitchFamily="50" charset="-18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464" y="9379543"/>
            <a:ext cx="2972005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97" tIns="47598" rIns="95197" bIns="47598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nivers" pitchFamily="50" charset="-18"/>
              </a:defRPr>
            </a:lvl1pPr>
          </a:lstStyle>
          <a:p>
            <a:pPr>
              <a:defRPr/>
            </a:pPr>
            <a:fld id="{FC69D0AA-ABD7-41B1-909C-3DD8CB10724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nivers" pitchFamily="50" charset="-1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nivers" pitchFamily="50" charset="-1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nivers" pitchFamily="50" charset="-1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nivers" pitchFamily="50" charset="-1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nivers" pitchFamily="50" charset="-1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60438" y="739775"/>
            <a:ext cx="4937125" cy="37036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0DBD47-0A2E-41FD-9C73-F253D6FB8B15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28A5B7-A945-4150-9C32-8085F1AF08F7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B88DBE-2BBC-49F7-B419-F2DCC3D9961C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A88588-2313-462A-AEED-541A17A09856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8EEEFB-1BB4-4FBB-9C8C-B831C574237D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8EEEFB-1BB4-4FBB-9C8C-B831C574237D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baseline="0" dirty="0" smtClean="0"/>
              <a:t>Psát už neumím, ale stále umím ještě trochu číst. A ti z vás, kdo taky umíte číst možná dokonce čtete časopis Respekt. Možná jste si všimli před pár týdny  této obálky s robotem…</a:t>
            </a:r>
            <a:endParaRPr lang="cs-CZ" dirty="0" smtClean="0"/>
          </a:p>
        </p:txBody>
      </p:sp>
      <p:sp>
        <p:nvSpPr>
          <p:cNvPr id="430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6D86D5-F22D-4D32-BD79-EA6D42EB92F7}" type="slidenum">
              <a:rPr lang="cs-CZ" smtClean="0"/>
              <a:pPr/>
              <a:t>2</a:t>
            </a:fld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146E2A-F308-4111-8444-A61CF49C363B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3369B-E95F-413B-8723-90C2C57EB6AB}" type="slidenum">
              <a:rPr lang="cs-CZ" smtClean="0"/>
              <a:pPr/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3369B-E95F-413B-8723-90C2C57EB6AB}" type="slidenum">
              <a:rPr lang="cs-CZ" smtClean="0"/>
              <a:pPr/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3369B-E95F-413B-8723-90C2C57EB6AB}" type="slidenum">
              <a:rPr lang="cs-CZ" smtClean="0"/>
              <a:pPr/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F22A7A-83A3-403E-9DB2-9CDC75803219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3369B-E95F-413B-8723-90C2C57EB6AB}" type="slidenum">
              <a:rPr lang="cs-CZ" smtClean="0"/>
              <a:pPr/>
              <a:t>27</a:t>
            </a:fld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688BC1-D8B0-4DB2-9D06-9A1B7D9FF987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Další firmou, která se nedávno více zviditelnila v médiích je Y Soft, její</a:t>
            </a:r>
            <a:r>
              <a:rPr lang="cs-CZ" baseline="0" dirty="0" smtClean="0"/>
              <a:t> zakladatel Václav </a:t>
            </a:r>
            <a:r>
              <a:rPr lang="cs-CZ" baseline="0" dirty="0" err="1" smtClean="0"/>
              <a:t>Muchna</a:t>
            </a:r>
            <a:r>
              <a:rPr lang="cs-CZ" baseline="0" dirty="0" smtClean="0"/>
              <a:t>, byl vyhlášen společností Ernst </a:t>
            </a:r>
            <a:r>
              <a:rPr lang="cs-CZ" baseline="0" dirty="0" err="1" smtClean="0"/>
              <a:t>and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Young</a:t>
            </a:r>
            <a:r>
              <a:rPr lang="cs-CZ" baseline="0" dirty="0" smtClean="0"/>
              <a:t> technologickým podnikatelem roku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60438" y="739775"/>
            <a:ext cx="4937125" cy="37036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84A434-55DA-4747-985E-FBCC4E7C6C8A}" type="slidenum">
              <a:rPr lang="cs-CZ" smtClean="0">
                <a:latin typeface="Anivers" pitchFamily="50" charset="0"/>
              </a:rPr>
              <a:pPr/>
              <a:t>4</a:t>
            </a:fld>
            <a:endParaRPr lang="cs-CZ" smtClean="0">
              <a:latin typeface="Anivers" pitchFamily="50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dirty="0" smtClean="0">
                <a:latin typeface="Anivers" pitchFamily="50" charset="0"/>
              </a:rPr>
              <a:t>Odkud se</a:t>
            </a:r>
            <a:r>
              <a:rPr lang="cs-CZ" baseline="0" dirty="0" smtClean="0">
                <a:latin typeface="Anivers" pitchFamily="50" charset="0"/>
              </a:rPr>
              <a:t> takovéto a podobné firmy berou? Z Jihomoravského inovačního centra, ano!</a:t>
            </a:r>
          </a:p>
          <a:p>
            <a:pPr eaLnBrk="1" hangingPunct="1"/>
            <a:r>
              <a:rPr lang="cs-CZ" baseline="0" dirty="0" smtClean="0">
                <a:latin typeface="Anivers" pitchFamily="50" charset="0"/>
              </a:rPr>
              <a:t>Jsme zájmové sdružení…</a:t>
            </a:r>
          </a:p>
          <a:p>
            <a:pPr eaLnBrk="1" hangingPunct="1"/>
            <a:endParaRPr lang="cs-CZ" dirty="0" smtClean="0">
              <a:latin typeface="Anivers" pitchFamily="50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cs-CZ" dirty="0" smtClean="0"/>
              <a:t>To</a:t>
            </a:r>
            <a:r>
              <a:rPr lang="cs-CZ" baseline="0" dirty="0" smtClean="0"/>
              <a:t> je to, co v Jihomoravském kraji děláme a co umíme dělat dobře.</a:t>
            </a:r>
          </a:p>
          <a:p>
            <a:pPr eaLnBrk="1" hangingPunct="1">
              <a:spcBef>
                <a:spcPct val="0"/>
              </a:spcBef>
            </a:pPr>
            <a:r>
              <a:rPr lang="cs-CZ" baseline="0" dirty="0" smtClean="0"/>
              <a:t>Doufám také, že podobné aktivity budou v podobné míře a kvalitě již v blízké době dělat další podobná centra po celé ČR.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60438" y="739775"/>
            <a:ext cx="4937125" cy="37036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44</a:t>
            </a:fld>
            <a:endParaRPr 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Našim cílem je… Efektivně podporovat vznik a</a:t>
            </a:r>
            <a:r>
              <a:rPr lang="cs-CZ" baseline="0" dirty="0" smtClean="0"/>
              <a:t> rozvoj inovačních firem… a to především v tradičně silných odvětvích… IT, </a:t>
            </a:r>
            <a:r>
              <a:rPr lang="cs-CZ" baseline="0" dirty="0" err="1" smtClean="0"/>
              <a:t>elektro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life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sciences</a:t>
            </a:r>
            <a:r>
              <a:rPr lang="cs-CZ" baseline="0" dirty="0" smtClean="0"/>
              <a:t>, strojírenství</a:t>
            </a:r>
          </a:p>
          <a:p>
            <a:r>
              <a:rPr lang="cs-CZ" baseline="0" dirty="0" smtClean="0"/>
              <a:t>Patříme mezi nejdéle fungující organizace podporující podnikání v ČR a střední Evropě a patříme mezi přední poskytovatele souvisejících služeb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860594-B662-4EAB-A48B-B1C38364ABFE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dirty="0" smtClean="0">
                <a:latin typeface="Anivers" pitchFamily="50" charset="0"/>
              </a:rPr>
              <a:t>Tři</a:t>
            </a:r>
            <a:r>
              <a:rPr lang="cs-CZ" baseline="0" dirty="0" smtClean="0">
                <a:latin typeface="Anivers" pitchFamily="50" charset="0"/>
              </a:rPr>
              <a:t> hlavní oblasti aktivit jsou tyto…</a:t>
            </a:r>
          </a:p>
          <a:p>
            <a:r>
              <a:rPr lang="cs-CZ" baseline="0" dirty="0" smtClean="0">
                <a:latin typeface="Anivers" pitchFamily="50" charset="0"/>
              </a:rPr>
              <a:t>V rámci prostoru, který mám, se však dotknu jen lehce aktivit v rámci Inkubačního programu</a:t>
            </a:r>
          </a:p>
          <a:p>
            <a:r>
              <a:rPr lang="cs-CZ" baseline="0" dirty="0" smtClean="0">
                <a:latin typeface="Anivers" pitchFamily="50" charset="0"/>
              </a:rPr>
              <a:t>Pozor, JIC není pouze inkubátor, JIC zaměstnává 35 lidí a jen 3 z nich se přímo starají o inkubační program</a:t>
            </a:r>
            <a:endParaRPr lang="cs-CZ" dirty="0" smtClean="0">
              <a:latin typeface="Anivers" pitchFamily="50" charset="0"/>
            </a:endParaRPr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3D7870-14BB-42F9-9543-0539E5B7503A}" type="slidenum">
              <a:rPr lang="cs-CZ" smtClean="0">
                <a:latin typeface="Anivers" pitchFamily="50" charset="0"/>
              </a:rPr>
              <a:pPr/>
              <a:t>6</a:t>
            </a:fld>
            <a:endParaRPr lang="cs-CZ" smtClean="0">
              <a:latin typeface="Anivers" pitchFamily="50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dirty="0" smtClean="0"/>
              <a:t>O inkubačním programu už toho bylo řečeno v médiích napsáno dost.</a:t>
            </a:r>
            <a:r>
              <a:rPr lang="cs-CZ" baseline="0" dirty="0" smtClean="0"/>
              <a:t> Věnovat se budu tedy především aktivitám </a:t>
            </a:r>
            <a:r>
              <a:rPr lang="cs-CZ" baseline="0" dirty="0" err="1" smtClean="0"/>
              <a:t>pre</a:t>
            </a:r>
            <a:r>
              <a:rPr lang="cs-CZ" baseline="0" dirty="0" smtClean="0"/>
              <a:t>-inkubačním, zaměřeným především na studenty.</a:t>
            </a:r>
          </a:p>
          <a:p>
            <a:r>
              <a:rPr lang="cs-CZ" baseline="0" dirty="0" smtClean="0"/>
              <a:t>Jejich cílem je připravit talentované studenty nebo začínající podnikatele na možnost budoucího podnikání.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A1C94-456E-4FC6-82D8-E1BB9D78728E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D0AA-ABD7-41B1-909C-3DD8CB107243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2BE01-4255-40EB-B3AF-CFB48BEAC0E4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07EE4-9880-41E9-A1E8-3FCA59BB2D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D4740-A30E-4220-88D5-0886E38889D9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C8014-9C3E-4195-B1D4-A6EE9948350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15115" y="1989138"/>
            <a:ext cx="2071687" cy="3816351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95290" y="1989138"/>
            <a:ext cx="6067425" cy="3816351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3D762-4716-427C-9213-5C3E2B0B26CF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A5E0C-3126-437A-8A0B-4DDDA52767E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48ACA-871F-469A-9F6F-BC1E86CB7E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CFFB4-105A-4C50-808C-2DF484B1C23F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753EA-E49F-4C85-A6E2-085A49C7BD5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23D6D-E638-4F05-8130-AF42CEFAEDF0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0623F-8B12-4545-9B18-668B3204B6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343E4-A721-432B-8D0B-3B6FE6F8DD02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060575"/>
            <a:ext cx="4038600" cy="4065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060575"/>
            <a:ext cx="4038600" cy="4065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E4717-69B0-41E7-9C6F-DD695F4196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2A8AB-EDCC-4845-A2BB-B7D29020018F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6C0F5-499B-42BA-A1D7-39BC659534C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Rectangle 3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1F05E-413C-4D74-A0D6-843104641208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1E51-432D-4B1B-841F-AC32EE3439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80C06-001C-44F9-AD65-432659B41F6F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09E89-0C4B-4F18-B92D-F45FB7B9E2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133BF-0835-4E8D-B5EC-5CAC6C5373EB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0F1D9-0D0A-4D11-AF5B-CF00AD1030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4AE2F-CAE7-4C3E-9287-6AC1E8E2C962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83377-0D6B-43AF-B61D-5704C6EF4AAA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53472-DA55-4D43-9BEE-F48567A206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46A4C-F034-48BC-BAF7-5C83F471A6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4536A-EECB-4A8A-B0C0-86C81242D301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FE4FE-5E9B-4E94-9C79-21503E1B84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46D3A-485B-4D28-B46B-3056CECB65C0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052512"/>
            <a:ext cx="2057400" cy="5073651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052512"/>
            <a:ext cx="6019800" cy="5073651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E8A09-B701-4719-932F-0535157AFBC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F97B2-5ABC-4824-AEBF-F91042BB24E9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1470025"/>
          </a:xfrm>
        </p:spPr>
        <p:txBody>
          <a:bodyPr anchor="b">
            <a:normAutofit/>
          </a:bodyPr>
          <a:lstStyle>
            <a:lvl1pPr algn="ctr">
              <a:defRPr sz="4000" cap="all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3284984"/>
            <a:ext cx="6400800" cy="1368152"/>
          </a:xfrm>
        </p:spPr>
        <p:txBody>
          <a:bodyPr/>
          <a:lstStyle>
            <a:lvl1pPr marL="0" indent="0" algn="ctr">
              <a:buNone/>
              <a:defRPr>
                <a:solidFill>
                  <a:srgbClr val="606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82BE01-4255-40EB-B3AF-CFB48BEAC0E4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707EE4-9880-41E9-A1E8-3FCA59BB2DA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96060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 lang="en-US" sz="2400" kern="1200" dirty="0" smtClean="0">
                <a:solidFill>
                  <a:srgbClr val="606060"/>
                </a:solidFill>
                <a:latin typeface="+mn-lt"/>
                <a:ea typeface="Segoe UI" pitchFamily="34" charset="0"/>
                <a:cs typeface="Segoe UI" pitchFamily="34" charset="0"/>
              </a:defRPr>
            </a:lvl2pPr>
            <a:lvl3pPr>
              <a:defRPr i="1">
                <a:solidFill>
                  <a:srgbClr val="606060"/>
                </a:solidFill>
              </a:defRPr>
            </a:lvl3pPr>
            <a:lvl4pPr>
              <a:defRPr>
                <a:solidFill>
                  <a:srgbClr val="606060"/>
                </a:solidFill>
              </a:defRPr>
            </a:lvl4pPr>
            <a:lvl5pPr>
              <a:defRPr>
                <a:solidFill>
                  <a:srgbClr val="606060"/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F83377-0D6B-43AF-B61D-5704C6EF4AAA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53472-DA55-4D43-9BEE-F48567A2063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32229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60606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9B2ED-CA81-4010-9601-CA1246FD592A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67FEFA-F159-4557-8D5A-33572E635C7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792476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lang="en-US" sz="2400" kern="1200" dirty="0" smtClean="0">
                <a:solidFill>
                  <a:srgbClr val="606060"/>
                </a:solidFill>
                <a:latin typeface="+mn-lt"/>
                <a:ea typeface="Segoe UI" pitchFamily="34" charset="0"/>
                <a:cs typeface="Segoe UI" pitchFamily="34" charset="0"/>
              </a:defRPr>
            </a:lvl2pPr>
            <a:lvl3pPr>
              <a:defRPr sz="2000" i="1">
                <a:solidFill>
                  <a:srgbClr val="606060"/>
                </a:solidFill>
              </a:defRPr>
            </a:lvl3pPr>
            <a:lvl4pPr>
              <a:defRPr sz="1800">
                <a:solidFill>
                  <a:srgbClr val="606060"/>
                </a:solidFill>
              </a:defRPr>
            </a:lvl4pPr>
            <a:lvl5pPr>
              <a:defRPr sz="1800">
                <a:solidFill>
                  <a:srgbClr val="60606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lang="en-US" sz="2400" kern="1200" dirty="0" smtClean="0">
                <a:solidFill>
                  <a:srgbClr val="606060"/>
                </a:solidFill>
                <a:latin typeface="+mn-lt"/>
                <a:ea typeface="Segoe UI" pitchFamily="34" charset="0"/>
                <a:cs typeface="Segoe UI" pitchFamily="34" charset="0"/>
              </a:defRPr>
            </a:lvl2pPr>
            <a:lvl3pPr>
              <a:defRPr sz="2000" i="1">
                <a:solidFill>
                  <a:srgbClr val="606060"/>
                </a:solidFill>
              </a:defRPr>
            </a:lvl3pPr>
            <a:lvl4pPr>
              <a:defRPr sz="1800">
                <a:solidFill>
                  <a:srgbClr val="606060"/>
                </a:solidFill>
              </a:defRPr>
            </a:lvl4pPr>
            <a:lvl5pPr>
              <a:defRPr sz="1800">
                <a:solidFill>
                  <a:srgbClr val="60606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E0C7E-8CFE-405B-BD49-1AA65F656972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5915CF-325F-43E7-BE61-12AEDCA5E06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066040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468121-98DE-481A-8FE5-D90FEE6F692C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D21C1F-FC51-4889-8F8D-0D2C32602CFA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51247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3F4B11-40F2-411B-BA17-6668A43CBD32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6FB9C2-862F-40DF-81B2-9A272F1A78A9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722228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A040F8-4442-4682-867D-527898DF8ABE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29EA3-4062-4EE9-8569-CC9CE7D802D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607738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9B2ED-CA81-4010-9601-CA1246FD592A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7FEFA-F159-4557-8D5A-33572E635C7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3008313" cy="8640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92696"/>
            <a:ext cx="5111750" cy="54334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28800"/>
            <a:ext cx="3008313" cy="4497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9280B6-72F7-4842-AB1A-21D7BCD7B52C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A70A1F-C2ED-4577-8E49-1995B298EBF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990867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5009728"/>
            <a:ext cx="691276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43608" y="764703"/>
            <a:ext cx="6912768" cy="41764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Klepnutím na ikonu přidáte obrázek.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3608" y="5576466"/>
            <a:ext cx="6912768" cy="5168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1CEFB6-9AF1-4779-8818-D967E2D430C7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8EE6E-DD16-4559-A85D-2B0E5485D8B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61455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95288" y="4005265"/>
            <a:ext cx="4068762" cy="1800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16450" y="4005265"/>
            <a:ext cx="4070350" cy="1800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E0C7E-8CFE-405B-BD49-1AA65F656972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915CF-325F-43E7-BE61-12AEDCA5E06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32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68121-98DE-481A-8FE5-D90FEE6F692C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9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21C1F-FC51-4889-8F8D-0D2C32602C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F4B11-40F2-411B-BA17-6668A43CBD32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FB9C2-862F-40DF-81B2-9A272F1A78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040F8-4442-4682-867D-527898DF8ABE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29EA3-4062-4EE9-8569-CC9CE7D802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280B6-72F7-4842-AB1A-21D7BCD7B52C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70A1F-C2ED-4577-8E49-1995B298EB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CEFB6-9AF1-4779-8818-D967E2D430C7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8EE6E-DD16-4559-A85D-2B0E5485D8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oleObject" Target="../embeddings/oleObject4.bin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3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98" name="Object 30"/>
          <p:cNvGraphicFramePr>
            <a:graphicFrameLocks noChangeAspect="1"/>
          </p:cNvGraphicFramePr>
          <p:nvPr/>
        </p:nvGraphicFramePr>
        <p:xfrm>
          <a:off x="0" y="-1385888"/>
          <a:ext cx="9144000" cy="2798763"/>
        </p:xfrm>
        <a:graphic>
          <a:graphicData uri="http://schemas.openxmlformats.org/presentationml/2006/ole">
            <p:oleObj spid="_x0000_s1026" name="Image" r:id="rId14" imgW="9144018" imgH="2798070" progId="">
              <p:embed/>
            </p:oleObj>
          </a:graphicData>
        </a:graphic>
      </p:graphicFrame>
      <p:graphicFrame>
        <p:nvGraphicFramePr>
          <p:cNvPr id="1027" name="Object 31"/>
          <p:cNvGraphicFramePr>
            <a:graphicFrameLocks noChangeAspect="1"/>
          </p:cNvGraphicFramePr>
          <p:nvPr/>
        </p:nvGraphicFramePr>
        <p:xfrm>
          <a:off x="0" y="1408114"/>
          <a:ext cx="9144000" cy="5449887"/>
        </p:xfrm>
        <a:graphic>
          <a:graphicData uri="http://schemas.openxmlformats.org/presentationml/2006/ole">
            <p:oleObj spid="_x0000_s1027" name="Image" r:id="rId15" imgW="9144018" imgH="5449835" progId="">
              <p:embed/>
            </p:oleObj>
          </a:graphicData>
        </a:graphic>
      </p:graphicFrame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bg1"/>
                </a:solidFill>
                <a:latin typeface="Anivers" pitchFamily="50" charset="-18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989137"/>
            <a:ext cx="8291512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31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4005265"/>
            <a:ext cx="82915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podnadpis</a:t>
            </a:r>
          </a:p>
        </p:txBody>
      </p:sp>
      <p:sp>
        <p:nvSpPr>
          <p:cNvPr id="7200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88127" y="6245225"/>
            <a:ext cx="1223963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4D4D4D"/>
                </a:solidFill>
                <a:latin typeface="+mn-lt"/>
              </a:defRPr>
            </a:lvl1pPr>
          </a:lstStyle>
          <a:p>
            <a:pPr>
              <a:defRPr/>
            </a:pPr>
            <a:fld id="{07A030FA-EF0D-41C9-9AFF-EA726A2FBDEC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7201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9" y="6245225"/>
            <a:ext cx="585787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4D4D4D"/>
                </a:solidFill>
                <a:latin typeface="+mn-lt"/>
              </a:defRPr>
            </a:lvl1pPr>
          </a:lstStyle>
          <a:p>
            <a:pPr>
              <a:defRPr/>
            </a:pPr>
            <a:fld id="{F6680BC6-00C2-44AA-9EF8-4308AB75BA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9375 L 0 -1.85185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nivers SC" pitchFamily="50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nivers SC" pitchFamily="50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nivers SC" pitchFamily="50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nivers SC" pitchFamily="5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nivers SC" pitchFamily="5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nivers SC" pitchFamily="5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nivers SC" pitchFamily="5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nivers SC" pitchFamily="50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nivers" pitchFamily="50" charset="-1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nivers" pitchFamily="50" charset="-1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nivers" pitchFamily="50" charset="-1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nivers" pitchFamily="50" charset="-1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nivers" pitchFamily="50" charset="-1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nivers" pitchFamily="50" charset="-1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nivers" pitchFamily="50" charset="-1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nivers" pitchFamily="50" charset="-18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50" name="Image" r:id="rId14" imgW="9144018" imgH="6858014" progId="">
              <p:embed/>
            </p:oleObj>
          </a:graphicData>
        </a:graphic>
      </p:graphicFrame>
      <p:sp>
        <p:nvSpPr>
          <p:cNvPr id="2048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nivers" pitchFamily="50" charset="-18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9" y="6245225"/>
            <a:ext cx="585787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4D4D4D"/>
                </a:solidFill>
                <a:latin typeface="+mn-lt"/>
              </a:defRPr>
            </a:lvl1pPr>
          </a:lstStyle>
          <a:p>
            <a:pPr>
              <a:defRPr/>
            </a:pPr>
            <a:fld id="{545F7784-CB72-43E7-A64B-727C14639F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2055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468315" y="1052514"/>
            <a:ext cx="821848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6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60575"/>
            <a:ext cx="8229600" cy="406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graphicFrame>
        <p:nvGraphicFramePr>
          <p:cNvPr id="20512" name="Object 32"/>
          <p:cNvGraphicFramePr>
            <a:graphicFrameLocks noChangeAspect="1"/>
          </p:cNvGraphicFramePr>
          <p:nvPr/>
        </p:nvGraphicFramePr>
        <p:xfrm>
          <a:off x="0" y="0"/>
          <a:ext cx="2419350" cy="593725"/>
        </p:xfrm>
        <a:graphic>
          <a:graphicData uri="http://schemas.openxmlformats.org/presentationml/2006/ole">
            <p:oleObj spid="_x0000_s2051" name="Image" r:id="rId15" imgW="2418593" imgH="594361" progId="">
              <p:embed/>
            </p:oleObj>
          </a:graphicData>
        </a:graphic>
      </p:graphicFrame>
      <p:sp>
        <p:nvSpPr>
          <p:cNvPr id="20514" name="Rectangle 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88127" y="6245225"/>
            <a:ext cx="1223963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4D4D4D"/>
                </a:solidFill>
                <a:latin typeface="+mn-lt"/>
              </a:defRPr>
            </a:lvl1pPr>
          </a:lstStyle>
          <a:p>
            <a:pPr>
              <a:defRPr/>
            </a:pPr>
            <a:fld id="{AADA4AA8-477D-4629-BB6C-1EAAA6884A21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956 L -1.11111E-6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600">
          <a:solidFill>
            <a:srgbClr val="A4002D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600">
          <a:solidFill>
            <a:srgbClr val="A4002D"/>
          </a:solidFill>
          <a:latin typeface="Anivers SC" pitchFamily="50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600">
          <a:solidFill>
            <a:srgbClr val="A4002D"/>
          </a:solidFill>
          <a:latin typeface="Anivers SC" pitchFamily="50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600">
          <a:solidFill>
            <a:srgbClr val="A4002D"/>
          </a:solidFill>
          <a:latin typeface="Anivers SC" pitchFamily="50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600">
          <a:solidFill>
            <a:srgbClr val="A4002D"/>
          </a:solidFill>
          <a:latin typeface="Anivers SC" pitchFamily="50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3600">
          <a:solidFill>
            <a:srgbClr val="A4002D"/>
          </a:solidFill>
          <a:latin typeface="Anivers SC" pitchFamily="50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3600">
          <a:solidFill>
            <a:srgbClr val="A4002D"/>
          </a:solidFill>
          <a:latin typeface="Anivers SC" pitchFamily="50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3600">
          <a:solidFill>
            <a:srgbClr val="A4002D"/>
          </a:solidFill>
          <a:latin typeface="Anivers SC" pitchFamily="50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3600">
          <a:solidFill>
            <a:srgbClr val="A4002D"/>
          </a:solidFill>
          <a:latin typeface="Anivers SC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87624" y="6165304"/>
            <a:ext cx="1368152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07A030FA-EF0D-41C9-9AFF-EA726A2FBDEC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27784" y="6165305"/>
            <a:ext cx="309634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8144" y="6525344"/>
            <a:ext cx="93610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F6680BC6-00C2-44AA-9EF8-4308AB75BAB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50497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transition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3600" b="1" kern="1200" cap="small" baseline="0">
          <a:solidFill>
            <a:schemeClr val="tx1"/>
          </a:solidFill>
          <a:latin typeface="+mj-lt"/>
          <a:ea typeface="Segoe UI" pitchFamily="34" charset="0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Segoe UI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2400" b="1" kern="1200" dirty="0" smtClean="0">
          <a:solidFill>
            <a:srgbClr val="606060"/>
          </a:solidFill>
          <a:latin typeface="+mn-lt"/>
          <a:ea typeface="Segoe UI" pitchFamily="34" charset="0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i="1" kern="1200">
          <a:solidFill>
            <a:srgbClr val="606060"/>
          </a:solidFill>
          <a:latin typeface="+mn-lt"/>
          <a:ea typeface="Segoe UI" pitchFamily="34" charset="0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606060"/>
          </a:solidFill>
          <a:latin typeface="+mn-lt"/>
          <a:ea typeface="Segoe UI" pitchFamily="34" charset="0"/>
          <a:cs typeface="Segoe U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606060"/>
          </a:solidFill>
          <a:latin typeface="+mn-lt"/>
          <a:ea typeface="Segoe UI" pitchFamily="34" charset="0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8"/>
          <p:cNvSpPr>
            <a:spLocks noGrp="1" noChangeArrowheads="1"/>
          </p:cNvSpPr>
          <p:nvPr>
            <p:ph type="title"/>
          </p:nvPr>
        </p:nvSpPr>
        <p:spPr>
          <a:xfrm>
            <a:off x="395288" y="4149725"/>
            <a:ext cx="8291512" cy="1498600"/>
          </a:xfrm>
        </p:spPr>
        <p:txBody>
          <a:bodyPr/>
          <a:lstStyle/>
          <a:p>
            <a:pPr eaLnBrk="1" hangingPunct="1"/>
            <a:r>
              <a:rPr lang="en-US" dirty="0" smtClean="0"/>
              <a:t>MIC </a:t>
            </a:r>
            <a:r>
              <a:rPr lang="en-US" dirty="0" err="1" smtClean="0"/>
              <a:t>Akceler</a:t>
            </a:r>
            <a:r>
              <a:rPr lang="cs-CZ" dirty="0" err="1" smtClean="0"/>
              <a:t>átor</a:t>
            </a:r>
            <a:r>
              <a:rPr lang="cs-CZ" dirty="0" smtClean="0"/>
              <a:t> a aktivity MIC</a:t>
            </a:r>
            <a:br>
              <a:rPr lang="cs-CZ" dirty="0" smtClean="0"/>
            </a:br>
            <a:r>
              <a:rPr lang="cs-CZ" sz="3200" i="1" dirty="0" smtClean="0"/>
              <a:t>M</a:t>
            </a:r>
            <a:r>
              <a:rPr lang="cs-CZ" sz="3200" i="1" dirty="0" smtClean="0"/>
              <a:t>ichal Hrabí</a:t>
            </a:r>
            <a:endParaRPr lang="cs-CZ" i="1" dirty="0" smtClean="0"/>
          </a:p>
        </p:txBody>
      </p:sp>
      <p:graphicFrame>
        <p:nvGraphicFramePr>
          <p:cNvPr id="204807" name="Object 7"/>
          <p:cNvGraphicFramePr>
            <a:graphicFrameLocks noChangeAspect="1"/>
          </p:cNvGraphicFramePr>
          <p:nvPr>
            <p:ph idx="1"/>
          </p:nvPr>
        </p:nvGraphicFramePr>
        <p:xfrm>
          <a:off x="179388" y="1438275"/>
          <a:ext cx="8778875" cy="2514600"/>
        </p:xfrm>
        <a:graphic>
          <a:graphicData uri="http://schemas.openxmlformats.org/presentationml/2006/ole">
            <p:oleObj spid="_x0000_s3074" name="Image" r:id="rId4" imgW="24380952" imgH="6984127" progId="">
              <p:embed/>
            </p:oleObj>
          </a:graphicData>
        </a:graphic>
      </p:graphicFrame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00B3FE-CAD8-401C-9075-4B5F48EDFEA9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66CED-4AA5-4487-A993-A5AE62B066D7}" type="slidenum">
              <a:rPr lang="cs-CZ"/>
              <a:pPr>
                <a:defRPr/>
              </a:pPr>
              <a:t>1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04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 Brno </a:t>
            </a:r>
            <a:r>
              <a:rPr lang="cs-CZ" dirty="0" smtClean="0"/>
              <a:t>v číslech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772816"/>
            <a:ext cx="7010400" cy="4800600"/>
          </a:xfrm>
        </p:spPr>
        <p:txBody>
          <a:bodyPr/>
          <a:lstStyle/>
          <a:p>
            <a:r>
              <a:rPr lang="cs-CZ" dirty="0" smtClean="0"/>
              <a:t>školení od </a:t>
            </a:r>
            <a:r>
              <a:rPr lang="en-US" dirty="0" smtClean="0"/>
              <a:t>02/2008</a:t>
            </a:r>
            <a:endParaRPr lang="cs-CZ" dirty="0" smtClean="0"/>
          </a:p>
          <a:p>
            <a:r>
              <a:rPr lang="en-US" dirty="0" smtClean="0"/>
              <a:t>120+ </a:t>
            </a:r>
            <a:r>
              <a:rPr lang="cs-CZ" dirty="0" smtClean="0"/>
              <a:t>seminářů</a:t>
            </a:r>
          </a:p>
          <a:p>
            <a:r>
              <a:rPr lang="en-US" dirty="0" smtClean="0"/>
              <a:t>2300+ </a:t>
            </a:r>
            <a:r>
              <a:rPr lang="cs-CZ" dirty="0" smtClean="0"/>
              <a:t>účastníků</a:t>
            </a:r>
          </a:p>
          <a:p>
            <a:r>
              <a:rPr lang="en-US" dirty="0" smtClean="0"/>
              <a:t>750+ student</a:t>
            </a:r>
            <a:r>
              <a:rPr lang="cs-CZ" dirty="0" smtClean="0"/>
              <a:t>ů</a:t>
            </a:r>
          </a:p>
          <a:p>
            <a:r>
              <a:rPr lang="en-US" dirty="0" smtClean="0"/>
              <a:t>45 </a:t>
            </a:r>
            <a:r>
              <a:rPr lang="cs-CZ" dirty="0" smtClean="0"/>
              <a:t>podpořených startupů</a:t>
            </a:r>
            <a:endParaRPr lang="en-US" dirty="0" smtClean="0"/>
          </a:p>
          <a:p>
            <a:r>
              <a:rPr lang="cs-CZ" dirty="0" smtClean="0"/>
              <a:t>téměř</a:t>
            </a:r>
            <a:r>
              <a:rPr lang="en-US" dirty="0" smtClean="0"/>
              <a:t> 200 </a:t>
            </a:r>
            <a:r>
              <a:rPr lang="en-US" dirty="0" err="1" smtClean="0"/>
              <a:t>medi</a:t>
            </a:r>
            <a:r>
              <a:rPr lang="cs-CZ" dirty="0" smtClean="0"/>
              <a:t>álních výstupů</a:t>
            </a:r>
          </a:p>
        </p:txBody>
      </p:sp>
      <p:pic>
        <p:nvPicPr>
          <p:cNvPr id="23556" name="Picture 2" descr="C:\hrabi_data\MIC\projekty a sluzby\Training_Brno_Microsoft_Web_Academy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79846" y="1484784"/>
            <a:ext cx="3455199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Náš</a:t>
            </a:r>
            <a:r>
              <a:rPr lang="en-US" dirty="0" smtClean="0"/>
              <a:t> </a:t>
            </a:r>
            <a:r>
              <a:rPr lang="cs-CZ" dirty="0" smtClean="0"/>
              <a:t>tým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844824"/>
            <a:ext cx="7010400" cy="4800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sz="2400" b="1" dirty="0" smtClean="0"/>
              <a:t>Michal </a:t>
            </a:r>
            <a:r>
              <a:rPr lang="en-US" sz="2400" b="1" dirty="0" err="1" smtClean="0"/>
              <a:t>Hrab</a:t>
            </a:r>
            <a:r>
              <a:rPr lang="cs-CZ" sz="2400" b="1" dirty="0" smtClean="0"/>
              <a:t>í</a:t>
            </a:r>
          </a:p>
          <a:p>
            <a:pPr>
              <a:buFont typeface="Wingdings" pitchFamily="2" charset="2"/>
              <a:buNone/>
            </a:pPr>
            <a:r>
              <a:rPr lang="en-US" sz="2400" i="1" dirty="0" err="1" smtClean="0"/>
              <a:t>Mana</a:t>
            </a:r>
            <a:r>
              <a:rPr lang="cs-CZ" sz="2400" i="1" dirty="0" smtClean="0"/>
              <a:t>žer MIC Brno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 </a:t>
            </a:r>
            <a:endParaRPr lang="cs-CZ" sz="2400" dirty="0" smtClean="0"/>
          </a:p>
          <a:p>
            <a:pPr>
              <a:buFont typeface="Wingdings" pitchFamily="2" charset="2"/>
              <a:buNone/>
            </a:pPr>
            <a:r>
              <a:rPr lang="en-US" sz="2400" b="1" dirty="0" smtClean="0"/>
              <a:t>Lucie </a:t>
            </a:r>
            <a:r>
              <a:rPr lang="en-US" sz="2400" b="1" dirty="0" err="1" smtClean="0"/>
              <a:t>Opravilov</a:t>
            </a:r>
            <a:r>
              <a:rPr lang="cs-CZ" sz="2400" b="1" dirty="0" smtClean="0"/>
              <a:t>á</a:t>
            </a:r>
          </a:p>
          <a:p>
            <a:pPr>
              <a:buFont typeface="Wingdings" pitchFamily="2" charset="2"/>
              <a:buNone/>
            </a:pPr>
            <a:r>
              <a:rPr lang="en-US" sz="2400" i="1" dirty="0" err="1" smtClean="0"/>
              <a:t>Proje</a:t>
            </a:r>
            <a:r>
              <a:rPr lang="cs-CZ" sz="2400" i="1" dirty="0" smtClean="0"/>
              <a:t>ktový manažer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 </a:t>
            </a:r>
            <a:endParaRPr lang="cs-CZ" sz="2400" dirty="0" smtClean="0"/>
          </a:p>
          <a:p>
            <a:pPr>
              <a:buFont typeface="Wingdings" pitchFamily="2" charset="2"/>
              <a:buNone/>
            </a:pPr>
            <a:r>
              <a:rPr lang="cs-CZ" sz="2400" b="1" dirty="0" smtClean="0"/>
              <a:t>Zaměstnanci JIC</a:t>
            </a:r>
          </a:p>
          <a:p>
            <a:pPr>
              <a:buFont typeface="Wingdings" pitchFamily="2" charset="2"/>
              <a:buNone/>
            </a:pPr>
            <a:r>
              <a:rPr lang="cs-CZ" sz="2400" dirty="0" smtClean="0"/>
              <a:t>Inkubace, marketing, </a:t>
            </a:r>
          </a:p>
          <a:p>
            <a:pPr>
              <a:buFont typeface="Wingdings" pitchFamily="2" charset="2"/>
              <a:buNone/>
            </a:pPr>
            <a:r>
              <a:rPr lang="cs-CZ" sz="2400" dirty="0" smtClean="0"/>
              <a:t>EU projekty, zázemí</a:t>
            </a:r>
          </a:p>
        </p:txBody>
      </p:sp>
      <p:pic>
        <p:nvPicPr>
          <p:cNvPr id="24580" name="Picture 4" descr="C:\hrabi_data\MIC\projekty a sluzby\MIC-Hrabi-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51920" y="1124744"/>
            <a:ext cx="3296635" cy="219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:\hrabi_data\MIC\projekty a sluzby\MIC-Lucie_Opravilova_m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72226" y="1963447"/>
            <a:ext cx="1930510" cy="28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6463" y="3885219"/>
            <a:ext cx="3232766" cy="233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Úspěchy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065588"/>
          </a:xfrm>
        </p:spPr>
        <p:txBody>
          <a:bodyPr/>
          <a:lstStyle/>
          <a:p>
            <a:r>
              <a:rPr lang="cs-CZ" sz="2800" dirty="0" smtClean="0"/>
              <a:t>MIC Brno v poradním sboru MIC Network </a:t>
            </a:r>
            <a:r>
              <a:rPr lang="cs-CZ" sz="2000" dirty="0" smtClean="0"/>
              <a:t>(10 </a:t>
            </a:r>
            <a:r>
              <a:rPr lang="cs-CZ" sz="2000" dirty="0" err="1" smtClean="0"/>
              <a:t>MICs</a:t>
            </a:r>
            <a:r>
              <a:rPr lang="cs-CZ" sz="2000" dirty="0" smtClean="0"/>
              <a:t>)</a:t>
            </a:r>
            <a:endParaRPr lang="cs-CZ" sz="2800" dirty="0" smtClean="0"/>
          </a:p>
          <a:p>
            <a:r>
              <a:rPr lang="cs-CZ" sz="2800" dirty="0" smtClean="0"/>
              <a:t>MIC </a:t>
            </a:r>
            <a:r>
              <a:rPr lang="cs-CZ" sz="2800" dirty="0" err="1" smtClean="0"/>
              <a:t>Catalyst</a:t>
            </a:r>
            <a:r>
              <a:rPr lang="cs-CZ" sz="2800" dirty="0" smtClean="0"/>
              <a:t> </a:t>
            </a:r>
            <a:r>
              <a:rPr lang="cs-CZ" sz="2800" dirty="0" err="1" smtClean="0"/>
              <a:t>pitch</a:t>
            </a:r>
            <a:r>
              <a:rPr lang="cs-CZ" sz="2800" dirty="0" smtClean="0"/>
              <a:t> </a:t>
            </a:r>
          </a:p>
          <a:p>
            <a:pPr lvl="1"/>
            <a:r>
              <a:rPr lang="cs-CZ" sz="1800" dirty="0" smtClean="0"/>
              <a:t>interní 1. místo </a:t>
            </a:r>
            <a:r>
              <a:rPr lang="cs-CZ" sz="1800" dirty="0" err="1" smtClean="0"/>
              <a:t>Academic</a:t>
            </a:r>
            <a:r>
              <a:rPr lang="cs-CZ" sz="1800" dirty="0" smtClean="0"/>
              <a:t>/Business </a:t>
            </a:r>
            <a:r>
              <a:rPr lang="cs-CZ" sz="1800" dirty="0" err="1" smtClean="0"/>
              <a:t>Development</a:t>
            </a:r>
            <a:r>
              <a:rPr lang="cs-CZ" sz="1800" dirty="0" smtClean="0"/>
              <a:t> program</a:t>
            </a:r>
            <a:endParaRPr lang="cs-CZ" dirty="0" smtClean="0"/>
          </a:p>
          <a:p>
            <a:r>
              <a:rPr lang="cs-CZ" sz="2800" dirty="0" smtClean="0"/>
              <a:t>MIC Akcelerátor</a:t>
            </a:r>
          </a:p>
          <a:p>
            <a:pPr lvl="1"/>
            <a:r>
              <a:rPr lang="cs-CZ" sz="2400" dirty="0" smtClean="0"/>
              <a:t>Dobrá rada nad zlato </a:t>
            </a:r>
          </a:p>
          <a:p>
            <a:pPr lvl="2"/>
            <a:r>
              <a:rPr lang="cs-CZ" sz="1600" dirty="0" smtClean="0"/>
              <a:t>1. místo v ČR</a:t>
            </a:r>
            <a:endParaRPr lang="cs-CZ" dirty="0" smtClean="0"/>
          </a:p>
          <a:p>
            <a:pPr lvl="1"/>
            <a:r>
              <a:rPr lang="cs-CZ" sz="2400" dirty="0" smtClean="0"/>
              <a:t>Předmět na FI MU, FIT VUT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92080" y="3501008"/>
            <a:ext cx="3145532" cy="3145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Přehled služeb MIC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39552" y="1556792"/>
          <a:ext cx="8208912" cy="4032446"/>
        </p:xfrm>
        <a:graphic>
          <a:graphicData uri="http://schemas.openxmlformats.org/drawingml/2006/table">
            <a:tbl>
              <a:tblPr/>
              <a:tblGrid>
                <a:gridCol w="2395307"/>
                <a:gridCol w="1317418"/>
                <a:gridCol w="1482095"/>
                <a:gridCol w="1517026"/>
                <a:gridCol w="1497066"/>
              </a:tblGrid>
              <a:tr h="62037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Studenti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Inkub. firmy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Start-</a:t>
                      </a:r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upy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b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neinkub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Ostatní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1018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BizSpark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1018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BizSpark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Camps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31018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ImagineCup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018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IT Laboratoř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018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MIC Akcelerátor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018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MIC knihovna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018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MIC Minutes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</a:tr>
              <a:tr h="31018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MS Business Academy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018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Propagace a spolupráce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018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Přednášky a semináře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31018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WebsiteSpark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  <p:grpSp>
        <p:nvGrpSpPr>
          <p:cNvPr id="6" name="Group 1"/>
          <p:cNvGrpSpPr>
            <a:grpSpLocks noChangeAspect="1"/>
          </p:cNvGrpSpPr>
          <p:nvPr/>
        </p:nvGrpSpPr>
        <p:grpSpPr bwMode="auto">
          <a:xfrm>
            <a:off x="467544" y="908720"/>
            <a:ext cx="8280400" cy="4968875"/>
            <a:chOff x="2199" y="982"/>
            <a:chExt cx="8144" cy="4887"/>
          </a:xfrm>
        </p:grpSpPr>
        <p:sp>
          <p:nvSpPr>
            <p:cNvPr id="7" name="AutoShape 25"/>
            <p:cNvSpPr>
              <a:spLocks noChangeAspect="1" noChangeArrowheads="1" noTextEdit="1"/>
            </p:cNvSpPr>
            <p:nvPr/>
          </p:nvSpPr>
          <p:spPr bwMode="auto">
            <a:xfrm>
              <a:off x="2199" y="982"/>
              <a:ext cx="8144" cy="488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" name="Text Box 24"/>
            <p:cNvSpPr txBox="1">
              <a:spLocks noChangeArrowheads="1"/>
            </p:cNvSpPr>
            <p:nvPr/>
          </p:nvSpPr>
          <p:spPr bwMode="auto">
            <a:xfrm>
              <a:off x="2907" y="3277"/>
              <a:ext cx="7082" cy="1008"/>
            </a:xfrm>
            <a:prstGeom prst="roundRect">
              <a:avLst/>
            </a:prstGeom>
            <a:gradFill flip="none" rotWithShape="1">
              <a:gsLst>
                <a:gs pos="0">
                  <a:srgbClr val="339966">
                    <a:shade val="30000"/>
                    <a:satMod val="115000"/>
                  </a:srgbClr>
                </a:gs>
                <a:gs pos="50000">
                  <a:srgbClr val="339966">
                    <a:shade val="67500"/>
                    <a:satMod val="115000"/>
                  </a:srgbClr>
                </a:gs>
                <a:gs pos="100000">
                  <a:srgbClr val="339966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r>
                <a:rPr lang="cs-CZ" sz="1200" b="1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Tech </a:t>
              </a:r>
              <a:r>
                <a:rPr lang="en-US" sz="1200" b="1" dirty="0" err="1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tr</a:t>
              </a:r>
              <a:r>
                <a:rPr lang="cs-CZ" sz="12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éningy</a:t>
              </a:r>
              <a:endParaRPr lang="cs-CZ" sz="1200" b="1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Text Box 23"/>
            <p:cNvSpPr txBox="1">
              <a:spLocks noChangeArrowheads="1"/>
            </p:cNvSpPr>
            <p:nvPr/>
          </p:nvSpPr>
          <p:spPr bwMode="auto">
            <a:xfrm>
              <a:off x="5077" y="2701"/>
              <a:ext cx="3744" cy="1440"/>
            </a:xfrm>
            <a:prstGeom prst="roundRect">
              <a:avLst/>
            </a:prstGeom>
            <a:gradFill flip="none" rotWithShape="1">
              <a:gsLst>
                <a:gs pos="0">
                  <a:srgbClr val="00CCFF">
                    <a:shade val="30000"/>
                    <a:satMod val="115000"/>
                  </a:srgbClr>
                </a:gs>
                <a:gs pos="50000">
                  <a:srgbClr val="00CCFF">
                    <a:shade val="67500"/>
                    <a:satMod val="115000"/>
                  </a:srgbClr>
                </a:gs>
                <a:gs pos="100000">
                  <a:srgbClr val="00CCFF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r>
                <a:rPr lang="cs-CZ" sz="1200" b="1">
                  <a:latin typeface="Segoe UI" pitchFamily="34" charset="0"/>
                  <a:ea typeface="Segoe UI" pitchFamily="34" charset="0"/>
                  <a:cs typeface="Segoe UI" pitchFamily="34" charset="0"/>
                </a:rPr>
                <a:t>BizSpark</a:t>
              </a: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4357" y="3133"/>
              <a:ext cx="3456" cy="864"/>
            </a:xfrm>
            <a:prstGeom prst="roundRect">
              <a:avLst/>
            </a:prstGeom>
            <a:gradFill flip="none" rotWithShape="1">
              <a:gsLst>
                <a:gs pos="0">
                  <a:srgbClr val="C0C0C0">
                    <a:shade val="30000"/>
                    <a:satMod val="115000"/>
                  </a:srgbClr>
                </a:gs>
                <a:gs pos="50000">
                  <a:srgbClr val="C0C0C0">
                    <a:shade val="67500"/>
                    <a:satMod val="115000"/>
                  </a:srgbClr>
                </a:gs>
                <a:gs pos="100000">
                  <a:srgbClr val="C0C0C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r>
                <a:rPr lang="en-US" sz="1200" b="1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MIC </a:t>
              </a:r>
              <a:r>
                <a:rPr lang="en-US" sz="12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A</a:t>
              </a:r>
              <a:r>
                <a:rPr lang="cs-CZ" sz="12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k</a:t>
              </a:r>
              <a:r>
                <a:rPr lang="en-US" sz="1200" b="1" dirty="0" err="1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celer</a:t>
              </a:r>
              <a:r>
                <a:rPr lang="cs-CZ" sz="12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á</a:t>
              </a:r>
              <a:r>
                <a:rPr lang="en-US" sz="12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tor</a:t>
              </a:r>
              <a:endParaRPr lang="en-US" sz="1200" b="1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5941" y="3421"/>
              <a:ext cx="1428" cy="1008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tint val="66000"/>
                    <a:satMod val="160000"/>
                  </a:schemeClr>
                </a:gs>
                <a:gs pos="50000">
                  <a:schemeClr val="accent1">
                    <a:lumMod val="75000"/>
                    <a:tint val="44500"/>
                    <a:satMod val="160000"/>
                  </a:schemeClr>
                </a:gs>
                <a:gs pos="100000">
                  <a:schemeClr val="accent1">
                    <a:lumMod val="75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r>
                <a:rPr lang="cs-CZ" sz="1200" b="1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MSBA</a:t>
              </a:r>
            </a:p>
            <a:p>
              <a:pPr eaLnBrk="0" hangingPunct="0">
                <a:defRPr/>
              </a:pPr>
              <a:r>
                <a:rPr lang="cs-CZ" sz="12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BizSparkCamp</a:t>
              </a:r>
              <a:endParaRPr lang="cs-CZ" sz="1200" b="1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" name="Line 20"/>
            <p:cNvSpPr>
              <a:spLocks noChangeShapeType="1"/>
            </p:cNvSpPr>
            <p:nvPr/>
          </p:nvSpPr>
          <p:spPr bwMode="auto">
            <a:xfrm>
              <a:off x="2343" y="4573"/>
              <a:ext cx="763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2624" y="3603"/>
              <a:ext cx="2592" cy="288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r>
                <a:rPr lang="en-US" sz="1200" b="1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Imagine Cup</a:t>
              </a: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8389" y="4861"/>
              <a:ext cx="1601" cy="288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r>
                <a:rPr lang="en-US" sz="1200" b="1" dirty="0">
                  <a:solidFill>
                    <a:schemeClr val="bg1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VC Pitch</a:t>
              </a:r>
              <a:endParaRPr lang="cs-CZ" sz="1200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15" name="AutoShape 17"/>
            <p:cNvCxnSpPr>
              <a:cxnSpLocks noChangeShapeType="1"/>
            </p:cNvCxnSpPr>
            <p:nvPr/>
          </p:nvCxnSpPr>
          <p:spPr bwMode="auto">
            <a:xfrm rot="16200000" flipH="1">
              <a:off x="7993" y="4609"/>
              <a:ext cx="576" cy="216"/>
            </a:xfrm>
            <a:prstGeom prst="bentConnector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cxn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6661" y="2125"/>
              <a:ext cx="2762" cy="1514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r>
                <a:rPr lang="cs-CZ" sz="12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In</a:t>
              </a:r>
              <a:r>
                <a:rPr lang="cs-CZ" sz="1200" b="1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k</a:t>
              </a:r>
              <a:r>
                <a:rPr lang="en-US" sz="1200" b="1" dirty="0" err="1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uba</a:t>
              </a:r>
              <a:r>
                <a:rPr lang="cs-CZ" sz="12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ční program</a:t>
              </a:r>
              <a:r>
                <a:rPr lang="en-US" sz="12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 (</a:t>
              </a:r>
              <a:r>
                <a:rPr lang="en-US" sz="1200" b="1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JIC)</a:t>
              </a:r>
              <a:endParaRPr lang="cs-CZ" sz="1200" b="1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8389" y="5293"/>
              <a:ext cx="1584" cy="288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tx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r>
                <a:rPr lang="cs-CZ" sz="1200" b="1">
                  <a:latin typeface="Segoe UI" pitchFamily="34" charset="0"/>
                  <a:ea typeface="Segoe UI" pitchFamily="34" charset="0"/>
                  <a:cs typeface="Segoe UI" pitchFamily="34" charset="0"/>
                </a:rPr>
                <a:t>Dragon</a:t>
              </a:r>
              <a:r>
                <a:rPr lang="en-US" sz="1200" b="1">
                  <a:latin typeface="Segoe UI" pitchFamily="34" charset="0"/>
                  <a:ea typeface="Segoe UI" pitchFamily="34" charset="0"/>
                  <a:cs typeface="Segoe UI" pitchFamily="34" charset="0"/>
                </a:rPr>
                <a:t>’s Den</a:t>
              </a:r>
            </a:p>
          </p:txBody>
        </p:sp>
        <p:cxnSp>
          <p:nvCxnSpPr>
            <p:cNvPr id="18" name="AutoShape 14"/>
            <p:cNvCxnSpPr>
              <a:cxnSpLocks noChangeShapeType="1"/>
            </p:cNvCxnSpPr>
            <p:nvPr/>
          </p:nvCxnSpPr>
          <p:spPr bwMode="auto">
            <a:xfrm rot="16200000" flipH="1">
              <a:off x="7201" y="4249"/>
              <a:ext cx="1584" cy="792"/>
            </a:xfrm>
            <a:prstGeom prst="bentConnector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cxnSp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4069" y="3421"/>
              <a:ext cx="144" cy="1008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5221" y="5293"/>
              <a:ext cx="1584" cy="288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r>
                <a:rPr lang="en-US" sz="1200" b="1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MIC Minutes</a:t>
              </a:r>
              <a:endParaRPr lang="cs-CZ" sz="1200" b="1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21" name="AutoShape 11"/>
            <p:cNvCxnSpPr>
              <a:cxnSpLocks noChangeShapeType="1"/>
            </p:cNvCxnSpPr>
            <p:nvPr/>
          </p:nvCxnSpPr>
          <p:spPr bwMode="auto">
            <a:xfrm rot="16200000" flipH="1">
              <a:off x="4177" y="4393"/>
              <a:ext cx="1008" cy="1080"/>
            </a:xfrm>
            <a:prstGeom prst="bentConnector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cxn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5221" y="4861"/>
              <a:ext cx="1584" cy="288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r>
                <a:rPr lang="cs-CZ" sz="1200" b="1" dirty="0" smtClean="0">
                  <a:solidFill>
                    <a:schemeClr val="bg1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Založení firmy</a:t>
              </a:r>
              <a:endParaRPr lang="cs-CZ" sz="1200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23" name="AutoShape 9"/>
            <p:cNvCxnSpPr>
              <a:cxnSpLocks noChangeShapeType="1"/>
            </p:cNvCxnSpPr>
            <p:nvPr/>
          </p:nvCxnSpPr>
          <p:spPr bwMode="auto">
            <a:xfrm rot="16200000" flipH="1">
              <a:off x="4861" y="4645"/>
              <a:ext cx="576" cy="144"/>
            </a:xfrm>
            <a:prstGeom prst="bentConnector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cxn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7525" y="3421"/>
              <a:ext cx="144" cy="432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tx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8101" y="3421"/>
              <a:ext cx="144" cy="1008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endParaRPr lang="cs-CZ">
                <a:cs typeface="Arial" pitchFamily="34" charset="0"/>
              </a:endParaRPr>
            </a:p>
          </p:txBody>
        </p:sp>
        <p:sp>
          <p:nvSpPr>
            <p:cNvPr id="26" name="Line 6"/>
            <p:cNvSpPr>
              <a:spLocks noChangeShapeType="1"/>
            </p:cNvSpPr>
            <p:nvPr/>
          </p:nvSpPr>
          <p:spPr bwMode="auto">
            <a:xfrm flipV="1">
              <a:off x="2487" y="1981"/>
              <a:ext cx="1" cy="27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Text Box 3"/>
            <p:cNvSpPr txBox="1">
              <a:spLocks noChangeArrowheads="1"/>
            </p:cNvSpPr>
            <p:nvPr/>
          </p:nvSpPr>
          <p:spPr bwMode="auto">
            <a:xfrm>
              <a:off x="8967" y="4285"/>
              <a:ext cx="1152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Line 2"/>
            <p:cNvSpPr>
              <a:spLocks noChangeShapeType="1"/>
            </p:cNvSpPr>
            <p:nvPr/>
          </p:nvSpPr>
          <p:spPr bwMode="auto">
            <a:xfrm flipV="1">
              <a:off x="5077" y="2125"/>
              <a:ext cx="1" cy="230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9" name="TextovéPole 49"/>
          <p:cNvSpPr txBox="1">
            <a:spLocks noChangeArrowheads="1"/>
          </p:cNvSpPr>
          <p:nvPr/>
        </p:nvSpPr>
        <p:spPr bwMode="auto">
          <a:xfrm>
            <a:off x="899344" y="1629693"/>
            <a:ext cx="46815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 smtClean="0">
                <a:latin typeface="Segoe UI" pitchFamily="34" charset="0"/>
                <a:cs typeface="Segoe UI" pitchFamily="34" charset="0"/>
              </a:rPr>
              <a:t>Evolu</a:t>
            </a:r>
            <a:r>
              <a:rPr lang="cs-CZ" b="1" dirty="0" smtClean="0">
                <a:latin typeface="Segoe UI" pitchFamily="34" charset="0"/>
                <a:cs typeface="Segoe UI" pitchFamily="34" charset="0"/>
              </a:rPr>
              <a:t>ce Start-upu</a:t>
            </a:r>
            <a:endParaRPr lang="cs-CZ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755825" y="2584826"/>
            <a:ext cx="1440160" cy="292833"/>
          </a:xfrm>
          <a:prstGeom prst="round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r>
              <a:rPr lang="cs-CZ" sz="12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Míra zapojení</a:t>
            </a:r>
            <a:endParaRPr lang="en-US" sz="12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7524577" y="4726140"/>
            <a:ext cx="1440160" cy="292833"/>
          </a:xfrm>
          <a:prstGeom prst="round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r>
              <a:rPr lang="cs-CZ" sz="12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Časová osa</a:t>
            </a:r>
            <a:endParaRPr lang="en-US" sz="12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2" name="Nadpis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Pilíře MIC</a:t>
            </a:r>
            <a:endParaRPr lang="cs-CZ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</a:t>
            </a:r>
            <a:r>
              <a:rPr lang="cs-CZ" dirty="0" smtClean="0"/>
              <a:t>ká školení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827584" y="1700808"/>
            <a:ext cx="7632848" cy="4800600"/>
          </a:xfrm>
        </p:spPr>
        <p:txBody>
          <a:bodyPr/>
          <a:lstStyle/>
          <a:p>
            <a:r>
              <a:rPr lang="cs-CZ" sz="2800" dirty="0" smtClean="0"/>
              <a:t>30+</a:t>
            </a:r>
            <a:r>
              <a:rPr lang="en-US" sz="2800" dirty="0" smtClean="0"/>
              <a:t> </a:t>
            </a:r>
            <a:r>
              <a:rPr lang="cs-CZ" sz="2800" dirty="0" smtClean="0"/>
              <a:t>technických školení/seminářů ročně</a:t>
            </a:r>
            <a:r>
              <a:rPr lang="en-US" sz="2800" dirty="0" smtClean="0"/>
              <a:t>, 1</a:t>
            </a:r>
            <a:r>
              <a:rPr lang="cs-CZ" sz="2800" dirty="0" smtClean="0"/>
              <a:t>5</a:t>
            </a:r>
            <a:r>
              <a:rPr lang="en-US" sz="2800" dirty="0" smtClean="0"/>
              <a:t>00</a:t>
            </a:r>
            <a:r>
              <a:rPr lang="cs-CZ" sz="2800" dirty="0" smtClean="0"/>
              <a:t>+</a:t>
            </a:r>
            <a:r>
              <a:rPr lang="en-US" sz="2800" dirty="0" smtClean="0"/>
              <a:t> </a:t>
            </a:r>
            <a:r>
              <a:rPr lang="cs-CZ" sz="2800" dirty="0" smtClean="0"/>
              <a:t>proškolených osob</a:t>
            </a:r>
          </a:p>
          <a:p>
            <a:r>
              <a:rPr lang="en-US" sz="2800" dirty="0" smtClean="0"/>
              <a:t>IT lab</a:t>
            </a:r>
            <a:r>
              <a:rPr lang="cs-CZ" sz="2800" dirty="0" smtClean="0"/>
              <a:t>oratoř</a:t>
            </a:r>
            <a:r>
              <a:rPr lang="en-US" sz="2800" dirty="0" smtClean="0"/>
              <a:t>, MIC </a:t>
            </a:r>
            <a:r>
              <a:rPr lang="cs-CZ" sz="2800" dirty="0" smtClean="0"/>
              <a:t>knihovna</a:t>
            </a:r>
            <a:r>
              <a:rPr lang="en-US" sz="2800" dirty="0" smtClean="0"/>
              <a:t> </a:t>
            </a:r>
          </a:p>
          <a:p>
            <a:r>
              <a:rPr lang="en-US" sz="2800" dirty="0" err="1" smtClean="0"/>
              <a:t>BizSpark</a:t>
            </a:r>
            <a:r>
              <a:rPr lang="cs-CZ" sz="2800" dirty="0" smtClean="0"/>
              <a:t>, </a:t>
            </a:r>
            <a:r>
              <a:rPr lang="cs-CZ" sz="2800" dirty="0" err="1" smtClean="0"/>
              <a:t>BizSpark</a:t>
            </a:r>
            <a:r>
              <a:rPr lang="cs-CZ" sz="2800" dirty="0" smtClean="0"/>
              <a:t> </a:t>
            </a:r>
            <a:r>
              <a:rPr lang="cs-CZ" sz="2800" dirty="0" err="1" smtClean="0"/>
              <a:t>Camps</a:t>
            </a:r>
            <a:r>
              <a:rPr lang="en-US" sz="2800" dirty="0" smtClean="0"/>
              <a:t> a </a:t>
            </a:r>
            <a:r>
              <a:rPr lang="en-US" sz="2800" dirty="0" err="1" smtClean="0"/>
              <a:t>WebsiteSpark</a:t>
            </a:r>
            <a:endParaRPr lang="cs-CZ" sz="2800" dirty="0" smtClean="0"/>
          </a:p>
        </p:txBody>
      </p:sp>
      <p:pic>
        <p:nvPicPr>
          <p:cNvPr id="13316" name="Picture 1" descr="C:\hrabi_data\foto\02_cinnost\Foto 01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32040" y="4005064"/>
            <a:ext cx="3168352" cy="237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 descr="C:\hrabi_data\foto\02_cinnost\IMG_476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75656" y="4005064"/>
            <a:ext cx="3192386" cy="239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468313" y="1196529"/>
            <a:ext cx="8218487" cy="576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Networking</a:t>
            </a:r>
            <a:r>
              <a:rPr lang="cs-CZ" dirty="0" smtClean="0"/>
              <a:t>, budování kontaktů</a:t>
            </a:r>
            <a:br>
              <a:rPr lang="cs-CZ" dirty="0" smtClean="0"/>
            </a:br>
            <a:endParaRPr lang="cs-CZ" dirty="0" smtClean="0"/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827584" y="1844824"/>
            <a:ext cx="7010400" cy="4800600"/>
          </a:xfrm>
        </p:spPr>
        <p:txBody>
          <a:bodyPr/>
          <a:lstStyle/>
          <a:p>
            <a:r>
              <a:rPr lang="en-US" sz="2800" dirty="0" smtClean="0"/>
              <a:t>WUG </a:t>
            </a:r>
            <a:r>
              <a:rPr lang="cs-CZ" sz="2800" dirty="0" smtClean="0"/>
              <a:t>setkání</a:t>
            </a:r>
            <a:r>
              <a:rPr lang="en-US" sz="2800" dirty="0" smtClean="0"/>
              <a:t> (Windows User Group)</a:t>
            </a:r>
            <a:endParaRPr lang="cs-CZ" sz="2800" dirty="0" smtClean="0"/>
          </a:p>
          <a:p>
            <a:r>
              <a:rPr lang="en-US" sz="2800" dirty="0" err="1" smtClean="0"/>
              <a:t>CoffeeBreak</a:t>
            </a:r>
            <a:r>
              <a:rPr lang="en-US" sz="2800" dirty="0" smtClean="0"/>
              <a:t> </a:t>
            </a:r>
            <a:r>
              <a:rPr lang="cs-CZ" sz="2800" dirty="0" smtClean="0"/>
              <a:t>setkání</a:t>
            </a:r>
          </a:p>
          <a:p>
            <a:r>
              <a:rPr lang="en-US" sz="2800" dirty="0" smtClean="0"/>
              <a:t>150 </a:t>
            </a:r>
            <a:r>
              <a:rPr lang="cs-CZ" sz="2800" dirty="0" smtClean="0"/>
              <a:t>vteřin</a:t>
            </a:r>
            <a:r>
              <a:rPr lang="en-US" sz="2800" dirty="0" smtClean="0"/>
              <a:t> </a:t>
            </a:r>
            <a:r>
              <a:rPr lang="cs-CZ" sz="2800" dirty="0" smtClean="0"/>
              <a:t>s</a:t>
            </a:r>
            <a:r>
              <a:rPr lang="en-US" sz="2800" dirty="0" smtClean="0"/>
              <a:t> JIC</a:t>
            </a:r>
            <a:endParaRPr lang="cs-CZ" sz="2800" dirty="0" smtClean="0"/>
          </a:p>
          <a:p>
            <a:r>
              <a:rPr lang="en-US" sz="2800" dirty="0" smtClean="0"/>
              <a:t>Voices for Innovation</a:t>
            </a:r>
            <a:endParaRPr lang="cs-CZ" sz="2800" dirty="0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59832" y="4365104"/>
            <a:ext cx="3037731" cy="202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" descr="C:\hrabi_data\foto\03_dalsicinnost\ICT_B_200905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74948" y="4365104"/>
            <a:ext cx="2961548" cy="202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108520" y="4365104"/>
            <a:ext cx="3142664" cy="201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12161" y="3231100"/>
            <a:ext cx="3131840" cy="362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68313" y="1340545"/>
            <a:ext cx="8218487" cy="576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Business development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611560" y="1844824"/>
            <a:ext cx="7010400" cy="4800600"/>
          </a:xfrm>
        </p:spPr>
        <p:txBody>
          <a:bodyPr/>
          <a:lstStyle/>
          <a:p>
            <a:r>
              <a:rPr lang="en-US" dirty="0" smtClean="0"/>
              <a:t>MIC A</a:t>
            </a:r>
            <a:r>
              <a:rPr lang="cs-CZ" dirty="0" smtClean="0"/>
              <a:t>k</a:t>
            </a:r>
            <a:r>
              <a:rPr lang="en-US" dirty="0" err="1" smtClean="0"/>
              <a:t>celer</a:t>
            </a:r>
            <a:r>
              <a:rPr lang="cs-CZ" dirty="0" smtClean="0"/>
              <a:t>á</a:t>
            </a:r>
            <a:r>
              <a:rPr lang="en-US" dirty="0" smtClean="0"/>
              <a:t>tor </a:t>
            </a:r>
            <a:endParaRPr lang="cs-CZ" dirty="0" smtClean="0"/>
          </a:p>
          <a:p>
            <a:pPr lvl="1"/>
            <a:r>
              <a:rPr lang="en-US" dirty="0" smtClean="0"/>
              <a:t>pre-in</a:t>
            </a:r>
            <a:r>
              <a:rPr lang="cs-CZ" dirty="0" smtClean="0"/>
              <a:t>k</a:t>
            </a:r>
            <a:r>
              <a:rPr lang="en-US" dirty="0" err="1" smtClean="0"/>
              <a:t>uba</a:t>
            </a:r>
            <a:r>
              <a:rPr lang="cs-CZ" dirty="0" smtClean="0"/>
              <a:t>ční</a:t>
            </a:r>
            <a:r>
              <a:rPr lang="en-US" dirty="0" smtClean="0"/>
              <a:t> program</a:t>
            </a:r>
            <a:endParaRPr lang="cs-CZ" dirty="0" smtClean="0"/>
          </a:p>
          <a:p>
            <a:r>
              <a:rPr lang="en-US" dirty="0" smtClean="0"/>
              <a:t>MS Business Academy</a:t>
            </a:r>
            <a:endParaRPr lang="cs-CZ" dirty="0" smtClean="0"/>
          </a:p>
          <a:p>
            <a:r>
              <a:rPr lang="en-US" dirty="0" smtClean="0"/>
              <a:t>Imagine Cup Training Camps</a:t>
            </a:r>
            <a:endParaRPr lang="cs-CZ" dirty="0" smtClean="0"/>
          </a:p>
          <a:p>
            <a:r>
              <a:rPr lang="en-US" dirty="0" smtClean="0"/>
              <a:t>MIC Minutes (</a:t>
            </a:r>
            <a:r>
              <a:rPr lang="cs-CZ" dirty="0" smtClean="0"/>
              <a:t>rychlý p</a:t>
            </a:r>
            <a:r>
              <a:rPr lang="en-US" dirty="0" err="1" smtClean="0"/>
              <a:t>rototyping</a:t>
            </a:r>
            <a:r>
              <a:rPr lang="cs-CZ" dirty="0" smtClean="0"/>
              <a:t> podnikatelského záměru</a:t>
            </a:r>
            <a:r>
              <a:rPr lang="en-US" dirty="0" smtClean="0"/>
              <a:t>)</a:t>
            </a:r>
            <a:endParaRPr lang="cs-CZ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12160" y="2492896"/>
            <a:ext cx="2573288" cy="358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6084168" y="2492896"/>
            <a:ext cx="2057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18487" cy="57626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Zviditelnění</a:t>
            </a:r>
            <a:br>
              <a:rPr lang="cs-CZ" dirty="0" smtClean="0"/>
            </a:br>
            <a:endParaRPr lang="cs-CZ" dirty="0" smtClean="0"/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538783" y="1917055"/>
            <a:ext cx="7010400" cy="4800600"/>
          </a:xfrm>
        </p:spPr>
        <p:txBody>
          <a:bodyPr/>
          <a:lstStyle/>
          <a:p>
            <a:r>
              <a:rPr lang="cs-CZ" dirty="0" smtClean="0"/>
              <a:t>Úspěšné projekty protlačíme do médií</a:t>
            </a:r>
          </a:p>
          <a:p>
            <a:r>
              <a:rPr lang="cs-CZ" dirty="0" smtClean="0"/>
              <a:t>Desítky výstupů v médiích</a:t>
            </a:r>
          </a:p>
          <a:p>
            <a:r>
              <a:rPr lang="cs-CZ" dirty="0" smtClean="0"/>
              <a:t>Bude se o vás vědět:</a:t>
            </a:r>
          </a:p>
          <a:p>
            <a:pPr lvl="1"/>
            <a:r>
              <a:rPr lang="cs-CZ" dirty="0" smtClean="0"/>
              <a:t>Nové zakázky</a:t>
            </a:r>
          </a:p>
          <a:p>
            <a:pPr lvl="1"/>
            <a:r>
              <a:rPr lang="cs-CZ" dirty="0" smtClean="0"/>
              <a:t>Nové kontakty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64704"/>
            <a:ext cx="8340080" cy="555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32451">
            <a:off x="453403" y="1689184"/>
            <a:ext cx="3305580" cy="426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40128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 Minutes</a:t>
            </a:r>
            <a:endParaRPr lang="cs-CZ" dirty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772816"/>
            <a:ext cx="7848872" cy="48006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rychlé připomínkování podnikatelských záměrů</a:t>
            </a:r>
          </a:p>
          <a:p>
            <a:r>
              <a:rPr lang="cs-CZ" sz="2800" dirty="0" smtClean="0"/>
              <a:t>poradci z praxe (developeři z MS i konzultanti)</a:t>
            </a:r>
          </a:p>
          <a:p>
            <a:r>
              <a:rPr lang="cs-CZ" sz="2800" dirty="0" smtClean="0"/>
              <a:t>přihláška na MIC Minutes: stručný záměr</a:t>
            </a:r>
          </a:p>
          <a:p>
            <a:r>
              <a:rPr lang="cs-CZ" sz="2800" dirty="0" smtClean="0"/>
              <a:t>představení projektu </a:t>
            </a:r>
            <a:r>
              <a:rPr lang="en-US" sz="2800" dirty="0" smtClean="0"/>
              <a:t>(5 min)</a:t>
            </a:r>
            <a:endParaRPr lang="cs-CZ" sz="2800" dirty="0" smtClean="0"/>
          </a:p>
          <a:p>
            <a:r>
              <a:rPr lang="cs-CZ" sz="2800" dirty="0" smtClean="0"/>
              <a:t>komentáře a diskuse s poradci</a:t>
            </a:r>
            <a:r>
              <a:rPr lang="en-US" sz="2800" dirty="0" smtClean="0"/>
              <a:t> (1</a:t>
            </a:r>
            <a:r>
              <a:rPr lang="cs-CZ" sz="2800" dirty="0" smtClean="0"/>
              <a:t>5</a:t>
            </a:r>
            <a:r>
              <a:rPr lang="en-US" sz="2800" dirty="0" smtClean="0"/>
              <a:t> min)</a:t>
            </a:r>
            <a:endParaRPr lang="cs-CZ" sz="2800" dirty="0" smtClean="0"/>
          </a:p>
        </p:txBody>
      </p:sp>
      <p:pic>
        <p:nvPicPr>
          <p:cNvPr id="21508" name="Picture 2" descr="C:\hrabi_data\mic_minutes_logoE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339752" y="4869160"/>
            <a:ext cx="4433887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  <p:pic>
        <p:nvPicPr>
          <p:cNvPr id="31746" name="Picture 2" descr="C:\hrabi_data\imaginecup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324544" y="0"/>
            <a:ext cx="9937104" cy="716951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7620000" cy="710952"/>
          </a:xfrm>
        </p:spPr>
        <p:txBody>
          <a:bodyPr/>
          <a:lstStyle/>
          <a:p>
            <a:pPr algn="l"/>
            <a:r>
              <a:rPr lang="cs-CZ" dirty="0" err="1" smtClean="0"/>
              <a:t>Imagine</a:t>
            </a:r>
            <a:r>
              <a:rPr lang="cs-CZ" dirty="0" smtClean="0"/>
              <a:t> </a:t>
            </a:r>
            <a:r>
              <a:rPr lang="cs-CZ" dirty="0" err="1" smtClean="0"/>
              <a:t>Cup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cs-CZ" sz="2400" dirty="0" smtClean="0"/>
              <a:t>studentská technologická soutěž</a:t>
            </a:r>
          </a:p>
          <a:p>
            <a:pPr>
              <a:lnSpc>
                <a:spcPct val="110000"/>
              </a:lnSpc>
            </a:pPr>
            <a:r>
              <a:rPr lang="cs-CZ" sz="2400" dirty="0" smtClean="0"/>
              <a:t>téma:  </a:t>
            </a:r>
            <a:r>
              <a:rPr lang="cs-CZ" sz="2400" b="1" dirty="0" smtClean="0"/>
              <a:t>“Představte si svět kde technologie pomáhají řešit nejpalčivější problémy“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kategorie pro rok 2011: </a:t>
            </a:r>
          </a:p>
          <a:p>
            <a:pPr lvl="1"/>
            <a:r>
              <a:rPr lang="cs-CZ" sz="2000" dirty="0" smtClean="0"/>
              <a:t>Software Design</a:t>
            </a:r>
          </a:p>
          <a:p>
            <a:pPr lvl="1"/>
            <a:r>
              <a:rPr lang="cs-CZ" sz="2000" dirty="0" err="1" smtClean="0"/>
              <a:t>Embedded</a:t>
            </a:r>
            <a:r>
              <a:rPr lang="cs-CZ" sz="2000" dirty="0" smtClean="0"/>
              <a:t> </a:t>
            </a:r>
            <a:r>
              <a:rPr lang="cs-CZ" sz="2000" dirty="0" err="1" smtClean="0"/>
              <a:t>Development</a:t>
            </a:r>
            <a:endParaRPr lang="cs-CZ" sz="2000" dirty="0" smtClean="0"/>
          </a:p>
          <a:p>
            <a:pPr lvl="1"/>
            <a:r>
              <a:rPr lang="cs-CZ" sz="2000" dirty="0" smtClean="0"/>
              <a:t>Game Design</a:t>
            </a:r>
          </a:p>
          <a:p>
            <a:pPr lvl="1"/>
            <a:r>
              <a:rPr lang="cs-CZ" sz="2000" dirty="0" smtClean="0"/>
              <a:t>Digital Media</a:t>
            </a:r>
            <a:r>
              <a:rPr lang="en-US" sz="2000" dirty="0" smtClean="0"/>
              <a:t> </a:t>
            </a:r>
            <a:endParaRPr lang="cs-CZ" sz="2000" dirty="0" smtClean="0"/>
          </a:p>
          <a:p>
            <a:pPr lvl="1"/>
            <a:r>
              <a:rPr lang="en-US" sz="2000" dirty="0" smtClean="0"/>
              <a:t>IT Challenge</a:t>
            </a:r>
            <a:endParaRPr lang="cs-CZ" sz="2400" dirty="0" smtClean="0"/>
          </a:p>
          <a:p>
            <a:pPr>
              <a:lnSpc>
                <a:spcPct val="150000"/>
              </a:lnSpc>
            </a:pPr>
            <a:r>
              <a:rPr lang="cs-CZ" sz="2400" dirty="0" smtClean="0"/>
              <a:t>vítězové národního kola postupují do celosvětového finále</a:t>
            </a:r>
          </a:p>
          <a:p>
            <a:endParaRPr lang="cs-CZ" sz="2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b="1" dirty="0" smtClean="0"/>
              <a:t>Zabij více much jednou ranou!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využij soutěžní projekt současně jako téma pro zápočet, seminární práci nebo BP/DP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vyhraj hodnotné ceny nebo finanční odměnu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užij si světové finále v New York City, USA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získej reference a vylepši si CV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začni vydělávat na svém projektu</a:t>
            </a:r>
          </a:p>
          <a:p>
            <a:pPr>
              <a:buNone/>
            </a:pPr>
            <a:endParaRPr lang="cs-CZ" sz="2400" dirty="0" smtClean="0"/>
          </a:p>
          <a:p>
            <a:pPr>
              <a:buNone/>
            </a:pPr>
            <a:endParaRPr lang="cs-CZ" sz="2400" dirty="0" smtClean="0"/>
          </a:p>
          <a:p>
            <a:endParaRPr lang="en-US" sz="2400" dirty="0" smtClean="0"/>
          </a:p>
          <a:p>
            <a:pPr>
              <a:buNone/>
            </a:pPr>
            <a:endParaRPr lang="cs-CZ" sz="2400" dirty="0" smtClean="0"/>
          </a:p>
          <a:p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824121">
            <a:off x="6808674" y="3390788"/>
            <a:ext cx="1820863" cy="268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908720"/>
            <a:ext cx="7620000" cy="71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0" cap="none" spc="0" normalizeH="0" baseline="0" noProof="0" smtClean="0">
                <a:ln>
                  <a:noFill/>
                </a:ln>
                <a:solidFill>
                  <a:srgbClr val="A4002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Imagine Cup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A4002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7620000" cy="1143000"/>
          </a:xfrm>
        </p:spPr>
        <p:txBody>
          <a:bodyPr/>
          <a:lstStyle/>
          <a:p>
            <a:pPr algn="l"/>
            <a:r>
              <a:rPr lang="cs-CZ" dirty="0" err="1" smtClean="0"/>
              <a:t>Imagine</a:t>
            </a:r>
            <a:r>
              <a:rPr lang="cs-CZ" dirty="0" smtClean="0"/>
              <a:t> </a:t>
            </a:r>
            <a:r>
              <a:rPr lang="cs-CZ" dirty="0" err="1" smtClean="0"/>
              <a:t>Cup</a:t>
            </a:r>
            <a:r>
              <a:rPr lang="cs-CZ" dirty="0" smtClean="0"/>
              <a:t> – úspěšné projekty</a:t>
            </a:r>
            <a:endParaRPr lang="en-US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 rot="300888">
            <a:off x="6072274" y="5054736"/>
            <a:ext cx="2919159" cy="894962"/>
          </a:xfrm>
          <a:prstGeom prst="cloudCallout">
            <a:avLst>
              <a:gd name="adj1" fmla="val -28321"/>
              <a:gd name="adj2" fmla="val -83587"/>
            </a:avLst>
          </a:prstGeom>
          <a:solidFill>
            <a:srgbClr val="F4CE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algn="ctr">
              <a:buNone/>
            </a:pPr>
            <a:r>
              <a:rPr lang="cs-CZ" sz="3300" dirty="0" smtClean="0">
                <a:solidFill>
                  <a:schemeClr val="tx1"/>
                </a:solidFill>
              </a:rPr>
              <a:t>tým studentů z Brna</a:t>
            </a:r>
          </a:p>
          <a:p>
            <a:pPr algn="ctr">
              <a:buNone/>
            </a:pPr>
            <a:r>
              <a:rPr lang="cs-CZ" dirty="0" smtClean="0">
                <a:solidFill>
                  <a:schemeClr val="tx1"/>
                </a:solidFill>
              </a:rPr>
              <a:t>projekt HOPE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1320754">
            <a:off x="464110" y="1778234"/>
            <a:ext cx="1784057" cy="758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Users\opravilova.JIC-BRNO\Documents\_JIC\=MIC=\Marketing\loga - obrázky\Imagine Cup 2010\IC10_logo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29001" y="3750232"/>
            <a:ext cx="1909524" cy="686879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355148">
            <a:off x="426308" y="2562443"/>
            <a:ext cx="2679260" cy="178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láček 8"/>
          <p:cNvSpPr/>
          <p:nvPr/>
        </p:nvSpPr>
        <p:spPr>
          <a:xfrm rot="172866">
            <a:off x="2685055" y="1905962"/>
            <a:ext cx="3375166" cy="803285"/>
          </a:xfrm>
          <a:prstGeom prst="cloudCallout">
            <a:avLst>
              <a:gd name="adj1" fmla="val -33693"/>
              <a:gd name="adj2" fmla="val 71823"/>
            </a:avLst>
          </a:prstGeom>
          <a:solidFill>
            <a:srgbClr val="E51C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tým studentů z Brna</a:t>
            </a:r>
          </a:p>
          <a:p>
            <a:pPr algn="ctr"/>
            <a:r>
              <a:rPr lang="cs-CZ" sz="1600" dirty="0" smtClean="0"/>
              <a:t>projekt </a:t>
            </a:r>
            <a:r>
              <a:rPr lang="cs-CZ" sz="1600" dirty="0" err="1" smtClean="0"/>
              <a:t>SilentBooks</a:t>
            </a:r>
            <a:r>
              <a:rPr lang="cs-CZ" sz="1600" dirty="0" smtClean="0"/>
              <a:t> </a:t>
            </a:r>
            <a:endParaRPr lang="cs-CZ" sz="16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345825">
            <a:off x="5678030" y="2775412"/>
            <a:ext cx="2940642" cy="1963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636791">
            <a:off x="6773782" y="1872677"/>
            <a:ext cx="2067076" cy="87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062602" y="4513060"/>
            <a:ext cx="2624000" cy="1905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láček 12"/>
          <p:cNvSpPr/>
          <p:nvPr/>
        </p:nvSpPr>
        <p:spPr>
          <a:xfrm rot="21143094">
            <a:off x="43690" y="5078986"/>
            <a:ext cx="3124336" cy="803285"/>
          </a:xfrm>
          <a:prstGeom prst="cloudCallout">
            <a:avLst>
              <a:gd name="adj1" fmla="val 43473"/>
              <a:gd name="adj2" fmla="val 60257"/>
            </a:avLst>
          </a:prstGeom>
          <a:solidFill>
            <a:srgbClr val="EA171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tým studentů z Brna</a:t>
            </a:r>
          </a:p>
          <a:p>
            <a:pPr algn="ctr"/>
            <a:r>
              <a:rPr lang="cs-CZ" sz="1600" dirty="0" smtClean="0"/>
              <a:t>projekt GINA </a:t>
            </a:r>
            <a:endParaRPr lang="cs-CZ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Imagine</a:t>
            </a:r>
            <a:r>
              <a:rPr lang="cs-CZ" dirty="0" smtClean="0"/>
              <a:t> </a:t>
            </a:r>
            <a:r>
              <a:rPr lang="cs-CZ" dirty="0" err="1" smtClean="0"/>
              <a:t>Cup</a:t>
            </a:r>
            <a:r>
              <a:rPr lang="cs-CZ" dirty="0" smtClean="0"/>
              <a:t> – </a:t>
            </a:r>
            <a:r>
              <a:rPr lang="en-US" dirty="0" smtClean="0"/>
              <a:t>2011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  <p:pic>
        <p:nvPicPr>
          <p:cNvPr id="27651" name="Picture 3" descr="Z:\12_MIC\marketing\foto_MIC\2011_04_29 Imagine Cup 2011 - národní kolo\ImagineCup2011_HD\ImagineCup2011_HD-1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7200800" cy="478330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Imagine Cup Training Camps</a:t>
            </a:r>
            <a:endParaRPr lang="cs-CZ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628800"/>
            <a:ext cx="7010400" cy="4800600"/>
          </a:xfrm>
        </p:spPr>
        <p:txBody>
          <a:bodyPr>
            <a:normAutofit/>
          </a:bodyPr>
          <a:lstStyle/>
          <a:p>
            <a:r>
              <a:rPr lang="cs-CZ" sz="2400" dirty="0" smtClean="0"/>
              <a:t>Spolupráce s univerzitami (doplnění knowhow)</a:t>
            </a:r>
          </a:p>
          <a:p>
            <a:r>
              <a:rPr lang="en-US" sz="2400" dirty="0" err="1" smtClean="0"/>
              <a:t>Tech&amp;biz&amp;soft</a:t>
            </a:r>
            <a:r>
              <a:rPr lang="en-US" sz="2400" dirty="0" smtClean="0"/>
              <a:t> skills </a:t>
            </a:r>
            <a:r>
              <a:rPr lang="cs-CZ" sz="2400" dirty="0" smtClean="0"/>
              <a:t>školení</a:t>
            </a:r>
          </a:p>
          <a:p>
            <a:r>
              <a:rPr lang="cs-CZ" sz="2400" dirty="0" smtClean="0"/>
              <a:t>důraz na prezentační dovednosti</a:t>
            </a:r>
          </a:p>
          <a:p>
            <a:r>
              <a:rPr lang="cs-CZ" sz="2400" dirty="0" smtClean="0"/>
              <a:t>výsledek</a:t>
            </a:r>
            <a:r>
              <a:rPr lang="en-US" sz="2400" dirty="0" smtClean="0"/>
              <a:t>: </a:t>
            </a:r>
            <a:endParaRPr lang="cs-CZ" sz="2400" dirty="0" smtClean="0"/>
          </a:p>
          <a:p>
            <a:pPr lvl="1"/>
            <a:r>
              <a:rPr lang="cs-CZ" sz="2000" dirty="0" smtClean="0"/>
              <a:t>Nejlepší tým ČR je z Brna</a:t>
            </a:r>
          </a:p>
          <a:p>
            <a:pPr lvl="1"/>
            <a:r>
              <a:rPr lang="en-US" sz="2000" dirty="0" err="1" smtClean="0"/>
              <a:t>proje</a:t>
            </a:r>
            <a:r>
              <a:rPr lang="cs-CZ" sz="2000" dirty="0" smtClean="0"/>
              <a:t>k</a:t>
            </a:r>
            <a:r>
              <a:rPr lang="en-US" sz="2000" dirty="0" smtClean="0"/>
              <a:t>t</a:t>
            </a:r>
            <a:r>
              <a:rPr lang="cs-CZ" sz="2000" dirty="0" smtClean="0"/>
              <a:t>y</a:t>
            </a:r>
            <a:r>
              <a:rPr lang="en-US" sz="2000" dirty="0" smtClean="0"/>
              <a:t> </a:t>
            </a:r>
            <a:r>
              <a:rPr lang="cs-CZ" sz="2000" dirty="0" smtClean="0"/>
              <a:t>pokračují v </a:t>
            </a:r>
            <a:r>
              <a:rPr lang="en-US" sz="2000" dirty="0" smtClean="0"/>
              <a:t>MIC A</a:t>
            </a:r>
            <a:r>
              <a:rPr lang="cs-CZ" sz="2000" dirty="0" smtClean="0"/>
              <a:t>k</a:t>
            </a:r>
            <a:r>
              <a:rPr lang="en-US" sz="2000" dirty="0" err="1" smtClean="0"/>
              <a:t>celer</a:t>
            </a:r>
            <a:r>
              <a:rPr lang="cs-CZ" sz="2000" dirty="0" smtClean="0"/>
              <a:t>á</a:t>
            </a:r>
            <a:r>
              <a:rPr lang="en-US" sz="2000" dirty="0" smtClean="0"/>
              <a:t>tor</a:t>
            </a:r>
            <a:r>
              <a:rPr lang="cs-CZ" sz="2000" dirty="0" smtClean="0"/>
              <a:t>u</a:t>
            </a:r>
          </a:p>
        </p:txBody>
      </p:sp>
      <p:pic>
        <p:nvPicPr>
          <p:cNvPr id="20484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4286250"/>
            <a:ext cx="3571875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643313" y="4286250"/>
            <a:ext cx="2786062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00813" y="4286250"/>
            <a:ext cx="5934075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68313" y="1052513"/>
            <a:ext cx="8218487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rgbClr val="A4002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Imagine Cup</a:t>
            </a:r>
            <a:r>
              <a:rPr kumimoji="0" lang="cs-CZ" sz="3600" i="0" u="none" strike="noStrike" kern="0" cap="none" spc="0" normalizeH="0" baseline="0" noProof="0" dirty="0" smtClean="0">
                <a:ln>
                  <a:noFill/>
                </a:ln>
                <a:solidFill>
                  <a:srgbClr val="A4002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dirty="0" smtClean="0"/>
              <a:t>Zaujala Tě soutěž? </a:t>
            </a:r>
          </a:p>
          <a:p>
            <a:pPr>
              <a:buNone/>
            </a:pPr>
            <a:endParaRPr lang="cs-CZ" sz="1600" dirty="0" smtClean="0"/>
          </a:p>
          <a:p>
            <a:pPr>
              <a:buNone/>
            </a:pPr>
            <a:r>
              <a:rPr lang="cs-CZ" sz="2800" b="1" dirty="0" smtClean="0"/>
              <a:t>Sestav tým a pojď do toho! </a:t>
            </a:r>
          </a:p>
          <a:p>
            <a:pPr>
              <a:buNone/>
            </a:pPr>
            <a:endParaRPr lang="cs-CZ" sz="1200" dirty="0" smtClean="0"/>
          </a:p>
          <a:p>
            <a:pPr>
              <a:buNone/>
            </a:pPr>
            <a:r>
              <a:rPr lang="cs-CZ" sz="2400" dirty="0" smtClean="0"/>
              <a:t>nabízí pomoc při:</a:t>
            </a:r>
          </a:p>
          <a:p>
            <a:r>
              <a:rPr lang="pl-PL" sz="2400" dirty="0" smtClean="0"/>
              <a:t>konzultaci soutěžních projektů</a:t>
            </a:r>
          </a:p>
          <a:p>
            <a:r>
              <a:rPr lang="pl-PL" sz="2400" dirty="0" smtClean="0"/>
              <a:t>získání SW nebo HW potřebných k projektu</a:t>
            </a:r>
          </a:p>
          <a:p>
            <a:r>
              <a:rPr lang="pl-PL" sz="2400" dirty="0" smtClean="0"/>
              <a:t>zprostředkování relevantních kontaktů</a:t>
            </a:r>
          </a:p>
          <a:p>
            <a:r>
              <a:rPr lang="pl-PL" sz="2400" dirty="0" smtClean="0"/>
              <a:t>podpora a vedení při rozvoji podnikání</a:t>
            </a:r>
          </a:p>
          <a:p>
            <a:pPr>
              <a:buNone/>
            </a:pPr>
            <a:endParaRPr lang="cs-CZ" sz="2400" dirty="0" smtClean="0"/>
          </a:p>
          <a:p>
            <a:pPr>
              <a:buNone/>
            </a:pPr>
            <a:endParaRPr lang="en-US" sz="2400" dirty="0"/>
          </a:p>
        </p:txBody>
      </p:sp>
      <p:sp>
        <p:nvSpPr>
          <p:cNvPr id="8" name="Obdélník 7"/>
          <p:cNvSpPr/>
          <p:nvPr/>
        </p:nvSpPr>
        <p:spPr bwMode="auto">
          <a:xfrm>
            <a:off x="-468560" y="-171400"/>
            <a:ext cx="9865096" cy="7200800"/>
          </a:xfrm>
          <a:prstGeom prst="rect">
            <a:avLst/>
          </a:prstGeom>
          <a:solidFill>
            <a:schemeClr val="tx1">
              <a:lumMod val="50000"/>
              <a:lumOff val="50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nivers" pitchFamily="50" charset="-18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835696" y="3212976"/>
            <a:ext cx="5616624" cy="5232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800" dirty="0" err="1" smtClean="0">
                <a:solidFill>
                  <a:schemeClr val="tx1"/>
                </a:solidFill>
              </a:rPr>
              <a:t>Imaginecup.cz</a:t>
            </a:r>
            <a:endParaRPr lang="cs-CZ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  <p:pic>
        <p:nvPicPr>
          <p:cNvPr id="30722" name="Picture 2" descr="C:\hrabi_data\msba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74334" y="1"/>
            <a:ext cx="931833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 Business Academy</a:t>
            </a:r>
            <a:endParaRPr lang="cs-CZ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971600" y="1628800"/>
            <a:ext cx="7010400" cy="480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business development </a:t>
            </a:r>
            <a:r>
              <a:rPr lang="cs-CZ" sz="2800" dirty="0" smtClean="0"/>
              <a:t>školení</a:t>
            </a:r>
          </a:p>
          <a:p>
            <a:r>
              <a:rPr lang="cs-CZ" sz="2800" dirty="0" smtClean="0"/>
              <a:t>zamířeno na </a:t>
            </a:r>
            <a:r>
              <a:rPr lang="en-US" sz="2800" dirty="0" err="1" smtClean="0"/>
              <a:t>BizSpark</a:t>
            </a:r>
            <a:r>
              <a:rPr lang="en-US" sz="2800" dirty="0" smtClean="0"/>
              <a:t> start-up</a:t>
            </a:r>
            <a:r>
              <a:rPr lang="cs-CZ" sz="2800" dirty="0" smtClean="0"/>
              <a:t>y</a:t>
            </a:r>
          </a:p>
          <a:p>
            <a:r>
              <a:rPr lang="en-US" sz="2800" dirty="0" smtClean="0"/>
              <a:t>6 d</a:t>
            </a:r>
            <a:r>
              <a:rPr lang="cs-CZ" sz="2800" dirty="0" smtClean="0"/>
              <a:t>ní seminářů a workshopů</a:t>
            </a:r>
          </a:p>
          <a:p>
            <a:r>
              <a:rPr lang="cs-CZ" sz="2800" dirty="0" smtClean="0"/>
              <a:t>organizováno spolu s </a:t>
            </a:r>
            <a:r>
              <a:rPr lang="en-US" sz="2800" dirty="0" smtClean="0"/>
              <a:t>IISEIE a </a:t>
            </a:r>
            <a:r>
              <a:rPr lang="en-US" sz="2800" dirty="0" err="1" smtClean="0"/>
              <a:t>Agitavi</a:t>
            </a:r>
            <a:endParaRPr lang="en-US" sz="2800" dirty="0" smtClean="0"/>
          </a:p>
          <a:p>
            <a:r>
              <a:rPr lang="en-US" sz="2800" dirty="0" err="1" smtClean="0"/>
              <a:t>leden</a:t>
            </a:r>
            <a:r>
              <a:rPr lang="en-US" sz="2800" dirty="0" smtClean="0"/>
              <a:t> 2011</a:t>
            </a:r>
            <a:endParaRPr lang="cs-CZ" sz="2800" dirty="0" smtClean="0"/>
          </a:p>
        </p:txBody>
      </p:sp>
      <p:pic>
        <p:nvPicPr>
          <p:cNvPr id="19460" name="Picture 3" descr="C:\hrabi_data\cesty\20100927_MICSummit\_img\DSC_2764b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4509120"/>
            <a:ext cx="2836660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C:\hrabi_data\MIC\projekty a sluzby\Microsoft Business Academy - modul 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19249" y="4509548"/>
            <a:ext cx="2518747" cy="188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 bwMode="auto">
          <a:xfrm>
            <a:off x="-468560" y="-171400"/>
            <a:ext cx="9865096" cy="7029400"/>
          </a:xfrm>
          <a:prstGeom prst="rect">
            <a:avLst/>
          </a:prstGeom>
          <a:solidFill>
            <a:schemeClr val="tx1">
              <a:lumMod val="50000"/>
              <a:lumOff val="50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nivers" pitchFamily="50" charset="-18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835696" y="3212976"/>
            <a:ext cx="5616624" cy="5232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800" dirty="0" err="1" smtClean="0">
                <a:solidFill>
                  <a:schemeClr val="tx1"/>
                </a:solidFill>
              </a:rPr>
              <a:t>msba.cz</a:t>
            </a:r>
            <a:endParaRPr lang="cs-CZ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 Soft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908720"/>
            <a:ext cx="4527176" cy="3097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0" name="Picture 2" descr="C:\hrabi_data\ysof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564904"/>
            <a:ext cx="4845581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  <p:pic>
        <p:nvPicPr>
          <p:cNvPr id="6" name="Picture 2" descr="C:\hrabi_data\MIC_Akcelerator_web_homepage_final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643188" y="0"/>
            <a:ext cx="13403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 je to MIC Akcelerátor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065588"/>
          </a:xfrm>
        </p:spPr>
        <p:txBody>
          <a:bodyPr/>
          <a:lstStyle/>
          <a:p>
            <a:r>
              <a:rPr lang="cs-CZ" sz="2800" dirty="0" smtClean="0"/>
              <a:t>4</a:t>
            </a:r>
            <a:r>
              <a:rPr lang="cs-CZ" sz="2800" dirty="0" smtClean="0"/>
              <a:t> měsíční </a:t>
            </a:r>
            <a:r>
              <a:rPr lang="cs-CZ" sz="2800" dirty="0" smtClean="0"/>
              <a:t>program</a:t>
            </a:r>
          </a:p>
          <a:p>
            <a:r>
              <a:rPr lang="cs-CZ" sz="2800" dirty="0" smtClean="0"/>
              <a:t>podpora podnikání, odborné školení a vedení</a:t>
            </a:r>
          </a:p>
          <a:p>
            <a:r>
              <a:rPr lang="cs-CZ" sz="2800" dirty="0" smtClean="0"/>
              <a:t>realizace studentských nápadů</a:t>
            </a:r>
          </a:p>
          <a:p>
            <a:endParaRPr lang="cs-CZ" sz="2800" dirty="0" smtClean="0"/>
          </a:p>
          <a:p>
            <a:pPr>
              <a:buNone/>
            </a:pPr>
            <a:r>
              <a:rPr lang="cs-CZ" sz="3600" dirty="0" smtClean="0">
                <a:solidFill>
                  <a:srgbClr val="A4002D"/>
                </a:solidFill>
                <a:latin typeface="+mj-lt"/>
                <a:ea typeface="+mj-ea"/>
                <a:cs typeface="+mj-cs"/>
              </a:rPr>
              <a:t>Cíl programu</a:t>
            </a:r>
          </a:p>
          <a:p>
            <a:r>
              <a:rPr lang="cs-CZ" sz="2800" dirty="0" smtClean="0"/>
              <a:t>vytvořit ze studentských týmů i jednotlivců základy úspěšných inovativních firem</a:t>
            </a:r>
          </a:p>
          <a:p>
            <a:endParaRPr lang="en-US" sz="2800" dirty="0" smtClean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2060848"/>
            <a:ext cx="5990602" cy="2208467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isk_GINA\_img\loga spolecnosti\logo-microsoft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822885" y="5463223"/>
            <a:ext cx="1240739" cy="294597"/>
          </a:xfrm>
          <a:prstGeom prst="rect">
            <a:avLst/>
          </a:prstGeom>
          <a:noFill/>
        </p:spPr>
      </p:pic>
      <p:pic>
        <p:nvPicPr>
          <p:cNvPr id="8" name="Picture 5" descr="C:\disk_GINA\_img\loga spolecnosti\logo-motorola-cerne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508104" y="5463223"/>
            <a:ext cx="1378530" cy="294597"/>
          </a:xfrm>
          <a:prstGeom prst="rect">
            <a:avLst/>
          </a:prstGeom>
          <a:noFill/>
        </p:spPr>
      </p:pic>
      <p:pic>
        <p:nvPicPr>
          <p:cNvPr id="9" name="Picture 6" descr="C:\disk_GINA\_img\loga spolecnosti\logo-hfh-cerne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308304" y="5445223"/>
            <a:ext cx="1295115" cy="294597"/>
          </a:xfrm>
          <a:prstGeom prst="rect">
            <a:avLst/>
          </a:prstGeom>
          <a:noFill/>
        </p:spPr>
      </p:pic>
      <p:pic>
        <p:nvPicPr>
          <p:cNvPr id="10" name="Picture 2" descr="C:\Users\Petra Bačíková\Documents\GINA FTP\Obrazky\Loga partneri\logo-jic-cerne_en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67453" y="5433278"/>
            <a:ext cx="1440251" cy="360190"/>
          </a:xfrm>
          <a:prstGeom prst="rect">
            <a:avLst/>
          </a:prstGeom>
          <a:noFill/>
        </p:spPr>
      </p:pic>
      <p:pic>
        <p:nvPicPr>
          <p:cNvPr id="11" name="Picture 3" descr="C:\Users\Petra Bačíková\Documents\GINA FTP\Obrazky\Loga partneri\logo-mic-cerne_en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182413" y="5422410"/>
            <a:ext cx="1309467" cy="42691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tudium\Gina\.Materialy\Grafika\GINA-ilustrac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44" y="4181657"/>
            <a:ext cx="4104456" cy="2676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GINA – o projektu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065588"/>
          </a:xfrm>
        </p:spPr>
        <p:txBody>
          <a:bodyPr/>
          <a:lstStyle/>
          <a:p>
            <a:pPr lvl="0"/>
            <a:r>
              <a:rPr lang="cs-CZ" sz="2800" b="1" dirty="0" smtClean="0">
                <a:solidFill>
                  <a:prstClr val="black"/>
                </a:solidFill>
              </a:rPr>
              <a:t>Geografický software pro mobilní zařízení</a:t>
            </a:r>
          </a:p>
          <a:p>
            <a:pPr lvl="0"/>
            <a:r>
              <a:rPr lang="cs-CZ" sz="2800" dirty="0" smtClean="0">
                <a:solidFill>
                  <a:prstClr val="black"/>
                </a:solidFill>
              </a:rPr>
              <a:t>Navigace v náročném terénu</a:t>
            </a:r>
          </a:p>
          <a:p>
            <a:pPr lvl="0"/>
            <a:r>
              <a:rPr lang="cs-CZ" sz="2800" dirty="0" smtClean="0">
                <a:solidFill>
                  <a:prstClr val="black"/>
                </a:solidFill>
              </a:rPr>
              <a:t>Koordinace týmů</a:t>
            </a:r>
          </a:p>
          <a:p>
            <a:pPr lvl="0"/>
            <a:r>
              <a:rPr lang="cs-CZ" sz="2800" dirty="0" smtClean="0">
                <a:solidFill>
                  <a:prstClr val="black"/>
                </a:solidFill>
              </a:rPr>
              <a:t>Efektivní výměna informací</a:t>
            </a:r>
          </a:p>
          <a:p>
            <a:pPr lvl="0"/>
            <a:r>
              <a:rPr lang="cs-CZ" sz="2800" dirty="0" smtClean="0">
                <a:solidFill>
                  <a:prstClr val="black"/>
                </a:solidFill>
              </a:rPr>
              <a:t>Určeno pro týmy profesionálů</a:t>
            </a:r>
          </a:p>
          <a:p>
            <a:pPr lvl="1"/>
            <a:r>
              <a:rPr lang="cs-CZ" sz="2400" dirty="0" smtClean="0">
                <a:solidFill>
                  <a:prstClr val="black"/>
                </a:solidFill>
              </a:rPr>
              <a:t>záchranáři, expedice</a:t>
            </a:r>
          </a:p>
          <a:p>
            <a:pPr lvl="1"/>
            <a:r>
              <a:rPr lang="cs-CZ" sz="2400" dirty="0" smtClean="0">
                <a:solidFill>
                  <a:prstClr val="black"/>
                </a:solidFill>
              </a:rPr>
              <a:t>krizové řízení</a:t>
            </a:r>
          </a:p>
          <a:p>
            <a:pPr lvl="1"/>
            <a:r>
              <a:rPr lang="cs-CZ" sz="2400" dirty="0" smtClean="0">
                <a:solidFill>
                  <a:prstClr val="black"/>
                </a:solidFill>
              </a:rPr>
              <a:t>ekologické projekty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33</a:t>
            </a:fld>
            <a:endParaRPr lang="cs-CZ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GINA – vznik projektu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  <p:cxnSp>
        <p:nvCxnSpPr>
          <p:cNvPr id="6" name="Přímá spojnice 23551"/>
          <p:cNvCxnSpPr/>
          <p:nvPr/>
        </p:nvCxnSpPr>
        <p:spPr>
          <a:xfrm flipV="1">
            <a:off x="467544" y="4653136"/>
            <a:ext cx="8237975" cy="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Skupina 6"/>
          <p:cNvGrpSpPr/>
          <p:nvPr/>
        </p:nvGrpSpPr>
        <p:grpSpPr>
          <a:xfrm>
            <a:off x="432913" y="2429750"/>
            <a:ext cx="8203691" cy="1810966"/>
            <a:chOff x="184731" y="2991501"/>
            <a:chExt cx="8673549" cy="1914687"/>
          </a:xfrm>
        </p:grpSpPr>
        <p:sp>
          <p:nvSpPr>
            <p:cNvPr id="8" name="Zaoblený obdélník 7"/>
            <p:cNvSpPr/>
            <p:nvPr/>
          </p:nvSpPr>
          <p:spPr>
            <a:xfrm>
              <a:off x="539552" y="3883496"/>
              <a:ext cx="8318728" cy="1440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Zaoblený obdélník 8"/>
            <p:cNvSpPr/>
            <p:nvPr/>
          </p:nvSpPr>
          <p:spPr>
            <a:xfrm>
              <a:off x="755575" y="3723878"/>
              <a:ext cx="150763" cy="23162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184731" y="3268900"/>
              <a:ext cx="14592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rgbClr val="080808"/>
                  </a:solidFill>
                </a:rPr>
                <a:t>Š</a:t>
              </a:r>
              <a:r>
                <a:rPr lang="cs-CZ" dirty="0" smtClean="0">
                  <a:solidFill>
                    <a:srgbClr val="080808"/>
                  </a:solidFill>
                </a:rPr>
                <a:t>kolní projekt</a:t>
              </a:r>
              <a:endParaRPr lang="cs-CZ" dirty="0">
                <a:solidFill>
                  <a:srgbClr val="080808"/>
                </a:solidFill>
              </a:endParaRPr>
            </a:p>
          </p:txBody>
        </p:sp>
        <p:sp>
          <p:nvSpPr>
            <p:cNvPr id="11" name="Zaoblený obdélník 10"/>
            <p:cNvSpPr/>
            <p:nvPr/>
          </p:nvSpPr>
          <p:spPr>
            <a:xfrm>
              <a:off x="1477184" y="3955826"/>
              <a:ext cx="150763" cy="23162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932259" y="4261048"/>
              <a:ext cx="10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rgbClr val="080808"/>
                  </a:solidFill>
                </a:rPr>
                <a:t>Microsoft</a:t>
              </a:r>
              <a:endParaRPr lang="cs-CZ" dirty="0">
                <a:solidFill>
                  <a:srgbClr val="080808"/>
                </a:solidFill>
              </a:endParaRPr>
            </a:p>
          </p:txBody>
        </p:sp>
        <p:sp>
          <p:nvSpPr>
            <p:cNvPr id="13" name="Zaoblený obdélník 12"/>
            <p:cNvSpPr/>
            <p:nvPr/>
          </p:nvSpPr>
          <p:spPr>
            <a:xfrm>
              <a:off x="2189192" y="3723478"/>
              <a:ext cx="150763" cy="23162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1979712" y="3268500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080808"/>
                  </a:solidFill>
                </a:rPr>
                <a:t>MIC</a:t>
              </a:r>
              <a:endParaRPr lang="cs-CZ" b="1" dirty="0">
                <a:solidFill>
                  <a:srgbClr val="080808"/>
                </a:solidFill>
              </a:endParaRPr>
            </a:p>
          </p:txBody>
        </p:sp>
        <p:sp>
          <p:nvSpPr>
            <p:cNvPr id="15" name="Zaoblený obdélník 14"/>
            <p:cNvSpPr/>
            <p:nvPr/>
          </p:nvSpPr>
          <p:spPr>
            <a:xfrm>
              <a:off x="3272483" y="3955826"/>
              <a:ext cx="150763" cy="23162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2663029" y="4259857"/>
              <a:ext cx="13696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b="1" dirty="0" smtClean="0">
                  <a:solidFill>
                    <a:srgbClr val="080808"/>
                  </a:solidFill>
                </a:rPr>
                <a:t>Zemětřesení</a:t>
              </a:r>
              <a:br>
                <a:rPr lang="cs-CZ" b="1" dirty="0" smtClean="0">
                  <a:solidFill>
                    <a:srgbClr val="080808"/>
                  </a:solidFill>
                </a:rPr>
              </a:br>
              <a:r>
                <a:rPr lang="cs-CZ" b="1" dirty="0" smtClean="0">
                  <a:solidFill>
                    <a:srgbClr val="080808"/>
                  </a:solidFill>
                </a:rPr>
                <a:t>na Haiti</a:t>
              </a:r>
              <a:endParaRPr lang="cs-CZ" b="1" dirty="0">
                <a:solidFill>
                  <a:srgbClr val="080808"/>
                </a:solidFill>
              </a:endParaRPr>
            </a:p>
          </p:txBody>
        </p:sp>
        <p:sp>
          <p:nvSpPr>
            <p:cNvPr id="17" name="Zaoblený obdélník 16"/>
            <p:cNvSpPr/>
            <p:nvPr/>
          </p:nvSpPr>
          <p:spPr>
            <a:xfrm>
              <a:off x="4192776" y="3721653"/>
              <a:ext cx="150763" cy="23162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3423246" y="3268500"/>
              <a:ext cx="16898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rgbClr val="080808"/>
                  </a:solidFill>
                </a:rPr>
                <a:t>MIC Akcelerátor</a:t>
              </a:r>
              <a:endParaRPr lang="cs-CZ" dirty="0">
                <a:solidFill>
                  <a:srgbClr val="080808"/>
                </a:solidFill>
              </a:endParaRPr>
            </a:p>
          </p:txBody>
        </p:sp>
        <p:sp>
          <p:nvSpPr>
            <p:cNvPr id="19" name="Zaoblený obdélník 18"/>
            <p:cNvSpPr/>
            <p:nvPr/>
          </p:nvSpPr>
          <p:spPr>
            <a:xfrm>
              <a:off x="5185738" y="3966342"/>
              <a:ext cx="150763" cy="23162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5460306" y="2991501"/>
              <a:ext cx="15231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b="1" dirty="0" smtClean="0">
                  <a:solidFill>
                    <a:srgbClr val="080808"/>
                  </a:solidFill>
                </a:rPr>
                <a:t>GINA pomáhá</a:t>
              </a:r>
              <a:br>
                <a:rPr lang="cs-CZ" b="1" dirty="0" smtClean="0">
                  <a:solidFill>
                    <a:srgbClr val="080808"/>
                  </a:solidFill>
                </a:rPr>
              </a:br>
              <a:r>
                <a:rPr lang="cs-CZ" b="1" dirty="0" smtClean="0">
                  <a:solidFill>
                    <a:srgbClr val="080808"/>
                  </a:solidFill>
                </a:rPr>
                <a:t>na Haiti</a:t>
              </a:r>
              <a:endParaRPr lang="cs-CZ" b="1" dirty="0">
                <a:solidFill>
                  <a:srgbClr val="080808"/>
                </a:solidFill>
              </a:endParaRPr>
            </a:p>
          </p:txBody>
        </p:sp>
        <p:sp>
          <p:nvSpPr>
            <p:cNvPr id="21" name="Zaoblený obdélník 20"/>
            <p:cNvSpPr/>
            <p:nvPr/>
          </p:nvSpPr>
          <p:spPr>
            <a:xfrm>
              <a:off x="6146512" y="3724200"/>
              <a:ext cx="150763" cy="23162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6723423" y="4271564"/>
              <a:ext cx="1657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err="1" smtClean="0">
                  <a:solidFill>
                    <a:srgbClr val="080808"/>
                  </a:solidFill>
                </a:rPr>
                <a:t>Imagine</a:t>
              </a:r>
              <a:r>
                <a:rPr lang="cs-CZ" b="1" dirty="0" smtClean="0">
                  <a:solidFill>
                    <a:srgbClr val="080808"/>
                  </a:solidFill>
                </a:rPr>
                <a:t> Cup CZ</a:t>
              </a:r>
              <a:endParaRPr lang="cs-CZ" b="1" dirty="0">
                <a:solidFill>
                  <a:srgbClr val="080808"/>
                </a:solidFill>
              </a:endParaRPr>
            </a:p>
          </p:txBody>
        </p:sp>
        <p:sp>
          <p:nvSpPr>
            <p:cNvPr id="23" name="Zaoblený obdélník 22"/>
            <p:cNvSpPr/>
            <p:nvPr/>
          </p:nvSpPr>
          <p:spPr>
            <a:xfrm>
              <a:off x="7476955" y="3955826"/>
              <a:ext cx="150763" cy="23162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4805522" y="4271564"/>
              <a:ext cx="1061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dirty="0" smtClean="0">
                  <a:solidFill>
                    <a:srgbClr val="080808"/>
                  </a:solidFill>
                </a:rPr>
                <a:t>Motorola</a:t>
              </a:r>
              <a:endParaRPr lang="cs-CZ" dirty="0">
                <a:solidFill>
                  <a:srgbClr val="080808"/>
                </a:solidFill>
              </a:endParaRPr>
            </a:p>
          </p:txBody>
        </p:sp>
        <p:sp>
          <p:nvSpPr>
            <p:cNvPr id="25" name="Zaoblený obdélník 24"/>
            <p:cNvSpPr/>
            <p:nvPr/>
          </p:nvSpPr>
          <p:spPr>
            <a:xfrm>
              <a:off x="8359738" y="3683898"/>
              <a:ext cx="150763" cy="23162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8013368" y="3230745"/>
              <a:ext cx="843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rgbClr val="080808"/>
                  </a:solidFill>
                </a:rPr>
                <a:t>T-SOFT</a:t>
              </a:r>
              <a:endParaRPr lang="cs-CZ" dirty="0">
                <a:solidFill>
                  <a:srgbClr val="080808"/>
                </a:solidFill>
              </a:endParaRPr>
            </a:p>
          </p:txBody>
        </p:sp>
      </p:grpSp>
      <p:sp>
        <p:nvSpPr>
          <p:cNvPr id="27" name="TextovéPole 26"/>
          <p:cNvSpPr txBox="1"/>
          <p:nvPr/>
        </p:nvSpPr>
        <p:spPr>
          <a:xfrm>
            <a:off x="467544" y="4709613"/>
            <a:ext cx="1238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4D4D4D"/>
                </a:solidFill>
              </a:rPr>
              <a:t>Podzim 2009</a:t>
            </a:r>
            <a:endParaRPr lang="cs-CZ" sz="1400" dirty="0">
              <a:solidFill>
                <a:srgbClr val="4D4D4D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907704" y="4725144"/>
            <a:ext cx="885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4D4D4D"/>
                </a:solidFill>
              </a:rPr>
              <a:t>Prosinec</a:t>
            </a:r>
            <a:endParaRPr lang="cs-CZ" sz="1400" dirty="0">
              <a:solidFill>
                <a:srgbClr val="4D4D4D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2987824" y="4720876"/>
            <a:ext cx="1140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4D4D4D"/>
                </a:solidFill>
              </a:rPr>
              <a:t>Leden 2010</a:t>
            </a:r>
            <a:endParaRPr lang="cs-CZ" sz="1400" dirty="0">
              <a:solidFill>
                <a:srgbClr val="4D4D4D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644008" y="4710481"/>
            <a:ext cx="751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4D4D4D"/>
                </a:solidFill>
              </a:rPr>
              <a:t>Březen</a:t>
            </a:r>
            <a:endParaRPr lang="cs-CZ" sz="1400" dirty="0">
              <a:solidFill>
                <a:srgbClr val="4D4D4D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5868144" y="4720875"/>
            <a:ext cx="737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4D4D4D"/>
                </a:solidFill>
              </a:rPr>
              <a:t>Duben</a:t>
            </a:r>
            <a:endParaRPr lang="cs-CZ" sz="1400" dirty="0">
              <a:solidFill>
                <a:srgbClr val="4D4D4D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7020272" y="4710483"/>
            <a:ext cx="750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4D4D4D"/>
                </a:solidFill>
              </a:rPr>
              <a:t>Květen</a:t>
            </a:r>
            <a:endParaRPr lang="cs-CZ" sz="1400" dirty="0">
              <a:solidFill>
                <a:srgbClr val="4D4D4D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7812360" y="4710482"/>
            <a:ext cx="952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4D4D4D"/>
                </a:solidFill>
              </a:rPr>
              <a:t>Červenec</a:t>
            </a:r>
            <a:endParaRPr lang="cs-CZ" sz="1400" dirty="0">
              <a:solidFill>
                <a:srgbClr val="4D4D4D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GINA – uplatnění v praxi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32856"/>
            <a:ext cx="3445769" cy="2300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467544" y="2060848"/>
            <a:ext cx="4752528" cy="4000528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88000">
              <a:buNone/>
            </a:pPr>
            <a:r>
              <a:rPr lang="cs-CZ" sz="2800" dirty="0" smtClean="0">
                <a:solidFill>
                  <a:srgbClr val="080808"/>
                </a:solidFill>
              </a:rPr>
              <a:t>Humanitární mise na Haiti</a:t>
            </a:r>
          </a:p>
          <a:p>
            <a:pPr defTabSz="288000"/>
            <a:r>
              <a:rPr lang="cs-CZ" sz="2800" dirty="0" smtClean="0">
                <a:solidFill>
                  <a:srgbClr val="080808"/>
                </a:solidFill>
              </a:rPr>
              <a:t>Od dubna 2010</a:t>
            </a:r>
          </a:p>
          <a:p>
            <a:pPr defTabSz="288000"/>
            <a:r>
              <a:rPr lang="cs-CZ" sz="2800" dirty="0" smtClean="0">
                <a:solidFill>
                  <a:srgbClr val="080808"/>
                </a:solidFill>
              </a:rPr>
              <a:t>Vysoké nebezpečí únosů</a:t>
            </a:r>
          </a:p>
          <a:p>
            <a:pPr defTabSz="288000"/>
            <a:r>
              <a:rPr lang="cs-CZ" sz="2800" dirty="0" smtClean="0">
                <a:solidFill>
                  <a:srgbClr val="080808"/>
                </a:solidFill>
              </a:rPr>
              <a:t>Organizace </a:t>
            </a:r>
            <a:r>
              <a:rPr lang="cs-CZ" sz="2800" b="1" dirty="0" smtClean="0">
                <a:solidFill>
                  <a:srgbClr val="080808"/>
                </a:solidFill>
              </a:rPr>
              <a:t>Hand </a:t>
            </a:r>
            <a:r>
              <a:rPr lang="cs-CZ" sz="2800" b="1" dirty="0" err="1" smtClean="0">
                <a:solidFill>
                  <a:srgbClr val="080808"/>
                </a:solidFill>
              </a:rPr>
              <a:t>for</a:t>
            </a:r>
            <a:r>
              <a:rPr lang="cs-CZ" sz="2800" b="1" dirty="0" smtClean="0">
                <a:solidFill>
                  <a:srgbClr val="080808"/>
                </a:solidFill>
              </a:rPr>
              <a:t> </a:t>
            </a:r>
            <a:r>
              <a:rPr lang="cs-CZ" sz="2800" b="1" dirty="0" err="1" smtClean="0">
                <a:solidFill>
                  <a:srgbClr val="080808"/>
                </a:solidFill>
              </a:rPr>
              <a:t>Help</a:t>
            </a:r>
            <a:endParaRPr lang="cs-CZ" sz="2800" b="1" dirty="0" smtClean="0">
              <a:solidFill>
                <a:srgbClr val="080808"/>
              </a:solidFill>
            </a:endParaRPr>
          </a:p>
          <a:p>
            <a:pPr defTabSz="288000"/>
            <a:r>
              <a:rPr lang="cs-CZ" sz="2800" dirty="0" smtClean="0">
                <a:solidFill>
                  <a:srgbClr val="080808"/>
                </a:solidFill>
              </a:rPr>
              <a:t>Výstavba polní nemocnice</a:t>
            </a:r>
            <a:endParaRPr lang="cs-CZ" sz="2800" dirty="0">
              <a:solidFill>
                <a:srgbClr val="080808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Důvod vzniku MIC Akcelerátoru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065588"/>
          </a:xfrm>
        </p:spPr>
        <p:txBody>
          <a:bodyPr/>
          <a:lstStyle/>
          <a:p>
            <a:pPr>
              <a:buNone/>
            </a:pPr>
            <a:r>
              <a:rPr lang="cs-CZ" sz="2800" dirty="0" smtClean="0"/>
              <a:t>+ existují instituce podporující podnikání</a:t>
            </a:r>
          </a:p>
          <a:p>
            <a:pPr>
              <a:buNone/>
            </a:pPr>
            <a:r>
              <a:rPr lang="cs-CZ" sz="2800" dirty="0" smtClean="0"/>
              <a:t>+ studenti mají mnoho nápadů</a:t>
            </a:r>
          </a:p>
          <a:p>
            <a:pPr>
              <a:buNone/>
            </a:pPr>
            <a:r>
              <a:rPr lang="cs-CZ" sz="2800" dirty="0" smtClean="0"/>
              <a:t>+ studenti mají technické kompetence</a:t>
            </a:r>
          </a:p>
          <a:p>
            <a:pPr>
              <a:buNone/>
            </a:pPr>
            <a:endParaRPr lang="cs-CZ" sz="2800" dirty="0" smtClean="0"/>
          </a:p>
          <a:p>
            <a:pPr>
              <a:buNone/>
            </a:pPr>
            <a:r>
              <a:rPr lang="cs-CZ" sz="2800" dirty="0" smtClean="0"/>
              <a:t>- programy na podporu podnikání jsou svázány pravidly</a:t>
            </a:r>
          </a:p>
          <a:p>
            <a:pPr>
              <a:buNone/>
            </a:pPr>
            <a:r>
              <a:rPr lang="cs-CZ" sz="2800" dirty="0" smtClean="0"/>
              <a:t>- studenti své nápady nerealizují</a:t>
            </a:r>
          </a:p>
          <a:p>
            <a:pPr>
              <a:buNone/>
            </a:pPr>
            <a:r>
              <a:rPr lang="cs-CZ" sz="2800" dirty="0" smtClean="0"/>
              <a:t>- studenti nemají zkušenosti ani kontakty</a:t>
            </a:r>
            <a:endParaRPr lang="cs-CZ" sz="280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Důvod vzniku MIC Akcelerátoru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065588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Uplatnění absolventů VŠ</a:t>
            </a:r>
          </a:p>
          <a:p>
            <a:r>
              <a:rPr lang="cs-CZ" dirty="0" smtClean="0"/>
              <a:t>akademická dráha (malá část studentů)</a:t>
            </a:r>
          </a:p>
          <a:p>
            <a:r>
              <a:rPr lang="cs-CZ" dirty="0" smtClean="0"/>
              <a:t>praxe</a:t>
            </a:r>
          </a:p>
          <a:p>
            <a:pPr lvl="1"/>
            <a:r>
              <a:rPr lang="cs-CZ" dirty="0" smtClean="0"/>
              <a:t>zaměstnanecká dráha (většina studentů)</a:t>
            </a:r>
          </a:p>
          <a:p>
            <a:pPr lvl="1"/>
            <a:r>
              <a:rPr lang="cs-CZ" dirty="0" smtClean="0"/>
              <a:t>podnikatelská dráha (zatím jen výjimečně)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  <p:pic>
        <p:nvPicPr>
          <p:cNvPr id="28679" name="Picture 7" descr="C:\hrabi_data\diplom2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07704" y="3789040"/>
            <a:ext cx="5112568" cy="383173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GINA – vývoj projektu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  <p:cxnSp>
        <p:nvCxnSpPr>
          <p:cNvPr id="6" name="Přímá spojnice 23551"/>
          <p:cNvCxnSpPr/>
          <p:nvPr/>
        </p:nvCxnSpPr>
        <p:spPr>
          <a:xfrm flipV="1">
            <a:off x="539552" y="4869160"/>
            <a:ext cx="8002714" cy="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Skupina 6"/>
          <p:cNvGrpSpPr/>
          <p:nvPr/>
        </p:nvGrpSpPr>
        <p:grpSpPr>
          <a:xfrm>
            <a:off x="389551" y="2492896"/>
            <a:ext cx="8255157" cy="1831535"/>
            <a:chOff x="144710" y="2984654"/>
            <a:chExt cx="8713570" cy="1933241"/>
          </a:xfrm>
        </p:grpSpPr>
        <p:sp>
          <p:nvSpPr>
            <p:cNvPr id="8" name="Zaoblený obdélník 7"/>
            <p:cNvSpPr/>
            <p:nvPr/>
          </p:nvSpPr>
          <p:spPr>
            <a:xfrm>
              <a:off x="539552" y="3883496"/>
              <a:ext cx="8318728" cy="1440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Zaoblený obdélník 8"/>
            <p:cNvSpPr/>
            <p:nvPr/>
          </p:nvSpPr>
          <p:spPr>
            <a:xfrm>
              <a:off x="755575" y="3723878"/>
              <a:ext cx="150763" cy="23162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Zaoblený obdélník 9"/>
            <p:cNvSpPr/>
            <p:nvPr/>
          </p:nvSpPr>
          <p:spPr>
            <a:xfrm>
              <a:off x="1477184" y="3955826"/>
              <a:ext cx="150763" cy="23162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851569" y="4271564"/>
              <a:ext cx="12846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dirty="0" smtClean="0">
                  <a:solidFill>
                    <a:srgbClr val="080808"/>
                  </a:solidFill>
                </a:rPr>
                <a:t>Zaměřování</a:t>
              </a:r>
              <a:br>
                <a:rPr lang="cs-CZ" dirty="0" smtClean="0">
                  <a:solidFill>
                    <a:srgbClr val="080808"/>
                  </a:solidFill>
                </a:rPr>
              </a:br>
              <a:r>
                <a:rPr lang="cs-CZ" dirty="0" err="1" smtClean="0">
                  <a:solidFill>
                    <a:srgbClr val="080808"/>
                  </a:solidFill>
                </a:rPr>
                <a:t>extravilánu</a:t>
              </a:r>
              <a:endParaRPr lang="cs-CZ" dirty="0">
                <a:solidFill>
                  <a:srgbClr val="080808"/>
                </a:solidFill>
              </a:endParaRPr>
            </a:p>
          </p:txBody>
        </p:sp>
        <p:sp>
          <p:nvSpPr>
            <p:cNvPr id="12" name="Zaoblený obdélník 11"/>
            <p:cNvSpPr/>
            <p:nvPr/>
          </p:nvSpPr>
          <p:spPr>
            <a:xfrm>
              <a:off x="2286112" y="3723478"/>
              <a:ext cx="150763" cy="23162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1946187" y="3268500"/>
              <a:ext cx="830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rgbClr val="080808"/>
                  </a:solidFill>
                </a:rPr>
                <a:t>SAR CZ</a:t>
              </a:r>
              <a:endParaRPr lang="cs-CZ" dirty="0">
                <a:solidFill>
                  <a:srgbClr val="080808"/>
                </a:solidFill>
              </a:endParaRPr>
            </a:p>
          </p:txBody>
        </p:sp>
        <p:sp>
          <p:nvSpPr>
            <p:cNvPr id="14" name="Zaoblený obdélník 13"/>
            <p:cNvSpPr/>
            <p:nvPr/>
          </p:nvSpPr>
          <p:spPr>
            <a:xfrm>
              <a:off x="5275219" y="3955826"/>
              <a:ext cx="150763" cy="23162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3304571" y="3261444"/>
              <a:ext cx="19655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b="1" dirty="0" smtClean="0">
                  <a:solidFill>
                    <a:srgbClr val="080808"/>
                  </a:solidFill>
                </a:rPr>
                <a:t>Komerční nasazení</a:t>
              </a:r>
              <a:endParaRPr lang="cs-CZ" b="1" dirty="0">
                <a:solidFill>
                  <a:srgbClr val="080808"/>
                </a:solidFill>
              </a:endParaRPr>
            </a:p>
          </p:txBody>
        </p:sp>
        <p:sp>
          <p:nvSpPr>
            <p:cNvPr id="16" name="Zaoblený obdélník 15"/>
            <p:cNvSpPr/>
            <p:nvPr/>
          </p:nvSpPr>
          <p:spPr>
            <a:xfrm>
              <a:off x="4211960" y="3721653"/>
              <a:ext cx="150763" cy="23162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4175087" y="4271565"/>
              <a:ext cx="23510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080808"/>
                  </a:solidFill>
                </a:rPr>
                <a:t>www.cholerahaiti.com</a:t>
              </a:r>
              <a:endParaRPr lang="cs-CZ" b="1" dirty="0">
                <a:solidFill>
                  <a:srgbClr val="080808"/>
                </a:solidFill>
              </a:endParaRPr>
            </a:p>
          </p:txBody>
        </p:sp>
        <p:sp>
          <p:nvSpPr>
            <p:cNvPr id="18" name="Zaoblený obdélník 17"/>
            <p:cNvSpPr/>
            <p:nvPr/>
          </p:nvSpPr>
          <p:spPr>
            <a:xfrm>
              <a:off x="7735327" y="3966342"/>
              <a:ext cx="150763" cy="23162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6900845" y="4302342"/>
              <a:ext cx="18197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b="1" dirty="0" err="1" smtClean="0">
                  <a:solidFill>
                    <a:srgbClr val="080808"/>
                  </a:solidFill>
                </a:rPr>
                <a:t>Fidcon</a:t>
              </a:r>
              <a:r>
                <a:rPr lang="cs-CZ" b="1" dirty="0" smtClean="0">
                  <a:solidFill>
                    <a:srgbClr val="080808"/>
                  </a:solidFill>
                </a:rPr>
                <a:t/>
              </a:r>
              <a:br>
                <a:rPr lang="cs-CZ" b="1" dirty="0" smtClean="0">
                  <a:solidFill>
                    <a:srgbClr val="080808"/>
                  </a:solidFill>
                </a:rPr>
              </a:br>
              <a:r>
                <a:rPr lang="cs-CZ" sz="1400" dirty="0" smtClean="0">
                  <a:solidFill>
                    <a:srgbClr val="080808"/>
                  </a:solidFill>
                </a:rPr>
                <a:t>kopání studen na Haiti</a:t>
              </a:r>
              <a:endParaRPr lang="cs-CZ" dirty="0">
                <a:solidFill>
                  <a:srgbClr val="080808"/>
                </a:solidFill>
              </a:endParaRPr>
            </a:p>
          </p:txBody>
        </p:sp>
        <p:sp>
          <p:nvSpPr>
            <p:cNvPr id="20" name="Zaoblený obdélník 19"/>
            <p:cNvSpPr/>
            <p:nvPr/>
          </p:nvSpPr>
          <p:spPr>
            <a:xfrm>
              <a:off x="6691353" y="3724200"/>
              <a:ext cx="150763" cy="23162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5710034" y="3255372"/>
              <a:ext cx="2113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b="1" dirty="0" smtClean="0">
                  <a:solidFill>
                    <a:srgbClr val="080808"/>
                  </a:solidFill>
                </a:rPr>
                <a:t>GINA Software s.r.o.</a:t>
              </a:r>
              <a:endParaRPr lang="cs-CZ" b="1" dirty="0">
                <a:solidFill>
                  <a:srgbClr val="080808"/>
                </a:solidFill>
              </a:endParaRP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44710" y="2984654"/>
              <a:ext cx="13724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b="1" dirty="0" err="1" smtClean="0">
                  <a:solidFill>
                    <a:srgbClr val="080808"/>
                  </a:solidFill>
                </a:rPr>
                <a:t>Imagine</a:t>
              </a:r>
              <a:r>
                <a:rPr lang="cs-CZ" b="1" dirty="0" smtClean="0">
                  <a:solidFill>
                    <a:srgbClr val="080808"/>
                  </a:solidFill>
                </a:rPr>
                <a:t> Cup</a:t>
              </a:r>
              <a:br>
                <a:rPr lang="cs-CZ" b="1" dirty="0" smtClean="0">
                  <a:solidFill>
                    <a:srgbClr val="080808"/>
                  </a:solidFill>
                </a:rPr>
              </a:br>
              <a:r>
                <a:rPr lang="cs-CZ" b="1" dirty="0" err="1" smtClean="0">
                  <a:solidFill>
                    <a:srgbClr val="080808"/>
                  </a:solidFill>
                </a:rPr>
                <a:t>Poland</a:t>
              </a:r>
              <a:endParaRPr lang="cs-CZ" b="1" dirty="0">
                <a:solidFill>
                  <a:srgbClr val="080808"/>
                </a:solidFill>
              </a:endParaRPr>
            </a:p>
          </p:txBody>
        </p:sp>
        <p:sp>
          <p:nvSpPr>
            <p:cNvPr id="23" name="Zaoblený obdélník 22"/>
            <p:cNvSpPr/>
            <p:nvPr/>
          </p:nvSpPr>
          <p:spPr>
            <a:xfrm>
              <a:off x="3013686" y="3954635"/>
              <a:ext cx="150763" cy="23162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2809150" y="4271564"/>
              <a:ext cx="559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dirty="0" smtClean="0">
                  <a:solidFill>
                    <a:srgbClr val="080808"/>
                  </a:solidFill>
                </a:rPr>
                <a:t>HTC</a:t>
              </a:r>
              <a:endParaRPr lang="cs-CZ" dirty="0">
                <a:solidFill>
                  <a:srgbClr val="080808"/>
                </a:solidFill>
              </a:endParaRPr>
            </a:p>
          </p:txBody>
        </p:sp>
      </p:grpSp>
      <p:sp>
        <p:nvSpPr>
          <p:cNvPr id="25" name="TextovéPole 24"/>
          <p:cNvSpPr txBox="1"/>
          <p:nvPr/>
        </p:nvSpPr>
        <p:spPr>
          <a:xfrm>
            <a:off x="539553" y="4869160"/>
            <a:ext cx="1898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4D4D4D"/>
                </a:solidFill>
              </a:rPr>
              <a:t>Červenec 2010</a:t>
            </a:r>
            <a:endParaRPr lang="cs-CZ" sz="1400" dirty="0">
              <a:solidFill>
                <a:srgbClr val="4D4D4D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502832" y="4869160"/>
            <a:ext cx="684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4D4D4D"/>
                </a:solidFill>
              </a:rPr>
              <a:t>Září</a:t>
            </a:r>
            <a:endParaRPr lang="cs-CZ" sz="1400" dirty="0">
              <a:solidFill>
                <a:srgbClr val="4D4D4D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4963196" y="4864069"/>
            <a:ext cx="824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4D4D4D"/>
                </a:solidFill>
              </a:rPr>
              <a:t>Říjen</a:t>
            </a:r>
            <a:endParaRPr lang="cs-CZ" sz="1400" dirty="0">
              <a:solidFill>
                <a:srgbClr val="4D4D4D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6473024" y="4869160"/>
            <a:ext cx="1195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4D4D4D"/>
                </a:solidFill>
              </a:rPr>
              <a:t>Listopad</a:t>
            </a:r>
            <a:endParaRPr lang="cs-CZ" sz="1400" dirty="0">
              <a:solidFill>
                <a:srgbClr val="4D4D4D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2227026" y="4869160"/>
            <a:ext cx="90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4D4D4D"/>
                </a:solidFill>
              </a:rPr>
              <a:t>Srpen</a:t>
            </a:r>
            <a:endParaRPr lang="cs-CZ" sz="1400" dirty="0">
              <a:solidFill>
                <a:srgbClr val="4D4D4D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  <p:pic>
        <p:nvPicPr>
          <p:cNvPr id="29698" name="Picture 2" descr="C:\hrabi_data\cholerahaiti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784727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Jihomoravské inovační centrum</a:t>
            </a:r>
          </a:p>
        </p:txBody>
      </p:sp>
      <p:sp>
        <p:nvSpPr>
          <p:cNvPr id="3081" name="Rectangle 2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sz="2400" dirty="0" smtClean="0"/>
              <a:t>Jihomoravské inovační centrum (JIC) vzniklo v roce 2003 jako zájmové sdružení právnických osob</a:t>
            </a:r>
          </a:p>
          <a:p>
            <a:pPr marL="23813" lvl="1" indent="-23813" eaLnBrk="1" hangingPunct="1">
              <a:lnSpc>
                <a:spcPct val="80000"/>
              </a:lnSpc>
              <a:buNone/>
              <a:defRPr/>
            </a:pPr>
            <a:endParaRPr lang="cs-CZ" sz="1800" dirty="0" smtClean="0"/>
          </a:p>
          <a:p>
            <a:pPr marL="23813" lvl="1" indent="-23813" eaLnBrk="1" hangingPunct="1">
              <a:lnSpc>
                <a:spcPct val="80000"/>
              </a:lnSpc>
              <a:buNone/>
              <a:defRPr/>
            </a:pPr>
            <a:r>
              <a:rPr lang="cs-CZ" sz="1800" dirty="0" smtClean="0"/>
              <a:t>Jihomoravský kraj</a:t>
            </a:r>
          </a:p>
          <a:p>
            <a:pPr marL="23813" lvl="1" indent="-23813" eaLnBrk="1" hangingPunct="1">
              <a:lnSpc>
                <a:spcPct val="80000"/>
              </a:lnSpc>
              <a:buNone/>
              <a:defRPr/>
            </a:pPr>
            <a:r>
              <a:rPr lang="cs-CZ" sz="1800" dirty="0" smtClean="0"/>
              <a:t>    Statutární město Brno</a:t>
            </a:r>
          </a:p>
          <a:p>
            <a:pPr marL="23813" lvl="1" indent="-23813" eaLnBrk="1" hangingPunct="1">
              <a:lnSpc>
                <a:spcPct val="80000"/>
              </a:lnSpc>
              <a:buNone/>
              <a:defRPr/>
            </a:pPr>
            <a:r>
              <a:rPr lang="cs-CZ" sz="1800" dirty="0" smtClean="0"/>
              <a:t>        Masarykova univerzita</a:t>
            </a:r>
          </a:p>
          <a:p>
            <a:pPr marL="23813" lvl="1" indent="-23813" eaLnBrk="1" hangingPunct="1">
              <a:lnSpc>
                <a:spcPct val="80000"/>
              </a:lnSpc>
              <a:spcBef>
                <a:spcPts val="432"/>
              </a:spcBef>
              <a:buNone/>
              <a:defRPr/>
            </a:pPr>
            <a:r>
              <a:rPr lang="cs-CZ" sz="1800" dirty="0" smtClean="0"/>
              <a:t>            Vysoké učení technické v Brně </a:t>
            </a:r>
          </a:p>
          <a:p>
            <a:pPr marL="23813" lvl="1" indent="-23813" eaLnBrk="1" hangingPunct="1">
              <a:lnSpc>
                <a:spcPct val="80000"/>
              </a:lnSpc>
              <a:spcBef>
                <a:spcPts val="0"/>
              </a:spcBef>
              <a:spcAft>
                <a:spcPts val="432"/>
              </a:spcAft>
              <a:buNone/>
              <a:defRPr/>
            </a:pPr>
            <a:r>
              <a:rPr lang="cs-CZ" sz="1800" dirty="0" smtClean="0"/>
              <a:t>		</a:t>
            </a:r>
            <a:r>
              <a:rPr lang="cs-CZ" sz="1800" dirty="0" err="1" smtClean="0"/>
              <a:t>Mendelova</a:t>
            </a:r>
            <a:r>
              <a:rPr lang="cs-CZ" sz="1800" dirty="0" smtClean="0"/>
              <a:t> zemědělská a lesnická univerzita</a:t>
            </a:r>
          </a:p>
          <a:p>
            <a:pPr marL="23813" lvl="1" indent="-23813" eaLnBrk="1" hangingPunct="1">
              <a:lnSpc>
                <a:spcPct val="80000"/>
              </a:lnSpc>
              <a:spcBef>
                <a:spcPts val="0"/>
              </a:spcBef>
              <a:spcAft>
                <a:spcPts val="432"/>
              </a:spcAft>
              <a:buNone/>
              <a:defRPr/>
            </a:pPr>
            <a:r>
              <a:rPr lang="cs-CZ" sz="1800" dirty="0" smtClean="0"/>
              <a:t>                     Veterinární a farmaceutická univerzita Brno</a:t>
            </a:r>
          </a:p>
          <a:p>
            <a:pPr marL="23813" lvl="1" indent="-23813" eaLnBrk="1" hangingPunct="1">
              <a:lnSpc>
                <a:spcPct val="80000"/>
              </a:lnSpc>
              <a:spcBef>
                <a:spcPts val="0"/>
              </a:spcBef>
              <a:spcAft>
                <a:spcPts val="432"/>
              </a:spcAft>
              <a:buNone/>
              <a:defRPr/>
            </a:pPr>
            <a:r>
              <a:rPr lang="cs-CZ" sz="1800" dirty="0" smtClean="0">
                <a:latin typeface="Anivers" pitchFamily="50" charset="0"/>
              </a:rPr>
              <a:t>		</a:t>
            </a:r>
            <a:endParaRPr lang="cs-CZ" dirty="0" smtClean="0">
              <a:latin typeface="Anivers" pitchFamily="50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6366" y="4954848"/>
            <a:ext cx="1558866" cy="49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0" descr="MUNI_logo_velké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790742" y="4594808"/>
            <a:ext cx="935278" cy="93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870862" y="4594808"/>
            <a:ext cx="865236" cy="9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Z:\04_MARKETING\Loga\zakladatelé\VUT\VUT_logo_cz_s napisem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40152" y="4581128"/>
            <a:ext cx="1571625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Z:\04_MARKETING\Loga\zakladatelé\VFU\VFU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726102" y="4581128"/>
            <a:ext cx="928687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62550" y="4666816"/>
            <a:ext cx="1584176" cy="83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MIC Akcelerátor</a:t>
            </a:r>
            <a:r>
              <a:rPr lang="en-US" dirty="0" smtClean="0"/>
              <a:t> </a:t>
            </a:r>
            <a:r>
              <a:rPr lang="cs-CZ" dirty="0" smtClean="0"/>
              <a:t>- přínosy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065588"/>
          </a:xfrm>
        </p:spPr>
        <p:txBody>
          <a:bodyPr/>
          <a:lstStyle/>
          <a:p>
            <a:pPr defTabSz="288000"/>
            <a:r>
              <a:rPr lang="cs-CZ" sz="2800" dirty="0" smtClean="0">
                <a:solidFill>
                  <a:srgbClr val="080808"/>
                </a:solidFill>
              </a:rPr>
              <a:t>Konzultace s odborníky</a:t>
            </a:r>
          </a:p>
          <a:p>
            <a:pPr defTabSz="288000"/>
            <a:r>
              <a:rPr lang="cs-CZ" sz="2800" dirty="0" smtClean="0">
                <a:solidFill>
                  <a:srgbClr val="080808"/>
                </a:solidFill>
              </a:rPr>
              <a:t>Trénink prezentačních dovedností</a:t>
            </a:r>
          </a:p>
          <a:p>
            <a:pPr defTabSz="288000"/>
            <a:r>
              <a:rPr lang="cs-CZ" sz="2800" dirty="0" smtClean="0">
                <a:solidFill>
                  <a:srgbClr val="080808"/>
                </a:solidFill>
              </a:rPr>
              <a:t>Nové podněty, inspirace</a:t>
            </a:r>
          </a:p>
          <a:p>
            <a:pPr defTabSz="288000"/>
            <a:r>
              <a:rPr lang="cs-CZ" sz="2800" dirty="0" smtClean="0">
                <a:solidFill>
                  <a:srgbClr val="080808"/>
                </a:solidFill>
              </a:rPr>
              <a:t>Vzdělání v oboru managementu</a:t>
            </a:r>
          </a:p>
          <a:p>
            <a:pPr defTabSz="288000"/>
            <a:r>
              <a:rPr lang="cs-CZ" sz="2800" dirty="0" smtClean="0">
                <a:solidFill>
                  <a:srgbClr val="080808"/>
                </a:solidFill>
              </a:rPr>
              <a:t>Zapůjčení hardware, knih</a:t>
            </a:r>
          </a:p>
          <a:p>
            <a:pPr defTabSz="288000"/>
            <a:r>
              <a:rPr lang="cs-CZ" sz="2800" dirty="0" smtClean="0">
                <a:solidFill>
                  <a:srgbClr val="080808"/>
                </a:solidFill>
              </a:rPr>
              <a:t>Zprostředkování technických konzultací v MS</a:t>
            </a:r>
          </a:p>
          <a:p>
            <a:pPr defTabSz="288000"/>
            <a:r>
              <a:rPr lang="cs-CZ" sz="2800" dirty="0" smtClean="0">
                <a:solidFill>
                  <a:srgbClr val="080808"/>
                </a:solidFill>
              </a:rPr>
              <a:t>Pomoc se založením firmy</a:t>
            </a:r>
          </a:p>
          <a:p>
            <a:endParaRPr lang="cs-CZ" sz="280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MIC Akcelerátor 2.0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kratší a </a:t>
            </a:r>
            <a:r>
              <a:rPr lang="cs-CZ" sz="2800" dirty="0" smtClean="0"/>
              <a:t>intenzivnější</a:t>
            </a:r>
            <a:r>
              <a:rPr lang="en-US" sz="2800" dirty="0" smtClean="0"/>
              <a:t> (4 m</a:t>
            </a:r>
            <a:r>
              <a:rPr lang="cs-CZ" sz="2800" dirty="0" err="1" smtClean="0"/>
              <a:t>ěsíce</a:t>
            </a:r>
            <a:r>
              <a:rPr lang="cs-CZ" sz="2800" dirty="0" smtClean="0"/>
              <a:t>)</a:t>
            </a:r>
            <a:endParaRPr lang="cs-CZ" sz="2800" dirty="0" smtClean="0"/>
          </a:p>
          <a:p>
            <a:r>
              <a:rPr lang="cs-CZ" sz="2800" dirty="0" smtClean="0"/>
              <a:t>součástí výuky na VŠ v Brně a Hradci Králové</a:t>
            </a:r>
          </a:p>
          <a:p>
            <a:r>
              <a:rPr lang="cs-CZ" sz="2800" dirty="0" smtClean="0"/>
              <a:t>pilotní spuštění mezinárodně v Singapuru, Karáčí, </a:t>
            </a:r>
            <a:r>
              <a:rPr lang="cs-CZ" sz="2800" dirty="0" err="1" smtClean="0"/>
              <a:t>Sao</a:t>
            </a:r>
            <a:r>
              <a:rPr lang="cs-CZ" sz="2800" dirty="0" smtClean="0"/>
              <a:t> Paulo a Porto </a:t>
            </a:r>
            <a:r>
              <a:rPr lang="cs-CZ" sz="2800" dirty="0" err="1" smtClean="0"/>
              <a:t>Allegre</a:t>
            </a:r>
            <a:endParaRPr lang="cs-CZ" sz="2800" dirty="0" smtClean="0"/>
          </a:p>
          <a:p>
            <a:r>
              <a:rPr lang="cs-CZ" sz="2800" dirty="0" smtClean="0"/>
              <a:t>od roku 2011 oficiální program na podporu podnikání studentů poskytovaný společností Microsoft</a:t>
            </a:r>
            <a:endParaRPr lang="cs-CZ" sz="280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hrabi_data\webno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556792"/>
            <a:ext cx="4608512" cy="3634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Success</a:t>
            </a:r>
            <a:r>
              <a:rPr lang="cs-CZ" dirty="0" smtClean="0"/>
              <a:t> Story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 smtClean="0"/>
              <a:t>webNode</a:t>
            </a:r>
            <a:endParaRPr lang="cs-CZ" sz="2800" dirty="0" smtClean="0"/>
          </a:p>
          <a:p>
            <a:r>
              <a:rPr lang="en-US" sz="2800" dirty="0" smtClean="0"/>
              <a:t>Y</a:t>
            </a:r>
            <a:r>
              <a:rPr lang="cs-CZ" sz="2800" dirty="0" smtClean="0"/>
              <a:t> S</a:t>
            </a:r>
            <a:r>
              <a:rPr lang="en-US" sz="2800" dirty="0" smtClean="0"/>
              <a:t>oft</a:t>
            </a:r>
          </a:p>
          <a:p>
            <a:r>
              <a:rPr lang="en-US" sz="2800" dirty="0" smtClean="0"/>
              <a:t>Bender Robotics</a:t>
            </a:r>
            <a:endParaRPr lang="cs-CZ" sz="2800" dirty="0" smtClean="0"/>
          </a:p>
          <a:p>
            <a:r>
              <a:rPr lang="en-US" sz="2800" dirty="0" err="1" smtClean="0"/>
              <a:t>InveaTech</a:t>
            </a:r>
            <a:endParaRPr lang="en-US" sz="2800" dirty="0" smtClean="0"/>
          </a:p>
          <a:p>
            <a:r>
              <a:rPr lang="cs-CZ" sz="2800" dirty="0" smtClean="0"/>
              <a:t>A další</a:t>
            </a:r>
          </a:p>
          <a:p>
            <a:endParaRPr lang="cs-CZ" sz="2800" dirty="0" smtClean="0"/>
          </a:p>
          <a:p>
            <a:r>
              <a:rPr lang="cs-CZ" sz="2800" b="1" dirty="0" smtClean="0"/>
              <a:t>350 nových </a:t>
            </a:r>
            <a:r>
              <a:rPr lang="cs-CZ" sz="2800" b="1" dirty="0" err="1" smtClean="0"/>
              <a:t>Hi</a:t>
            </a:r>
            <a:r>
              <a:rPr lang="cs-CZ" sz="2800" b="1" dirty="0" smtClean="0"/>
              <a:t>-</a:t>
            </a:r>
            <a:r>
              <a:rPr lang="cs-CZ" sz="2800" b="1" dirty="0" err="1" smtClean="0"/>
              <a:t>Tech</a:t>
            </a:r>
            <a:r>
              <a:rPr lang="cs-CZ" sz="2800" b="1" dirty="0" smtClean="0"/>
              <a:t> pracovních míst</a:t>
            </a:r>
          </a:p>
          <a:p>
            <a:r>
              <a:rPr lang="cs-CZ" sz="2800" b="1" dirty="0" smtClean="0"/>
              <a:t>Roční obrat přes 1,3 </a:t>
            </a:r>
            <a:r>
              <a:rPr lang="cs-CZ" sz="2800" b="1" dirty="0" err="1" smtClean="0"/>
              <a:t>mld</a:t>
            </a:r>
            <a:r>
              <a:rPr lang="cs-CZ" sz="2800" b="1" dirty="0" smtClean="0"/>
              <a:t> Kč</a:t>
            </a:r>
            <a:endParaRPr lang="cs-CZ" sz="2800" b="1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013176"/>
            <a:ext cx="8218487" cy="5762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www.micakcelerator.cz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3489251"/>
          </a:xfrm>
        </p:spPr>
        <p:txBody>
          <a:bodyPr/>
          <a:lstStyle/>
          <a:p>
            <a:pPr algn="ctr">
              <a:buNone/>
            </a:pPr>
            <a:r>
              <a:rPr lang="cs-CZ" sz="4000" dirty="0" smtClean="0"/>
              <a:t>Rozjeďte svou firmu, teď!</a:t>
            </a:r>
          </a:p>
          <a:p>
            <a:pPr algn="ctr">
              <a:buNone/>
            </a:pPr>
            <a:r>
              <a:rPr lang="cs-CZ" sz="4000" dirty="0" smtClean="0"/>
              <a:t>Zn.: MIC Akcelerátor</a:t>
            </a:r>
          </a:p>
          <a:p>
            <a:pPr algn="ctr">
              <a:buNone/>
            </a:pPr>
            <a:endParaRPr lang="cs-CZ" sz="4000" dirty="0" smtClean="0"/>
          </a:p>
          <a:p>
            <a:pPr algn="ctr">
              <a:buNone/>
            </a:pPr>
            <a:endParaRPr lang="cs-CZ" sz="400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Podpora studentských aktivit od JIC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4065588"/>
          </a:xfrm>
        </p:spPr>
        <p:txBody>
          <a:bodyPr/>
          <a:lstStyle/>
          <a:p>
            <a:r>
              <a:rPr lang="cs-CZ" dirty="0" smtClean="0"/>
              <a:t>Identifikace úspěšných lidí a projektů </a:t>
            </a:r>
          </a:p>
          <a:p>
            <a:pPr lvl="1"/>
            <a:r>
              <a:rPr lang="cs-CZ" dirty="0" smtClean="0"/>
              <a:t>(MIC </a:t>
            </a:r>
            <a:r>
              <a:rPr lang="cs-CZ" dirty="0" err="1" smtClean="0"/>
              <a:t>Minutes</a:t>
            </a:r>
            <a:r>
              <a:rPr lang="cs-CZ" dirty="0" smtClean="0"/>
              <a:t>, </a:t>
            </a:r>
            <a:r>
              <a:rPr lang="cs-CZ" dirty="0" err="1" smtClean="0"/>
              <a:t>Imagine</a:t>
            </a:r>
            <a:r>
              <a:rPr lang="cs-CZ" dirty="0" smtClean="0"/>
              <a:t> </a:t>
            </a:r>
            <a:r>
              <a:rPr lang="cs-CZ" dirty="0" err="1" smtClean="0"/>
              <a:t>Cup</a:t>
            </a:r>
            <a:r>
              <a:rPr lang="cs-CZ" dirty="0" smtClean="0"/>
              <a:t>)</a:t>
            </a:r>
          </a:p>
          <a:p>
            <a:r>
              <a:rPr lang="cs-CZ" dirty="0" smtClean="0"/>
              <a:t>Nasměrování a rozvoj </a:t>
            </a:r>
          </a:p>
          <a:p>
            <a:pPr lvl="1"/>
            <a:r>
              <a:rPr lang="cs-CZ" dirty="0" smtClean="0"/>
              <a:t>(MIC Akcelerátor, MS Business </a:t>
            </a:r>
            <a:r>
              <a:rPr lang="cs-CZ" dirty="0" err="1" smtClean="0"/>
              <a:t>Academy</a:t>
            </a:r>
            <a:r>
              <a:rPr lang="cs-CZ" dirty="0" smtClean="0"/>
              <a:t>, </a:t>
            </a:r>
            <a:r>
              <a:rPr lang="cs-CZ" dirty="0" err="1" smtClean="0"/>
              <a:t>Tech</a:t>
            </a:r>
            <a:r>
              <a:rPr lang="cs-CZ" dirty="0" smtClean="0"/>
              <a:t> školení)</a:t>
            </a:r>
          </a:p>
          <a:p>
            <a:r>
              <a:rPr lang="cs-CZ" dirty="0" smtClean="0"/>
              <a:t>Inkubační program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err="1" smtClean="0"/>
              <a:t>Integrated</a:t>
            </a:r>
            <a:r>
              <a:rPr lang="cs-CZ" sz="2800" dirty="0" smtClean="0"/>
              <a:t> Marketing </a:t>
            </a:r>
            <a:r>
              <a:rPr lang="cs-CZ" sz="2800" dirty="0" err="1" smtClean="0"/>
              <a:t>Communications</a:t>
            </a:r>
            <a:r>
              <a:rPr lang="cs-CZ" sz="2800" dirty="0" smtClean="0"/>
              <a:t> </a:t>
            </a:r>
            <a:r>
              <a:rPr lang="cs-CZ" sz="2800" dirty="0" err="1" smtClean="0"/>
              <a:t>Strategy</a:t>
            </a:r>
            <a:r>
              <a:rPr lang="cs-CZ" sz="2800" dirty="0" smtClean="0"/>
              <a:t> </a:t>
            </a:r>
            <a:r>
              <a:rPr lang="cs-CZ" sz="2800" dirty="0" err="1" smtClean="0"/>
              <a:t>Course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sz="2800" b="1" dirty="0" smtClean="0"/>
              <a:t>PROJECT GOALS</a:t>
            </a:r>
            <a:endParaRPr lang="cs-CZ" sz="2800" dirty="0" smtClean="0"/>
          </a:p>
          <a:p>
            <a:pPr lvl="0"/>
            <a:r>
              <a:rPr lang="en-US" sz="2800" dirty="0" smtClean="0"/>
              <a:t>Increase awareness about MIC, its programs and entrepreneurship </a:t>
            </a:r>
            <a:endParaRPr lang="cs-CZ" sz="2800" dirty="0" smtClean="0"/>
          </a:p>
          <a:p>
            <a:pPr lvl="0"/>
            <a:r>
              <a:rPr lang="en-US" sz="2800" dirty="0" smtClean="0"/>
              <a:t>Increase number of students interested in next year MIC Accelerator program </a:t>
            </a:r>
            <a:endParaRPr lang="cs-CZ" sz="2800" dirty="0" smtClean="0"/>
          </a:p>
          <a:p>
            <a:pPr lvl="0"/>
            <a:r>
              <a:rPr lang="en-US" sz="2800" dirty="0" smtClean="0"/>
              <a:t>Increase number of new companies in the Incubation </a:t>
            </a:r>
            <a:r>
              <a:rPr lang="en-US" sz="2800" dirty="0" smtClean="0"/>
              <a:t>program</a:t>
            </a:r>
            <a:endParaRPr lang="cs-CZ" sz="2800" dirty="0" smtClean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45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err="1" smtClean="0"/>
              <a:t>Integrated</a:t>
            </a:r>
            <a:r>
              <a:rPr lang="cs-CZ" sz="2800" dirty="0" smtClean="0"/>
              <a:t> Marketing </a:t>
            </a:r>
            <a:r>
              <a:rPr lang="cs-CZ" sz="2800" dirty="0" err="1" smtClean="0"/>
              <a:t>Communications</a:t>
            </a:r>
            <a:r>
              <a:rPr lang="cs-CZ" sz="2800" dirty="0" smtClean="0"/>
              <a:t> </a:t>
            </a:r>
            <a:r>
              <a:rPr lang="cs-CZ" sz="2800" dirty="0" err="1" smtClean="0"/>
              <a:t>Strategy</a:t>
            </a:r>
            <a:r>
              <a:rPr lang="cs-CZ" sz="2800" dirty="0" smtClean="0"/>
              <a:t> </a:t>
            </a:r>
            <a:r>
              <a:rPr lang="cs-CZ" sz="2800" dirty="0" err="1" smtClean="0"/>
              <a:t>Course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b="1" dirty="0" smtClean="0"/>
              <a:t>LONG-TERM </a:t>
            </a:r>
            <a:r>
              <a:rPr lang="en-US" sz="2800" b="1" dirty="0" smtClean="0"/>
              <a:t>GOALS</a:t>
            </a:r>
            <a:endParaRPr lang="cs-CZ" sz="2800" dirty="0" smtClean="0"/>
          </a:p>
          <a:p>
            <a:pPr lvl="0"/>
            <a:r>
              <a:rPr lang="en-US" sz="2800" dirty="0" smtClean="0"/>
              <a:t>Increase number of students interested entrepreneurship</a:t>
            </a:r>
            <a:endParaRPr lang="cs-CZ" sz="2800" dirty="0" smtClean="0"/>
          </a:p>
          <a:p>
            <a:pPr lvl="0"/>
            <a:r>
              <a:rPr lang="en-US" sz="2800" dirty="0" smtClean="0"/>
              <a:t>Increase number of new employees in successful companies, lower unemployment and higher tax income for the region</a:t>
            </a:r>
            <a:endParaRPr lang="cs-CZ" sz="2800" dirty="0" smtClean="0"/>
          </a:p>
          <a:p>
            <a:pPr lvl="0"/>
            <a:r>
              <a:rPr lang="en-US" sz="2800" dirty="0" smtClean="0"/>
              <a:t>Position the MIC as a main player in the entrepreneurship growth in the region</a:t>
            </a:r>
            <a:endParaRPr lang="cs-CZ" sz="2800" dirty="0" smtClean="0"/>
          </a:p>
          <a:p>
            <a:endParaRPr lang="cs-CZ" sz="280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46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err="1" smtClean="0"/>
              <a:t>Integrated</a:t>
            </a:r>
            <a:r>
              <a:rPr lang="cs-CZ" sz="2800" dirty="0" smtClean="0"/>
              <a:t> Marketing </a:t>
            </a:r>
            <a:r>
              <a:rPr lang="cs-CZ" sz="2800" dirty="0" err="1" smtClean="0"/>
              <a:t>Communications</a:t>
            </a:r>
            <a:r>
              <a:rPr lang="cs-CZ" sz="2800" dirty="0" smtClean="0"/>
              <a:t> </a:t>
            </a:r>
            <a:r>
              <a:rPr lang="cs-CZ" sz="2800" dirty="0" err="1" smtClean="0"/>
              <a:t>Strategy</a:t>
            </a:r>
            <a:r>
              <a:rPr lang="cs-CZ" sz="2800" dirty="0" smtClean="0"/>
              <a:t> </a:t>
            </a:r>
            <a:r>
              <a:rPr lang="cs-CZ" sz="2800" dirty="0" err="1" smtClean="0"/>
              <a:t>Course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800" b="1" dirty="0" smtClean="0"/>
              <a:t>MIC </a:t>
            </a:r>
            <a:r>
              <a:rPr lang="cs-CZ" sz="2800" b="1" dirty="0" err="1" smtClean="0"/>
              <a:t>Accelerator</a:t>
            </a:r>
            <a:r>
              <a:rPr lang="cs-CZ" sz="2800" b="1" dirty="0" smtClean="0"/>
              <a:t> 2011 - </a:t>
            </a:r>
            <a:r>
              <a:rPr lang="en-US" sz="2800" b="1" dirty="0" smtClean="0"/>
              <a:t>PROJECT </a:t>
            </a:r>
            <a:r>
              <a:rPr lang="en-US" sz="2800" b="1" dirty="0" smtClean="0"/>
              <a:t>BUDGET</a:t>
            </a:r>
            <a:endParaRPr lang="cs-CZ" sz="2800" dirty="0" smtClean="0"/>
          </a:p>
          <a:p>
            <a:r>
              <a:rPr lang="en-US" sz="2800" dirty="0" smtClean="0"/>
              <a:t>200 000 K</a:t>
            </a:r>
            <a:r>
              <a:rPr lang="cs-CZ" sz="2800" dirty="0" smtClean="0"/>
              <a:t>č per </a:t>
            </a:r>
            <a:r>
              <a:rPr lang="en-US" sz="2800" dirty="0" smtClean="0"/>
              <a:t>year </a:t>
            </a:r>
            <a:r>
              <a:rPr lang="cs-CZ" sz="2800" dirty="0" smtClean="0"/>
              <a:t>(</a:t>
            </a:r>
            <a:r>
              <a:rPr lang="cs-CZ" sz="2800" dirty="0" err="1" smtClean="0"/>
              <a:t>without</a:t>
            </a:r>
            <a:r>
              <a:rPr lang="cs-CZ" sz="2800" dirty="0" smtClean="0"/>
              <a:t> people </a:t>
            </a:r>
            <a:r>
              <a:rPr lang="cs-CZ" sz="2800" dirty="0" err="1" smtClean="0"/>
              <a:t>inhouse</a:t>
            </a:r>
            <a:r>
              <a:rPr lang="cs-CZ" sz="2800" dirty="0" smtClean="0"/>
              <a:t>)</a:t>
            </a:r>
            <a:endParaRPr lang="cs-CZ" sz="2800" dirty="0" smtClean="0"/>
          </a:p>
          <a:p>
            <a:endParaRPr lang="cs-CZ" sz="2800" dirty="0" smtClean="0"/>
          </a:p>
          <a:p>
            <a:pPr>
              <a:buNone/>
            </a:pPr>
            <a:r>
              <a:rPr lang="en-US" sz="2800" b="1" dirty="0" smtClean="0"/>
              <a:t>REWARD FOR ALL THE TEAMS AT FI</a:t>
            </a:r>
            <a:endParaRPr lang="cs-CZ" sz="2800" dirty="0" smtClean="0"/>
          </a:p>
          <a:p>
            <a:r>
              <a:rPr lang="cs-CZ" sz="2800" dirty="0" smtClean="0"/>
              <a:t>Nice party on 2nd </a:t>
            </a:r>
            <a:r>
              <a:rPr lang="cs-CZ" sz="2800" dirty="0" err="1" smtClean="0"/>
              <a:t>of</a:t>
            </a:r>
            <a:r>
              <a:rPr lang="cs-CZ" sz="2800" dirty="0" smtClean="0"/>
              <a:t> June 2011 </a:t>
            </a:r>
            <a:r>
              <a:rPr lang="cs-CZ" sz="2800" dirty="0" err="1" smtClean="0"/>
              <a:t>at</a:t>
            </a:r>
            <a:r>
              <a:rPr lang="cs-CZ" sz="2800" dirty="0" smtClean="0"/>
              <a:t> </a:t>
            </a:r>
            <a:r>
              <a:rPr lang="cs-CZ" sz="2800" dirty="0" smtClean="0"/>
              <a:t>JIC</a:t>
            </a:r>
            <a:endParaRPr lang="cs-CZ" sz="2800" dirty="0" smtClean="0"/>
          </a:p>
          <a:p>
            <a:endParaRPr lang="cs-CZ" sz="2800" dirty="0" smtClean="0"/>
          </a:p>
          <a:p>
            <a:pPr>
              <a:buNone/>
            </a:pPr>
            <a:r>
              <a:rPr lang="en-US" sz="2800" b="1" dirty="0" smtClean="0"/>
              <a:t>REWARD FOR </a:t>
            </a:r>
            <a:r>
              <a:rPr lang="cs-CZ" sz="2800" b="1" dirty="0" smtClean="0"/>
              <a:t>BEST </a:t>
            </a:r>
            <a:r>
              <a:rPr lang="en-US" sz="2800" b="1" dirty="0" smtClean="0"/>
              <a:t>TEAM</a:t>
            </a:r>
            <a:endParaRPr lang="cs-CZ" sz="2800" dirty="0" smtClean="0"/>
          </a:p>
          <a:p>
            <a:r>
              <a:rPr lang="cs-CZ" sz="2800" dirty="0" err="1" smtClean="0"/>
              <a:t>Small</a:t>
            </a:r>
            <a:r>
              <a:rPr lang="cs-CZ" sz="2800" dirty="0" smtClean="0"/>
              <a:t> </a:t>
            </a:r>
            <a:r>
              <a:rPr lang="cs-CZ" sz="2800" dirty="0" err="1" smtClean="0"/>
              <a:t>but</a:t>
            </a:r>
            <a:r>
              <a:rPr lang="cs-CZ" sz="2800" dirty="0" smtClean="0"/>
              <a:t> </a:t>
            </a:r>
            <a:r>
              <a:rPr lang="cs-CZ" sz="2800" dirty="0" err="1" smtClean="0"/>
              <a:t>pleasant</a:t>
            </a:r>
            <a:r>
              <a:rPr lang="cs-CZ" sz="2800" dirty="0" smtClean="0"/>
              <a:t> </a:t>
            </a:r>
            <a:r>
              <a:rPr lang="cs-CZ" sz="2800" dirty="0" err="1" smtClean="0"/>
              <a:t>surprise</a:t>
            </a:r>
            <a:endParaRPr lang="cs-CZ" sz="2800" dirty="0" smtClean="0"/>
          </a:p>
          <a:p>
            <a:endParaRPr lang="cs-CZ" sz="280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47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MIC Akcelerátor 2011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Zakončení :</a:t>
            </a:r>
          </a:p>
          <a:p>
            <a:r>
              <a:rPr lang="cs-CZ" dirty="0" smtClean="0"/>
              <a:t>2. června</a:t>
            </a:r>
          </a:p>
          <a:p>
            <a:r>
              <a:rPr lang="cs-CZ" dirty="0" smtClean="0"/>
              <a:t>prezentace projektů</a:t>
            </a:r>
          </a:p>
          <a:p>
            <a:r>
              <a:rPr lang="cs-CZ" dirty="0" smtClean="0"/>
              <a:t>Výběr a ocenění nejlepších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Další práce s týmy a podpora jejich projektů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MIC Akcelerátor 2012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Rozšíření o další obory (ne jen IT)</a:t>
            </a:r>
          </a:p>
          <a:p>
            <a:r>
              <a:rPr lang="cs-CZ" dirty="0" smtClean="0"/>
              <a:t>Více univerzit, více studentů, více projektů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Vy můžete pomoci změnit svět</a:t>
            </a:r>
          </a:p>
          <a:p>
            <a:pPr>
              <a:buNone/>
            </a:pPr>
            <a:r>
              <a:rPr lang="cs-CZ" dirty="0" smtClean="0"/>
              <a:t>… nebo alespoň Jihomoravský kraj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Jihomo</a:t>
            </a:r>
            <a:r>
              <a:rPr lang="cs-CZ" smtClean="0"/>
              <a:t>r</a:t>
            </a:r>
            <a:r>
              <a:rPr lang="en-US" smtClean="0"/>
              <a:t>avsk</a:t>
            </a:r>
            <a:r>
              <a:rPr lang="cs-CZ" smtClean="0"/>
              <a:t>é inovační centrum</a:t>
            </a:r>
          </a:p>
        </p:txBody>
      </p:sp>
      <p:sp>
        <p:nvSpPr>
          <p:cNvPr id="4101" name="Rectangle 8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4065588"/>
          </a:xfrm>
        </p:spPr>
        <p:txBody>
          <a:bodyPr/>
          <a:lstStyle/>
          <a:p>
            <a:pPr eaLnBrk="1" hangingPunct="1">
              <a:buNone/>
            </a:pPr>
            <a:r>
              <a:rPr lang="cs-CZ" i="1" dirty="0" smtClean="0"/>
              <a:t>MISE JIC: </a:t>
            </a:r>
            <a:endParaRPr lang="en-US" i="1" dirty="0" smtClean="0"/>
          </a:p>
          <a:p>
            <a:pPr eaLnBrk="1" hangingPunct="1">
              <a:buNone/>
            </a:pPr>
            <a:r>
              <a:rPr lang="en-US" i="1" dirty="0" smtClean="0"/>
              <a:t>	</a:t>
            </a:r>
            <a:r>
              <a:rPr lang="cs-CZ" i="1" dirty="0" smtClean="0"/>
              <a:t>Efektivně podporovat vznik a rozvoj inovačních firem</a:t>
            </a:r>
            <a:endParaRPr lang="en-US" i="1" dirty="0" smtClean="0"/>
          </a:p>
          <a:p>
            <a:pPr eaLnBrk="1" hangingPunct="1">
              <a:buNone/>
            </a:pPr>
            <a:endParaRPr lang="cs-CZ" sz="900" b="1" i="1" dirty="0" smtClean="0"/>
          </a:p>
          <a:p>
            <a:pPr eaLnBrk="1" hangingPunct="1">
              <a:buNone/>
            </a:pPr>
            <a:endParaRPr lang="cs-CZ" sz="2000" dirty="0" smtClean="0"/>
          </a:p>
          <a:p>
            <a:pPr eaLnBrk="1" hangingPunct="1">
              <a:buNone/>
            </a:pPr>
            <a:r>
              <a:rPr lang="en-US" dirty="0" err="1" smtClean="0"/>
              <a:t>Obory</a:t>
            </a:r>
            <a:r>
              <a:rPr lang="en-US" dirty="0" smtClean="0"/>
              <a:t>: IT, </a:t>
            </a:r>
            <a:r>
              <a:rPr lang="en-US" dirty="0" err="1" smtClean="0"/>
              <a:t>elektro</a:t>
            </a:r>
            <a:r>
              <a:rPr lang="en-US" dirty="0" smtClean="0"/>
              <a:t>, life sciences, </a:t>
            </a:r>
            <a:r>
              <a:rPr lang="en-US" dirty="0" err="1" smtClean="0"/>
              <a:t>stroj</a:t>
            </a:r>
            <a:r>
              <a:rPr lang="cs-CZ" dirty="0" err="1" smtClean="0"/>
              <a:t>írenství</a:t>
            </a:r>
            <a:endParaRPr lang="cs-CZ" dirty="0" smtClean="0"/>
          </a:p>
          <a:p>
            <a:pPr eaLnBrk="1" hangingPunct="1">
              <a:buNone/>
            </a:pPr>
            <a:endParaRPr lang="cs-CZ" sz="2000" dirty="0" smtClean="0"/>
          </a:p>
          <a:p>
            <a:pPr eaLnBrk="1" hangingPunct="1">
              <a:buNone/>
            </a:pPr>
            <a:r>
              <a:rPr lang="cs-CZ" dirty="0" smtClean="0"/>
              <a:t>JIC dnes = přední poskytovatel podpory inovativním firmám v Evropě</a:t>
            </a:r>
            <a:endParaRPr lang="en-US" dirty="0" smtClean="0"/>
          </a:p>
          <a:p>
            <a:pPr eaLnBrk="1" hangingPunct="1">
              <a:buNone/>
            </a:pPr>
            <a:endParaRPr lang="cs-CZ" dirty="0" smtClean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109B87-0D8E-4D60-9224-685E5C304FAA}" type="datetime1">
              <a:rPr lang="cs-CZ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2F113-0ADA-4199-BBEA-0171411AC610}" type="slidenum">
              <a:rPr lang="cs-CZ"/>
              <a:pPr>
                <a:defRPr/>
              </a:pPr>
              <a:t>5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</a:t>
            </a:r>
            <a:r>
              <a:rPr lang="cs-CZ" dirty="0" smtClean="0"/>
              <a:t>za pozornost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60575"/>
            <a:ext cx="4042792" cy="4065588"/>
          </a:xfrm>
        </p:spPr>
        <p:txBody>
          <a:bodyPr/>
          <a:lstStyle/>
          <a:p>
            <a:pPr>
              <a:buNone/>
            </a:pPr>
            <a:r>
              <a:rPr lang="cs-CZ" sz="2400" dirty="0" smtClean="0"/>
              <a:t>Michal Hrabí</a:t>
            </a:r>
          </a:p>
          <a:p>
            <a:pPr>
              <a:buNone/>
            </a:pPr>
            <a:r>
              <a:rPr lang="cs-CZ" sz="2000" dirty="0" smtClean="0"/>
              <a:t>Jihomoravské inovační centrum</a:t>
            </a:r>
          </a:p>
          <a:p>
            <a:pPr>
              <a:buNone/>
            </a:pPr>
            <a:r>
              <a:rPr lang="cs-CZ" sz="2400" dirty="0" smtClean="0"/>
              <a:t>hrabi</a:t>
            </a:r>
            <a:r>
              <a:rPr lang="en-US" sz="2400" dirty="0" smtClean="0"/>
              <a:t>@</a:t>
            </a:r>
            <a:r>
              <a:rPr lang="en-US" sz="2400" dirty="0" err="1" smtClean="0"/>
              <a:t>jic.cz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Tel: 725 030 170</a:t>
            </a:r>
          </a:p>
          <a:p>
            <a:pPr>
              <a:buNone/>
            </a:pPr>
            <a:r>
              <a:rPr lang="en-US" sz="2400" dirty="0" smtClean="0"/>
              <a:t>www.msic.cz</a:t>
            </a:r>
            <a:endParaRPr lang="cs-CZ" sz="240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8643937" cy="576262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cs typeface="Microsoft Sans Serif" pitchFamily="34" charset="0"/>
              </a:rPr>
              <a:t>Hlavní aktivity JIC </a:t>
            </a:r>
            <a:endParaRPr lang="cs-CZ" dirty="0" smtClean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</p:nvPr>
        </p:nvGraphicFramePr>
        <p:xfrm>
          <a:off x="251520" y="1556792"/>
          <a:ext cx="8572530" cy="4643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F8D283-8737-4C31-AB88-B05EF3AE7C8C}" type="datetime1">
              <a:rPr lang="cs-CZ" smtClean="0"/>
              <a:pPr>
                <a:defRPr/>
              </a:pPr>
              <a:t>23.5.2011</a:t>
            </a:fld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ADF1C-7528-41CA-9947-D39C56B3B957}" type="slidenum">
              <a:rPr lang="cs-CZ" smtClean="0"/>
              <a:pPr>
                <a:defRPr/>
              </a:pPr>
              <a:t>6</a:t>
            </a:fld>
            <a:endParaRPr lang="cs-CZ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Evoluce </a:t>
            </a:r>
            <a:r>
              <a:rPr lang="en-US" dirty="0" smtClean="0"/>
              <a:t>IT </a:t>
            </a:r>
            <a:r>
              <a:rPr lang="cs-CZ" dirty="0" smtClean="0"/>
              <a:t>firmy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760867918"/>
              </p:ext>
            </p:extLst>
          </p:nvPr>
        </p:nvGraphicFramePr>
        <p:xfrm>
          <a:off x="467544" y="1143000"/>
          <a:ext cx="828092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4174767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Microsoft inovační centrum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772816"/>
            <a:ext cx="8229600" cy="406558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sz="2800" i="1" dirty="0" smtClean="0"/>
              <a:t>Cíl: Podpora lokální softwarové ekonomiky</a:t>
            </a:r>
          </a:p>
          <a:p>
            <a:endParaRPr lang="cs-CZ" sz="1800" dirty="0" smtClean="0"/>
          </a:p>
          <a:p>
            <a:r>
              <a:rPr lang="en-US" sz="2800" dirty="0" err="1" smtClean="0"/>
              <a:t>Projekt</a:t>
            </a:r>
            <a:r>
              <a:rPr lang="en-US" sz="2800" dirty="0" smtClean="0"/>
              <a:t> JIC a Microsoft</a:t>
            </a:r>
          </a:p>
          <a:p>
            <a:r>
              <a:rPr lang="cs-CZ" sz="2800" dirty="0" smtClean="0"/>
              <a:t>Založeno 2008</a:t>
            </a:r>
          </a:p>
          <a:p>
            <a:endParaRPr lang="cs-CZ" sz="1800" dirty="0" smtClean="0"/>
          </a:p>
          <a:p>
            <a:r>
              <a:rPr lang="cs-CZ" sz="2800" dirty="0" smtClean="0"/>
              <a:t>70+ akcí ročně</a:t>
            </a:r>
          </a:p>
          <a:p>
            <a:endParaRPr lang="cs-CZ" sz="1800" dirty="0" smtClean="0"/>
          </a:p>
          <a:p>
            <a:r>
              <a:rPr lang="cs-CZ" sz="2800" dirty="0" smtClean="0"/>
              <a:t>Znalosti, </a:t>
            </a:r>
          </a:p>
          <a:p>
            <a:r>
              <a:rPr lang="cs-CZ" sz="2800" dirty="0" smtClean="0"/>
              <a:t>Kontakty,</a:t>
            </a:r>
          </a:p>
          <a:p>
            <a:r>
              <a:rPr lang="cs-CZ" sz="2800" dirty="0" smtClean="0"/>
              <a:t>Technologie</a:t>
            </a:r>
          </a:p>
          <a:p>
            <a:endParaRPr lang="cs-CZ" sz="2800" dirty="0" smtClean="0"/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88024" y="2708920"/>
            <a:ext cx="3874583" cy="2593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MIC Network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Přes 110 center po celém světě (4</a:t>
            </a:r>
            <a:r>
              <a:rPr lang="en-US" dirty="0" smtClean="0"/>
              <a:t>8</a:t>
            </a:r>
            <a:r>
              <a:rPr lang="cs-CZ" dirty="0" smtClean="0"/>
              <a:t> zemí)</a:t>
            </a:r>
          </a:p>
          <a:p>
            <a:r>
              <a:rPr lang="cs-CZ" dirty="0" smtClean="0"/>
              <a:t>V ČR: MIC Brno a MIC Hradec Králové</a:t>
            </a:r>
          </a:p>
          <a:p>
            <a:r>
              <a:rPr lang="cs-CZ" dirty="0" smtClean="0"/>
              <a:t>Partnerství s MS:</a:t>
            </a:r>
          </a:p>
          <a:p>
            <a:pPr lvl="1"/>
            <a:r>
              <a:rPr lang="cs-CZ" dirty="0" smtClean="0"/>
              <a:t>Akademické</a:t>
            </a:r>
          </a:p>
          <a:p>
            <a:pPr lvl="1"/>
            <a:r>
              <a:rPr lang="cs-CZ" dirty="0" smtClean="0"/>
              <a:t>Komerční</a:t>
            </a:r>
          </a:p>
          <a:p>
            <a:pPr lvl="1"/>
            <a:r>
              <a:rPr lang="cs-CZ" dirty="0" smtClean="0"/>
              <a:t>Vládní</a:t>
            </a:r>
          </a:p>
          <a:p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3D6D-E638-4F05-8130-AF42CEFAEDF0}" type="datetime1">
              <a:rPr lang="cs-CZ" smtClean="0"/>
              <a:pPr>
                <a:defRPr/>
              </a:pPr>
              <a:t>23.5.2011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753EA-E49F-4C85-A6E2-085A49C7BD59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  <p:pic>
        <p:nvPicPr>
          <p:cNvPr id="7" name="Picture 5" descr="C:\hrabi_data\foto\MIC-logo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3068960"/>
            <a:ext cx="3867150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Anivers SC"/>
        <a:ea typeface=""/>
        <a:cs typeface=""/>
      </a:majorFont>
      <a:minorFont>
        <a:latin typeface="Constanti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nivers" pitchFamily="50" charset="-1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nivers" pitchFamily="50" charset="-18"/>
          </a:defRPr>
        </a:defPPr>
      </a:lstStyle>
    </a:lnDef>
  </a:objectDefaults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Vlastní návrh">
  <a:themeElements>
    <a:clrScheme name="2_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Vlastní návrh">
      <a:majorFont>
        <a:latin typeface="Anivers SC"/>
        <a:ea typeface=""/>
        <a:cs typeface=""/>
      </a:majorFont>
      <a:minorFont>
        <a:latin typeface="Constanti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nivers" pitchFamily="50" charset="-1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nivers" pitchFamily="50" charset="-18"/>
          </a:defRPr>
        </a:defPPr>
      </a:lstStyle>
    </a:lnDef>
  </a:objectDefaults>
  <a:extraClrSchemeLst>
    <a:extraClrScheme>
      <a:clrScheme name="2_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ICAkcelerator2011_4x3black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3756</TotalTime>
  <Words>1508</Words>
  <Application>Microsoft Office PowerPoint</Application>
  <PresentationFormat>Předvádění na obrazovce (4:3)</PresentationFormat>
  <Paragraphs>482</Paragraphs>
  <Slides>50</Slides>
  <Notes>44</Notes>
  <HiddenSlides>0</HiddenSlides>
  <MMClips>0</MMClips>
  <ScaleCrop>false</ScaleCrop>
  <HeadingPairs>
    <vt:vector size="6" baseType="variant">
      <vt:variant>
        <vt:lpstr>Motiv</vt:lpstr>
      </vt:variant>
      <vt:variant>
        <vt:i4>3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4" baseType="lpstr">
      <vt:lpstr>Vlastní návrh</vt:lpstr>
      <vt:lpstr>2_Vlastní návrh</vt:lpstr>
      <vt:lpstr>MICAkcelerator2011_4x3black</vt:lpstr>
      <vt:lpstr>Image</vt:lpstr>
      <vt:lpstr>MIC Akcelerátor a aktivity MIC Michal Hrabí</vt:lpstr>
      <vt:lpstr>Snímek 2</vt:lpstr>
      <vt:lpstr>Y Soft</vt:lpstr>
      <vt:lpstr>Jihomoravské inovační centrum</vt:lpstr>
      <vt:lpstr>Jihomoravské inovační centrum</vt:lpstr>
      <vt:lpstr>Hlavní aktivity JIC </vt:lpstr>
      <vt:lpstr>Evoluce IT firmy</vt:lpstr>
      <vt:lpstr>Microsoft inovační centrum</vt:lpstr>
      <vt:lpstr>MIC Network</vt:lpstr>
      <vt:lpstr>MIC Brno v číslech</vt:lpstr>
      <vt:lpstr>Náš tým</vt:lpstr>
      <vt:lpstr>Úspěchy</vt:lpstr>
      <vt:lpstr>Přehled služeb MIC</vt:lpstr>
      <vt:lpstr>Snímek 14</vt:lpstr>
      <vt:lpstr>Pilíře MIC</vt:lpstr>
      <vt:lpstr>Technická školení</vt:lpstr>
      <vt:lpstr>Networking, budování kontaktů </vt:lpstr>
      <vt:lpstr>Business development </vt:lpstr>
      <vt:lpstr>Zviditelnění </vt:lpstr>
      <vt:lpstr>MIC Minutes</vt:lpstr>
      <vt:lpstr>Snímek 21</vt:lpstr>
      <vt:lpstr>Imagine Cup</vt:lpstr>
      <vt:lpstr>Snímek 23</vt:lpstr>
      <vt:lpstr>Imagine Cup – úspěšné projekty</vt:lpstr>
      <vt:lpstr>Imagine Cup – 2011</vt:lpstr>
      <vt:lpstr>Imagine Cup Training Camps</vt:lpstr>
      <vt:lpstr>Snímek 27</vt:lpstr>
      <vt:lpstr>Snímek 28</vt:lpstr>
      <vt:lpstr>MS Business Academy</vt:lpstr>
      <vt:lpstr>Snímek 30</vt:lpstr>
      <vt:lpstr>Co je to MIC Akcelerátor</vt:lpstr>
      <vt:lpstr>Snímek 32</vt:lpstr>
      <vt:lpstr>GINA – o projektu</vt:lpstr>
      <vt:lpstr>GINA – vznik projektu</vt:lpstr>
      <vt:lpstr>GINA – uplatnění v praxi</vt:lpstr>
      <vt:lpstr>Důvod vzniku MIC Akcelerátoru</vt:lpstr>
      <vt:lpstr>Důvod vzniku MIC Akcelerátoru</vt:lpstr>
      <vt:lpstr>GINA – vývoj projektu</vt:lpstr>
      <vt:lpstr>Snímek 39</vt:lpstr>
      <vt:lpstr>MIC Akcelerátor - přínosy</vt:lpstr>
      <vt:lpstr>MIC Akcelerátor 2.0</vt:lpstr>
      <vt:lpstr>Success Story </vt:lpstr>
      <vt:lpstr>www.micakcelerator.cz</vt:lpstr>
      <vt:lpstr>Podpora studentských aktivit od JIC</vt:lpstr>
      <vt:lpstr>Integrated Marketing Communications Strategy Course</vt:lpstr>
      <vt:lpstr>Integrated Marketing Communications Strategy Course</vt:lpstr>
      <vt:lpstr>Integrated Marketing Communications Strategy Course</vt:lpstr>
      <vt:lpstr>MIC Akcelerátor 2011</vt:lpstr>
      <vt:lpstr>MIC Akcelerátor 2012</vt:lpstr>
      <vt:lpstr>Děkuji za pozornost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Michael Becka</dc:creator>
  <cp:lastModifiedBy>hrabi</cp:lastModifiedBy>
  <cp:revision>165</cp:revision>
  <dcterms:created xsi:type="dcterms:W3CDTF">2009-04-23T11:22:02Z</dcterms:created>
  <dcterms:modified xsi:type="dcterms:W3CDTF">2011-05-23T08:42:34Z</dcterms:modified>
</cp:coreProperties>
</file>