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s/slide2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s/slide216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23.xml" ContentType="application/vnd.openxmlformats-officedocument.presentationml.slide+xml"/>
  <Override PartName="/ppt/slides/slide2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239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3"/>
  </p:notesMasterIdLst>
  <p:handoutMasterIdLst>
    <p:handoutMasterId r:id="rId254"/>
  </p:handoutMasterIdLst>
  <p:sldIdLst>
    <p:sldId id="350" r:id="rId2"/>
    <p:sldId id="256" r:id="rId3"/>
    <p:sldId id="275" r:id="rId4"/>
    <p:sldId id="506" r:id="rId5"/>
    <p:sldId id="518" r:id="rId6"/>
    <p:sldId id="277" r:id="rId7"/>
    <p:sldId id="276" r:id="rId8"/>
    <p:sldId id="278" r:id="rId9"/>
    <p:sldId id="264" r:id="rId10"/>
    <p:sldId id="265" r:id="rId11"/>
    <p:sldId id="294" r:id="rId12"/>
    <p:sldId id="295" r:id="rId13"/>
    <p:sldId id="293" r:id="rId14"/>
    <p:sldId id="349" r:id="rId15"/>
    <p:sldId id="279" r:id="rId16"/>
    <p:sldId id="280" r:id="rId17"/>
    <p:sldId id="270" r:id="rId18"/>
    <p:sldId id="271" r:id="rId19"/>
    <p:sldId id="507" r:id="rId20"/>
    <p:sldId id="272" r:id="rId21"/>
    <p:sldId id="273" r:id="rId22"/>
    <p:sldId id="296" r:id="rId23"/>
    <p:sldId id="274" r:id="rId24"/>
    <p:sldId id="297" r:id="rId25"/>
    <p:sldId id="298" r:id="rId26"/>
    <p:sldId id="299" r:id="rId27"/>
    <p:sldId id="258" r:id="rId28"/>
    <p:sldId id="300" r:id="rId29"/>
    <p:sldId id="301" r:id="rId30"/>
    <p:sldId id="285" r:id="rId31"/>
    <p:sldId id="302" r:id="rId32"/>
    <p:sldId id="286" r:id="rId33"/>
    <p:sldId id="287" r:id="rId34"/>
    <p:sldId id="303" r:id="rId35"/>
    <p:sldId id="288" r:id="rId36"/>
    <p:sldId id="305" r:id="rId37"/>
    <p:sldId id="343" r:id="rId38"/>
    <p:sldId id="344" r:id="rId39"/>
    <p:sldId id="306" r:id="rId40"/>
    <p:sldId id="307" r:id="rId41"/>
    <p:sldId id="308" r:id="rId42"/>
    <p:sldId id="309" r:id="rId43"/>
    <p:sldId id="310" r:id="rId44"/>
    <p:sldId id="311" r:id="rId45"/>
    <p:sldId id="340" r:id="rId46"/>
    <p:sldId id="341" r:id="rId47"/>
    <p:sldId id="342" r:id="rId48"/>
    <p:sldId id="304" r:id="rId49"/>
    <p:sldId id="289" r:id="rId50"/>
    <p:sldId id="290" r:id="rId51"/>
    <p:sldId id="291" r:id="rId52"/>
    <p:sldId id="292" r:id="rId53"/>
    <p:sldId id="459" r:id="rId54"/>
    <p:sldId id="266" r:id="rId55"/>
    <p:sldId id="351" r:id="rId56"/>
    <p:sldId id="267" r:id="rId57"/>
    <p:sldId id="259" r:id="rId58"/>
    <p:sldId id="269" r:id="rId59"/>
    <p:sldId id="352" r:id="rId60"/>
    <p:sldId id="282" r:id="rId61"/>
    <p:sldId id="281" r:id="rId62"/>
    <p:sldId id="283" r:id="rId63"/>
    <p:sldId id="284" r:id="rId64"/>
    <p:sldId id="399" r:id="rId65"/>
    <p:sldId id="519" r:id="rId66"/>
    <p:sldId id="511" r:id="rId67"/>
    <p:sldId id="512" r:id="rId68"/>
    <p:sldId id="354" r:id="rId69"/>
    <p:sldId id="353" r:id="rId70"/>
    <p:sldId id="373" r:id="rId71"/>
    <p:sldId id="374" r:id="rId72"/>
    <p:sldId id="395" r:id="rId73"/>
    <p:sldId id="396" r:id="rId74"/>
    <p:sldId id="397" r:id="rId75"/>
    <p:sldId id="398" r:id="rId76"/>
    <p:sldId id="355" r:id="rId77"/>
    <p:sldId id="503" r:id="rId78"/>
    <p:sldId id="501" r:id="rId79"/>
    <p:sldId id="313" r:id="rId80"/>
    <p:sldId id="508" r:id="rId81"/>
    <p:sldId id="356" r:id="rId82"/>
    <p:sldId id="357" r:id="rId83"/>
    <p:sldId id="358" r:id="rId84"/>
    <p:sldId id="359" r:id="rId85"/>
    <p:sldId id="368" r:id="rId86"/>
    <p:sldId id="366" r:id="rId87"/>
    <p:sldId id="367" r:id="rId88"/>
    <p:sldId id="360" r:id="rId89"/>
    <p:sldId id="363" r:id="rId90"/>
    <p:sldId id="361" r:id="rId91"/>
    <p:sldId id="362" r:id="rId92"/>
    <p:sldId id="364" r:id="rId93"/>
    <p:sldId id="365" r:id="rId94"/>
    <p:sldId id="312" r:id="rId95"/>
    <p:sldId id="369" r:id="rId96"/>
    <p:sldId id="370" r:id="rId97"/>
    <p:sldId id="371" r:id="rId98"/>
    <p:sldId id="372" r:id="rId99"/>
    <p:sldId id="403" r:id="rId100"/>
    <p:sldId id="402" r:id="rId101"/>
    <p:sldId id="517" r:id="rId102"/>
    <p:sldId id="375" r:id="rId103"/>
    <p:sldId id="378" r:id="rId104"/>
    <p:sldId id="379" r:id="rId105"/>
    <p:sldId id="314" r:id="rId106"/>
    <p:sldId id="315" r:id="rId107"/>
    <p:sldId id="377" r:id="rId108"/>
    <p:sldId id="376" r:id="rId109"/>
    <p:sldId id="317" r:id="rId110"/>
    <p:sldId id="318" r:id="rId111"/>
    <p:sldId id="319" r:id="rId112"/>
    <p:sldId id="320" r:id="rId113"/>
    <p:sldId id="321" r:id="rId114"/>
    <p:sldId id="384" r:id="rId115"/>
    <p:sldId id="385" r:id="rId116"/>
    <p:sldId id="391" r:id="rId117"/>
    <p:sldId id="504" r:id="rId118"/>
    <p:sldId id="392" r:id="rId119"/>
    <p:sldId id="509" r:id="rId120"/>
    <p:sldId id="386" r:id="rId121"/>
    <p:sldId id="513" r:id="rId122"/>
    <p:sldId id="380" r:id="rId123"/>
    <p:sldId id="502" r:id="rId124"/>
    <p:sldId id="383" r:id="rId125"/>
    <p:sldId id="515" r:id="rId126"/>
    <p:sldId id="381" r:id="rId127"/>
    <p:sldId id="400" r:id="rId128"/>
    <p:sldId id="388" r:id="rId129"/>
    <p:sldId id="404" r:id="rId130"/>
    <p:sldId id="405" r:id="rId131"/>
    <p:sldId id="387" r:id="rId132"/>
    <p:sldId id="382" r:id="rId133"/>
    <p:sldId id="505" r:id="rId134"/>
    <p:sldId id="406" r:id="rId135"/>
    <p:sldId id="410" r:id="rId136"/>
    <p:sldId id="411" r:id="rId137"/>
    <p:sldId id="407" r:id="rId138"/>
    <p:sldId id="437" r:id="rId139"/>
    <p:sldId id="426" r:id="rId140"/>
    <p:sldId id="412" r:id="rId141"/>
    <p:sldId id="438" r:id="rId142"/>
    <p:sldId id="417" r:id="rId143"/>
    <p:sldId id="414" r:id="rId144"/>
    <p:sldId id="415" r:id="rId145"/>
    <p:sldId id="408" r:id="rId146"/>
    <p:sldId id="409" r:id="rId147"/>
    <p:sldId id="418" r:id="rId148"/>
    <p:sldId id="420" r:id="rId149"/>
    <p:sldId id="416" r:id="rId150"/>
    <p:sldId id="419" r:id="rId151"/>
    <p:sldId id="421" r:id="rId152"/>
    <p:sldId id="424" r:id="rId153"/>
    <p:sldId id="425" r:id="rId154"/>
    <p:sldId id="439" r:id="rId155"/>
    <p:sldId id="436" r:id="rId156"/>
    <p:sldId id="440" r:id="rId157"/>
    <p:sldId id="427" r:id="rId158"/>
    <p:sldId id="422" r:id="rId159"/>
    <p:sldId id="428" r:id="rId160"/>
    <p:sldId id="429" r:id="rId161"/>
    <p:sldId id="430" r:id="rId162"/>
    <p:sldId id="431" r:id="rId163"/>
    <p:sldId id="500" r:id="rId164"/>
    <p:sldId id="432" r:id="rId165"/>
    <p:sldId id="433" r:id="rId166"/>
    <p:sldId id="435" r:id="rId167"/>
    <p:sldId id="434" r:id="rId168"/>
    <p:sldId id="441" r:id="rId169"/>
    <p:sldId id="423" r:id="rId170"/>
    <p:sldId id="394" r:id="rId171"/>
    <p:sldId id="401" r:id="rId172"/>
    <p:sldId id="442" r:id="rId173"/>
    <p:sldId id="443" r:id="rId174"/>
    <p:sldId id="475" r:id="rId175"/>
    <p:sldId id="322" r:id="rId176"/>
    <p:sldId id="446" r:id="rId177"/>
    <p:sldId id="447" r:id="rId178"/>
    <p:sldId id="448" r:id="rId179"/>
    <p:sldId id="449" r:id="rId180"/>
    <p:sldId id="450" r:id="rId181"/>
    <p:sldId id="494" r:id="rId182"/>
    <p:sldId id="451" r:id="rId183"/>
    <p:sldId id="452" r:id="rId184"/>
    <p:sldId id="495" r:id="rId185"/>
    <p:sldId id="453" r:id="rId186"/>
    <p:sldId id="454" r:id="rId187"/>
    <p:sldId id="455" r:id="rId188"/>
    <p:sldId id="463" r:id="rId189"/>
    <p:sldId id="456" r:id="rId190"/>
    <p:sldId id="444" r:id="rId191"/>
    <p:sldId id="445" r:id="rId192"/>
    <p:sldId id="457" r:id="rId193"/>
    <p:sldId id="346" r:id="rId194"/>
    <p:sldId id="347" r:id="rId195"/>
    <p:sldId id="458" r:id="rId196"/>
    <p:sldId id="476" r:id="rId197"/>
    <p:sldId id="516" r:id="rId198"/>
    <p:sldId id="348" r:id="rId199"/>
    <p:sldId id="465" r:id="rId200"/>
    <p:sldId id="466" r:id="rId201"/>
    <p:sldId id="496" r:id="rId202"/>
    <p:sldId id="467" r:id="rId203"/>
    <p:sldId id="497" r:id="rId204"/>
    <p:sldId id="323" r:id="rId205"/>
    <p:sldId id="345" r:id="rId206"/>
    <p:sldId id="460" r:id="rId207"/>
    <p:sldId id="462" r:id="rId208"/>
    <p:sldId id="324" r:id="rId209"/>
    <p:sldId id="325" r:id="rId210"/>
    <p:sldId id="488" r:id="rId211"/>
    <p:sldId id="490" r:id="rId212"/>
    <p:sldId id="489" r:id="rId213"/>
    <p:sldId id="491" r:id="rId214"/>
    <p:sldId id="464" r:id="rId215"/>
    <p:sldId id="326" r:id="rId216"/>
    <p:sldId id="492" r:id="rId217"/>
    <p:sldId id="461" r:id="rId218"/>
    <p:sldId id="493" r:id="rId219"/>
    <p:sldId id="474" r:id="rId220"/>
    <p:sldId id="469" r:id="rId221"/>
    <p:sldId id="470" r:id="rId222"/>
    <p:sldId id="468" r:id="rId223"/>
    <p:sldId id="328" r:id="rId224"/>
    <p:sldId id="327" r:id="rId225"/>
    <p:sldId id="471" r:id="rId226"/>
    <p:sldId id="472" r:id="rId227"/>
    <p:sldId id="473" r:id="rId228"/>
    <p:sldId id="389" r:id="rId229"/>
    <p:sldId id="477" r:id="rId230"/>
    <p:sldId id="480" r:id="rId231"/>
    <p:sldId id="390" r:id="rId232"/>
    <p:sldId id="478" r:id="rId233"/>
    <p:sldId id="479" r:id="rId234"/>
    <p:sldId id="510" r:id="rId235"/>
    <p:sldId id="329" r:id="rId236"/>
    <p:sldId id="393" r:id="rId237"/>
    <p:sldId id="498" r:id="rId238"/>
    <p:sldId id="481" r:id="rId239"/>
    <p:sldId id="482" r:id="rId240"/>
    <p:sldId id="483" r:id="rId241"/>
    <p:sldId id="484" r:id="rId242"/>
    <p:sldId id="330" r:id="rId243"/>
    <p:sldId id="485" r:id="rId244"/>
    <p:sldId id="499" r:id="rId245"/>
    <p:sldId id="333" r:id="rId246"/>
    <p:sldId id="334" r:id="rId247"/>
    <p:sldId id="486" r:id="rId248"/>
    <p:sldId id="335" r:id="rId249"/>
    <p:sldId id="487" r:id="rId250"/>
    <p:sldId id="336" r:id="rId251"/>
    <p:sldId id="257" r:id="rId252"/>
  </p:sldIdLst>
  <p:sldSz cx="9144000" cy="6858000" type="screen4x3"/>
  <p:notesSz cx="6669088" cy="9928225"/>
  <p:defaultTextStyle>
    <a:defPPr>
      <a:defRPr lang="cs-CZ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–"/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presProps" Target="pres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theme" Target="theme/theme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925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F8B5DB8-A2BE-48A1-BBEC-6B8EDDB2B8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F7B52B63-7968-4834-81BA-B04DC5D5A1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67F2-67FF-4C27-8207-1504ACDEF0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A0C3-41BD-4C08-8CB5-B8D0D9ADB8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81FC-39D7-4F02-B63C-C710A80531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D4F7-A173-4A3B-9C08-AC1ABFE261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6B6F-7F6A-40F1-A100-D902AD5EA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3779-FB2B-42EB-A9B5-D19938F67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E27C8-20D1-476B-9F9A-99C06EC2AF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FC32-8757-49E7-B50C-94D73CB1D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B8F1-237D-4291-B301-741779AF6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1A70-7AE3-455A-95BF-9FE83D6A92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F502-BA2C-43BF-AA27-8148AE27F6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32D5-1F29-4562-AF28-6D2298AE31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8D9A-0541-4EBD-9AE0-C9C7DB00C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50E82F0C-0CE4-4B28-B6C8-A00284F4A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nagement_system" TargetMode="External"/><Relationship Id="rId2" Type="http://schemas.openxmlformats.org/officeDocument/2006/relationships/hyperlink" Target="http://en.wikipedia.org/wiki/Information_security" TargetMode="Externa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aplikace_Microsoft_Office_Word_97-_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73A73-B9FB-475F-A021-D11A4310D922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843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mtClean="0"/>
              <a:t>Metody návrhu systému</a:t>
            </a:r>
          </a:p>
        </p:txBody>
      </p:sp>
      <p:sp>
        <p:nvSpPr>
          <p:cNvPr id="18436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pokračovat po specifikacích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F5804-32CF-4C9B-AE1A-4897DB528127}" type="slidenum">
              <a:rPr lang="cs-CZ" smtClean="0"/>
              <a:pPr/>
              <a:t>10</a:t>
            </a:fld>
            <a:endParaRPr lang="cs-CZ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9151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203575" y="10525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Middleware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3563938" y="1341438"/>
            <a:ext cx="2159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36538" y="5229200"/>
            <a:ext cx="820787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dirty="0">
                <a:latin typeface="Arial" charset="0"/>
              </a:rPr>
              <a:t>Architekturní služby fungují jako rozšíření </a:t>
            </a:r>
            <a:r>
              <a:rPr lang="cs-CZ" dirty="0" err="1" smtClean="0">
                <a:latin typeface="Arial" charset="0"/>
              </a:rPr>
              <a:t>middleware</a:t>
            </a:r>
            <a:r>
              <a:rPr lang="cs-CZ" dirty="0" smtClean="0">
                <a:latin typeface="Arial" charset="0"/>
              </a:rPr>
              <a:t>, architekturu jako službu, agilní vývoj a agilní byznys procesy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F3539-2FFB-4FBD-8BA4-B996F2D0E518}" type="slidenum">
              <a:rPr lang="cs-CZ" smtClean="0"/>
              <a:pPr/>
              <a:t>100</a:t>
            </a:fld>
            <a:endParaRPr lang="cs-CZ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Konceptuální schéma, opakování</a:t>
            </a: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2133600" y="2924175"/>
            <a:ext cx="9271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Osoba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4284663" y="2924175"/>
            <a:ext cx="12239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Dokument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4356100" y="4005263"/>
            <a:ext cx="12239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Defekt</a:t>
            </a:r>
          </a:p>
        </p:txBody>
      </p:sp>
      <p:sp>
        <p:nvSpPr>
          <p:cNvPr id="108551" name="Text Box 6"/>
          <p:cNvSpPr txBox="1">
            <a:spLocks noChangeArrowheads="1"/>
          </p:cNvSpPr>
          <p:nvPr/>
        </p:nvSpPr>
        <p:spPr bwMode="auto">
          <a:xfrm>
            <a:off x="1908175" y="4005263"/>
            <a:ext cx="12239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Selhání</a:t>
            </a:r>
          </a:p>
        </p:txBody>
      </p:sp>
      <p:sp>
        <p:nvSpPr>
          <p:cNvPr id="108552" name="Text Box 7"/>
          <p:cNvSpPr txBox="1">
            <a:spLocks noChangeArrowheads="1"/>
          </p:cNvSpPr>
          <p:nvPr/>
        </p:nvSpPr>
        <p:spPr bwMode="auto">
          <a:xfrm>
            <a:off x="1331913" y="5229225"/>
            <a:ext cx="12239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Proces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5486400" y="51816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Osoba</a:t>
            </a:r>
          </a:p>
        </p:txBody>
      </p:sp>
      <p:sp>
        <p:nvSpPr>
          <p:cNvPr id="108554" name="Text Box 9"/>
          <p:cNvSpPr txBox="1">
            <a:spLocks noChangeArrowheads="1"/>
          </p:cNvSpPr>
          <p:nvPr/>
        </p:nvSpPr>
        <p:spPr bwMode="auto">
          <a:xfrm>
            <a:off x="3276600" y="5300663"/>
            <a:ext cx="9144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Osoba</a:t>
            </a: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3059113" y="3141663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2700338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57" name="Line 12"/>
          <p:cNvSpPr>
            <a:spLocks noChangeShapeType="1"/>
          </p:cNvSpPr>
          <p:nvPr/>
        </p:nvSpPr>
        <p:spPr bwMode="auto">
          <a:xfrm>
            <a:off x="3132138" y="42211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58" name="Line 13"/>
          <p:cNvSpPr>
            <a:spLocks noChangeShapeType="1"/>
          </p:cNvSpPr>
          <p:nvPr/>
        </p:nvSpPr>
        <p:spPr bwMode="auto">
          <a:xfrm>
            <a:off x="2411413" y="4365625"/>
            <a:ext cx="11525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59" name="Line 14"/>
          <p:cNvSpPr>
            <a:spLocks noChangeShapeType="1"/>
          </p:cNvSpPr>
          <p:nvPr/>
        </p:nvSpPr>
        <p:spPr bwMode="auto">
          <a:xfrm flipH="1">
            <a:off x="1908175" y="4365625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60" name="Line 15"/>
          <p:cNvSpPr>
            <a:spLocks noChangeShapeType="1"/>
          </p:cNvSpPr>
          <p:nvPr/>
        </p:nvSpPr>
        <p:spPr bwMode="auto">
          <a:xfrm>
            <a:off x="5076825" y="4365625"/>
            <a:ext cx="6477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61" name="Line 16"/>
          <p:cNvSpPr>
            <a:spLocks noChangeShapeType="1"/>
          </p:cNvSpPr>
          <p:nvPr/>
        </p:nvSpPr>
        <p:spPr bwMode="auto">
          <a:xfrm>
            <a:off x="4859338" y="32845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62" name="Text Box 17"/>
          <p:cNvSpPr txBox="1">
            <a:spLocks noChangeArrowheads="1"/>
          </p:cNvSpPr>
          <p:nvPr/>
        </p:nvSpPr>
        <p:spPr bwMode="auto">
          <a:xfrm>
            <a:off x="4067175" y="2924175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*</a:t>
            </a:r>
          </a:p>
        </p:txBody>
      </p:sp>
      <p:sp>
        <p:nvSpPr>
          <p:cNvPr id="108563" name="Text Box 18"/>
          <p:cNvSpPr txBox="1">
            <a:spLocks noChangeArrowheads="1"/>
          </p:cNvSpPr>
          <p:nvPr/>
        </p:nvSpPr>
        <p:spPr bwMode="auto">
          <a:xfrm>
            <a:off x="4859338" y="3789363"/>
            <a:ext cx="1841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08564" name="Text Box 19"/>
          <p:cNvSpPr txBox="1">
            <a:spLocks noChangeArrowheads="1"/>
          </p:cNvSpPr>
          <p:nvPr/>
        </p:nvSpPr>
        <p:spPr bwMode="auto">
          <a:xfrm>
            <a:off x="5003800" y="4365625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08565" name="Text Box 20"/>
          <p:cNvSpPr txBox="1">
            <a:spLocks noChangeArrowheads="1"/>
          </p:cNvSpPr>
          <p:nvPr/>
        </p:nvSpPr>
        <p:spPr bwMode="auto">
          <a:xfrm>
            <a:off x="4140200" y="4005263"/>
            <a:ext cx="18415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08566" name="Text Box 21"/>
          <p:cNvSpPr txBox="1">
            <a:spLocks noChangeArrowheads="1"/>
          </p:cNvSpPr>
          <p:nvPr/>
        </p:nvSpPr>
        <p:spPr bwMode="auto">
          <a:xfrm>
            <a:off x="1692275" y="5013325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+</a:t>
            </a:r>
          </a:p>
        </p:txBody>
      </p:sp>
      <p:sp>
        <p:nvSpPr>
          <p:cNvPr id="108567" name="Text Box 22"/>
          <p:cNvSpPr txBox="1">
            <a:spLocks noChangeArrowheads="1"/>
          </p:cNvSpPr>
          <p:nvPr/>
        </p:nvSpPr>
        <p:spPr bwMode="auto">
          <a:xfrm>
            <a:off x="2916238" y="2924175"/>
            <a:ext cx="12969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Odpovídá za</a:t>
            </a:r>
          </a:p>
        </p:txBody>
      </p:sp>
      <p:sp>
        <p:nvSpPr>
          <p:cNvPr id="108568" name="Text Box 23"/>
          <p:cNvSpPr txBox="1">
            <a:spLocks noChangeArrowheads="1"/>
          </p:cNvSpPr>
          <p:nvPr/>
        </p:nvSpPr>
        <p:spPr bwMode="auto">
          <a:xfrm>
            <a:off x="4140200" y="3500438"/>
            <a:ext cx="1296988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Obsahuje</a:t>
            </a:r>
          </a:p>
        </p:txBody>
      </p:sp>
      <p:sp>
        <p:nvSpPr>
          <p:cNvPr id="108569" name="Text Box 24"/>
          <p:cNvSpPr txBox="1">
            <a:spLocks noChangeArrowheads="1"/>
          </p:cNvSpPr>
          <p:nvPr/>
        </p:nvSpPr>
        <p:spPr bwMode="auto">
          <a:xfrm>
            <a:off x="2916238" y="4005263"/>
            <a:ext cx="12969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Způsobeno</a:t>
            </a:r>
          </a:p>
        </p:txBody>
      </p:sp>
      <p:sp>
        <p:nvSpPr>
          <p:cNvPr id="108570" name="Text Box 25"/>
          <p:cNvSpPr txBox="1">
            <a:spLocks noChangeArrowheads="1"/>
          </p:cNvSpPr>
          <p:nvPr/>
        </p:nvSpPr>
        <p:spPr bwMode="auto">
          <a:xfrm>
            <a:off x="4953000" y="4724400"/>
            <a:ext cx="1296988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Má opravit</a:t>
            </a:r>
          </a:p>
        </p:txBody>
      </p:sp>
      <p:sp>
        <p:nvSpPr>
          <p:cNvPr id="108571" name="Text Box 26"/>
          <p:cNvSpPr txBox="1">
            <a:spLocks noChangeArrowheads="1"/>
          </p:cNvSpPr>
          <p:nvPr/>
        </p:nvSpPr>
        <p:spPr bwMode="auto">
          <a:xfrm>
            <a:off x="2484438" y="4868863"/>
            <a:ext cx="1296987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Má řešit</a:t>
            </a:r>
          </a:p>
        </p:txBody>
      </p:sp>
      <p:sp>
        <p:nvSpPr>
          <p:cNvPr id="108572" name="Text Box 27"/>
          <p:cNvSpPr txBox="1">
            <a:spLocks noChangeArrowheads="1"/>
          </p:cNvSpPr>
          <p:nvPr/>
        </p:nvSpPr>
        <p:spPr bwMode="auto">
          <a:xfrm>
            <a:off x="1187450" y="4724400"/>
            <a:ext cx="1296988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Zjištěno v</a:t>
            </a:r>
          </a:p>
        </p:txBody>
      </p:sp>
      <p:sp>
        <p:nvSpPr>
          <p:cNvPr id="108573" name="Line 28"/>
          <p:cNvSpPr>
            <a:spLocks noChangeShapeType="1"/>
          </p:cNvSpPr>
          <p:nvPr/>
        </p:nvSpPr>
        <p:spPr bwMode="auto">
          <a:xfrm flipV="1">
            <a:off x="3635375" y="4365625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4" name="Text Box 29"/>
          <p:cNvSpPr txBox="1">
            <a:spLocks noChangeArrowheads="1"/>
          </p:cNvSpPr>
          <p:nvPr/>
        </p:nvSpPr>
        <p:spPr bwMode="auto">
          <a:xfrm>
            <a:off x="3348038" y="4724400"/>
            <a:ext cx="1296987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Našla</a:t>
            </a:r>
          </a:p>
        </p:txBody>
      </p:sp>
      <p:sp>
        <p:nvSpPr>
          <p:cNvPr id="108575" name="Text Box 30"/>
          <p:cNvSpPr txBox="1">
            <a:spLocks noChangeArrowheads="1"/>
          </p:cNvSpPr>
          <p:nvPr/>
        </p:nvSpPr>
        <p:spPr bwMode="auto">
          <a:xfrm>
            <a:off x="4284663" y="4365625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08576" name="Text Box 31"/>
          <p:cNvSpPr txBox="1">
            <a:spLocks noChangeArrowheads="1"/>
          </p:cNvSpPr>
          <p:nvPr/>
        </p:nvSpPr>
        <p:spPr bwMode="auto">
          <a:xfrm>
            <a:off x="6084888" y="2924175"/>
            <a:ext cx="230346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V procesu odstraňování selhání  se </a:t>
            </a: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cs-CZ" sz="1800" i="0">
                <a:latin typeface="Arial" charset="0"/>
              </a:rPr>
              <a:t> změní na +</a:t>
            </a:r>
          </a:p>
        </p:txBody>
      </p:sp>
      <p:sp>
        <p:nvSpPr>
          <p:cNvPr id="108577" name="Line 32"/>
          <p:cNvSpPr>
            <a:spLocks noChangeShapeType="1"/>
          </p:cNvSpPr>
          <p:nvPr/>
        </p:nvSpPr>
        <p:spPr bwMode="auto">
          <a:xfrm>
            <a:off x="5580063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8" name="Line 33"/>
          <p:cNvSpPr>
            <a:spLocks noChangeShapeType="1"/>
          </p:cNvSpPr>
          <p:nvPr/>
        </p:nvSpPr>
        <p:spPr bwMode="auto">
          <a:xfrm>
            <a:off x="5580063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79" name="Line 34"/>
          <p:cNvSpPr>
            <a:spLocks noChangeShapeType="1"/>
          </p:cNvSpPr>
          <p:nvPr/>
        </p:nvSpPr>
        <p:spPr bwMode="auto">
          <a:xfrm flipV="1">
            <a:off x="6011863" y="37893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80" name="Line 35"/>
          <p:cNvSpPr>
            <a:spLocks noChangeShapeType="1"/>
          </p:cNvSpPr>
          <p:nvPr/>
        </p:nvSpPr>
        <p:spPr bwMode="auto">
          <a:xfrm flipH="1">
            <a:off x="5364163" y="37893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81" name="Line 36"/>
          <p:cNvSpPr>
            <a:spLocks noChangeShapeType="1"/>
          </p:cNvSpPr>
          <p:nvPr/>
        </p:nvSpPr>
        <p:spPr bwMode="auto">
          <a:xfrm>
            <a:off x="5364163" y="37893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8582" name="Text Box 37"/>
          <p:cNvSpPr txBox="1">
            <a:spLocks noChangeArrowheads="1"/>
          </p:cNvSpPr>
          <p:nvPr/>
        </p:nvSpPr>
        <p:spPr bwMode="auto">
          <a:xfrm>
            <a:off x="5076825" y="3500438"/>
            <a:ext cx="135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Způsoben</a:t>
            </a:r>
          </a:p>
        </p:txBody>
      </p:sp>
      <p:sp>
        <p:nvSpPr>
          <p:cNvPr id="108583" name="Text Box 38"/>
          <p:cNvSpPr txBox="1">
            <a:spLocks noChangeArrowheads="1"/>
          </p:cNvSpPr>
          <p:nvPr/>
        </p:nvSpPr>
        <p:spPr bwMode="auto">
          <a:xfrm>
            <a:off x="5148263" y="3789363"/>
            <a:ext cx="215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*</a:t>
            </a:r>
          </a:p>
        </p:txBody>
      </p:sp>
      <p:sp>
        <p:nvSpPr>
          <p:cNvPr id="108584" name="Text Box 39"/>
          <p:cNvSpPr txBox="1">
            <a:spLocks noChangeArrowheads="1"/>
          </p:cNvSpPr>
          <p:nvPr/>
        </p:nvSpPr>
        <p:spPr bwMode="auto">
          <a:xfrm>
            <a:off x="6443663" y="4365625"/>
            <a:ext cx="2449512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Proces je oponentura, test, nebo stížnost uživatele, technicky odkaz na zápis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Jak se dá zjistit, kdo udělal opomenutí</a:t>
            </a:r>
          </a:p>
        </p:txBody>
      </p:sp>
      <p:sp>
        <p:nvSpPr>
          <p:cNvPr id="108585" name="AutoShape 40"/>
          <p:cNvSpPr>
            <a:spLocks noChangeArrowheads="1"/>
          </p:cNvSpPr>
          <p:nvPr/>
        </p:nvSpPr>
        <p:spPr bwMode="auto">
          <a:xfrm>
            <a:off x="8458200" y="0"/>
            <a:ext cx="76200" cy="30480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108586" name="Text Box 41"/>
          <p:cNvSpPr txBox="1">
            <a:spLocks noChangeArrowheads="1"/>
          </p:cNvSpPr>
          <p:nvPr/>
        </p:nvSpPr>
        <p:spPr bwMode="auto">
          <a:xfrm>
            <a:off x="3132138" y="4149725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*</a:t>
            </a:r>
          </a:p>
        </p:txBody>
      </p:sp>
      <p:sp>
        <p:nvSpPr>
          <p:cNvPr id="108587" name="Text Box 43"/>
          <p:cNvSpPr txBox="1">
            <a:spLocks noChangeArrowheads="1"/>
          </p:cNvSpPr>
          <p:nvPr/>
        </p:nvSpPr>
        <p:spPr bwMode="auto">
          <a:xfrm>
            <a:off x="4267200" y="5715000"/>
            <a:ext cx="11430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Oprava</a:t>
            </a:r>
          </a:p>
        </p:txBody>
      </p:sp>
      <p:sp>
        <p:nvSpPr>
          <p:cNvPr id="108588" name="Line 44"/>
          <p:cNvSpPr>
            <a:spLocks noChangeShapeType="1"/>
          </p:cNvSpPr>
          <p:nvPr/>
        </p:nvSpPr>
        <p:spPr bwMode="auto">
          <a:xfrm flipH="1">
            <a:off x="4648200" y="52578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89" name="Line 45"/>
          <p:cNvSpPr>
            <a:spLocks noChangeShapeType="1"/>
          </p:cNvSpPr>
          <p:nvPr/>
        </p:nvSpPr>
        <p:spPr bwMode="auto">
          <a:xfrm flipH="1">
            <a:off x="4648200" y="43434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4343400" y="4876800"/>
            <a:ext cx="6858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Řeší</a:t>
            </a:r>
          </a:p>
        </p:txBody>
      </p:sp>
      <p:sp>
        <p:nvSpPr>
          <p:cNvPr id="108591" name="Text Box 47"/>
          <p:cNvSpPr txBox="1">
            <a:spLocks noChangeArrowheads="1"/>
          </p:cNvSpPr>
          <p:nvPr/>
        </p:nvSpPr>
        <p:spPr bwMode="auto">
          <a:xfrm>
            <a:off x="4419600" y="5486400"/>
            <a:ext cx="1841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08592" name="Text Box 48"/>
          <p:cNvSpPr txBox="1">
            <a:spLocks noChangeArrowheads="1"/>
          </p:cNvSpPr>
          <p:nvPr/>
        </p:nvSpPr>
        <p:spPr bwMode="auto">
          <a:xfrm>
            <a:off x="4724400" y="5410200"/>
            <a:ext cx="838200" cy="234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Provedla</a:t>
            </a:r>
          </a:p>
        </p:txBody>
      </p:sp>
      <p:sp>
        <p:nvSpPr>
          <p:cNvPr id="108593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Jednoduchá datová struktura pro vyhledání zdrojů problémů + integrace s oponenturami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Brno 3.5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Bylo vynecháno UML, rozhodovací tabulky, SADT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DF238-BFE5-4A97-847A-233A4C4DE162}" type="slidenum">
              <a:rPr lang="cs-CZ" smtClean="0"/>
              <a:pPr/>
              <a:t>102</a:t>
            </a:fld>
            <a:endParaRPr lang="cs-CZ" smtClean="0"/>
          </a:p>
        </p:txBody>
      </p:sp>
      <p:sp>
        <p:nvSpPr>
          <p:cNvPr id="10957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Zavedení</a:t>
            </a:r>
          </a:p>
        </p:txBody>
      </p:sp>
      <p:sp>
        <p:nvSpPr>
          <p:cNvPr id="10957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Jak </a:t>
            </a:r>
            <a:r>
              <a:rPr lang="cs-CZ" dirty="0" smtClean="0"/>
              <a:t>instalovat a zavádět</a:t>
            </a:r>
            <a:endParaRPr lang="cs-CZ" dirty="0" smtClean="0"/>
          </a:p>
          <a:p>
            <a:pPr eaLnBrk="1" hangingPunct="1"/>
            <a:r>
              <a:rPr lang="cs-CZ" dirty="0" smtClean="0"/>
              <a:t>Na koho se obrátit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3B4A4-CBB6-41A9-96E9-1A99BC4E3DD4}" type="slidenum">
              <a:rPr lang="cs-CZ" smtClean="0"/>
              <a:pPr/>
              <a:t>103</a:t>
            </a:fld>
            <a:endParaRPr lang="cs-CZ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Zavedení informačního systému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288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Předání (instalace, předávací testy, zkušební provoz)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Školení pracovníků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Spoluúčast tvůrců (nebývají ale pedagogicky zdatní, nevyužívá se jejich odbornost)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Vhodní jsou dobří lektoři, dokonce specializované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Plánování přechodu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Konverze dat Postup překlopení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Vhodné je inkrementální zavádění, lze-li. Podmínkou je vhodná architektura.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Je vhodné stanovit kriteria úspěchu zavádění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4DB03-DA4D-44EF-95A9-A3FCDCB65613}" type="slidenum">
              <a:rPr lang="cs-CZ" smtClean="0"/>
              <a:pPr/>
              <a:t>104</a:t>
            </a:fld>
            <a:endParaRPr lang="cs-CZ" smtClean="0"/>
          </a:p>
        </p:txBody>
      </p:sp>
      <p:sp>
        <p:nvSpPr>
          <p:cNvPr id="1116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Dokumenty při zavádění</a:t>
            </a:r>
          </a:p>
        </p:txBody>
      </p:sp>
      <p:sp>
        <p:nvSpPr>
          <p:cNvPr id="11162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Vize systému a specifikace požadavků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Návrh a zdrojové texty (nedělá-li dodavatel údržbu)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Dokumenty o testech, případně deník projektu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Manuály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Dohoda o zkušení době a procedurách odstraňování chyb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Záruky a rizika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CAAD8-B322-4E5A-93B3-8C17BF7F95C7}" type="slidenum">
              <a:rPr lang="cs-CZ" smtClean="0"/>
              <a:pPr/>
              <a:t>105</a:t>
            </a:fld>
            <a:endParaRPr lang="cs-CZ" smtClean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Křivka učení a typy uživatelů</a:t>
            </a:r>
          </a:p>
        </p:txBody>
      </p:sp>
      <p:pic>
        <p:nvPicPr>
          <p:cNvPr id="1126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966788"/>
            <a:ext cx="7632700" cy="579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6CF53F-BC3E-4E9C-86D0-53DDE336664B}" type="slidenum">
              <a:rPr lang="cs-CZ" smtClean="0"/>
              <a:pPr/>
              <a:t>106</a:t>
            </a:fld>
            <a:endParaRPr lang="cs-CZ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Křivka učení a typy uživatelů</a:t>
            </a:r>
          </a:p>
        </p:txBody>
      </p:sp>
      <p:pic>
        <p:nvPicPr>
          <p:cNvPr id="1136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25538"/>
            <a:ext cx="8229600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64ECBF-60DF-4C73-A120-16BC4E4E92F8}" type="slidenum">
              <a:rPr lang="cs-CZ" smtClean="0"/>
              <a:pPr/>
              <a:t>107</a:t>
            </a:fld>
            <a:endParaRPr lang="cs-CZ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Koho získat jako spojence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Inovátoři jsou motivováni novinkami, nikoliv zlepšováním své práce, </a:t>
            </a:r>
          </a:p>
          <a:p>
            <a:pPr lvl="1" eaLnBrk="1" hangingPunct="1"/>
            <a:r>
              <a:rPr lang="cs-CZ" sz="2400" smtClean="0"/>
              <a:t>Nemívají prestiž mezi spolupracovníky, nerozumí jejich potřebám</a:t>
            </a:r>
          </a:p>
          <a:p>
            <a:pPr lvl="1" eaLnBrk="1" hangingPunct="1"/>
            <a:r>
              <a:rPr lang="cs-CZ" sz="2400" smtClean="0"/>
              <a:t>Brzy ztrácí zájem</a:t>
            </a:r>
          </a:p>
          <a:p>
            <a:pPr eaLnBrk="1" hangingPunct="1"/>
            <a:r>
              <a:rPr lang="cs-CZ" sz="2800" smtClean="0"/>
              <a:t>Časní osvojitelé chtějí zlepšovat svou práci a noviny při tom vítají, mívají vysokou reputaci u uživatelů, to jsou ti praví spojenci</a:t>
            </a:r>
          </a:p>
          <a:p>
            <a:pPr eaLnBrk="1" hangingPunct="1"/>
            <a:r>
              <a:rPr lang="cs-CZ" sz="2800" smtClean="0"/>
              <a:t>Časná většina inovace spíše vítá, ale chce mít svůj klid 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ED352-4F91-4146-9B85-B4F85B70BECD}" type="slidenum">
              <a:rPr lang="cs-CZ" smtClean="0"/>
              <a:pPr/>
              <a:t>108</a:t>
            </a:fld>
            <a:endParaRPr lang="cs-CZ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Křivka učení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Nemá být příliš strmá (intensita učení příliš vysoká) ani příliš plochá</a:t>
            </a:r>
          </a:p>
          <a:p>
            <a:pPr eaLnBrk="1" hangingPunct="1"/>
            <a:r>
              <a:rPr lang="cs-CZ" smtClean="0"/>
              <a:t>Je nutné zvládání chápat jako učení, je to tedy specifický úkol a je proto třeba  zajistit </a:t>
            </a:r>
          </a:p>
          <a:p>
            <a:pPr lvl="1" eaLnBrk="1" hangingPunct="1"/>
            <a:r>
              <a:rPr lang="cs-CZ" smtClean="0"/>
              <a:t>Kvalitní vyučující</a:t>
            </a:r>
          </a:p>
          <a:p>
            <a:pPr lvl="1" eaLnBrk="1" hangingPunct="1"/>
            <a:r>
              <a:rPr lang="cs-CZ" smtClean="0"/>
              <a:t>Čas,  pomůcky a prostředí</a:t>
            </a:r>
          </a:p>
          <a:p>
            <a:pPr lvl="1" eaLnBrk="1" hangingPunct="1"/>
            <a:r>
              <a:rPr lang="cs-CZ" smtClean="0"/>
              <a:t>Hodnocení pokroku („známkování“)</a:t>
            </a:r>
          </a:p>
          <a:p>
            <a:pPr eaLnBrk="1" hangingPunct="1"/>
            <a:r>
              <a:rPr lang="cs-CZ" smtClean="0"/>
              <a:t>Často se to podceňuje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EBCF0D-018C-4A96-9E55-D949C287D7CD}" type="slidenum">
              <a:rPr lang="cs-CZ" smtClean="0"/>
              <a:pPr/>
              <a:t>109</a:t>
            </a:fld>
            <a:endParaRPr lang="cs-CZ" smtClean="0"/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3681413" y="93345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pro jednu osobu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645EF4-70E9-44EC-8A5A-BE0AF16A4B6D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Hlavní výhody SOA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Znovupoužití existujících a cizích aplikací</a:t>
            </a:r>
          </a:p>
          <a:p>
            <a:pPr eaLnBrk="1" hangingPunct="1"/>
            <a:r>
              <a:rPr lang="cs-CZ" smtClean="0"/>
              <a:t>Autonomní vývoj částí </a:t>
            </a:r>
          </a:p>
          <a:p>
            <a:pPr eaLnBrk="1" hangingPunct="1"/>
            <a:r>
              <a:rPr lang="cs-CZ" b="1" smtClean="0"/>
              <a:t>Inkrementální vývoj</a:t>
            </a:r>
          </a:p>
          <a:p>
            <a:pPr eaLnBrk="1" hangingPunct="1"/>
            <a:r>
              <a:rPr lang="cs-CZ" smtClean="0"/>
              <a:t>Modifikovatelnost a udržovatelnost</a:t>
            </a:r>
          </a:p>
          <a:p>
            <a:pPr eaLnBrk="1" hangingPunct="1"/>
            <a:r>
              <a:rPr lang="cs-CZ" smtClean="0"/>
              <a:t>Umožnění principů agilního vývoje ve velkých systémech</a:t>
            </a:r>
          </a:p>
          <a:p>
            <a:pPr eaLnBrk="1" hangingPunct="1"/>
            <a:r>
              <a:rPr lang="cs-CZ" i="1" smtClean="0"/>
              <a:t>Cesta k softwaru jako high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F945A1-14CE-4F21-BE57-903CFD848B44}" type="slidenum">
              <a:rPr lang="cs-CZ" smtClean="0"/>
              <a:pPr/>
              <a:t>110</a:t>
            </a:fld>
            <a:endParaRPr lang="cs-CZ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cs-CZ" sz="4000" smtClean="0"/>
              <a:t>Křivka učení a typy zvládání</a:t>
            </a:r>
          </a:p>
        </p:txBody>
      </p:sp>
      <p:pic>
        <p:nvPicPr>
          <p:cNvPr id="1177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8229600" cy="507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D1C14A-DA9E-4065-990B-17DB60C0236B}" type="slidenum">
              <a:rPr lang="cs-CZ" smtClean="0"/>
              <a:pPr/>
              <a:t>111</a:t>
            </a:fld>
            <a:endParaRPr lang="cs-CZ" smtClean="0"/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423863"/>
            <a:ext cx="63246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EF4C32-6D80-4EB4-871B-CDAE3D9ADD75}" type="slidenum">
              <a:rPr lang="cs-CZ" smtClean="0"/>
              <a:pPr/>
              <a:t>112</a:t>
            </a:fld>
            <a:endParaRPr lang="cs-CZ" smtClean="0"/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0013"/>
            <a:ext cx="7058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3C118-A7F3-416E-AF55-4F435CA83B19}" type="slidenum">
              <a:rPr lang="cs-CZ" smtClean="0"/>
              <a:pPr/>
              <a:t>113</a:t>
            </a:fld>
            <a:endParaRPr lang="cs-CZ" smtClean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50800"/>
            <a:ext cx="8207375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  <p:sp>
        <p:nvSpPr>
          <p:cNvPr id="12083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D43E1B-37AF-4FB9-9B8E-34A72D79BBA3}" type="slidenum">
              <a:rPr lang="cs-CZ" smtClean="0"/>
              <a:pPr/>
              <a:t>114</a:t>
            </a:fld>
            <a:endParaRPr lang="cs-CZ" smtClean="0"/>
          </a:p>
        </p:txBody>
      </p:sp>
      <p:sp>
        <p:nvSpPr>
          <p:cNvPr id="12185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Údržba 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 instrukce se z logického pohledu (potřeb) opotřebují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DB6FA7-2D12-4971-AF88-06278973118C}" type="slidenum">
              <a:rPr lang="cs-CZ" smtClean="0"/>
              <a:pPr/>
              <a:t>115</a:t>
            </a:fld>
            <a:endParaRPr lang="cs-CZ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údržby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Corrective</a:t>
            </a:r>
            <a:r>
              <a:rPr lang="cs-CZ" dirty="0" smtClean="0"/>
              <a:t> odstranění defektů, které nebyly detekovány oponenturami a testováním, vlastně ty, </a:t>
            </a:r>
            <a:r>
              <a:rPr lang="cs-CZ" dirty="0" err="1" smtClean="0"/>
              <a:t>nas</a:t>
            </a:r>
            <a:r>
              <a:rPr lang="cs-CZ" dirty="0" smtClean="0"/>
              <a:t> které nebyl čas ani prostředky</a:t>
            </a:r>
          </a:p>
          <a:p>
            <a:pPr eaLnBrk="1" hangingPunct="1"/>
            <a:r>
              <a:rPr lang="cs-CZ" dirty="0" err="1" smtClean="0"/>
              <a:t>Enhancive</a:t>
            </a:r>
            <a:r>
              <a:rPr lang="cs-CZ" dirty="0" smtClean="0"/>
              <a:t> – vylepšování</a:t>
            </a:r>
          </a:p>
          <a:p>
            <a:pPr eaLnBrk="1" hangingPunct="1"/>
            <a:r>
              <a:rPr lang="cs-CZ" dirty="0" err="1" smtClean="0"/>
              <a:t>Adaptive</a:t>
            </a:r>
            <a:r>
              <a:rPr lang="cs-CZ" dirty="0" smtClean="0"/>
              <a:t> – přizpůsobování změnám platformy, přenos, změny norem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5B779B-DF0A-4808-A4C2-0B811D530A56}" type="slidenum">
              <a:rPr lang="cs-CZ" smtClean="0"/>
              <a:pPr/>
              <a:t>116</a:t>
            </a:fld>
            <a:endParaRPr lang="cs-CZ" smtClean="0"/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Corrective maintenace</a:t>
            </a:r>
          </a:p>
        </p:txBody>
      </p:sp>
      <p:sp>
        <p:nvSpPr>
          <p:cNvPr id="123909" name="Line 4"/>
          <p:cNvSpPr>
            <a:spLocks noChangeShapeType="1"/>
          </p:cNvSpPr>
          <p:nvPr/>
        </p:nvSpPr>
        <p:spPr bwMode="auto">
          <a:xfrm flipV="1">
            <a:off x="5148263" y="2492375"/>
            <a:ext cx="5032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60648"/>
            <a:ext cx="741682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Model průběhu velikosti týmu a tedy intensity práce, starší varianta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EA39E-87A7-4BD8-8C55-10E14167C952}" type="slidenum">
              <a:rPr lang="cs-CZ" smtClean="0"/>
              <a:pPr/>
              <a:t>117</a:t>
            </a:fld>
            <a:endParaRPr lang="cs-CZ" smtClean="0"/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685338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550862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Corrective maintenace</a:t>
            </a:r>
          </a:p>
        </p:txBody>
      </p:sp>
      <p:sp>
        <p:nvSpPr>
          <p:cNvPr id="124933" name="Line 4"/>
          <p:cNvSpPr>
            <a:spLocks noChangeShapeType="1"/>
          </p:cNvSpPr>
          <p:nvPr/>
        </p:nvSpPr>
        <p:spPr bwMode="auto">
          <a:xfrm flipV="1">
            <a:off x="5148263" y="2492375"/>
            <a:ext cx="5032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4932040" y="404664"/>
            <a:ext cx="4968552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dirty="0">
                <a:latin typeface="Arial" charset="0"/>
              </a:rPr>
              <a:t>Rychlý pokles</a:t>
            </a:r>
            <a:r>
              <a:rPr lang="cs-CZ" dirty="0" smtClean="0">
                <a:latin typeface="Arial" charset="0"/>
              </a:rPr>
              <a:t>?! Nepozoruje se</a:t>
            </a:r>
            <a:endParaRPr lang="cs-CZ" dirty="0">
              <a:latin typeface="Arial" charset="0"/>
            </a:endParaRPr>
          </a:p>
        </p:txBody>
      </p:sp>
      <p:sp>
        <p:nvSpPr>
          <p:cNvPr id="124935" name="Text Box 8"/>
          <p:cNvSpPr txBox="1">
            <a:spLocks noChangeArrowheads="1"/>
          </p:cNvSpPr>
          <p:nvPr/>
        </p:nvSpPr>
        <p:spPr bwMode="auto">
          <a:xfrm>
            <a:off x="0" y="4652963"/>
            <a:ext cx="939641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990600" indent="-533400">
              <a:spcBef>
                <a:spcPct val="50000"/>
              </a:spcBef>
              <a:buFontTx/>
              <a:buNone/>
            </a:pPr>
            <a:r>
              <a:rPr lang="cs-CZ" sz="1600">
                <a:latin typeface="Arial" charset="0"/>
              </a:rPr>
              <a:t>Pro t</a:t>
            </a:r>
            <a:r>
              <a:rPr lang="en-US" sz="1600">
                <a:latin typeface="Arial" charset="0"/>
              </a:rPr>
              <a:t>&gt;3 je velikost t</a:t>
            </a:r>
            <a:r>
              <a:rPr lang="cs-CZ" sz="1600">
                <a:latin typeface="Arial" charset="0"/>
              </a:rPr>
              <a:t>ý</a:t>
            </a:r>
            <a:r>
              <a:rPr lang="en-US" sz="1600">
                <a:latin typeface="Arial" charset="0"/>
              </a:rPr>
              <a:t>mu prakticky nula </a:t>
            </a:r>
            <a:r>
              <a:rPr lang="en-US" sz="1600">
                <a:latin typeface="Arial" charset="0"/>
                <a:sym typeface="Symbol" pitchFamily="18" charset="2"/>
              </a:rPr>
              <a:t> nen</a:t>
            </a:r>
            <a:r>
              <a:rPr lang="cs-CZ" sz="1600">
                <a:latin typeface="Arial" charset="0"/>
                <a:sym typeface="Symbol" pitchFamily="18" charset="2"/>
              </a:rPr>
              <a:t>í co dělat, nebyla by corrective maintenance, to se nepozoruje. Pravidlo polovin: ve vrcholu jsem v půli se spotřebou práce i s dobou řešení, to je příliš optimistické</a:t>
            </a:r>
            <a:endParaRPr lang="cs-CZ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95E42-F81C-41AC-B335-7D4DCE770886}" type="slidenum">
              <a:rPr lang="cs-CZ" smtClean="0"/>
              <a:pPr/>
              <a:t>118</a:t>
            </a:fld>
            <a:endParaRPr lang="cs-CZ" smtClean="0"/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1125538"/>
            <a:ext cx="907256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3"/>
          <p:cNvSpPr txBox="1">
            <a:spLocks noChangeArrowheads="1"/>
          </p:cNvSpPr>
          <p:nvPr/>
        </p:nvSpPr>
        <p:spPr bwMode="auto">
          <a:xfrm>
            <a:off x="5795963" y="24923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Corrective maintenance</a:t>
            </a:r>
          </a:p>
        </p:txBody>
      </p:sp>
      <p:sp>
        <p:nvSpPr>
          <p:cNvPr id="125957" name="Line 4"/>
          <p:cNvSpPr>
            <a:spLocks noChangeShapeType="1"/>
          </p:cNvSpPr>
          <p:nvPr/>
        </p:nvSpPr>
        <p:spPr bwMode="auto">
          <a:xfrm flipV="1">
            <a:off x="5651500" y="31416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5958" name="Text Box 5"/>
          <p:cNvSpPr txBox="1">
            <a:spLocks noChangeArrowheads="1"/>
          </p:cNvSpPr>
          <p:nvPr/>
        </p:nvSpPr>
        <p:spPr bwMode="auto">
          <a:xfrm>
            <a:off x="3492500" y="765175"/>
            <a:ext cx="3959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1800">
                <a:latin typeface="Arial" charset="0"/>
              </a:rPr>
              <a:t>Zobecnit na t = aT+d</a:t>
            </a:r>
          </a:p>
        </p:txBody>
      </p:sp>
      <p:sp>
        <p:nvSpPr>
          <p:cNvPr id="125959" name="Text Box 6"/>
          <p:cNvSpPr txBox="1">
            <a:spLocks noChangeArrowheads="1"/>
          </p:cNvSpPr>
          <p:nvPr/>
        </p:nvSpPr>
        <p:spPr bwMode="auto">
          <a:xfrm>
            <a:off x="971550" y="260350"/>
            <a:ext cx="698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Jsou důvody pro komplikovanější model</a:t>
            </a:r>
          </a:p>
        </p:txBody>
      </p:sp>
      <p:sp>
        <p:nvSpPr>
          <p:cNvPr id="125960" name="Text Box 7"/>
          <p:cNvSpPr txBox="1">
            <a:spLocks noChangeArrowheads="1"/>
          </p:cNvSpPr>
          <p:nvPr/>
        </p:nvSpPr>
        <p:spPr bwMode="auto">
          <a:xfrm>
            <a:off x="900113" y="5373688"/>
            <a:ext cx="76327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1800">
                <a:latin typeface="Arial" charset="0"/>
              </a:rPr>
              <a:t>Mnoho práce se vykoná i pro </a:t>
            </a:r>
            <a:r>
              <a:rPr lang="cs-CZ" sz="1800" i="0">
                <a:latin typeface="Arial" charset="0"/>
              </a:rPr>
              <a:t>t &gt;5, 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Posun vlevo lineární transformací nezávislé proměnné</a:t>
            </a:r>
            <a:endParaRPr lang="cs-CZ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E0AFEB-8368-43C1-96C8-E2D53341FA98}" type="slidenum">
              <a:rPr lang="cs-CZ" sz="1400" i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119</a:t>
            </a:fld>
            <a:endParaRPr lang="cs-CZ" sz="1400" i="0">
              <a:latin typeface="Arial" charset="0"/>
            </a:endParaRPr>
          </a:p>
        </p:txBody>
      </p:sp>
      <p:sp>
        <p:nvSpPr>
          <p:cNvPr id="10244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Najímaný tým, vrchol a odhad doby řešení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>
            <p:ph type="body" idx="4294967295"/>
          </p:nvPr>
        </p:nvGraphicFramePr>
        <p:xfrm>
          <a:off x="323850" y="1341438"/>
          <a:ext cx="8229600" cy="3943350"/>
        </p:xfrm>
        <a:graphic>
          <a:graphicData uri="http://schemas.openxmlformats.org/presentationml/2006/ole">
            <p:oleObj spid="_x0000_s10242" name="Graf" r:id="rId3" imgW="5029200" imgH="2409952" progId="Excel.Sheet.8">
              <p:embed/>
            </p:oleObj>
          </a:graphicData>
        </a:graphic>
      </p:graphicFrame>
      <p:sp>
        <p:nvSpPr>
          <p:cNvPr id="10245" name="Text Box 1028"/>
          <p:cNvSpPr txBox="1">
            <a:spLocks noChangeArrowheads="1"/>
          </p:cNvSpPr>
          <p:nvPr/>
        </p:nvSpPr>
        <p:spPr bwMode="auto">
          <a:xfrm>
            <a:off x="73152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10246" name="Text Box 1029"/>
          <p:cNvSpPr txBox="1">
            <a:spLocks noChangeArrowheads="1"/>
          </p:cNvSpPr>
          <p:nvPr/>
        </p:nvSpPr>
        <p:spPr bwMode="auto">
          <a:xfrm>
            <a:off x="971550" y="1700213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Osoby/max. velikost týmu</a:t>
            </a:r>
          </a:p>
        </p:txBody>
      </p:sp>
      <p:sp>
        <p:nvSpPr>
          <p:cNvPr id="10247" name="Text Box 1030"/>
          <p:cNvSpPr txBox="1">
            <a:spLocks noChangeArrowheads="1"/>
          </p:cNvSpPr>
          <p:nvPr/>
        </p:nvSpPr>
        <p:spPr bwMode="auto">
          <a:xfrm>
            <a:off x="3276600" y="220503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000" i="0">
                <a:latin typeface="Arial" charset="0"/>
              </a:rPr>
              <a:t>Vlevo sešikmená funkce</a:t>
            </a:r>
          </a:p>
        </p:txBody>
      </p:sp>
      <p:sp>
        <p:nvSpPr>
          <p:cNvPr id="10248" name="Text Box 1031"/>
          <p:cNvSpPr txBox="1">
            <a:spLocks noChangeArrowheads="1"/>
          </p:cNvSpPr>
          <p:nvPr/>
        </p:nvSpPr>
        <p:spPr bwMode="auto">
          <a:xfrm>
            <a:off x="1706563" y="1401763"/>
            <a:ext cx="552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sz="1600" i="0">
              <a:latin typeface="Arial" charset="0"/>
            </a:endParaRPr>
          </a:p>
        </p:txBody>
      </p:sp>
      <p:sp>
        <p:nvSpPr>
          <p:cNvPr id="10249" name="Text Box 1032"/>
          <p:cNvSpPr txBox="1">
            <a:spLocks noChangeArrowheads="1"/>
          </p:cNvSpPr>
          <p:nvPr/>
        </p:nvSpPr>
        <p:spPr bwMode="auto">
          <a:xfrm>
            <a:off x="539552" y="5517232"/>
            <a:ext cx="7489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 dirty="0" smtClean="0">
                <a:latin typeface="Arial" charset="0"/>
              </a:rPr>
              <a:t>Pravidlo třetin. Do vrcholu 1/3 prací a 1/3 doby (za běžných okolností.Transformace </a:t>
            </a:r>
            <a:r>
              <a:rPr lang="cs-CZ" sz="1600" i="0" dirty="0">
                <a:latin typeface="Arial" charset="0"/>
              </a:rPr>
              <a:t>proměnných tak, aby </a:t>
            </a:r>
            <a:r>
              <a:rPr lang="cs-CZ" sz="1600" i="0" dirty="0" err="1">
                <a:latin typeface="Arial" charset="0"/>
              </a:rPr>
              <a:t>max</a:t>
            </a:r>
            <a:r>
              <a:rPr lang="cs-CZ" sz="1600" i="0" dirty="0">
                <a:latin typeface="Arial" charset="0"/>
              </a:rPr>
              <a:t> bylo v bodě 1 a mělo hodnotu 1 a v nule byla hodnota funkce prakticky nula. U pevného týmu odpovídá intensitě práce</a:t>
            </a:r>
          </a:p>
        </p:txBody>
      </p:sp>
      <p:sp>
        <p:nvSpPr>
          <p:cNvPr id="10250" name="Line 1033"/>
          <p:cNvSpPr>
            <a:spLocks noChangeShapeType="1"/>
          </p:cNvSpPr>
          <p:nvPr/>
        </p:nvSpPr>
        <p:spPr bwMode="auto">
          <a:xfrm flipV="1">
            <a:off x="3635375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1" name="Text Box 1034"/>
          <p:cNvSpPr txBox="1">
            <a:spLocks noChangeArrowheads="1"/>
          </p:cNvSpPr>
          <p:nvPr/>
        </p:nvSpPr>
        <p:spPr bwMode="auto">
          <a:xfrm>
            <a:off x="3203575" y="30686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Předání</a:t>
            </a:r>
          </a:p>
        </p:txBody>
      </p:sp>
      <p:sp>
        <p:nvSpPr>
          <p:cNvPr id="10252" name="Line 1035"/>
          <p:cNvSpPr>
            <a:spLocks noChangeShapeType="1"/>
          </p:cNvSpPr>
          <p:nvPr/>
        </p:nvSpPr>
        <p:spPr bwMode="auto">
          <a:xfrm flipV="1">
            <a:off x="1955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3319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124075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8432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84663" y="3500438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Zákon třetin: maximum třetina doby do předání a třetina spotřeby práce do předání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D964F3-2E0E-4177-AC71-F28E2A7E9726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Některé nevýhody SOA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Sekvenční zpracování je nutné zajišťovat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 Řešení: Odpovím určené službě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 Mohu čekat na odpověď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 Identifikátor zprávy na kterou se odpovídá a nebo vratný parametr (identifikuje odkud pokračovat)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Nejasné jak efektivně spoluopracovat se SOAP a obecně jak optimálně aplikovat to nejlepší z objektové orientace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Obt</a:t>
            </a:r>
            <a:r>
              <a:rPr lang="cs-CZ" smtClean="0"/>
              <a:t>ížné přijetí filosofie SOA</a:t>
            </a:r>
            <a:r>
              <a:rPr lang="cs-CZ" i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2C2AF-C0F2-4831-95D7-DE1AD0506B42}" type="slidenum">
              <a:rPr lang="cs-CZ" smtClean="0"/>
              <a:pPr/>
              <a:t>120</a:t>
            </a:fld>
            <a:endParaRPr lang="cs-CZ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mtClean="0"/>
              <a:t>Etapy údržby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Převzetí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Etapa investic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Corrective maintenance, prvá vylepšení a přizpůsobení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Etapa maximálního užitku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Vylepšení požadované uživateli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Regresní testy, stabilní provoz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Zmenšování užitku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Vylepšení pro další uživatele, zlepšování výkonu, roste počet problémů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EA66CC-6943-4A7A-8875-303E3EDDE512}" type="slidenum">
              <a:rPr lang="cs-CZ" smtClean="0"/>
              <a:pPr/>
              <a:t>121</a:t>
            </a:fld>
            <a:endParaRPr lang="cs-CZ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Vanová křivka. I SW se opotřebí</a:t>
            </a:r>
          </a:p>
        </p:txBody>
      </p:sp>
      <p:pic>
        <p:nvPicPr>
          <p:cNvPr id="1280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480175" cy="4467225"/>
          </a:xfrm>
          <a:noFill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5940425" y="4724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sz="1800" i="0"/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819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16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A9466-7CFA-4890-AB89-1AF90FD5417A}" type="slidenum">
              <a:rPr lang="cs-CZ" smtClean="0"/>
              <a:pPr/>
              <a:t>122</a:t>
            </a:fld>
            <a:endParaRPr lang="cs-CZ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Vanová křivka. I SW se opotřebí</a:t>
            </a:r>
          </a:p>
        </p:txBody>
      </p:sp>
      <p:pic>
        <p:nvPicPr>
          <p:cNvPr id="1290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643063"/>
            <a:ext cx="6480175" cy="4467225"/>
          </a:xfrm>
          <a:solidFill>
            <a:schemeClr val="tx1"/>
          </a:solidFill>
        </p:spPr>
      </p:pic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2051050" y="47244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Záběh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5940425" y="472440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Opotřebeno</a:t>
            </a: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3048000" y="4800600"/>
            <a:ext cx="2819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1600">
                <a:latin typeface="Arial" charset="0"/>
              </a:rPr>
              <a:t>     Stálá úroveň selhání</a:t>
            </a:r>
          </a:p>
        </p:txBody>
      </p:sp>
      <p:sp>
        <p:nvSpPr>
          <p:cNvPr id="129032" name="Flowchart: Connector 8"/>
          <p:cNvSpPr>
            <a:spLocks noChangeArrowheads="1"/>
          </p:cNvSpPr>
          <p:nvPr/>
        </p:nvSpPr>
        <p:spPr bwMode="auto">
          <a:xfrm>
            <a:off x="4143375" y="3143250"/>
            <a:ext cx="385763" cy="357188"/>
          </a:xfrm>
          <a:prstGeom prst="flowChartConnector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3" name="Flowchart: Connector 9"/>
          <p:cNvSpPr>
            <a:spLocks noChangeArrowheads="1"/>
          </p:cNvSpPr>
          <p:nvPr/>
        </p:nvSpPr>
        <p:spPr bwMode="auto">
          <a:xfrm>
            <a:off x="2500313" y="3929063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4" name="Flowchart: Connector 10"/>
          <p:cNvSpPr>
            <a:spLocks noChangeArrowheads="1"/>
          </p:cNvSpPr>
          <p:nvPr/>
        </p:nvSpPr>
        <p:spPr bwMode="auto">
          <a:xfrm>
            <a:off x="2000250" y="3286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5" name="Flowchart: Connector 11"/>
          <p:cNvSpPr>
            <a:spLocks noChangeArrowheads="1"/>
          </p:cNvSpPr>
          <p:nvPr/>
        </p:nvSpPr>
        <p:spPr bwMode="auto">
          <a:xfrm>
            <a:off x="3000375" y="428625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6" name="Flowchart: Connector 12"/>
          <p:cNvSpPr>
            <a:spLocks noChangeArrowheads="1"/>
          </p:cNvSpPr>
          <p:nvPr/>
        </p:nvSpPr>
        <p:spPr bwMode="auto">
          <a:xfrm>
            <a:off x="2043113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7" name="Flowchart: Connector 13"/>
          <p:cNvSpPr>
            <a:spLocks noChangeArrowheads="1"/>
          </p:cNvSpPr>
          <p:nvPr/>
        </p:nvSpPr>
        <p:spPr bwMode="auto">
          <a:xfrm>
            <a:off x="3357563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8" name="Flowchart: Connector 14"/>
          <p:cNvSpPr>
            <a:spLocks noChangeArrowheads="1"/>
          </p:cNvSpPr>
          <p:nvPr/>
        </p:nvSpPr>
        <p:spPr bwMode="auto">
          <a:xfrm>
            <a:off x="3571875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39" name="Flowchart: Connector 15"/>
          <p:cNvSpPr>
            <a:spLocks noChangeArrowheads="1"/>
          </p:cNvSpPr>
          <p:nvPr/>
        </p:nvSpPr>
        <p:spPr bwMode="auto">
          <a:xfrm>
            <a:off x="4286250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0" name="Flowchart: Connector 16"/>
          <p:cNvSpPr>
            <a:spLocks noChangeArrowheads="1"/>
          </p:cNvSpPr>
          <p:nvPr/>
        </p:nvSpPr>
        <p:spPr bwMode="auto">
          <a:xfrm>
            <a:off x="3929063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1" name="Flowchart: Connector 17"/>
          <p:cNvSpPr>
            <a:spLocks noChangeArrowheads="1"/>
          </p:cNvSpPr>
          <p:nvPr/>
        </p:nvSpPr>
        <p:spPr bwMode="auto">
          <a:xfrm>
            <a:off x="450056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2" name="Flowchart: Connector 18"/>
          <p:cNvSpPr>
            <a:spLocks noChangeArrowheads="1"/>
          </p:cNvSpPr>
          <p:nvPr/>
        </p:nvSpPr>
        <p:spPr bwMode="auto">
          <a:xfrm>
            <a:off x="47863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3" name="Flowchart: Connector 19"/>
          <p:cNvSpPr>
            <a:spLocks noChangeArrowheads="1"/>
          </p:cNvSpPr>
          <p:nvPr/>
        </p:nvSpPr>
        <p:spPr bwMode="auto">
          <a:xfrm>
            <a:off x="5143500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4" name="Flowchart: Connector 20"/>
          <p:cNvSpPr>
            <a:spLocks noChangeArrowheads="1"/>
          </p:cNvSpPr>
          <p:nvPr/>
        </p:nvSpPr>
        <p:spPr bwMode="auto">
          <a:xfrm>
            <a:off x="4929188" y="46434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5" name="Flowchart: Connector 21"/>
          <p:cNvSpPr>
            <a:spLocks noChangeArrowheads="1"/>
          </p:cNvSpPr>
          <p:nvPr/>
        </p:nvSpPr>
        <p:spPr bwMode="auto">
          <a:xfrm>
            <a:off x="5643563" y="45720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6" name="Flowchart: Connector 22"/>
          <p:cNvSpPr>
            <a:spLocks noChangeArrowheads="1"/>
          </p:cNvSpPr>
          <p:nvPr/>
        </p:nvSpPr>
        <p:spPr bwMode="auto">
          <a:xfrm>
            <a:off x="6072188" y="4429125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7" name="Flowchart: Connector 23"/>
          <p:cNvSpPr>
            <a:spLocks noChangeArrowheads="1"/>
          </p:cNvSpPr>
          <p:nvPr/>
        </p:nvSpPr>
        <p:spPr bwMode="auto">
          <a:xfrm>
            <a:off x="6143625" y="4000500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8" name="Flowchart: Connector 24"/>
          <p:cNvSpPr>
            <a:spLocks noChangeArrowheads="1"/>
          </p:cNvSpPr>
          <p:nvPr/>
        </p:nvSpPr>
        <p:spPr bwMode="auto">
          <a:xfrm>
            <a:off x="5357813" y="435768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  <p:sp>
        <p:nvSpPr>
          <p:cNvPr id="129049" name="Flowchart: Connector 25"/>
          <p:cNvSpPr>
            <a:spLocks noChangeArrowheads="1"/>
          </p:cNvSpPr>
          <p:nvPr/>
        </p:nvSpPr>
        <p:spPr bwMode="auto">
          <a:xfrm>
            <a:off x="6572250" y="4071938"/>
            <a:ext cx="114300" cy="171450"/>
          </a:xfrm>
          <a:prstGeom prst="flowChartConnector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742950" indent="-285750"/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8C590-19CD-4BF3-B9E3-4555D336A4A0}" type="slidenum">
              <a:rPr lang="cs-CZ" smtClean="0"/>
              <a:pPr/>
              <a:t>123</a:t>
            </a:fld>
            <a:endParaRPr lang="cs-CZ" smtClean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Dno vanové křivky implikuje </a:t>
            </a:r>
            <a:r>
              <a:rPr lang="cs-CZ" sz="4000" b="1" smtClean="0"/>
              <a:t>nenulovou</a:t>
            </a:r>
            <a:r>
              <a:rPr lang="cs-CZ" sz="4000" smtClean="0"/>
              <a:t> střední frekvenci selhání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Opravou se zanesou další chyby</a:t>
            </a:r>
          </a:p>
          <a:p>
            <a:pPr eaLnBrk="1" hangingPunct="1"/>
            <a:r>
              <a:rPr lang="cs-CZ" dirty="0" smtClean="0"/>
              <a:t>SW se stále upravuje (vylepšuje, přenáší na nové platformy) a tím se zanáší problémy a další chyby, tím se údržba stává stále pracnější.</a:t>
            </a:r>
          </a:p>
          <a:p>
            <a:pPr lvl="1" eaLnBrk="1" hangingPunct="1"/>
            <a:r>
              <a:rPr lang="cs-CZ" dirty="0" smtClean="0"/>
              <a:t>Za odstraněný defekt přibude často  nový, někdy i více než jeden</a:t>
            </a:r>
          </a:p>
          <a:p>
            <a:pPr lvl="1" eaLnBrk="1" hangingPunct="1"/>
            <a:r>
              <a:rPr lang="cs-CZ" dirty="0" smtClean="0"/>
              <a:t>Není proto možné </a:t>
            </a:r>
            <a:r>
              <a:rPr lang="cs-CZ" dirty="0" err="1" smtClean="0"/>
              <a:t>zero</a:t>
            </a:r>
            <a:r>
              <a:rPr lang="cs-CZ" dirty="0" smtClean="0"/>
              <a:t> </a:t>
            </a:r>
            <a:r>
              <a:rPr lang="cs-CZ" dirty="0" err="1" smtClean="0"/>
              <a:t>defect</a:t>
            </a:r>
            <a:r>
              <a:rPr lang="cs-CZ" dirty="0" smtClean="0"/>
              <a:t>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22140-9BA1-44A9-B208-F0A2EA20DE67}" type="slidenum">
              <a:rPr lang="cs-CZ" smtClean="0"/>
              <a:pPr/>
              <a:t>124</a:t>
            </a:fld>
            <a:endParaRPr lang="cs-CZ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eaLnBrk="1" hangingPunct="1"/>
            <a:r>
              <a:rPr lang="cs-CZ" smtClean="0"/>
              <a:t>Složitost údržby roste s časem,</a:t>
            </a:r>
            <a:br>
              <a:rPr lang="cs-CZ" smtClean="0"/>
            </a:br>
            <a:r>
              <a:rPr lang="cs-CZ" sz="3600" smtClean="0"/>
              <a:t>důvod stoupající větve vanové křivky</a:t>
            </a:r>
          </a:p>
        </p:txBody>
      </p:sp>
      <p:pic>
        <p:nvPicPr>
          <p:cNvPr id="1310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416050"/>
            <a:ext cx="6121400" cy="4892675"/>
          </a:xfrm>
          <a:noFill/>
        </p:spPr>
      </p:pic>
      <p:sp>
        <p:nvSpPr>
          <p:cNvPr id="131077" name="Text Box 6"/>
          <p:cNvSpPr txBox="1">
            <a:spLocks noChangeArrowheads="1"/>
          </p:cNvSpPr>
          <p:nvPr/>
        </p:nvSpPr>
        <p:spPr bwMode="auto">
          <a:xfrm>
            <a:off x="3924300" y="4005263"/>
            <a:ext cx="4464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1800">
                <a:latin typeface="Arial" charset="0"/>
              </a:rPr>
              <a:t>Nakonec se to nedá udržet, je to nutné celé přepsat, to se  stalo </a:t>
            </a:r>
          </a:p>
        </p:txBody>
      </p:sp>
      <p:sp>
        <p:nvSpPr>
          <p:cNvPr id="131078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31670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Příklad údržby OS IBM 360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Hlubší důvod k vyhození systému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Pozoruje se, že si systém zachovává své základní vlastnosti plynoucí z filosofie volby požadavků a technologie návrhu a vývoje </a:t>
            </a:r>
          </a:p>
          <a:p>
            <a:r>
              <a:rPr lang="cs-CZ" dirty="0" smtClean="0"/>
              <a:t>Nectnosti systému se spíše zviditelňují a zesilují filosofie zastarává, není „in“, </a:t>
            </a:r>
          </a:p>
          <a:p>
            <a:r>
              <a:rPr lang="cs-CZ" dirty="0" smtClean="0"/>
              <a:t>Platí to i pro jiné technické prostředky (nákladní auta)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D503D3-4DF1-417E-A364-2A847F0BBE8A}" type="slidenum">
              <a:rPr lang="cs-CZ" smtClean="0"/>
              <a:pPr/>
              <a:t>126</a:t>
            </a:fld>
            <a:endParaRPr lang="cs-CZ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Jednoduchá kontrola toho, zda došlo k opotřebení</a:t>
            </a:r>
          </a:p>
        </p:txBody>
      </p:sp>
      <p:pic>
        <p:nvPicPr>
          <p:cNvPr id="13312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8493125" cy="4460875"/>
          </a:xfrm>
          <a:noFill/>
        </p:spPr>
      </p:pic>
      <p:sp>
        <p:nvSpPr>
          <p:cNvPr id="133125" name="Text Box 6"/>
          <p:cNvSpPr txBox="1">
            <a:spLocks noChangeArrowheads="1"/>
          </p:cNvSpPr>
          <p:nvPr/>
        </p:nvSpPr>
        <p:spPr bwMode="auto">
          <a:xfrm>
            <a:off x="6300788" y="2060575"/>
            <a:ext cx="184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</a:pPr>
            <a:endParaRPr lang="cs-CZ"/>
          </a:p>
        </p:txBody>
      </p:sp>
      <p:sp>
        <p:nvSpPr>
          <p:cNvPr id="133126" name="Text Box 7"/>
          <p:cNvSpPr txBox="1">
            <a:spLocks noChangeArrowheads="1"/>
          </p:cNvSpPr>
          <p:nvPr/>
        </p:nvSpPr>
        <p:spPr bwMode="auto">
          <a:xfrm>
            <a:off x="3923928" y="4941168"/>
            <a:ext cx="4608885" cy="8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2000" dirty="0">
                <a:latin typeface="Arial" charset="0"/>
              </a:rPr>
              <a:t>Pravděpodobnosti výskytů 1</a:t>
            </a:r>
            <a:r>
              <a:rPr lang="cs-CZ" sz="2000" dirty="0" smtClean="0">
                <a:latin typeface="Arial" charset="0"/>
              </a:rPr>
              <a:t>% (překročení vlevo), </a:t>
            </a:r>
            <a:r>
              <a:rPr lang="cs-CZ" sz="2000" dirty="0">
                <a:latin typeface="Arial" charset="0"/>
              </a:rPr>
              <a:t>a  0.0001</a:t>
            </a:r>
            <a:r>
              <a:rPr lang="cs-CZ" sz="2000" dirty="0" smtClean="0">
                <a:latin typeface="Arial" charset="0"/>
              </a:rPr>
              <a:t>% (několikanásobně vpravo)</a:t>
            </a:r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A92CF-AC0D-4B6B-A999-73FA4167BD4B}" type="slidenum">
              <a:rPr lang="cs-CZ" smtClean="0"/>
              <a:pPr/>
              <a:t>127</a:t>
            </a:fld>
            <a:endParaRPr lang="cs-CZ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se tím vlastně prokazuje</a:t>
            </a: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málo pravděpodobné (p </a:t>
            </a:r>
            <a:r>
              <a:rPr lang="cs-CZ" dirty="0" smtClean="0">
                <a:sym typeface="Symbol" pitchFamily="18" charset="2"/>
              </a:rPr>
              <a:t> 0,001), že </a:t>
            </a:r>
            <a:r>
              <a:rPr lang="cs-CZ" i="1" dirty="0" smtClean="0">
                <a:sym typeface="Symbol" pitchFamily="18" charset="2"/>
              </a:rPr>
              <a:t>nedošlo</a:t>
            </a:r>
            <a:r>
              <a:rPr lang="cs-CZ" dirty="0" smtClean="0">
                <a:sym typeface="Symbol" pitchFamily="18" charset="2"/>
              </a:rPr>
              <a:t> k posunu střední hodnoty směrem nahoru, tj. je pravděpodobné, že k němu došlo (tak se testují statistické hypotézy)</a:t>
            </a:r>
          </a:p>
          <a:p>
            <a:pPr eaLnBrk="1" hangingPunct="1"/>
            <a:r>
              <a:rPr lang="cs-CZ" dirty="0" smtClean="0">
                <a:sym typeface="Symbol" pitchFamily="18" charset="2"/>
              </a:rPr>
              <a:t>Lze použít efektivnější prostředky mat. statistiky, např. </a:t>
            </a:r>
            <a:r>
              <a:rPr lang="cs-CZ" i="1" dirty="0" smtClean="0">
                <a:sym typeface="Symbol" pitchFamily="18" charset="2"/>
              </a:rPr>
              <a:t>t</a:t>
            </a:r>
            <a:r>
              <a:rPr lang="cs-CZ" dirty="0" smtClean="0">
                <a:sym typeface="Symbol" pitchFamily="18" charset="2"/>
              </a:rPr>
              <a:t> test</a:t>
            </a:r>
          </a:p>
          <a:p>
            <a:pPr lvl="1" eaLnBrk="1" hangingPunct="1"/>
            <a:r>
              <a:rPr lang="cs-CZ" dirty="0" smtClean="0">
                <a:sym typeface="Symbol" pitchFamily="18" charset="2"/>
              </a:rPr>
              <a:t>je účinnější a přesnější, není ale tak názorný a je proto méně vhodný pro on-line zásahy 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C01CD-D64B-43AA-8357-16E40116AD5B}" type="slidenum">
              <a:rPr lang="cs-CZ" smtClean="0"/>
              <a:pPr/>
              <a:t>128</a:t>
            </a:fld>
            <a:endParaRPr lang="cs-CZ" smtClean="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Správné specifikace (správné požadavky ale také správná dekompozice 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Převzetí existujícího (knihovny, produkty třetích </a:t>
            </a:r>
            <a:r>
              <a:rPr lang="cs-CZ" sz="2800" dirty="0" err="1" smtClean="0"/>
              <a:t>stram</a:t>
            </a:r>
            <a:r>
              <a:rPr lang="cs-CZ" sz="2800" dirty="0" smtClean="0"/>
              <a:t> existující SW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Servisní architektura celku,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Objektová orientace, komponenty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Správné procesy vývoje (</a:t>
            </a:r>
            <a:r>
              <a:rPr lang="cs-CZ" sz="2800" dirty="0" err="1" smtClean="0"/>
              <a:t>inkrementálnost</a:t>
            </a:r>
            <a:r>
              <a:rPr lang="cs-CZ" sz="2800" dirty="0" smtClean="0"/>
              <a:t>, agilnost) a kvalita dokumentace, kvalita oponentur a testů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Přenositelné technologie (Java)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Vývojové nástroje (menší rozsah dokumentů, srozumitelnost, podpora korektnosti oprav,…)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8B504-2EF0-4CE7-B6FA-F602C4F77B43}" type="slidenum">
              <a:rPr lang="cs-CZ" smtClean="0"/>
              <a:pPr/>
              <a:t>129</a:t>
            </a:fld>
            <a:endParaRPr lang="cs-CZ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Dobře vedené programování (</a:t>
            </a:r>
            <a:r>
              <a:rPr lang="cs-CZ" dirty="0" err="1" smtClean="0"/>
              <a:t>Gunderloy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/>
              <a:t>Používám, co je napsáno (existující aplikace, produkty třetích stran, knihovny)</a:t>
            </a:r>
          </a:p>
          <a:p>
            <a:pPr lvl="1" eaLnBrk="1" hangingPunct="1"/>
            <a:r>
              <a:rPr lang="cs-CZ" dirty="0" smtClean="0"/>
              <a:t>Používám moderní metodiky (OO, SOA, </a:t>
            </a:r>
            <a:r>
              <a:rPr lang="cs-CZ" dirty="0" err="1" smtClean="0"/>
              <a:t>metanástroje</a:t>
            </a:r>
            <a:r>
              <a:rPr lang="cs-CZ" dirty="0" smtClean="0"/>
              <a:t> jako XML a s ním spojené jazyky a DB)</a:t>
            </a:r>
          </a:p>
          <a:p>
            <a:pPr lvl="1" eaLnBrk="1" hangingPunct="1"/>
            <a:r>
              <a:rPr lang="cs-CZ" dirty="0" smtClean="0"/>
              <a:t>Agilní metody vývoje</a:t>
            </a:r>
          </a:p>
          <a:p>
            <a:pPr lvl="1" eaLnBrk="1" hangingPunct="1"/>
            <a:r>
              <a:rPr lang="cs-CZ" dirty="0" smtClean="0"/>
              <a:t>Dohodnuté standardy </a:t>
            </a:r>
          </a:p>
          <a:p>
            <a:pPr lvl="2" eaLnBrk="1" hangingPunct="1"/>
            <a:r>
              <a:rPr lang="cs-CZ" dirty="0" smtClean="0"/>
              <a:t>Komentáře, volby identifikátorů, pravidla strukturování, oponovaní, vývoj testů, ….</a:t>
            </a:r>
          </a:p>
          <a:p>
            <a:pPr lvl="1" eaLnBrk="1" hangingPunct="1">
              <a:buFontTx/>
              <a:buNone/>
            </a:pPr>
            <a:endParaRPr lang="cs-CZ" dirty="0" smtClean="0"/>
          </a:p>
          <a:p>
            <a:pPr lvl="1"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B5EBD3-61D0-4295-88D7-D02B89785931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Jaksonova metoda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Je vhodná pro sekvenční dávkové zpracování uspořádaných souborů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Základní princip: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Logiku mnohých programů lze odvodit z toho, jak se zpracovává soubor 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Akce na začátku nebo ří změně klíče (pohyby na daném účtu)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Varianty zpracování vět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 Akce na konci seznamu pro daný klíč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Lze opakovat při změně hodnoty klíče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3A232-9DA5-42E2-B1D6-C0CEBE6488FB}" type="slidenum">
              <a:rPr lang="cs-CZ" smtClean="0"/>
              <a:pPr/>
              <a:t>130</a:t>
            </a:fld>
            <a:endParaRPr lang="cs-CZ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snižuje pracnost údržby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Kvalita technik údržby</a:t>
            </a:r>
          </a:p>
          <a:p>
            <a:pPr lvl="1" eaLnBrk="1" hangingPunct="1"/>
            <a:r>
              <a:rPr lang="cs-CZ" smtClean="0"/>
              <a:t>Automatizace opakování testů</a:t>
            </a:r>
          </a:p>
          <a:p>
            <a:pPr lvl="1" eaLnBrk="1" hangingPunct="1"/>
            <a:r>
              <a:rPr lang="cs-CZ" smtClean="0"/>
              <a:t>DB reklamací a defektů</a:t>
            </a:r>
          </a:p>
          <a:p>
            <a:pPr lvl="1" eaLnBrk="1" hangingPunct="1"/>
            <a:r>
              <a:rPr lang="cs-CZ" smtClean="0"/>
              <a:t>Sledování trendů defektů</a:t>
            </a:r>
          </a:p>
          <a:p>
            <a:pPr lvl="1" eaLnBrk="1" hangingPunct="1"/>
            <a:r>
              <a:rPr lang="cs-CZ" smtClean="0"/>
              <a:t>Sledování prapříčin, jaká chyba člověka je prvotní a které chyby jsou důsledkem</a:t>
            </a:r>
          </a:p>
          <a:p>
            <a:pPr lvl="1" eaLnBrk="1" hangingPunct="1"/>
            <a:r>
              <a:rPr lang="cs-CZ" smtClean="0"/>
              <a:t> Použití logů komunikace přes uživatelské rozhraní a mezi komponentami (výhodné v SOA) a rozhraní</a:t>
            </a:r>
          </a:p>
          <a:p>
            <a:pPr lvl="2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44963-F5DB-47C5-BA4C-FA816E61020F}" type="slidenum">
              <a:rPr lang="cs-CZ" smtClean="0"/>
              <a:pPr/>
              <a:t>131</a:t>
            </a:fld>
            <a:endParaRPr lang="cs-CZ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Reinženýring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smtClean="0"/>
              <a:t>V podstatě kompletní přepsání systému jako jediná alternativa k jeho zrušení</a:t>
            </a:r>
          </a:p>
          <a:p>
            <a:pPr eaLnBrk="1" hangingPunct="1"/>
            <a:r>
              <a:rPr lang="cs-CZ" smtClean="0"/>
              <a:t>Varianty </a:t>
            </a:r>
          </a:p>
          <a:p>
            <a:pPr lvl="1" eaLnBrk="1" hangingPunct="1"/>
            <a:r>
              <a:rPr lang="cs-CZ" smtClean="0"/>
              <a:t>Enhansive, obvykle s novými funkcemi nová architektura</a:t>
            </a:r>
          </a:p>
          <a:p>
            <a:pPr lvl="1" eaLnBrk="1" hangingPunct="1"/>
            <a:r>
              <a:rPr lang="cs-CZ" smtClean="0"/>
              <a:t>Adaptive, změna platformy a jazyka či databáze</a:t>
            </a:r>
          </a:p>
          <a:p>
            <a:pPr eaLnBrk="1" hangingPunct="1"/>
            <a:r>
              <a:rPr lang="cs-CZ" smtClean="0"/>
              <a:t>Rizika: </a:t>
            </a:r>
            <a:r>
              <a:rPr lang="cs-CZ" sz="2400" smtClean="0"/>
              <a:t>ovlivnění starými praktikami, neochota k žádoucím změnám, riziko, že to nestojí za to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9F4A63-5DC3-46A2-9B81-DE497E253DD0}" type="slidenum">
              <a:rPr lang="cs-CZ" smtClean="0"/>
              <a:pPr/>
              <a:t>132</a:t>
            </a:fld>
            <a:endParaRPr lang="cs-CZ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Podíly pracnosti</a:t>
            </a:r>
          </a:p>
        </p:txBody>
      </p:sp>
      <p:pic>
        <p:nvPicPr>
          <p:cNvPr id="13926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6191250" cy="4895850"/>
          </a:xfrm>
          <a:noFill/>
        </p:spPr>
      </p:pic>
      <p:sp>
        <p:nvSpPr>
          <p:cNvPr id="139269" name="Text Box 4"/>
          <p:cNvSpPr txBox="1">
            <a:spLocks noChangeArrowheads="1"/>
          </p:cNvSpPr>
          <p:nvPr/>
        </p:nvSpPr>
        <p:spPr bwMode="auto">
          <a:xfrm>
            <a:off x="6300788" y="1700213"/>
            <a:ext cx="251936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000" i="0">
                <a:latin typeface="Arial" charset="0"/>
              </a:rPr>
              <a:t>Údržba stojí podstatně více než vývoj (obvykle dvakrát více, to závisí na počtu uživatelů).</a:t>
            </a: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000" i="0">
                <a:latin typeface="Arial" charset="0"/>
              </a:rPr>
              <a:t>U customizovaných systémů je podíl údržby pro jednotlivé instalace podstatně menší (platí se tím, že se zákazník musí přizpůsobovat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se projeví SaaS, software as a service</a:t>
            </a:r>
          </a:p>
        </p:txBody>
      </p:sp>
      <p:sp>
        <p:nvSpPr>
          <p:cNvPr id="140291" name="Podnadpis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 smtClean="0"/>
              <a:t>A také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endParaRPr lang="cs-CZ" dirty="0" smtClean="0"/>
          </a:p>
          <a:p>
            <a:pPr eaLnBrk="1" hangingPunct="1"/>
            <a:r>
              <a:rPr lang="cs-CZ" dirty="0" err="1" smtClean="0"/>
              <a:t>Platform</a:t>
            </a:r>
            <a:r>
              <a:rPr lang="cs-CZ" dirty="0" smtClean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eaLnBrk="1" hangingPunct="1"/>
            <a:r>
              <a:rPr lang="cs-CZ" dirty="0" smtClean="0"/>
              <a:t>Zatím ve fázi </a:t>
            </a:r>
            <a:r>
              <a:rPr lang="cs-CZ" dirty="0" err="1" smtClean="0"/>
              <a:t>líbánek</a:t>
            </a:r>
            <a:endParaRPr lang="cs-CZ" dirty="0" smtClean="0"/>
          </a:p>
        </p:txBody>
      </p:sp>
      <p:sp>
        <p:nvSpPr>
          <p:cNvPr id="140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B6534-DEF6-41C6-A5CD-07A738CAF741}" type="slidenum">
              <a:rPr lang="cs-CZ" smtClean="0"/>
              <a:pPr/>
              <a:t>133</a:t>
            </a:fld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EF7CE-AB52-49E4-8E22-0F2D565F3C2B}" type="slidenum">
              <a:rPr lang="cs-CZ" smtClean="0"/>
              <a:pPr/>
              <a:t>134</a:t>
            </a:fld>
            <a:endParaRPr lang="cs-CZ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Vývoj uživatelského rozhraní</a:t>
            </a:r>
            <a:r>
              <a:rPr lang="cs-CZ" smtClean="0">
                <a:latin typeface="Times New Roman" pitchFamily="18" charset="0"/>
              </a:rPr>
              <a:t/>
            </a:r>
            <a:br>
              <a:rPr lang="cs-CZ" smtClean="0">
                <a:latin typeface="Times New Roman" pitchFamily="18" charset="0"/>
              </a:rPr>
            </a:br>
            <a:endParaRPr lang="cs-CZ" smtClean="0">
              <a:latin typeface="Times New Roman" pitchFamily="18" charset="0"/>
            </a:endParaRP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77000" cy="2133600"/>
          </a:xfrm>
        </p:spPr>
        <p:txBody>
          <a:bodyPr/>
          <a:lstStyle/>
          <a:p>
            <a:pPr eaLnBrk="1" hangingPunct="1"/>
            <a:r>
              <a:rPr lang="cs-CZ" dirty="0" smtClean="0">
                <a:cs typeface="Times New Roman" pitchFamily="18" charset="0"/>
              </a:rPr>
              <a:t>Návrh a vývoj u</a:t>
            </a:r>
            <a:r>
              <a:rPr lang="cs-CZ" dirty="0" smtClean="0"/>
              <a:t>ž</a:t>
            </a:r>
            <a:r>
              <a:rPr lang="cs-CZ" dirty="0" smtClean="0">
                <a:cs typeface="Times New Roman" pitchFamily="18" charset="0"/>
              </a:rPr>
              <a:t>ivatelského rozhraní je specifickou </a:t>
            </a:r>
            <a:r>
              <a:rPr lang="cs-CZ" dirty="0" smtClean="0"/>
              <a:t>č</a:t>
            </a:r>
            <a:r>
              <a:rPr lang="cs-CZ" dirty="0" smtClean="0">
                <a:cs typeface="Times New Roman" pitchFamily="18" charset="0"/>
              </a:rPr>
              <a:t>ástí vývoje systému s vlastními problémy a metodami a standardy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2E756-1E13-4E9A-8741-0542861D7D36}" type="slidenum">
              <a:rPr lang="cs-CZ" smtClean="0"/>
              <a:pPr/>
              <a:t>135</a:t>
            </a:fld>
            <a:endParaRPr lang="cs-CZ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868362"/>
          </a:xfrm>
        </p:spPr>
        <p:txBody>
          <a:bodyPr/>
          <a:lstStyle/>
          <a:p>
            <a:pPr eaLnBrk="1" hangingPunct="1"/>
            <a:r>
              <a:rPr lang="cs-CZ" smtClean="0"/>
              <a:t>Faktory akceptovatelnosti softwaru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49069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cs-CZ" sz="2800" dirty="0" smtClean="0"/>
              <a:t>Sociální a společenská akceptovatelnost.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dirty="0" smtClean="0"/>
              <a:t>Potřebné</a:t>
            </a:r>
          </a:p>
          <a:p>
            <a:pPr marL="914400" lvl="1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cs-CZ" sz="2400" dirty="0" smtClean="0"/>
              <a:t>Dá se s danými lidmi rozumně používat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2. Praktická akceptovatelnost.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2.1 Užitečnost (</a:t>
            </a:r>
            <a:r>
              <a:rPr lang="cs-CZ" sz="2400" dirty="0" err="1" smtClean="0"/>
              <a:t>Usefulness</a:t>
            </a:r>
            <a:r>
              <a:rPr lang="cs-CZ" sz="2400" dirty="0" smtClean="0"/>
              <a:t>).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2.1.1 Funkčnost.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cs-CZ" sz="2000" dirty="0" smtClean="0"/>
              <a:t> 2.1.2 Použitelnost (</a:t>
            </a:r>
            <a:r>
              <a:rPr lang="cs-CZ" sz="2000" dirty="0" err="1" smtClean="0"/>
              <a:t>Usability</a:t>
            </a:r>
            <a:r>
              <a:rPr lang="cs-CZ" sz="2000" dirty="0" smtClean="0"/>
              <a:t>).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2.3 Cena.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2.4 Kompatibilita, přenositelnost.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2.5 Modifikovatelnost.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2.6 Spolehlivost.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 2.7 Dostupnost pro všechny uživatele</a:t>
            </a:r>
            <a:r>
              <a:rPr lang="cs-CZ" sz="2400" dirty="0" smtClean="0"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2FA241-4F34-4B73-B2F0-06C619BB8E36}" type="slidenum">
              <a:rPr lang="cs-CZ" smtClean="0"/>
              <a:pPr/>
              <a:t>136</a:t>
            </a:fld>
            <a:endParaRPr lang="cs-CZ" smtClean="0"/>
          </a:p>
        </p:txBody>
      </p:sp>
      <p:sp>
        <p:nvSpPr>
          <p:cNvPr id="143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868362"/>
          </a:xfrm>
        </p:spPr>
        <p:txBody>
          <a:bodyPr/>
          <a:lstStyle/>
          <a:p>
            <a:pPr eaLnBrk="1" hangingPunct="1"/>
            <a:r>
              <a:rPr lang="cs-CZ" smtClean="0"/>
              <a:t>Faktory použitelnosti softwaru</a:t>
            </a:r>
          </a:p>
        </p:txBody>
      </p:sp>
      <p:sp>
        <p:nvSpPr>
          <p:cNvPr id="143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cs-CZ" dirty="0" smtClean="0"/>
              <a:t>snadnost naučení,</a:t>
            </a:r>
          </a:p>
          <a:p>
            <a:pPr eaLnBrk="1" hangingPunct="1"/>
            <a:r>
              <a:rPr lang="cs-CZ" dirty="0" smtClean="0"/>
              <a:t> efektivnost při používání,</a:t>
            </a:r>
          </a:p>
          <a:p>
            <a:pPr eaLnBrk="1" hangingPunct="1"/>
            <a:r>
              <a:rPr lang="cs-CZ" dirty="0" smtClean="0"/>
              <a:t> dobře se pamatuje, jak systém používat,</a:t>
            </a:r>
          </a:p>
          <a:p>
            <a:pPr eaLnBrk="1" hangingPunct="1"/>
            <a:r>
              <a:rPr lang="cs-CZ" dirty="0" smtClean="0"/>
              <a:t> málo chyb uživatele způsobených špatným ovládáním rozhraní,</a:t>
            </a:r>
          </a:p>
          <a:p>
            <a:pPr eaLnBrk="1" hangingPunct="1"/>
            <a:r>
              <a:rPr lang="cs-CZ" dirty="0" smtClean="0"/>
              <a:t> subjektivní příjemnost práce se systémem pro uživatele,</a:t>
            </a:r>
          </a:p>
          <a:p>
            <a:pPr eaLnBrk="1" hangingPunct="1"/>
            <a:r>
              <a:rPr lang="cs-CZ" dirty="0" smtClean="0"/>
              <a:t> dobré ergonomické vlastnosti</a:t>
            </a:r>
            <a:endParaRPr lang="cs-CZ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cs typeface="Times New Roman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96482C-019F-4AB4-A240-2A8249905CA1}" type="slidenum">
              <a:rPr lang="cs-CZ" smtClean="0"/>
              <a:pPr/>
              <a:t>137</a:t>
            </a:fld>
            <a:endParaRPr lang="cs-CZ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Efekty uživatelského rozhraní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617663"/>
            <a:ext cx="87153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O</a:t>
            </a:r>
            <a:r>
              <a:rPr lang="cs-CZ" smtClean="0">
                <a:cs typeface="Times New Roman" pitchFamily="18" charset="0"/>
              </a:rPr>
              <a:t>vliv</a:t>
            </a:r>
            <a:r>
              <a:rPr lang="cs-CZ" smtClean="0"/>
              <a:t>ň</a:t>
            </a:r>
            <a:r>
              <a:rPr lang="cs-CZ" smtClean="0">
                <a:cs typeface="Times New Roman" pitchFamily="18" charset="0"/>
              </a:rPr>
              <a:t>uje spokojenost zákazníka se systémem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Je </a:t>
            </a:r>
            <a:r>
              <a:rPr lang="cs-CZ" smtClean="0">
                <a:cs typeface="Times New Roman" pitchFamily="18" charset="0"/>
              </a:rPr>
              <a:t>d</a:t>
            </a:r>
            <a:r>
              <a:rPr lang="cs-CZ" smtClean="0"/>
              <a:t>ů</a:t>
            </a:r>
            <a:r>
              <a:rPr lang="cs-CZ" smtClean="0">
                <a:cs typeface="Times New Roman" pitchFamily="18" charset="0"/>
              </a:rPr>
              <a:t>le</a:t>
            </a:r>
            <a:r>
              <a:rPr lang="cs-CZ" smtClean="0"/>
              <a:t>ž</a:t>
            </a:r>
            <a:r>
              <a:rPr lang="cs-CZ" smtClean="0">
                <a:cs typeface="Times New Roman" pitchFamily="18" charset="0"/>
              </a:rPr>
              <a:t>ité i z </a:t>
            </a:r>
            <a:r>
              <a:rPr lang="cs-CZ" smtClean="0"/>
              <a:t>č</a:t>
            </a:r>
            <a:r>
              <a:rPr lang="cs-CZ" smtClean="0">
                <a:cs typeface="Times New Roman" pitchFamily="18" charset="0"/>
              </a:rPr>
              <a:t>ist</a:t>
            </a:r>
            <a:r>
              <a:rPr lang="cs-CZ" smtClean="0"/>
              <a:t>ě</a:t>
            </a:r>
            <a:r>
              <a:rPr lang="cs-CZ" smtClean="0">
                <a:cs typeface="Times New Roman" pitchFamily="18" charset="0"/>
              </a:rPr>
              <a:t> obchodního hlediska. </a:t>
            </a:r>
            <a:r>
              <a:rPr lang="cs-CZ" smtClean="0"/>
              <a:t>Je „</a:t>
            </a:r>
            <a:r>
              <a:rPr lang="cs-CZ" smtClean="0">
                <a:cs typeface="Times New Roman" pitchFamily="18" charset="0"/>
              </a:rPr>
              <a:t>obalem“ softwaru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</a:t>
            </a:r>
            <a:r>
              <a:rPr lang="cs-CZ" smtClean="0">
                <a:cs typeface="Times New Roman" pitchFamily="18" charset="0"/>
              </a:rPr>
              <a:t>odstatn</a:t>
            </a:r>
            <a:r>
              <a:rPr lang="cs-CZ" smtClean="0"/>
              <a:t>ě</a:t>
            </a:r>
            <a:r>
              <a:rPr lang="cs-CZ" smtClean="0">
                <a:cs typeface="Times New Roman" pitchFamily="18" charset="0"/>
              </a:rPr>
              <a:t> ovliv</a:t>
            </a:r>
            <a:r>
              <a:rPr lang="cs-CZ" smtClean="0"/>
              <a:t>ň</a:t>
            </a:r>
            <a:r>
              <a:rPr lang="cs-CZ" smtClean="0">
                <a:cs typeface="Times New Roman" pitchFamily="18" charset="0"/>
              </a:rPr>
              <a:t>uje slo</a:t>
            </a:r>
            <a:r>
              <a:rPr lang="cs-CZ" smtClean="0"/>
              <a:t>ž</a:t>
            </a:r>
            <a:r>
              <a:rPr lang="cs-CZ" smtClean="0">
                <a:cs typeface="Times New Roman" pitchFamily="18" charset="0"/>
              </a:rPr>
              <a:t>itost ovládání IS</a:t>
            </a:r>
            <a:r>
              <a:rPr lang="cs-CZ" smtClean="0"/>
              <a:t> (až 10% efektu nepočítaje důsledky stresu)</a:t>
            </a:r>
            <a:r>
              <a:rPr lang="cs-CZ" smtClean="0">
                <a:cs typeface="Times New Roman" pitchFamily="18" charset="0"/>
              </a:rPr>
              <a:t>.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GUI je ergonomicky náročné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Čtvrtina požadavků uživatelů se obvykle  týká rozhraní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6CB652-88F1-4D1D-BD1B-686BEA12CC65}" type="slidenum">
              <a:rPr lang="cs-CZ" smtClean="0"/>
              <a:pPr/>
              <a:t>138</a:t>
            </a:fld>
            <a:endParaRPr lang="cs-CZ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Použitelnost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00400"/>
            <a:ext cx="7162800" cy="2964904"/>
          </a:xfrm>
        </p:spPr>
        <p:txBody>
          <a:bodyPr/>
          <a:lstStyle/>
          <a:p>
            <a:pPr eaLnBrk="1" hangingPunct="1"/>
            <a:r>
              <a:rPr lang="cs-CZ" dirty="0" smtClean="0"/>
              <a:t>Jak snadno se se systémem pracuje.</a:t>
            </a:r>
          </a:p>
          <a:p>
            <a:pPr eaLnBrk="1" hangingPunct="1"/>
            <a:r>
              <a:rPr lang="cs-CZ" dirty="0" smtClean="0"/>
              <a:t>Jde o vlastnost uživatelského rozhraní, v SOA podstatně ovlivňuje SW inženýrské vlastnosti systému</a:t>
            </a:r>
          </a:p>
          <a:p>
            <a:pPr eaLnBrk="1" hangingPunct="1"/>
            <a:r>
              <a:rPr lang="cs-CZ" dirty="0" smtClean="0"/>
              <a:t>Viz </a:t>
            </a:r>
            <a:r>
              <a:rPr lang="cs-CZ" dirty="0" err="1" smtClean="0"/>
              <a:t>Nielsenovy</a:t>
            </a:r>
            <a:r>
              <a:rPr lang="cs-CZ" dirty="0" smtClean="0"/>
              <a:t> knihy na téma </a:t>
            </a:r>
            <a:r>
              <a:rPr lang="cs-CZ" dirty="0" err="1" smtClean="0"/>
              <a:t>Usability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8A9A68-4534-4A6E-ADB4-52BDF7E53CCE}" type="slidenum">
              <a:rPr lang="cs-CZ" smtClean="0"/>
              <a:pPr/>
              <a:t>139</a:t>
            </a:fld>
            <a:endParaRPr lang="cs-CZ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Přesvědčit o významu rozhraní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686800" cy="485740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Přesvědčit management  a  někdy i koncového uživatele, že je to problém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Získat prostředky (někteří doporučují i více než deset procent nákladů na vývoj)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Zařídit, aby se vývoje a především testování účastnili budoucí (koncoví) uživatelé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Vytvořit nástroje pro sledování rozhraní a jeho zlepšování během provozu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Ve vývojovém týmu jsou žádoucí specialisté na UI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Funkce systému mají umožňovat kvalitní rozhraní (exity)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43EDAD-7B52-4A40-8C95-8AF7EBD54603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Jaksonova metoda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 vhodná pro vývoj jednotlivých procesů v diagramu toků dat</a:t>
            </a:r>
          </a:p>
          <a:p>
            <a:pPr eaLnBrk="1" hangingPunct="1"/>
            <a:r>
              <a:rPr lang="cs-CZ" smtClean="0"/>
              <a:t>V jistém smyslu obdoba objektové orientace pro dávkové systémy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F2CEE-9C69-4B79-8048-595A59E9F668}" type="slidenum">
              <a:rPr lang="cs-CZ" smtClean="0"/>
              <a:pPr/>
              <a:t>140</a:t>
            </a:fld>
            <a:endParaRPr lang="cs-CZ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Začátečníci a pokročilí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i="1" dirty="0" smtClean="0">
                <a:cs typeface="Arial" charset="0"/>
              </a:rPr>
              <a:t>Noví uživatelé (dále začátečníci)</a:t>
            </a:r>
            <a:r>
              <a:rPr lang="cs-CZ" sz="2800" dirty="0" smtClean="0"/>
              <a:t> </a:t>
            </a:r>
            <a:r>
              <a:rPr lang="cs-CZ" sz="2800" dirty="0" smtClean="0">
                <a:cs typeface="Arial" charset="0"/>
              </a:rPr>
              <a:t>dávají předn</a:t>
            </a:r>
            <a:r>
              <a:rPr lang="cs-CZ" sz="2800" dirty="0" smtClean="0"/>
              <a:t>o</a:t>
            </a:r>
            <a:r>
              <a:rPr lang="cs-CZ" sz="2800" dirty="0" smtClean="0">
                <a:cs typeface="Arial" charset="0"/>
              </a:rPr>
              <a:t>st takovým nástrojům, které nevyžadují rozsáhlé zaučování předem</a:t>
            </a:r>
            <a:r>
              <a:rPr lang="cs-CZ" sz="2800" dirty="0" smtClean="0"/>
              <a:t>  a</a:t>
            </a:r>
            <a:r>
              <a:rPr lang="cs-CZ" sz="2800" dirty="0" smtClean="0">
                <a:cs typeface="Arial" charset="0"/>
              </a:rPr>
              <a:t> jsou výhodné pr</a:t>
            </a:r>
            <a:r>
              <a:rPr lang="cs-CZ" sz="2800" dirty="0" smtClean="0"/>
              <a:t>o</a:t>
            </a:r>
            <a:r>
              <a:rPr lang="cs-CZ" sz="2800" dirty="0" smtClean="0">
                <a:cs typeface="Arial" charset="0"/>
              </a:rPr>
              <a:t> zvládání systému metodou</a:t>
            </a:r>
            <a:r>
              <a:rPr lang="cs-CZ" sz="2800" dirty="0" smtClean="0"/>
              <a:t> </a:t>
            </a:r>
            <a:r>
              <a:rPr lang="cs-CZ" sz="2800" dirty="0" smtClean="0">
                <a:cs typeface="Arial" charset="0"/>
              </a:rPr>
              <a:t>pokusů a omylů. Používají často nápovědu </a:t>
            </a:r>
            <a:endParaRPr lang="cs-CZ" sz="2800" i="1" dirty="0" smtClean="0">
              <a:cs typeface="Arial" charset="0"/>
            </a:endParaRPr>
          </a:p>
          <a:p>
            <a:pPr eaLnBrk="1" hangingPunct="1"/>
            <a:r>
              <a:rPr lang="cs-CZ" sz="2800" i="1" dirty="0" smtClean="0">
                <a:cs typeface="Arial" charset="0"/>
              </a:rPr>
              <a:t>Dlouhodobí uživatelé</a:t>
            </a:r>
            <a:r>
              <a:rPr lang="cs-CZ" sz="2800" dirty="0" smtClean="0">
                <a:cs typeface="Arial" charset="0"/>
              </a:rPr>
              <a:t> budou mít tendenci</a:t>
            </a:r>
            <a:r>
              <a:rPr lang="cs-CZ" sz="2800" dirty="0" smtClean="0"/>
              <a:t> </a:t>
            </a:r>
            <a:r>
              <a:rPr lang="cs-CZ" sz="2800" dirty="0" smtClean="0">
                <a:cs typeface="Arial" charset="0"/>
              </a:rPr>
              <a:t>používat klávesové zkratky a různá urychlení, které většinou znamenají i větší nároky na paměť. </a:t>
            </a:r>
          </a:p>
          <a:p>
            <a:pPr lvl="1" eaLnBrk="1" hangingPunct="1"/>
            <a:r>
              <a:rPr lang="cs-CZ" sz="2400" dirty="0" smtClean="0">
                <a:cs typeface="Arial" charset="0"/>
              </a:rPr>
              <a:t>Jak usnadnit přeškolení začátečníka pokročilého uživatele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58F245-456D-46FA-B6FB-0BCC412E352A}" type="slidenum">
              <a:rPr lang="cs-CZ" smtClean="0"/>
              <a:pPr/>
              <a:t>141</a:t>
            </a:fld>
            <a:endParaRPr lang="cs-CZ" smtClean="0"/>
          </a:p>
        </p:txBody>
      </p:sp>
      <p:sp>
        <p:nvSpPr>
          <p:cNvPr id="14848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Začátečníci a pokročilí</a:t>
            </a:r>
          </a:p>
        </p:txBody>
      </p:sp>
      <p:sp>
        <p:nvSpPr>
          <p:cNvPr id="14848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 je v tom, že se používáním systému ze začátečníka stává pokročilý</a:t>
            </a:r>
          </a:p>
          <a:p>
            <a:pPr eaLnBrk="1" hangingPunct="1"/>
            <a:r>
              <a:rPr lang="cs-CZ" smtClean="0"/>
              <a:t>Není to  ale úplně hladký proces, je na to třeba myslet při návrhu UI, který by měl upozorňovat na možnosti zrychlení</a:t>
            </a:r>
          </a:p>
          <a:p>
            <a:pPr eaLnBrk="1" hangingPunct="1"/>
            <a:r>
              <a:rPr lang="cs-CZ" smtClean="0"/>
              <a:t>Neobejde se to ale ani bez výcviku (seznamování těch, pro které to má větší význam, s možnostmi zrychlení)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8A4A3-0F8D-4632-B458-3291F57B9AD4}" type="slidenum">
              <a:rPr lang="cs-CZ" smtClean="0"/>
              <a:pPr/>
              <a:t>142</a:t>
            </a:fld>
            <a:endParaRPr lang="cs-CZ" smtClean="0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Nápověda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Kombinovat s tutoriálem, interaktivním manuálem a demo</a:t>
            </a:r>
          </a:p>
          <a:p>
            <a:pPr eaLnBrk="1" hangingPunct="1"/>
            <a:r>
              <a:rPr lang="cs-CZ" smtClean="0"/>
              <a:t>Interaktivní kontextová nápověda by měla být chápána jako pomoc v nouzi. GUI by mělo, pokud možno, být intuitivní, konsistentní a samovysvětlující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108A7C-00BE-468C-A8BC-B61CD4BE26A4}" type="slidenum">
              <a:rPr lang="cs-CZ" smtClean="0"/>
              <a:pPr/>
              <a:t>143</a:t>
            </a:fld>
            <a:endParaRPr lang="cs-CZ" smtClean="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Začátečníci a pokročilí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>
                <a:cs typeface="Arial" charset="0"/>
              </a:rPr>
              <a:t>Zkušení uživatelé</a:t>
            </a:r>
            <a:r>
              <a:rPr lang="cs-CZ" dirty="0" smtClean="0"/>
              <a:t> </a:t>
            </a:r>
            <a:r>
              <a:rPr lang="cs-CZ" dirty="0" smtClean="0">
                <a:cs typeface="Arial" charset="0"/>
              </a:rPr>
              <a:t>často preferují znakové rozhraní nejen proto, že s ním lze pracovat rychleji, ale také proto,</a:t>
            </a:r>
            <a:r>
              <a:rPr lang="cs-CZ" dirty="0" smtClean="0"/>
              <a:t> </a:t>
            </a:r>
            <a:r>
              <a:rPr lang="cs-CZ" dirty="0" smtClean="0">
                <a:cs typeface="Arial" charset="0"/>
              </a:rPr>
              <a:t>že nemusí tolik pozorovat obrazovku a nemusí tolik používat myš. Klávesové rozhraní je ergonomicky</a:t>
            </a:r>
            <a:r>
              <a:rPr lang="cs-CZ" dirty="0" smtClean="0"/>
              <a:t> </a:t>
            </a:r>
            <a:r>
              <a:rPr lang="cs-CZ" dirty="0" smtClean="0">
                <a:cs typeface="Arial" charset="0"/>
              </a:rPr>
              <a:t>výhodnější. Lze lépe kontrolovat, co se opravdu provádělo 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>
                <a:cs typeface="Arial" charset="0"/>
              </a:rPr>
              <a:t>Je žádoucí obě techniky (ovládání</a:t>
            </a:r>
            <a:r>
              <a:rPr lang="cs-CZ" dirty="0" smtClean="0"/>
              <a:t> </a:t>
            </a:r>
            <a:r>
              <a:rPr lang="cs-CZ" dirty="0" smtClean="0">
                <a:cs typeface="Arial" charset="0"/>
              </a:rPr>
              <a:t>myší a ovládání znaky) kombinovat pro dosažení optimálního výsledku.</a:t>
            </a:r>
            <a:endParaRPr lang="cs-CZ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671A2-7326-427D-8AD1-036F4F71885D}" type="slidenum">
              <a:rPr lang="cs-CZ" smtClean="0"/>
              <a:pPr/>
              <a:t>144</a:t>
            </a:fld>
            <a:endParaRPr lang="cs-CZ" smtClean="0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výhody znakového rozhraní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Snazší žurnál (log) pro kontrolu práce</a:t>
            </a:r>
          </a:p>
          <a:p>
            <a:pPr lvl="1" eaLnBrk="1" hangingPunct="1"/>
            <a:r>
              <a:rPr lang="cs-CZ" dirty="0" smtClean="0"/>
              <a:t>Rychlejší vytváření „byznys inteligence“</a:t>
            </a:r>
          </a:p>
          <a:p>
            <a:pPr eaLnBrk="1" hangingPunct="1"/>
            <a:r>
              <a:rPr lang="cs-CZ" dirty="0" smtClean="0"/>
              <a:t>Snazší vytváření procedur</a:t>
            </a:r>
          </a:p>
          <a:p>
            <a:pPr eaLnBrk="1" hangingPunct="1"/>
            <a:r>
              <a:rPr lang="cs-CZ" dirty="0" smtClean="0"/>
              <a:t>Snazší vytváření výkonných příkazů (</a:t>
            </a:r>
            <a:r>
              <a:rPr lang="cs-CZ" dirty="0" err="1" smtClean="0"/>
              <a:t>srv</a:t>
            </a:r>
            <a:r>
              <a:rPr lang="cs-CZ" dirty="0" smtClean="0"/>
              <a:t> SQL a grafické rozhraní v </a:t>
            </a:r>
            <a:r>
              <a:rPr lang="cs-CZ" dirty="0" err="1" smtClean="0"/>
              <a:t>Accesu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Hlavní bariéra – pro mnohé moc složité, nebezpečí příliš strmé křivky učení 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EAC56-1611-4601-A9FC-8BA603ACFCC8}" type="slidenum">
              <a:rPr lang="cs-CZ" smtClean="0"/>
              <a:pPr/>
              <a:t>145</a:t>
            </a:fld>
            <a:endParaRPr lang="cs-CZ" smtClean="0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Životní cyklus uživatelského rozhraní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Analýza požadavků, specifikace požadavků.</a:t>
            </a:r>
          </a:p>
          <a:p>
            <a:pPr eaLnBrk="1" hangingPunct="1"/>
            <a:r>
              <a:rPr lang="cs-CZ" sz="2800" dirty="0" smtClean="0"/>
              <a:t>Návrh UI.</a:t>
            </a:r>
          </a:p>
          <a:p>
            <a:pPr eaLnBrk="1" hangingPunct="1"/>
            <a:r>
              <a:rPr lang="cs-CZ" sz="2800" dirty="0" smtClean="0"/>
              <a:t>Realizace prototypů a jejich testování s uživateli.</a:t>
            </a:r>
          </a:p>
          <a:p>
            <a:pPr eaLnBrk="1" hangingPunct="1"/>
            <a:r>
              <a:rPr lang="cs-CZ" sz="2800" dirty="0" smtClean="0"/>
              <a:t> Integrace nejlepších nápadů </a:t>
            </a:r>
          </a:p>
          <a:p>
            <a:pPr lvl="1" eaLnBrk="1" hangingPunct="1"/>
            <a:r>
              <a:rPr lang="cs-CZ" sz="2400" dirty="0" smtClean="0"/>
              <a:t>iterativní vylepšování</a:t>
            </a:r>
          </a:p>
          <a:p>
            <a:pPr eaLnBrk="1" hangingPunct="1"/>
            <a:r>
              <a:rPr lang="cs-CZ" sz="2800" dirty="0" smtClean="0"/>
              <a:t>Integrace UI se zbytkem systému a testování UI společně s uživateli.</a:t>
            </a:r>
          </a:p>
          <a:p>
            <a:pPr eaLnBrk="1" hangingPunct="1"/>
            <a:r>
              <a:rPr lang="cs-CZ" sz="2800" dirty="0" smtClean="0"/>
              <a:t>Sledování vlastností UI za provozu a další vylepšování vlastností 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622BF1-7A23-4EE6-812D-47A9252D13F3}" type="slidenum">
              <a:rPr lang="cs-CZ" smtClean="0"/>
              <a:pPr/>
              <a:t>146</a:t>
            </a:fld>
            <a:endParaRPr lang="cs-CZ" smtClean="0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Životní cyklus uživatelského rozhraní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1. Při vývoji UI je ještě obtížnější než při návrhu funkcí odhadnout optimální vlastnosti UI, protože ty závisí na psychologii, dovednostech a znalostech budoucích uživatelů.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2. Testování UI je možné pouze tak, že systém testují uživatelé. Testování se provádí sledováním práce uživatelů.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3. Vlastnosti uživatelů se během používání systému vlivem zkušeností mění. UI musí vždy počítat se začátečníky i s pokročilými.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4. Důležitou roli hrají problémy ergonomie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42468-1E85-453D-8496-DFA2AEEDE611}" type="slidenum">
              <a:rPr lang="cs-CZ" smtClean="0"/>
              <a:pPr/>
              <a:t>147</a:t>
            </a:fld>
            <a:endParaRPr lang="cs-CZ" smtClean="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Životní cyklus uživatelského rozhraní</a:t>
            </a: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Při vývoji UI se porovnávají různá řešení a vybírají se nejlepší nápady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Obvykle se používá iterativní vývoj (námitky uživatelů se akceptují, hledá se vylepšování metrik a nová řešení se znovu testují)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9A3CC0-8A9F-4DDB-8113-D9C29FBEF1C4}" type="slidenum">
              <a:rPr lang="cs-CZ" smtClean="0"/>
              <a:pPr/>
              <a:t>148</a:t>
            </a:fld>
            <a:endParaRPr lang="cs-CZ" smtClean="0"/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Činnosti při specifikaci požadavků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Poznání uživatele</a:t>
            </a:r>
          </a:p>
          <a:p>
            <a:pPr eaLnBrk="1" hangingPunct="1"/>
            <a:r>
              <a:rPr lang="cs-CZ" dirty="0" smtClean="0"/>
              <a:t>Analýza podobných či konkurenčních řešení</a:t>
            </a:r>
          </a:p>
          <a:p>
            <a:pPr eaLnBrk="1" hangingPunct="1"/>
            <a:r>
              <a:rPr lang="cs-CZ" dirty="0" smtClean="0"/>
              <a:t>Kontrolovatelné cíle</a:t>
            </a:r>
          </a:p>
          <a:p>
            <a:pPr lvl="1" eaLnBrk="1" hangingPunct="1"/>
            <a:r>
              <a:rPr lang="cs-CZ" dirty="0" smtClean="0"/>
              <a:t>Termíny</a:t>
            </a:r>
          </a:p>
          <a:p>
            <a:pPr lvl="1" eaLnBrk="1" hangingPunct="1"/>
            <a:r>
              <a:rPr lang="cs-CZ" dirty="0" smtClean="0"/>
              <a:t>Hodnoty některých metrik</a:t>
            </a:r>
          </a:p>
          <a:p>
            <a:pPr eaLnBrk="1" hangingPunct="1"/>
            <a:r>
              <a:rPr lang="cs-CZ" dirty="0" smtClean="0"/>
              <a:t>Odhad finančních efektů </a:t>
            </a:r>
          </a:p>
          <a:p>
            <a:pPr lvl="1" eaLnBrk="1" hangingPunct="1"/>
            <a:r>
              <a:rPr lang="cs-CZ" dirty="0" smtClean="0"/>
              <a:t>15% výkonu při práci u počítače – 3-5% platů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40D9EE-B499-4176-8BF9-0FEEC9268BFD}" type="slidenum">
              <a:rPr lang="cs-CZ" smtClean="0"/>
              <a:pPr/>
              <a:t>149</a:t>
            </a:fld>
            <a:endParaRPr lang="cs-CZ" smtClean="0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Uživatelská vrstva</a:t>
            </a:r>
          </a:p>
        </p:txBody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 </a:t>
            </a:r>
          </a:p>
        </p:txBody>
      </p:sp>
      <p:sp>
        <p:nvSpPr>
          <p:cNvPr id="156677" name="Text Box 4"/>
          <p:cNvSpPr txBox="1">
            <a:spLocks noChangeArrowheads="1"/>
          </p:cNvSpPr>
          <p:nvPr/>
        </p:nvSpPr>
        <p:spPr bwMode="auto">
          <a:xfrm>
            <a:off x="2627313" y="2205038"/>
            <a:ext cx="1439862" cy="6635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Uživatelská vrstva</a:t>
            </a:r>
          </a:p>
        </p:txBody>
      </p:sp>
      <p:sp>
        <p:nvSpPr>
          <p:cNvPr id="156678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1439862" cy="6635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Logika a data</a:t>
            </a:r>
          </a:p>
        </p:txBody>
      </p:sp>
      <p:sp>
        <p:nvSpPr>
          <p:cNvPr id="156679" name="Line 6"/>
          <p:cNvSpPr>
            <a:spLocks noChangeShapeType="1"/>
          </p:cNvSpPr>
          <p:nvPr/>
        </p:nvSpPr>
        <p:spPr bwMode="auto">
          <a:xfrm>
            <a:off x="3276600" y="28527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56680" name="Text Box 7"/>
          <p:cNvSpPr txBox="1">
            <a:spLocks noChangeArrowheads="1"/>
          </p:cNvSpPr>
          <p:nvPr/>
        </p:nvSpPr>
        <p:spPr bwMode="auto">
          <a:xfrm>
            <a:off x="4211638" y="30686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800" i="0">
              <a:latin typeface="Arial" charset="0"/>
            </a:endParaRPr>
          </a:p>
        </p:txBody>
      </p:sp>
      <p:sp>
        <p:nvSpPr>
          <p:cNvPr id="156681" name="Text Box 8"/>
          <p:cNvSpPr txBox="1">
            <a:spLocks noChangeArrowheads="1"/>
          </p:cNvSpPr>
          <p:nvPr/>
        </p:nvSpPr>
        <p:spPr bwMode="auto">
          <a:xfrm>
            <a:off x="3779838" y="2997200"/>
            <a:ext cx="3241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Zprávy pokud možno nezávislé na formátu obrazovky</a:t>
            </a:r>
          </a:p>
        </p:txBody>
      </p:sp>
      <p:sp>
        <p:nvSpPr>
          <p:cNvPr id="156682" name="Text Box 9"/>
          <p:cNvSpPr txBox="1">
            <a:spLocks noChangeArrowheads="1"/>
          </p:cNvSpPr>
          <p:nvPr/>
        </p:nvSpPr>
        <p:spPr bwMode="auto">
          <a:xfrm>
            <a:off x="684213" y="5013325"/>
            <a:ext cx="748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Formát obrazovky závisí na zkušenostech uživatele, módách a také na tom, jak vystihneme psychologii práce. Musíme  jej iterativně zlepšovat</a:t>
            </a:r>
          </a:p>
        </p:txBody>
      </p:sp>
      <p:sp>
        <p:nvSpPr>
          <p:cNvPr id="156683" name="Text Box 10"/>
          <p:cNvSpPr txBox="1">
            <a:spLocks noChangeArrowheads="1"/>
          </p:cNvSpPr>
          <p:nvPr/>
        </p:nvSpPr>
        <p:spPr bwMode="auto">
          <a:xfrm>
            <a:off x="4284663" y="23495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Nejen prohlížeč?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1B892-6F10-449F-8D64-5748FDBC6ABA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Jaksonova metoda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676400"/>
          <a:ext cx="8785225" cy="4425950"/>
        </p:xfrm>
        <a:graphic>
          <a:graphicData uri="http://schemas.openxmlformats.org/presentationml/2006/ole">
            <p:oleObj spid="_x0000_s4098" name="Dokument" r:id="rId3" imgW="5835973" imgH="294145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6BC820-7DDD-4412-B58C-DDE49CBB0718}" type="slidenum">
              <a:rPr lang="cs-CZ" smtClean="0"/>
              <a:pPr/>
              <a:t>150</a:t>
            </a:fld>
            <a:endParaRPr lang="cs-CZ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Analýza a specifikace požadavků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Poznání (koncového) uživatele, navázání spolupráce, problémy</a:t>
            </a:r>
          </a:p>
          <a:p>
            <a:pPr lvl="1" eaLnBrk="1" hangingPunct="1"/>
            <a:r>
              <a:rPr lang="cs-CZ" sz="2400" smtClean="0"/>
              <a:t>Vedoucí koncového uživatele nevytvoří prostor</a:t>
            </a:r>
          </a:p>
          <a:p>
            <a:pPr lvl="1" eaLnBrk="1" hangingPunct="1"/>
            <a:r>
              <a:rPr lang="cs-CZ" sz="2400" smtClean="0"/>
              <a:t>Vedoucí vývojářů se bojí, že vývojáři budou fungovat jako nápověda pro líné koncové uživatele</a:t>
            </a:r>
          </a:p>
          <a:p>
            <a:pPr lvl="1" eaLnBrk="1" hangingPunct="1"/>
            <a:r>
              <a:rPr lang="cs-CZ" sz="2400" smtClean="0"/>
              <a:t>Co se hlavně sleduje</a:t>
            </a:r>
          </a:p>
          <a:p>
            <a:pPr lvl="2" eaLnBrk="1" hangingPunct="1"/>
            <a:r>
              <a:rPr lang="cs-CZ" sz="2000" smtClean="0"/>
              <a:t>Kvalifikační předpoklady a zkušenosti (kolik je začátečníků a kdo ze spolupracovníků jim může pomoci)</a:t>
            </a:r>
          </a:p>
          <a:p>
            <a:pPr lvl="2" eaLnBrk="1" hangingPunct="1"/>
            <a:r>
              <a:rPr lang="cs-CZ" sz="2000" smtClean="0"/>
              <a:t>Typy koncových uživatelů a jejich  obeznámenost s IT</a:t>
            </a:r>
          </a:p>
          <a:p>
            <a:pPr lvl="2" eaLnBrk="1" hangingPunct="1"/>
            <a:r>
              <a:rPr lang="cs-CZ" sz="2000" smtClean="0"/>
              <a:t>Popis úkolů a scénářů činnosti</a:t>
            </a:r>
          </a:p>
          <a:p>
            <a:pPr lvl="1" eaLnBrk="1" hangingPunct="1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03C9E7-3D34-4323-AC26-D5F96E6ED1B1}" type="slidenum">
              <a:rPr lang="cs-CZ" smtClean="0"/>
              <a:pPr/>
              <a:t>151</a:t>
            </a:fld>
            <a:endParaRPr lang="cs-CZ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Návrh rozhraní</a:t>
            </a:r>
          </a:p>
        </p:txBody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Paralelní návrh možných řešení, </a:t>
            </a:r>
            <a:r>
              <a:rPr lang="cs-CZ" sz="3600" dirty="0" smtClean="0"/>
              <a:t>(</a:t>
            </a:r>
            <a:r>
              <a:rPr lang="cs-CZ" dirty="0" smtClean="0"/>
              <a:t>heuristická evaluace, převzetí dobrých nápadů z existujících </a:t>
            </a:r>
            <a:r>
              <a:rPr lang="cs-CZ" dirty="0" err="1" smtClean="0"/>
              <a:t>sytémů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Spoluúčast koncových uživatelů, ti co budou používat. Na začátku lze využít cizí lidi (hlavně u variant pro začátečníky)</a:t>
            </a:r>
          </a:p>
          <a:p>
            <a:pPr eaLnBrk="1" hangingPunct="1"/>
            <a:r>
              <a:rPr lang="cs-CZ" dirty="0" smtClean="0"/>
              <a:t>Koordinace a kontrola konsistence návrhu pro různé funkce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3C5791-EEF7-4368-B993-2C8C4CECD506}" type="slidenum">
              <a:rPr lang="cs-CZ" smtClean="0"/>
              <a:pPr/>
              <a:t>152</a:t>
            </a:fld>
            <a:endParaRPr lang="cs-CZ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Heuristická evaluace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Sledování, zda UI splňuje ověřené zásady (jsou v různých dotaznících, až 400 zásad). Základní požadavky na UI jsou:</a:t>
            </a:r>
          </a:p>
          <a:p>
            <a:pPr lvl="1" eaLnBrk="1" hangingPunct="1">
              <a:buFontTx/>
              <a:buNone/>
            </a:pP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1FF6F-4080-465F-A7CC-D5945660A982}" type="slidenum">
              <a:rPr lang="cs-CZ" smtClean="0"/>
              <a:pPr/>
              <a:t>153</a:t>
            </a:fld>
            <a:endParaRPr lang="cs-CZ" smtClean="0"/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Heuristická evaluace</a:t>
            </a:r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800" smtClean="0"/>
              <a:t>Analyzovat existující systémy (např. Microsoft). Je vhodná podobnost s těmito systémy, připouští-li to funkčnost (srv. grafické systémy). Lidé se UI snáze naučí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Jednoduchý a přirozený dialog v jazyce uživatele, </a:t>
            </a:r>
          </a:p>
          <a:p>
            <a:pPr marL="990600" lvl="1" indent="-533400" eaLnBrk="1" hangingPunct="1">
              <a:buFontTx/>
              <a:buNone/>
            </a:pPr>
            <a:r>
              <a:rPr lang="cs-CZ" sz="2400" smtClean="0"/>
              <a:t>Jen  to, co je v dané etapě nepostradatelné, podoba s mezilidským dialogem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Minimalizovat nároky na paměť (bezstavovost)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96F907-8FF1-4217-ABA3-C68F346156EA}" type="slidenum">
              <a:rPr lang="cs-CZ" smtClean="0"/>
              <a:pPr/>
              <a:t>154</a:t>
            </a:fld>
            <a:endParaRPr lang="cs-CZ" smtClean="0"/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Heuristická evaluace</a:t>
            </a: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800" smtClean="0"/>
              <a:t>Konzistentnost (stejné texty, barvy obrázky)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Zpětná vazba (teploměry, zprávy o postupu práce)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Jasně vymezené exity (ukončení, návrat o několik kroků,  )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Zkratky (horké klávesy), ikony i menu pro časté akce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Kvalitní chybové zprávy (srozumitelný název a odkaz na podrobnosti)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Vylučovat situace vedoucí k chybám</a:t>
            </a:r>
          </a:p>
          <a:p>
            <a:pPr marL="609600" indent="-609600" eaLnBrk="1" hangingPunct="1">
              <a:buFontTx/>
              <a:buNone/>
            </a:pPr>
            <a:r>
              <a:rPr lang="cs-CZ" sz="2800" smtClean="0"/>
              <a:t>Různé varianty nápovědy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5BBCAB-EB1E-4B33-B587-41C7559B0BB0}" type="slidenum">
              <a:rPr lang="cs-CZ" smtClean="0"/>
              <a:pPr/>
              <a:t>155</a:t>
            </a:fld>
            <a:endParaRPr lang="cs-CZ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Heuristická evaluace – výtvarné aspekty 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Na obrazovce nemá být mnoho logicky odlišných údajů (do 12), logicky stejné vstupy se počítají jednou, př. DODACÍ LIST.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Nejdůležitější vlevo nahoře, střed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Nehýřit barvami a tvary, zatěžuje zrak a unavuje to mozek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Různé displeje nemají stejné podání barev a to může významně zhoršit čitelnost (nedávat spektrálně blízké barvy do popředí a do pozadí)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Vliv výtvarného řešení (je to hezké)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4F062-F27E-4BDD-8CE8-10E58DBACA64}" type="slidenum">
              <a:rPr lang="cs-CZ" smtClean="0"/>
              <a:pPr/>
              <a:t>156</a:t>
            </a:fld>
            <a:endParaRPr lang="cs-CZ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Heuristická evaluace – výtvarné aspekty 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mtClean="0"/>
              <a:t>Teplé barvy vpředu, studené v pozadí</a:t>
            </a:r>
          </a:p>
          <a:p>
            <a:pPr marL="609600" indent="-609600" eaLnBrk="1" hangingPunct="1">
              <a:buFontTx/>
              <a:buNone/>
            </a:pPr>
            <a:r>
              <a:rPr lang="cs-CZ" smtClean="0"/>
              <a:t>Při zdobnosti snáze uděláme chybný návrh barev</a:t>
            </a:r>
          </a:p>
          <a:p>
            <a:pPr marL="609600" indent="-609600" eaLnBrk="1" hangingPunct="1">
              <a:buFontTx/>
              <a:buNone/>
            </a:pPr>
            <a:r>
              <a:rPr lang="cs-CZ" smtClean="0"/>
              <a:t>V provozu je důležité, jak je to pracné a jak mne to chrání před chybami</a:t>
            </a:r>
          </a:p>
          <a:p>
            <a:pPr marL="609600" indent="-609600" eaLnBrk="1" hangingPunct="1">
              <a:buFontTx/>
              <a:buNone/>
            </a:pPr>
            <a:r>
              <a:rPr lang="cs-CZ" smtClean="0"/>
              <a:t>Zdobnost je vítána je-li svým způsobem  nápovědou a snižuje-li námahu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22B96-3BE1-41CC-B1B6-0328E1EDDF1F}" type="slidenum">
              <a:rPr lang="cs-CZ" smtClean="0"/>
              <a:pPr/>
              <a:t>157</a:t>
            </a:fld>
            <a:endParaRPr lang="cs-CZ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Zpětná vazba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Reakce systému se pociťuje jako okamžitá,  je-li do desetiny sekundy. U psaní musí být ještě kratší</a:t>
            </a:r>
          </a:p>
          <a:p>
            <a:pPr eaLnBrk="1" hangingPunct="1"/>
            <a:r>
              <a:rPr lang="cs-CZ" smtClean="0"/>
              <a:t>Reakce okolo sekundy je tolerována, jde-li o složitější akci</a:t>
            </a:r>
          </a:p>
          <a:p>
            <a:pPr eaLnBrk="1" hangingPunct="1"/>
            <a:r>
              <a:rPr lang="cs-CZ" smtClean="0"/>
              <a:t>Reakce přes více sekund vyžaduje indikaci průběhu a nemá být příliš často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FB476A-4536-4A33-B210-B2533B55F8AA}" type="slidenum">
              <a:rPr lang="cs-CZ" smtClean="0"/>
              <a:pPr/>
              <a:t>158</a:t>
            </a:fld>
            <a:endParaRPr lang="cs-CZ" smtClean="0"/>
          </a:p>
        </p:txBody>
      </p:sp>
      <p:sp>
        <p:nvSpPr>
          <p:cNvPr id="16589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Testování rozhraní</a:t>
            </a:r>
          </a:p>
        </p:txBody>
      </p:sp>
      <p:sp>
        <p:nvSpPr>
          <p:cNvPr id="1658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Realizace prototypů</a:t>
            </a:r>
          </a:p>
          <a:p>
            <a:pPr eaLnBrk="1" hangingPunct="1"/>
            <a:r>
              <a:rPr lang="cs-CZ" smtClean="0"/>
              <a:t>Předvedení a zkoušení několika uživateli</a:t>
            </a:r>
          </a:p>
          <a:p>
            <a:pPr lvl="1" eaLnBrk="1" hangingPunct="1"/>
            <a:r>
              <a:rPr lang="cs-CZ" smtClean="0"/>
              <a:t>Někdy se vyplatí prvý test dělat s „brigádníky“ To je zvláště vhodné pro ověřování variant pro začátečníky</a:t>
            </a:r>
          </a:p>
          <a:p>
            <a:pPr lvl="1" eaLnBrk="1" hangingPunct="1"/>
            <a:r>
              <a:rPr lang="cs-CZ" smtClean="0"/>
              <a:t>Ne vždy lze, např. je-li nutná věcná znalost toho, co systém podporuje</a:t>
            </a:r>
          </a:p>
          <a:p>
            <a:pPr eaLnBrk="1" hangingPunct="1"/>
            <a:r>
              <a:rPr lang="cs-CZ" smtClean="0"/>
              <a:t>Log průběhu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EC51B-209C-4AD1-AB90-9A35D05924A3}" type="slidenum">
              <a:rPr lang="cs-CZ" smtClean="0"/>
              <a:pPr/>
              <a:t>159</a:t>
            </a:fld>
            <a:endParaRPr lang="cs-CZ" smtClean="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Zahájení testu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smtClean="0"/>
              <a:t>Příprava</a:t>
            </a:r>
            <a:r>
              <a:rPr lang="cs-CZ" sz="2800" smtClean="0"/>
              <a:t> nástrojů a lidí, místo, nástroje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</a:t>
            </a:r>
            <a:r>
              <a:rPr lang="cs-CZ" sz="2800" b="1" smtClean="0"/>
              <a:t>Test provádí</a:t>
            </a:r>
            <a:r>
              <a:rPr lang="cs-CZ" sz="2800" smtClean="0"/>
              <a:t>  obvykle člen skupiny uživatelů za přítomnosti vývojáře. Je třeba brát ohled na velké individuální rozdíly mezi jednotlivými uživateli a také mezi nezkušenými a zkušenými pracovníky. Ověřování UI je proto třeba provádět s větší skupinou pečlivě vybraných budoucích uživatelů. Bývá výhodné provést nejprve zaškolení v ovládání systémových prostředků. Optimální počet testujících je 3 až 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675F0-BC25-44AB-BC04-2CE37B9B72B2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Jaksonova metoda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8229600" cy="3660775"/>
        </p:xfrm>
        <a:graphic>
          <a:graphicData uri="http://schemas.openxmlformats.org/presentationml/2006/ole">
            <p:oleObj spid="_x0000_s5122" name="Dokument" r:id="rId3" imgW="5757167" imgH="2298159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188" y="5516563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Často lze strukturu programu odvodit z dekompozice činností, vhodné pro dávkové zpracování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271C7-C3EC-4D11-89A5-217A453E35CC}" type="slidenum">
              <a:rPr lang="cs-CZ" smtClean="0"/>
              <a:pPr/>
              <a:t>160</a:t>
            </a:fld>
            <a:endParaRPr lang="cs-CZ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Zahájení testu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Testéři pracují s tou částí UI, se kterou budou skutečně pracovat při provozu systému.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Při organizaci testů je žádoucí navodit atmosféru spolupráce:”Pracujete na tom, aby vám to, co budete používat, sloužilo dobře“.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Uživatelé nemají pracovat ve stresu.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Výsledky testů by měly být anonymní.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Upozornit, že se systém na základě požadavků testérů může změnit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F2F500-60BD-4025-A21D-6EE7000BCC3D}" type="slidenum">
              <a:rPr lang="cs-CZ" smtClean="0"/>
              <a:pPr/>
              <a:t>161</a:t>
            </a:fld>
            <a:endParaRPr lang="cs-CZ" smtClean="0"/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Zahájení testu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52600"/>
            <a:ext cx="8785225" cy="4484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Testování lze do jisté míry provádět na částečně funkčních prototypech. Vždy je však nutné nakonec provádět testy i na oživeném systému. Důvodem je potřeba testovat doby odezvy.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Je obvyklé, že se na základě analýzy výsledků testů UI podstatně mění. Testovat je nutné i nové verze UI.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38B91-CE1D-4E9A-994A-C9C3CB34C6F3}" type="slidenum">
              <a:rPr lang="cs-CZ" smtClean="0"/>
              <a:pPr/>
              <a:t>162</a:t>
            </a:fld>
            <a:endParaRPr lang="cs-CZ" smtClean="0"/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cs-CZ" sz="4000" smtClean="0"/>
              <a:t>Body instruktáže při zahájení testu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748712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účelem testů je testovat systém, nikoliv uživatele;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účelem testů je dosáhnout spokojenosti uživatelů;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je žádoucí, aby se všichni svobodně vyjadřovali;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poněvadž se jedná o testování, může výsledný systém fungovat poněkud jinak;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poprosit, aby o testu testující nehovořili, aby tím ostatní testéry neovlivňovali;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F8915-FFFC-49D1-AEC1-B36E88BE9945}" type="slidenum">
              <a:rPr lang="cs-CZ" smtClean="0"/>
              <a:pPr/>
              <a:t>163</a:t>
            </a:fld>
            <a:endParaRPr lang="cs-CZ" smtClean="0"/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cs-CZ" sz="4000" smtClean="0"/>
              <a:t>Body instruktáže při zahájení testu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675687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zdůraznit, že účast na testu je dobrovolná a lze jej kdykoliv ukončit a že výsledky testu jsou anonymní a důvěrné;</a:t>
            </a:r>
          </a:p>
          <a:p>
            <a:pPr eaLnBrk="1" hangingPunct="1">
              <a:buFontTx/>
              <a:buNone/>
            </a:pPr>
            <a:r>
              <a:rPr lang="cs-CZ" sz="2800" smtClean="0"/>
              <a:t>uvést, že jsou možné otázky, že je vítáno vyjádření pochybností, a že se má systém v budoucnu používat bez cizí pomoci;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požádat o ”myšlení nahlas“, tj. poprosit, aby testující nahlas komentoval, co dělá a proč;</a:t>
            </a:r>
          </a:p>
          <a:p>
            <a:pPr eaLnBrk="1" hangingPunct="1">
              <a:buFontTx/>
              <a:buNone/>
            </a:pPr>
            <a:r>
              <a:rPr lang="cs-CZ" sz="2800" smtClean="0"/>
              <a:t>vítány jsou pochvaly i kritické poznámky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poprosit o pokud možno rychlou práci bez chyb.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DCAC5B-A17C-46E7-9FEE-292A0915D3AB}" type="slidenum">
              <a:rPr lang="cs-CZ" smtClean="0"/>
              <a:pPr/>
              <a:t>164</a:t>
            </a:fld>
            <a:endParaRPr lang="cs-CZ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Provedení testu</a:t>
            </a:r>
          </a:p>
        </p:txBody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 Je důležité, aby testování nebylo přerušováno telefony, návštěvami atd.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Je výhodné, když uživatel provede na počátku rychle a úspěšně nějakou část dialogu, je pak méně nervózní.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Atmosféra při testování by měla být uvolněná.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Nedávat najevo, že uživatel je pomalý nebo že dělá chyby.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Vyloučit kibice, včetně (to především)šéfů testujícího.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 Zastavit testování, vznikne-li pocit, že testér toho má již dost.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364797-5D9C-42D3-A014-EA07D62BB797}" type="slidenum">
              <a:rPr lang="cs-CZ" smtClean="0"/>
              <a:pPr/>
              <a:t>165</a:t>
            </a:fld>
            <a:endParaRPr lang="cs-CZ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Vyhodnocení testu</a:t>
            </a:r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 Požádat uživatele o celkový názor, především o to, jak je spokojen.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 Výsledky testů zaznamenat v dohodnuté formě.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Provést analýzu žurnálu (ten je dodré sledovat i za (zkušebního) provozu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 Výsledky zavést do databáze projektu (pokud existuje).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 Sestavit vlastní hodnocení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30B5F-2026-47EE-93F1-14B379F60C17}" type="slidenum">
              <a:rPr lang="cs-CZ" smtClean="0"/>
              <a:pPr/>
              <a:t>166</a:t>
            </a:fld>
            <a:endParaRPr lang="cs-CZ" smtClean="0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Vyhodnocení testu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Hodnocení problémů</a:t>
            </a:r>
          </a:p>
          <a:p>
            <a:pPr lvl="1" eaLnBrk="1" hangingPunct="1"/>
            <a:r>
              <a:rPr lang="cs-CZ" smtClean="0"/>
              <a:t>0 – celkem OK</a:t>
            </a:r>
          </a:p>
          <a:p>
            <a:pPr lvl="1" eaLnBrk="1" hangingPunct="1"/>
            <a:r>
              <a:rPr lang="cs-CZ" smtClean="0"/>
              <a:t>1 – kosmetická - opravit, bude-li čas </a:t>
            </a:r>
          </a:p>
          <a:p>
            <a:pPr lvl="1" eaLnBrk="1" hangingPunct="1"/>
            <a:r>
              <a:rPr lang="cs-CZ" smtClean="0"/>
              <a:t>2 -  méně závažná – opravit,pokud nebouu závažnější</a:t>
            </a:r>
          </a:p>
          <a:p>
            <a:pPr lvl="1" eaLnBrk="1" hangingPunct="1"/>
            <a:r>
              <a:rPr lang="cs-CZ" smtClean="0"/>
              <a:t>3 – závažná – opravit co nejdříve, ale není překážkou pro zahájení provozu</a:t>
            </a:r>
          </a:p>
          <a:p>
            <a:pPr lvl="1" eaLnBrk="1" hangingPunct="1"/>
            <a:r>
              <a:rPr lang="cs-CZ" smtClean="0"/>
              <a:t>4  - katastrofická – systéím nelze provozovat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FBD512-DDEC-4878-86F6-EA02C791E5C0}" type="slidenum">
              <a:rPr lang="cs-CZ" smtClean="0"/>
              <a:pPr/>
              <a:t>167</a:t>
            </a:fld>
            <a:endParaRPr lang="cs-CZ" smtClean="0"/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smtClean="0"/>
              <a:t>Metriky pro hodnocení UI</a:t>
            </a:r>
          </a:p>
        </p:txBody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 </a:t>
            </a:r>
            <a:r>
              <a:rPr lang="cs-CZ" smtClean="0"/>
              <a:t>Doba provedení určitého úkolu.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Počet variant úkolů úspěšně provedených za určitou dobu.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Poměr úspěšně provedených úkolů k počtu chyb.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Doba potřebná pro nápravu chyby.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Počet příkazů použitých během testů.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Počet příkazů, které nebyly vůbec použity.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89F8F-1F4C-4CF5-AC31-B37D514E6989}" type="slidenum">
              <a:rPr lang="cs-CZ" smtClean="0"/>
              <a:pPr/>
              <a:t>168</a:t>
            </a:fld>
            <a:endParaRPr lang="cs-CZ" smtClean="0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smtClean="0"/>
              <a:t>Metriky pro hodnocení UI</a:t>
            </a: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Frekvence použití nápověd a manuálů.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Počty kritických a pochvalných komentářů uživatele.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Počet případů, kdy byl uživatel frustrován a kdy potěšen.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Rozsah mrtvých dob“, během nichž uživatel nekomunikuje.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Počet případů, kdy uživatel nevěděl jak dál.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36C33-22C1-47D1-BFF2-0FD7321588A3}" type="slidenum">
              <a:rPr lang="cs-CZ" smtClean="0"/>
              <a:pPr/>
              <a:t>169</a:t>
            </a:fld>
            <a:endParaRPr lang="cs-CZ" smtClean="0"/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Sledování za provozu</a:t>
            </a:r>
          </a:p>
        </p:txBody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Log průběhu a jeho analýza</a:t>
            </a:r>
          </a:p>
          <a:p>
            <a:pPr eaLnBrk="1" hangingPunct="1"/>
            <a:r>
              <a:rPr lang="cs-CZ" smtClean="0"/>
              <a:t>Dotazníky, sledování reakcí</a:t>
            </a:r>
          </a:p>
          <a:p>
            <a:pPr eaLnBrk="1" hangingPunct="1"/>
            <a:r>
              <a:rPr lang="cs-CZ" smtClean="0"/>
              <a:t>Úpravy a jejich efekty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C4CA99-BE9D-4488-95DC-57D3B4992980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Dataflow</a:t>
            </a: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66225" cy="503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50F24A-BE88-4812-A238-EAE660B5D6F3}" type="slidenum">
              <a:rPr lang="cs-CZ" smtClean="0"/>
              <a:pPr/>
              <a:t>170</a:t>
            </a:fld>
            <a:endParaRPr lang="cs-CZ" smtClean="0"/>
          </a:p>
        </p:txBody>
      </p:sp>
      <p:pic>
        <p:nvPicPr>
          <p:cNvPr id="1781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32497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33C8D-CDDF-4186-A6F3-AB23519EC5EB}" type="slidenum">
              <a:rPr lang="cs-CZ" smtClean="0"/>
              <a:pPr/>
              <a:t>171</a:t>
            </a:fld>
            <a:endParaRPr lang="cs-CZ" smtClean="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Měření softwaru</a:t>
            </a:r>
          </a:p>
        </p:txBody>
      </p:sp>
      <p:sp>
        <p:nvSpPr>
          <p:cNvPr id="17920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43959-1660-4676-8A88-A549345BC9BE}" type="slidenum">
              <a:rPr lang="cs-CZ" smtClean="0"/>
              <a:pPr/>
              <a:t>172</a:t>
            </a:fld>
            <a:endParaRPr lang="cs-CZ" smtClean="0"/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Výsledek měření je metrika</a:t>
            </a: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Bez měření nelze kvalitně řídit ani hodnotit kvalitu SW, atributy kvality mohou ale být různé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Softwarová metrika je nějaký údaj, který lze nakonec převést na číselné hodnocení nějakého atributu softwaru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DB softwarových metrik je paměť firmy a prostředek optimalizace softwarových procesů (procesů vývoje softwaru) a managementu (např. méně rizik při uzavírání smluv),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Je součástí business intelligence SW firmy a přepoklad uplatnění mode</a:t>
            </a:r>
            <a:r>
              <a:rPr lang="en-US" sz="2800" smtClean="0"/>
              <a:t>r</a:t>
            </a:r>
            <a:r>
              <a:rPr lang="cs-CZ" sz="2800" smtClean="0"/>
              <a:t>ních způsobů řízení, např. CMMI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4B4854-8654-413E-AFF1-C413853BD78B}" type="slidenum">
              <a:rPr lang="cs-CZ" smtClean="0"/>
              <a:pPr/>
              <a:t>173</a:t>
            </a:fld>
            <a:endParaRPr lang="cs-CZ" smtClean="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8013"/>
          </a:xfrm>
        </p:spPr>
        <p:txBody>
          <a:bodyPr/>
          <a:lstStyle/>
          <a:p>
            <a:pPr eaLnBrk="1" hangingPunct="1"/>
            <a:r>
              <a:rPr lang="cs-CZ" sz="4000" smtClean="0"/>
              <a:t>Použití SW metrik</a:t>
            </a:r>
          </a:p>
        </p:txBody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513"/>
            <a:ext cx="8991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a) </a:t>
            </a:r>
            <a:r>
              <a:rPr lang="cs-CZ" sz="2200" b="1" i="1" smtClean="0"/>
              <a:t>Výzkum:</a:t>
            </a:r>
            <a:r>
              <a:rPr lang="cs-CZ" sz="2200" smtClean="0"/>
              <a:t> podklad pro </a:t>
            </a:r>
            <a:r>
              <a:rPr lang="cs-CZ" sz="2200" b="1" smtClean="0"/>
              <a:t>hledání metod realizace</a:t>
            </a:r>
            <a:r>
              <a:rPr lang="cs-CZ" sz="2200" smtClean="0"/>
              <a:t> softwarových produktů, které by přinesly podstatné zvýšení jeho kvality a snížení nákladů a doby vývoje a hlavně rozsahu prací při údržbě softwaru (výzkum metod a zákonitostí vývoje softwaru).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smtClean="0"/>
              <a:t>b) </a:t>
            </a:r>
            <a:r>
              <a:rPr lang="cs-CZ" sz="2200" b="1" i="1" smtClean="0"/>
              <a:t>Normy:</a:t>
            </a:r>
            <a:r>
              <a:rPr lang="cs-CZ" sz="2200" smtClean="0"/>
              <a:t> základ pro </a:t>
            </a:r>
            <a:r>
              <a:rPr lang="cs-CZ" sz="2200" b="1" smtClean="0"/>
              <a:t>stanovení technicko-ekonomických podkladů</a:t>
            </a:r>
            <a:r>
              <a:rPr lang="cs-CZ" sz="2200" smtClean="0"/>
              <a:t> pro řízení prací při tvorbě softwaru (normy  pracnosti, odhady takových metrik, jako je pracnost či doba řešení) a uzavírání smluv (cena, termíny), předpoklad CMM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smtClean="0"/>
              <a:t>c) </a:t>
            </a:r>
            <a:r>
              <a:rPr lang="cs-CZ" sz="2200" b="1" i="1" smtClean="0"/>
              <a:t>Kontrola kvality:</a:t>
            </a:r>
            <a:r>
              <a:rPr lang="cs-CZ" sz="2200" smtClean="0"/>
              <a:t> prostředek </a:t>
            </a:r>
            <a:r>
              <a:rPr lang="cs-CZ" sz="2200" b="1" smtClean="0"/>
              <a:t>sledování spolehlivosti</a:t>
            </a:r>
            <a:r>
              <a:rPr lang="cs-CZ" sz="2200" smtClean="0"/>
              <a:t> softwaru při provozu a podklad pro řídící zásahy během údržby,procesy zajišťujíící kvalitu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200" smtClean="0"/>
              <a:t>d) </a:t>
            </a:r>
            <a:r>
              <a:rPr lang="cs-CZ" sz="2200" b="1" smtClean="0"/>
              <a:t>Operativa:</a:t>
            </a:r>
            <a:r>
              <a:rPr lang="cs-CZ" sz="2200" smtClean="0"/>
              <a:t>prostředek </a:t>
            </a:r>
            <a:r>
              <a:rPr lang="cs-CZ" sz="2200" b="1" smtClean="0"/>
              <a:t>sledování průběhu prací</a:t>
            </a:r>
            <a:r>
              <a:rPr lang="cs-CZ" sz="2200" smtClean="0"/>
              <a:t> při vývoji (dodržování termínů, procento testovaných komponent, trendy počtů chyb, počty nově zanesených chyb, komponenty s největším počtem chyb, atd.).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9AD3B4-E5EA-4258-AF92-D06A8E9CFD8C}" type="slidenum">
              <a:rPr lang="cs-CZ" smtClean="0"/>
              <a:pPr/>
              <a:t>174</a:t>
            </a:fld>
            <a:endParaRPr lang="cs-CZ" smtClean="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pPr eaLnBrk="1" hangingPunct="1"/>
            <a:r>
              <a:rPr lang="cs-CZ" sz="4000" smtClean="0"/>
              <a:t>Použití SW metrik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3992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Výsledkem výzkumu SW metrik jsou metodiky vývoje (SOA, OO, strukturované programování, znalosti a vlivu kvality specifikací atd.) a metodiky odhadu pracnosti a doby řešení COCOMO, funkční body, a filosofií  SOA  ITIL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ISO 9126, ISO 250xx, ISO 12207, ISO 20000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ISO 250</a:t>
            </a:r>
            <a:r>
              <a:rPr lang="cs-CZ" sz="2800" dirty="0" smtClean="0"/>
              <a:t>XX, </a:t>
            </a:r>
            <a:r>
              <a:rPr lang="cs-CZ" sz="2800" b="1" dirty="0" smtClean="0"/>
              <a:t>Software </a:t>
            </a:r>
            <a:r>
              <a:rPr lang="cs-CZ" sz="2800" b="1" dirty="0" err="1" smtClean="0"/>
              <a:t>engineering</a:t>
            </a:r>
            <a:r>
              <a:rPr lang="cs-CZ" sz="2800" b="1" dirty="0" smtClean="0"/>
              <a:t> -- Software </a:t>
            </a:r>
            <a:r>
              <a:rPr lang="cs-CZ" sz="2800" b="1" dirty="0" err="1" smtClean="0"/>
              <a:t>product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Quality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Requirements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Evaluation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SQuaRE</a:t>
            </a:r>
            <a:r>
              <a:rPr lang="cs-CZ" sz="2800" b="1" dirty="0" smtClean="0"/>
              <a:t>) -- </a:t>
            </a:r>
            <a:r>
              <a:rPr lang="cs-CZ" sz="2800" b="1" dirty="0" err="1" smtClean="0"/>
              <a:t>Planning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and</a:t>
            </a:r>
            <a:r>
              <a:rPr lang="cs-CZ" sz="2800" b="1" dirty="0" smtClean="0"/>
              <a:t> management</a:t>
            </a:r>
            <a:endParaRPr 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ISO 270XX </a:t>
            </a:r>
            <a:r>
              <a:rPr lang="cs-CZ" sz="2800" dirty="0" err="1" smtClean="0">
                <a:hlinkClick r:id="rId2"/>
              </a:rPr>
              <a:t>Information</a:t>
            </a:r>
            <a:r>
              <a:rPr lang="cs-CZ" sz="2800" dirty="0" smtClean="0">
                <a:hlinkClick r:id="rId2"/>
              </a:rPr>
              <a:t> </a:t>
            </a:r>
            <a:r>
              <a:rPr lang="cs-CZ" sz="2800" dirty="0" err="1" smtClean="0">
                <a:hlinkClick r:id="rId2"/>
              </a:rPr>
              <a:t>Security</a:t>
            </a:r>
            <a:r>
              <a:rPr lang="cs-CZ" sz="2800" dirty="0" smtClean="0"/>
              <a:t> </a:t>
            </a:r>
            <a:r>
              <a:rPr lang="cs-CZ" sz="2800" dirty="0" smtClean="0">
                <a:hlinkClick r:id="rId3"/>
              </a:rPr>
              <a:t>Management </a:t>
            </a:r>
            <a:r>
              <a:rPr lang="cs-CZ" sz="2800" dirty="0" err="1" smtClean="0">
                <a:hlinkClick r:id="rId3"/>
              </a:rPr>
              <a:t>System</a:t>
            </a:r>
            <a:r>
              <a:rPr lang="cs-CZ" sz="2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C5040C-4FB8-45DD-9E16-B7F2A2FE1068}" type="slidenum">
              <a:rPr lang="cs-CZ" smtClean="0"/>
              <a:pPr/>
              <a:t>175</a:t>
            </a:fld>
            <a:endParaRPr lang="cs-CZ" smtClean="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Infrastruktura sběru metrik</a:t>
            </a:r>
          </a:p>
        </p:txBody>
      </p:sp>
      <p:pic>
        <p:nvPicPr>
          <p:cNvPr id="1833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30375"/>
            <a:ext cx="7772400" cy="426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649596-EDA8-483D-BA38-A58CFC6FEFE6}" type="slidenum">
              <a:rPr lang="cs-CZ" smtClean="0"/>
              <a:pPr/>
              <a:t>176</a:t>
            </a:fld>
            <a:endParaRPr lang="cs-CZ" smtClean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se systémem měření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/>
              <a:t>Hlavním cílem je systém měření umožňující snadný přístup k metrikám a efektivní metody vyhledávání a vyhodnocování informací.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 smtClean="0"/>
              <a:t> Cílem měření není pouze každodenní operativní dohled a kontrola.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Systém orientovaný na kontrolu a dohled má tendenci ustrnout a nevyvíjet se. Navíc hrozí, že se nevyužijí možnosti, které systém nabízí pro vrcholové řízení.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4CA1E-DCCC-467F-B596-9C71C041EEA6}" type="slidenum">
              <a:rPr lang="cs-CZ" smtClean="0"/>
              <a:pPr/>
              <a:t>177</a:t>
            </a:fld>
            <a:endParaRPr lang="cs-CZ" smtClean="0"/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se systémem měření</a:t>
            </a:r>
          </a:p>
        </p:txBody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Systém měření nemá vyvolávat odpor, </a:t>
            </a:r>
            <a:r>
              <a:rPr lang="cs-CZ" sz="2400" smtClean="0"/>
              <a:t>jinak je neefektivní</a:t>
            </a: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Odpor může být způsoben nevhodnými opatřeními managementu.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Zviditelnění dobrých výsledků může vést management k rozhodnutí nadměrně redukovat zdroje pro daný úkol.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smtClean="0"/>
              <a:t>Zviditelnění nevýkonnosti může vést k posílení zdrojů, později však i k postihům. Pozdní posílení může být kontraproduktivní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Je důležité, aby většina cítila, že jsou metriky užitečné a poctivé zvýhodňují a zvyšují šance na úspěch.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AE614F-1A1B-46AB-A1F4-A53DD9FB5FDA}" type="slidenum">
              <a:rPr lang="cs-CZ" smtClean="0"/>
              <a:pPr/>
              <a:t>178</a:t>
            </a:fld>
            <a:endParaRPr lang="cs-CZ" smtClean="0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Problémy se systémem měření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Využívání metrik  může být ztíženo krátkozrakostí a profesionálními předsudky (nekritické přeceňování účetnictví a finanční </a:t>
            </a:r>
            <a:r>
              <a:rPr lang="cs-CZ" sz="2800" dirty="0" err="1" smtClean="0"/>
              <a:t>operativy</a:t>
            </a:r>
            <a:r>
              <a:rPr lang="cs-CZ" sz="2800" dirty="0" smtClean="0"/>
              <a:t> atd.).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Informace a rozhodnutí mohou složitým způsobem záviset na několika metrikách. Snaha o zjednodušení může vést k nesprávným závěrům. Management by měl své závěry konzultovat s členy týmu.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Chybovost modulu může být náhoda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Efektivnost využití systému sběru a vyhodnocování metrik závisí na tom, do jaké míry bude všemi akceptován a kvalifikovaně užíván. Při tom lze využívat matematickou statistiku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FF31C-5F9C-4DA3-9165-2E0BAF5510DB}" type="slidenum">
              <a:rPr lang="cs-CZ" smtClean="0"/>
              <a:pPr/>
              <a:t>179</a:t>
            </a:fld>
            <a:endParaRPr lang="cs-CZ" smtClean="0"/>
          </a:p>
        </p:txBody>
      </p:sp>
      <p:sp>
        <p:nvSpPr>
          <p:cNvPr id="187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Vlastnosti systému měření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Jasně definované cíle měření</a:t>
            </a:r>
          </a:p>
          <a:p>
            <a:pPr lvl="1" eaLnBrk="1" hangingPunct="1"/>
            <a:r>
              <a:rPr lang="cs-CZ" smtClean="0"/>
              <a:t>U všech sbíraných dat musí být jasné, že jsou potenciálně užitečné pro všechny, byť se hned nevyužívají, </a:t>
            </a:r>
          </a:p>
          <a:p>
            <a:pPr lvl="1" eaLnBrk="1" hangingPunct="1"/>
            <a:r>
              <a:rPr lang="cs-CZ" smtClean="0"/>
              <a:t>Jinak je sběr metrik chápán jako šikana</a:t>
            </a:r>
          </a:p>
          <a:p>
            <a:pPr eaLnBrk="1" hangingPunct="1"/>
            <a:r>
              <a:rPr lang="cs-CZ" smtClean="0"/>
              <a:t>Otevřenost, modifikovatelnost</a:t>
            </a:r>
          </a:p>
          <a:p>
            <a:pPr lvl="1" eaLnBrk="1" hangingPunct="1"/>
            <a:r>
              <a:rPr lang="cs-CZ" smtClean="0"/>
              <a:t>Znalosti o metrikách (state of the art) se mění, mění se i potřeby managementu a standardy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64EFAC-5ABB-4FED-8587-6E7DD2F1DC76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Dataflow, </a:t>
            </a:r>
            <a:br>
              <a:rPr lang="cs-CZ" sz="4000" smtClean="0"/>
            </a:br>
            <a:r>
              <a:rPr lang="cs-CZ" sz="4000" smtClean="0"/>
              <a:t>funkcionální dekompozice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7BFD5-5A6B-4109-8BFA-ED9AFB41D266}" type="slidenum">
              <a:rPr lang="cs-CZ" smtClean="0"/>
              <a:pPr/>
              <a:t>180</a:t>
            </a:fld>
            <a:endParaRPr lang="cs-CZ" smtClean="0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Vlastnosti systému měření</a:t>
            </a:r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Vychází z potřeb managementu</a:t>
            </a:r>
          </a:p>
          <a:p>
            <a:pPr lvl="1" eaLnBrk="1" hangingPunct="1"/>
            <a:r>
              <a:rPr lang="cs-CZ" smtClean="0"/>
              <a:t>Integrální součást řízení</a:t>
            </a:r>
          </a:p>
          <a:p>
            <a:pPr eaLnBrk="1" hangingPunct="1"/>
            <a:r>
              <a:rPr lang="cs-CZ" smtClean="0"/>
              <a:t>Měření odděleno od vyhodnocování</a:t>
            </a:r>
          </a:p>
          <a:p>
            <a:pPr eaLnBrk="1" hangingPunct="1"/>
            <a:r>
              <a:rPr lang="cs-CZ" smtClean="0"/>
              <a:t>Lidé by měli cítit systém měření jako podporu jejich práce a ne jako hrozbu. Neměli by být dominováni systémem</a:t>
            </a:r>
          </a:p>
          <a:p>
            <a:pPr lvl="1"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F9CBFE-1980-4D4F-8257-AA49837672A2}" type="slidenum">
              <a:rPr lang="cs-CZ" smtClean="0"/>
              <a:pPr/>
              <a:t>181</a:t>
            </a:fld>
            <a:endParaRPr lang="cs-CZ" smtClean="0"/>
          </a:p>
        </p:txBody>
      </p:sp>
      <p:sp>
        <p:nvSpPr>
          <p:cNvPr id="189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Kvalita dat</a:t>
            </a:r>
          </a:p>
        </p:txBody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 managementu se musí používat data, která nejsou zcela spolehlivá a relevantní</a:t>
            </a:r>
          </a:p>
          <a:p>
            <a:pPr eaLnBrk="1" hangingPunct="1"/>
            <a:r>
              <a:rPr lang="cs-CZ" smtClean="0"/>
              <a:t>Podpora managementu se stává hlavním úkolem informatiky. Operativa je už do značné míry vyřešeným úkolem (neplatí pro zábavu)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699C5D-2194-461F-85C7-4E6184CEEE89}" type="slidenum">
              <a:rPr lang="cs-CZ" smtClean="0"/>
              <a:pPr/>
              <a:t>182</a:t>
            </a:fld>
            <a:endParaRPr lang="cs-CZ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Kvalita dat</a:t>
            </a:r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idx="1"/>
          </p:nvPr>
        </p:nvGraphicFramePr>
        <p:xfrm>
          <a:off x="323850" y="1341438"/>
          <a:ext cx="8493125" cy="5181600"/>
        </p:xfrm>
        <a:graphic>
          <a:graphicData uri="http://schemas.openxmlformats.org/presentationml/2006/ole">
            <p:oleObj spid="_x0000_s11266" name="Dokument" r:id="rId3" imgW="5836692" imgH="3458743" progId="Word.Document.8">
              <p:embed/>
            </p:oleObj>
          </a:graphicData>
        </a:graphic>
      </p:graphicFrame>
      <p:sp>
        <p:nvSpPr>
          <p:cNvPr id="11269" name="Line 20"/>
          <p:cNvSpPr>
            <a:spLocks noChangeShapeType="1"/>
          </p:cNvSpPr>
          <p:nvPr/>
        </p:nvSpPr>
        <p:spPr bwMode="auto">
          <a:xfrm flipV="1">
            <a:off x="323850" y="6165850"/>
            <a:ext cx="84248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70" name="Line 21"/>
          <p:cNvSpPr>
            <a:spLocks noChangeShapeType="1"/>
          </p:cNvSpPr>
          <p:nvPr/>
        </p:nvSpPr>
        <p:spPr bwMode="auto">
          <a:xfrm>
            <a:off x="323850" y="5013325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4503F-0B7F-4ACB-97BC-B45A3A9ED75E}" type="slidenum">
              <a:rPr lang="cs-CZ" smtClean="0"/>
              <a:pPr/>
              <a:t>183</a:t>
            </a:fld>
            <a:endParaRPr lang="cs-CZ" smtClean="0"/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Problémy s kvalitou dat pro řízeni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Relevantnost a včasnost závisí na frekvenci zjišťování nebo na tom, jak je časově náročné data  vytvořit (např. data rozvrhu)</a:t>
            </a:r>
          </a:p>
          <a:p>
            <a:pPr eaLnBrk="1" hangingPunct="1"/>
            <a:r>
              <a:rPr lang="cs-CZ" smtClean="0"/>
              <a:t>Kvalita dat může implikovat vytvoření datového úložiště v SOA,  aby management mohl ovlivňovat chod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9FCEC-AE54-4925-B718-1FE9799F0C31}" type="slidenum">
              <a:rPr lang="cs-CZ" smtClean="0"/>
              <a:pPr/>
              <a:t>184</a:t>
            </a:fld>
            <a:endParaRPr lang="cs-CZ" smtClean="0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Problémy s kvalitou dat pro řízeni</a:t>
            </a:r>
          </a:p>
        </p:txBody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Kvalita dat může implikovat filosofii řešení</a:t>
            </a:r>
          </a:p>
          <a:p>
            <a:pPr lvl="1" eaLnBrk="1" hangingPunct="1"/>
            <a:r>
              <a:rPr lang="cs-CZ" dirty="0" smtClean="0"/>
              <a:t> Kritická cesta a kritický řetězec</a:t>
            </a:r>
          </a:p>
          <a:p>
            <a:pPr eaLnBrk="1" hangingPunct="1"/>
            <a:r>
              <a:rPr lang="cs-CZ" dirty="0" smtClean="0"/>
              <a:t>Kvalitu je nutno měřit či odhadovat</a:t>
            </a:r>
          </a:p>
          <a:p>
            <a:pPr eaLnBrk="1" hangingPunct="1"/>
            <a:r>
              <a:rPr lang="cs-CZ" dirty="0" smtClean="0"/>
              <a:t>Kvalitu dat můžeme zlepšovat</a:t>
            </a:r>
          </a:p>
          <a:p>
            <a:pPr lvl="1" eaLnBrk="1" hangingPunct="1"/>
            <a:r>
              <a:rPr lang="cs-CZ" dirty="0" smtClean="0"/>
              <a:t>Okrajová data, odstranění</a:t>
            </a:r>
          </a:p>
          <a:p>
            <a:pPr lvl="1" eaLnBrk="1" hangingPunct="1"/>
            <a:r>
              <a:rPr lang="cs-CZ" dirty="0" smtClean="0"/>
              <a:t>Chybějící data pro parametry, pro regresi, doplnit</a:t>
            </a:r>
          </a:p>
          <a:p>
            <a:pPr lvl="1" eaLnBrk="1" hangingPunct="1"/>
            <a:r>
              <a:rPr lang="cs-CZ" dirty="0" smtClean="0"/>
              <a:t>Opakovaná data, odstranit</a:t>
            </a:r>
          </a:p>
          <a:p>
            <a:pPr lvl="1" eaLnBrk="1" hangingPunct="1"/>
            <a:r>
              <a:rPr lang="cs-CZ" dirty="0" smtClean="0"/>
              <a:t>Rozsah dat, měl by být dostatečný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12DE0B-34A4-4CBA-A715-CE13B18B2D2E}" type="slidenum">
              <a:rPr lang="cs-CZ" smtClean="0"/>
              <a:pPr/>
              <a:t>185</a:t>
            </a:fld>
            <a:endParaRPr lang="cs-CZ" smtClean="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Přesnost SW metrik je malá</a:t>
            </a: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Hodnoty metrik závisí</a:t>
            </a:r>
          </a:p>
          <a:p>
            <a:pPr lvl="1" eaLnBrk="1" hangingPunct="1"/>
            <a:r>
              <a:rPr lang="cs-CZ" smtClean="0"/>
              <a:t>Na typu projektu, projekty se málo opakují (výjimka: SAP atp.)</a:t>
            </a:r>
          </a:p>
          <a:p>
            <a:pPr lvl="2" eaLnBrk="1" hangingPunct="1"/>
            <a:r>
              <a:rPr lang="cs-CZ" smtClean="0"/>
              <a:t>Velikost projektu a ostrost termínů</a:t>
            </a:r>
          </a:p>
          <a:p>
            <a:pPr lvl="2" eaLnBrk="1" hangingPunct="1"/>
            <a:r>
              <a:rPr lang="cs-CZ" smtClean="0"/>
              <a:t>Typu úlohy RT*dávka bez přímých následků</a:t>
            </a:r>
          </a:p>
          <a:p>
            <a:pPr lvl="1" eaLnBrk="1" hangingPunct="1"/>
            <a:r>
              <a:rPr lang="cs-CZ" smtClean="0"/>
              <a:t> Na stavu oboru </a:t>
            </a:r>
          </a:p>
          <a:p>
            <a:pPr lvl="2" eaLnBrk="1" hangingPunct="1"/>
            <a:r>
              <a:rPr lang="cs-CZ" smtClean="0"/>
              <a:t>Výkon HW, sítě, vývojová prostředí, </a:t>
            </a:r>
          </a:p>
          <a:p>
            <a:pPr lvl="2" eaLnBrk="1" hangingPunct="1"/>
            <a:r>
              <a:rPr lang="cs-CZ" smtClean="0"/>
              <a:t>paradigmata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651A0B-E042-473F-BAFF-EA71191DC251}" type="slidenum">
              <a:rPr lang="cs-CZ" smtClean="0"/>
              <a:pPr/>
              <a:t>186</a:t>
            </a:fld>
            <a:endParaRPr lang="cs-CZ" smtClean="0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Přesnost SW metrik je malá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Hodnoty metrik závisí</a:t>
            </a:r>
          </a:p>
          <a:p>
            <a:pPr lvl="1" eaLnBrk="1" hangingPunct="1"/>
            <a:r>
              <a:rPr lang="cs-CZ" smtClean="0"/>
              <a:t>Dosažitelné technologii</a:t>
            </a:r>
          </a:p>
          <a:p>
            <a:pPr lvl="1" eaLnBrk="1" hangingPunct="1"/>
            <a:r>
              <a:rPr lang="cs-CZ" smtClean="0"/>
              <a:t>Kvalitě programátorů (produktivita 1:20)</a:t>
            </a:r>
          </a:p>
          <a:p>
            <a:pPr lvl="2" eaLnBrk="1" hangingPunct="1"/>
            <a:r>
              <a:rPr lang="cs-CZ" smtClean="0"/>
              <a:t>Kvalitnější vývojáři píší lepší programy (rychlost 1:10 a to s méně chybami)</a:t>
            </a:r>
          </a:p>
          <a:p>
            <a:pPr lvl="2" eaLnBrk="1" hangingPunct="1"/>
            <a:r>
              <a:rPr lang="cs-CZ" smtClean="0"/>
              <a:t>Programátoři jsou schopni silně ovlivnit určitou SW metriku, je-li jim dovoleno nebrat ohled na jiné metriky (rychlost a úkor délky)</a:t>
            </a:r>
          </a:p>
          <a:p>
            <a:pPr lvl="1" eaLnBrk="1" hangingPunct="1"/>
            <a:r>
              <a:rPr lang="cs-CZ" smtClean="0"/>
              <a:t>Do jaké míry se řeší podobné problémy (viz minulý semestr)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9DD967-84EC-46C1-90B6-7C62F5BA2CDD}" type="slidenum">
              <a:rPr lang="cs-CZ" smtClean="0"/>
              <a:pPr/>
              <a:t>187</a:t>
            </a:fld>
            <a:endParaRPr lang="cs-CZ" smtClean="0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Přesnost SW metrik je malá (velký rozptyl)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Výhrady k přesnosti metrik neplatí pro metriky sledující vlastnosti systému za provozu</a:t>
            </a:r>
          </a:p>
          <a:p>
            <a:pPr lvl="1" eaLnBrk="1" hangingPunct="1"/>
            <a:r>
              <a:rPr lang="cs-CZ" smtClean="0"/>
              <a:t>Frekvence chyb/střední doba mezi poruchami</a:t>
            </a:r>
          </a:p>
          <a:p>
            <a:pPr lvl="1" eaLnBrk="1" hangingPunct="1"/>
            <a:r>
              <a:rPr lang="cs-CZ" smtClean="0"/>
              <a:t>Počet stížností</a:t>
            </a:r>
          </a:p>
          <a:p>
            <a:pPr lvl="1" eaLnBrk="1" hangingPunct="1"/>
            <a:r>
              <a:rPr lang="cs-CZ" smtClean="0"/>
              <a:t>Frekvence nalézání problémů a detekce defektů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38606E-8701-47D9-9AB4-6837FA66CAAD}" type="slidenum">
              <a:rPr lang="cs-CZ" smtClean="0"/>
              <a:pPr/>
              <a:t>188</a:t>
            </a:fld>
            <a:endParaRPr lang="cs-CZ" smtClean="0"/>
          </a:p>
        </p:txBody>
      </p:sp>
      <p:sp>
        <p:nvSpPr>
          <p:cNvPr id="195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Pracnost závisí zejména na</a:t>
            </a:r>
          </a:p>
        </p:txBody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– druh softwaru: míra interakce od dávkových až po tvrdé systémy reálného času, závažnost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důsledků selhání, od nevýznamných škod, přes ekonomické ztráty až k ohrožení životů. V neposlední řadě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velikosti systému;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– ostré až obtížně splnitelné termíny realizace;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– použití moderních projekčních technik a technik vývoje;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– kvalita zúčastněných;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– omezení hardwaru a softwaru. Pokud systém využívá zdroje jako je rychlost a paměť více než na dvě třetiny, vzrůstá značně pracnost řešení.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32725-83A6-49EC-A66A-B2219C2352C3}" type="slidenum">
              <a:rPr lang="cs-CZ" smtClean="0"/>
              <a:pPr/>
              <a:t>189</a:t>
            </a:fld>
            <a:endParaRPr lang="cs-CZ" smtClean="0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Interní a externí metriky (ISO 9126</a:t>
            </a:r>
            <a:r>
              <a:rPr lang="en-US" sz="4000" smtClean="0"/>
              <a:t>, ISO 250XX</a:t>
            </a:r>
            <a:r>
              <a:rPr lang="cs-CZ" sz="4000" smtClean="0"/>
              <a:t>)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Též implicitní a explicitní </a:t>
            </a:r>
            <a:r>
              <a:rPr lang="en-US" sz="2800" smtClean="0"/>
              <a:t>metriky </a:t>
            </a:r>
            <a:r>
              <a:rPr lang="cs-CZ" sz="2800" smtClean="0"/>
              <a:t>(in process, after process)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Interní – známo jen týmu během vývoje na základě </a:t>
            </a:r>
            <a:r>
              <a:rPr lang="en-US" sz="2800" smtClean="0"/>
              <a:t>s</a:t>
            </a:r>
            <a:r>
              <a:rPr lang="cs-CZ" sz="2800" smtClean="0"/>
              <a:t>ledování vývojových procesů: např. spotřeba práce, a také doba řešení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Externí: dají se zjistit na hotovém produktu, např. délka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Některé metriky je možné chápat obojím způsobem (počet selhání při testování, externí – zjištěno uživateli)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DFD v SOA a </a:t>
            </a:r>
            <a:r>
              <a:rPr lang="cs-CZ" dirty="0" err="1" smtClean="0"/>
              <a:t>cloudu</a:t>
            </a:r>
            <a:endParaRPr lang="cs-CZ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Datové úložiště se zapouzdří jako služba </a:t>
            </a:r>
          </a:p>
          <a:p>
            <a:r>
              <a:rPr lang="cs-CZ" smtClean="0"/>
              <a:t>Rozhraní dávkoé (bulk) i interaktivní)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D8F89-989F-4CC5-AA65-EFB26E8210D2}" type="slidenum">
              <a:rPr lang="cs-CZ" smtClean="0"/>
              <a:pPr/>
              <a:t>190</a:t>
            </a:fld>
            <a:endParaRPr lang="cs-CZ" smtClean="0"/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Datové typy SW metrik</a:t>
            </a:r>
          </a:p>
        </p:txBody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Příslušnost k třídě (id.  - číslo tramvaje)</a:t>
            </a:r>
          </a:p>
          <a:p>
            <a:pPr lvl="1" eaLnBrk="1" hangingPunct="1"/>
            <a:r>
              <a:rPr lang="cs-CZ" smtClean="0"/>
              <a:t>Trendy počtů objektů s daným id, operace rovnost =)</a:t>
            </a:r>
          </a:p>
          <a:p>
            <a:pPr eaLnBrk="1" hangingPunct="1"/>
            <a:r>
              <a:rPr lang="cs-CZ" smtClean="0"/>
              <a:t>Fuzzy (id hodnocení, dobrý, lepší, nejlepší, známky ve škole) </a:t>
            </a:r>
          </a:p>
          <a:p>
            <a:pPr lvl="1" eaLnBrk="1" hangingPunct="1"/>
            <a:r>
              <a:rPr lang="cs-CZ" smtClean="0"/>
              <a:t>Operace</a:t>
            </a:r>
            <a:r>
              <a:rPr lang="en-US" smtClean="0"/>
              <a:t> = </a:t>
            </a:r>
            <a:r>
              <a:rPr lang="cs-CZ" smtClean="0"/>
              <a:t>test na rovnost, </a:t>
            </a:r>
            <a:r>
              <a:rPr lang="en-US" smtClean="0"/>
              <a:t>&lt; </a:t>
            </a:r>
            <a:r>
              <a:rPr lang="cs-CZ" smtClean="0"/>
              <a:t>test na „velikost“.</a:t>
            </a:r>
            <a:r>
              <a:rPr lang="en-US" smtClean="0"/>
              <a:t> Obv</a:t>
            </a:r>
            <a:r>
              <a:rPr lang="cs-CZ" smtClean="0"/>
              <a:t>ykle se převádí na číselné hodnocení. Př. COCOMO, známky ve škole (tam se používají přímo fuzzy hodnoty ve formě čísel)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F1A91-8293-43A0-86F3-B28A1B3B9E81}" type="slidenum">
              <a:rPr lang="cs-CZ" smtClean="0"/>
              <a:pPr/>
              <a:t>191</a:t>
            </a:fld>
            <a:endParaRPr lang="cs-CZ" smtClean="0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Datové typy SW metrik</a:t>
            </a:r>
          </a:p>
        </p:txBody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Interval</a:t>
            </a:r>
          </a:p>
          <a:p>
            <a:pPr lvl="1" eaLnBrk="1" hangingPunct="1"/>
            <a:r>
              <a:rPr lang="cs-CZ" smtClean="0"/>
              <a:t>Čas, teplota</a:t>
            </a:r>
          </a:p>
          <a:p>
            <a:pPr lvl="1" eaLnBrk="1" hangingPunct="1"/>
            <a:r>
              <a:rPr lang="cs-CZ" smtClean="0"/>
              <a:t>Je možná lineární transformace, =, &lt;</a:t>
            </a:r>
          </a:p>
          <a:p>
            <a:pPr lvl="1" eaLnBrk="1" hangingPunct="1"/>
            <a:r>
              <a:rPr lang="cs-CZ" smtClean="0"/>
              <a:t>Využitelný je rozdíl jako číselná metrika</a:t>
            </a:r>
          </a:p>
          <a:p>
            <a:pPr eaLnBrk="1" hangingPunct="1"/>
            <a:r>
              <a:rPr lang="cs-CZ" smtClean="0"/>
              <a:t>Číselná metrika</a:t>
            </a:r>
          </a:p>
          <a:p>
            <a:pPr lvl="1" eaLnBrk="1" hangingPunct="1"/>
            <a:r>
              <a:rPr lang="cs-CZ" smtClean="0"/>
              <a:t>Délka programu, doba řešení</a:t>
            </a:r>
          </a:p>
          <a:p>
            <a:pPr lvl="1" eaLnBrk="1" hangingPunct="1"/>
            <a:r>
              <a:rPr lang="cs-CZ" smtClean="0"/>
              <a:t>Jsou smysluplné všechny operace pro </a:t>
            </a:r>
            <a:r>
              <a:rPr lang="en-US" smtClean="0"/>
              <a:t>re</a:t>
            </a:r>
            <a:r>
              <a:rPr lang="cs-CZ" smtClean="0"/>
              <a:t>á</a:t>
            </a:r>
            <a:r>
              <a:rPr lang="en-US" smtClean="0"/>
              <a:t>ln</a:t>
            </a:r>
            <a:r>
              <a:rPr lang="cs-CZ" smtClean="0"/>
              <a:t>á</a:t>
            </a:r>
            <a:r>
              <a:rPr lang="en-US" smtClean="0"/>
              <a:t> </a:t>
            </a:r>
            <a:r>
              <a:rPr lang="cs-CZ" smtClean="0"/>
              <a:t>čísla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049DF0-172E-4997-B239-254D5EAD9B76}" type="slidenum">
              <a:rPr lang="cs-CZ" smtClean="0"/>
              <a:pPr/>
              <a:t>192</a:t>
            </a:fld>
            <a:endParaRPr lang="cs-CZ" smtClean="0"/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ISO 9126 (4 části) </a:t>
            </a:r>
          </a:p>
        </p:txBody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Stovky metrik, rozumně použitelné  většinou jen u velkých firem</a:t>
            </a:r>
          </a:p>
          <a:p>
            <a:pPr eaLnBrk="1" hangingPunct="1"/>
            <a:r>
              <a:rPr lang="cs-CZ" smtClean="0"/>
              <a:t>Není jasné, k čemu se to všechno použije</a:t>
            </a:r>
          </a:p>
          <a:p>
            <a:pPr eaLnBrk="1" hangingPunct="1"/>
            <a:r>
              <a:rPr lang="cs-CZ" smtClean="0"/>
              <a:t>Jádro (principy a některé metriky) použitelné</a:t>
            </a:r>
          </a:p>
          <a:p>
            <a:pPr eaLnBrk="1" hangingPunct="1"/>
            <a:r>
              <a:rPr lang="cs-CZ" smtClean="0"/>
              <a:t>Modernizace norme - sada norem 250xx </a:t>
            </a:r>
          </a:p>
          <a:p>
            <a:pPr lvl="1" eaLnBrk="1" hangingPunct="1"/>
            <a:r>
              <a:rPr lang="cs-CZ" smtClean="0"/>
              <a:t>Základní principy a základní metriky stejné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D8FE5-A02E-4262-923D-C65412702CE1}" type="slidenum">
              <a:rPr lang="cs-CZ" smtClean="0"/>
              <a:pPr/>
              <a:t>193</a:t>
            </a:fld>
            <a:endParaRPr lang="cs-CZ" smtClean="0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Externí metriky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i="1" smtClean="0"/>
              <a:t>Del </a:t>
            </a:r>
            <a:r>
              <a:rPr lang="cs-CZ" sz="2400" smtClean="0"/>
              <a:t>– délka produktu v řádcích. U programů se nepočítají komentáře. </a:t>
            </a:r>
            <a:r>
              <a:rPr lang="cs-CZ" sz="2400" i="1" smtClean="0"/>
              <a:t>Del </a:t>
            </a:r>
            <a:r>
              <a:rPr lang="cs-CZ" sz="2400" smtClean="0"/>
              <a:t>programů se někdy udává v lexikálních  atomech. Do metriky </a:t>
            </a:r>
            <a:r>
              <a:rPr lang="cs-CZ" sz="2400" i="1" smtClean="0"/>
              <a:t>Del </a:t>
            </a:r>
            <a:r>
              <a:rPr lang="cs-CZ" sz="2400" smtClean="0"/>
              <a:t>se někdy nezahrnují deklarace proměnných a záhlaví podprogramů. </a:t>
            </a:r>
          </a:p>
          <a:p>
            <a:pPr eaLnBrk="1" hangingPunct="1"/>
            <a:r>
              <a:rPr lang="cs-CZ" sz="2400" i="1" smtClean="0"/>
              <a:t>Srnd </a:t>
            </a:r>
            <a:r>
              <a:rPr lang="cs-CZ" sz="2400" smtClean="0"/>
              <a:t>– rozsah slovníku operandů. Tato metrika se týká programů. Operand je bud’ konstanta (např. celé číslo 10, nebo řetězec znaků  „ xyz“, v terminologii programování literál), nebo proměnná, např. </a:t>
            </a:r>
            <a:r>
              <a:rPr lang="cs-CZ" sz="2400" i="1" smtClean="0"/>
              <a:t>x</a:t>
            </a:r>
            <a:r>
              <a:rPr lang="cs-CZ" sz="2400" smtClean="0"/>
              <a:t>. </a:t>
            </a:r>
            <a:r>
              <a:rPr lang="cs-CZ" sz="2400" i="1" smtClean="0"/>
              <a:t>Srnd </a:t>
            </a:r>
            <a:r>
              <a:rPr lang="cs-CZ" sz="2400" smtClean="0"/>
              <a:t>je pak počet logicky odlišných operandů vyskytujících se v programu. 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1C97B-DCB1-4CB8-BC8D-418552921B8A}" type="slidenum">
              <a:rPr lang="cs-CZ" smtClean="0"/>
              <a:pPr/>
              <a:t>194</a:t>
            </a:fld>
            <a:endParaRPr lang="cs-CZ" smtClean="0"/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Externí metriky</a:t>
            </a:r>
          </a:p>
        </p:txBody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z="2800" i="1" smtClean="0"/>
          </a:p>
          <a:p>
            <a:pPr eaLnBrk="1" hangingPunct="1"/>
            <a:r>
              <a:rPr lang="cs-CZ" sz="2800" i="1" smtClean="0"/>
              <a:t>Nrnd </a:t>
            </a:r>
            <a:r>
              <a:rPr lang="cs-CZ" sz="2800" smtClean="0"/>
              <a:t>– počet výskytů operandů v programech</a:t>
            </a:r>
          </a:p>
          <a:p>
            <a:pPr eaLnBrk="1" hangingPunct="1"/>
            <a:r>
              <a:rPr lang="cs-CZ" sz="2800" i="1" smtClean="0"/>
              <a:t>Noper – </a:t>
            </a:r>
            <a:r>
              <a:rPr lang="cs-CZ" sz="2800" smtClean="0"/>
              <a:t>Počet výskytů delimiterů a znaků operací a podprogramů  v programech.</a:t>
            </a:r>
          </a:p>
          <a:p>
            <a:pPr eaLnBrk="1" hangingPunct="1"/>
            <a:r>
              <a:rPr lang="cs-CZ" sz="2800" i="1" smtClean="0"/>
              <a:t>Soper </a:t>
            </a:r>
            <a:r>
              <a:rPr lang="cs-CZ" sz="2800" smtClean="0"/>
              <a:t>– rozsah slovníku operací, podprogramů a delimiterů. Tato metrika udává, kolik program obsahuje významem různých znaků operací (*, C,  atd.), jmen podprogramů (sin, tan, put), delimiterů (: </a:t>
            </a:r>
            <a:r>
              <a:rPr lang="cs-CZ" sz="2800" b="1" smtClean="0"/>
              <a:t>if</a:t>
            </a:r>
            <a:r>
              <a:rPr lang="cs-CZ" sz="2800" smtClean="0"/>
              <a:t> </a:t>
            </a:r>
            <a:r>
              <a:rPr lang="cs-CZ" sz="2800" b="1" smtClean="0"/>
              <a:t>begin real</a:t>
            </a:r>
            <a:r>
              <a:rPr lang="cs-CZ" sz="2800" smtClean="0"/>
              <a:t> atd.).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E4CEC-0DB8-4FF0-B90A-43296660DA69}" type="slidenum">
              <a:rPr lang="cs-CZ" smtClean="0"/>
              <a:pPr/>
              <a:t>195</a:t>
            </a:fld>
            <a:endParaRPr lang="cs-CZ" smtClean="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Externí metriky</a:t>
            </a:r>
          </a:p>
        </p:txBody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Users </a:t>
            </a:r>
            <a:r>
              <a:rPr lang="cs-CZ" sz="2800" smtClean="0"/>
              <a:t>– Maximální počet uživatelů, pro které je systém plánován.</a:t>
            </a:r>
            <a:endParaRPr lang="cs-CZ" sz="2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McCabe </a:t>
            </a:r>
            <a:r>
              <a:rPr lang="cs-CZ" sz="2800" smtClean="0"/>
              <a:t>– počet podmíněných příkazů (if), příkazů cyklu (for, while, . . . ) a přepínačů (case) v programu. Metrika </a:t>
            </a:r>
            <a:r>
              <a:rPr lang="cs-CZ" sz="2800" i="1" smtClean="0"/>
              <a:t>McCabe </a:t>
            </a:r>
            <a:r>
              <a:rPr lang="cs-CZ" sz="2800" smtClean="0"/>
              <a:t>je dobrým indikátorem složitosti programů. Jejím nedostatkem je, že není citlivá na hloubku a způsob vloženosti podmíněných příkazů (tvar rozhodovacího stromu (případně lesa).</a:t>
            </a:r>
            <a:endParaRPr lang="cs-CZ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3F97BB-E133-42CA-AA93-18BC388FDF9D}" type="slidenum">
              <a:rPr lang="cs-CZ" smtClean="0"/>
              <a:pPr/>
              <a:t>196</a:t>
            </a:fld>
            <a:endParaRPr lang="cs-CZ" smtClean="0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smtClean="0"/>
              <a:t>Externí metriky</a:t>
            </a:r>
          </a:p>
        </p:txBody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In, Out, Qer, File, Filee </a:t>
            </a:r>
            <a:r>
              <a:rPr lang="cs-CZ" sz="2800" smtClean="0"/>
              <a:t>– složitost příkazů vstupu, výstupu, dotazů na terminál a operací se soubory interními a se soubory společnými s jinými aplikacemi. U databází složitost SQL dotazů. Tyto metriky se  používají v odhadech pracnosti a doby řešení v metodě funkčních bodů.</a:t>
            </a:r>
            <a:endParaRPr lang="cs-CZ" sz="2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FanIn, FanOut </a:t>
            </a:r>
            <a:r>
              <a:rPr lang="cs-CZ" sz="2800" smtClean="0"/>
              <a:t>– míry indikující složitost rozhraní tříd, modulů a aplikací. </a:t>
            </a:r>
            <a:r>
              <a:rPr lang="cs-CZ" sz="2800" i="1" smtClean="0"/>
              <a:t>FanIn </a:t>
            </a:r>
            <a:r>
              <a:rPr lang="cs-CZ" sz="2800" smtClean="0"/>
              <a:t>udává počet logicky různých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typů dat vstupujících do dané entity (např. modulu). </a:t>
            </a:r>
            <a:r>
              <a:rPr lang="cs-CZ" sz="2800" i="1" smtClean="0"/>
              <a:t>FanOut </a:t>
            </a:r>
            <a:r>
              <a:rPr lang="cs-CZ" sz="2800" smtClean="0"/>
              <a:t>je obdoba </a:t>
            </a:r>
            <a:r>
              <a:rPr lang="cs-CZ" sz="2800" i="1" smtClean="0"/>
              <a:t>FanIn </a:t>
            </a:r>
            <a:r>
              <a:rPr lang="cs-CZ" sz="2800" smtClean="0"/>
              <a:t>pro vystupující datové toky.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Často se používá metrika </a:t>
            </a:r>
            <a:r>
              <a:rPr lang="cs-CZ" sz="2800" i="1" smtClean="0"/>
              <a:t>Fan1 =</a:t>
            </a:r>
            <a:r>
              <a:rPr lang="cs-CZ" sz="2800" i="1" smtClean="0">
                <a:cs typeface="Arial" charset="0"/>
              </a:rPr>
              <a:t>∑</a:t>
            </a:r>
            <a:r>
              <a:rPr lang="cs-CZ" sz="2800" i="1" baseline="-25000" smtClean="0"/>
              <a:t>modul i</a:t>
            </a:r>
            <a:r>
              <a:rPr lang="cs-CZ" sz="2800" i="1" smtClean="0"/>
              <a:t> (FanIn</a:t>
            </a:r>
            <a:r>
              <a:rPr lang="cs-CZ" sz="2800" i="1" baseline="-25000" smtClean="0"/>
              <a:t>i</a:t>
            </a:r>
            <a:r>
              <a:rPr lang="cs-CZ" sz="2800" i="1" smtClean="0"/>
              <a:t> *</a:t>
            </a:r>
            <a:r>
              <a:rPr lang="cs-CZ" sz="2800" smtClean="0"/>
              <a:t> </a:t>
            </a:r>
            <a:r>
              <a:rPr lang="cs-CZ" sz="2800" i="1" smtClean="0"/>
              <a:t>FanOut</a:t>
            </a:r>
            <a:r>
              <a:rPr lang="cs-CZ" sz="2800" i="1" baseline="-25000" smtClean="0"/>
              <a:t>i</a:t>
            </a:r>
            <a:r>
              <a:rPr lang="cs-CZ" sz="2800" i="1" smtClean="0"/>
              <a:t>) </a:t>
            </a:r>
            <a:r>
              <a:rPr lang="cs-CZ" sz="2800" baseline="30000" smtClean="0"/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Problém metrik pro SOA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Obtíže s měřením složitosti komunikace,</a:t>
            </a:r>
          </a:p>
          <a:p>
            <a:r>
              <a:rPr lang="cs-CZ" dirty="0" smtClean="0"/>
              <a:t> Jak měřit složitost hrubozrnných zpráv</a:t>
            </a:r>
          </a:p>
          <a:p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EB89CD-3446-43D6-ACF9-A48612C2E10F}" type="slidenum">
              <a:rPr lang="cs-CZ" smtClean="0"/>
              <a:pPr/>
              <a:t>198</a:t>
            </a:fld>
            <a:endParaRPr lang="cs-CZ" smtClean="0"/>
          </a:p>
        </p:txBody>
      </p:sp>
      <p:sp>
        <p:nvSpPr>
          <p:cNvPr id="205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/>
            <a:r>
              <a:rPr lang="cs-CZ" sz="2800" i="1" smtClean="0"/>
              <a:t>Prac</a:t>
            </a:r>
            <a:r>
              <a:rPr lang="cs-CZ" sz="2800" smtClean="0"/>
              <a:t> – spotřeba práce, obvykle v člověkoměsících</a:t>
            </a:r>
          </a:p>
          <a:p>
            <a:pPr eaLnBrk="1" hangingPunct="1"/>
            <a:r>
              <a:rPr lang="cs-CZ" sz="2800" i="1" smtClean="0"/>
              <a:t>Doba</a:t>
            </a:r>
            <a:r>
              <a:rPr lang="cs-CZ" sz="2800" smtClean="0"/>
              <a:t> – doba provádění</a:t>
            </a:r>
          </a:p>
          <a:p>
            <a:pPr eaLnBrk="1" hangingPunct="1"/>
            <a:r>
              <a:rPr lang="cs-CZ" sz="2800" i="1" smtClean="0"/>
              <a:t>Prod – </a:t>
            </a:r>
            <a:r>
              <a:rPr lang="cs-CZ" sz="2800" smtClean="0"/>
              <a:t>jednotky délky za člověkoměsíc (řádky za měsíc)</a:t>
            </a:r>
          </a:p>
          <a:p>
            <a:pPr eaLnBrk="1" hangingPunct="1"/>
            <a:r>
              <a:rPr lang="cs-CZ" sz="2800" i="1" smtClean="0"/>
              <a:t>Fail – </a:t>
            </a:r>
            <a:r>
              <a:rPr lang="cs-CZ" sz="2800" smtClean="0"/>
              <a:t>počet selhání za týden (den)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E442C-BB57-4A05-BD89-0686ADC61FD4}" type="slidenum">
              <a:rPr lang="cs-CZ" smtClean="0"/>
              <a:pPr/>
              <a:t>199</a:t>
            </a:fld>
            <a:endParaRPr lang="cs-CZ" smtClean="0"/>
          </a:p>
        </p:txBody>
      </p:sp>
      <p:sp>
        <p:nvSpPr>
          <p:cNvPr id="206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/>
            <a:r>
              <a:rPr lang="cs-CZ" i="1" smtClean="0"/>
              <a:t>Prod </a:t>
            </a:r>
            <a:r>
              <a:rPr lang="cs-CZ" smtClean="0"/>
              <a:t>– produktivita, počet jednotek délky vytvořených za člověkoměsíc.</a:t>
            </a:r>
            <a:endParaRPr lang="cs-CZ" i="1" smtClean="0"/>
          </a:p>
          <a:p>
            <a:pPr eaLnBrk="1" hangingPunct="1"/>
            <a:r>
              <a:rPr lang="cs-CZ" i="1" smtClean="0"/>
              <a:t>team(t) </a:t>
            </a:r>
            <a:r>
              <a:rPr lang="cs-CZ" smtClean="0"/>
              <a:t>– velikost týmu (počet osob) v  čase </a:t>
            </a:r>
            <a:r>
              <a:rPr lang="cs-CZ" i="1" smtClean="0"/>
              <a:t>t</a:t>
            </a:r>
            <a:r>
              <a:rPr lang="cs-CZ" smtClean="0"/>
              <a:t>, měřeno od začátku prací. Tato metrika umožňuje postupné zpřesňování odhadů pracnosti a doby řešení během vývoje projektu.</a:t>
            </a:r>
            <a:endParaRPr lang="cs-CZ" i="1" smtClean="0"/>
          </a:p>
          <a:p>
            <a:pPr eaLnBrk="1" hangingPunct="1"/>
            <a:r>
              <a:rPr lang="cs-CZ" i="1" smtClean="0"/>
              <a:t>Team </a:t>
            </a:r>
            <a:r>
              <a:rPr lang="cs-CZ" smtClean="0"/>
              <a:t>– průměrná velikost týmu.</a:t>
            </a:r>
            <a:endParaRPr 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12A1F-F1DF-4E6B-8C5A-A11355588F12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Spolupráce třívrstvých komponent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>
            <p:ph idx="1"/>
          </p:nvPr>
        </p:nvGraphicFramePr>
        <p:xfrm>
          <a:off x="687388" y="1847850"/>
          <a:ext cx="7740650" cy="4030663"/>
        </p:xfrm>
        <a:graphic>
          <a:graphicData uri="http://schemas.openxmlformats.org/presentationml/2006/ole">
            <p:oleObj spid="_x0000_s1026" name="Document" r:id="rId3" imgW="5362057" imgH="2792781" progId="Word.Document.8">
              <p:embed/>
            </p:oleObj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990600" y="4419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57200" y="3886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800" i="0">
              <a:latin typeface="Arial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38200" y="38100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600" i="0">
                <a:latin typeface="Arial" charset="0"/>
              </a:rPr>
              <a:t>Semantic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ACF72-74E5-4387-927C-362A408B587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Odvozená hierarchická dekompozice</a:t>
            </a:r>
          </a:p>
        </p:txBody>
      </p:sp>
      <p:pic>
        <p:nvPicPr>
          <p:cNvPr id="317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20875"/>
            <a:ext cx="9144000" cy="388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081F9-2491-427D-B54E-A21D3DAB3903}" type="slidenum">
              <a:rPr lang="cs-CZ" smtClean="0"/>
              <a:pPr/>
              <a:t>200</a:t>
            </a:fld>
            <a:endParaRPr lang="cs-CZ" smtClean="0"/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8893175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 smtClean="0"/>
              <a:t>Fail(t,p) </a:t>
            </a:r>
            <a:r>
              <a:rPr lang="cs-CZ" smtClean="0"/>
              <a:t>– počet selhání systému /části </a:t>
            </a:r>
            <a:r>
              <a:rPr lang="cs-CZ" i="1" smtClean="0"/>
              <a:t>p </a:t>
            </a:r>
            <a:r>
              <a:rPr lang="cs-CZ" smtClean="0"/>
              <a:t>detekovaných při testování či provozu v čase </a:t>
            </a:r>
            <a:r>
              <a:rPr lang="cs-CZ" i="1" smtClean="0"/>
              <a:t>t</a:t>
            </a:r>
            <a:r>
              <a:rPr lang="cs-CZ" smtClean="0"/>
              <a:t>. Při provozu hlásí selhání zákazníci. Obvykle se udává po dnech nebo týdnech. Tato metrika je důležitou mírou kvality. Při inspekcích je hodnota metriky </a:t>
            </a:r>
            <a:r>
              <a:rPr lang="cs-CZ" i="1" smtClean="0"/>
              <a:t>Fail </a:t>
            </a:r>
            <a:r>
              <a:rPr lang="cs-CZ" smtClean="0"/>
              <a:t>dána počtem chyb zjištěných při inspekci.</a:t>
            </a:r>
            <a:endParaRPr 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669464-0F59-4446-9ADE-D502FBF14323}" type="slidenum">
              <a:rPr lang="cs-CZ" smtClean="0"/>
              <a:pPr/>
              <a:t>201</a:t>
            </a:fld>
            <a:endParaRPr lang="cs-CZ" smtClean="0"/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66800"/>
            <a:ext cx="8893175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Defect(t,p) </a:t>
            </a:r>
            <a:r>
              <a:rPr lang="cs-CZ" sz="2800" smtClean="0"/>
              <a:t>– počet míst v programech, která bylo nutno opravit pro odstranění selhání nebo pro nápravu selhání v čase </a:t>
            </a:r>
            <a:r>
              <a:rPr lang="cs-CZ" sz="2800" i="1" smtClean="0"/>
              <a:t>t </a:t>
            </a:r>
            <a:r>
              <a:rPr lang="cs-CZ" sz="2800" smtClean="0"/>
              <a:t>(den, týden) v části </a:t>
            </a:r>
            <a:r>
              <a:rPr lang="cs-CZ" sz="2800" i="1" smtClean="0"/>
              <a:t>p</a:t>
            </a:r>
            <a:r>
              <a:rPr lang="cs-CZ" sz="2800" smtClean="0"/>
              <a:t>, normalizovaný pro 1 000 řádků (1000 _ počet defektů_délka).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i="1" smtClean="0"/>
              <a:t>Defect1(e1,e2,t,p) </a:t>
            </a:r>
            <a:r>
              <a:rPr lang="cs-CZ" sz="2800" smtClean="0"/>
              <a:t>– počet defektů v části </a:t>
            </a:r>
            <a:r>
              <a:rPr lang="cs-CZ" sz="2800" i="1" smtClean="0"/>
              <a:t>p </a:t>
            </a:r>
            <a:r>
              <a:rPr lang="cs-CZ" sz="2800" smtClean="0"/>
              <a:t>vzniklých v etapě řešení </a:t>
            </a:r>
            <a:r>
              <a:rPr lang="cs-CZ" sz="2800" i="1" smtClean="0"/>
              <a:t>e</a:t>
            </a:r>
            <a:r>
              <a:rPr lang="cs-CZ" sz="2800" smtClean="0"/>
              <a:t>1 a zjištěných v etapě </a:t>
            </a:r>
            <a:r>
              <a:rPr lang="cs-CZ" sz="2800" i="1" smtClean="0"/>
              <a:t>e</a:t>
            </a:r>
            <a:r>
              <a:rPr lang="cs-CZ" sz="2800" smtClean="0"/>
              <a:t>2 v době </a:t>
            </a:r>
            <a:r>
              <a:rPr lang="cs-CZ" sz="2800" i="1" smtClean="0"/>
              <a:t>t</a:t>
            </a:r>
            <a:r>
              <a:rPr lang="cs-CZ" sz="2800" smtClean="0"/>
              <a:t>. Tato metrika a metriky z ní odvozené jsou účinnou mírou efektivnosti inspekcí a testů. Důležitá externí metrika pro vyhodnocování kvality produktu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4B39C-1D6E-44BE-B58A-D047371AE8D5}" type="slidenum">
              <a:rPr lang="cs-CZ" smtClean="0"/>
              <a:pPr/>
              <a:t>202</a:t>
            </a:fld>
            <a:endParaRPr lang="cs-CZ" smtClean="0"/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 smtClean="0"/>
              <a:t>Satisf(t) </a:t>
            </a:r>
            <a:r>
              <a:rPr lang="cs-CZ" smtClean="0"/>
              <a:t>– průměrná míra spokojenosti zákazníků včase </a:t>
            </a:r>
            <a:r>
              <a:rPr lang="cs-CZ" i="1" smtClean="0"/>
              <a:t>t</a:t>
            </a:r>
            <a:r>
              <a:rPr lang="cs-CZ" smtClean="0"/>
              <a:t>. Spokojenost se udává ve stupnici 1 až 5 (nejlepší). Lze vyhodnocovat trendy. Existují metody odhadu vývoje úspěšnosti produktu na trhu z aktuálních hodnot metrik </a:t>
            </a:r>
            <a:r>
              <a:rPr lang="cs-CZ" i="1" smtClean="0"/>
              <a:t>Satisf </a:t>
            </a:r>
            <a:r>
              <a:rPr lang="cs-CZ" smtClean="0"/>
              <a:t>(Babich, 1992).</a:t>
            </a:r>
            <a:endParaRPr 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 smtClean="0"/>
              <a:t>DobaOpr </a:t>
            </a:r>
            <a:r>
              <a:rPr lang="cs-CZ" smtClean="0"/>
              <a:t>– průměrná doba opravy selhání.</a:t>
            </a:r>
            <a:endParaRPr lang="cs-CZ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BAA43-DDFA-4ECD-BA6C-FECCEE3C0C5C}" type="slidenum">
              <a:rPr lang="cs-CZ" smtClean="0"/>
              <a:pPr/>
              <a:t>203</a:t>
            </a:fld>
            <a:endParaRPr lang="cs-CZ" smtClean="0"/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Interní metriky</a:t>
            </a:r>
          </a:p>
        </p:txBody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 smtClean="0"/>
              <a:t>Zmeny(f,t) </a:t>
            </a:r>
            <a:r>
              <a:rPr lang="cs-CZ" smtClean="0"/>
              <a:t>– počet změněných míst souboru </a:t>
            </a:r>
            <a:r>
              <a:rPr lang="cs-CZ" i="1" smtClean="0"/>
              <a:t>f </a:t>
            </a:r>
            <a:r>
              <a:rPr lang="cs-CZ" smtClean="0"/>
              <a:t>včase </a:t>
            </a:r>
            <a:r>
              <a:rPr lang="cs-CZ" i="1" smtClean="0"/>
              <a:t>t </a:t>
            </a:r>
            <a:r>
              <a:rPr lang="cs-CZ" smtClean="0"/>
              <a:t>(týdnu/dni). Tato metrika se snadno zjišťuje a její trendy mohou v průběhu prací poskytnout cenné informace.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i="1" smtClean="0"/>
              <a:t>MTBF(t) </a:t>
            </a:r>
            <a:r>
              <a:rPr lang="cs-CZ" smtClean="0"/>
              <a:t>– (Mean Time Between Failures): střední doba mezi poruchami (v určitém období, např. týdnu, </a:t>
            </a:r>
            <a:r>
              <a:rPr lang="cs-CZ" i="1" smtClean="0"/>
              <a:t>t</a:t>
            </a:r>
            <a:r>
              <a:rPr lang="cs-CZ" smtClean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02D22-D5C0-4136-8F36-E8BC25110E9E}" type="slidenum">
              <a:rPr lang="cs-CZ" smtClean="0"/>
              <a:pPr/>
              <a:t>204</a:t>
            </a:fld>
            <a:endParaRPr lang="cs-CZ" smtClean="0"/>
          </a:p>
        </p:txBody>
      </p:sp>
      <p:sp>
        <p:nvSpPr>
          <p:cNvPr id="211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Vztah mezi rozsahy slovníků operandů a operací </a:t>
            </a:r>
          </a:p>
        </p:txBody>
      </p:sp>
      <p:pic>
        <p:nvPicPr>
          <p:cNvPr id="2119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7488"/>
            <a:ext cx="7340600" cy="474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F2277-650B-44B9-A53E-649DD83C68ED}" type="slidenum">
              <a:rPr lang="cs-CZ" smtClean="0"/>
              <a:pPr/>
              <a:t>205</a:t>
            </a:fld>
            <a:endParaRPr lang="cs-CZ" smtClean="0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Výpočet charakteristik programu</a:t>
            </a:r>
          </a:p>
        </p:txBody>
      </p:sp>
      <p:pic>
        <p:nvPicPr>
          <p:cNvPr id="2129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91662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E3F731-2598-4F45-A35B-5B42DEA38EF3}" type="slidenum">
              <a:rPr lang="cs-CZ" smtClean="0"/>
              <a:pPr/>
              <a:t>206</a:t>
            </a:fld>
            <a:endParaRPr lang="cs-CZ" smtClean="0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295400"/>
          </a:xfrm>
        </p:spPr>
        <p:txBody>
          <a:bodyPr/>
          <a:lstStyle/>
          <a:p>
            <a:pPr eaLnBrk="1" hangingPunct="1"/>
            <a:r>
              <a:rPr lang="cs-CZ" smtClean="0"/>
              <a:t>Halsteadův vztah pro malé programy</a:t>
            </a:r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Odvozeno z analýzy počtu rozhodnutí při psaní</a:t>
            </a:r>
          </a:p>
          <a:p>
            <a:pPr eaLnBrk="1" hangingPunct="1">
              <a:buFontTx/>
              <a:buNone/>
            </a:pPr>
            <a:r>
              <a:rPr lang="cs-CZ" sz="2800" i="1" smtClean="0">
                <a:latin typeface="Times New Roman" pitchFamily="18" charset="0"/>
              </a:rPr>
              <a:t>Prac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  C Del Nrnd (Soper/Srnd) log(Soper+Srnd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mtClean="0">
                <a:sym typeface="Symbol" pitchFamily="18" charset="2"/>
              </a:rPr>
              <a:t>V dobře napsaných programech  jsou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 Srnd </a:t>
            </a:r>
            <a:r>
              <a:rPr lang="cs-CZ" smtClean="0">
                <a:sym typeface="Symbol" pitchFamily="18" charset="2"/>
              </a:rPr>
              <a:t>a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 Nrnd </a:t>
            </a:r>
            <a:r>
              <a:rPr lang="cs-CZ" smtClean="0">
                <a:sym typeface="Symbol" pitchFamily="18" charset="2"/>
              </a:rPr>
              <a:t>úměrné délce. Pro velké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 Soper a Srnd </a:t>
            </a:r>
            <a:r>
              <a:rPr lang="cs-CZ" smtClean="0">
                <a:sym typeface="Symbol" pitchFamily="18" charset="2"/>
              </a:rPr>
              <a:t>lze logaritmus nahradit konstantou. Pak ale bude</a:t>
            </a:r>
          </a:p>
          <a:p>
            <a:pPr algn="ctr" eaLnBrk="1" hangingPunct="1">
              <a:buFontTx/>
              <a:buNone/>
            </a:pPr>
            <a:r>
              <a:rPr lang="cs-CZ" sz="2800" i="1" smtClean="0">
                <a:latin typeface="Times New Roman" pitchFamily="18" charset="0"/>
              </a:rPr>
              <a:t>Prac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  C‘ Del Soper</a:t>
            </a:r>
            <a:endParaRPr lang="cs-CZ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6460E-2FAE-4D1A-B714-2F6AD2E7A830}" type="slidenum">
              <a:rPr lang="cs-CZ" smtClean="0"/>
              <a:pPr/>
              <a:t>207</a:t>
            </a:fld>
            <a:endParaRPr lang="cs-CZ" smtClean="0"/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295400"/>
          </a:xfrm>
        </p:spPr>
        <p:txBody>
          <a:bodyPr/>
          <a:lstStyle/>
          <a:p>
            <a:pPr eaLnBrk="1" hangingPunct="1"/>
            <a:r>
              <a:rPr lang="cs-CZ" smtClean="0"/>
              <a:t>Halsteadův vztah pro malé programy</a:t>
            </a:r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/>
              <a:t>Pon</a:t>
            </a:r>
            <a:r>
              <a:rPr lang="cs-CZ" sz="2800" dirty="0" err="1" smtClean="0"/>
              <a:t>ěvadž</a:t>
            </a:r>
            <a:r>
              <a:rPr lang="cs-CZ" sz="2800" dirty="0" smtClean="0"/>
              <a:t> je  pozorováno, že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     		 </a:t>
            </a:r>
            <a:r>
              <a:rPr lang="cs-CZ" sz="2800" i="1" dirty="0" err="1" smtClean="0">
                <a:latin typeface="Times New Roman" pitchFamily="18" charset="0"/>
              </a:rPr>
              <a:t>Soper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i="1" dirty="0" smtClean="0">
                <a:latin typeface="Times New Roman" pitchFamily="18" charset="0"/>
                <a:sym typeface="Symbol" pitchFamily="18" charset="2"/>
              </a:rPr>
              <a:t>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i="1" dirty="0" smtClean="0">
                <a:latin typeface="Times New Roman" pitchFamily="18" charset="0"/>
                <a:sym typeface="Symbol" pitchFamily="18" charset="2"/>
              </a:rPr>
              <a:t>C“ </a:t>
            </a:r>
            <a:r>
              <a:rPr lang="cs-CZ" sz="2800" i="1" dirty="0" err="1" smtClean="0">
                <a:latin typeface="Times New Roman" pitchFamily="18" charset="0"/>
                <a:sym typeface="Symbol" pitchFamily="18" charset="2"/>
              </a:rPr>
              <a:t>Del</a:t>
            </a:r>
            <a:r>
              <a:rPr lang="cs-CZ" sz="2800" i="1" baseline="30000" dirty="0" err="1" smtClean="0">
                <a:latin typeface="Times New Roman" pitchFamily="18" charset="0"/>
                <a:sym typeface="Symbol" pitchFamily="18" charset="2"/>
              </a:rPr>
              <a:t>b</a:t>
            </a:r>
            <a:endParaRPr lang="cs-CZ" sz="2800" i="1" baseline="30000" dirty="0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ym typeface="Symbol" pitchFamily="18" charset="2"/>
              </a:rPr>
              <a:t>dostaneme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i="1" dirty="0" err="1" smtClean="0">
                <a:latin typeface="Times New Roman" pitchFamily="18" charset="0"/>
              </a:rPr>
              <a:t>Prac</a:t>
            </a:r>
            <a:r>
              <a:rPr lang="cs-CZ" sz="2800" i="1" dirty="0" smtClean="0">
                <a:latin typeface="Times New Roman" pitchFamily="18" charset="0"/>
              </a:rPr>
              <a:t> = c Del</a:t>
            </a:r>
            <a:r>
              <a:rPr lang="cs-CZ" sz="2800" i="1" baseline="30000" dirty="0" smtClean="0">
                <a:latin typeface="Times New Roman" pitchFamily="18" charset="0"/>
              </a:rPr>
              <a:t>1+b  </a:t>
            </a:r>
            <a:r>
              <a:rPr lang="cs-CZ" sz="2800" i="1" dirty="0" err="1" smtClean="0">
                <a:latin typeface="Times New Roman" pitchFamily="18" charset="0"/>
              </a:rPr>
              <a:t>b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i="1" dirty="0" smtClean="0">
                <a:latin typeface="Times New Roman" pitchFamily="18" charset="0"/>
                <a:sym typeface="Symbol" pitchFamily="18" charset="2"/>
              </a:rPr>
              <a:t>  0,25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ym typeface="Symbol" pitchFamily="18" charset="2"/>
              </a:rPr>
              <a:t>Pro velké programy je hodnota</a:t>
            </a: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 b </a:t>
            </a:r>
            <a:r>
              <a:rPr lang="cs-CZ" sz="2400" dirty="0" smtClean="0">
                <a:sym typeface="Symbol" pitchFamily="18" charset="2"/>
              </a:rPr>
              <a:t>příliš vysoká. Je to důsledek toho že vztah </a:t>
            </a:r>
            <a:r>
              <a:rPr lang="cs-CZ" sz="2400" dirty="0" err="1" smtClean="0">
                <a:sym typeface="Symbol" pitchFamily="18" charset="2"/>
              </a:rPr>
              <a:t>modifikujtakové</a:t>
            </a:r>
            <a:r>
              <a:rPr lang="cs-CZ" sz="2400" dirty="0" smtClean="0">
                <a:sym typeface="Symbol" pitchFamily="18" charset="2"/>
              </a:rPr>
              <a:t> technologie, jako dekompozice a znovupoužití částí.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ym typeface="Symbol" pitchFamily="18" charset="2"/>
              </a:rPr>
              <a:t> Pokud se dekomponuje do malých komponent a systémy se liší jen počtem komponent a transport zpráv se nemusí pracně implementovat, bude </a:t>
            </a:r>
            <a:r>
              <a:rPr lang="cs-CZ" sz="2400" i="1" dirty="0" smtClean="0">
                <a:latin typeface="Times New Roman" pitchFamily="18" charset="0"/>
                <a:sym typeface="Symbol" pitchFamily="18" charset="2"/>
              </a:rPr>
              <a:t>b  </a:t>
            </a:r>
            <a:r>
              <a:rPr lang="cs-CZ" sz="2400" dirty="0" smtClean="0">
                <a:sym typeface="Symbol" pitchFamily="18" charset="2"/>
              </a:rPr>
              <a:t>velmi malé.</a:t>
            </a:r>
            <a:endParaRPr lang="cs-CZ" sz="2400" i="1" baseline="30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465E0-7B96-454B-A0FD-D2042CD95322}" type="slidenum">
              <a:rPr lang="cs-CZ" smtClean="0"/>
              <a:pPr/>
              <a:t>208</a:t>
            </a:fld>
            <a:endParaRPr lang="cs-CZ" smtClean="0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pPr eaLnBrk="1" hangingPunct="1"/>
            <a:r>
              <a:rPr lang="cs-CZ" sz="4000" smtClean="0"/>
              <a:t>Závislost pracnosti na délce programu</a:t>
            </a:r>
          </a:p>
        </p:txBody>
      </p:sp>
      <p:pic>
        <p:nvPicPr>
          <p:cNvPr id="2160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8493125" cy="5040312"/>
          </a:xfrm>
          <a:noFill/>
        </p:spPr>
      </p:pic>
      <p:sp>
        <p:nvSpPr>
          <p:cNvPr id="216069" name="Line 4"/>
          <p:cNvSpPr>
            <a:spLocks noChangeShapeType="1"/>
          </p:cNvSpPr>
          <p:nvPr/>
        </p:nvSpPr>
        <p:spPr bwMode="auto">
          <a:xfrm>
            <a:off x="2051050" y="13414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6070" name="Text Box 5"/>
          <p:cNvSpPr txBox="1">
            <a:spLocks noChangeArrowheads="1"/>
          </p:cNvSpPr>
          <p:nvPr/>
        </p:nvSpPr>
        <p:spPr bwMode="auto">
          <a:xfrm>
            <a:off x="2555875" y="11255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Běžná regrese</a:t>
            </a:r>
          </a:p>
        </p:txBody>
      </p:sp>
      <p:sp>
        <p:nvSpPr>
          <p:cNvPr id="216071" name="Line 6"/>
          <p:cNvSpPr>
            <a:spLocks noChangeShapeType="1"/>
          </p:cNvSpPr>
          <p:nvPr/>
        </p:nvSpPr>
        <p:spPr bwMode="auto">
          <a:xfrm>
            <a:off x="2051050" y="16287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6072" name="Line 7"/>
          <p:cNvSpPr>
            <a:spLocks noChangeShapeType="1"/>
          </p:cNvSpPr>
          <p:nvPr/>
        </p:nvSpPr>
        <p:spPr bwMode="auto">
          <a:xfrm>
            <a:off x="2051050" y="17002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6073" name="Text Box 8"/>
          <p:cNvSpPr txBox="1">
            <a:spLocks noChangeArrowheads="1"/>
          </p:cNvSpPr>
          <p:nvPr/>
        </p:nvSpPr>
        <p:spPr bwMode="auto">
          <a:xfrm>
            <a:off x="2484438" y="148431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Ortogonální  regrese</a:t>
            </a:r>
          </a:p>
        </p:txBody>
      </p:sp>
      <p:sp>
        <p:nvSpPr>
          <p:cNvPr id="216074" name="Text Box 9"/>
          <p:cNvSpPr txBox="1">
            <a:spLocks noChangeArrowheads="1"/>
          </p:cNvSpPr>
          <p:nvPr/>
        </p:nvSpPr>
        <p:spPr bwMode="auto">
          <a:xfrm>
            <a:off x="6804025" y="37893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Data  DoD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73D8D-58E0-4B7E-A736-83BD5E5A0127}" type="slidenum">
              <a:rPr lang="cs-CZ" smtClean="0"/>
              <a:pPr/>
              <a:t>209</a:t>
            </a:fld>
            <a:endParaRPr lang="cs-CZ" smtClean="0"/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777875"/>
          </a:xfrm>
        </p:spPr>
        <p:txBody>
          <a:bodyPr/>
          <a:lstStyle/>
          <a:p>
            <a:pPr eaLnBrk="1" hangingPunct="1"/>
            <a:r>
              <a:rPr lang="cs-CZ" sz="4000" smtClean="0"/>
              <a:t>Závislost pracnosti na délce programu</a:t>
            </a:r>
          </a:p>
        </p:txBody>
      </p:sp>
      <p:pic>
        <p:nvPicPr>
          <p:cNvPr id="2170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84313"/>
            <a:ext cx="7629525" cy="4525962"/>
          </a:xfrm>
          <a:noFill/>
        </p:spPr>
      </p:pic>
      <p:sp>
        <p:nvSpPr>
          <p:cNvPr id="217093" name="Text Box 4"/>
          <p:cNvSpPr txBox="1">
            <a:spLocks noChangeArrowheads="1"/>
          </p:cNvSpPr>
          <p:nvPr/>
        </p:nvSpPr>
        <p:spPr bwMode="auto">
          <a:xfrm>
            <a:off x="6443663" y="34290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Data 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1680-BD90-4CD9-8B39-F2722140AFD9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Diagram kontextu.</a:t>
            </a:r>
            <a:br>
              <a:rPr lang="cs-CZ" sz="4000" smtClean="0"/>
            </a:br>
            <a:r>
              <a:rPr lang="cs-CZ" sz="4000" smtClean="0"/>
              <a:t>Dají se použít Use Case</a:t>
            </a: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6E736-6D51-43B0-857D-125D7B958E9E}" type="slidenum">
              <a:rPr lang="cs-CZ" smtClean="0"/>
              <a:pPr/>
              <a:t>210</a:t>
            </a:fld>
            <a:endParaRPr lang="cs-CZ" smtClean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90488"/>
          <a:ext cx="9144000" cy="6184900"/>
        </p:xfrm>
        <a:graphic>
          <a:graphicData uri="http://schemas.openxmlformats.org/presentationml/2006/ole">
            <p:oleObj spid="_x0000_s12290" name="Rastrový obrázek" r:id="rId3" imgW="11133333" imgH="6897063" progId="PBrush">
              <p:embed/>
            </p:oleObj>
          </a:graphicData>
        </a:graphic>
      </p:graphicFrame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279525" y="4991100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65297-3216-444B-8733-D73F488984C2}" type="slidenum">
              <a:rPr lang="cs-CZ" smtClean="0"/>
              <a:pPr/>
              <a:t>211</a:t>
            </a:fld>
            <a:endParaRPr lang="cs-CZ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0"/>
          <a:ext cx="9144000" cy="6308725"/>
        </p:xfrm>
        <a:graphic>
          <a:graphicData uri="http://schemas.openxmlformats.org/presentationml/2006/ole">
            <p:oleObj spid="_x0000_s13314" name="Rastrový obrázek" r:id="rId3" imgW="10266667" imgH="689706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59E85-4D0E-4646-AE4C-E040631A0163}" type="slidenum">
              <a:rPr lang="cs-CZ" smtClean="0"/>
              <a:pPr/>
              <a:t>212</a:t>
            </a:fld>
            <a:endParaRPr lang="cs-CZ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139700"/>
          <a:ext cx="9144000" cy="6578600"/>
        </p:xfrm>
        <a:graphic>
          <a:graphicData uri="http://schemas.openxmlformats.org/presentationml/2006/ole">
            <p:oleObj spid="_x0000_s14338" name="Rastrový obrázek" r:id="rId3" imgW="9619048" imgH="64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0BE0A-B318-4F86-9391-F95CE3F949D8}" type="slidenum">
              <a:rPr lang="cs-CZ" smtClean="0"/>
              <a:pPr/>
              <a:t>213</a:t>
            </a:fld>
            <a:endParaRPr lang="cs-CZ" smtClean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79388" y="404813"/>
          <a:ext cx="8785225" cy="6048375"/>
        </p:xfrm>
        <a:graphic>
          <a:graphicData uri="http://schemas.openxmlformats.org/presentationml/2006/ole">
            <p:oleObj spid="_x0000_s15362" name="Rastrový obrázek" r:id="rId3" imgW="11342857" imgH="6571429" progId="PBrush">
              <p:embed/>
            </p:oleObj>
          </a:graphicData>
        </a:graphic>
      </p:graphicFrame>
      <p:sp>
        <p:nvSpPr>
          <p:cNvPr id="15364" name="Oval 3"/>
          <p:cNvSpPr>
            <a:spLocks noChangeArrowheads="1"/>
          </p:cNvSpPr>
          <p:nvPr/>
        </p:nvSpPr>
        <p:spPr bwMode="auto">
          <a:xfrm rot="-1192834">
            <a:off x="1619250" y="2205038"/>
            <a:ext cx="4897438" cy="865187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9C8786-2689-4A80-B1AD-530EBADBCFA4}" type="slidenum">
              <a:rPr lang="cs-CZ" smtClean="0"/>
              <a:pPr/>
              <a:t>214</a:t>
            </a:fld>
            <a:endParaRPr lang="cs-CZ" smtClean="0"/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Pozor na statistiku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Analýzou dat klasickou regresí dostaneme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Prac = c</a:t>
            </a:r>
            <a:r>
              <a:rPr lang="cs-CZ" i="1" baseline="-25000" smtClean="0">
                <a:latin typeface="Times New Roman" pitchFamily="18" charset="0"/>
              </a:rPr>
              <a:t>10</a:t>
            </a:r>
            <a:r>
              <a:rPr lang="cs-CZ" i="1" smtClean="0">
                <a:latin typeface="Times New Roman" pitchFamily="18" charset="0"/>
              </a:rPr>
              <a:t> Del</a:t>
            </a:r>
            <a:r>
              <a:rPr lang="cs-CZ" i="1" baseline="30000" smtClean="0">
                <a:latin typeface="Times New Roman" pitchFamily="18" charset="0"/>
              </a:rPr>
              <a:t>d</a:t>
            </a:r>
            <a:r>
              <a:rPr lang="cs-CZ" smtClean="0"/>
              <a:t> </a:t>
            </a:r>
          </a:p>
          <a:p>
            <a:pPr eaLnBrk="1" hangingPunct="1">
              <a:buFontTx/>
              <a:buNone/>
            </a:pPr>
            <a:r>
              <a:rPr lang="cs-CZ" smtClean="0"/>
              <a:t>Kde </a:t>
            </a:r>
            <a:r>
              <a:rPr lang="cs-CZ" i="1" smtClean="0">
                <a:latin typeface="Times New Roman" pitchFamily="18" charset="0"/>
              </a:rPr>
              <a:t>d</a:t>
            </a:r>
            <a:r>
              <a:rPr lang="en-US" i="1" smtClean="0">
                <a:latin typeface="Times New Roman" pitchFamily="18" charset="0"/>
              </a:rPr>
              <a:t> &lt; 1</a:t>
            </a:r>
            <a:r>
              <a:rPr lang="cs-CZ" i="1" smtClean="0">
                <a:latin typeface="Times New Roman" pitchFamily="18" charset="0"/>
              </a:rPr>
              <a:t>,</a:t>
            </a:r>
            <a:r>
              <a:rPr lang="en-US" i="1" smtClean="0">
                <a:latin typeface="Times New Roman" pitchFamily="18" charset="0"/>
              </a:rPr>
              <a:t> </a:t>
            </a:r>
            <a:r>
              <a:rPr lang="en-US" smtClean="0"/>
              <a:t>co</a:t>
            </a:r>
            <a:r>
              <a:rPr lang="cs-CZ" smtClean="0"/>
              <a:t>ž není zřejmě reálné, neboť jedna instrukce ve velkém systému dá podle zkušeností více práce (např. díky nákladům na chod týmu, než jedna instrukce v malém systému.</a:t>
            </a:r>
          </a:p>
          <a:p>
            <a:pPr eaLnBrk="1" hangingPunct="1">
              <a:buFontTx/>
              <a:buNone/>
            </a:pPr>
            <a:r>
              <a:rPr lang="cs-CZ" smtClean="0"/>
              <a:t>Je nutné použít ortogonální regresi.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0C0E7-C595-4D45-A6BA-64284093D188}" type="slidenum">
              <a:rPr lang="cs-CZ" smtClean="0"/>
              <a:pPr/>
              <a:t>215</a:t>
            </a:fld>
            <a:endParaRPr lang="cs-CZ" smtClean="0"/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Problémy s regresí</a:t>
            </a:r>
          </a:p>
        </p:txBody>
      </p:sp>
      <p:pic>
        <p:nvPicPr>
          <p:cNvPr id="21914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8353425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410D3-2F49-4FE6-9237-1B3C72F7A1AA}" type="slidenum">
              <a:rPr lang="cs-CZ" smtClean="0"/>
              <a:pPr/>
              <a:t>216</a:t>
            </a:fld>
            <a:endParaRPr lang="cs-CZ" smtClean="0"/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858962"/>
          </a:xfrm>
        </p:spPr>
        <p:txBody>
          <a:bodyPr/>
          <a:lstStyle/>
          <a:p>
            <a:pPr eaLnBrk="1" hangingPunct="1"/>
            <a:r>
              <a:rPr lang="cs-CZ" sz="4000" smtClean="0"/>
              <a:t>Pro obchodní systémy ani to nevysvětluje nízký koeficient regrese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eaLnBrk="1" hangingPunct="1"/>
            <a:r>
              <a:rPr lang="cs-CZ" smtClean="0"/>
              <a:t>Možnost: Velké systémy více používají různé nástroje, jako jsou generátory kódu, CASE systémy, atd. Generovaný kód je „řinčí“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CE6E6-C3B3-4512-80EC-00BCBFC34216}" type="slidenum">
              <a:rPr lang="cs-CZ" smtClean="0"/>
              <a:pPr/>
              <a:t>217</a:t>
            </a:fld>
            <a:endParaRPr lang="cs-CZ" smtClean="0"/>
          </a:p>
        </p:txBody>
      </p:sp>
      <p:sp>
        <p:nvSpPr>
          <p:cNvPr id="221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Prvá zákonitost</a:t>
            </a:r>
          </a:p>
        </p:txBody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Pro délku a pracnost platí vztah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log(Prac) = (1+a)log(Del) + c´</a:t>
            </a:r>
          </a:p>
          <a:p>
            <a:pPr eaLnBrk="1" hangingPunct="1">
              <a:buFontTx/>
              <a:buNone/>
            </a:pPr>
            <a:r>
              <a:rPr lang="cs-CZ" smtClean="0"/>
              <a:t>takže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Prac = c Del</a:t>
            </a:r>
            <a:r>
              <a:rPr lang="cs-CZ" i="1" baseline="30000" smtClean="0">
                <a:latin typeface="Times New Roman" pitchFamily="18" charset="0"/>
              </a:rPr>
              <a:t>1+a       </a:t>
            </a:r>
          </a:p>
          <a:p>
            <a:pPr eaLnBrk="1" hangingPunct="1">
              <a:buFontTx/>
              <a:buNone/>
            </a:pPr>
            <a:r>
              <a:rPr lang="cs-CZ" smtClean="0"/>
              <a:t>Ortogonální regrese dává</a:t>
            </a:r>
            <a:endParaRPr lang="cs-CZ" sz="3600" smtClean="0"/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a 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  1/8</a:t>
            </a:r>
            <a:endParaRPr lang="cs-CZ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190558-4C2F-47E0-8E1A-F22A277249A2}" type="slidenum">
              <a:rPr lang="cs-CZ" smtClean="0"/>
              <a:pPr/>
              <a:t>218</a:t>
            </a:fld>
            <a:endParaRPr lang="cs-CZ" smtClean="0"/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Prvá zákonitost</a:t>
            </a:r>
          </a:p>
        </p:txBody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Pro délku a pracnost platí vztah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log(Prac) = (1+a)log(Del) + c´</a:t>
            </a:r>
          </a:p>
          <a:p>
            <a:pPr eaLnBrk="1" hangingPunct="1">
              <a:buFontTx/>
              <a:buNone/>
            </a:pPr>
            <a:r>
              <a:rPr lang="cs-CZ" smtClean="0"/>
              <a:t>takže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Prac = c Del</a:t>
            </a:r>
            <a:r>
              <a:rPr lang="cs-CZ" i="1" baseline="30000" smtClean="0">
                <a:latin typeface="Times New Roman" pitchFamily="18" charset="0"/>
              </a:rPr>
              <a:t>1+a       </a:t>
            </a:r>
          </a:p>
          <a:p>
            <a:pPr eaLnBrk="1" hangingPunct="1">
              <a:buFontTx/>
              <a:buNone/>
            </a:pPr>
            <a:r>
              <a:rPr lang="cs-CZ" smtClean="0"/>
              <a:t>Ortogonální regrese dává</a:t>
            </a:r>
            <a:endParaRPr lang="cs-CZ" sz="3600" smtClean="0"/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a 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  1/8</a:t>
            </a:r>
          </a:p>
          <a:p>
            <a:pPr eaLnBrk="1" hangingPunct="1">
              <a:buFontTx/>
              <a:buNone/>
            </a:pPr>
            <a:r>
              <a:rPr lang="cs-CZ" smtClean="0">
                <a:sym typeface="Symbol" pitchFamily="18" charset="2"/>
              </a:rPr>
              <a:t>Avšak 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c</a:t>
            </a:r>
            <a:r>
              <a:rPr lang="cs-CZ" smtClean="0">
                <a:sym typeface="Symbol" pitchFamily="18" charset="2"/>
              </a:rPr>
              <a:t> i </a:t>
            </a:r>
            <a:r>
              <a:rPr lang="en-US" i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cs-CZ" smtClean="0">
                <a:sym typeface="Symbol" pitchFamily="18" charset="2"/>
              </a:rPr>
              <a:t> závisí na typu projektu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59CFCD-3CA2-4983-99B2-A4D4707F4D83}" type="slidenum">
              <a:rPr lang="cs-CZ" smtClean="0"/>
              <a:pPr/>
              <a:t>219</a:t>
            </a:fld>
            <a:endParaRPr lang="cs-CZ" smtClean="0"/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Použití a důsledky</a:t>
            </a: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</a:t>
            </a:r>
            <a:r>
              <a:rPr lang="cs-CZ" i="1" smtClean="0">
                <a:latin typeface="Times New Roman" pitchFamily="18" charset="0"/>
              </a:rPr>
              <a:t>Prac = c Del</a:t>
            </a:r>
            <a:r>
              <a:rPr lang="cs-CZ" i="1" baseline="30000" smtClean="0">
                <a:latin typeface="Times New Roman" pitchFamily="18" charset="0"/>
              </a:rPr>
              <a:t>1+a </a:t>
            </a:r>
            <a:r>
              <a:rPr lang="cs-CZ" i="1" smtClean="0"/>
              <a:t>se využívá v odhadu COCOMO</a:t>
            </a:r>
          </a:p>
          <a:p>
            <a:pPr eaLnBrk="1" hangingPunct="1"/>
            <a:r>
              <a:rPr lang="cs-CZ" smtClean="0"/>
              <a:t>Pokud je pracnost budování middleware  zanedbatelná klesne pracnost monolitního systému po dekompozici na </a:t>
            </a:r>
            <a:r>
              <a:rPr lang="cs-CZ" i="1" smtClean="0">
                <a:latin typeface="Times New Roman" pitchFamily="18" charset="0"/>
              </a:rPr>
              <a:t>n </a:t>
            </a:r>
            <a:r>
              <a:rPr lang="cs-CZ" smtClean="0"/>
              <a:t>zhruba stejných dílů  z  </a:t>
            </a:r>
            <a:r>
              <a:rPr lang="cs-CZ" i="1" smtClean="0">
                <a:latin typeface="Times New Roman" pitchFamily="18" charset="0"/>
              </a:rPr>
              <a:t>Prac</a:t>
            </a:r>
            <a:r>
              <a:rPr lang="cs-CZ" i="1" baseline="-25000" smtClean="0">
                <a:latin typeface="Times New Roman" pitchFamily="18" charset="0"/>
              </a:rPr>
              <a:t>1</a:t>
            </a:r>
            <a:r>
              <a:rPr lang="cs-CZ" i="1" smtClean="0">
                <a:latin typeface="Times New Roman" pitchFamily="18" charset="0"/>
              </a:rPr>
              <a:t> = c Del</a:t>
            </a:r>
            <a:r>
              <a:rPr lang="cs-CZ" i="1" baseline="30000" smtClean="0">
                <a:latin typeface="Times New Roman" pitchFamily="18" charset="0"/>
              </a:rPr>
              <a:t>1+a   </a:t>
            </a:r>
            <a:r>
              <a:rPr lang="cs-CZ" smtClean="0"/>
              <a:t>na</a:t>
            </a:r>
          </a:p>
          <a:p>
            <a:pPr algn="ctr" eaLnBrk="1" hangingPunct="1">
              <a:buFontTx/>
              <a:buNone/>
            </a:pPr>
            <a:r>
              <a:rPr lang="cs-CZ" i="1" smtClean="0">
                <a:latin typeface="Times New Roman" pitchFamily="18" charset="0"/>
              </a:rPr>
              <a:t>Prac</a:t>
            </a:r>
            <a:r>
              <a:rPr lang="cs-CZ" i="1" baseline="-25000" smtClean="0">
                <a:latin typeface="Times New Roman" pitchFamily="18" charset="0"/>
              </a:rPr>
              <a:t>n</a:t>
            </a:r>
            <a:r>
              <a:rPr lang="cs-CZ" i="1" smtClean="0">
                <a:latin typeface="Times New Roman" pitchFamily="18" charset="0"/>
              </a:rPr>
              <a:t> = c n(Del/n)</a:t>
            </a:r>
            <a:r>
              <a:rPr lang="cs-CZ" i="1" baseline="30000" smtClean="0">
                <a:latin typeface="Times New Roman" pitchFamily="18" charset="0"/>
              </a:rPr>
              <a:t>1+a</a:t>
            </a:r>
            <a:r>
              <a:rPr lang="cs-CZ" i="1" smtClean="0">
                <a:latin typeface="Times New Roman" pitchFamily="18" charset="0"/>
              </a:rPr>
              <a:t> = n</a:t>
            </a:r>
            <a:r>
              <a:rPr lang="cs-CZ" i="1" baseline="30000" smtClean="0">
                <a:latin typeface="Times New Roman" pitchFamily="18" charset="0"/>
              </a:rPr>
              <a:t>-a</a:t>
            </a:r>
            <a:r>
              <a:rPr lang="cs-CZ" i="1" smtClean="0">
                <a:latin typeface="Times New Roman" pitchFamily="18" charset="0"/>
              </a:rPr>
              <a:t> Prac</a:t>
            </a:r>
            <a:r>
              <a:rPr lang="cs-CZ" i="1" baseline="-25000" smtClean="0"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8CF033-A75A-4571-ABD1-34D645180C31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Výhody a nevýhody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Vhodnější pro dávkové zpracování, tam ale významem obdoba SOA pro interaktivní spolupráci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Pokud je možné použít, může podstatně usnadnit vývoj a modifikace využitím úložišť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Nevýhoda je, že může omezit použití on-line operací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Je možná kombinace úložišť a komunikace výměnou zpráv,to je zvláště vhodné pro manažery, viz Generalized Petri Places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24D01D-33F7-42EC-9DD2-9FC9D62B23D2}" type="slidenum">
              <a:rPr lang="cs-CZ" smtClean="0"/>
              <a:pPr/>
              <a:t>220</a:t>
            </a:fld>
            <a:endParaRPr lang="cs-CZ" smtClean="0"/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cs-CZ" smtClean="0"/>
              <a:t>Empirické výsledky</a:t>
            </a:r>
          </a:p>
        </p:txBody>
      </p:sp>
      <p:pic>
        <p:nvPicPr>
          <p:cNvPr id="2242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76CF36-E5A8-4527-83C9-E761A3737E70}" type="slidenum">
              <a:rPr lang="cs-CZ" smtClean="0"/>
              <a:pPr/>
              <a:t>221</a:t>
            </a:fld>
            <a:endParaRPr lang="cs-CZ" smtClean="0"/>
          </a:p>
        </p:txBody>
      </p:sp>
      <p:sp>
        <p:nvSpPr>
          <p:cNvPr id="225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Putnamova rovnice</a:t>
            </a:r>
          </a:p>
        </p:txBody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Podle třetí řádky tabulky</a:t>
            </a:r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7337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304800" y="3124200"/>
            <a:ext cx="2819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čili</a:t>
            </a:r>
          </a:p>
        </p:txBody>
      </p:sp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46463"/>
            <a:ext cx="53784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685800" y="4495800"/>
            <a:ext cx="5911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cs-CZ" i="0">
                <a:latin typeface="Arial" charset="0"/>
              </a:rPr>
              <a:t>Z definice  </a:t>
            </a:r>
            <a:r>
              <a:rPr lang="cs-CZ">
                <a:latin typeface="Times New Roman" pitchFamily="18" charset="0"/>
              </a:rPr>
              <a:t>Del = Prac Doba, </a:t>
            </a:r>
            <a:r>
              <a:rPr lang="cs-CZ" i="0">
                <a:latin typeface="Arial" charset="0"/>
              </a:rPr>
              <a:t>takže</a:t>
            </a:r>
          </a:p>
        </p:txBody>
      </p:sp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029200"/>
            <a:ext cx="41370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739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To je Putnamova rovnice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16ABF3-3CF7-401E-A9F4-78C9C80E21DB}" type="slidenum">
              <a:rPr lang="cs-CZ" smtClean="0"/>
              <a:pPr/>
              <a:t>222</a:t>
            </a:fld>
            <a:endParaRPr lang="cs-CZ" smtClean="0"/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Vliv napjatých termínů</a:t>
            </a:r>
          </a:p>
        </p:txBody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Dobu řešení nelze v praxi libovolně  zkracovat, </a:t>
            </a:r>
          </a:p>
          <a:p>
            <a:pPr eaLnBrk="1" hangingPunct="1"/>
            <a:r>
              <a:rPr lang="cs-CZ" sz="2800" smtClean="0"/>
              <a:t>Pro každý projekt existuje tedy mez </a:t>
            </a:r>
            <a:r>
              <a:rPr lang="cs-CZ" sz="2800" i="1" smtClean="0">
                <a:latin typeface="Times New Roman" pitchFamily="18" charset="0"/>
              </a:rPr>
              <a:t>m</a:t>
            </a:r>
            <a:r>
              <a:rPr lang="cs-CZ" sz="2800" smtClean="0"/>
              <a:t>, pod níž se nelze prakticky dostat. Interval </a:t>
            </a:r>
            <a:r>
              <a:rPr lang="en-US" sz="2800" i="1" smtClean="0">
                <a:latin typeface="Times New Roman" pitchFamily="18" charset="0"/>
              </a:rPr>
              <a:t>&lt;0,m&gt; </a:t>
            </a:r>
            <a:r>
              <a:rPr lang="en-US" sz="2800" smtClean="0"/>
              <a:t>se na</a:t>
            </a:r>
            <a:r>
              <a:rPr lang="cs-CZ" sz="2800" smtClean="0"/>
              <a:t>zývá nedosažitelná oblast pro daný projekt. </a:t>
            </a:r>
            <a:r>
              <a:rPr lang="cs-CZ" sz="2800" i="1" smtClean="0">
                <a:latin typeface="Times New Roman" pitchFamily="18" charset="0"/>
              </a:rPr>
              <a:t>m </a:t>
            </a:r>
            <a:r>
              <a:rPr lang="cs-CZ" sz="2800" smtClean="0"/>
              <a:t>je funkcí </a:t>
            </a:r>
            <a:r>
              <a:rPr lang="cs-CZ" sz="2800" i="1" smtClean="0"/>
              <a:t>Prac</a:t>
            </a:r>
            <a:endParaRPr lang="cs-CZ" sz="2800" smtClean="0">
              <a:latin typeface="Times New Roman" pitchFamily="18" charset="0"/>
            </a:endParaRPr>
          </a:p>
          <a:p>
            <a:pPr eaLnBrk="1" hangingPunct="1"/>
            <a:r>
              <a:rPr lang="cs-CZ" sz="2800" smtClean="0"/>
              <a:t>Pro více projektů je nedosažitelná oblast oblast roviny </a:t>
            </a:r>
            <a:r>
              <a:rPr lang="cs-CZ" sz="2800" i="1" smtClean="0"/>
              <a:t>(Prac, Doba), </a:t>
            </a:r>
            <a:r>
              <a:rPr lang="cs-CZ" sz="2800" smtClean="0"/>
              <a:t>kde</a:t>
            </a:r>
          </a:p>
          <a:p>
            <a:pPr algn="ctr" eaLnBrk="1" hangingPunct="1">
              <a:buFontTx/>
              <a:buNone/>
            </a:pPr>
            <a:r>
              <a:rPr lang="cs-CZ" sz="2800" i="1" smtClean="0"/>
              <a:t>Doba</a:t>
            </a:r>
            <a:r>
              <a:rPr lang="cs-CZ" sz="2800" smtClean="0"/>
              <a:t> &lt; ¾ </a:t>
            </a:r>
            <a:r>
              <a:rPr lang="cs-CZ" sz="2800" i="1" smtClean="0"/>
              <a:t>Prac</a:t>
            </a:r>
            <a:r>
              <a:rPr lang="cs-CZ" sz="2800" i="1" baseline="30000" smtClean="0"/>
              <a:t>1/3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</a:t>
            </a:r>
            <a:endParaRPr lang="cs-CZ" sz="2800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1122C1-0BF1-45B9-9DD6-FBC4A862B135}" type="slidenum">
              <a:rPr lang="cs-CZ" smtClean="0"/>
              <a:pPr/>
              <a:t>223</a:t>
            </a:fld>
            <a:endParaRPr lang="cs-CZ" smtClean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Pracnost u nedosažitelné oblasti</a:t>
            </a:r>
          </a:p>
        </p:txBody>
      </p:sp>
      <p:pic>
        <p:nvPicPr>
          <p:cNvPr id="22733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229600" cy="4525963"/>
          </a:xfrm>
        </p:spPr>
      </p:pic>
      <p:sp>
        <p:nvSpPr>
          <p:cNvPr id="227333" name="Text Box 4"/>
          <p:cNvSpPr txBox="1">
            <a:spLocks noChangeArrowheads="1"/>
          </p:cNvSpPr>
          <p:nvPr/>
        </p:nvSpPr>
        <p:spPr bwMode="auto">
          <a:xfrm>
            <a:off x="2339975" y="19891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400" i="0">
                <a:latin typeface="Arial" charset="0"/>
              </a:rPr>
              <a:t>cD</a:t>
            </a:r>
            <a:r>
              <a:rPr lang="en-US" i="0" baseline="30000">
                <a:latin typeface="Arial" charset="0"/>
              </a:rPr>
              <a:t>-4</a:t>
            </a:r>
            <a:endParaRPr lang="cs-CZ" i="0" baseline="30000">
              <a:latin typeface="Arial" charset="0"/>
            </a:endParaRPr>
          </a:p>
        </p:txBody>
      </p:sp>
      <p:sp>
        <p:nvSpPr>
          <p:cNvPr id="227334" name="Text Box 5"/>
          <p:cNvSpPr txBox="1">
            <a:spLocks noChangeArrowheads="1"/>
          </p:cNvSpPr>
          <p:nvPr/>
        </p:nvSpPr>
        <p:spPr bwMode="auto">
          <a:xfrm>
            <a:off x="2411413" y="5805488"/>
            <a:ext cx="5032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None/>
            </a:pPr>
            <a:r>
              <a:rPr lang="cs-CZ" sz="2400" i="0">
                <a:latin typeface="Times New Roman" pitchFamily="18" charset="0"/>
              </a:rPr>
              <a:t>m</a:t>
            </a:r>
          </a:p>
        </p:txBody>
      </p:sp>
      <p:sp>
        <p:nvSpPr>
          <p:cNvPr id="227335" name="Text Box 6"/>
          <p:cNvSpPr txBox="1">
            <a:spLocks noChangeArrowheads="1"/>
          </p:cNvSpPr>
          <p:nvPr/>
        </p:nvSpPr>
        <p:spPr bwMode="auto">
          <a:xfrm>
            <a:off x="7543800" y="5867400"/>
            <a:ext cx="304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>
                <a:latin typeface="Arial" charset="0"/>
              </a:rPr>
              <a:t>D</a:t>
            </a:r>
          </a:p>
        </p:txBody>
      </p:sp>
      <p:sp>
        <p:nvSpPr>
          <p:cNvPr id="227336" name="Text Box 7"/>
          <p:cNvSpPr txBox="1">
            <a:spLocks noChangeArrowheads="1"/>
          </p:cNvSpPr>
          <p:nvPr/>
        </p:nvSpPr>
        <p:spPr bwMode="auto">
          <a:xfrm>
            <a:off x="7239000" y="5257800"/>
            <a:ext cx="129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D</a:t>
            </a:r>
          </a:p>
        </p:txBody>
      </p:sp>
      <p:sp>
        <p:nvSpPr>
          <p:cNvPr id="227337" name="Text Box 8"/>
          <p:cNvSpPr txBox="1">
            <a:spLocks noChangeArrowheads="1"/>
          </p:cNvSpPr>
          <p:nvPr/>
        </p:nvSpPr>
        <p:spPr bwMode="auto">
          <a:xfrm>
            <a:off x="6084888" y="4365625"/>
            <a:ext cx="20875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 sz="1800">
                <a:latin typeface="Arial" charset="0"/>
              </a:rPr>
              <a:t>Efekt líného studenta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BF1A07-C1CC-4395-96A0-01608DEF139E}" type="slidenum">
              <a:rPr lang="cs-CZ" smtClean="0"/>
              <a:pPr/>
              <a:t>224</a:t>
            </a:fld>
            <a:endParaRPr lang="cs-CZ" smtClean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609600"/>
            <a:ext cx="80470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1692275" y="333375"/>
            <a:ext cx="583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Některé starší výsledky pro SW projekty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757ED-113B-4541-B885-93C8F6AA4748}" type="slidenum">
              <a:rPr lang="cs-CZ" smtClean="0"/>
              <a:pPr/>
              <a:t>225</a:t>
            </a:fld>
            <a:endParaRPr lang="cs-CZ" smtClean="0"/>
          </a:p>
        </p:txBody>
      </p:sp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Chování pracnosti u nedosažitelné oblasti</a:t>
            </a:r>
          </a:p>
        </p:txBody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Uvažujme dvě realizace </a:t>
            </a:r>
            <a:r>
              <a:rPr lang="cs-CZ" i="1" smtClean="0">
                <a:latin typeface="Times New Roman" pitchFamily="18" charset="0"/>
              </a:rPr>
              <a:t>A,B </a:t>
            </a:r>
            <a:r>
              <a:rPr lang="cs-CZ" smtClean="0"/>
              <a:t>stejného projektu  s atributy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>
              <a:buFontTx/>
              <a:buNone/>
            </a:pPr>
            <a:r>
              <a:rPr lang="cs-CZ" smtClean="0"/>
              <a:t>Vydělením Putnamových rovnic pro obě realizace dostaneme</a:t>
            </a:r>
          </a:p>
        </p:txBody>
      </p:sp>
      <p:pic>
        <p:nvPicPr>
          <p:cNvPr id="2293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543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5105400"/>
            <a:ext cx="7832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8E5DE7-5E40-4573-A4B6-7F58482B9790}" type="slidenum">
              <a:rPr lang="cs-CZ" smtClean="0"/>
              <a:pPr/>
              <a:t>226</a:t>
            </a:fld>
            <a:endParaRPr lang="cs-CZ" smtClean="0"/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Chování pracnosti u nedosažitelné oblasti</a:t>
            </a:r>
          </a:p>
        </p:txBody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Nechť </a:t>
            </a:r>
            <a:r>
              <a:rPr lang="cs-CZ" sz="2800" i="1" smtClean="0">
                <a:latin typeface="Times New Roman" pitchFamily="18" charset="0"/>
              </a:rPr>
              <a:t>Doba</a:t>
            </a:r>
            <a:r>
              <a:rPr lang="cs-CZ" sz="2800" i="1" baseline="-25000" smtClean="0">
                <a:latin typeface="Times New Roman" pitchFamily="18" charset="0"/>
              </a:rPr>
              <a:t>A</a:t>
            </a:r>
            <a:r>
              <a:rPr lang="cs-CZ" sz="2800" i="1" smtClean="0">
                <a:latin typeface="Times New Roman" pitchFamily="18" charset="0"/>
              </a:rPr>
              <a:t> &gt;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Doba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. </a:t>
            </a:r>
            <a:r>
              <a:rPr lang="cs-CZ" sz="2800" smtClean="0">
                <a:sym typeface="Symbol" pitchFamily="18" charset="2"/>
              </a:rPr>
              <a:t>Poněvadž programy psané ve spěchu bývají delší je možné předpokládat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  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2800" baseline="-25000" smtClean="0">
                <a:sym typeface="Symbol" pitchFamily="18" charset="2"/>
              </a:rPr>
              <a:t>  </a:t>
            </a:r>
            <a:r>
              <a:rPr lang="cs-CZ" sz="2800" smtClean="0">
                <a:sym typeface="Symbol" pitchFamily="18" charset="2"/>
              </a:rPr>
              <a:t>tj.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 /Del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 </a:t>
            </a:r>
            <a:r>
              <a:rPr lang="cs-CZ" sz="2800" smtClean="0">
                <a:sym typeface="Symbol" pitchFamily="18" charset="2"/>
              </a:rPr>
              <a:t> 1</a:t>
            </a:r>
            <a:endParaRPr lang="cs-CZ" sz="2800" i="1" smtClean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cs-CZ" sz="2800" smtClean="0">
                <a:sym typeface="Symbol" pitchFamily="18" charset="2"/>
              </a:rPr>
              <a:t>Po úpravách dostaneme z poslední rovnice </a:t>
            </a:r>
          </a:p>
          <a:p>
            <a:pPr algn="ctr" eaLnBrk="1" hangingPunct="1">
              <a:buFontTx/>
              <a:buNone/>
            </a:pPr>
            <a:r>
              <a:rPr lang="cs-CZ" sz="2800" smtClean="0">
                <a:sym typeface="Symbol" pitchFamily="18" charset="2"/>
              </a:rPr>
              <a:t> 1 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 /Del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=</a:t>
            </a:r>
            <a:r>
              <a:rPr lang="cs-CZ" sz="2800" smtClean="0">
                <a:sym typeface="Symbol" pitchFamily="18" charset="2"/>
              </a:rPr>
              <a:t> (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Prac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A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/Prac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cs-CZ" sz="2800" i="1" baseline="30000" smtClean="0">
                <a:latin typeface="Times New Roman" pitchFamily="18" charset="0"/>
                <a:sym typeface="Symbol" pitchFamily="18" charset="2"/>
              </a:rPr>
              <a:t>1/3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 (</a:t>
            </a:r>
            <a:r>
              <a:rPr lang="cs-CZ" sz="2800" i="1" smtClean="0">
                <a:latin typeface="Times New Roman" pitchFamily="18" charset="0"/>
              </a:rPr>
              <a:t>Doba</a:t>
            </a:r>
            <a:r>
              <a:rPr lang="cs-CZ" sz="2800" i="1" baseline="-25000" smtClean="0">
                <a:latin typeface="Times New Roman" pitchFamily="18" charset="0"/>
              </a:rPr>
              <a:t>A</a:t>
            </a:r>
            <a:r>
              <a:rPr lang="cs-CZ" sz="2800" i="1" smtClean="0">
                <a:latin typeface="Times New Roman" pitchFamily="18" charset="0"/>
              </a:rPr>
              <a:t>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/ Doba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cs-CZ" sz="2800" i="1" baseline="30000" smtClean="0">
                <a:latin typeface="Times New Roman" pitchFamily="18" charset="0"/>
                <a:sym typeface="Symbol" pitchFamily="18" charset="2"/>
              </a:rPr>
              <a:t>4/3</a:t>
            </a:r>
          </a:p>
          <a:p>
            <a:pPr eaLnBrk="1" hangingPunct="1">
              <a:buFontTx/>
              <a:buNone/>
            </a:pPr>
            <a:r>
              <a:rPr lang="cs-CZ" sz="2800" smtClean="0">
                <a:sym typeface="Symbol" pitchFamily="18" charset="2"/>
              </a:rPr>
              <a:t>Z toho po úpravách, považujeme-li hodnoty s indexem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A </a:t>
            </a:r>
            <a:r>
              <a:rPr lang="cs-CZ" sz="2800" smtClean="0">
                <a:sym typeface="Symbol" pitchFamily="18" charset="2"/>
              </a:rPr>
              <a:t>za konstantní dostaneme obdobu Stefan-Botzmannova zákona</a:t>
            </a:r>
          </a:p>
          <a:p>
            <a:pPr algn="ctr" eaLnBrk="1" hangingPunct="1">
              <a:buFontTx/>
              <a:buNone/>
            </a:pP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Prac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 </a:t>
            </a:r>
            <a:r>
              <a:rPr lang="cs-CZ" sz="2800" smtClean="0">
                <a:latin typeface="Times New Roman" pitchFamily="18" charset="0"/>
                <a:sym typeface="Symbol" pitchFamily="18" charset="2"/>
              </a:rPr>
              <a:t>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c</a:t>
            </a:r>
            <a:r>
              <a:rPr lang="cs-CZ" sz="2800" baseline="-25000" smtClean="0">
                <a:latin typeface="Times New Roman" pitchFamily="18" charset="0"/>
                <a:sym typeface="Symbol" pitchFamily="18" charset="2"/>
              </a:rPr>
              <a:t>30</a:t>
            </a:r>
            <a:r>
              <a:rPr lang="cs-CZ" sz="280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cs-CZ" sz="2800" i="1" smtClean="0">
                <a:latin typeface="Times New Roman" pitchFamily="18" charset="0"/>
                <a:sym typeface="Symbol" pitchFamily="18" charset="2"/>
              </a:rPr>
              <a:t>Doba</a:t>
            </a:r>
            <a:r>
              <a:rPr lang="cs-CZ" sz="2800" i="1" baseline="-2500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2800" i="1" baseline="30000" smtClean="0">
                <a:latin typeface="Times New Roman" pitchFamily="18" charset="0"/>
                <a:sym typeface="Symbol" pitchFamily="18" charset="2"/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BDDEE-9DC4-4CF8-860E-AD304BA24B57}" type="slidenum">
              <a:rPr lang="cs-CZ" smtClean="0"/>
              <a:pPr/>
              <a:t>227</a:t>
            </a:fld>
            <a:endParaRPr lang="cs-CZ" smtClean="0"/>
          </a:p>
        </p:txBody>
      </p:sp>
      <p:sp>
        <p:nvSpPr>
          <p:cNvPr id="231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Použití ve function points  </a:t>
            </a:r>
          </a:p>
        </p:txBody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aseline="3000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cs-CZ" sz="2800" smtClean="0">
                <a:sym typeface="Symbol" pitchFamily="18" charset="2"/>
              </a:rPr>
              <a:t>Zkrácení termínu o šestinu prodlouží pracnost  dvakrát</a:t>
            </a:r>
          </a:p>
        </p:txBody>
      </p:sp>
      <p:pic>
        <p:nvPicPr>
          <p:cNvPr id="2314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943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Text Box 5"/>
          <p:cNvSpPr txBox="1">
            <a:spLocks noChangeArrowheads="1"/>
          </p:cNvSpPr>
          <p:nvPr/>
        </p:nvSpPr>
        <p:spPr bwMode="auto">
          <a:xfrm>
            <a:off x="457200" y="3505200"/>
            <a:ext cx="7391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Ale zkrácení o polovinu zvýší pracnost šestnáctkrát. Metodika Function points nemá opravu na zkracování termínů tak drastickou, zkrácení na polovinu ale nepovažuje za možné.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91EC4-0A53-49DF-B42C-B413689EC4A9}" type="slidenum">
              <a:rPr lang="cs-CZ" smtClean="0"/>
              <a:pPr/>
              <a:t>228</a:t>
            </a:fld>
            <a:endParaRPr lang="cs-CZ" smtClean="0"/>
          </a:p>
        </p:txBody>
      </p:sp>
      <p:pic>
        <p:nvPicPr>
          <p:cNvPr id="2324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333375"/>
            <a:ext cx="9577388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Text Box 6"/>
          <p:cNvSpPr txBox="1">
            <a:spLocks noChangeArrowheads="1"/>
          </p:cNvSpPr>
          <p:nvPr/>
        </p:nvSpPr>
        <p:spPr bwMode="auto">
          <a:xfrm>
            <a:off x="5508625" y="22050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Corrective maintenace</a:t>
            </a:r>
          </a:p>
        </p:txBody>
      </p:sp>
      <p:sp>
        <p:nvSpPr>
          <p:cNvPr id="232453" name="Line 7"/>
          <p:cNvSpPr>
            <a:spLocks noChangeShapeType="1"/>
          </p:cNvSpPr>
          <p:nvPr/>
        </p:nvSpPr>
        <p:spPr bwMode="auto">
          <a:xfrm flipV="1">
            <a:off x="4932363" y="2492375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2454" name="Text Box 10"/>
          <p:cNvSpPr txBox="1">
            <a:spLocks noChangeArrowheads="1"/>
          </p:cNvSpPr>
          <p:nvPr/>
        </p:nvSpPr>
        <p:spPr bwMode="auto">
          <a:xfrm>
            <a:off x="2286000" y="228600"/>
            <a:ext cx="541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Rayleightův model pro </a:t>
            </a:r>
            <a:r>
              <a:rPr lang="cs-CZ">
                <a:latin typeface="Times New Roman" pitchFamily="18" charset="0"/>
              </a:rPr>
              <a:t>team(t)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D63D1-1370-4026-A2E7-7AE5D1A5355A}" type="slidenum">
              <a:rPr lang="cs-CZ" smtClean="0"/>
              <a:pPr/>
              <a:t>229</a:t>
            </a:fld>
            <a:endParaRPr lang="cs-CZ" smtClean="0"/>
          </a:p>
        </p:txBody>
      </p:sp>
      <p:sp>
        <p:nvSpPr>
          <p:cNvPr id="233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Kritika Rayleightova modelu</a:t>
            </a:r>
          </a:p>
        </p:txBody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Příliš rychle klesá v nekonečnu, potom by ale byl SW bez chyb možný a to se nepozoruje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Množství práce do maxima je příliš veliké, neodpovídá datům o corrective maintenance (40% pracnosti vývoje)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Nevysvětluje, proč platí pro SW Stefan-Botzmannův zákon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Má málo parametrů a změna parametrů nemění příliš tvar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Proto si půjčíme Planckův zákon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8C7DA-BA0C-40DE-ABF2-8C5E2CD677DD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Rozhodovací tabulky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Umožňuje přehledně zapsat, za jakých podmínek učinit příslušnou akci/akce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 horního pole se zapisují požadované pravdivostní hodnoty jednotlivých podmínek (ano A, ne N,  na podmínce nezáleží  X)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Do dolního pole se zapisuje značkou x, zda se má příslušná akce pro kombinaci podmínek uvedenou v horní části sloupce provést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18ED0E-1F50-487F-A07F-D4976163874D}" type="slidenum">
              <a:rPr lang="cs-CZ" smtClean="0"/>
              <a:pPr/>
              <a:t>230</a:t>
            </a:fld>
            <a:endParaRPr lang="cs-CZ" smtClean="0"/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Planckův model</a:t>
            </a: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smtClean="0"/>
              <a:t>Standardní tvar zákona záření absolutně černého tělesa  </a:t>
            </a:r>
          </a:p>
        </p:txBody>
      </p:sp>
      <p:sp>
        <p:nvSpPr>
          <p:cNvPr id="234501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2438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3200">
                <a:latin typeface="Times New Roman" pitchFamily="18" charset="0"/>
              </a:rPr>
              <a:t>Team(t) =</a:t>
            </a:r>
          </a:p>
        </p:txBody>
      </p:sp>
      <p:sp>
        <p:nvSpPr>
          <p:cNvPr id="234502" name="Rectangle 5"/>
          <p:cNvSpPr>
            <a:spLocks noChangeArrowheads="1"/>
          </p:cNvSpPr>
          <p:nvPr/>
        </p:nvSpPr>
        <p:spPr bwMode="auto">
          <a:xfrm>
            <a:off x="3810000" y="2438400"/>
            <a:ext cx="20574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cs-CZ" sz="3200">
                <a:latin typeface="Times New Roman" pitchFamily="18" charset="0"/>
              </a:rPr>
              <a:t>  Ct</a:t>
            </a:r>
            <a:r>
              <a:rPr lang="cs-CZ" sz="3200" baseline="30000">
                <a:latin typeface="Times New Roman" pitchFamily="18" charset="0"/>
              </a:rPr>
              <a:t>-5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3200">
                <a:latin typeface="Times New Roman" pitchFamily="18" charset="0"/>
              </a:rPr>
              <a:t>exp(D/t)-1</a:t>
            </a:r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>
            <a:off x="3581400" y="30480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990600" y="3810000"/>
            <a:ext cx="685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D určuje tvar křivky a polohu maxima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3D1F16-F7B7-498A-9CB5-ED962E9214B8}" type="slidenum">
              <a:rPr lang="cs-CZ" smtClean="0"/>
              <a:pPr/>
              <a:t>231</a:t>
            </a:fld>
            <a:endParaRPr lang="cs-CZ" smtClean="0"/>
          </a:p>
        </p:txBody>
      </p:sp>
      <p:pic>
        <p:nvPicPr>
          <p:cNvPr id="2355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838200"/>
            <a:ext cx="9453563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4" name="Text Box 5"/>
          <p:cNvSpPr txBox="1">
            <a:spLocks noChangeArrowheads="1"/>
          </p:cNvSpPr>
          <p:nvPr/>
        </p:nvSpPr>
        <p:spPr bwMode="auto">
          <a:xfrm>
            <a:off x="5795963" y="24923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Corrective maintenance</a:t>
            </a:r>
          </a:p>
        </p:txBody>
      </p:sp>
      <p:sp>
        <p:nvSpPr>
          <p:cNvPr id="235525" name="Line 6"/>
          <p:cNvSpPr>
            <a:spLocks noChangeShapeType="1"/>
          </p:cNvSpPr>
          <p:nvPr/>
        </p:nvSpPr>
        <p:spPr bwMode="auto">
          <a:xfrm flipV="1">
            <a:off x="5651500" y="3141663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26" name="Text Box 7"/>
          <p:cNvSpPr txBox="1">
            <a:spLocks noChangeArrowheads="1"/>
          </p:cNvSpPr>
          <p:nvPr/>
        </p:nvSpPr>
        <p:spPr bwMode="auto">
          <a:xfrm>
            <a:off x="1371600" y="228600"/>
            <a:ext cx="640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Planckův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D346D7-150E-4887-9FE9-1C677EC526FF}" type="slidenum">
              <a:rPr lang="cs-CZ" smtClean="0"/>
              <a:pPr/>
              <a:t>232</a:t>
            </a:fld>
            <a:endParaRPr lang="cs-CZ" smtClean="0"/>
          </a:p>
        </p:txBody>
      </p:sp>
      <p:sp>
        <p:nvSpPr>
          <p:cNvPr id="236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Kritika Planckova modelu</a:t>
            </a:r>
          </a:p>
        </p:txBody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tabLst>
                <a:tab pos="4384675" algn="l"/>
              </a:tabLst>
            </a:pPr>
            <a:r>
              <a:rPr lang="cs-CZ" smtClean="0"/>
              <a:t>Začíná růst až od 1/3 (Existují názory, že je to OK, pokud do </a:t>
            </a:r>
            <a:r>
              <a:rPr lang="cs-CZ" i="1" smtClean="0">
                <a:latin typeface="Times New Roman" pitchFamily="18" charset="0"/>
              </a:rPr>
              <a:t>team(t)</a:t>
            </a:r>
            <a:r>
              <a:rPr lang="cs-CZ" smtClean="0">
                <a:latin typeface="Times New Roman" pitchFamily="18" charset="0"/>
              </a:rPr>
              <a:t> </a:t>
            </a:r>
            <a:r>
              <a:rPr lang="cs-CZ" smtClean="0"/>
              <a:t>nezahrnujeme práce na specifikacích).</a:t>
            </a:r>
          </a:p>
          <a:p>
            <a:pPr marL="609600" indent="-609600" eaLnBrk="1" hangingPunct="1">
              <a:tabLst>
                <a:tab pos="4384675" algn="l"/>
              </a:tabLst>
            </a:pPr>
            <a:r>
              <a:rPr lang="cs-CZ" smtClean="0"/>
              <a:t>Má také málo parametrů</a:t>
            </a:r>
          </a:p>
          <a:p>
            <a:pPr marL="990600" lvl="1" indent="-533400" eaLnBrk="1" hangingPunct="1">
              <a:buFontTx/>
              <a:buAutoNum type="alphaUcPeriod"/>
              <a:tabLst>
                <a:tab pos="4384675" algn="l"/>
              </a:tabLst>
            </a:pPr>
            <a:r>
              <a:rPr lang="cs-CZ" smtClean="0"/>
              <a:t>Zavedeme lineární transformaci nezávisle proměnné</a:t>
            </a:r>
          </a:p>
          <a:p>
            <a:pPr marL="990600" lvl="1" indent="-533400" eaLnBrk="1" hangingPunct="1">
              <a:buFontTx/>
              <a:buAutoNum type="alphaUcPeriod"/>
              <a:tabLst>
                <a:tab pos="4384675" algn="l"/>
              </a:tabLst>
            </a:pPr>
            <a:r>
              <a:rPr lang="cs-CZ" smtClean="0"/>
              <a:t>Změníme exponent </a:t>
            </a:r>
            <a:r>
              <a:rPr lang="cs-CZ" smtClean="0">
                <a:latin typeface="Times New Roman" pitchFamily="18" charset="0"/>
              </a:rPr>
              <a:t>5</a:t>
            </a:r>
            <a:r>
              <a:rPr lang="cs-CZ" smtClean="0"/>
              <a:t> v polynomiální části</a:t>
            </a:r>
          </a:p>
          <a:p>
            <a:pPr marL="609600" indent="-609600" eaLnBrk="1" hangingPunct="1">
              <a:tabLst>
                <a:tab pos="4384675" algn="l"/>
              </a:tabLst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3613E-21CC-45C4-97A9-D64279EE64DC}" type="slidenum">
              <a:rPr lang="cs-CZ" smtClean="0"/>
              <a:pPr/>
              <a:t>233</a:t>
            </a:fld>
            <a:endParaRPr lang="cs-CZ" smtClean="0"/>
          </a:p>
        </p:txBody>
      </p:sp>
      <p:sp>
        <p:nvSpPr>
          <p:cNvPr id="237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Modifikace Planckova modelu</a:t>
            </a:r>
          </a:p>
        </p:txBody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smtClean="0"/>
              <a:t>Transformace nezávislé proměnné</a:t>
            </a:r>
          </a:p>
        </p:txBody>
      </p:sp>
      <p:pic>
        <p:nvPicPr>
          <p:cNvPr id="2375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4427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4" name="Text Box 5"/>
          <p:cNvSpPr txBox="1">
            <a:spLocks noChangeArrowheads="1"/>
          </p:cNvSpPr>
          <p:nvPr/>
        </p:nvSpPr>
        <p:spPr bwMode="auto">
          <a:xfrm>
            <a:off x="990600" y="3048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4000">
                <a:latin typeface="Times New Roman" pitchFamily="18" charset="0"/>
              </a:rPr>
              <a:t>team(T) =</a:t>
            </a:r>
          </a:p>
        </p:txBody>
      </p:sp>
      <p:sp>
        <p:nvSpPr>
          <p:cNvPr id="237575" name="Text Box 6"/>
          <p:cNvSpPr txBox="1">
            <a:spLocks noChangeArrowheads="1"/>
          </p:cNvSpPr>
          <p:nvPr/>
        </p:nvSpPr>
        <p:spPr bwMode="auto">
          <a:xfrm>
            <a:off x="533400" y="4724400"/>
            <a:ext cx="754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Dává dobré výsledky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7864F0-FFAC-4703-8FDC-08E5C825AB12}" type="slidenum">
              <a:rPr lang="cs-CZ" sz="1400" i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234</a:t>
            </a:fld>
            <a:endParaRPr lang="cs-CZ" sz="1400" i="0">
              <a:latin typeface="Arial" charset="0"/>
            </a:endParaRPr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Najímaný tým, vrchol a odhad doby řešení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>
            <p:ph type="body" idx="4294967295"/>
          </p:nvPr>
        </p:nvGraphicFramePr>
        <p:xfrm>
          <a:off x="323850" y="1341438"/>
          <a:ext cx="8229600" cy="3943350"/>
        </p:xfrm>
        <a:graphic>
          <a:graphicData uri="http://schemas.openxmlformats.org/presentationml/2006/ole">
            <p:oleObj spid="_x0000_s16386" name="Graf" r:id="rId3" imgW="5029200" imgH="2409952" progId="Excel.Sheet.8">
              <p:embed/>
            </p:oleObj>
          </a:graphicData>
        </a:graphic>
      </p:graphicFrame>
      <p:sp>
        <p:nvSpPr>
          <p:cNvPr id="16389" name="Text Box 1028"/>
          <p:cNvSpPr txBox="1">
            <a:spLocks noChangeArrowheads="1"/>
          </p:cNvSpPr>
          <p:nvPr/>
        </p:nvSpPr>
        <p:spPr bwMode="auto">
          <a:xfrm>
            <a:off x="73152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16390" name="Text Box 1029"/>
          <p:cNvSpPr txBox="1">
            <a:spLocks noChangeArrowheads="1"/>
          </p:cNvSpPr>
          <p:nvPr/>
        </p:nvSpPr>
        <p:spPr bwMode="auto">
          <a:xfrm>
            <a:off x="971550" y="1700213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Osoby/max. velikost týmu</a:t>
            </a:r>
          </a:p>
        </p:txBody>
      </p:sp>
      <p:sp>
        <p:nvSpPr>
          <p:cNvPr id="16391" name="Text Box 1030"/>
          <p:cNvSpPr txBox="1">
            <a:spLocks noChangeArrowheads="1"/>
          </p:cNvSpPr>
          <p:nvPr/>
        </p:nvSpPr>
        <p:spPr bwMode="auto">
          <a:xfrm>
            <a:off x="3276600" y="220503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000" i="0">
                <a:latin typeface="Arial" charset="0"/>
              </a:rPr>
              <a:t>Vlevo sešikmená funkce</a:t>
            </a:r>
          </a:p>
        </p:txBody>
      </p:sp>
      <p:sp>
        <p:nvSpPr>
          <p:cNvPr id="16392" name="Text Box 1031"/>
          <p:cNvSpPr txBox="1">
            <a:spLocks noChangeArrowheads="1"/>
          </p:cNvSpPr>
          <p:nvPr/>
        </p:nvSpPr>
        <p:spPr bwMode="auto">
          <a:xfrm>
            <a:off x="1706563" y="1401763"/>
            <a:ext cx="552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sz="1600" i="0">
              <a:latin typeface="Arial" charset="0"/>
            </a:endParaRPr>
          </a:p>
        </p:txBody>
      </p:sp>
      <p:sp>
        <p:nvSpPr>
          <p:cNvPr id="16393" name="Text Box 1032"/>
          <p:cNvSpPr txBox="1">
            <a:spLocks noChangeArrowheads="1"/>
          </p:cNvSpPr>
          <p:nvPr/>
        </p:nvSpPr>
        <p:spPr bwMode="auto">
          <a:xfrm>
            <a:off x="538163" y="5876925"/>
            <a:ext cx="748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Transformace proměnných tak, aby max bylo v bodě 1 a mělo hodnotu 1 a v nule byla hodnota funkce prakticky nula. U pevného týmu odpovídá intensitě práce</a:t>
            </a:r>
          </a:p>
        </p:txBody>
      </p:sp>
      <p:sp>
        <p:nvSpPr>
          <p:cNvPr id="16394" name="Line 1033"/>
          <p:cNvSpPr>
            <a:spLocks noChangeShapeType="1"/>
          </p:cNvSpPr>
          <p:nvPr/>
        </p:nvSpPr>
        <p:spPr bwMode="auto">
          <a:xfrm flipV="1">
            <a:off x="3635375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5" name="Text Box 1034"/>
          <p:cNvSpPr txBox="1">
            <a:spLocks noChangeArrowheads="1"/>
          </p:cNvSpPr>
          <p:nvPr/>
        </p:nvSpPr>
        <p:spPr bwMode="auto">
          <a:xfrm>
            <a:off x="3203575" y="30686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Předání</a:t>
            </a:r>
          </a:p>
        </p:txBody>
      </p:sp>
      <p:sp>
        <p:nvSpPr>
          <p:cNvPr id="16396" name="Line 1035"/>
          <p:cNvSpPr>
            <a:spLocks noChangeShapeType="1"/>
          </p:cNvSpPr>
          <p:nvPr/>
        </p:nvSpPr>
        <p:spPr bwMode="auto">
          <a:xfrm flipV="1">
            <a:off x="1955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3319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124075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8432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284663" y="3500438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Zákon třetin: maximum třetina doby do předání a třetina spotřeby práce do předání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03226-4DBC-496C-9253-1A00C1752477}" type="slidenum">
              <a:rPr lang="cs-CZ" smtClean="0"/>
              <a:pPr/>
              <a:t>235</a:t>
            </a:fld>
            <a:endParaRPr lang="cs-CZ" smtClean="0"/>
          </a:p>
        </p:txBody>
      </p:sp>
      <p:pic>
        <p:nvPicPr>
          <p:cNvPr id="2385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08075"/>
            <a:ext cx="73437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6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239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Proložení Planckovy křivky pro SW řízení ponorek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DB9554-F4ED-4458-83E8-635302854E2D}" type="slidenum">
              <a:rPr lang="cs-CZ" smtClean="0"/>
              <a:pPr/>
              <a:t>236</a:t>
            </a:fld>
            <a:endParaRPr lang="cs-CZ" smtClean="0"/>
          </a:p>
        </p:txBody>
      </p:sp>
      <p:pic>
        <p:nvPicPr>
          <p:cNvPr id="2396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38125"/>
            <a:ext cx="74898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0" name="Text Box 5"/>
          <p:cNvSpPr txBox="1">
            <a:spLocks noChangeArrowheads="1"/>
          </p:cNvSpPr>
          <p:nvPr/>
        </p:nvSpPr>
        <p:spPr bwMode="auto">
          <a:xfrm>
            <a:off x="3810000" y="152400"/>
            <a:ext cx="533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Proložení Planckovy křivky pro projekt Safeguard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0A71A-174B-4CEE-B9ED-129F9367D572}" type="slidenum">
              <a:rPr lang="cs-CZ" smtClean="0"/>
              <a:pPr/>
              <a:t>237</a:t>
            </a:fld>
            <a:endParaRPr lang="cs-CZ" smtClean="0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229600" cy="4495800"/>
          </a:xfrm>
        </p:spPr>
        <p:txBody>
          <a:bodyPr/>
          <a:lstStyle/>
          <a:p>
            <a:pPr eaLnBrk="1" hangingPunct="1"/>
            <a:r>
              <a:rPr lang="cs-CZ" smtClean="0"/>
              <a:t>Bylo jasné, že projekt nelze v rozumné době dokončit i proto, že nebylo možno včas vytvořit SW. A také by to stálo majlant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B7FB20-2697-4B95-971A-1CC8E759B5DA}" type="slidenum">
              <a:rPr lang="cs-CZ" smtClean="0"/>
              <a:pPr/>
              <a:t>238</a:t>
            </a:fld>
            <a:endParaRPr lang="cs-CZ" smtClean="0"/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Zobecnění Planckova modelu</a:t>
            </a:r>
          </a:p>
        </p:txBody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Planckův model lze zobecnit</a:t>
            </a:r>
          </a:p>
        </p:txBody>
      </p:sp>
      <p:sp>
        <p:nvSpPr>
          <p:cNvPr id="24166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44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1670" name="Rectangle 5"/>
          <p:cNvSpPr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None/>
            </a:pPr>
            <a:endParaRPr lang="cs-CZ" sz="3200" i="0">
              <a:latin typeface="Arial" charset="0"/>
            </a:endParaRPr>
          </a:p>
        </p:txBody>
      </p:sp>
      <p:sp>
        <p:nvSpPr>
          <p:cNvPr id="241671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2819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3200">
                <a:latin typeface="Times New Roman" pitchFamily="18" charset="0"/>
              </a:rPr>
              <a:t>team´(T) =</a:t>
            </a:r>
          </a:p>
        </p:txBody>
      </p:sp>
      <p:sp>
        <p:nvSpPr>
          <p:cNvPr id="241672" name="Rectangle 7"/>
          <p:cNvSpPr>
            <a:spLocks noChangeArrowheads="1"/>
          </p:cNvSpPr>
          <p:nvPr/>
        </p:nvSpPr>
        <p:spPr bwMode="auto">
          <a:xfrm>
            <a:off x="3505200" y="2514600"/>
            <a:ext cx="31242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cs-CZ" sz="3200">
                <a:latin typeface="Times New Roman" pitchFamily="18" charset="0"/>
              </a:rPr>
              <a:t>C(T+kd)</a:t>
            </a:r>
            <a:r>
              <a:rPr lang="cs-CZ" sz="3200" baseline="30000">
                <a:latin typeface="Times New Roman" pitchFamily="18" charset="0"/>
              </a:rPr>
              <a:t>-q</a:t>
            </a:r>
            <a:r>
              <a:rPr lang="cs-CZ" sz="3200">
                <a:latin typeface="Times New Roman" pitchFamily="18" charset="0"/>
              </a:rPr>
              <a:t>d</a:t>
            </a:r>
            <a:r>
              <a:rPr lang="cs-CZ" sz="3200" baseline="30000">
                <a:latin typeface="Times New Roman" pitchFamily="18" charset="0"/>
              </a:rPr>
              <a:t>q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3200">
                <a:latin typeface="Times New Roman" pitchFamily="18" charset="0"/>
              </a:rPr>
              <a:t>exp(D/(T+kd))-1</a:t>
            </a:r>
          </a:p>
        </p:txBody>
      </p:sp>
      <p:sp>
        <p:nvSpPr>
          <p:cNvPr id="241673" name="Line 8"/>
          <p:cNvSpPr>
            <a:spLocks noChangeShapeType="1"/>
          </p:cNvSpPr>
          <p:nvPr/>
        </p:nvSpPr>
        <p:spPr bwMode="auto">
          <a:xfrm>
            <a:off x="3352800" y="31242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1674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8077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Paramery jsou </a:t>
            </a:r>
            <a:r>
              <a:rPr lang="cs-CZ">
                <a:latin typeface="Times New Roman" pitchFamily="18" charset="0"/>
              </a:rPr>
              <a:t>C, D, k, d q</a:t>
            </a:r>
            <a:r>
              <a:rPr lang="cs-CZ" i="0">
                <a:latin typeface="Arial" charset="0"/>
              </a:rPr>
              <a:t>. Stefan-Botzmannův zákon pak dostane tvar</a:t>
            </a:r>
          </a:p>
        </p:txBody>
      </p:sp>
      <p:sp>
        <p:nvSpPr>
          <p:cNvPr id="241675" name="Text Box 10"/>
          <p:cNvSpPr txBox="1">
            <a:spLocks noChangeArrowheads="1"/>
          </p:cNvSpPr>
          <p:nvPr/>
        </p:nvSpPr>
        <p:spPr bwMode="auto">
          <a:xfrm>
            <a:off x="1981200" y="5181600"/>
            <a:ext cx="5410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cs-CZ" sz="3200">
                <a:latin typeface="Times New Roman" pitchFamily="18" charset="0"/>
                <a:sym typeface="Symbol" pitchFamily="18" charset="2"/>
              </a:rPr>
              <a:t>Prac</a:t>
            </a:r>
            <a:r>
              <a:rPr lang="cs-CZ" sz="3200" baseline="-25000">
                <a:latin typeface="Times New Roman" pitchFamily="18" charset="0"/>
                <a:sym typeface="Symbol" pitchFamily="18" charset="2"/>
              </a:rPr>
              <a:t>B </a:t>
            </a:r>
            <a:r>
              <a:rPr lang="cs-CZ" sz="3200" i="0">
                <a:latin typeface="Times New Roman" pitchFamily="18" charset="0"/>
                <a:sym typeface="Symbol" pitchFamily="18" charset="2"/>
              </a:rPr>
              <a:t> </a:t>
            </a:r>
            <a:r>
              <a:rPr lang="cs-CZ" sz="3200">
                <a:latin typeface="Times New Roman" pitchFamily="18" charset="0"/>
                <a:sym typeface="Symbol" pitchFamily="18" charset="2"/>
              </a:rPr>
              <a:t>c</a:t>
            </a:r>
            <a:r>
              <a:rPr lang="cs-CZ" sz="3200" i="0" baseline="-25000">
                <a:latin typeface="Times New Roman" pitchFamily="18" charset="0"/>
                <a:sym typeface="Symbol" pitchFamily="18" charset="2"/>
              </a:rPr>
              <a:t>30</a:t>
            </a:r>
            <a:r>
              <a:rPr lang="cs-CZ" sz="3200" i="0">
                <a:latin typeface="Times New Roman" pitchFamily="18" charset="0"/>
                <a:sym typeface="Symbol" pitchFamily="18" charset="2"/>
              </a:rPr>
              <a:t> </a:t>
            </a:r>
            <a:r>
              <a:rPr lang="cs-CZ" sz="3200">
                <a:latin typeface="Times New Roman" pitchFamily="18" charset="0"/>
                <a:sym typeface="Symbol" pitchFamily="18" charset="2"/>
              </a:rPr>
              <a:t>Doba</a:t>
            </a:r>
            <a:r>
              <a:rPr lang="cs-CZ" sz="3200" baseline="-25000">
                <a:latin typeface="Times New Roman" pitchFamily="18" charset="0"/>
                <a:sym typeface="Symbol" pitchFamily="18" charset="2"/>
              </a:rPr>
              <a:t>B</a:t>
            </a:r>
            <a:r>
              <a:rPr lang="cs-CZ" sz="3200" baseline="30000">
                <a:latin typeface="Times New Roman" pitchFamily="18" charset="0"/>
                <a:sym typeface="Symbol" pitchFamily="18" charset="2"/>
              </a:rPr>
              <a:t>-q+1</a:t>
            </a:r>
          </a:p>
          <a:p>
            <a:pPr>
              <a:spcBef>
                <a:spcPct val="50000"/>
              </a:spcBef>
              <a:buFontTx/>
              <a:buNone/>
            </a:pPr>
            <a:endParaRPr lang="cs-CZ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0D44C-EADC-4A2A-A8C0-F4CBF8BC7406}" type="slidenum">
              <a:rPr lang="cs-CZ" smtClean="0"/>
              <a:pPr/>
              <a:t>239</a:t>
            </a:fld>
            <a:endParaRPr lang="cs-CZ" smtClean="0"/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Zobecnění Planckova modelu</a:t>
            </a:r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Zobecněný Planckův model  dostaneme výše uvedeným postupem, má-li Putnamům zákon tvar</a:t>
            </a:r>
          </a:p>
          <a:p>
            <a:pPr algn="ctr" eaLnBrk="1" hangingPunct="1"/>
            <a:r>
              <a:rPr lang="cs-CZ" i="1" smtClean="0">
                <a:latin typeface="Times New Roman" pitchFamily="18" charset="0"/>
              </a:rPr>
              <a:t>Del 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 cPrac</a:t>
            </a:r>
            <a:r>
              <a:rPr lang="cs-CZ" i="1" baseline="30000" smtClean="0">
                <a:latin typeface="Times New Roman" pitchFamily="18" charset="0"/>
                <a:sym typeface="Symbol" pitchFamily="18" charset="2"/>
              </a:rPr>
              <a:t>1/p</a:t>
            </a:r>
            <a:r>
              <a:rPr lang="cs-CZ" i="1" smtClean="0">
                <a:latin typeface="Times New Roman" pitchFamily="18" charset="0"/>
                <a:sym typeface="Symbol" pitchFamily="18" charset="2"/>
              </a:rPr>
              <a:t>Doba</a:t>
            </a:r>
            <a:r>
              <a:rPr lang="cs-CZ" i="1" baseline="30000" smtClean="0">
                <a:latin typeface="Times New Roman" pitchFamily="18" charset="0"/>
                <a:sym typeface="Symbol" pitchFamily="18" charset="2"/>
              </a:rPr>
              <a:t>q/p</a:t>
            </a:r>
            <a:endParaRPr lang="cs-CZ" smtClean="0"/>
          </a:p>
          <a:p>
            <a:pPr eaLnBrk="1" hangingPunct="1">
              <a:buFontTx/>
              <a:buNone/>
            </a:pPr>
            <a:r>
              <a:rPr lang="cs-CZ" smtClean="0"/>
              <a:t>pro vhodné kladné </a:t>
            </a:r>
            <a:r>
              <a:rPr lang="cs-CZ" i="1" smtClean="0">
                <a:latin typeface="Times New Roman" pitchFamily="18" charset="0"/>
              </a:rPr>
              <a:t>p</a:t>
            </a:r>
          </a:p>
        </p:txBody>
      </p:sp>
      <p:sp>
        <p:nvSpPr>
          <p:cNvPr id="24269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44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2694" name="Rectangle 5"/>
          <p:cNvSpPr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None/>
            </a:pPr>
            <a:endParaRPr lang="cs-CZ" sz="320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05508-41D8-4D75-9D35-C896BCA3A209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Rozhodovací tabulky</a:t>
            </a:r>
          </a:p>
        </p:txBody>
      </p:sp>
      <p:pic>
        <p:nvPicPr>
          <p:cNvPr id="3584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E2E41-B605-4A7F-9DE0-BD0AE3799FDA}" type="slidenum">
              <a:rPr lang="cs-CZ" smtClean="0"/>
              <a:pPr/>
              <a:t>240</a:t>
            </a:fld>
            <a:endParaRPr lang="cs-CZ" smtClean="0"/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Použití Rayleigtova a Planckova modelu</a:t>
            </a:r>
          </a:p>
        </p:txBody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Uvažujeme-li fakt, že část práce se po předání e přesune do údržby, platí následující pravidla</a:t>
            </a:r>
          </a:p>
          <a:p>
            <a:pPr eaLnBrk="1" hangingPunct="1"/>
            <a:r>
              <a:rPr lang="cs-CZ" sz="2800" b="1" smtClean="0"/>
              <a:t>Rayleigt - zákon polovin</a:t>
            </a:r>
            <a:r>
              <a:rPr lang="cs-CZ" sz="2800" smtClean="0"/>
              <a:t>. V době dosažení maxima velikosti týmu jsme za polovinou doby řešeni a spotřebovali jsme přes polovinu práce</a:t>
            </a:r>
          </a:p>
          <a:p>
            <a:pPr eaLnBrk="1" hangingPunct="1"/>
            <a:r>
              <a:rPr lang="cs-CZ" sz="2800" b="1" smtClean="0"/>
              <a:t>Planck – zákon třetin</a:t>
            </a:r>
            <a:r>
              <a:rPr lang="cs-CZ" sz="2800" smtClean="0"/>
              <a:t>, jsme asi v třetině doby řešení a spotřebovali jsme třetinu práce (a tedy budeme muset dvojnásobek dosud spotřebované práce ještě vynaložit)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6BDCA5-0FEE-4EAA-B70E-0D085A6E0748}" type="slidenum">
              <a:rPr lang="cs-CZ" smtClean="0"/>
              <a:pPr/>
              <a:t>241</a:t>
            </a:fld>
            <a:endParaRPr lang="cs-CZ" smtClean="0"/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Rozložení výkonnosti</a:t>
            </a: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Budiž </a:t>
            </a:r>
            <a:r>
              <a:rPr lang="cs-CZ" i="1" smtClean="0">
                <a:latin typeface="Times New Roman" pitchFamily="18" charset="0"/>
              </a:rPr>
              <a:t>a(p)</a:t>
            </a:r>
            <a:r>
              <a:rPr lang="cs-CZ" smtClean="0"/>
              <a:t> procento výsledků, které dosáhlo </a:t>
            </a:r>
            <a:r>
              <a:rPr lang="cs-CZ" i="1" smtClean="0">
                <a:latin typeface="Times New Roman" pitchFamily="18" charset="0"/>
              </a:rPr>
              <a:t>p</a:t>
            </a:r>
            <a:r>
              <a:rPr lang="cs-CZ" smtClean="0"/>
              <a:t> procent nejlepších (např. </a:t>
            </a:r>
            <a:r>
              <a:rPr lang="cs-CZ" i="1" smtClean="0">
                <a:latin typeface="Times New Roman" pitchFamily="18" charset="0"/>
              </a:rPr>
              <a:t>a(1)</a:t>
            </a:r>
            <a:r>
              <a:rPr lang="cs-CZ" smtClean="0"/>
              <a:t> je procento branek, které nastřílelo jedno procento nejlepších. Uvidíme, že  </a:t>
            </a:r>
            <a:r>
              <a:rPr lang="cs-CZ" i="1" smtClean="0">
                <a:latin typeface="Times New Roman" pitchFamily="18" charset="0"/>
              </a:rPr>
              <a:t>a(1)=7</a:t>
            </a:r>
            <a:r>
              <a:rPr lang="cs-CZ" smtClean="0"/>
              <a:t>) Vyneseme-li graf </a:t>
            </a:r>
            <a:r>
              <a:rPr lang="cs-CZ" i="1" smtClean="0">
                <a:latin typeface="Times New Roman" pitchFamily="18" charset="0"/>
              </a:rPr>
              <a:t>a(p)</a:t>
            </a:r>
            <a:r>
              <a:rPr lang="cs-CZ" smtClean="0"/>
              <a:t> v dvojitě logaritmickém měřítku dostaneme následující obrázek.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90904-37D9-403D-BB3C-0E994EE6DC1F}" type="slidenum">
              <a:rPr lang="cs-CZ" smtClean="0"/>
              <a:pPr/>
              <a:t>242</a:t>
            </a:fld>
            <a:endParaRPr lang="cs-CZ" smtClean="0"/>
          </a:p>
        </p:txBody>
      </p:sp>
      <p:pic>
        <p:nvPicPr>
          <p:cNvPr id="2457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84011-F248-4CBB-9ED5-C7E50CB6F9CC}" type="slidenum">
              <a:rPr lang="cs-CZ" smtClean="0"/>
              <a:pPr/>
              <a:t>243</a:t>
            </a:fld>
            <a:endParaRPr lang="cs-CZ" smtClean="0"/>
          </a:p>
        </p:txBody>
      </p:sp>
      <p:sp>
        <p:nvSpPr>
          <p:cNvPr id="246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Výsledky nejlepších</a:t>
            </a:r>
          </a:p>
        </p:txBody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sz="2800" smtClean="0"/>
              <a:t>Z grafu vyplývá, že</a:t>
            </a:r>
          </a:p>
          <a:p>
            <a:pPr algn="ctr" eaLnBrk="1" hangingPunct="1">
              <a:buFontTx/>
              <a:buNone/>
            </a:pPr>
            <a:r>
              <a:rPr lang="cs-CZ" sz="2800" i="1" smtClean="0">
                <a:latin typeface="Times New Roman" pitchFamily="18" charset="0"/>
              </a:rPr>
              <a:t>a(p)=cp</a:t>
            </a:r>
            <a:r>
              <a:rPr lang="cs-CZ" sz="2800" i="1" baseline="30000" smtClean="0">
                <a:latin typeface="Times New Roman" pitchFamily="18" charset="0"/>
              </a:rPr>
              <a:t>1/2</a:t>
            </a:r>
          </a:p>
          <a:p>
            <a:pPr eaLnBrk="1" hangingPunct="1">
              <a:buFontTx/>
              <a:buNone/>
            </a:pPr>
            <a:r>
              <a:rPr lang="cs-CZ" sz="2800" smtClean="0"/>
              <a:t>kde c nepříliš silně závisí na typu činnosti</a:t>
            </a:r>
          </a:p>
          <a:p>
            <a:pPr eaLnBrk="1" hangingPunct="1">
              <a:buFontTx/>
              <a:buNone/>
            </a:pPr>
            <a:r>
              <a:rPr lang="cs-CZ" sz="2800" smtClean="0"/>
              <a:t>Procento nejlepších udělá 7,5% výsledků, 20% nejlepších udělá polovinu práce, 40% nejhorších neudělá skoro nic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Seřadíme-li pracovníky podle výkonnosti, a budeme-li vynášet kolik udělal každý jednotlivec, bude mít příslušná funkce tvar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                  </a:t>
            </a:r>
            <a:r>
              <a:rPr lang="cs-CZ" sz="2800" i="1" smtClean="0">
                <a:latin typeface="Times New Roman" pitchFamily="18" charset="0"/>
              </a:rPr>
              <a:t>b(p) =</a:t>
            </a:r>
            <a:r>
              <a:rPr lang="cs-CZ" sz="2800" smtClean="0"/>
              <a:t> </a:t>
            </a:r>
            <a:r>
              <a:rPr lang="cs-CZ" sz="2800" i="1" smtClean="0">
                <a:latin typeface="Times New Roman" pitchFamily="18" charset="0"/>
              </a:rPr>
              <a:t>1/2cp</a:t>
            </a:r>
            <a:r>
              <a:rPr lang="cs-CZ" sz="2800" i="1" baseline="30000" smtClean="0">
                <a:latin typeface="Times New Roman" pitchFamily="18" charset="0"/>
              </a:rPr>
              <a:t>-1/2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92392-31F4-4F5C-AEC2-B9E3C88B33F6}" type="slidenum">
              <a:rPr lang="cs-CZ" smtClean="0"/>
              <a:pPr/>
              <a:t>244</a:t>
            </a:fld>
            <a:endParaRPr lang="cs-CZ" smtClean="0"/>
          </a:p>
        </p:txBody>
      </p:sp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Použití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Vědomí důležitosti talentu a kvality lidí</a:t>
            </a:r>
          </a:p>
          <a:p>
            <a:pPr lvl="1" eaLnBrk="1" hangingPunct="1"/>
            <a:r>
              <a:rPr lang="cs-CZ" smtClean="0"/>
              <a:t>Nejlepší udělají nejen nejvíce výsledků na hlavu, ale také udělají i nejlepší výsledky</a:t>
            </a:r>
          </a:p>
          <a:p>
            <a:pPr eaLnBrk="1" hangingPunct="1"/>
            <a:r>
              <a:rPr lang="cs-CZ" smtClean="0"/>
              <a:t>Pokud jsou  ve větší skupině problémy na straně kvalitních lidí, je nutné zkoumat, čím to je a zda to vadí (např. zda se nejedná o rutinní práce, kde se mohou kvalitní lidé cítit nevytíženi)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F6E22-AB2A-4DC5-ADF7-BA7EAA862356}" type="slidenum">
              <a:rPr lang="cs-CZ" smtClean="0"/>
              <a:pPr/>
              <a:t>245</a:t>
            </a:fld>
            <a:endParaRPr lang="cs-CZ" smtClean="0"/>
          </a:p>
        </p:txBody>
      </p:sp>
      <p:pic>
        <p:nvPicPr>
          <p:cNvPr id="2488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11275"/>
            <a:ext cx="82073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6" name="Text Box 3"/>
          <p:cNvSpPr txBox="1">
            <a:spLocks noChangeArrowheads="1"/>
          </p:cNvSpPr>
          <p:nvPr/>
        </p:nvSpPr>
        <p:spPr bwMode="auto">
          <a:xfrm>
            <a:off x="684213" y="260350"/>
            <a:ext cx="777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3200" i="0">
                <a:latin typeface="Arial" charset="0"/>
              </a:rPr>
              <a:t>Závislost produktivity na délce programu pro malé programy, směrnice = -1/4.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D4FB1-7A9D-4063-A083-64BB1A3C867C}" type="slidenum">
              <a:rPr lang="cs-CZ" smtClean="0"/>
              <a:pPr/>
              <a:t>246</a:t>
            </a:fld>
            <a:endParaRPr lang="cs-CZ" smtClean="0"/>
          </a:p>
        </p:txBody>
      </p:sp>
      <p:sp>
        <p:nvSpPr>
          <p:cNvPr id="249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Vliv </a:t>
            </a:r>
            <a:r>
              <a:rPr lang="cs-CZ" smtClean="0"/>
              <a:t>vytíženost HW</a:t>
            </a:r>
          </a:p>
        </p:txBody>
      </p:sp>
      <p:pic>
        <p:nvPicPr>
          <p:cNvPr id="24986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196975"/>
            <a:ext cx="6048375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C53021-AC00-4684-B5CD-8BCFE284D210}" type="slidenum">
              <a:rPr lang="cs-CZ" smtClean="0"/>
              <a:pPr/>
              <a:t>247</a:t>
            </a:fld>
            <a:endParaRPr lang="cs-CZ" smtClean="0"/>
          </a:p>
        </p:txBody>
      </p:sp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</a:t>
            </a:r>
          </a:p>
        </p:txBody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 produktů, které nemají charakter masové spotřeby</a:t>
            </a:r>
          </a:p>
          <a:p>
            <a:pPr lvl="1" eaLnBrk="1" hangingPunct="1"/>
            <a:r>
              <a:rPr lang="cs-CZ" smtClean="0"/>
              <a:t>Instalovat systém s 50-60% rezervou aby byl prostor na úpravy</a:t>
            </a:r>
          </a:p>
          <a:p>
            <a:pPr lvl="1" eaLnBrk="1" hangingPunct="1"/>
            <a:r>
              <a:rPr lang="cs-CZ" smtClean="0"/>
              <a:t>Zvětšit reservu na alespoň 50%a, klesne- reserva pod 40%  </a:t>
            </a:r>
          </a:p>
          <a:p>
            <a:pPr lvl="1"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BDB04-F7B4-48D7-8BEF-9FE8F36F6DF7}" type="slidenum">
              <a:rPr lang="cs-CZ" smtClean="0"/>
              <a:pPr/>
              <a:t>248</a:t>
            </a:fld>
            <a:endParaRPr lang="cs-CZ" smtClean="0"/>
          </a:p>
        </p:txBody>
      </p:sp>
      <p:sp>
        <p:nvSpPr>
          <p:cNvPr id="251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Náročnost údržby</a:t>
            </a:r>
          </a:p>
        </p:txBody>
      </p:sp>
      <p:pic>
        <p:nvPicPr>
          <p:cNvPr id="25190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38275"/>
            <a:ext cx="7921625" cy="4848225"/>
          </a:xfrm>
          <a:noFill/>
        </p:spPr>
      </p:pic>
      <p:sp>
        <p:nvSpPr>
          <p:cNvPr id="251909" name="Text Box 4"/>
          <p:cNvSpPr txBox="1">
            <a:spLocks noChangeArrowheads="1"/>
          </p:cNvSpPr>
          <p:nvPr/>
        </p:nvSpPr>
        <p:spPr bwMode="auto">
          <a:xfrm>
            <a:off x="6019800" y="3124200"/>
            <a:ext cx="2286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Vyšší jazyk</a:t>
            </a: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3810000" y="1295400"/>
            <a:ext cx="297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Asembler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A43FE-F90F-4FB0-964D-D9AE97215208}" type="slidenum">
              <a:rPr lang="cs-CZ" smtClean="0"/>
              <a:pPr/>
              <a:t>249</a:t>
            </a:fld>
            <a:endParaRPr lang="cs-CZ" smtClean="0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</a:t>
            </a: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Asembler je na údržbu (měřeno počtem osob udržujících systém na tisíc řádků)  asi pětkrát pracnější než klasický programovací jazyk. U moderních systémů může být rozdíl ještě markantnější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Poněvadž jeden řádek vyššího jazyka nahradí i několik řádek  assembleru, je rozdíl produktivity alespoň 1:10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Vyhýbat se asembleru, je-li to možné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1D536-1872-4FB5-903B-2A1C6AEE7F7F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Rozhodovací tabulky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Vhodné spíše pro dávky a menší úlohy</a:t>
            </a:r>
          </a:p>
          <a:p>
            <a:pPr eaLnBrk="1" hangingPunct="1"/>
            <a:r>
              <a:rPr lang="cs-CZ" smtClean="0"/>
              <a:t>Osvědčuje se pro vyjasnění všech možností</a:t>
            </a:r>
          </a:p>
          <a:p>
            <a:pPr eaLnBrk="1" hangingPunct="1"/>
            <a:r>
              <a:rPr lang="cs-CZ" smtClean="0"/>
              <a:t>Podmínek nesmí být příliš mnoho</a:t>
            </a:r>
          </a:p>
          <a:p>
            <a:pPr eaLnBrk="1" hangingPunct="1"/>
            <a:r>
              <a:rPr lang="cs-CZ" smtClean="0"/>
              <a:t>Spíše jen okrajová metoda</a:t>
            </a:r>
          </a:p>
          <a:p>
            <a:pPr eaLnBrk="1" hangingPunct="1"/>
            <a:r>
              <a:rPr lang="cs-CZ" smtClean="0"/>
              <a:t>Použitelné při specifikaci požadavků i při návrhu systému</a:t>
            </a:r>
          </a:p>
          <a:p>
            <a:pPr eaLnBrk="1" hangingPunct="1"/>
            <a:r>
              <a:rPr lang="cs-CZ" smtClean="0"/>
              <a:t>Používá se v podnicích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E6A24F-3A38-4585-8DBD-710CD23CDE24}" type="slidenum">
              <a:rPr lang="cs-CZ" smtClean="0"/>
              <a:pPr/>
              <a:t>250</a:t>
            </a:fld>
            <a:endParaRPr lang="cs-CZ" smtClean="0"/>
          </a:p>
        </p:txBody>
      </p:sp>
      <p:sp>
        <p:nvSpPr>
          <p:cNvPr id="253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Databáze metrik</a:t>
            </a:r>
          </a:p>
        </p:txBody>
      </p:sp>
      <p:pic>
        <p:nvPicPr>
          <p:cNvPr id="2539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847850"/>
            <a:ext cx="7340600" cy="4029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81011-0321-4AB6-A489-15B917F31B8B}" type="slidenum">
              <a:rPr lang="cs-CZ" smtClean="0"/>
              <a:pPr/>
              <a:t>251</a:t>
            </a:fld>
            <a:endParaRPr lang="cs-CZ" smtClean="0"/>
          </a:p>
        </p:txBody>
      </p:sp>
      <p:pic>
        <p:nvPicPr>
          <p:cNvPr id="25497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613"/>
            <a:ext cx="756126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3201B-EA98-448D-97D4-280039708674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Modely pro specifikaci požadavků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mtClean="0"/>
              <a:t> Aktor</a:t>
            </a:r>
          </a:p>
          <a:p>
            <a:pPr algn="l" eaLnBrk="1" hangingPunct="1">
              <a:buFontTx/>
              <a:buChar char="•"/>
            </a:pPr>
            <a:r>
              <a:rPr lang="cs-CZ" smtClean="0"/>
              <a:t> Případ použití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5ADC5-7DC7-4CD7-8F1D-46982718503C}" type="slidenum">
              <a:rPr lang="cs-CZ" smtClean="0"/>
              <a:pPr/>
              <a:t>27</a:t>
            </a:fld>
            <a:endParaRPr lang="cs-CZ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8642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476375" y="260350"/>
            <a:ext cx="676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800" i="0">
              <a:latin typeface="Arial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547813" y="188913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3600" i="0">
                <a:latin typeface="Arial" charset="0"/>
              </a:rPr>
              <a:t>Případy použití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A7E1B7-6DD0-42B4-B2C8-7034C8E0254A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Případy použití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Lze použít pro jednotlivé služby (mají-li uživatelsky orientované rozhraní, to by ale mělo být pravidlem,neboť jinak nemá SOA žádoucí vlastnosti) i pro celé SOA</a:t>
            </a:r>
          </a:p>
          <a:p>
            <a:pPr eaLnBrk="1" hangingPunct="1"/>
            <a:r>
              <a:rPr lang="cs-CZ" sz="2800" dirty="0" smtClean="0"/>
              <a:t>Měly by být specifikovány v jazyce uživatele a pak zpřesněny pomocí diagramů, k diagramům přecházet až když  jazyk uživatele  není dostatečně přesný </a:t>
            </a:r>
          </a:p>
          <a:p>
            <a:pPr eaLnBrk="1" hangingPunct="1"/>
            <a:r>
              <a:rPr lang="cs-CZ" sz="2800" dirty="0" smtClean="0"/>
              <a:t>Je výhodné použít pojmy z objektové orientace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433564-80AF-4D59-88A7-8EC847BD44CD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Případy použití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Mezi aktory může existovat vztah dědění</a:t>
            </a:r>
          </a:p>
          <a:p>
            <a:pPr lvl="1" eaLnBrk="1" hangingPunct="1"/>
            <a:r>
              <a:rPr lang="cs-CZ" smtClean="0"/>
              <a:t> vedoucí skladu dědí akce skladníka</a:t>
            </a:r>
          </a:p>
          <a:p>
            <a:pPr eaLnBrk="1" hangingPunct="1"/>
            <a:r>
              <a:rPr lang="cs-CZ" smtClean="0"/>
              <a:t>Mezi případy použití jsou vztahy </a:t>
            </a:r>
          </a:p>
          <a:p>
            <a:pPr lvl="1" eaLnBrk="1" hangingPunct="1"/>
            <a:r>
              <a:rPr lang="cs-CZ" smtClean="0"/>
              <a:t> používá</a:t>
            </a:r>
          </a:p>
          <a:p>
            <a:pPr lvl="1" eaLnBrk="1" hangingPunct="1"/>
            <a:r>
              <a:rPr lang="cs-CZ" smtClean="0"/>
              <a:t> rozšiřuje (podobné vztahu dědění)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2083F-5A22-4BE3-B666-DD805DFEEC1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Spolupráce třívrstvých komponent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pPr eaLnBrk="1" hangingPunct="1"/>
            <a:r>
              <a:rPr lang="cs-CZ" dirty="0" smtClean="0"/>
              <a:t>Spolupráce podle vrstev, </a:t>
            </a:r>
          </a:p>
          <a:p>
            <a:pPr lvl="1" eaLnBrk="1" hangingPunct="1"/>
            <a:r>
              <a:rPr lang="cs-CZ" sz="2400" dirty="0" smtClean="0"/>
              <a:t>Logika je na aplikačním serveru, datová na datovém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190750" y="4159250"/>
            <a:ext cx="1123950" cy="471488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127250" y="3387725"/>
            <a:ext cx="1122363" cy="471488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2714625" y="4630738"/>
            <a:ext cx="3175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600200" y="4883150"/>
            <a:ext cx="0" cy="182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600200" y="4879975"/>
            <a:ext cx="869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466975" y="4641850"/>
            <a:ext cx="3175" cy="24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667000" y="3883025"/>
            <a:ext cx="11113" cy="271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68" name="AutoShape 12"/>
          <p:cNvSpPr>
            <a:spLocks/>
          </p:cNvSpPr>
          <p:nvPr/>
        </p:nvSpPr>
        <p:spPr bwMode="auto">
          <a:xfrm>
            <a:off x="2257425" y="2713038"/>
            <a:ext cx="881063" cy="379412"/>
          </a:xfrm>
          <a:prstGeom prst="callout2">
            <a:avLst>
              <a:gd name="adj1" fmla="val 33472"/>
              <a:gd name="adj2" fmla="val -8648"/>
              <a:gd name="adj3" fmla="val 33472"/>
              <a:gd name="adj4" fmla="val -39639"/>
              <a:gd name="adj5" fmla="val -462759"/>
              <a:gd name="adj6" fmla="val -7099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 dirty="0">
                <a:latin typeface="Arial" charset="0"/>
              </a:rPr>
              <a:t>Uživatelské rozhraní</a:t>
            </a:r>
            <a:endParaRPr lang="cs-CZ" sz="1800" i="0" dirty="0">
              <a:latin typeface="Arial" charset="0"/>
            </a:endParaRPr>
          </a:p>
        </p:txBody>
      </p:sp>
      <p:sp>
        <p:nvSpPr>
          <p:cNvPr id="19469" name="AutoShape 13"/>
          <p:cNvSpPr>
            <a:spLocks/>
          </p:cNvSpPr>
          <p:nvPr/>
        </p:nvSpPr>
        <p:spPr bwMode="auto">
          <a:xfrm>
            <a:off x="2114550" y="3432175"/>
            <a:ext cx="1162050" cy="415925"/>
          </a:xfrm>
          <a:prstGeom prst="callout2">
            <a:avLst>
              <a:gd name="adj1" fmla="val 30532"/>
              <a:gd name="adj2" fmla="val -6556"/>
              <a:gd name="adj3" fmla="val 30532"/>
              <a:gd name="adj4" fmla="val -45356"/>
              <a:gd name="adj5" fmla="val -590074"/>
              <a:gd name="adj6" fmla="val -84426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 dirty="0">
                <a:latin typeface="Arial" charset="0"/>
              </a:rPr>
              <a:t>Výkonná logika aplikace</a:t>
            </a:r>
            <a:endParaRPr lang="cs-CZ" sz="1800" i="0" dirty="0">
              <a:latin typeface="Arial" charset="0"/>
            </a:endParaRPr>
          </a:p>
        </p:txBody>
      </p:sp>
      <p:sp>
        <p:nvSpPr>
          <p:cNvPr id="19470" name="AutoShape 14"/>
          <p:cNvSpPr>
            <a:spLocks/>
          </p:cNvSpPr>
          <p:nvPr/>
        </p:nvSpPr>
        <p:spPr bwMode="auto">
          <a:xfrm>
            <a:off x="2103438" y="4221163"/>
            <a:ext cx="1244600" cy="342900"/>
          </a:xfrm>
          <a:prstGeom prst="callout2">
            <a:avLst>
              <a:gd name="adj1" fmla="val 37037"/>
              <a:gd name="adj2" fmla="val -6120"/>
              <a:gd name="adj3" fmla="val 37037"/>
              <a:gd name="adj4" fmla="val -40181"/>
              <a:gd name="adj5" fmla="val -575000"/>
              <a:gd name="adj6" fmla="val -7436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>
                <a:latin typeface="Arial" charset="0"/>
              </a:rPr>
              <a:t>Datové služby, správa dat</a:t>
            </a:r>
            <a:endParaRPr lang="cs-CZ" sz="1800" i="0">
              <a:latin typeface="Arial" charset="0"/>
            </a:endParaRP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>
            <a:off x="1166813" y="5118100"/>
            <a:ext cx="774700" cy="236538"/>
          </a:xfrm>
          <a:prstGeom prst="callout2">
            <a:avLst>
              <a:gd name="adj1" fmla="val 53690"/>
              <a:gd name="adj2" fmla="val -9838"/>
              <a:gd name="adj3" fmla="val 53690"/>
              <a:gd name="adj4" fmla="val -9838"/>
              <a:gd name="adj5" fmla="val -1158389"/>
              <a:gd name="adj6" fmla="val -17213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b="1" i="0">
                <a:latin typeface="Arial" charset="0"/>
              </a:rPr>
              <a:t>Databáze 1</a:t>
            </a:r>
            <a:endParaRPr lang="cs-CZ" sz="1800" i="0">
              <a:latin typeface="Arial" charset="0"/>
            </a:endParaRPr>
          </a:p>
        </p:txBody>
      </p:sp>
      <p:sp>
        <p:nvSpPr>
          <p:cNvPr id="19472" name="AutoShape 16"/>
          <p:cNvSpPr>
            <a:spLocks/>
          </p:cNvSpPr>
          <p:nvPr/>
        </p:nvSpPr>
        <p:spPr bwMode="auto">
          <a:xfrm>
            <a:off x="2233613" y="5129213"/>
            <a:ext cx="914400" cy="271462"/>
          </a:xfrm>
          <a:prstGeom prst="callout2">
            <a:avLst>
              <a:gd name="adj1" fmla="val 46782"/>
              <a:gd name="adj2" fmla="val -8333"/>
              <a:gd name="adj3" fmla="val 46782"/>
              <a:gd name="adj4" fmla="val -16843"/>
              <a:gd name="adj5" fmla="val -812866"/>
              <a:gd name="adj6" fmla="val -25347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b="1" i="0">
                <a:latin typeface="Arial" charset="0"/>
              </a:rPr>
              <a:t>Databáze 2</a:t>
            </a:r>
            <a:endParaRPr lang="cs-CZ" sz="1800" i="0">
              <a:latin typeface="Arial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117725" y="2665413"/>
            <a:ext cx="1098550" cy="438150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7015163" y="4303713"/>
            <a:ext cx="1123950" cy="471487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6951663" y="3532188"/>
            <a:ext cx="1122362" cy="471487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7539038" y="4775200"/>
            <a:ext cx="3175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424613" y="5027613"/>
            <a:ext cx="0" cy="182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6424613" y="5024438"/>
            <a:ext cx="869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291388" y="4786313"/>
            <a:ext cx="3175" cy="242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7491413" y="4027488"/>
            <a:ext cx="11112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81" name="AutoShape 25"/>
          <p:cNvSpPr>
            <a:spLocks/>
          </p:cNvSpPr>
          <p:nvPr/>
        </p:nvSpPr>
        <p:spPr bwMode="auto">
          <a:xfrm>
            <a:off x="7081838" y="2857500"/>
            <a:ext cx="881062" cy="379413"/>
          </a:xfrm>
          <a:prstGeom prst="callout2">
            <a:avLst>
              <a:gd name="adj1" fmla="val 33472"/>
              <a:gd name="adj2" fmla="val -8648"/>
              <a:gd name="adj3" fmla="val 33472"/>
              <a:gd name="adj4" fmla="val -39639"/>
              <a:gd name="adj5" fmla="val -462759"/>
              <a:gd name="adj6" fmla="val -70991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>
                <a:latin typeface="Arial" charset="0"/>
              </a:rPr>
              <a:t>Uživatelské rozhraní</a:t>
            </a:r>
            <a:endParaRPr lang="cs-CZ" sz="1800" i="0">
              <a:latin typeface="Arial" charset="0"/>
            </a:endParaRPr>
          </a:p>
        </p:txBody>
      </p:sp>
      <p:sp>
        <p:nvSpPr>
          <p:cNvPr id="19482" name="AutoShape 26"/>
          <p:cNvSpPr>
            <a:spLocks/>
          </p:cNvSpPr>
          <p:nvPr/>
        </p:nvSpPr>
        <p:spPr bwMode="auto">
          <a:xfrm>
            <a:off x="7062788" y="3576638"/>
            <a:ext cx="1109662" cy="415925"/>
          </a:xfrm>
          <a:prstGeom prst="callout2">
            <a:avLst>
              <a:gd name="adj1" fmla="val 30532"/>
              <a:gd name="adj2" fmla="val -6866"/>
              <a:gd name="adj3" fmla="val 30532"/>
              <a:gd name="adj4" fmla="val -38199"/>
              <a:gd name="adj5" fmla="val -590074"/>
              <a:gd name="adj6" fmla="val -69528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>
                <a:latin typeface="Arial" charset="0"/>
              </a:rPr>
              <a:t>Výkonná logika aplikace</a:t>
            </a:r>
            <a:endParaRPr lang="cs-CZ" sz="1800" i="0">
              <a:latin typeface="Arial" charset="0"/>
            </a:endParaRPr>
          </a:p>
        </p:txBody>
      </p:sp>
      <p:sp>
        <p:nvSpPr>
          <p:cNvPr id="19483" name="AutoShape 27"/>
          <p:cNvSpPr>
            <a:spLocks/>
          </p:cNvSpPr>
          <p:nvPr/>
        </p:nvSpPr>
        <p:spPr bwMode="auto">
          <a:xfrm>
            <a:off x="7092950" y="4365625"/>
            <a:ext cx="1150938" cy="342900"/>
          </a:xfrm>
          <a:prstGeom prst="callout2">
            <a:avLst>
              <a:gd name="adj1" fmla="val 37037"/>
              <a:gd name="adj2" fmla="val -6620"/>
              <a:gd name="adj3" fmla="val 37037"/>
              <a:gd name="adj4" fmla="val -32829"/>
              <a:gd name="adj5" fmla="val -575000"/>
              <a:gd name="adj6" fmla="val -59032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i="0">
                <a:latin typeface="Arial" charset="0"/>
              </a:rPr>
              <a:t>Datové služby, správa dat</a:t>
            </a:r>
            <a:endParaRPr lang="cs-CZ" sz="1800" i="0">
              <a:latin typeface="Arial" charset="0"/>
            </a:endParaRPr>
          </a:p>
        </p:txBody>
      </p:sp>
      <p:sp>
        <p:nvSpPr>
          <p:cNvPr id="19484" name="AutoShape 28"/>
          <p:cNvSpPr>
            <a:spLocks/>
          </p:cNvSpPr>
          <p:nvPr/>
        </p:nvSpPr>
        <p:spPr bwMode="auto">
          <a:xfrm>
            <a:off x="5991225" y="5262563"/>
            <a:ext cx="774700" cy="236537"/>
          </a:xfrm>
          <a:prstGeom prst="callout2">
            <a:avLst>
              <a:gd name="adj1" fmla="val 53690"/>
              <a:gd name="adj2" fmla="val -9838"/>
              <a:gd name="adj3" fmla="val 53690"/>
              <a:gd name="adj4" fmla="val -9838"/>
              <a:gd name="adj5" fmla="val -1158389"/>
              <a:gd name="adj6" fmla="val -17213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b="1" i="0">
                <a:latin typeface="Arial" charset="0"/>
              </a:rPr>
              <a:t>Databáze3</a:t>
            </a:r>
            <a:endParaRPr lang="cs-CZ" sz="1800" i="0">
              <a:latin typeface="Arial" charset="0"/>
            </a:endParaRPr>
          </a:p>
        </p:txBody>
      </p:sp>
      <p:sp>
        <p:nvSpPr>
          <p:cNvPr id="19485" name="AutoShape 29"/>
          <p:cNvSpPr>
            <a:spLocks/>
          </p:cNvSpPr>
          <p:nvPr/>
        </p:nvSpPr>
        <p:spPr bwMode="auto">
          <a:xfrm>
            <a:off x="7058025" y="5273675"/>
            <a:ext cx="914400" cy="271463"/>
          </a:xfrm>
          <a:prstGeom prst="callout2">
            <a:avLst>
              <a:gd name="adj1" fmla="val 46782"/>
              <a:gd name="adj2" fmla="val -8333"/>
              <a:gd name="adj3" fmla="val 46782"/>
              <a:gd name="adj4" fmla="val -16843"/>
              <a:gd name="adj5" fmla="val -812866"/>
              <a:gd name="adj6" fmla="val -25347"/>
            </a:avLst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12700" tIns="12700" rIns="12700" bIns="12700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200" b="1" i="0">
                <a:latin typeface="Arial" charset="0"/>
              </a:rPr>
              <a:t>Databáze       4</a:t>
            </a:r>
            <a:endParaRPr lang="cs-CZ" sz="1800" i="0">
              <a:latin typeface="Arial" charset="0"/>
            </a:endParaRP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6942138" y="2809875"/>
            <a:ext cx="1098550" cy="438150"/>
          </a:xfrm>
          <a:prstGeom prst="rect">
            <a:avLst/>
          </a:prstGeom>
          <a:noFill/>
          <a:ln w="177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>
              <a:latin typeface="Arial" charset="0"/>
            </a:endParaRPr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2700338" y="3141663"/>
            <a:ext cx="11112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88" name="Line 33"/>
          <p:cNvSpPr>
            <a:spLocks noChangeShapeType="1"/>
          </p:cNvSpPr>
          <p:nvPr/>
        </p:nvSpPr>
        <p:spPr bwMode="auto">
          <a:xfrm>
            <a:off x="7524750" y="3284538"/>
            <a:ext cx="11113" cy="271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9489" name="Line 34"/>
          <p:cNvSpPr>
            <a:spLocks noChangeShapeType="1"/>
          </p:cNvSpPr>
          <p:nvPr/>
        </p:nvSpPr>
        <p:spPr bwMode="auto">
          <a:xfrm>
            <a:off x="3276600" y="3573463"/>
            <a:ext cx="36718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Line 35"/>
          <p:cNvSpPr>
            <a:spLocks noChangeShapeType="1"/>
          </p:cNvSpPr>
          <p:nvPr/>
        </p:nvSpPr>
        <p:spPr bwMode="auto">
          <a:xfrm>
            <a:off x="3348038" y="4365625"/>
            <a:ext cx="36718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Text Box 36"/>
          <p:cNvSpPr txBox="1">
            <a:spLocks noChangeArrowheads="1"/>
          </p:cNvSpPr>
          <p:nvPr/>
        </p:nvSpPr>
        <p:spPr bwMode="auto">
          <a:xfrm>
            <a:off x="4211638" y="3429000"/>
            <a:ext cx="15128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Zprávy, XML</a:t>
            </a:r>
          </a:p>
        </p:txBody>
      </p:sp>
      <p:sp>
        <p:nvSpPr>
          <p:cNvPr id="19492" name="Text Box 37"/>
          <p:cNvSpPr txBox="1">
            <a:spLocks noChangeArrowheads="1"/>
          </p:cNvSpPr>
          <p:nvPr/>
        </p:nvSpPr>
        <p:spPr bwMode="auto">
          <a:xfrm>
            <a:off x="4211638" y="4149080"/>
            <a:ext cx="172878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 dirty="0">
                <a:latin typeface="Arial" charset="0"/>
              </a:rPr>
              <a:t>Datové </a:t>
            </a:r>
            <a:r>
              <a:rPr lang="cs-CZ" sz="1600" i="0" dirty="0" smtClean="0">
                <a:latin typeface="Arial" charset="0"/>
              </a:rPr>
              <a:t>operace vyšší úrovně</a:t>
            </a:r>
            <a:endParaRPr lang="cs-CZ" sz="1600" i="0" dirty="0">
              <a:latin typeface="Arial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683568" y="5589240"/>
            <a:ext cx="77048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400" dirty="0" smtClean="0">
                <a:latin typeface="+mn-lt"/>
              </a:rPr>
              <a:t>V SOA mohou být vrstvy tvořeny podsítěmi (pod SOA)</a:t>
            </a:r>
            <a:endParaRPr lang="cs-CZ" sz="2400" dirty="0">
              <a:latin typeface="+mn-lt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636491" y="4725144"/>
            <a:ext cx="2303662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 dirty="0">
                <a:latin typeface="Arial" charset="0"/>
              </a:rPr>
              <a:t>Datové </a:t>
            </a:r>
            <a:r>
              <a:rPr lang="cs-CZ" sz="1600" i="0" dirty="0" smtClean="0">
                <a:latin typeface="Arial" charset="0"/>
              </a:rPr>
              <a:t>operace databázových systémů</a:t>
            </a:r>
            <a:endParaRPr lang="cs-CZ" sz="1600" i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352A06-ABBC-45AD-9E3C-6B4A319C623D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 tok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25CFD-EC25-4A02-B10A-00544BE5FE84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 tok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Vhodné pro popis návaznosti činností, spíše na úrovni systému</a:t>
            </a:r>
          </a:p>
          <a:p>
            <a:pPr eaLnBrk="1" hangingPunct="1"/>
            <a:r>
              <a:rPr lang="cs-CZ" smtClean="0"/>
              <a:t>Blízké k pracovním tokům ve smyslu podnikových procesů</a:t>
            </a:r>
          </a:p>
          <a:p>
            <a:pPr eaLnBrk="1" hangingPunct="1"/>
            <a:r>
              <a:rPr lang="cs-CZ" smtClean="0"/>
              <a:t>Rozsáhle zobecněno v UML a v různých variantách specifikace pracovních toků. </a:t>
            </a:r>
            <a:r>
              <a:rPr lang="en-US" smtClean="0"/>
              <a:t>Z</a:t>
            </a:r>
            <a:r>
              <a:rPr lang="cs-CZ" smtClean="0"/>
              <a:t>obecnění hlavně v oblasti paralelity (souběh, vzájemné vyloučení, následnost)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720CB-1C4E-4854-AAD1-7F4D94969E16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sz="4000" smtClean="0"/>
              <a:t>Pracovní tok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81075"/>
            <a:ext cx="8229600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CFE145-7328-446D-98C1-3D1E3C8F3D38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850900"/>
          </a:xfrm>
        </p:spPr>
        <p:txBody>
          <a:bodyPr/>
          <a:lstStyle/>
          <a:p>
            <a:pPr eaLnBrk="1" hangingPunct="1"/>
            <a:r>
              <a:rPr lang="cs-CZ" sz="4000" smtClean="0"/>
              <a:t>Pracovní tok, scénář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68413"/>
            <a:ext cx="8218488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E6759C-5D2A-46BA-852A-A6369AE8045F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850900"/>
          </a:xfrm>
        </p:spPr>
        <p:txBody>
          <a:bodyPr/>
          <a:lstStyle/>
          <a:p>
            <a:pPr eaLnBrk="1" hangingPunct="1"/>
            <a:r>
              <a:rPr lang="cs-CZ" sz="4000" smtClean="0"/>
              <a:t>Pracovní tok, spolupráce komponent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Vhodné pro popis systému dekomponovaného do komponent spolupracujících prostřednictvím výměny zpráv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Vhodné i pro vývoj SOA systémů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Vhodné pro scénáře spolupráce lidí i SW komponent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Existuje několik variant, včetně té, která mýsto komponent používá jednotlivé třídy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1E701-0315-4A11-A834-FBE858D58BB3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Pracovní tok, UML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229600" cy="4924425"/>
          </a:xfrm>
        </p:spPr>
      </p:pic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2514600" y="3429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590800" y="3124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400" i="0">
                <a:latin typeface="Times New Roman" pitchFamily="18" charset="0"/>
              </a:rPr>
              <a:t>Ok/ne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B84B5-B7DE-40F8-97E9-62FF43D96181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 diagramu aktivit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8133" name="Picture 4" descr="activityDiagramDistributeSched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28750"/>
            <a:ext cx="81343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BF691A-0CDD-4B86-AB2B-9F6287D45B67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Diagramy aktivit</a:t>
            </a:r>
          </a:p>
        </p:txBody>
      </p:sp>
      <p:pic>
        <p:nvPicPr>
          <p:cNvPr id="491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268413"/>
            <a:ext cx="7129462" cy="4857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3708A-9C7F-4165-957C-12A4F685999D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501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eaLnBrk="1" hangingPunct="1"/>
            <a:r>
              <a:rPr lang="cs-CZ" sz="4000" smtClean="0"/>
              <a:t>Diagramy aktivit</a:t>
            </a:r>
          </a:p>
        </p:txBody>
      </p:sp>
      <p:pic>
        <p:nvPicPr>
          <p:cNvPr id="50180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620713"/>
            <a:ext cx="7632700" cy="550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EDBF0-863A-4BC5-9676-D16760ECA984}" type="slidenum">
              <a:rPr lang="cs-CZ" smtClean="0"/>
              <a:pPr/>
              <a:t>39</a:t>
            </a:fld>
            <a:endParaRPr lang="cs-CZ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050"/>
            <a:ext cx="7918450" cy="6362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Databázově orientované systémy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Aplikace pracující nad stejnou DB</a:t>
            </a:r>
          </a:p>
          <a:p>
            <a:r>
              <a:rPr lang="cs-CZ" dirty="0" smtClean="0"/>
              <a:t>Aplikační vrstva zčásti pomocí uložených procedur</a:t>
            </a:r>
          </a:p>
          <a:p>
            <a:r>
              <a:rPr lang="cs-CZ" dirty="0" smtClean="0"/>
              <a:t>Nutná disciplina při vývoji, lze pak vytvořit systém, který se do značné míry obejde bez </a:t>
            </a:r>
            <a:r>
              <a:rPr lang="cs-CZ" dirty="0" err="1" smtClean="0"/>
              <a:t>middlewaru</a:t>
            </a:r>
            <a:r>
              <a:rPr lang="cs-CZ" dirty="0" smtClean="0"/>
              <a:t> (ten je nahrazen službami databáze)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4FF0D-6A2F-4F15-818B-906236E623CA}" type="slidenum">
              <a:rPr lang="cs-CZ" smtClean="0"/>
              <a:pPr/>
              <a:t>40</a:t>
            </a:fld>
            <a:endParaRPr lang="cs-CZ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661988"/>
            <a:ext cx="7200900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9425C8-F507-4B6E-84F8-0AE5B8DA9F45}" type="slidenum">
              <a:rPr lang="cs-CZ" smtClean="0"/>
              <a:pPr/>
              <a:t>41</a:t>
            </a:fld>
            <a:endParaRPr lang="cs-CZ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74675"/>
            <a:ext cx="86423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5EBDEB-6B6C-4E5D-A37D-CF435EAB9BB4}" type="slidenum">
              <a:rPr lang="cs-CZ" smtClean="0"/>
              <a:pPr/>
              <a:t>42</a:t>
            </a:fld>
            <a:endParaRPr lang="cs-CZ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705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245A17-C7FB-4D9B-8600-A332581FCA05}" type="slidenum">
              <a:rPr lang="cs-CZ" smtClean="0"/>
              <a:pPr/>
              <a:t>43</a:t>
            </a:fld>
            <a:endParaRPr lang="cs-CZ" smtClean="0"/>
          </a:p>
        </p:txBody>
      </p:sp>
      <p:pic>
        <p:nvPicPr>
          <p:cNvPr id="55299" name="Picture 2" descr="Activity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1750"/>
            <a:ext cx="82423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D0C70-5404-4DC8-8BDA-390CEC82D9EB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Diagram aktivit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Diagram aktivit je prostředkem definování částečně paralelních aktivit v OO</a:t>
            </a:r>
          </a:p>
          <a:p>
            <a:pPr eaLnBrk="1" hangingPunct="1"/>
            <a:r>
              <a:rPr lang="cs-CZ" smtClean="0"/>
              <a:t>Všimněme si rozdílu přístupu SOA a OO</a:t>
            </a:r>
          </a:p>
          <a:p>
            <a:pPr lvl="1" eaLnBrk="1" hangingPunct="1"/>
            <a:r>
              <a:rPr lang="cs-CZ" smtClean="0"/>
              <a:t>  SOA – služby běží paralelně a jejich synchronizaci je nutné nějak zařídit</a:t>
            </a:r>
          </a:p>
          <a:p>
            <a:pPr lvl="1" eaLnBrk="1" hangingPunct="1"/>
            <a:r>
              <a:rPr lang="cs-CZ" smtClean="0"/>
              <a:t> v OO je naopak nutno programovat paralelitu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804D0-7679-44A5-950A-12CA63FCF4FA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573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Signatury</a:t>
            </a:r>
          </a:p>
        </p:txBody>
      </p:sp>
      <p:pic>
        <p:nvPicPr>
          <p:cNvPr id="57348" name="Picture 1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28775"/>
            <a:ext cx="7632700" cy="4594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56D45B-1E1F-4E4D-B796-5E05C11DCF5F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Koordinace činností (UML)</a:t>
            </a:r>
          </a:p>
        </p:txBody>
      </p:sp>
      <p:pic>
        <p:nvPicPr>
          <p:cNvPr id="5837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F6775A-83A2-4C1A-8C39-5C0BC088776A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Koordinace činností (UML)</a:t>
            </a:r>
          </a:p>
        </p:txBody>
      </p:sp>
      <p:pic>
        <p:nvPicPr>
          <p:cNvPr id="5939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268413"/>
            <a:ext cx="8785225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A10AF-BCEF-4923-805D-2BFEDE1E86AB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2074862"/>
          </a:xfrm>
        </p:spPr>
        <p:txBody>
          <a:bodyPr/>
          <a:lstStyle/>
          <a:p>
            <a:pPr eaLnBrk="1" hangingPunct="1"/>
            <a:r>
              <a:rPr lang="cs-CZ" sz="4000" smtClean="0"/>
              <a:t>SADT </a:t>
            </a:r>
            <a:br>
              <a:rPr lang="cs-CZ" sz="4000" smtClean="0"/>
            </a:br>
            <a:r>
              <a:rPr lang="cs-CZ" sz="4000" smtClean="0"/>
              <a:t>Structured Analysis and Design Technique 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52738"/>
            <a:ext cx="8229600" cy="3313112"/>
          </a:xfrm>
        </p:spPr>
        <p:txBody>
          <a:bodyPr/>
          <a:lstStyle/>
          <a:p>
            <a:pPr eaLnBrk="1" hangingPunct="1"/>
            <a:r>
              <a:rPr lang="cs-CZ" smtClean="0"/>
              <a:t>Starší systém, spíše pro dávky</a:t>
            </a:r>
          </a:p>
          <a:p>
            <a:pPr eaLnBrk="1" hangingPunct="1"/>
            <a:r>
              <a:rPr lang="cs-CZ" smtClean="0"/>
              <a:t>Vychází z IDEF norem živých v průmyslu při  specifikaci podnikových procesů</a:t>
            </a:r>
          </a:p>
          <a:p>
            <a:pPr eaLnBrk="1" hangingPunct="1"/>
            <a:r>
              <a:rPr lang="cs-CZ" smtClean="0"/>
              <a:t>Dnes zřídka používaný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0DEC7-E567-46AF-9F71-01F211807C36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SADT (IDEF0 až IDEF3)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684213" y="1412875"/>
          <a:ext cx="7921625" cy="4899025"/>
        </p:xfrm>
        <a:graphic>
          <a:graphicData uri="http://schemas.openxmlformats.org/presentationml/2006/ole">
            <p:oleObj spid="_x0000_s6146" name="Dokument" r:id="rId3" imgW="5819420" imgH="2923097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Systémy propojené přes databázi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B1A70-7AE3-455A-95BF-9FE83D6A92B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03648" y="2204864"/>
            <a:ext cx="2088232" cy="757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Uživatelské rozhraní</a:t>
            </a:r>
            <a:endParaRPr lang="cs-CZ" sz="24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09716" y="2967236"/>
            <a:ext cx="2088232" cy="757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Aplikační vrstva</a:t>
            </a:r>
            <a:endParaRPr lang="cs-CZ" sz="240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03648" y="3717032"/>
            <a:ext cx="2088232" cy="424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Datová vrstva</a:t>
            </a:r>
            <a:endParaRPr lang="cs-CZ" sz="24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3648" y="4149080"/>
            <a:ext cx="208823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 smtClean="0">
                <a:latin typeface="+mn-lt"/>
              </a:rPr>
              <a:t>Uložené procedury</a:t>
            </a:r>
            <a:endParaRPr lang="cs-CZ" sz="2000" dirty="0"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11259" y="2204135"/>
            <a:ext cx="2088232" cy="757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Uživatelské rozhraní</a:t>
            </a:r>
            <a:endParaRPr lang="cs-CZ" sz="2400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17327" y="2966507"/>
            <a:ext cx="2088232" cy="7571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Aplikační vrstva</a:t>
            </a:r>
            <a:endParaRPr lang="cs-CZ" sz="24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11259" y="3716303"/>
            <a:ext cx="2088232" cy="4247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dirty="0" smtClean="0">
                <a:latin typeface="+mn-lt"/>
              </a:rPr>
              <a:t>Datová vrstva</a:t>
            </a:r>
            <a:endParaRPr lang="cs-CZ" sz="2400" dirty="0">
              <a:latin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11259" y="4148351"/>
            <a:ext cx="208823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000" dirty="0" smtClean="0">
                <a:latin typeface="+mn-lt"/>
              </a:rPr>
              <a:t>Uložené procedury</a:t>
            </a:r>
            <a:endParaRPr lang="cs-CZ" sz="2000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03648" y="3717032"/>
            <a:ext cx="5616624" cy="24006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cs-CZ" sz="2000" dirty="0" smtClean="0">
              <a:latin typeface="+mn-lt"/>
            </a:endParaRPr>
          </a:p>
          <a:p>
            <a:pPr algn="ctr">
              <a:buNone/>
            </a:pPr>
            <a:endParaRPr lang="cs-CZ" sz="2000" dirty="0">
              <a:latin typeface="+mn-lt"/>
            </a:endParaRPr>
          </a:p>
          <a:p>
            <a:pPr algn="ctr">
              <a:buNone/>
            </a:pPr>
            <a:endParaRPr lang="cs-CZ" sz="4000" dirty="0" smtClean="0">
              <a:latin typeface="+mn-lt"/>
            </a:endParaRPr>
          </a:p>
          <a:p>
            <a:pPr algn="ctr">
              <a:buNone/>
            </a:pPr>
            <a:r>
              <a:rPr lang="cs-CZ" sz="4000" dirty="0" smtClean="0">
                <a:latin typeface="+mn-lt"/>
              </a:rPr>
              <a:t>Databáze</a:t>
            </a:r>
          </a:p>
          <a:p>
            <a:pPr algn="ctr">
              <a:buNone/>
            </a:pPr>
            <a:endParaRPr lang="cs-CZ" sz="2000" dirty="0"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D5671-1EB3-483A-BF3D-9D4AADD17BED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SADT (IDEF0 až IDEF3)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179388" y="1268413"/>
          <a:ext cx="8785225" cy="4857750"/>
        </p:xfrm>
        <a:graphic>
          <a:graphicData uri="http://schemas.openxmlformats.org/presentationml/2006/ole">
            <p:oleObj spid="_x0000_s7170" name="Dokument" r:id="rId3" imgW="5781277" imgH="386554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4E2FC-1E86-4D7C-8928-1C26CD500310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614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SADT (IDEF0 až IDEF3)</a:t>
            </a:r>
          </a:p>
        </p:txBody>
      </p:sp>
      <p:pic>
        <p:nvPicPr>
          <p:cNvPr id="61444" name="Picture 1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98600"/>
            <a:ext cx="7632700" cy="535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4B10A-9BBF-4BA0-85EA-DA0DDB885EB1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81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SADT (IDEF0 až IDEF3)</a:t>
            </a:r>
          </a:p>
        </p:txBody>
      </p:sp>
      <p:graphicFrame>
        <p:nvGraphicFramePr>
          <p:cNvPr id="8194" name="Object 1028"/>
          <p:cNvGraphicFramePr>
            <a:graphicFrameLocks noChangeAspect="1"/>
          </p:cNvGraphicFramePr>
          <p:nvPr>
            <p:ph idx="1"/>
          </p:nvPr>
        </p:nvGraphicFramePr>
        <p:xfrm>
          <a:off x="250825" y="1341438"/>
          <a:ext cx="8496300" cy="6061075"/>
        </p:xfrm>
        <a:graphic>
          <a:graphicData uri="http://schemas.openxmlformats.org/presentationml/2006/ole">
            <p:oleObj spid="_x0000_s8194" name="Dokument" r:id="rId3" imgW="6057638" imgH="476263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329BF-3BC6-444F-80B5-1EECD1B515CA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624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investovat do nástrojů</a:t>
            </a:r>
          </a:p>
        </p:txBody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Kolik dávat do „neproduktivních“ činností, takových, jejichž výstup není částí projektu</a:t>
            </a:r>
          </a:p>
          <a:p>
            <a:pPr lvl="1" eaLnBrk="1" hangingPunct="1"/>
            <a:r>
              <a:rPr lang="cs-CZ" dirty="0" smtClean="0"/>
              <a:t> HW</a:t>
            </a:r>
          </a:p>
          <a:p>
            <a:pPr lvl="1" eaLnBrk="1" hangingPunct="1"/>
            <a:r>
              <a:rPr lang="cs-CZ" dirty="0" smtClean="0"/>
              <a:t> Podpůrný SW</a:t>
            </a:r>
          </a:p>
          <a:p>
            <a:pPr lvl="1" eaLnBrk="1" hangingPunct="1"/>
            <a:r>
              <a:rPr lang="cs-CZ" dirty="0" smtClean="0"/>
              <a:t>Nástroje</a:t>
            </a:r>
          </a:p>
          <a:p>
            <a:pPr lvl="2" eaLnBrk="1" hangingPunct="1"/>
            <a:r>
              <a:rPr lang="cs-CZ" dirty="0" smtClean="0"/>
              <a:t>Kupované</a:t>
            </a:r>
          </a:p>
          <a:p>
            <a:pPr lvl="2" eaLnBrk="1" hangingPunct="1"/>
            <a:r>
              <a:rPr lang="cs-CZ" dirty="0" smtClean="0"/>
              <a:t>Vlastní</a:t>
            </a:r>
          </a:p>
          <a:p>
            <a:pPr lvl="1" eaLnBrk="1" hangingPunct="1"/>
            <a:r>
              <a:rPr lang="cs-CZ" dirty="0" smtClean="0"/>
              <a:t>Vzdělávání lidí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8C7607-5090-49D7-9A11-45EC98D0BC79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892480" cy="50014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Kolik investovat do lidí a prostředků (a vlastně i do specifikací). Mám prostředky na </a:t>
            </a:r>
            <a:r>
              <a:rPr lang="cs-CZ" sz="2400" i="1" dirty="0" smtClean="0">
                <a:latin typeface="Times New Roman" pitchFamily="18" charset="0"/>
              </a:rPr>
              <a:t>n</a:t>
            </a:r>
            <a:r>
              <a:rPr lang="cs-CZ" sz="2400" i="1" dirty="0" smtClean="0"/>
              <a:t> </a:t>
            </a:r>
            <a:r>
              <a:rPr lang="cs-CZ" sz="2400" dirty="0" err="1" smtClean="0"/>
              <a:t>člověkoměsíců</a:t>
            </a:r>
            <a:r>
              <a:rPr lang="cs-CZ" sz="2400" dirty="0" smtClean="0"/>
              <a:t> programování</a:t>
            </a:r>
            <a:r>
              <a:rPr lang="cs-CZ" sz="2400" i="1" dirty="0" smtClean="0"/>
              <a:t>,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prostředky na </a:t>
            </a:r>
            <a:r>
              <a:rPr lang="cs-CZ" sz="2400" i="1" dirty="0" smtClean="0">
                <a:latin typeface="Times New Roman" pitchFamily="18" charset="0"/>
              </a:rPr>
              <a:t>m </a:t>
            </a:r>
            <a:r>
              <a:rPr lang="cs-CZ" sz="2400" dirty="0" err="1" smtClean="0"/>
              <a:t>člověkoměsíců</a:t>
            </a:r>
            <a:r>
              <a:rPr lang="cs-CZ" sz="2400" dirty="0" smtClean="0"/>
              <a:t> investuji do podmínek práce, tím zvýším produktivitu</a:t>
            </a:r>
            <a:r>
              <a:rPr lang="en-US" sz="2400" dirty="0" smtClean="0"/>
              <a:t> </a:t>
            </a:r>
            <a:r>
              <a:rPr lang="en-US" sz="2400" b="1" i="1" dirty="0" smtClean="0">
                <a:latin typeface="Times New Roman" pitchFamily="18" charset="0"/>
              </a:rPr>
              <a:t>f(m)</a:t>
            </a:r>
            <a:r>
              <a:rPr lang="cs-CZ" sz="2400" i="1" dirty="0" smtClean="0">
                <a:latin typeface="Times New Roman" pitchFamily="18" charset="0"/>
              </a:rPr>
              <a:t>-</a:t>
            </a:r>
            <a:r>
              <a:rPr lang="cs-CZ" sz="2400" dirty="0" smtClean="0"/>
              <a:t>krát.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i="1" dirty="0" smtClean="0">
                <a:latin typeface="Times New Roman" pitchFamily="18" charset="0"/>
              </a:rPr>
              <a:t>f(m)</a:t>
            </a:r>
            <a:r>
              <a:rPr lang="cs-CZ" sz="2400" i="1" dirty="0" smtClean="0">
                <a:latin typeface="Times New Roman" pitchFamily="18" charset="0"/>
              </a:rPr>
              <a:t> </a:t>
            </a:r>
            <a:r>
              <a:rPr lang="cs-CZ" sz="2400" dirty="0" smtClean="0"/>
              <a:t>by měla růst, musí být </a:t>
            </a:r>
            <a:r>
              <a:rPr lang="cs-CZ" sz="2400" i="1" dirty="0" smtClean="0">
                <a:latin typeface="Times New Roman" pitchFamily="18" charset="0"/>
              </a:rPr>
              <a:t>f(0)=1, </a:t>
            </a:r>
            <a:r>
              <a:rPr lang="cs-CZ" sz="2400" dirty="0" smtClean="0">
                <a:latin typeface="Arial Narrow" pitchFamily="34" charset="0"/>
              </a:rPr>
              <a:t>tj</a:t>
            </a:r>
            <a:r>
              <a:rPr lang="cs-CZ" sz="2400" i="1" dirty="0" smtClean="0">
                <a:latin typeface="Times New Roman" pitchFamily="18" charset="0"/>
              </a:rPr>
              <a:t>. </a:t>
            </a:r>
            <a:r>
              <a:rPr lang="cs-CZ" sz="2400" dirty="0" smtClean="0"/>
              <a:t>žádná investice, žádná změna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Výkon tedy bude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i="1" dirty="0" smtClean="0">
                <a:latin typeface="Times New Roman" pitchFamily="18" charset="0"/>
              </a:rPr>
              <a:t>                     </a:t>
            </a:r>
            <a:r>
              <a:rPr lang="cs-CZ" sz="2400" b="1" i="1" dirty="0" err="1" smtClean="0">
                <a:latin typeface="Times New Roman" pitchFamily="18" charset="0"/>
              </a:rPr>
              <a:t>Q</a:t>
            </a:r>
            <a:r>
              <a:rPr lang="cs-CZ" sz="2400" b="1" i="1" baseline="-25000" dirty="0" err="1" smtClean="0">
                <a:latin typeface="Times New Roman" pitchFamily="18" charset="0"/>
              </a:rPr>
              <a:t>n</a:t>
            </a:r>
            <a:r>
              <a:rPr lang="cs-CZ" sz="2400" b="1" i="1" dirty="0" smtClean="0">
                <a:latin typeface="Times New Roman" pitchFamily="18" charset="0"/>
              </a:rPr>
              <a:t>(m) = (n-m)f(m)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Pak </a:t>
            </a:r>
            <a:r>
              <a:rPr lang="cs-CZ" sz="2400" b="1" i="1" dirty="0" smtClean="0">
                <a:latin typeface="Times New Roman" pitchFamily="18" charset="0"/>
              </a:rPr>
              <a:t>Q</a:t>
            </a:r>
            <a:r>
              <a:rPr lang="cs-CZ" sz="2400" dirty="0" smtClean="0"/>
              <a:t> nabývá maxima v bodě, kde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i="1" dirty="0" smtClean="0">
                <a:latin typeface="Times New Roman" pitchFamily="18" charset="0"/>
              </a:rPr>
              <a:t>                    </a:t>
            </a:r>
            <a:r>
              <a:rPr lang="cs-CZ" sz="2400" b="1" i="1" dirty="0" smtClean="0">
                <a:latin typeface="Times New Roman" pitchFamily="18" charset="0"/>
              </a:rPr>
              <a:t>0 =  -f(m) + (n-m)f´(m)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Zvolme  </a:t>
            </a:r>
            <a:r>
              <a:rPr lang="cs-CZ" sz="2400" b="1" i="1" dirty="0" smtClean="0">
                <a:latin typeface="Times New Roman" pitchFamily="18" charset="0"/>
              </a:rPr>
              <a:t>f(m)= 1+cm/n.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 smtClean="0"/>
              <a:t>Je to dosti konzervativní odhad, </a:t>
            </a:r>
            <a:r>
              <a:rPr lang="cs-CZ" sz="2400" b="1" i="1" dirty="0" smtClean="0"/>
              <a:t>f </a:t>
            </a:r>
            <a:r>
              <a:rPr lang="cs-CZ" sz="2400" dirty="0" smtClean="0"/>
              <a:t> bývá </a:t>
            </a:r>
            <a:r>
              <a:rPr lang="cs-CZ" sz="2400" dirty="0" err="1" smtClean="0"/>
              <a:t>superlineární</a:t>
            </a:r>
            <a:r>
              <a:rPr lang="cs-CZ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i="1" dirty="0" smtClean="0"/>
              <a:t>Přínos bývá i v jiných projektech, investice do specifikací mají podobné efekty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33DAE-23DE-4B57-8E2C-5BF371349709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645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64516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570788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/>
              <a:t>Po dosazení do vzorce pro derivaci </a:t>
            </a:r>
            <a:r>
              <a:rPr lang="cs-CZ" sz="2800" b="1" i="1" dirty="0" smtClean="0">
                <a:latin typeface="Times New Roman" pitchFamily="18" charset="0"/>
              </a:rPr>
              <a:t>Q</a:t>
            </a:r>
            <a:r>
              <a:rPr lang="cs-CZ" sz="2800" i="1" dirty="0" smtClean="0">
                <a:latin typeface="Times New Roman" pitchFamily="18" charset="0"/>
              </a:rPr>
              <a:t> </a:t>
            </a:r>
            <a:r>
              <a:rPr lang="cs-CZ" sz="2800" dirty="0" smtClean="0"/>
              <a:t>dostaneme</a:t>
            </a:r>
            <a:r>
              <a:rPr lang="en-US" sz="2800" dirty="0" smtClean="0"/>
              <a:t> </a:t>
            </a:r>
            <a:r>
              <a:rPr lang="en-US" sz="2800" dirty="0" err="1" smtClean="0"/>
              <a:t>podm</a:t>
            </a:r>
            <a:r>
              <a:rPr lang="cs-CZ" sz="2800" dirty="0" smtClean="0"/>
              <a:t>í</a:t>
            </a:r>
            <a:r>
              <a:rPr lang="en-US" sz="2800" dirty="0" err="1" smtClean="0"/>
              <a:t>nku</a:t>
            </a:r>
            <a:r>
              <a:rPr lang="en-US" sz="2800" dirty="0" smtClean="0"/>
              <a:t> pro maximum</a:t>
            </a:r>
            <a:endParaRPr lang="cs-CZ" sz="2800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cs-CZ" sz="2800" i="1" dirty="0" smtClean="0">
                <a:latin typeface="Times New Roman" pitchFamily="18" charset="0"/>
              </a:rPr>
              <a:t>                      </a:t>
            </a:r>
            <a:r>
              <a:rPr lang="cs-CZ" sz="2800" b="1" i="1" dirty="0" smtClean="0">
                <a:latin typeface="Times New Roman" pitchFamily="18" charset="0"/>
              </a:rPr>
              <a:t>0 = - (1+cm/n) + (n-m)c/n</a:t>
            </a:r>
          </a:p>
          <a:p>
            <a:pPr algn="ctr" eaLnBrk="1" hangingPunct="1">
              <a:buFontTx/>
              <a:buNone/>
            </a:pPr>
            <a:r>
              <a:rPr lang="cs-CZ" sz="2800" b="1" i="1" dirty="0" smtClean="0">
                <a:latin typeface="Times New Roman" pitchFamily="18" charset="0"/>
              </a:rPr>
              <a:t>0 = - 1 - cm/n + c - cm/n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Převedeme-li </a:t>
            </a:r>
            <a:r>
              <a:rPr lang="cs-CZ" sz="2800" b="1" i="1" dirty="0" smtClean="0">
                <a:latin typeface="Times New Roman" pitchFamily="18" charset="0"/>
              </a:rPr>
              <a:t>m/n</a:t>
            </a:r>
            <a:r>
              <a:rPr lang="cs-CZ" sz="2800" dirty="0" smtClean="0"/>
              <a:t> na levou stranu, dostaneme</a:t>
            </a:r>
          </a:p>
          <a:p>
            <a:pPr algn="ctr" eaLnBrk="1" hangingPunct="1">
              <a:buFontTx/>
              <a:buNone/>
            </a:pPr>
            <a:r>
              <a:rPr lang="cs-CZ" sz="2800" b="1" i="1" dirty="0" smtClean="0">
                <a:latin typeface="Times New Roman" pitchFamily="18" charset="0"/>
              </a:rPr>
              <a:t>2cm/n = c-1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Čili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                 </a:t>
            </a:r>
            <a:r>
              <a:rPr lang="cs-CZ" sz="2800" b="1" i="1" dirty="0" smtClean="0">
                <a:latin typeface="Times New Roman" pitchFamily="18" charset="0"/>
              </a:rPr>
              <a:t>m/n =  1/2 - 1/(2c)</a:t>
            </a:r>
            <a:r>
              <a:rPr lang="cs-CZ" sz="2800" i="1" dirty="0" smtClean="0">
                <a:latin typeface="Times New Roman" pitchFamily="18" charset="0"/>
              </a:rPr>
              <a:t>    </a:t>
            </a:r>
            <a:endParaRPr lang="cs-CZ" sz="2800" dirty="0" smtClean="0"/>
          </a:p>
          <a:p>
            <a:pPr eaLnBrk="1" hangingPunct="1">
              <a:buFontTx/>
              <a:buNone/>
            </a:pP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9215B0-EA5A-453B-8F45-9B6775458524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Himaláj</a:t>
            </a:r>
            <a:r>
              <a:rPr lang="cs-CZ" dirty="0" smtClean="0"/>
              <a:t> a Stolová hora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7570788" cy="4857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z="2400" smtClean="0"/>
          </a:p>
          <a:p>
            <a:pPr eaLnBrk="1" hangingPunct="1">
              <a:buFontTx/>
              <a:buNone/>
            </a:pPr>
            <a:endParaRPr lang="cs-CZ" sz="2400" smtClean="0"/>
          </a:p>
          <a:p>
            <a:pPr eaLnBrk="1" hangingPunct="1">
              <a:buFontTx/>
              <a:buNone/>
            </a:pPr>
            <a:endParaRPr lang="cs-CZ" sz="2400" smtClean="0"/>
          </a:p>
        </p:txBody>
      </p:sp>
      <p:pic>
        <p:nvPicPr>
          <p:cNvPr id="6554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4875" y="1255713"/>
            <a:ext cx="6691313" cy="5667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DD62F-7116-4104-A376-D2714B114487}" type="slidenum">
              <a:rPr lang="cs-CZ" smtClean="0"/>
              <a:pPr/>
              <a:t>57</a:t>
            </a:fld>
            <a:endParaRPr lang="cs-CZ" smtClean="0"/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42350" cy="37179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7010400" y="2438400"/>
            <a:ext cx="1219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66565" name="Line 6"/>
          <p:cNvSpPr>
            <a:spLocks noChangeShapeType="1"/>
          </p:cNvSpPr>
          <p:nvPr/>
        </p:nvSpPr>
        <p:spPr bwMode="auto">
          <a:xfrm flipV="1">
            <a:off x="7010400" y="2667000"/>
            <a:ext cx="11430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6" name="Freeform 12"/>
          <p:cNvSpPr>
            <a:spLocks/>
          </p:cNvSpPr>
          <p:nvPr/>
        </p:nvSpPr>
        <p:spPr bwMode="auto">
          <a:xfrm>
            <a:off x="7010400" y="2794000"/>
            <a:ext cx="1219200" cy="177800"/>
          </a:xfrm>
          <a:custGeom>
            <a:avLst/>
            <a:gdLst>
              <a:gd name="T0" fmla="*/ 0 w 768"/>
              <a:gd name="T1" fmla="*/ 40322501 h 112"/>
              <a:gd name="T2" fmla="*/ 967740089 w 768"/>
              <a:gd name="T3" fmla="*/ 40322501 h 112"/>
              <a:gd name="T4" fmla="*/ 1935480178 w 768"/>
              <a:gd name="T5" fmla="*/ 282257522 h 112"/>
              <a:gd name="T6" fmla="*/ 0 60000 65536"/>
              <a:gd name="T7" fmla="*/ 0 60000 65536"/>
              <a:gd name="T8" fmla="*/ 0 60000 65536"/>
              <a:gd name="T9" fmla="*/ 0 w 768"/>
              <a:gd name="T10" fmla="*/ 0 h 112"/>
              <a:gd name="T11" fmla="*/ 768 w 76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12">
                <a:moveTo>
                  <a:pt x="0" y="16"/>
                </a:moveTo>
                <a:cubicBezTo>
                  <a:pt x="128" y="8"/>
                  <a:pt x="256" y="0"/>
                  <a:pt x="384" y="16"/>
                </a:cubicBezTo>
                <a:cubicBezTo>
                  <a:pt x="512" y="32"/>
                  <a:pt x="704" y="88"/>
                  <a:pt x="768" y="11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7" name="Freeform 14"/>
          <p:cNvSpPr>
            <a:spLocks/>
          </p:cNvSpPr>
          <p:nvPr/>
        </p:nvSpPr>
        <p:spPr bwMode="auto">
          <a:xfrm>
            <a:off x="7086600" y="2819400"/>
            <a:ext cx="1143000" cy="152400"/>
          </a:xfrm>
          <a:custGeom>
            <a:avLst/>
            <a:gdLst>
              <a:gd name="T0" fmla="*/ 0 w 768"/>
              <a:gd name="T1" fmla="*/ 8042107 h 152"/>
              <a:gd name="T2" fmla="*/ 318958011 w 768"/>
              <a:gd name="T3" fmla="*/ 8042107 h 152"/>
              <a:gd name="T4" fmla="*/ 956871150 w 768"/>
              <a:gd name="T5" fmla="*/ 56294748 h 152"/>
              <a:gd name="T6" fmla="*/ 1701105672 w 768"/>
              <a:gd name="T7" fmla="*/ 152801054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152"/>
              <a:gd name="T14" fmla="*/ 768 w 76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152">
                <a:moveTo>
                  <a:pt x="0" y="8"/>
                </a:moveTo>
                <a:cubicBezTo>
                  <a:pt x="36" y="4"/>
                  <a:pt x="72" y="0"/>
                  <a:pt x="144" y="8"/>
                </a:cubicBezTo>
                <a:cubicBezTo>
                  <a:pt x="216" y="16"/>
                  <a:pt x="328" y="32"/>
                  <a:pt x="432" y="56"/>
                </a:cubicBezTo>
                <a:cubicBezTo>
                  <a:pt x="536" y="80"/>
                  <a:pt x="712" y="136"/>
                  <a:pt x="768" y="152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6568" name="Freeform 15"/>
          <p:cNvSpPr>
            <a:spLocks/>
          </p:cNvSpPr>
          <p:nvPr/>
        </p:nvSpPr>
        <p:spPr bwMode="auto">
          <a:xfrm>
            <a:off x="7010400" y="2819400"/>
            <a:ext cx="1270000" cy="241300"/>
          </a:xfrm>
          <a:custGeom>
            <a:avLst/>
            <a:gdLst>
              <a:gd name="T0" fmla="*/ 0 w 800"/>
              <a:gd name="T1" fmla="*/ 20161248 h 152"/>
              <a:gd name="T2" fmla="*/ 483870051 w 800"/>
              <a:gd name="T3" fmla="*/ 20161248 h 152"/>
              <a:gd name="T4" fmla="*/ 1451609954 w 800"/>
              <a:gd name="T5" fmla="*/ 141128743 h 152"/>
              <a:gd name="T6" fmla="*/ 1935480203 w 800"/>
              <a:gd name="T7" fmla="*/ 262096244 h 152"/>
              <a:gd name="T8" fmla="*/ 1935480203 w 800"/>
              <a:gd name="T9" fmla="*/ 383063695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0"/>
              <a:gd name="T16" fmla="*/ 0 h 152"/>
              <a:gd name="T17" fmla="*/ 800 w 800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0" h="152">
                <a:moveTo>
                  <a:pt x="0" y="8"/>
                </a:moveTo>
                <a:cubicBezTo>
                  <a:pt x="48" y="4"/>
                  <a:pt x="96" y="0"/>
                  <a:pt x="192" y="8"/>
                </a:cubicBezTo>
                <a:cubicBezTo>
                  <a:pt x="288" y="16"/>
                  <a:pt x="480" y="40"/>
                  <a:pt x="576" y="56"/>
                </a:cubicBezTo>
                <a:cubicBezTo>
                  <a:pt x="672" y="72"/>
                  <a:pt x="736" y="88"/>
                  <a:pt x="768" y="104"/>
                </a:cubicBezTo>
                <a:cubicBezTo>
                  <a:pt x="800" y="120"/>
                  <a:pt x="768" y="144"/>
                  <a:pt x="768" y="152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332656"/>
            <a:ext cx="763284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b="1" i="0" dirty="0" err="1" smtClean="0">
                <a:latin typeface="+mn-lt"/>
                <a:cs typeface="Times New Roman" pitchFamily="18" charset="0"/>
              </a:rPr>
              <a:t>Himaláj</a:t>
            </a:r>
            <a:r>
              <a:rPr lang="cs-CZ" b="1" i="0" dirty="0" smtClean="0">
                <a:latin typeface="+mn-lt"/>
                <a:cs typeface="Times New Roman" pitchFamily="18" charset="0"/>
              </a:rPr>
              <a:t> a Stolová hora</a:t>
            </a:r>
            <a:endParaRPr lang="cs-CZ" b="1" i="0" dirty="0">
              <a:latin typeface="+mn-lt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56612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Stolová hora – dlouho nic, pak prudký výstup na vrchol</a:t>
            </a:r>
          </a:p>
          <a:p>
            <a:pPr>
              <a:buNone/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Himasláj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– začnu brzy stoupat, vrchol stále v nedohlednu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F6E01-778C-4CCE-A2EF-7A20D5BE2FFB}" type="slidenum">
              <a:rPr lang="cs-CZ" smtClean="0"/>
              <a:pPr/>
              <a:t>58</a:t>
            </a:fld>
            <a:endParaRPr lang="cs-CZ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7570788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Tabulka bodů maxima</a:t>
            </a:r>
          </a:p>
          <a:p>
            <a:pPr eaLnBrk="1" hangingPunct="1">
              <a:buFontTx/>
              <a:buNone/>
            </a:pPr>
            <a:endParaRPr lang="cs-CZ" sz="2400" smtClean="0"/>
          </a:p>
          <a:p>
            <a:pPr eaLnBrk="1" hangingPunct="1">
              <a:buFontTx/>
              <a:buNone/>
            </a:pPr>
            <a:endParaRPr lang="cs-CZ" sz="2400" smtClean="0"/>
          </a:p>
        </p:txBody>
      </p:sp>
      <p:pic>
        <p:nvPicPr>
          <p:cNvPr id="6758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8238" y="2014538"/>
            <a:ext cx="6746875" cy="318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9C40F-DEDA-40F0-B6B3-94104B53CD15}" type="slidenum">
              <a:rPr lang="cs-CZ" smtClean="0"/>
              <a:pPr/>
              <a:t>59</a:t>
            </a:fld>
            <a:endParaRPr lang="cs-CZ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124825" cy="4857750"/>
          </a:xfrm>
        </p:spPr>
        <p:txBody>
          <a:bodyPr/>
          <a:lstStyle/>
          <a:p>
            <a:pPr marL="457200" indent="-457200" eaLnBrk="1" hangingPunct="1">
              <a:buFontTx/>
              <a:buAutoNum type="arabicPeriod" startAt="3"/>
            </a:pPr>
            <a:r>
              <a:rPr lang="cs-CZ" sz="2400" smtClean="0"/>
              <a:t>Přínos nového nástroje se ovšem většinou neomezuje pouze na daný projekt. Přínosy v dalších projektech mohou být značné. Mnoho se ušetří na údržbě. Příkladem správnosti této úvahy je jazyk C při vývoji prvé verse Unixu.</a:t>
            </a:r>
          </a:p>
          <a:p>
            <a:pPr marL="838200" lvl="1" indent="-381000" eaLnBrk="1" hangingPunct="1">
              <a:buFontTx/>
              <a:buChar char="•"/>
            </a:pPr>
            <a:r>
              <a:rPr lang="cs-CZ" sz="1800" smtClean="0"/>
              <a:t> Je tedy třeba dodržovat pravidlo 1/3 na vedlejší výdaje prakticky vždy, kdy je v dosahu nástroj přinášející dostatečné efekty.</a:t>
            </a:r>
            <a:endParaRPr lang="cs-CZ" sz="2000" smtClean="0"/>
          </a:p>
          <a:p>
            <a:pPr marL="457200" indent="-457200" eaLnBrk="1" hangingPunct="1">
              <a:buFontTx/>
              <a:buNone/>
            </a:pPr>
            <a:r>
              <a:rPr lang="cs-CZ" sz="2400" smtClean="0"/>
              <a:t>4. Doba zvládnutí kupovaného nebo doba vývoje nového nástroje je dána vlastnostmi nástroje samotného. To znamená, že </a:t>
            </a:r>
            <a:r>
              <a:rPr lang="cs-CZ" sz="2400" b="1" i="1" smtClean="0">
                <a:latin typeface="Times New Roman" pitchFamily="18" charset="0"/>
              </a:rPr>
              <a:t>m/n</a:t>
            </a:r>
            <a:r>
              <a:rPr lang="cs-CZ" sz="2400" i="1" smtClean="0"/>
              <a:t> </a:t>
            </a:r>
            <a:r>
              <a:rPr lang="cs-CZ" sz="2400" smtClean="0"/>
              <a:t>nebude přesně vyhovovat podmínce maxima, takže skutečný efekt bude pak o něco menší, než je uvedeno v následující tabulce.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152D7F-9DCE-469A-80CF-7C742B85D41B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05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Tři vrstvy a server</a:t>
            </a:r>
          </a:p>
        </p:txBody>
      </p:sp>
      <p:graphicFrame>
        <p:nvGraphicFramePr>
          <p:cNvPr id="2050" name="Object 91"/>
          <p:cNvGraphicFramePr>
            <a:graphicFrameLocks noChangeAspect="1"/>
          </p:cNvGraphicFramePr>
          <p:nvPr>
            <p:ph idx="1"/>
          </p:nvPr>
        </p:nvGraphicFramePr>
        <p:xfrm>
          <a:off x="457200" y="1625600"/>
          <a:ext cx="8686800" cy="4475163"/>
        </p:xfrm>
        <a:graphic>
          <a:graphicData uri="http://schemas.openxmlformats.org/presentationml/2006/ole">
            <p:oleObj spid="_x0000_s2050" name="Dokument" r:id="rId3" imgW="5757167" imgH="3130089" progId="Word.Document.8">
              <p:embed/>
            </p:oleObj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860032" y="5373216"/>
            <a:ext cx="374441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400" i="0" dirty="0" smtClean="0">
                <a:latin typeface="Times New Roman" pitchFamily="18" charset="0"/>
                <a:cs typeface="Times New Roman" pitchFamily="18" charset="0"/>
              </a:rPr>
              <a:t>OO usnadňuje posun rozhraní (</a:t>
            </a:r>
            <a:r>
              <a:rPr lang="cs-CZ" sz="2400" i="0" dirty="0" err="1" smtClean="0">
                <a:latin typeface="Times New Roman" pitchFamily="18" charset="0"/>
                <a:cs typeface="Times New Roman" pitchFamily="18" charset="0"/>
              </a:rPr>
              <a:t>srv</a:t>
            </a:r>
            <a:r>
              <a:rPr lang="cs-CZ" sz="2400" i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i="0" dirty="0" err="1" smtClean="0">
                <a:latin typeface="Times New Roman" pitchFamily="18" charset="0"/>
                <a:cs typeface="Times New Roman" pitchFamily="18" charset="0"/>
              </a:rPr>
              <a:t>connectors</a:t>
            </a:r>
            <a:r>
              <a:rPr lang="cs-CZ" sz="2400" i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BE2BD7-044F-4D1A-BEC1-0DD036C58EF6}" type="slidenum">
              <a:rPr lang="cs-CZ" smtClean="0"/>
              <a:pPr/>
              <a:t>60</a:t>
            </a:fld>
            <a:endParaRPr lang="cs-CZ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124825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Máme-li více nástrojů, pak můžeme postupovat tak, že postupně přidáváme nástroje s náklady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  </a:t>
            </a:r>
            <a:r>
              <a:rPr lang="cs-CZ" sz="2800" b="1" i="1" smtClean="0">
                <a:latin typeface="Times New Roman" pitchFamily="18" charset="0"/>
              </a:rPr>
              <a:t>m</a:t>
            </a:r>
            <a:r>
              <a:rPr lang="cs-CZ" b="1" i="1" baseline="-25000" smtClean="0">
                <a:latin typeface="Times New Roman" pitchFamily="18" charset="0"/>
              </a:rPr>
              <a:t>1</a:t>
            </a:r>
            <a:r>
              <a:rPr lang="cs-CZ" sz="2800" b="1" i="1" smtClean="0">
                <a:latin typeface="Times New Roman" pitchFamily="18" charset="0"/>
              </a:rPr>
              <a:t>, m</a:t>
            </a:r>
            <a:r>
              <a:rPr lang="cs-CZ" b="1" i="1" baseline="-25000" smtClean="0">
                <a:latin typeface="Times New Roman" pitchFamily="18" charset="0"/>
              </a:rPr>
              <a:t>2</a:t>
            </a:r>
            <a:r>
              <a:rPr lang="cs-CZ" sz="2800" b="1" i="1" smtClean="0">
                <a:latin typeface="Times New Roman" pitchFamily="18" charset="0"/>
              </a:rPr>
              <a:t>, m</a:t>
            </a:r>
            <a:r>
              <a:rPr lang="cs-CZ" b="1" i="1" baseline="-25000" smtClean="0">
                <a:latin typeface="Times New Roman" pitchFamily="18" charset="0"/>
              </a:rPr>
              <a:t>3</a:t>
            </a:r>
            <a:r>
              <a:rPr lang="cs-CZ" sz="2800" smtClean="0"/>
              <a:t> atd. Prvý nástroj dá zvýšení produktivity </a:t>
            </a:r>
            <a:r>
              <a:rPr lang="cs-CZ" sz="2800" b="1" i="1" smtClean="0">
                <a:latin typeface="Times New Roman" pitchFamily="18" charset="0"/>
              </a:rPr>
              <a:t>c</a:t>
            </a:r>
            <a:r>
              <a:rPr lang="cs-CZ" sz="2800" b="1" i="1" baseline="-25000" smtClean="0">
                <a:latin typeface="Times New Roman" pitchFamily="18" charset="0"/>
              </a:rPr>
              <a:t>1</a:t>
            </a:r>
            <a:r>
              <a:rPr lang="cs-CZ" sz="2800" smtClean="0"/>
              <a:t>, prvé dva </a:t>
            </a:r>
            <a:r>
              <a:rPr lang="cs-CZ" sz="2800" b="1" i="1" smtClean="0">
                <a:latin typeface="Times New Roman" pitchFamily="18" charset="0"/>
              </a:rPr>
              <a:t>c</a:t>
            </a:r>
            <a:r>
              <a:rPr lang="cs-CZ" sz="2800" b="1" i="1" baseline="-25000" smtClean="0">
                <a:latin typeface="Times New Roman" pitchFamily="18" charset="0"/>
              </a:rPr>
              <a:t>2</a:t>
            </a:r>
            <a:r>
              <a:rPr lang="cs-CZ" sz="2800" smtClean="0"/>
              <a:t>, atd.  Implementujeme  nebo vyvíjíme tolik a takové nástroje, aby    </a:t>
            </a:r>
          </a:p>
          <a:p>
            <a:pPr algn="ctr" eaLnBrk="1" hangingPunct="1">
              <a:buFontTx/>
              <a:buNone/>
            </a:pPr>
            <a:r>
              <a:rPr lang="el-GR" sz="2800" b="1" i="1" smtClean="0">
                <a:latin typeface="Times New Roman" pitchFamily="18" charset="0"/>
                <a:cs typeface="Arial" charset="0"/>
              </a:rPr>
              <a:t>Σ</a:t>
            </a:r>
            <a:r>
              <a:rPr lang="cs-CZ" sz="2800" b="1" i="1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cs-CZ" sz="2800" b="1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cs-CZ" sz="2800" b="1" i="1" smtClean="0">
                <a:latin typeface="Times New Roman" pitchFamily="18" charset="0"/>
                <a:cs typeface="Arial" charset="0"/>
              </a:rPr>
              <a:t> m</a:t>
            </a:r>
            <a:r>
              <a:rPr lang="cs-CZ" b="1" i="1" baseline="-25000" smtClean="0">
                <a:latin typeface="Times New Roman" pitchFamily="18" charset="0"/>
                <a:cs typeface="Arial" charset="0"/>
              </a:rPr>
              <a:t>i</a:t>
            </a:r>
            <a:r>
              <a:rPr lang="cs-CZ" sz="2800" b="1" i="1" smtClean="0">
                <a:latin typeface="Times New Roman" pitchFamily="18" charset="0"/>
                <a:cs typeface="Arial" charset="0"/>
              </a:rPr>
              <a:t> ≤  1/2 -1/(2c</a:t>
            </a:r>
            <a:r>
              <a:rPr lang="cs-CZ" sz="2800" b="1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cs-CZ" sz="2800" b="1" i="1" smtClean="0">
                <a:latin typeface="Times New Roman" pitchFamily="18" charset="0"/>
                <a:cs typeface="Arial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cs-CZ" sz="2800" i="1" smtClean="0">
                <a:cs typeface="Arial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cs-CZ" sz="2800" i="1" smtClean="0">
                <a:cs typeface="Arial" charset="0"/>
              </a:rPr>
              <a:t>    a </a:t>
            </a:r>
            <a:r>
              <a:rPr lang="cs-CZ" sz="2800" b="1" i="1" smtClean="0">
                <a:latin typeface="Times New Roman" pitchFamily="18" charset="0"/>
                <a:cs typeface="Arial" charset="0"/>
              </a:rPr>
              <a:t>c</a:t>
            </a:r>
            <a:r>
              <a:rPr lang="cs-CZ" sz="2800" b="1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cs-CZ" sz="2800" i="1" baseline="-25000" smtClean="0">
                <a:latin typeface="Times New Roman" pitchFamily="18" charset="0"/>
                <a:cs typeface="Arial" charset="0"/>
              </a:rPr>
              <a:t> </a:t>
            </a:r>
            <a:r>
              <a:rPr lang="cs-CZ" sz="2800" smtClean="0">
                <a:cs typeface="Arial" charset="0"/>
              </a:rPr>
              <a:t>bylo co největší</a:t>
            </a:r>
            <a:endParaRPr lang="cs-CZ" sz="2800" i="1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cs-CZ" sz="2800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A0534C-40AD-4C47-9F28-B5D48AB61B7F}" type="slidenum">
              <a:rPr lang="cs-CZ" smtClean="0"/>
              <a:pPr/>
              <a:t>61</a:t>
            </a:fld>
            <a:endParaRPr lang="cs-CZ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Himaláj a Stolová hora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8124825" cy="5056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Funkci </a:t>
            </a:r>
            <a:r>
              <a:rPr lang="cs-CZ" sz="2400" i="1" smtClean="0">
                <a:latin typeface="Times New Roman" pitchFamily="18" charset="0"/>
              </a:rPr>
              <a:t>f(m)</a:t>
            </a:r>
            <a:r>
              <a:rPr lang="cs-CZ" sz="2400" smtClean="0"/>
              <a:t> jsme zvolili poněkud spekulativně. K obdobným výsledkům  ale dospějeme i pro jiné volby tvaru funkce </a:t>
            </a:r>
            <a:r>
              <a:rPr lang="cs-CZ" sz="2400" i="1" smtClean="0">
                <a:latin typeface="Times New Roman" pitchFamily="18" charset="0"/>
              </a:rPr>
              <a:t>f.</a:t>
            </a: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Pro větší </a:t>
            </a:r>
            <a:r>
              <a:rPr lang="cs-CZ" sz="2400" i="1" smtClean="0">
                <a:latin typeface="Times New Roman" pitchFamily="18" charset="0"/>
              </a:rPr>
              <a:t>n</a:t>
            </a:r>
            <a:r>
              <a:rPr lang="cs-CZ" sz="2400" smtClean="0"/>
              <a:t> si mohu dovolit vývoj složitějších a tedy účinnějších nástrojů, tam lze při správné strategii docílit vynikající výsledky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Neuvažujeme, že hlavní přínos může být v úspoře nákladů na údržbu (přehlednost, snadnost oprav)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Nástroje mohou zlepšovat logiku a kromě toho i umožňovat znovupoužitelnost a efektivitu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Je třeba rozvíjet prostředí a nástroje (vývoj, nákup), musím ale na to mít schopné lidi, </a:t>
            </a:r>
            <a:r>
              <a:rPr lang="cs-CZ" sz="2400" i="1" smtClean="0">
                <a:solidFill>
                  <a:srgbClr val="FF0000"/>
                </a:solidFill>
              </a:rPr>
              <a:t>stejný efekt ale může mít investice do znalostí lidí</a:t>
            </a:r>
            <a:endParaRPr lang="cs-CZ" sz="20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170CF3-0ED0-4BF3-ACDA-446CC9844C1D}" type="slidenum">
              <a:rPr lang="cs-CZ" smtClean="0"/>
              <a:pPr/>
              <a:t>62</a:t>
            </a:fld>
            <a:endParaRPr lang="cs-CZ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Modernost metodiky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12776"/>
            <a:ext cx="8858250" cy="4713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Nový nástroj se zprvu používá tam, kde se staré přístupy neosvědčily, proto jsou výsledky zprvu skvělé. Další důvod </a:t>
            </a:r>
            <a:r>
              <a:rPr lang="en-US" sz="2800" dirty="0" smtClean="0"/>
              <a:t>ne</a:t>
            </a:r>
            <a:r>
              <a:rPr lang="cs-CZ" sz="2800" dirty="0" smtClean="0"/>
              <a:t>úspěchu je, že ho používají inovátoři a ne běžní uživatelé (podobné efekty existují i ve školství)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Pak se narazí na meze a inovátory to navíc již nebaví a přijde rozčarování, někdy neoprávněné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Nakonec upadne nástroj buď do zapomnění, nebo se osvědčí a je rutinně používán – plató úspěchu. Někdy to trvá řadu let (u objektové orientace to bylo více než deset let)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Je třeba být u novinek zdravě ale ne přehnaně skeptický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C0EBCF-EC10-4046-BF0A-B4A1265C1EB8}" type="slidenum">
              <a:rPr lang="cs-CZ" smtClean="0"/>
              <a:pPr/>
              <a:t>63</a:t>
            </a:fld>
            <a:endParaRPr lang="cs-CZ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Modernost nástroje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Funkce množství positivních ohlasů</a:t>
            </a:r>
          </a:p>
        </p:txBody>
      </p:sp>
      <p:sp>
        <p:nvSpPr>
          <p:cNvPr id="72709" name="Line 4"/>
          <p:cNvSpPr>
            <a:spLocks noChangeShapeType="1"/>
          </p:cNvSpPr>
          <p:nvPr/>
        </p:nvSpPr>
        <p:spPr bwMode="auto">
          <a:xfrm>
            <a:off x="1547813" y="23495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0" name="Line 5"/>
          <p:cNvSpPr>
            <a:spLocks noChangeShapeType="1"/>
          </p:cNvSpPr>
          <p:nvPr/>
        </p:nvSpPr>
        <p:spPr bwMode="auto">
          <a:xfrm>
            <a:off x="1476375" y="5516563"/>
            <a:ext cx="662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7308850" y="573405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72712" name="Freeform 8"/>
          <p:cNvSpPr>
            <a:spLocks/>
          </p:cNvSpPr>
          <p:nvPr/>
        </p:nvSpPr>
        <p:spPr bwMode="auto">
          <a:xfrm>
            <a:off x="1547813" y="3068638"/>
            <a:ext cx="4103687" cy="2459037"/>
          </a:xfrm>
          <a:custGeom>
            <a:avLst/>
            <a:gdLst>
              <a:gd name="T0" fmla="*/ 0 w 2585"/>
              <a:gd name="T1" fmla="*/ 2147483647 h 1549"/>
              <a:gd name="T2" fmla="*/ 1486891841 w 2585"/>
              <a:gd name="T3" fmla="*/ 246975284 h 1549"/>
              <a:gd name="T4" fmla="*/ 2147483647 w 2585"/>
              <a:gd name="T5" fmla="*/ 2147483647 h 1549"/>
              <a:gd name="T6" fmla="*/ 2147483647 w 2585"/>
              <a:gd name="T7" fmla="*/ 2147483647 h 1549"/>
              <a:gd name="T8" fmla="*/ 2147483647 w 2585"/>
              <a:gd name="T9" fmla="*/ 1161791032 h 15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5"/>
              <a:gd name="T16" fmla="*/ 0 h 1549"/>
              <a:gd name="T17" fmla="*/ 2585 w 2585"/>
              <a:gd name="T18" fmla="*/ 1549 h 15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5" h="1549">
                <a:moveTo>
                  <a:pt x="0" y="1549"/>
                </a:moveTo>
                <a:cubicBezTo>
                  <a:pt x="212" y="872"/>
                  <a:pt x="424" y="196"/>
                  <a:pt x="590" y="98"/>
                </a:cubicBezTo>
                <a:cubicBezTo>
                  <a:pt x="756" y="0"/>
                  <a:pt x="824" y="816"/>
                  <a:pt x="998" y="960"/>
                </a:cubicBezTo>
                <a:cubicBezTo>
                  <a:pt x="1172" y="1104"/>
                  <a:pt x="1368" y="1043"/>
                  <a:pt x="1633" y="960"/>
                </a:cubicBezTo>
                <a:cubicBezTo>
                  <a:pt x="1898" y="877"/>
                  <a:pt x="2419" y="552"/>
                  <a:pt x="2585" y="46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857375" y="2714625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Líbánky  vystřízlivění  spokojené soužití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2555875" y="30686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3779838" y="2997200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95738" y="4868863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Zde to používají stálí uživatelé</a:t>
            </a:r>
          </a:p>
        </p:txBody>
      </p:sp>
      <p:sp>
        <p:nvSpPr>
          <p:cNvPr id="72717" name="Freeform 13"/>
          <p:cNvSpPr>
            <a:spLocks/>
          </p:cNvSpPr>
          <p:nvPr/>
        </p:nvSpPr>
        <p:spPr bwMode="auto">
          <a:xfrm>
            <a:off x="3708400" y="4724400"/>
            <a:ext cx="2232025" cy="254000"/>
          </a:xfrm>
          <a:custGeom>
            <a:avLst/>
            <a:gdLst>
              <a:gd name="T0" fmla="*/ 0 w 1406"/>
              <a:gd name="T1" fmla="*/ 0 h 160"/>
              <a:gd name="T2" fmla="*/ 2147483647 w 1406"/>
              <a:gd name="T3" fmla="*/ 345262168 h 160"/>
              <a:gd name="T4" fmla="*/ 2147483647 w 1406"/>
              <a:gd name="T5" fmla="*/ 345262168 h 160"/>
              <a:gd name="T6" fmla="*/ 0 60000 65536"/>
              <a:gd name="T7" fmla="*/ 0 60000 65536"/>
              <a:gd name="T8" fmla="*/ 0 60000 65536"/>
              <a:gd name="T9" fmla="*/ 0 w 1406"/>
              <a:gd name="T10" fmla="*/ 0 h 160"/>
              <a:gd name="T11" fmla="*/ 1406 w 1406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6" h="160">
                <a:moveTo>
                  <a:pt x="0" y="0"/>
                </a:moveTo>
                <a:cubicBezTo>
                  <a:pt x="382" y="57"/>
                  <a:pt x="764" y="114"/>
                  <a:pt x="998" y="137"/>
                </a:cubicBezTo>
                <a:cubicBezTo>
                  <a:pt x="1232" y="160"/>
                  <a:pt x="1308" y="145"/>
                  <a:pt x="1406" y="137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724525" y="299720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úspěch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724525" y="45815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neúspěch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827088" y="5661025"/>
            <a:ext cx="18002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1400">
                <a:latin typeface="Arial" charset="0"/>
              </a:rPr>
              <a:t>Nadšené řeči  spíše z výzkumu. Použití na problémy, pro které vyvinuto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2555875" y="5734050"/>
            <a:ext cx="1512888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1400">
                <a:latin typeface="Arial" charset="0"/>
              </a:rPr>
              <a:t>Zjištěny meze metody a technické potíže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4211638" y="5661025"/>
            <a:ext cx="2447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cs-CZ" sz="1400">
                <a:latin typeface="Arial" charset="0"/>
              </a:rPr>
              <a:t>Přibývá zprav o používání v praxi, objevují se komerční nástroje nebo klesá zájem</a:t>
            </a:r>
          </a:p>
        </p:txBody>
      </p:sp>
      <p:sp>
        <p:nvSpPr>
          <p:cNvPr id="72723" name="Freeform 25"/>
          <p:cNvSpPr>
            <a:spLocks/>
          </p:cNvSpPr>
          <p:nvPr/>
        </p:nvSpPr>
        <p:spPr bwMode="auto">
          <a:xfrm>
            <a:off x="5651500" y="3644900"/>
            <a:ext cx="2376488" cy="144463"/>
          </a:xfrm>
          <a:custGeom>
            <a:avLst/>
            <a:gdLst>
              <a:gd name="T0" fmla="*/ 0 w 1497"/>
              <a:gd name="T1" fmla="*/ 145940968 h 143"/>
              <a:gd name="T2" fmla="*/ 572076395 w 1497"/>
              <a:gd name="T3" fmla="*/ 53069436 h 143"/>
              <a:gd name="T4" fmla="*/ 2147483647 w 1497"/>
              <a:gd name="T5" fmla="*/ 7144351 h 143"/>
              <a:gd name="T6" fmla="*/ 2147483647 w 1497"/>
              <a:gd name="T7" fmla="*/ 7144351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1497"/>
              <a:gd name="T13" fmla="*/ 0 h 143"/>
              <a:gd name="T14" fmla="*/ 1497 w 1497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7" h="143">
                <a:moveTo>
                  <a:pt x="0" y="143"/>
                </a:moveTo>
                <a:cubicBezTo>
                  <a:pt x="23" y="109"/>
                  <a:pt x="46" y="75"/>
                  <a:pt x="227" y="52"/>
                </a:cubicBezTo>
                <a:cubicBezTo>
                  <a:pt x="408" y="29"/>
                  <a:pt x="877" y="14"/>
                  <a:pt x="1089" y="7"/>
                </a:cubicBezTo>
                <a:cubicBezTo>
                  <a:pt x="1301" y="0"/>
                  <a:pt x="1421" y="7"/>
                  <a:pt x="1497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2724" name="TextovéPole 21"/>
          <p:cNvSpPr txBox="1">
            <a:spLocks noChangeArrowheads="1"/>
          </p:cNvSpPr>
          <p:nvPr/>
        </p:nvSpPr>
        <p:spPr bwMode="auto">
          <a:xfrm>
            <a:off x="5643563" y="3929063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cs-CZ" sz="2000" i="0">
                <a:latin typeface="Arial" charset="0"/>
              </a:rPr>
              <a:t>Plató úspěchu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5DB1C6-02FE-4D67-A381-E5FF6BF20DD9}" type="slidenum">
              <a:rPr lang="cs-CZ" smtClean="0"/>
              <a:pPr/>
              <a:t>64</a:t>
            </a:fld>
            <a:endParaRPr lang="cs-CZ" smtClean="0"/>
          </a:p>
        </p:txBody>
      </p:sp>
      <p:sp>
        <p:nvSpPr>
          <p:cNvPr id="73731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Dobrý nástroj je vždy výhodou</a:t>
            </a:r>
          </a:p>
        </p:txBody>
      </p:sp>
      <p:sp>
        <p:nvSpPr>
          <p:cNvPr id="7373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Kompilátor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A3779-FB2B-42EB-A9B5-D19938F67D88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auto">
          <a:xfrm>
            <a:off x="2123728" y="2708920"/>
            <a:ext cx="1296144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</a:pPr>
            <a:endParaRPr kumimoji="0" lang="cs-CZ" sz="2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99592" y="2348880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227687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Kompilátor  </a:t>
            </a:r>
          </a:p>
          <a:p>
            <a:pPr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 zapsaný v C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 kompilátoru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3563938" y="1628775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1728788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  <p:sp>
        <p:nvSpPr>
          <p:cNvPr id="74757" name="AutoShape 8"/>
          <p:cNvSpPr>
            <a:spLocks noChangeArrowheads="1"/>
          </p:cNvSpPr>
          <p:nvPr/>
        </p:nvSpPr>
        <p:spPr bwMode="auto">
          <a:xfrm>
            <a:off x="3995738" y="1773238"/>
            <a:ext cx="720725" cy="503237"/>
          </a:xfrm>
          <a:prstGeom prst="rightArrow">
            <a:avLst>
              <a:gd name="adj1" fmla="val 50000"/>
              <a:gd name="adj2" fmla="val 35804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58" name="AutoShape 9"/>
          <p:cNvSpPr>
            <a:spLocks noChangeArrowheads="1"/>
          </p:cNvSpPr>
          <p:nvPr/>
        </p:nvSpPr>
        <p:spPr bwMode="auto">
          <a:xfrm>
            <a:off x="2916238" y="191611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8280400" y="1844675"/>
            <a:ext cx="86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</a:pPr>
            <a:endParaRPr lang="cs-CZ"/>
          </a:p>
        </p:txBody>
      </p: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5004048" y="1700808"/>
            <a:ext cx="244792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ctr">
              <a:spcBef>
                <a:spcPct val="50000"/>
              </a:spcBef>
              <a:buFontTx/>
              <a:buNone/>
            </a:pPr>
            <a:r>
              <a:rPr lang="cs-CZ" sz="1600" dirty="0">
                <a:latin typeface="Arial" charset="0"/>
              </a:rPr>
              <a:t>Přepíše se generátor  </a:t>
            </a:r>
            <a:r>
              <a:rPr lang="cs-CZ" sz="1600" dirty="0" smtClean="0">
                <a:latin typeface="Arial" charset="0"/>
              </a:rPr>
              <a:t>kódu jen zčásti automatizovaně</a:t>
            </a:r>
            <a:endParaRPr lang="cs-CZ" sz="1600" dirty="0">
              <a:latin typeface="Arial" charset="0"/>
            </a:endParaRPr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1187450" y="3141663"/>
            <a:ext cx="1800225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2771775" y="3644900"/>
            <a:ext cx="1728788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M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4284663" y="3141663"/>
            <a:ext cx="1800225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</a:t>
            </a:r>
            <a:r>
              <a:rPr lang="en-US">
                <a:latin typeface="Arial" charset="0"/>
                <a:cs typeface="Arial" charset="0"/>
              </a:rPr>
              <a:t>M</a:t>
            </a: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5868144" y="3140969"/>
            <a:ext cx="2952328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742950" indent="-285750" algn="ctr">
              <a:spcBef>
                <a:spcPct val="50000"/>
              </a:spcBef>
              <a:buFontTx/>
              <a:buNone/>
            </a:pPr>
            <a:r>
              <a:rPr lang="cs-CZ" sz="1600" dirty="0" smtClean="0">
                <a:latin typeface="Arial" charset="0"/>
              </a:rPr>
              <a:t>Kompilátor v C přeložen   C kompilátorem  běžícím na M, získán   Křížový kompilátor běžící na  M překládající pro M1</a:t>
            </a:r>
          </a:p>
        </p:txBody>
      </p:sp>
      <p:sp>
        <p:nvSpPr>
          <p:cNvPr id="74765" name="Text Box 16"/>
          <p:cNvSpPr txBox="1">
            <a:spLocks noChangeArrowheads="1"/>
          </p:cNvSpPr>
          <p:nvPr/>
        </p:nvSpPr>
        <p:spPr bwMode="auto">
          <a:xfrm>
            <a:off x="1279525" y="4991100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C</a:t>
            </a:r>
          </a:p>
        </p:txBody>
      </p:sp>
      <p:sp>
        <p:nvSpPr>
          <p:cNvPr id="74766" name="Text Box 17"/>
          <p:cNvSpPr txBox="1">
            <a:spLocks noChangeArrowheads="1"/>
          </p:cNvSpPr>
          <p:nvPr/>
        </p:nvSpPr>
        <p:spPr bwMode="auto">
          <a:xfrm>
            <a:off x="2863850" y="5494338"/>
            <a:ext cx="1728788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M</a:t>
            </a:r>
          </a:p>
        </p:txBody>
      </p:sp>
      <p:sp>
        <p:nvSpPr>
          <p:cNvPr id="74767" name="Text Box 18"/>
          <p:cNvSpPr txBox="1">
            <a:spLocks noChangeArrowheads="1"/>
          </p:cNvSpPr>
          <p:nvPr/>
        </p:nvSpPr>
        <p:spPr bwMode="auto">
          <a:xfrm>
            <a:off x="4356100" y="5013325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</a:t>
            </a:r>
            <a:r>
              <a:rPr lang="en-US">
                <a:latin typeface="Arial" charset="0"/>
                <a:cs typeface="Arial" charset="0"/>
              </a:rPr>
              <a:t>M</a:t>
            </a:r>
            <a:r>
              <a:rPr lang="cs-CZ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6227763" y="5300663"/>
            <a:ext cx="22320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 algn="ctr">
              <a:spcBef>
                <a:spcPct val="50000"/>
              </a:spcBef>
              <a:buFontTx/>
              <a:buNone/>
            </a:pPr>
            <a:r>
              <a:rPr lang="cs-CZ" sz="1600">
                <a:latin typeface="Arial" charset="0"/>
              </a:rPr>
              <a:t>Cílový kompilátor</a:t>
            </a:r>
          </a:p>
        </p:txBody>
      </p:sp>
      <p:cxnSp>
        <p:nvCxnSpPr>
          <p:cNvPr id="18" name="Přímá spojovací čára 17"/>
          <p:cNvCxnSpPr/>
          <p:nvPr/>
        </p:nvCxnSpPr>
        <p:spPr bwMode="auto">
          <a:xfrm>
            <a:off x="3059832" y="4797152"/>
            <a:ext cx="1152128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Přímá spojovací čára 22"/>
          <p:cNvCxnSpPr/>
          <p:nvPr/>
        </p:nvCxnSpPr>
        <p:spPr bwMode="auto">
          <a:xfrm>
            <a:off x="2915816" y="4797152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Přímá spojovací čára 24"/>
          <p:cNvCxnSpPr/>
          <p:nvPr/>
        </p:nvCxnSpPr>
        <p:spPr bwMode="auto">
          <a:xfrm>
            <a:off x="3059832" y="6597352"/>
            <a:ext cx="1368152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Přenos UNIXU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           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75780" name="Text Box 5"/>
          <p:cNvSpPr txBox="1">
            <a:spLocks noChangeArrowheads="1"/>
          </p:cNvSpPr>
          <p:nvPr/>
        </p:nvSpPr>
        <p:spPr bwMode="auto">
          <a:xfrm>
            <a:off x="3851275" y="2852738"/>
            <a:ext cx="1800225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C→M1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 </a:t>
            </a:r>
            <a:r>
              <a:rPr lang="en-US">
                <a:latin typeface="Arial" charset="0"/>
                <a:cs typeface="Arial" charset="0"/>
              </a:rPr>
              <a:t>M</a:t>
            </a:r>
            <a:endParaRPr lang="cs-CZ">
              <a:latin typeface="Arial" charset="0"/>
              <a:cs typeface="Arial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2411413" y="2205038"/>
            <a:ext cx="1800225" cy="108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UNIX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C</a:t>
            </a: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5435600" y="2133600"/>
            <a:ext cx="1800225" cy="1084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18000"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UNIX</a:t>
            </a:r>
          </a:p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  <a:cs typeface="Arial" charset="0"/>
              </a:rPr>
              <a:t>  M1</a:t>
            </a:r>
          </a:p>
        </p:txBody>
      </p:sp>
      <p:sp>
        <p:nvSpPr>
          <p:cNvPr id="75783" name="Text Box 9"/>
          <p:cNvSpPr txBox="1">
            <a:spLocks noChangeArrowheads="1"/>
          </p:cNvSpPr>
          <p:nvPr/>
        </p:nvSpPr>
        <p:spPr bwMode="auto">
          <a:xfrm>
            <a:off x="1762125" y="4437063"/>
            <a:ext cx="55467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Tx/>
              <a:buNone/>
            </a:pPr>
            <a:r>
              <a:rPr lang="cs-CZ">
                <a:latin typeface="Arial" charset="0"/>
              </a:rPr>
              <a:t>Je ale nutné přepsat drivery, cca 10% nákladů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DE620-152E-48FA-BDC4-73FD899C509C}" type="slidenum">
              <a:rPr lang="cs-CZ" smtClean="0"/>
              <a:pPr/>
              <a:t>68</a:t>
            </a:fld>
            <a:endParaRPr lang="cs-CZ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Etapy zvládání nové metodiky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Líbánky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Metodika se používá v oblastech, pro které byla především vyvinuta, </a:t>
            </a:r>
            <a:r>
              <a:rPr lang="cs-CZ" sz="1800" b="1" smtClean="0"/>
              <a:t>tam </a:t>
            </a:r>
            <a:r>
              <a:rPr lang="cs-CZ" sz="1800" smtClean="0"/>
              <a:t>se osvědčuje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Pracují s ní kvalitnější lidé, kteří se snaží touto cestou získat slávu, nejsou komerční nástroje velkých výrobců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Vystřízlivění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Nehodí se na vše, výrobci SW jsou stále opatrní, náraz na meze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Má mouchy (implemetační, metodické)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Vužaduje zaškolení a změnu návyků (to někdy až při změně generace vývojářů, viz objektovou orientaci)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Inovátoři se zajímají o nové hity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Soužití (ne vždy k němu dojde)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Většina nedostatků se odstraní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Systém používají stálí uživatelé a ti si s problémy nějak poradí, nebo si na ně zvyknouPřibývá komerční podpora od velkých firem a výuka na školách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smtClean="0"/>
              <a:t>Časem dojde k ustálenému stavu (plató)</a:t>
            </a:r>
          </a:p>
          <a:p>
            <a:pPr lvl="1" eaLnBrk="1" hangingPunct="1"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002CF1-2F3B-4D12-857E-D063FFF951AE}" type="slidenum">
              <a:rPr lang="cs-CZ" smtClean="0"/>
              <a:pPr/>
              <a:t>69</a:t>
            </a:fld>
            <a:endParaRPr lang="cs-CZ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Modernost metodiky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mtClean="0"/>
              <a:t>Nezapomínat na rozumnou opatrnost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Ale také nezapomínat, že risk je zisk 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/>
              <a:t>Nové zkoušet na menších projektech a nasadit  na to kvalitní pracovníky</a:t>
            </a:r>
          </a:p>
          <a:p>
            <a:pPr eaLnBrk="1" hangingPunct="1">
              <a:lnSpc>
                <a:spcPct val="80000"/>
              </a:lnSpc>
            </a:pPr>
            <a:r>
              <a:rPr lang="cs-CZ" b="1" smtClean="0"/>
              <a:t>To platí i pro každé nové nástroje a programovací jazyky</a:t>
            </a:r>
          </a:p>
          <a:p>
            <a:pPr eaLnBrk="1" hangingPunct="1">
              <a:lnSpc>
                <a:spcPct val="80000"/>
              </a:lnSpc>
            </a:pP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9D674A-B0B0-4AD9-997C-4E09124EF32F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 SOA</a:t>
            </a:r>
          </a:p>
        </p:txBody>
      </p:sp>
      <p:pic>
        <p:nvPicPr>
          <p:cNvPr id="215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268413"/>
            <a:ext cx="6626225" cy="5187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3C3A7E-0FB8-4575-8B73-2C39CCFE8745}" type="slidenum">
              <a:rPr lang="cs-CZ" smtClean="0"/>
              <a:pPr/>
              <a:t>70</a:t>
            </a:fld>
            <a:endParaRPr lang="cs-CZ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Řízení konfigurace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Dosáhnout toho, aby byly vyvinuty, prověřeny a do  celku se dostaly komponenty (prvky konfigurace), které pro danou verzi výrobku patří k sobě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Obecně technický problém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 ISO10007 – obecně řízení konfigurace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  ISO 12207, ISO 90003, ISO 15846, ISO 20000 - software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Jsou normy i pro Plán řízení konfigurace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35AD11-424E-4DCA-B245-66A7FB473F2C}" type="slidenum">
              <a:rPr lang="cs-CZ" smtClean="0"/>
              <a:pPr/>
              <a:t>71</a:t>
            </a:fld>
            <a:endParaRPr lang="cs-CZ" smtClean="0"/>
          </a:p>
        </p:txBody>
      </p:sp>
      <p:sp>
        <p:nvSpPr>
          <p:cNvPr id="7987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Řízení konfigurace</a:t>
            </a:r>
          </a:p>
        </p:txBody>
      </p:sp>
      <p:sp>
        <p:nvSpPr>
          <p:cNvPr id="7987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 Stanoví se (někdy v etapách) prvky konfigurace, každý prvek má jméno a id, který určuje, do které konfigurace patří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Prvky projdou cyklem od zadání k převzetí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Správa konfigurace hlídá, zda jsou prvky k dispozici, tj. zda prošly i řádným vývojem a byly prověřeny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Do konfigurace (verze) x</a:t>
            </a:r>
            <a:r>
              <a:rPr lang="en-US" sz="2800" smtClean="0"/>
              <a:t>.</a:t>
            </a:r>
            <a:r>
              <a:rPr lang="cs-CZ" sz="2800" smtClean="0"/>
              <a:t>y</a:t>
            </a:r>
            <a:r>
              <a:rPr lang="en-US" sz="2800" smtClean="0"/>
              <a:t>.</a:t>
            </a:r>
            <a:r>
              <a:rPr lang="cs-CZ" sz="2800" smtClean="0"/>
              <a:t>z</a:t>
            </a:r>
            <a:r>
              <a:rPr lang="en-US" sz="2800" smtClean="0"/>
              <a:t>.</a:t>
            </a:r>
            <a:r>
              <a:rPr lang="cs-CZ" sz="2800" smtClean="0"/>
              <a:t>w patří prvky se jménem v seznamu a z těch s id mající nejdelší společný prefix s id konfigurace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B86D37-C12A-4782-B57A-111E36E548E4}" type="slidenum">
              <a:rPr lang="cs-CZ" smtClean="0"/>
              <a:pPr/>
              <a:t>72</a:t>
            </a:fld>
            <a:endParaRPr lang="cs-CZ" smtClean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381000" y="533400"/>
            <a:ext cx="815975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" rIns="3600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Projekt</a:t>
            </a:r>
          </a:p>
        </p:txBody>
      </p:sp>
      <p:sp>
        <p:nvSpPr>
          <p:cNvPr id="80900" name="Text Box 1028"/>
          <p:cNvSpPr txBox="1">
            <a:spLocks noChangeArrowheads="1"/>
          </p:cNvSpPr>
          <p:nvPr/>
        </p:nvSpPr>
        <p:spPr bwMode="auto">
          <a:xfrm>
            <a:off x="6248400" y="533400"/>
            <a:ext cx="815975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54000" rIns="3600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Provoz</a:t>
            </a:r>
          </a:p>
        </p:txBody>
      </p:sp>
      <p:sp>
        <p:nvSpPr>
          <p:cNvPr id="80901" name="Oval 1029"/>
          <p:cNvSpPr>
            <a:spLocks noChangeArrowheads="1"/>
          </p:cNvSpPr>
          <p:nvPr/>
        </p:nvSpPr>
        <p:spPr bwMode="auto">
          <a:xfrm>
            <a:off x="2362200" y="4572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02" name="Text Box 1030"/>
          <p:cNvSpPr txBox="1">
            <a:spLocks noChangeArrowheads="1"/>
          </p:cNvSpPr>
          <p:nvPr/>
        </p:nvSpPr>
        <p:spPr bwMode="auto">
          <a:xfrm>
            <a:off x="2057400" y="1752600"/>
            <a:ext cx="226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600" i="0">
              <a:latin typeface="Arial" charset="0"/>
            </a:endParaRPr>
          </a:p>
        </p:txBody>
      </p:sp>
      <p:sp>
        <p:nvSpPr>
          <p:cNvPr id="80903" name="Line 1031"/>
          <p:cNvSpPr>
            <a:spLocks noChangeShapeType="1"/>
          </p:cNvSpPr>
          <p:nvPr/>
        </p:nvSpPr>
        <p:spPr bwMode="auto">
          <a:xfrm>
            <a:off x="1219200" y="762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04" name="Line 1032"/>
          <p:cNvSpPr>
            <a:spLocks noChangeShapeType="1"/>
          </p:cNvSpPr>
          <p:nvPr/>
        </p:nvSpPr>
        <p:spPr bwMode="auto">
          <a:xfrm flipH="1">
            <a:off x="4191000" y="762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05" name="Text Box 1037"/>
          <p:cNvSpPr txBox="1">
            <a:spLocks noChangeArrowheads="1"/>
          </p:cNvSpPr>
          <p:nvPr/>
        </p:nvSpPr>
        <p:spPr bwMode="auto">
          <a:xfrm>
            <a:off x="4800600" y="1905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DB přijatých požadavků</a:t>
            </a:r>
          </a:p>
        </p:txBody>
      </p:sp>
      <p:sp>
        <p:nvSpPr>
          <p:cNvPr id="80906" name="Line 1038"/>
          <p:cNvSpPr>
            <a:spLocks noChangeShapeType="1"/>
          </p:cNvSpPr>
          <p:nvPr/>
        </p:nvSpPr>
        <p:spPr bwMode="auto">
          <a:xfrm>
            <a:off x="4876800" y="1905000"/>
            <a:ext cx="2590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07" name="Line 1039"/>
          <p:cNvSpPr>
            <a:spLocks noChangeShapeType="1"/>
          </p:cNvSpPr>
          <p:nvPr/>
        </p:nvSpPr>
        <p:spPr bwMode="auto">
          <a:xfrm>
            <a:off x="4876800" y="2286000"/>
            <a:ext cx="2667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08" name="Text Box 1040"/>
          <p:cNvSpPr txBox="1">
            <a:spLocks noChangeArrowheads="1"/>
          </p:cNvSpPr>
          <p:nvPr/>
        </p:nvSpPr>
        <p:spPr bwMode="auto">
          <a:xfrm>
            <a:off x="2514600" y="182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DB jmen prvků</a:t>
            </a:r>
          </a:p>
        </p:txBody>
      </p:sp>
      <p:sp>
        <p:nvSpPr>
          <p:cNvPr id="80909" name="Line 1041"/>
          <p:cNvSpPr>
            <a:spLocks noChangeShapeType="1"/>
          </p:cNvSpPr>
          <p:nvPr/>
        </p:nvSpPr>
        <p:spPr bwMode="auto">
          <a:xfrm>
            <a:off x="2286000" y="18288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10" name="Line 1042"/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11" name="Text Box 1043"/>
          <p:cNvSpPr txBox="1">
            <a:spLocks noChangeArrowheads="1"/>
          </p:cNvSpPr>
          <p:nvPr/>
        </p:nvSpPr>
        <p:spPr bwMode="auto">
          <a:xfrm>
            <a:off x="2286000" y="533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Požadavky na změny</a:t>
            </a:r>
          </a:p>
        </p:txBody>
      </p:sp>
      <p:sp>
        <p:nvSpPr>
          <p:cNvPr id="80912" name="Line 1044"/>
          <p:cNvSpPr>
            <a:spLocks noChangeShapeType="1"/>
          </p:cNvSpPr>
          <p:nvPr/>
        </p:nvSpPr>
        <p:spPr bwMode="auto">
          <a:xfrm>
            <a:off x="3276600" y="1143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13" name="Line 1045"/>
          <p:cNvSpPr>
            <a:spLocks noChangeShapeType="1"/>
          </p:cNvSpPr>
          <p:nvPr/>
        </p:nvSpPr>
        <p:spPr bwMode="auto">
          <a:xfrm>
            <a:off x="3962400" y="990600"/>
            <a:ext cx="2133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14" name="Text Box 1046"/>
          <p:cNvSpPr txBox="1">
            <a:spLocks noChangeArrowheads="1"/>
          </p:cNvSpPr>
          <p:nvPr/>
        </p:nvSpPr>
        <p:spPr bwMode="auto">
          <a:xfrm>
            <a:off x="2286000" y="533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Požadavky na změny</a:t>
            </a:r>
          </a:p>
        </p:txBody>
      </p:sp>
      <p:sp>
        <p:nvSpPr>
          <p:cNvPr id="80915" name="Text Box 1047"/>
          <p:cNvSpPr txBox="1">
            <a:spLocks noChangeArrowheads="1"/>
          </p:cNvSpPr>
          <p:nvPr/>
        </p:nvSpPr>
        <p:spPr bwMode="auto">
          <a:xfrm>
            <a:off x="2286000" y="533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Požadavky na změny</a:t>
            </a:r>
          </a:p>
        </p:txBody>
      </p:sp>
      <p:sp>
        <p:nvSpPr>
          <p:cNvPr id="80916" name="Text Box 1048"/>
          <p:cNvSpPr txBox="1">
            <a:spLocks noChangeArrowheads="1"/>
          </p:cNvSpPr>
          <p:nvPr/>
        </p:nvSpPr>
        <p:spPr bwMode="auto">
          <a:xfrm>
            <a:off x="2286000" y="533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Požadavky na změny</a:t>
            </a:r>
          </a:p>
        </p:txBody>
      </p:sp>
      <p:sp>
        <p:nvSpPr>
          <p:cNvPr id="80917" name="Oval 1051"/>
          <p:cNvSpPr>
            <a:spLocks noChangeArrowheads="1"/>
          </p:cNvSpPr>
          <p:nvPr/>
        </p:nvSpPr>
        <p:spPr bwMode="auto">
          <a:xfrm>
            <a:off x="609600" y="24384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18" name="Text Box 1052"/>
          <p:cNvSpPr txBox="1">
            <a:spLocks noChangeArrowheads="1"/>
          </p:cNvSpPr>
          <p:nvPr/>
        </p:nvSpPr>
        <p:spPr bwMode="auto">
          <a:xfrm>
            <a:off x="5334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Vymezení konfigurace</a:t>
            </a:r>
          </a:p>
        </p:txBody>
      </p:sp>
      <p:sp>
        <p:nvSpPr>
          <p:cNvPr id="80919" name="Oval 1053"/>
          <p:cNvSpPr>
            <a:spLocks noChangeArrowheads="1"/>
          </p:cNvSpPr>
          <p:nvPr/>
        </p:nvSpPr>
        <p:spPr bwMode="auto">
          <a:xfrm>
            <a:off x="5105400" y="25908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20" name="Text Box 1054"/>
          <p:cNvSpPr txBox="1">
            <a:spLocks noChangeArrowheads="1"/>
          </p:cNvSpPr>
          <p:nvPr/>
        </p:nvSpPr>
        <p:spPr bwMode="auto">
          <a:xfrm>
            <a:off x="50292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Zadání úkolů</a:t>
            </a:r>
          </a:p>
        </p:txBody>
      </p:sp>
      <p:sp>
        <p:nvSpPr>
          <p:cNvPr id="80921" name="Oval 1055"/>
          <p:cNvSpPr>
            <a:spLocks noChangeArrowheads="1"/>
          </p:cNvSpPr>
          <p:nvPr/>
        </p:nvSpPr>
        <p:spPr bwMode="auto">
          <a:xfrm>
            <a:off x="5029200" y="39624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22" name="Text Box 1056"/>
          <p:cNvSpPr txBox="1">
            <a:spLocks noChangeArrowheads="1"/>
          </p:cNvSpPr>
          <p:nvPr/>
        </p:nvSpPr>
        <p:spPr bwMode="auto">
          <a:xfrm>
            <a:off x="4953000" y="4114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Akceptace</a:t>
            </a:r>
          </a:p>
        </p:txBody>
      </p:sp>
      <p:sp>
        <p:nvSpPr>
          <p:cNvPr id="80923" name="Oval 1057"/>
          <p:cNvSpPr>
            <a:spLocks noChangeArrowheads="1"/>
          </p:cNvSpPr>
          <p:nvPr/>
        </p:nvSpPr>
        <p:spPr bwMode="auto">
          <a:xfrm>
            <a:off x="2590800" y="35814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24" name="Text Box 1058"/>
          <p:cNvSpPr txBox="1">
            <a:spLocks noChangeArrowheads="1"/>
          </p:cNvSpPr>
          <p:nvPr/>
        </p:nvSpPr>
        <p:spPr bwMode="auto">
          <a:xfrm>
            <a:off x="2514600" y="3581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Vytvoření konfigurace</a:t>
            </a:r>
          </a:p>
        </p:txBody>
      </p:sp>
      <p:sp>
        <p:nvSpPr>
          <p:cNvPr id="80925" name="Oval 1059"/>
          <p:cNvSpPr>
            <a:spLocks noChangeArrowheads="1"/>
          </p:cNvSpPr>
          <p:nvPr/>
        </p:nvSpPr>
        <p:spPr bwMode="auto">
          <a:xfrm>
            <a:off x="2438400" y="5334000"/>
            <a:ext cx="18288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latin typeface="Arial" charset="0"/>
            </a:endParaRPr>
          </a:p>
        </p:txBody>
      </p:sp>
      <p:sp>
        <p:nvSpPr>
          <p:cNvPr id="80926" name="Text Box 1060"/>
          <p:cNvSpPr txBox="1">
            <a:spLocks noChangeArrowheads="1"/>
          </p:cNvSpPr>
          <p:nvPr/>
        </p:nvSpPr>
        <p:spPr bwMode="auto">
          <a:xfrm>
            <a:off x="2362200" y="5410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 Instalace</a:t>
            </a:r>
          </a:p>
        </p:txBody>
      </p:sp>
      <p:sp>
        <p:nvSpPr>
          <p:cNvPr id="80927" name="Line 1061"/>
          <p:cNvSpPr>
            <a:spLocks noChangeShapeType="1"/>
          </p:cNvSpPr>
          <p:nvPr/>
        </p:nvSpPr>
        <p:spPr bwMode="auto">
          <a:xfrm>
            <a:off x="4876800" y="2286000"/>
            <a:ext cx="2667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28" name="Text Box 1062"/>
          <p:cNvSpPr txBox="1">
            <a:spLocks noChangeArrowheads="1"/>
          </p:cNvSpPr>
          <p:nvPr/>
        </p:nvSpPr>
        <p:spPr bwMode="auto">
          <a:xfrm>
            <a:off x="4800600" y="1905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DB přijatých požadavků</a:t>
            </a:r>
          </a:p>
        </p:txBody>
      </p:sp>
      <p:sp>
        <p:nvSpPr>
          <p:cNvPr id="80929" name="Line 1067"/>
          <p:cNvSpPr>
            <a:spLocks noChangeShapeType="1"/>
          </p:cNvSpPr>
          <p:nvPr/>
        </p:nvSpPr>
        <p:spPr bwMode="auto">
          <a:xfrm>
            <a:off x="2286000" y="22098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0" name="Text Box 1068"/>
          <p:cNvSpPr txBox="1">
            <a:spLocks noChangeArrowheads="1"/>
          </p:cNvSpPr>
          <p:nvPr/>
        </p:nvSpPr>
        <p:spPr bwMode="auto">
          <a:xfrm>
            <a:off x="685800" y="3505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Seznam prvků</a:t>
            </a:r>
          </a:p>
        </p:txBody>
      </p:sp>
      <p:sp>
        <p:nvSpPr>
          <p:cNvPr id="80931" name="Line 1069"/>
          <p:cNvSpPr>
            <a:spLocks noChangeShapeType="1"/>
          </p:cNvSpPr>
          <p:nvPr/>
        </p:nvSpPr>
        <p:spPr bwMode="auto">
          <a:xfrm>
            <a:off x="457200" y="35052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2" name="Line 1070"/>
          <p:cNvSpPr>
            <a:spLocks noChangeShapeType="1"/>
          </p:cNvSpPr>
          <p:nvPr/>
        </p:nvSpPr>
        <p:spPr bwMode="auto">
          <a:xfrm>
            <a:off x="457200" y="38862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3" name="Text Box 1071"/>
          <p:cNvSpPr txBox="1">
            <a:spLocks noChangeArrowheads="1"/>
          </p:cNvSpPr>
          <p:nvPr/>
        </p:nvSpPr>
        <p:spPr bwMode="auto">
          <a:xfrm>
            <a:off x="2667000" y="2895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Přijaté prvky</a:t>
            </a:r>
          </a:p>
        </p:txBody>
      </p:sp>
      <p:sp>
        <p:nvSpPr>
          <p:cNvPr id="80934" name="Line 1072"/>
          <p:cNvSpPr>
            <a:spLocks noChangeShapeType="1"/>
          </p:cNvSpPr>
          <p:nvPr/>
        </p:nvSpPr>
        <p:spPr bwMode="auto">
          <a:xfrm>
            <a:off x="2438400" y="28956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5" name="Line 1073"/>
          <p:cNvSpPr>
            <a:spLocks noChangeShapeType="1"/>
          </p:cNvSpPr>
          <p:nvPr/>
        </p:nvSpPr>
        <p:spPr bwMode="auto">
          <a:xfrm>
            <a:off x="2438400" y="32766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6" name="Text Box 1074"/>
          <p:cNvSpPr txBox="1">
            <a:spLocks noChangeArrowheads="1"/>
          </p:cNvSpPr>
          <p:nvPr/>
        </p:nvSpPr>
        <p:spPr bwMode="auto">
          <a:xfrm>
            <a:off x="2895600" y="4724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Systém</a:t>
            </a:r>
          </a:p>
        </p:txBody>
      </p:sp>
      <p:sp>
        <p:nvSpPr>
          <p:cNvPr id="80937" name="Line 1075"/>
          <p:cNvSpPr>
            <a:spLocks noChangeShapeType="1"/>
          </p:cNvSpPr>
          <p:nvPr/>
        </p:nvSpPr>
        <p:spPr bwMode="auto">
          <a:xfrm>
            <a:off x="2438400" y="47244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8" name="Line 1076"/>
          <p:cNvSpPr>
            <a:spLocks noChangeShapeType="1"/>
          </p:cNvSpPr>
          <p:nvPr/>
        </p:nvSpPr>
        <p:spPr bwMode="auto">
          <a:xfrm>
            <a:off x="2438400" y="51054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39" name="Text Box 1077"/>
          <p:cNvSpPr txBox="1">
            <a:spLocks noChangeArrowheads="1"/>
          </p:cNvSpPr>
          <p:nvPr/>
        </p:nvSpPr>
        <p:spPr bwMode="auto">
          <a:xfrm>
            <a:off x="5029200" y="3429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Prvky k přijetí</a:t>
            </a:r>
          </a:p>
        </p:txBody>
      </p:sp>
      <p:sp>
        <p:nvSpPr>
          <p:cNvPr id="80940" name="Line 1078"/>
          <p:cNvSpPr>
            <a:spLocks noChangeShapeType="1"/>
          </p:cNvSpPr>
          <p:nvPr/>
        </p:nvSpPr>
        <p:spPr bwMode="auto">
          <a:xfrm>
            <a:off x="4800600" y="34290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41" name="Line 1079"/>
          <p:cNvSpPr>
            <a:spLocks noChangeShapeType="1"/>
          </p:cNvSpPr>
          <p:nvPr/>
        </p:nvSpPr>
        <p:spPr bwMode="auto">
          <a:xfrm>
            <a:off x="4800600" y="38100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42" name="Text Box 1080"/>
          <p:cNvSpPr txBox="1">
            <a:spLocks noChangeArrowheads="1"/>
          </p:cNvSpPr>
          <p:nvPr/>
        </p:nvSpPr>
        <p:spPr bwMode="auto">
          <a:xfrm>
            <a:off x="6477000" y="4876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Protokoly</a:t>
            </a:r>
          </a:p>
        </p:txBody>
      </p:sp>
      <p:sp>
        <p:nvSpPr>
          <p:cNvPr id="80943" name="Line 1081"/>
          <p:cNvSpPr>
            <a:spLocks noChangeShapeType="1"/>
          </p:cNvSpPr>
          <p:nvPr/>
        </p:nvSpPr>
        <p:spPr bwMode="auto">
          <a:xfrm>
            <a:off x="5943600" y="48768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44" name="Line 1082"/>
          <p:cNvSpPr>
            <a:spLocks noChangeShapeType="1"/>
          </p:cNvSpPr>
          <p:nvPr/>
        </p:nvSpPr>
        <p:spPr bwMode="auto">
          <a:xfrm>
            <a:off x="5943600" y="5257800"/>
            <a:ext cx="2057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0945" name="Line 1083"/>
          <p:cNvSpPr>
            <a:spLocks noChangeShapeType="1"/>
          </p:cNvSpPr>
          <p:nvPr/>
        </p:nvSpPr>
        <p:spPr bwMode="auto">
          <a:xfrm>
            <a:off x="838200" y="914400"/>
            <a:ext cx="609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46" name="Line 1084"/>
          <p:cNvSpPr>
            <a:spLocks noChangeShapeType="1"/>
          </p:cNvSpPr>
          <p:nvPr/>
        </p:nvSpPr>
        <p:spPr bwMode="auto">
          <a:xfrm flipV="1">
            <a:off x="1981200" y="2209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47" name="Line 1085"/>
          <p:cNvSpPr>
            <a:spLocks noChangeShapeType="1"/>
          </p:cNvSpPr>
          <p:nvPr/>
        </p:nvSpPr>
        <p:spPr bwMode="auto">
          <a:xfrm>
            <a:off x="26670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48" name="Line 1087"/>
          <p:cNvSpPr>
            <a:spLocks noChangeShapeType="1"/>
          </p:cNvSpPr>
          <p:nvPr/>
        </p:nvSpPr>
        <p:spPr bwMode="auto">
          <a:xfrm>
            <a:off x="2438400" y="3657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49" name="Line 1088"/>
          <p:cNvSpPr>
            <a:spLocks noChangeShapeType="1"/>
          </p:cNvSpPr>
          <p:nvPr/>
        </p:nvSpPr>
        <p:spPr bwMode="auto">
          <a:xfrm flipH="1" flipV="1">
            <a:off x="4267200" y="32766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0" name="Line 1089"/>
          <p:cNvSpPr>
            <a:spLocks noChangeShapeType="1"/>
          </p:cNvSpPr>
          <p:nvPr/>
        </p:nvSpPr>
        <p:spPr bwMode="auto">
          <a:xfrm>
            <a:off x="59436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1" name="Line 1090"/>
          <p:cNvSpPr>
            <a:spLocks noChangeShapeType="1"/>
          </p:cNvSpPr>
          <p:nvPr/>
        </p:nvSpPr>
        <p:spPr bwMode="auto">
          <a:xfrm>
            <a:off x="5943600" y="3810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2" name="Line 1091"/>
          <p:cNvSpPr>
            <a:spLocks noChangeShapeType="1"/>
          </p:cNvSpPr>
          <p:nvPr/>
        </p:nvSpPr>
        <p:spPr bwMode="auto">
          <a:xfrm>
            <a:off x="6400800" y="4572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3" name="Line 1092"/>
          <p:cNvSpPr>
            <a:spLocks noChangeShapeType="1"/>
          </p:cNvSpPr>
          <p:nvPr/>
        </p:nvSpPr>
        <p:spPr bwMode="auto">
          <a:xfrm>
            <a:off x="35052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4" name="Line 1093"/>
          <p:cNvSpPr>
            <a:spLocks noChangeShapeType="1"/>
          </p:cNvSpPr>
          <p:nvPr/>
        </p:nvSpPr>
        <p:spPr bwMode="auto">
          <a:xfrm>
            <a:off x="3429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5" name="Line 1094"/>
          <p:cNvSpPr>
            <a:spLocks noChangeShapeType="1"/>
          </p:cNvSpPr>
          <p:nvPr/>
        </p:nvSpPr>
        <p:spPr bwMode="auto">
          <a:xfrm>
            <a:off x="60198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6" name="Line 1095"/>
          <p:cNvSpPr>
            <a:spLocks noChangeShapeType="1"/>
          </p:cNvSpPr>
          <p:nvPr/>
        </p:nvSpPr>
        <p:spPr bwMode="auto">
          <a:xfrm>
            <a:off x="3276600" y="2209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7" name="Line 1096"/>
          <p:cNvSpPr>
            <a:spLocks noChangeShapeType="1"/>
          </p:cNvSpPr>
          <p:nvPr/>
        </p:nvSpPr>
        <p:spPr bwMode="auto">
          <a:xfrm>
            <a:off x="3429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0958" name="Line 1097"/>
          <p:cNvSpPr>
            <a:spLocks noChangeShapeType="1"/>
          </p:cNvSpPr>
          <p:nvPr/>
        </p:nvSpPr>
        <p:spPr bwMode="auto">
          <a:xfrm>
            <a:off x="1524000" y="3124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F34F6-F5A6-439F-93B1-B14845A274D0}" type="slidenum">
              <a:rPr lang="cs-CZ" smtClean="0"/>
              <a:pPr/>
              <a:t>73</a:t>
            </a:fld>
            <a:endParaRPr lang="cs-CZ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Kódování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Psaní programu podle přesných specifikací</a:t>
            </a:r>
          </a:p>
          <a:p>
            <a:pPr eaLnBrk="1" hangingPunct="1"/>
            <a:r>
              <a:rPr lang="cs-CZ" smtClean="0"/>
              <a:t>Člověk jako kompilátor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C5A138-0BD4-4795-BF2F-F1112AF4702E}" type="slidenum">
              <a:rPr lang="cs-CZ" smtClean="0"/>
              <a:pPr/>
              <a:t>74</a:t>
            </a:fld>
            <a:endParaRPr lang="cs-CZ" smtClean="0"/>
          </a:p>
        </p:txBody>
      </p:sp>
      <p:sp>
        <p:nvSpPr>
          <p:cNvPr id="8294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Kódování </a:t>
            </a:r>
          </a:p>
        </p:txBody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34925" y="1285875"/>
            <a:ext cx="9070975" cy="4840288"/>
          </a:xfrm>
        </p:spPr>
        <p:txBody>
          <a:bodyPr/>
          <a:lstStyle/>
          <a:p>
            <a:pPr eaLnBrk="1" hangingPunct="1"/>
            <a:r>
              <a:rPr lang="cs-CZ" sz="2800" smtClean="0"/>
              <a:t>Kódování není dnes hlavní problém</a:t>
            </a:r>
          </a:p>
          <a:p>
            <a:pPr eaLnBrk="1" hangingPunct="1"/>
            <a:r>
              <a:rPr lang="cs-CZ" sz="2800" smtClean="0"/>
              <a:t>Jedna sedmina pracnosti vývoje a pracnost kódování se dále zmenšuje</a:t>
            </a:r>
          </a:p>
          <a:p>
            <a:pPr lvl="1" eaLnBrk="1" hangingPunct="1"/>
            <a:r>
              <a:rPr lang="cs-CZ" sz="2400" smtClean="0"/>
              <a:t>Ví se, jak na věc a jak to učit a standardizoat</a:t>
            </a:r>
          </a:p>
          <a:p>
            <a:pPr lvl="1" eaLnBrk="1" hangingPunct="1"/>
            <a:r>
              <a:rPr lang="cs-CZ" sz="2400" smtClean="0"/>
              <a:t>Systémy podpory programování (vizuálnost, CASE, Delphi, Power Builder, …)</a:t>
            </a:r>
            <a:r>
              <a:rPr lang="en-US" sz="2400" smtClean="0"/>
              <a:t>, </a:t>
            </a:r>
            <a:r>
              <a:rPr lang="en-US" sz="2000" smtClean="0"/>
              <a:t>asi nevhodn</a:t>
            </a:r>
            <a:r>
              <a:rPr lang="cs-CZ" sz="2000" smtClean="0"/>
              <a:t>é pro SOA</a:t>
            </a:r>
          </a:p>
          <a:p>
            <a:pPr lvl="1" eaLnBrk="1" hangingPunct="1"/>
            <a:r>
              <a:rPr lang="cs-CZ" sz="2400" smtClean="0"/>
              <a:t>Servisní orientace, objektová orientace, komponent</a:t>
            </a:r>
          </a:p>
          <a:p>
            <a:pPr lvl="1" eaLnBrk="1" hangingPunct="1"/>
            <a:r>
              <a:rPr lang="cs-CZ" sz="2400" smtClean="0"/>
              <a:t>Problém je ve specifikacích, to je úzké místo, kódování nikoliv</a:t>
            </a:r>
          </a:p>
          <a:p>
            <a:pPr eaLnBrk="1" hangingPunct="1"/>
            <a:r>
              <a:rPr lang="cs-CZ" sz="2800" smtClean="0"/>
              <a:t>Při kódování je výhoda mládí. Nebezpečí, že se mladí omezí na kódování a nic dlouhodobějšího se nenaučí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8DFE7-6E76-4550-9510-7C48C7ED406F}" type="slidenum">
              <a:rPr lang="cs-CZ" smtClean="0"/>
              <a:pPr/>
              <a:t>75</a:t>
            </a:fld>
            <a:endParaRPr lang="cs-CZ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Programovací jazyky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Jsou méně důležité, než se má za to, úzké hrdlo je jinde </a:t>
            </a:r>
            <a:r>
              <a:rPr lang="cs-CZ" sz="2000" dirty="0" smtClean="0"/>
              <a:t>(</a:t>
            </a:r>
            <a:r>
              <a:rPr lang="cs-CZ" sz="2000" dirty="0" err="1" smtClean="0"/>
              <a:t>Prof.Malík</a:t>
            </a:r>
            <a:r>
              <a:rPr lang="cs-CZ" sz="2000" dirty="0" smtClean="0"/>
              <a:t> simuloval lidské srdce ve Fortranu, ač se tento jazyk pro to nehodí, stálo ho to dva měsíce práce, koncepce byla ale díky jazyce </a:t>
            </a:r>
            <a:r>
              <a:rPr lang="cs-CZ" sz="2000" dirty="0" err="1" smtClean="0"/>
              <a:t>Simula</a:t>
            </a:r>
            <a:r>
              <a:rPr lang="cs-CZ" sz="2000" dirty="0" smtClean="0"/>
              <a:t>, jazyka pro programování simulací, </a:t>
            </a:r>
            <a:r>
              <a:rPr lang="cs-CZ" sz="2000" dirty="0" err="1" smtClean="0"/>
              <a:t>Simula</a:t>
            </a:r>
            <a:r>
              <a:rPr lang="cs-CZ" sz="2000" dirty="0" smtClean="0"/>
              <a:t> byla jazyk prvého modelu, simulátor se používal při testech správnosti nastavení kardiostimulátorů) 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Nejen vlastnosti jazyka, ale také vývojového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 Důležité, jak se jazyk uplatní v podpoře SW architektur (COBOL a </a:t>
            </a:r>
            <a:r>
              <a:rPr lang="cs-CZ" sz="2400" dirty="0" err="1" smtClean="0"/>
              <a:t>dataflow</a:t>
            </a:r>
            <a:r>
              <a:rPr lang="cs-CZ" sz="2400" dirty="0" smtClean="0"/>
              <a:t> diagramy)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Nový jazyk se zpravidla uplatní jen, je-li určen pro volnou niku na trhu (Java pro webové stránky, </a:t>
            </a:r>
            <a:r>
              <a:rPr lang="cs-CZ" sz="2400" dirty="0" err="1" smtClean="0"/>
              <a:t>srv</a:t>
            </a:r>
            <a:r>
              <a:rPr lang="cs-CZ" sz="2400" dirty="0" smtClean="0"/>
              <a:t>. FORTRAN kontra </a:t>
            </a:r>
            <a:r>
              <a:rPr lang="cs-CZ" sz="2400" dirty="0" err="1" smtClean="0"/>
              <a:t>Algol</a:t>
            </a:r>
            <a:r>
              <a:rPr lang="cs-CZ" sz="2400" dirty="0" smtClean="0"/>
              <a:t> či PL/1)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Znalosti vývojářů závisí na jazyce a s ním spojenými nástroji a metodikami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B28D1-FA58-4C43-9A7F-B4DD1270DF95}" type="slidenum">
              <a:rPr lang="cs-CZ" smtClean="0"/>
              <a:pPr/>
              <a:t>76</a:t>
            </a:fld>
            <a:endParaRPr lang="cs-CZ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Testování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smtClean="0"/>
              <a:t>Součást evaluace (ověřování), zda produkt odpovídá potřebám uživatelů</a:t>
            </a:r>
          </a:p>
          <a:p>
            <a:pPr eaLnBrk="1" hangingPunct="1"/>
            <a:r>
              <a:rPr lang="cs-CZ" smtClean="0"/>
              <a:t>Nejpracnější etapa vývoje</a:t>
            </a:r>
          </a:p>
          <a:p>
            <a:pPr eaLnBrk="1" hangingPunct="1"/>
            <a:r>
              <a:rPr lang="cs-CZ" smtClean="0"/>
              <a:t>Jde automatizovat jen zčásti. Důvody:</a:t>
            </a:r>
          </a:p>
          <a:p>
            <a:pPr lvl="1" eaLnBrk="1" hangingPunct="1"/>
            <a:r>
              <a:rPr lang="cs-CZ" smtClean="0"/>
              <a:t>Testuje se i správnost specifikace</a:t>
            </a:r>
            <a:r>
              <a:rPr lang="en-US" smtClean="0"/>
              <a:t> a ta je fu</a:t>
            </a:r>
            <a:r>
              <a:rPr lang="cs-CZ" smtClean="0"/>
              <a:t>zzy a mění se v čase, blokované znalosti</a:t>
            </a:r>
          </a:p>
          <a:p>
            <a:pPr lvl="1" eaLnBrk="1" hangingPunct="1"/>
            <a:r>
              <a:rPr lang="cs-CZ" smtClean="0"/>
              <a:t>Nutné testovat předpoklady o schopnostech a potřebách uživatelů</a:t>
            </a:r>
          </a:p>
          <a:p>
            <a:pPr eaLnBrk="1" hangingPunct="1"/>
            <a:r>
              <a:rPr lang="cs-CZ" smtClean="0"/>
              <a:t>To vyžaduje spoluúčast uživatelů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2102EC-B6DA-4D02-BA98-722341F9E93C}" type="slidenum">
              <a:rPr lang="cs-CZ" smtClean="0"/>
              <a:pPr/>
              <a:t>77</a:t>
            </a:fld>
            <a:endParaRPr lang="cs-CZ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Testování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95400"/>
            <a:ext cx="885825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/>
              <a:t>Mnohé problémy lze automatizovat jen zčásti i v případě dokonalých specifikací, jaké bývají u kritických aplikaci.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000" dirty="0" smtClean="0"/>
              <a:t>Důvody: </a:t>
            </a:r>
            <a:r>
              <a:rPr lang="cs-CZ" sz="2000" dirty="0" err="1" smtClean="0"/>
              <a:t>Churchova</a:t>
            </a:r>
            <a:r>
              <a:rPr lang="cs-CZ" sz="2000" dirty="0" smtClean="0"/>
              <a:t> </a:t>
            </a:r>
            <a:r>
              <a:rPr lang="cs-CZ" sz="2000" dirty="0" err="1" smtClean="0"/>
              <a:t>téze</a:t>
            </a:r>
            <a:r>
              <a:rPr lang="cs-CZ" sz="2000" dirty="0" smtClean="0"/>
              <a:t>, co nejde algoritmizovat na </a:t>
            </a:r>
            <a:r>
              <a:rPr lang="cs-CZ" sz="2000" dirty="0" err="1" smtClean="0"/>
              <a:t>Turingově</a:t>
            </a:r>
            <a:r>
              <a:rPr lang="cs-CZ" sz="2000" dirty="0" smtClean="0"/>
              <a:t> stroji, nelze vůbec, složitost reálného světa – ten není počítačem, je náhodný v principu (kvantová mechanika)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 </a:t>
            </a:r>
            <a:r>
              <a:rPr lang="cs-CZ" sz="2400" dirty="0" smtClean="0"/>
              <a:t>Algoritmicky nerozhodnutelné  problémy při testování, na příklad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Detekce mrtvého kódu 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Otestování všech kombinací návazností větví programu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Detekce nekonečného cyklu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Důsledek: Nelze plně automatizovat, tvůrčí problém, 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Řeší se heuristicky, vždy ale nějaký problém zůstane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88F89B-A991-4C04-98A0-1FC5AEA0BA28}" type="slidenum">
              <a:rPr lang="cs-CZ" smtClean="0"/>
              <a:pPr/>
              <a:t>78</a:t>
            </a:fld>
            <a:endParaRPr lang="cs-CZ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Testování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cs-CZ" dirty="0" smtClean="0"/>
              <a:t>Součást evaluace (ověřování), zda produkt odpovídá potřebám uživatelů</a:t>
            </a:r>
          </a:p>
          <a:p>
            <a:pPr eaLnBrk="1" hangingPunct="1"/>
            <a:r>
              <a:rPr lang="cs-CZ" dirty="0" smtClean="0"/>
              <a:t>Většinou zahrnuje i testování s uživatelem</a:t>
            </a:r>
          </a:p>
          <a:p>
            <a:pPr lvl="1" eaLnBrk="1" hangingPunct="1"/>
            <a:r>
              <a:rPr lang="cs-CZ" dirty="0" smtClean="0"/>
              <a:t>To je největší problém </a:t>
            </a:r>
          </a:p>
          <a:p>
            <a:pPr eaLnBrk="1" hangingPunct="1"/>
            <a:r>
              <a:rPr lang="cs-CZ" dirty="0" smtClean="0"/>
              <a:t>Výše uvedené problémy indikují, že nelze prakticky nikdy odstranit všechny problémy, nelze </a:t>
            </a:r>
            <a:r>
              <a:rPr lang="cs-CZ" dirty="0" err="1" smtClean="0"/>
              <a:t>zero</a:t>
            </a:r>
            <a:r>
              <a:rPr lang="cs-CZ" dirty="0" smtClean="0"/>
              <a:t> </a:t>
            </a:r>
            <a:r>
              <a:rPr lang="cs-CZ" dirty="0" err="1" smtClean="0"/>
              <a:t>defect</a:t>
            </a:r>
            <a:r>
              <a:rPr lang="cs-CZ" dirty="0" smtClean="0"/>
              <a:t>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F1809-6D76-45AD-AEC6-1AC844BEFE71}" type="slidenum">
              <a:rPr lang="cs-CZ" smtClean="0"/>
              <a:pPr/>
              <a:t>79</a:t>
            </a:fld>
            <a:endParaRPr lang="cs-CZ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smtClean="0"/>
              <a:t>Pravděpodobnost neúspěchu</a:t>
            </a:r>
            <a:br>
              <a:rPr lang="cs-CZ" sz="4000" smtClean="0"/>
            </a:br>
            <a:r>
              <a:rPr lang="cs-CZ" sz="4000" smtClean="0"/>
              <a:t>v závislosti na době testování</a:t>
            </a:r>
          </a:p>
        </p:txBody>
      </p:sp>
      <p:pic>
        <p:nvPicPr>
          <p:cNvPr id="8806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8331200" cy="539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B8B66-A8DB-412C-A874-209EFC42705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mtClean="0"/>
              <a:t>K SOA, základní sestava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341438"/>
          <a:ext cx="8229600" cy="4384675"/>
        </p:xfrm>
        <a:graphic>
          <a:graphicData uri="http://schemas.openxmlformats.org/presentationml/2006/ole">
            <p:oleObj spid="_x0000_s3074" name="Dokument" r:id="rId3" imgW="5128157" imgH="232299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D76660-17DE-4406-98BA-C4D72EDB3D6B}" type="slidenum">
              <a:rPr lang="cs-CZ" sz="1400" i="0"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80</a:t>
            </a:fld>
            <a:endParaRPr lang="cs-CZ" sz="1400" i="0">
              <a:latin typeface="Arial" charset="0"/>
            </a:endParaRPr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Najímaný tým, vrchol a odhad doby řešení</a:t>
            </a:r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>
            <p:ph type="body" idx="4294967295"/>
          </p:nvPr>
        </p:nvGraphicFramePr>
        <p:xfrm>
          <a:off x="323850" y="1341438"/>
          <a:ext cx="8229600" cy="3943350"/>
        </p:xfrm>
        <a:graphic>
          <a:graphicData uri="http://schemas.openxmlformats.org/presentationml/2006/ole">
            <p:oleObj spid="_x0000_s9218" name="Graf" r:id="rId3" imgW="5029200" imgH="2409952" progId="Excel.Sheet.8">
              <p:embed/>
            </p:oleObj>
          </a:graphicData>
        </a:graphic>
      </p:graphicFrame>
      <p:sp>
        <p:nvSpPr>
          <p:cNvPr id="9221" name="Text Box 1028"/>
          <p:cNvSpPr txBox="1">
            <a:spLocks noChangeArrowheads="1"/>
          </p:cNvSpPr>
          <p:nvPr/>
        </p:nvSpPr>
        <p:spPr bwMode="auto">
          <a:xfrm>
            <a:off x="7315200" y="510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čas</a:t>
            </a:r>
          </a:p>
        </p:txBody>
      </p:sp>
      <p:sp>
        <p:nvSpPr>
          <p:cNvPr id="9222" name="Text Box 1029"/>
          <p:cNvSpPr txBox="1">
            <a:spLocks noChangeArrowheads="1"/>
          </p:cNvSpPr>
          <p:nvPr/>
        </p:nvSpPr>
        <p:spPr bwMode="auto">
          <a:xfrm>
            <a:off x="971550" y="1700213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Osoby/max. velikost týmu</a:t>
            </a:r>
          </a:p>
        </p:txBody>
      </p:sp>
      <p:sp>
        <p:nvSpPr>
          <p:cNvPr id="9223" name="Text Box 1030"/>
          <p:cNvSpPr txBox="1">
            <a:spLocks noChangeArrowheads="1"/>
          </p:cNvSpPr>
          <p:nvPr/>
        </p:nvSpPr>
        <p:spPr bwMode="auto">
          <a:xfrm>
            <a:off x="3276600" y="2205038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2000" i="0">
                <a:latin typeface="Arial" charset="0"/>
              </a:rPr>
              <a:t>Vlevo sešikmená funkce</a:t>
            </a:r>
          </a:p>
        </p:txBody>
      </p:sp>
      <p:sp>
        <p:nvSpPr>
          <p:cNvPr id="9224" name="Text Box 1031"/>
          <p:cNvSpPr txBox="1">
            <a:spLocks noChangeArrowheads="1"/>
          </p:cNvSpPr>
          <p:nvPr/>
        </p:nvSpPr>
        <p:spPr bwMode="auto">
          <a:xfrm>
            <a:off x="1706563" y="1401763"/>
            <a:ext cx="5529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sz="1600" i="0">
              <a:latin typeface="Arial" charset="0"/>
            </a:endParaRPr>
          </a:p>
        </p:txBody>
      </p:sp>
      <p:sp>
        <p:nvSpPr>
          <p:cNvPr id="9225" name="Text Box 1032"/>
          <p:cNvSpPr txBox="1">
            <a:spLocks noChangeArrowheads="1"/>
          </p:cNvSpPr>
          <p:nvPr/>
        </p:nvSpPr>
        <p:spPr bwMode="auto">
          <a:xfrm>
            <a:off x="538163" y="5876925"/>
            <a:ext cx="7489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Transformace proměnných tak, aby max bylo v bodě 1 a mělo hodnotu 1 a v nule byla hodnota funkce prakticky nula. U pevného týmu odpovídá intensitě práce</a:t>
            </a:r>
          </a:p>
        </p:txBody>
      </p:sp>
      <p:sp>
        <p:nvSpPr>
          <p:cNvPr id="9226" name="Line 1033"/>
          <p:cNvSpPr>
            <a:spLocks noChangeShapeType="1"/>
          </p:cNvSpPr>
          <p:nvPr/>
        </p:nvSpPr>
        <p:spPr bwMode="auto">
          <a:xfrm flipV="1">
            <a:off x="3635375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7" name="Text Box 1034"/>
          <p:cNvSpPr txBox="1">
            <a:spLocks noChangeArrowheads="1"/>
          </p:cNvSpPr>
          <p:nvPr/>
        </p:nvSpPr>
        <p:spPr bwMode="auto">
          <a:xfrm>
            <a:off x="3203575" y="3068638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Předání</a:t>
            </a:r>
          </a:p>
        </p:txBody>
      </p:sp>
      <p:sp>
        <p:nvSpPr>
          <p:cNvPr id="9228" name="Line 1035"/>
          <p:cNvSpPr>
            <a:spLocks noChangeShapeType="1"/>
          </p:cNvSpPr>
          <p:nvPr/>
        </p:nvSpPr>
        <p:spPr bwMode="auto">
          <a:xfrm flipV="1">
            <a:off x="1955800" y="245745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779838" y="41497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3319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124075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8432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solidFill>
                  <a:srgbClr val="CC3300"/>
                </a:solidFill>
                <a:latin typeface="Arial" charset="0"/>
              </a:rPr>
              <a:t>1/4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284663" y="3500438"/>
            <a:ext cx="4175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Zákon třetin: maximum třetina doby do předání a třetina spotřeby práce do předání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8927B-4C3A-4D48-BA33-0ADD2013E3D9}" type="slidenum">
              <a:rPr lang="cs-CZ" smtClean="0"/>
              <a:pPr/>
              <a:t>81</a:t>
            </a:fld>
            <a:endParaRPr lang="cs-CZ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Nelze zero defect software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3600" smtClean="0"/>
              <a:t>Ale jak řídit, když průběh funkcí neznám</a:t>
            </a:r>
            <a:r>
              <a:rPr lang="cs-CZ" smtClean="0"/>
              <a:t>?</a:t>
            </a:r>
          </a:p>
          <a:p>
            <a:pPr eaLnBrk="1" hangingPunct="1"/>
            <a:r>
              <a:rPr lang="cs-CZ" smtClean="0"/>
              <a:t>Intuice manažera - odhadne nejvhodnější dobu</a:t>
            </a:r>
          </a:p>
          <a:p>
            <a:pPr eaLnBrk="1" hangingPunct="1"/>
            <a:r>
              <a:rPr lang="cs-CZ" smtClean="0"/>
              <a:t>Obecně je pocit, že lépe předat před minimem než po minimu </a:t>
            </a:r>
          </a:p>
          <a:p>
            <a:pPr eaLnBrk="1" hangingPunct="1"/>
            <a:r>
              <a:rPr lang="cs-CZ" smtClean="0"/>
              <a:t>Proč?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88996-0FD7-4186-A803-514F8003BA29}" type="slidenum">
              <a:rPr lang="cs-CZ" smtClean="0"/>
              <a:pPr/>
              <a:t>82</a:t>
            </a:fld>
            <a:endParaRPr lang="cs-CZ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Obecně je pocit, že lépe před minimem než po minimu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lvl="1" eaLnBrk="1" hangingPunct="1"/>
            <a:r>
              <a:rPr lang="cs-CZ" smtClean="0"/>
              <a:t>Po minimu z dlouhodobého hlediska zvětším možnost, že vyroste konkurence</a:t>
            </a:r>
          </a:p>
          <a:p>
            <a:pPr lvl="1" eaLnBrk="1" hangingPunct="1"/>
            <a:r>
              <a:rPr lang="cs-CZ" smtClean="0"/>
              <a:t>Také ne zcela správný pocit, že už je to dobré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2D214A-CA17-4E6D-9B3B-0D9A64C93308}" type="slidenum">
              <a:rPr lang="cs-CZ" smtClean="0"/>
              <a:pPr/>
              <a:t>83</a:t>
            </a:fld>
            <a:endParaRPr lang="cs-CZ" smtClean="0"/>
          </a:p>
        </p:txBody>
      </p:sp>
      <p:pic>
        <p:nvPicPr>
          <p:cNvPr id="91139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76327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Text Box 1027"/>
          <p:cNvSpPr txBox="1">
            <a:spLocks noChangeArrowheads="1"/>
          </p:cNvSpPr>
          <p:nvPr/>
        </p:nvSpPr>
        <p:spPr bwMode="auto">
          <a:xfrm>
            <a:off x="457200" y="381000"/>
            <a:ext cx="8458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i="0">
                <a:latin typeface="Arial" charset="0"/>
              </a:rPr>
              <a:t>Jak poznat, že je produkt dostatečně spolehlivý, </a:t>
            </a:r>
            <a:r>
              <a:rPr lang="cs-CZ" sz="2400" i="0">
                <a:latin typeface="Arial" charset="0"/>
              </a:rPr>
              <a:t>použitelné jako test ukončení testování u kritických aplikací </a:t>
            </a:r>
          </a:p>
        </p:txBody>
      </p:sp>
      <p:sp>
        <p:nvSpPr>
          <p:cNvPr id="91141" name="Text Box 1028"/>
          <p:cNvSpPr txBox="1">
            <a:spLocks noChangeArrowheads="1"/>
          </p:cNvSpPr>
          <p:nvPr/>
        </p:nvSpPr>
        <p:spPr bwMode="auto">
          <a:xfrm>
            <a:off x="4191000" y="26670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sz="1600" i="0">
              <a:latin typeface="Arial" charset="0"/>
            </a:endParaRPr>
          </a:p>
        </p:txBody>
      </p:sp>
      <p:sp>
        <p:nvSpPr>
          <p:cNvPr id="91142" name="Text Box 1029"/>
          <p:cNvSpPr txBox="1">
            <a:spLocks noChangeArrowheads="1"/>
          </p:cNvSpPr>
          <p:nvPr/>
        </p:nvSpPr>
        <p:spPr bwMode="auto">
          <a:xfrm>
            <a:off x="4067175" y="2636838"/>
            <a:ext cx="25146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600" i="0">
                <a:latin typeface="Arial" charset="0"/>
              </a:rPr>
              <a:t>Hranice konfidenčního intervalu </a:t>
            </a:r>
          </a:p>
        </p:txBody>
      </p:sp>
      <p:sp>
        <p:nvSpPr>
          <p:cNvPr id="91143" name="Text Box 1030"/>
          <p:cNvSpPr txBox="1">
            <a:spLocks noChangeArrowheads="1"/>
          </p:cNvSpPr>
          <p:nvPr/>
        </p:nvSpPr>
        <p:spPr bwMode="auto">
          <a:xfrm>
            <a:off x="1066800" y="5257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sz="1800" i="0">
                <a:latin typeface="Arial" charset="0"/>
              </a:rPr>
              <a:t>Existují účinnější postupy z teorie spolehlivosti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C04FF-3B73-4744-96FD-01CEA7BCC2E3}" type="slidenum">
              <a:rPr lang="cs-CZ" smtClean="0"/>
              <a:pPr/>
              <a:t>84</a:t>
            </a:fld>
            <a:endParaRPr lang="cs-CZ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testů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Částí, (unit tests)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samostatných kusů programů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 dost často testují programátoři sami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Integrační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Shora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Zdola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Selektivní, sendvič, jádro a programy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Regresní (zopakování většiny testů)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Může být příliš náročné na uživatele a na provoz, v agilním vývoji spíše pravidlo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A2A46-9985-447A-A61F-60426D00844B}" type="slidenum">
              <a:rPr lang="cs-CZ" smtClean="0"/>
              <a:pPr/>
              <a:t>85</a:t>
            </a:fld>
            <a:endParaRPr lang="cs-CZ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testů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Funkcí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Ucelených akcí systému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V simulovaném provozu jako celek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Předávací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 </a:t>
            </a:r>
            <a:r>
              <a:rPr lang="cs-CZ" smtClean="0"/>
              <a:t>Podle smlouvy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Test užíváním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Zkušební provoz 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Test simulací nebo prototypem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37160-8380-40F4-B52A-1550DAF0BDF5}" type="slidenum">
              <a:rPr lang="cs-CZ" smtClean="0"/>
              <a:pPr/>
              <a:t>86</a:t>
            </a:fld>
            <a:endParaRPr lang="cs-CZ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Integrace zdola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cs-CZ" smtClean="0"/>
              <a:t>Je třeba mnoho pomocných dat a programů</a:t>
            </a:r>
          </a:p>
          <a:p>
            <a:pPr eaLnBrk="1" hangingPunct="1">
              <a:buFontTx/>
              <a:buChar char="-"/>
            </a:pPr>
            <a:r>
              <a:rPr lang="cs-CZ" smtClean="0"/>
              <a:t>Funkce systému se testují a mohou předvádět poměrně pozdě</a:t>
            </a:r>
          </a:p>
          <a:p>
            <a:pPr eaLnBrk="1" hangingPunct="1">
              <a:buFontTx/>
              <a:buNone/>
            </a:pPr>
            <a:r>
              <a:rPr lang="cs-CZ" smtClean="0"/>
              <a:t>+ Moduly jsou obecněji použitelné (méně závisí na změnách funkcí systému) </a:t>
            </a:r>
          </a:p>
          <a:p>
            <a:pPr eaLnBrk="1" hangingPunct="1">
              <a:buFontTx/>
              <a:buNone/>
            </a:pPr>
            <a:r>
              <a:rPr lang="cs-CZ" smtClean="0"/>
              <a:t>+ Ověřují se možnosti implementace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>
              <a:buFontTx/>
              <a:buChar char="-"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CFD19-8EBD-472F-9D7A-17B9C1AF143C}" type="slidenum">
              <a:rPr lang="cs-CZ" smtClean="0"/>
              <a:pPr/>
              <a:t>87</a:t>
            </a:fld>
            <a:endParaRPr lang="cs-CZ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Integrace shora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+ Je třeba méně  pomocných dat a programů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+ Funkce systému  a rozhraní se testují a mohou předvádět poměrně brzy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mtClean="0"/>
              <a:t>Moduly jsou  použitelné jen v daném prostředí (někdy je to výhoda)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mtClean="0"/>
              <a:t>Chyby na vyšších úrovních mohou být fatální (až příliš pozdě se zjistí problémy s implementací)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66C43-E4EF-4E34-BAD3-6AA6287BF5AD}" type="slidenum">
              <a:rPr lang="cs-CZ" smtClean="0"/>
              <a:pPr/>
              <a:t>88</a:t>
            </a:fld>
            <a:endParaRPr lang="cs-CZ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Podpora testů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800" smtClean="0"/>
              <a:t> CASE systémy mají testovací roboty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IBM Rose, RRrobot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Agilní přístup, buduje se testovací podsystém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Generátory (power builder)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Systémy podpory programování usnadňují testování, spíše detailů  </a:t>
            </a:r>
          </a:p>
          <a:p>
            <a:pPr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800" smtClean="0"/>
              <a:t>Pracnost testování závisí na architektuře systému, v SOA  a při agilním vývoji je menší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Znovupoužitelnost a produkty třetích stran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Možnost testování služeb přesměrováním zpráv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Využívání prototypů a žurnálů</a:t>
            </a:r>
          </a:p>
          <a:p>
            <a:pPr lvl="1" eaLnBrk="1" hangingPunct="1">
              <a:lnSpc>
                <a:spcPct val="80000"/>
              </a:lnSpc>
              <a:tabLst>
                <a:tab pos="3238500" algn="l"/>
              </a:tabLst>
            </a:pPr>
            <a:r>
              <a:rPr lang="cs-CZ" sz="2400" smtClean="0"/>
              <a:t>Mentálně zvládnutelné</a:t>
            </a:r>
          </a:p>
          <a:p>
            <a:pPr eaLnBrk="1" hangingPunct="1">
              <a:lnSpc>
                <a:spcPct val="80000"/>
              </a:lnSpc>
              <a:tabLst>
                <a:tab pos="3238500" algn="l"/>
              </a:tabLst>
            </a:pPr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4027F-D9A9-477E-AB0B-EFD0806945A3}" type="slidenum">
              <a:rPr lang="cs-CZ" smtClean="0"/>
              <a:pPr/>
              <a:t>89</a:t>
            </a:fld>
            <a:endParaRPr lang="cs-CZ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Programátoři a testéři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sz="2800" smtClean="0"/>
              <a:t>Tři varianty „spolupráce“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z="2400" smtClean="0"/>
              <a:t>Programátor je  současně testér</a:t>
            </a:r>
          </a:p>
          <a:p>
            <a:pPr marL="1371600" lvl="2" indent="-457200" eaLnBrk="1" hangingPunct="1"/>
            <a:r>
              <a:rPr lang="cs-CZ" sz="2000" smtClean="0"/>
              <a:t>Populární, rychlé, málo účinné (vadí u kritických aplikací)</a:t>
            </a:r>
          </a:p>
          <a:p>
            <a:pPr marL="1371600" lvl="2" indent="-457200" eaLnBrk="1" hangingPunct="1">
              <a:buFontTx/>
              <a:buNone/>
            </a:pPr>
            <a:r>
              <a:rPr lang="cs-CZ" sz="2000" smtClean="0"/>
              <a:t>        Kompromis: Unit tests. Testy částí.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z="2400" smtClean="0"/>
              <a:t>Testér je specifická role, bílé skříňky</a:t>
            </a:r>
          </a:p>
          <a:p>
            <a:pPr marL="1371600" lvl="2" indent="-457200" eaLnBrk="1" hangingPunct="1"/>
            <a:r>
              <a:rPr lang="cs-CZ" sz="2000" smtClean="0"/>
              <a:t>Testér spolupracuje s programátorem při nápravě  selhání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sz="2400" smtClean="0"/>
              <a:t>Testér testuje černé skříňky, testéři nemají zdrojové kódy ani kontakt s programátory</a:t>
            </a:r>
          </a:p>
          <a:p>
            <a:pPr marL="609600" indent="-609600" eaLnBrk="1" hangingPunct="1"/>
            <a:r>
              <a:rPr lang="cs-CZ" sz="2800" smtClean="0"/>
              <a:t>Nejúčinnější je 3, ale je to velmi drahé a vyžaduje to kvalitní profesionály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E96DEA-EB14-4131-BDA8-8D987781511F}" type="slidenum">
              <a:rPr lang="cs-CZ" smtClean="0"/>
              <a:pPr/>
              <a:t>9</a:t>
            </a:fld>
            <a:endParaRPr lang="cs-CZ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8964613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183A31-773F-48C3-8874-7366329E2387}" type="slidenum">
              <a:rPr lang="cs-CZ" smtClean="0"/>
              <a:pPr/>
              <a:t>90</a:t>
            </a:fld>
            <a:endParaRPr lang="cs-CZ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Terminologie testování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17663"/>
            <a:ext cx="85725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Selhání</a:t>
            </a:r>
            <a:r>
              <a:rPr lang="cs-CZ" smtClean="0"/>
              <a:t> – jiný než očekávaný výsledek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Neúspěch testu</a:t>
            </a:r>
            <a:r>
              <a:rPr lang="cs-CZ" smtClean="0"/>
              <a:t> – nedetekuje selhání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Testový případ</a:t>
            </a:r>
            <a:r>
              <a:rPr lang="cs-CZ" smtClean="0"/>
              <a:t>: Data, scénář, výsledky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Testová procedura</a:t>
            </a:r>
            <a:r>
              <a:rPr lang="cs-CZ" smtClean="0"/>
              <a:t>: Síť testových případů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Test</a:t>
            </a:r>
            <a:r>
              <a:rPr lang="cs-CZ" smtClean="0"/>
              <a:t>: Síť testových procedur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Položka k testování</a:t>
            </a:r>
            <a:r>
              <a:rPr lang="cs-CZ" smtClean="0"/>
              <a:t>: Vše, co potřebuje testový případ (prostředí, SW, data, scénáře, očekávané chování systému, výstupy)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BB362-9D5A-4882-99E0-0208577E69F8}" type="slidenum">
              <a:rPr lang="cs-CZ" smtClean="0"/>
              <a:pPr/>
              <a:t>91</a:t>
            </a:fld>
            <a:endParaRPr 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Terminologie testování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8686800" cy="4786312"/>
          </a:xfrm>
        </p:spPr>
        <p:txBody>
          <a:bodyPr/>
          <a:lstStyle/>
          <a:p>
            <a:pPr eaLnBrk="1" hangingPunct="1"/>
            <a:r>
              <a:rPr lang="cs-CZ" sz="2800" smtClean="0"/>
              <a:t>U agilního programování se nejprve definují testové případy pro nově vyvíjenou část</a:t>
            </a:r>
          </a:p>
          <a:p>
            <a:pPr eaLnBrk="1" hangingPunct="1"/>
            <a:r>
              <a:rPr lang="cs-CZ" sz="2800" smtClean="0"/>
              <a:t>Naprogramuje se část</a:t>
            </a:r>
          </a:p>
          <a:p>
            <a:pPr eaLnBrk="1" hangingPunct="1"/>
            <a:r>
              <a:rPr lang="cs-CZ" sz="2800" smtClean="0"/>
              <a:t>Testové případy se použijí k otestování části (fakultativně), provádí programátor</a:t>
            </a:r>
          </a:p>
          <a:p>
            <a:pPr eaLnBrk="1" hangingPunct="1"/>
            <a:r>
              <a:rPr lang="cs-CZ" sz="2800" smtClean="0"/>
              <a:t>Testové případy se integrují s ostatními testy</a:t>
            </a:r>
          </a:p>
          <a:p>
            <a:pPr eaLnBrk="1" hangingPunct="1"/>
            <a:r>
              <a:rPr lang="cs-CZ" sz="2800" smtClean="0"/>
              <a:t>Systém se integruje a testuje jako celek</a:t>
            </a:r>
          </a:p>
          <a:p>
            <a:pPr lvl="1" eaLnBrk="1" hangingPunct="1"/>
            <a:r>
              <a:rPr lang="cs-CZ" sz="2400" smtClean="0"/>
              <a:t>Standardní je regresní testování (opakování podstané části dosud provedených testů)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FFC276-220A-4C93-A51B-3BD482FE7448}" type="slidenum">
              <a:rPr lang="cs-CZ" smtClean="0"/>
              <a:pPr/>
              <a:t>92</a:t>
            </a:fld>
            <a:endParaRPr lang="cs-CZ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Specifikace testů 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</a:t>
            </a:r>
          </a:p>
          <a:p>
            <a:pPr eaLnBrk="1" hangingPunct="1"/>
            <a:r>
              <a:rPr lang="cs-CZ" smtClean="0"/>
              <a:t>Podmínky a způsob provedení                             </a:t>
            </a:r>
          </a:p>
          <a:p>
            <a:pPr eaLnBrk="1" hangingPunct="1"/>
            <a:r>
              <a:rPr lang="cs-CZ" smtClean="0"/>
              <a:t>Popis testu, testové procedury </a:t>
            </a:r>
          </a:p>
          <a:p>
            <a:pPr eaLnBrk="1" hangingPunct="1"/>
            <a:r>
              <a:rPr lang="cs-CZ" smtClean="0"/>
              <a:t>Kriterium přijetí/zamítnutí testů</a:t>
            </a:r>
          </a:p>
          <a:p>
            <a:pPr eaLnBrk="1" hangingPunct="1"/>
            <a:r>
              <a:rPr lang="cs-CZ" smtClean="0"/>
              <a:t>Kriteria pro přerušení testu</a:t>
            </a:r>
          </a:p>
          <a:p>
            <a:pPr eaLnBrk="1" hangingPunct="1"/>
            <a:r>
              <a:rPr lang="cs-CZ" smtClean="0"/>
              <a:t>Rizika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46438-CA69-49F3-8012-DC26E881C9B2}" type="slidenum">
              <a:rPr lang="cs-CZ" smtClean="0"/>
              <a:pPr/>
              <a:t>93</a:t>
            </a:fld>
            <a:endParaRPr lang="cs-CZ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Popis problému (selhání)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Prováděný testový případ, procedura, test („místo“) </a:t>
            </a:r>
          </a:p>
          <a:p>
            <a:pPr eaLnBrk="1" hangingPunct="1"/>
            <a:r>
              <a:rPr lang="cs-CZ" sz="2800" smtClean="0"/>
              <a:t>Skutečné výsledky ve srovnání s očekávanými</a:t>
            </a:r>
          </a:p>
          <a:p>
            <a:pPr eaLnBrk="1" hangingPunct="1"/>
            <a:r>
              <a:rPr lang="cs-CZ" sz="2800" smtClean="0"/>
              <a:t>Popis anomálie</a:t>
            </a:r>
          </a:p>
          <a:p>
            <a:pPr eaLnBrk="1" hangingPunct="1"/>
            <a:r>
              <a:rPr lang="cs-CZ" sz="2800" smtClean="0"/>
              <a:t>Doba</a:t>
            </a:r>
          </a:p>
          <a:p>
            <a:pPr eaLnBrk="1" hangingPunct="1"/>
            <a:r>
              <a:rPr lang="cs-CZ" sz="2800" smtClean="0"/>
              <a:t>Pokusy o opakování</a:t>
            </a:r>
          </a:p>
          <a:p>
            <a:pPr eaLnBrk="1" hangingPunct="1"/>
            <a:r>
              <a:rPr lang="cs-CZ" sz="2800" smtClean="0"/>
              <a:t>Kdo testoval</a:t>
            </a:r>
          </a:p>
          <a:p>
            <a:pPr eaLnBrk="1" hangingPunct="1"/>
            <a:r>
              <a:rPr lang="cs-CZ" b="1" smtClean="0"/>
              <a:t>Nemají být návrhy oprav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DB084A-82B1-4D1E-82B7-EB778942BA08}" type="slidenum">
              <a:rPr lang="cs-CZ" smtClean="0"/>
              <a:pPr/>
              <a:t>94</a:t>
            </a:fld>
            <a:endParaRPr lang="cs-CZ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 testování</a:t>
            </a:r>
          </a:p>
        </p:txBody>
      </p:sp>
      <p:pic>
        <p:nvPicPr>
          <p:cNvPr id="10240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533400"/>
            <a:ext cx="8496300" cy="5576888"/>
          </a:xfrm>
          <a:noFill/>
        </p:spPr>
      </p:pic>
      <p:sp>
        <p:nvSpPr>
          <p:cNvPr id="102405" name="Line 4"/>
          <p:cNvSpPr>
            <a:spLocks noChangeShapeType="1"/>
          </p:cNvSpPr>
          <p:nvPr/>
        </p:nvSpPr>
        <p:spPr bwMode="auto">
          <a:xfrm flipV="1">
            <a:off x="4724400" y="1752600"/>
            <a:ext cx="114300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438400" y="2743200"/>
            <a:ext cx="25908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FontTx/>
              <a:buNone/>
            </a:pPr>
            <a:r>
              <a:rPr lang="cs-CZ" sz="1400" i="0">
                <a:latin typeface="Arial" charset="0"/>
              </a:rPr>
              <a:t>Specifikace testových případů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868988" y="3779838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cs-CZ" sz="2400">
                <a:latin typeface="Arial" charset="0"/>
              </a:rPr>
              <a:t>Nebývá nutné</a:t>
            </a:r>
          </a:p>
          <a:p>
            <a:pPr>
              <a:buFontTx/>
              <a:buNone/>
            </a:pPr>
            <a:r>
              <a:rPr lang="cs-CZ" sz="2400">
                <a:latin typeface="Arial" charset="0"/>
              </a:rPr>
              <a:t> u agilních forem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A06558-AA06-4B35-8B95-53919AFCB212}" type="slidenum">
              <a:rPr lang="cs-CZ" smtClean="0"/>
              <a:pPr/>
              <a:t>95</a:t>
            </a:fld>
            <a:endParaRPr lang="cs-CZ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Souhrnná zpráva o testech 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Zprávy o předání položek</a:t>
            </a:r>
          </a:p>
          <a:p>
            <a:pPr eaLnBrk="1" hangingPunct="1"/>
            <a:r>
              <a:rPr lang="cs-CZ" smtClean="0"/>
              <a:t>Žurnál testů</a:t>
            </a:r>
          </a:p>
          <a:p>
            <a:pPr eaLnBrk="1" hangingPunct="1"/>
            <a:r>
              <a:rPr lang="cs-CZ" smtClean="0"/>
              <a:t>Zprávy o selháních (incidentech)</a:t>
            </a:r>
          </a:p>
          <a:p>
            <a:pPr eaLnBrk="1" hangingPunct="1"/>
            <a:r>
              <a:rPr lang="cs-CZ" smtClean="0"/>
              <a:t>Souhrnné hodnocení </a:t>
            </a:r>
          </a:p>
          <a:p>
            <a:pPr lvl="1" eaLnBrk="1" hangingPunct="1"/>
            <a:r>
              <a:rPr lang="cs-CZ" smtClean="0"/>
              <a:t>Co se vše testovalo</a:t>
            </a:r>
          </a:p>
          <a:p>
            <a:pPr lvl="1" eaLnBrk="1" hangingPunct="1"/>
            <a:r>
              <a:rPr lang="cs-CZ" smtClean="0"/>
              <a:t>Hodnocení výsledku (přijmout/nepřijmout testovaný produkt, případná opatření)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F7C719-1C05-4FA4-9003-1CDCF85FE205}" type="slidenum">
              <a:rPr lang="cs-CZ" smtClean="0"/>
              <a:pPr/>
              <a:t>96</a:t>
            </a:fld>
            <a:endParaRPr lang="cs-CZ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Testové metriky (Příklady)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Počet modulů modifikovaných při vývoji/změně.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Počet defektů odstraněných v dané etapě.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Pro modul počet defektů na tisíc řádků.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 Počet změněných příkazů/míst.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 Doba na lokalizaci a odstranění chyby.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 Druhy a frekvence selhání systému.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  Výčet modulů s největším (nejmenším) počtem defektů.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800" smtClean="0"/>
              <a:t>Výčet modulů, které jsou nejsložitější, tj. těch, pro něž nějaká metrika nabývá extrémních hodnot nebo překračuje nějakou hodnotu.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B6B45-08AF-41CD-91D8-7C7616EB0B29}" type="slidenum">
              <a:rPr lang="cs-CZ" smtClean="0"/>
              <a:pPr/>
              <a:t>97</a:t>
            </a:fld>
            <a:endParaRPr lang="cs-CZ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Evidence příčin selhání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chyba specifikací</a:t>
            </a:r>
          </a:p>
          <a:p>
            <a:pPr eaLnBrk="1" hangingPunct="1"/>
            <a:r>
              <a:rPr lang="cs-CZ" smtClean="0"/>
              <a:t> chyba návrhu,</a:t>
            </a:r>
          </a:p>
          <a:p>
            <a:pPr eaLnBrk="1" hangingPunct="1"/>
            <a:r>
              <a:rPr lang="cs-CZ" smtClean="0"/>
              <a:t> kódovací chyby,</a:t>
            </a:r>
          </a:p>
          <a:p>
            <a:pPr eaLnBrk="1" hangingPunct="1"/>
            <a:r>
              <a:rPr lang="cs-CZ" smtClean="0"/>
              <a:t> selhání hardwaru,</a:t>
            </a:r>
          </a:p>
          <a:p>
            <a:pPr eaLnBrk="1" hangingPunct="1"/>
            <a:r>
              <a:rPr lang="cs-CZ" smtClean="0"/>
              <a:t> chyba v reakci softwaru na selhání hardwaru (př. Škoda Plzeň)</a:t>
            </a:r>
          </a:p>
          <a:p>
            <a:pPr eaLnBrk="1" hangingPunct="1"/>
            <a:r>
              <a:rPr lang="cs-CZ" smtClean="0"/>
              <a:t>chyba obsluhy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97CB4-5F1C-411A-98FA-061F0D6AFE67}" type="slidenum">
              <a:rPr lang="cs-CZ" smtClean="0"/>
              <a:pPr/>
              <a:t>98</a:t>
            </a:fld>
            <a:endParaRPr lang="cs-CZ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testovacích metrik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Kdy ukončit testování</a:t>
            </a:r>
          </a:p>
          <a:p>
            <a:pPr eaLnBrk="1" hangingPunct="1"/>
            <a:r>
              <a:rPr lang="cs-CZ" smtClean="0"/>
              <a:t>Dodatečná kontrola efektivnosti oponentur</a:t>
            </a:r>
          </a:p>
          <a:p>
            <a:pPr eaLnBrk="1" hangingPunct="1"/>
            <a:r>
              <a:rPr lang="cs-CZ" smtClean="0"/>
              <a:t> Ověřování kvality nástrojů a jejich efektů</a:t>
            </a:r>
          </a:p>
          <a:p>
            <a:pPr eaLnBrk="1" hangingPunct="1"/>
            <a:r>
              <a:rPr lang="cs-CZ" smtClean="0"/>
              <a:t>Skrytě hodnocení členů týmu</a:t>
            </a:r>
          </a:p>
          <a:p>
            <a:pPr eaLnBrk="1" hangingPunct="1"/>
            <a:r>
              <a:rPr lang="cs-CZ" smtClean="0"/>
              <a:t>Lze použít technologie hodnocení kvality technických výrobků (střední doba mezi poruchami, kritické části)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02A698-B91D-452E-892B-18ADCBA64613}" type="slidenum">
              <a:rPr lang="cs-CZ" smtClean="0"/>
              <a:pPr/>
              <a:t>99</a:t>
            </a:fld>
            <a:endParaRPr lang="cs-CZ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8575675" cy="3273425"/>
          </a:xfrm>
        </p:spPr>
        <p:txBody>
          <a:bodyPr/>
          <a:lstStyle/>
          <a:p>
            <a:pPr eaLnBrk="1" hangingPunct="1"/>
            <a:r>
              <a:rPr lang="cs-CZ" sz="4000" smtClean="0"/>
              <a:t>Datová báze výsledků testů (selhání) by měla být stejná jako  u oponentur a u reklamací, </a:t>
            </a:r>
            <a:br>
              <a:rPr lang="cs-CZ" sz="4000" smtClean="0"/>
            </a:br>
            <a:r>
              <a:rPr lang="cs-CZ" sz="4000" i="1" smtClean="0"/>
              <a:t>Cíl je identifikovat (možnost) selhání defekty se detekují v následných aktivitách</a:t>
            </a:r>
            <a:endParaRPr lang="cs-CZ" sz="400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868863"/>
            <a:ext cx="6400800" cy="1066800"/>
          </a:xfrm>
        </p:spPr>
        <p:txBody>
          <a:bodyPr/>
          <a:lstStyle/>
          <a:p>
            <a:pPr eaLnBrk="1" hangingPunct="1"/>
            <a:r>
              <a:rPr lang="cs-CZ" smtClean="0"/>
              <a:t>Je třeba dohledat prapříčiny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cs-CZ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cs-CZ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9487</Words>
  <Application>Microsoft Office PowerPoint</Application>
  <PresentationFormat>Předvádění na obrazovce (4:3)</PresentationFormat>
  <Paragraphs>1411</Paragraphs>
  <Slides>251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251</vt:i4>
      </vt:variant>
    </vt:vector>
  </HeadingPairs>
  <TitlesOfParts>
    <vt:vector size="256" baseType="lpstr">
      <vt:lpstr>Výchozí návrh</vt:lpstr>
      <vt:lpstr>Document</vt:lpstr>
      <vt:lpstr>Dokument</vt:lpstr>
      <vt:lpstr>Graf</vt:lpstr>
      <vt:lpstr>Rastrový obrázek</vt:lpstr>
      <vt:lpstr>Metody návrhu systému</vt:lpstr>
      <vt:lpstr>Spolupráce třívrstvých komponent</vt:lpstr>
      <vt:lpstr>Spolupráce třívrstvých komponent</vt:lpstr>
      <vt:lpstr>Databázově orientované systémy</vt:lpstr>
      <vt:lpstr>Systémy propojené přes databázi</vt:lpstr>
      <vt:lpstr>Tři vrstvy a server</vt:lpstr>
      <vt:lpstr>K SOA</vt:lpstr>
      <vt:lpstr>K SOA, základní sestava</vt:lpstr>
      <vt:lpstr>Snímek 9</vt:lpstr>
      <vt:lpstr>Snímek 10</vt:lpstr>
      <vt:lpstr>Hlavní výhody SOA</vt:lpstr>
      <vt:lpstr>Některé nevýhody SOA</vt:lpstr>
      <vt:lpstr>Jaksonova metoda</vt:lpstr>
      <vt:lpstr>Jaksonova metoda</vt:lpstr>
      <vt:lpstr>Jaksonova metoda</vt:lpstr>
      <vt:lpstr>Jaksonova metoda</vt:lpstr>
      <vt:lpstr>Dataflow</vt:lpstr>
      <vt:lpstr>Dataflow,  funkcionální dekompozice</vt:lpstr>
      <vt:lpstr>Prvky DFD v SOA a cloudu</vt:lpstr>
      <vt:lpstr>Odvozená hierarchická dekompozice</vt:lpstr>
      <vt:lpstr>Diagram kontextu. Dají se použít Use Case</vt:lpstr>
      <vt:lpstr>Výhody a nevýhody</vt:lpstr>
      <vt:lpstr>Rozhodovací tabulky</vt:lpstr>
      <vt:lpstr>Rozhodovací tabulky</vt:lpstr>
      <vt:lpstr>Rozhodovací tabulky</vt:lpstr>
      <vt:lpstr>Modely pro specifikaci požadavků</vt:lpstr>
      <vt:lpstr>Snímek 27</vt:lpstr>
      <vt:lpstr>Případy použití</vt:lpstr>
      <vt:lpstr>Případy použití</vt:lpstr>
      <vt:lpstr>Pracovní tok</vt:lpstr>
      <vt:lpstr>Pracovní tok</vt:lpstr>
      <vt:lpstr>Pracovní tok</vt:lpstr>
      <vt:lpstr>Pracovní tok, scénář</vt:lpstr>
      <vt:lpstr>Pracovní tok, spolupráce komponent</vt:lpstr>
      <vt:lpstr>Pracovní tok, UML</vt:lpstr>
      <vt:lpstr>Příklad diagramu aktivit</vt:lpstr>
      <vt:lpstr>Diagramy aktivit</vt:lpstr>
      <vt:lpstr>Diagramy aktivit</vt:lpstr>
      <vt:lpstr>Snímek 39</vt:lpstr>
      <vt:lpstr>Snímek 40</vt:lpstr>
      <vt:lpstr>Snímek 41</vt:lpstr>
      <vt:lpstr>Snímek 42</vt:lpstr>
      <vt:lpstr>Snímek 43</vt:lpstr>
      <vt:lpstr>Diagram aktivit</vt:lpstr>
      <vt:lpstr>Signatury</vt:lpstr>
      <vt:lpstr>Koordinace činností (UML)</vt:lpstr>
      <vt:lpstr>Koordinace činností (UML)</vt:lpstr>
      <vt:lpstr>SADT  Structured Analysis and Design Technique </vt:lpstr>
      <vt:lpstr>SADT (IDEF0 až IDEF3)</vt:lpstr>
      <vt:lpstr>SADT (IDEF0 až IDEF3)</vt:lpstr>
      <vt:lpstr>SADT (IDEF0 až IDEF3)</vt:lpstr>
      <vt:lpstr>SADT (IDEF0 až IDEF3)</vt:lpstr>
      <vt:lpstr>Kolik investovat do nástrojů</vt:lpstr>
      <vt:lpstr>Himaláj a Stolová hora</vt:lpstr>
      <vt:lpstr>Himaláj a Stolová hora</vt:lpstr>
      <vt:lpstr>Himaláj a Stolová hora</vt:lpstr>
      <vt:lpstr>Snímek 57</vt:lpstr>
      <vt:lpstr>Himaláj a Stolová hora</vt:lpstr>
      <vt:lpstr>Himaláj a Stolová hora</vt:lpstr>
      <vt:lpstr>Himaláj a Stolová hora</vt:lpstr>
      <vt:lpstr>Himaláj a Stolová hora</vt:lpstr>
      <vt:lpstr>Modernost metodiky</vt:lpstr>
      <vt:lpstr>Modernost nástroje</vt:lpstr>
      <vt:lpstr>Dobrý nástroj je vždy výhodou</vt:lpstr>
      <vt:lpstr>Kompilátor</vt:lpstr>
      <vt:lpstr>Přenos kompilátoru</vt:lpstr>
      <vt:lpstr>Přenos UNIXU</vt:lpstr>
      <vt:lpstr>Etapy zvládání nové metodiky</vt:lpstr>
      <vt:lpstr>Modernost metodiky</vt:lpstr>
      <vt:lpstr>Řízení konfigurace</vt:lpstr>
      <vt:lpstr>Řízení konfigurace</vt:lpstr>
      <vt:lpstr>Snímek 72</vt:lpstr>
      <vt:lpstr>Kódování</vt:lpstr>
      <vt:lpstr>Kódování </vt:lpstr>
      <vt:lpstr>Programovací jazyky</vt:lpstr>
      <vt:lpstr>Testování</vt:lpstr>
      <vt:lpstr>Testování</vt:lpstr>
      <vt:lpstr>Testování</vt:lpstr>
      <vt:lpstr>Pravděpodobnost neúspěchu v závislosti na době testování</vt:lpstr>
      <vt:lpstr>Najímaný tým, vrchol a odhad doby řešení</vt:lpstr>
      <vt:lpstr>Nelze zero defect software</vt:lpstr>
      <vt:lpstr>Obecně je pocit, že lépe před minimem než po minimu</vt:lpstr>
      <vt:lpstr>Snímek 83</vt:lpstr>
      <vt:lpstr>Druhy testů</vt:lpstr>
      <vt:lpstr>Druhy testů</vt:lpstr>
      <vt:lpstr>Integrace zdola</vt:lpstr>
      <vt:lpstr>Integrace shora</vt:lpstr>
      <vt:lpstr>Podpora testů</vt:lpstr>
      <vt:lpstr>Programátoři a testéři</vt:lpstr>
      <vt:lpstr>Terminologie testování</vt:lpstr>
      <vt:lpstr>Terminologie testování</vt:lpstr>
      <vt:lpstr>Specifikace testů </vt:lpstr>
      <vt:lpstr>Popis problému (selhání)</vt:lpstr>
      <vt:lpstr>Proces testování</vt:lpstr>
      <vt:lpstr>Souhrnná zpráva o testech </vt:lpstr>
      <vt:lpstr>Testové metriky (Příklady)</vt:lpstr>
      <vt:lpstr>Evidence příčin selhání</vt:lpstr>
      <vt:lpstr>Využití testovacích metrik</vt:lpstr>
      <vt:lpstr>Datová báze výsledků testů (selhání) by měla být stejná jako  u oponentur a u reklamací,  Cíl je identifikovat (možnost) selhání defekty se detekují v následných aktivitách</vt:lpstr>
      <vt:lpstr>Konceptuální schéma, opakování</vt:lpstr>
      <vt:lpstr>Brno 3.5</vt:lpstr>
      <vt:lpstr>Zavedení</vt:lpstr>
      <vt:lpstr>Zavedení informačního systému</vt:lpstr>
      <vt:lpstr>Dokumenty při zavádění</vt:lpstr>
      <vt:lpstr>Křivka učení a typy uživatelů</vt:lpstr>
      <vt:lpstr>Křivka učení a typy uživatelů</vt:lpstr>
      <vt:lpstr>Koho získat jako spojence</vt:lpstr>
      <vt:lpstr>Křivka učení</vt:lpstr>
      <vt:lpstr>Snímek 109</vt:lpstr>
      <vt:lpstr>Křivka učení a typy zvládání</vt:lpstr>
      <vt:lpstr>Snímek 111</vt:lpstr>
      <vt:lpstr>Snímek 112</vt:lpstr>
      <vt:lpstr> </vt:lpstr>
      <vt:lpstr>Údržba </vt:lpstr>
      <vt:lpstr>Druhy údržby</vt:lpstr>
      <vt:lpstr>Snímek 116</vt:lpstr>
      <vt:lpstr>Snímek 117</vt:lpstr>
      <vt:lpstr>Snímek 118</vt:lpstr>
      <vt:lpstr>Najímaný tým, vrchol a odhad doby řešení</vt:lpstr>
      <vt:lpstr>Etapy údržby</vt:lpstr>
      <vt:lpstr>Vanová křivka. I SW se opotřebí</vt:lpstr>
      <vt:lpstr>Vanová křivka. I SW se opotřebí</vt:lpstr>
      <vt:lpstr>Dno vanové křivky implikuje nenulovou střední frekvenci selhání</vt:lpstr>
      <vt:lpstr>Složitost údržby roste s časem, důvod stoupající větve vanové křivky</vt:lpstr>
      <vt:lpstr>Hlubší důvod k vyhození systému</vt:lpstr>
      <vt:lpstr>Jednoduchá kontrola toho, zda došlo k opotřebení</vt:lpstr>
      <vt:lpstr>Co se tím vlastně prokazuje</vt:lpstr>
      <vt:lpstr>Co snižuje pracnost údržby</vt:lpstr>
      <vt:lpstr>Co snižuje pracnost údržby</vt:lpstr>
      <vt:lpstr>Co snižuje pracnost údržby</vt:lpstr>
      <vt:lpstr>Reinženýring</vt:lpstr>
      <vt:lpstr>Podíly pracnosti</vt:lpstr>
      <vt:lpstr>Jak se projeví SaaS, software as a service</vt:lpstr>
      <vt:lpstr>Vývoj uživatelského rozhraní </vt:lpstr>
      <vt:lpstr>Faktory akceptovatelnosti softwaru</vt:lpstr>
      <vt:lpstr>Faktory použitelnosti softwaru</vt:lpstr>
      <vt:lpstr>Efekty uživatelského rozhraní</vt:lpstr>
      <vt:lpstr>Použitelnost</vt:lpstr>
      <vt:lpstr>Přesvědčit o významu rozhraní</vt:lpstr>
      <vt:lpstr>Začátečníci a pokročilí</vt:lpstr>
      <vt:lpstr>Začátečníci a pokročilí</vt:lpstr>
      <vt:lpstr>Nápověda</vt:lpstr>
      <vt:lpstr>Začátečníci a pokročilí</vt:lpstr>
      <vt:lpstr>Další výhody znakového rozhraní</vt:lpstr>
      <vt:lpstr>Životní cyklus uživatelského rozhraní</vt:lpstr>
      <vt:lpstr>Životní cyklus uživatelského rozhraní</vt:lpstr>
      <vt:lpstr>Životní cyklus uživatelského rozhraní</vt:lpstr>
      <vt:lpstr>Činnosti při specifikaci požadavků</vt:lpstr>
      <vt:lpstr>Uživatelská vrstva</vt:lpstr>
      <vt:lpstr>Analýza a specifikace požadavků</vt:lpstr>
      <vt:lpstr>Návrh rozhraní</vt:lpstr>
      <vt:lpstr>Heuristická evaluace</vt:lpstr>
      <vt:lpstr>Heuristická evaluace</vt:lpstr>
      <vt:lpstr>Heuristická evaluace</vt:lpstr>
      <vt:lpstr>Heuristická evaluace – výtvarné aspekty </vt:lpstr>
      <vt:lpstr>Heuristická evaluace – výtvarné aspekty </vt:lpstr>
      <vt:lpstr>Zpětná vazba</vt:lpstr>
      <vt:lpstr>Testování rozhraní</vt:lpstr>
      <vt:lpstr>Zahájení testu</vt:lpstr>
      <vt:lpstr>Zahájení testu</vt:lpstr>
      <vt:lpstr>Zahájení testu</vt:lpstr>
      <vt:lpstr>Body instruktáže při zahájení testu</vt:lpstr>
      <vt:lpstr>Body instruktáže při zahájení testu</vt:lpstr>
      <vt:lpstr>Provedení testu</vt:lpstr>
      <vt:lpstr>Vyhodnocení testu</vt:lpstr>
      <vt:lpstr>Vyhodnocení testu</vt:lpstr>
      <vt:lpstr>Metriky pro hodnocení UI</vt:lpstr>
      <vt:lpstr>Metriky pro hodnocení UI</vt:lpstr>
      <vt:lpstr>Sledování za provozu</vt:lpstr>
      <vt:lpstr>Snímek 170</vt:lpstr>
      <vt:lpstr>Měření softwaru</vt:lpstr>
      <vt:lpstr>Výsledek měření je metrika</vt:lpstr>
      <vt:lpstr>Použití SW metrik</vt:lpstr>
      <vt:lpstr>Použití SW metrik</vt:lpstr>
      <vt:lpstr>Infrastruktura sběru metrik</vt:lpstr>
      <vt:lpstr>Problémy se systémem měření</vt:lpstr>
      <vt:lpstr>Problémy se systémem měření</vt:lpstr>
      <vt:lpstr>Problémy se systémem měření</vt:lpstr>
      <vt:lpstr>Vlastnosti systému měření</vt:lpstr>
      <vt:lpstr>Vlastnosti systému měření</vt:lpstr>
      <vt:lpstr>Kvalita dat</vt:lpstr>
      <vt:lpstr>Kvalita dat</vt:lpstr>
      <vt:lpstr>Problémy s kvalitou dat pro řízeni</vt:lpstr>
      <vt:lpstr>Problémy s kvalitou dat pro řízeni</vt:lpstr>
      <vt:lpstr>Přesnost SW metrik je malá</vt:lpstr>
      <vt:lpstr>Přesnost SW metrik je malá</vt:lpstr>
      <vt:lpstr>Přesnost SW metrik je malá (velký rozptyl)</vt:lpstr>
      <vt:lpstr>Pracnost závisí zejména na</vt:lpstr>
      <vt:lpstr>Interní a externí metriky (ISO 9126, ISO 250XX)</vt:lpstr>
      <vt:lpstr>Datové typy SW metrik</vt:lpstr>
      <vt:lpstr>Datové typy SW metrik</vt:lpstr>
      <vt:lpstr>ISO 9126 (4 části) </vt:lpstr>
      <vt:lpstr>Externí metriky</vt:lpstr>
      <vt:lpstr>Externí metriky</vt:lpstr>
      <vt:lpstr>Externí metriky</vt:lpstr>
      <vt:lpstr>Externí metriky</vt:lpstr>
      <vt:lpstr>Problém metrik pro SOA</vt:lpstr>
      <vt:lpstr>Interní metriky</vt:lpstr>
      <vt:lpstr>Interní metriky</vt:lpstr>
      <vt:lpstr>Interní metriky</vt:lpstr>
      <vt:lpstr>Interní metriky</vt:lpstr>
      <vt:lpstr>Interní metriky</vt:lpstr>
      <vt:lpstr>Interní metriky</vt:lpstr>
      <vt:lpstr>Vztah mezi rozsahy slovníků operandů a operací </vt:lpstr>
      <vt:lpstr>Výpočet charakteristik programu</vt:lpstr>
      <vt:lpstr>Halsteadův vztah pro malé programy</vt:lpstr>
      <vt:lpstr>Halsteadův vztah pro malé programy</vt:lpstr>
      <vt:lpstr>Závislost pracnosti na délce programu</vt:lpstr>
      <vt:lpstr>Závislost pracnosti na délce programu</vt:lpstr>
      <vt:lpstr>Snímek 210</vt:lpstr>
      <vt:lpstr>Snímek 211</vt:lpstr>
      <vt:lpstr>Snímek 212</vt:lpstr>
      <vt:lpstr>Snímek 213</vt:lpstr>
      <vt:lpstr>Pozor na statistiku</vt:lpstr>
      <vt:lpstr>Problémy s regresí</vt:lpstr>
      <vt:lpstr>Pro obchodní systémy ani to nevysvětluje nízký koeficient regrese</vt:lpstr>
      <vt:lpstr>Prvá zákonitost</vt:lpstr>
      <vt:lpstr>Prvá zákonitost</vt:lpstr>
      <vt:lpstr>Použití a důsledky</vt:lpstr>
      <vt:lpstr>Empirické výsledky</vt:lpstr>
      <vt:lpstr>Putnamova rovnice</vt:lpstr>
      <vt:lpstr>Vliv napjatých termínů</vt:lpstr>
      <vt:lpstr>Pracnost u nedosažitelné oblasti</vt:lpstr>
      <vt:lpstr>Snímek 224</vt:lpstr>
      <vt:lpstr>Chování pracnosti u nedosažitelné oblasti</vt:lpstr>
      <vt:lpstr>Chování pracnosti u nedosažitelné oblasti</vt:lpstr>
      <vt:lpstr>Použití ve function points  </vt:lpstr>
      <vt:lpstr>Snímek 228</vt:lpstr>
      <vt:lpstr>Kritika Rayleightova modelu</vt:lpstr>
      <vt:lpstr>Planckův model</vt:lpstr>
      <vt:lpstr>Snímek 231</vt:lpstr>
      <vt:lpstr>Kritika Planckova modelu</vt:lpstr>
      <vt:lpstr>Modifikace Planckova modelu</vt:lpstr>
      <vt:lpstr>Najímaný tým, vrchol a odhad doby řešení</vt:lpstr>
      <vt:lpstr>Snímek 235</vt:lpstr>
      <vt:lpstr>Snímek 236</vt:lpstr>
      <vt:lpstr>Bylo jasné, že projekt nelze v rozumné době dokončit i proto, že nebylo možno včas vytvořit SW. A také by to stálo majlant  </vt:lpstr>
      <vt:lpstr>Zobecnění Planckova modelu</vt:lpstr>
      <vt:lpstr>Zobecnění Planckova modelu</vt:lpstr>
      <vt:lpstr>Použití Rayleigtova a Planckova modelu</vt:lpstr>
      <vt:lpstr>Rozložení výkonnosti</vt:lpstr>
      <vt:lpstr>Snímek 242</vt:lpstr>
      <vt:lpstr>Výsledky nejlepších</vt:lpstr>
      <vt:lpstr>Použití</vt:lpstr>
      <vt:lpstr>Snímek 245</vt:lpstr>
      <vt:lpstr>Vliv vytíženost HW</vt:lpstr>
      <vt:lpstr>Využití </vt:lpstr>
      <vt:lpstr>Náročnost údržby</vt:lpstr>
      <vt:lpstr>Využití</vt:lpstr>
      <vt:lpstr>Databáze metrik</vt:lpstr>
      <vt:lpstr>Snímek 251</vt:lpstr>
    </vt:vector>
  </TitlesOfParts>
  <Company>MFF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Pokusy</dc:title>
  <dc:creator>Jaroslav Král</dc:creator>
  <cp:lastModifiedBy>kral</cp:lastModifiedBy>
  <cp:revision>105</cp:revision>
  <dcterms:created xsi:type="dcterms:W3CDTF">2005-03-23T14:20:06Z</dcterms:created>
  <dcterms:modified xsi:type="dcterms:W3CDTF">2011-05-17T11:14:37Z</dcterms:modified>
</cp:coreProperties>
</file>