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6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5EBD5-03A8-4C06-9182-FCC26DDDA126}" type="datetimeFigureOut">
              <a:rPr lang="cs-CZ" smtClean="0"/>
              <a:t>28.2.2012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DAC1D-1399-47B9-80AE-EAE5EBC90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92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FC6ADF6A-6015-4217-B9DC-C45769719599}" type="datetimeFigureOut">
              <a:rPr lang="cs-CZ" smtClean="0"/>
              <a:t>27.2.2012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2BA359A4-A960-4974-AD38-724F29A8ED4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by </a:t>
            </a:r>
            <a:r>
              <a:rPr lang="cs-CZ" dirty="0" err="1" smtClean="0"/>
              <a:t>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management </a:t>
            </a:r>
            <a:r>
              <a:rPr lang="cs-CZ" dirty="0" err="1" smtClean="0"/>
              <a:t>about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42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are the goals?</a:t>
            </a:r>
          </a:p>
          <a:p>
            <a:r>
              <a:rPr lang="en-US" dirty="0" smtClean="0"/>
              <a:t>Who makes the decision?</a:t>
            </a:r>
          </a:p>
          <a:p>
            <a:r>
              <a:rPr lang="en-US" dirty="0" smtClean="0"/>
              <a:t>Who participate on the profit?</a:t>
            </a:r>
          </a:p>
          <a:p>
            <a:r>
              <a:rPr lang="en-US" dirty="0" smtClean="0"/>
              <a:t>Shareholders</a:t>
            </a:r>
          </a:p>
          <a:p>
            <a:pPr lvl="1"/>
            <a:r>
              <a:rPr lang="en-US" dirty="0" smtClean="0"/>
              <a:t>Are owners of the company</a:t>
            </a:r>
          </a:p>
          <a:p>
            <a:pPr lvl="1"/>
            <a:r>
              <a:rPr lang="en-US" dirty="0" smtClean="0"/>
              <a:t>They are unique decision making (or management, nominated by the owners)</a:t>
            </a:r>
          </a:p>
          <a:p>
            <a:pPr lvl="1"/>
            <a:r>
              <a:rPr lang="en-US" dirty="0" smtClean="0"/>
              <a:t>Profit belongs to owners</a:t>
            </a:r>
          </a:p>
          <a:p>
            <a:r>
              <a:rPr lang="en-US" dirty="0" smtClean="0"/>
              <a:t>Stakeholders</a:t>
            </a:r>
          </a:p>
          <a:p>
            <a:pPr lvl="1"/>
            <a:r>
              <a:rPr lang="en-US" dirty="0" smtClean="0"/>
              <a:t>All groups, who are interested in the company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</a:t>
            </a:r>
            <a:r>
              <a:rPr lang="cs-CZ" dirty="0" err="1" smtClean="0"/>
              <a:t>war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33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602336"/>
              </p:ext>
            </p:extLst>
          </p:nvPr>
        </p:nvGraphicFramePr>
        <p:xfrm>
          <a:off x="467544" y="2132856"/>
          <a:ext cx="8229600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3456384"/>
                <a:gridCol w="2530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Name of the group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Requirements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Benefits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Owners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Profit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Creditor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repayment and interest of the loan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Employees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Fair wage, motivation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Labor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Management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Reward,</a:t>
                      </a:r>
                      <a:r>
                        <a:rPr lang="en-US" baseline="0" noProof="0" smtClean="0"/>
                        <a:t> power, prestige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Leadership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Customers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Goods or services for the good price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Consumption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Suppliers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reliable payment obligations, long-term profitable relationships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delivery of goods and services (of the</a:t>
                      </a:r>
                      <a:r>
                        <a:rPr lang="en-US" baseline="0" noProof="0" smtClean="0"/>
                        <a:t> best quality)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Public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Paying taxes, law enforcement, environmental behavior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infrastructure, rule of law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table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56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Owners x others</a:t>
            </a:r>
          </a:p>
          <a:p>
            <a:pPr lvl="1"/>
            <a:r>
              <a:rPr lang="en-US" dirty="0" smtClean="0"/>
              <a:t>The goal profit goes against:</a:t>
            </a:r>
          </a:p>
          <a:p>
            <a:pPr lvl="2"/>
            <a:r>
              <a:rPr lang="en-US" dirty="0" smtClean="0"/>
              <a:t>Higher wages (for employees and management)</a:t>
            </a:r>
          </a:p>
          <a:p>
            <a:pPr lvl="2"/>
            <a:r>
              <a:rPr lang="en-US" dirty="0" smtClean="0"/>
              <a:t>The environment (costs money)</a:t>
            </a:r>
          </a:p>
          <a:p>
            <a:r>
              <a:rPr lang="en-US" dirty="0" smtClean="0"/>
              <a:t>Customers x employees</a:t>
            </a:r>
          </a:p>
          <a:p>
            <a:pPr lvl="1"/>
            <a:r>
              <a:rPr lang="en-US" dirty="0" smtClean="0"/>
              <a:t>Customers want lower prices</a:t>
            </a:r>
          </a:p>
          <a:p>
            <a:pPr lvl="1"/>
            <a:r>
              <a:rPr lang="en-US" dirty="0" smtClean="0"/>
              <a:t>Employees want secure the job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Contra</a:t>
            </a:r>
            <a:r>
              <a:rPr lang="cs-CZ" dirty="0" smtClean="0"/>
              <a:t> - </a:t>
            </a:r>
            <a:r>
              <a:rPr lang="cs-CZ" dirty="0" err="1" smtClean="0"/>
              <a:t>goals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9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main problem of the big companies</a:t>
            </a:r>
          </a:p>
          <a:p>
            <a:r>
              <a:rPr lang="en-US" dirty="0" smtClean="0"/>
              <a:t>The relationship between shareholders and managers</a:t>
            </a:r>
          </a:p>
          <a:p>
            <a:r>
              <a:rPr lang="en-US" dirty="0" smtClean="0"/>
              <a:t>Information asymmetry</a:t>
            </a:r>
          </a:p>
          <a:p>
            <a:pPr lvl="1"/>
            <a:r>
              <a:rPr lang="en-US" dirty="0" smtClean="0"/>
              <a:t>Shareholders cannot effectively control the board of directors</a:t>
            </a:r>
          </a:p>
          <a:p>
            <a:pPr lvl="1"/>
            <a:r>
              <a:rPr lang="en-US" dirty="0" smtClean="0"/>
              <a:t>Two marginal problems od </a:t>
            </a:r>
            <a:r>
              <a:rPr lang="en-US" dirty="0" err="1" smtClean="0"/>
              <a:t>BoD</a:t>
            </a:r>
            <a:r>
              <a:rPr lang="en-US" dirty="0"/>
              <a:t>:</a:t>
            </a:r>
            <a:endParaRPr lang="en-US" dirty="0" smtClean="0"/>
          </a:p>
          <a:p>
            <a:pPr lvl="2"/>
            <a:r>
              <a:rPr lang="en-US" dirty="0" smtClean="0"/>
              <a:t>They can have different goals (too smart)</a:t>
            </a:r>
          </a:p>
          <a:p>
            <a:pPr lvl="2"/>
            <a:r>
              <a:rPr lang="en-US" dirty="0" smtClean="0"/>
              <a:t>The are not able to do their job well (too stupid)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gavernance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4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goal: successful</a:t>
            </a:r>
            <a:r>
              <a:rPr lang="cs-CZ" dirty="0"/>
              <a:t> business </a:t>
            </a:r>
            <a:r>
              <a:rPr lang="cs-CZ" dirty="0" smtClean="0"/>
              <a:t>management</a:t>
            </a:r>
            <a:endParaRPr lang="en-US" dirty="0" smtClean="0"/>
          </a:p>
          <a:p>
            <a:r>
              <a:rPr lang="en-US" dirty="0" smtClean="0"/>
              <a:t>Three objectives:</a:t>
            </a:r>
          </a:p>
          <a:p>
            <a:pPr lvl="1"/>
            <a:r>
              <a:rPr lang="en-US" dirty="0" smtClean="0"/>
              <a:t>Organization structure, processes and people</a:t>
            </a:r>
          </a:p>
          <a:p>
            <a:pPr lvl="1"/>
            <a:r>
              <a:rPr lang="en-US" dirty="0" smtClean="0"/>
              <a:t>Transparency</a:t>
            </a:r>
          </a:p>
          <a:p>
            <a:pPr lvl="1"/>
            <a:r>
              <a:rPr lang="en-US" dirty="0" smtClean="0"/>
              <a:t>Control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Governance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79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Separation of powers</a:t>
            </a:r>
          </a:p>
          <a:p>
            <a:pPr lvl="1"/>
            <a:r>
              <a:rPr lang="en-US" dirty="0" smtClean="0"/>
              <a:t>Competencies are divided between more than 1 person</a:t>
            </a:r>
          </a:p>
          <a:p>
            <a:pPr lvl="1"/>
            <a:r>
              <a:rPr lang="en-US" dirty="0" smtClean="0"/>
              <a:t>Some decision of Board of Directors must be confirmed by Supervisory Board</a:t>
            </a:r>
          </a:p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Management is motivated to follow the owners goals (profit, no. of new business cases etc.)</a:t>
            </a:r>
          </a:p>
          <a:p>
            <a:pPr lvl="1"/>
            <a:r>
              <a:rPr lang="en-US" dirty="0" smtClean="0"/>
              <a:t>Eliminate the temptation of the management</a:t>
            </a:r>
          </a:p>
          <a:p>
            <a:r>
              <a:rPr lang="en-US" dirty="0" smtClean="0"/>
              <a:t>System of risk monitoring</a:t>
            </a:r>
          </a:p>
          <a:p>
            <a:pPr lvl="1"/>
            <a:r>
              <a:rPr lang="en-US" dirty="0" smtClean="0"/>
              <a:t>Information systems</a:t>
            </a:r>
          </a:p>
          <a:p>
            <a:pPr lvl="1"/>
            <a:r>
              <a:rPr lang="en-US" dirty="0" smtClean="0"/>
              <a:t>Necessary to have all information as soon as possible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structure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77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of moral hazard</a:t>
            </a:r>
          </a:p>
          <a:p>
            <a:pPr lvl="1"/>
            <a:r>
              <a:rPr lang="en-US" dirty="0"/>
              <a:t> a tendency to take undue risks because the costs are not borne by the party taking the </a:t>
            </a:r>
            <a:r>
              <a:rPr lang="en-US" dirty="0" smtClean="0"/>
              <a:t>risk</a:t>
            </a:r>
          </a:p>
          <a:p>
            <a:r>
              <a:rPr lang="en-US" dirty="0" smtClean="0"/>
              <a:t>The management is not giving the right information to the owners</a:t>
            </a:r>
          </a:p>
          <a:p>
            <a:r>
              <a:rPr lang="en-US" dirty="0" smtClean="0"/>
              <a:t>Tools to eliminate</a:t>
            </a:r>
          </a:p>
          <a:p>
            <a:pPr lvl="1"/>
            <a:r>
              <a:rPr lang="en-US" dirty="0" smtClean="0"/>
              <a:t>Obligation </a:t>
            </a:r>
            <a:r>
              <a:rPr lang="en-US" dirty="0"/>
              <a:t>to publish financial </a:t>
            </a:r>
            <a:r>
              <a:rPr lang="en-US" dirty="0" smtClean="0"/>
              <a:t>statements</a:t>
            </a:r>
          </a:p>
          <a:p>
            <a:pPr lvl="1"/>
            <a:r>
              <a:rPr lang="en-US" dirty="0" smtClean="0"/>
              <a:t>Rating agencies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62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process of decision making must be controlled</a:t>
            </a:r>
          </a:p>
          <a:p>
            <a:r>
              <a:rPr lang="en-US" dirty="0" smtClean="0"/>
              <a:t>Otherwise the decisions of the managers could be more risky</a:t>
            </a:r>
          </a:p>
          <a:p>
            <a:r>
              <a:rPr lang="en-US" dirty="0" smtClean="0"/>
              <a:t>Types of control</a:t>
            </a:r>
          </a:p>
          <a:p>
            <a:pPr lvl="1"/>
            <a:r>
              <a:rPr lang="en-US" dirty="0" smtClean="0"/>
              <a:t>Market</a:t>
            </a:r>
          </a:p>
          <a:p>
            <a:pPr lvl="2"/>
            <a:r>
              <a:rPr lang="en-US" dirty="0" smtClean="0"/>
              <a:t>Capital market</a:t>
            </a:r>
          </a:p>
          <a:p>
            <a:pPr lvl="1"/>
            <a:r>
              <a:rPr lang="en-US" dirty="0" smtClean="0"/>
              <a:t>Institutionalized</a:t>
            </a:r>
          </a:p>
          <a:p>
            <a:pPr lvl="2"/>
            <a:r>
              <a:rPr lang="en-US" dirty="0" smtClean="0"/>
              <a:t>Auditors</a:t>
            </a:r>
          </a:p>
          <a:p>
            <a:pPr lvl="2"/>
            <a:r>
              <a:rPr lang="en-US" dirty="0" smtClean="0"/>
              <a:t>Supervisory board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24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main goal of the management</a:t>
            </a:r>
          </a:p>
          <a:p>
            <a:pPr lvl="1"/>
            <a:r>
              <a:rPr lang="en-US" dirty="0" smtClean="0"/>
              <a:t>To form production process in the best way</a:t>
            </a:r>
          </a:p>
          <a:p>
            <a:pPr lvl="1"/>
            <a:r>
              <a:rPr lang="en-US" dirty="0" smtClean="0"/>
              <a:t>Main idea is maximizing of the profit</a:t>
            </a:r>
          </a:p>
          <a:p>
            <a:r>
              <a:rPr lang="en-US" dirty="0" smtClean="0"/>
              <a:t>Shareholders x Stockholders attitude</a:t>
            </a:r>
          </a:p>
          <a:p>
            <a:pPr lvl="1"/>
            <a:r>
              <a:rPr lang="en-US" dirty="0" smtClean="0"/>
              <a:t>Different targets, same idea (maximizing the profit)</a:t>
            </a:r>
          </a:p>
          <a:p>
            <a:pPr lvl="1"/>
            <a:r>
              <a:rPr lang="en-US" dirty="0" smtClean="0"/>
              <a:t>Motivation of the subjects</a:t>
            </a:r>
          </a:p>
          <a:p>
            <a:r>
              <a:rPr lang="en-US" dirty="0" smtClean="0"/>
              <a:t>Corporate Governance</a:t>
            </a:r>
          </a:p>
          <a:p>
            <a:pPr lvl="1"/>
            <a:r>
              <a:rPr lang="en-US" dirty="0" smtClean="0"/>
              <a:t>Moral hazard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66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is to form the production process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and increasing of the output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to fulfill the company targets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in the highest level possible</a:t>
            </a:r>
            <a:endParaRPr lang="en-US" sz="4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task</a:t>
            </a:r>
            <a:r>
              <a:rPr lang="en-US" dirty="0" smtClean="0"/>
              <a:t>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98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6"/>
            <a:ext cx="3898776" cy="46265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Goals creation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Planning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Decision making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Realization 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Control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</a:t>
            </a:r>
            <a:r>
              <a:rPr lang="cs-CZ" dirty="0" err="1" smtClean="0"/>
              <a:t>phases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3995936" y="1628800"/>
            <a:ext cx="1800200" cy="4392488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796136" y="2924944"/>
            <a:ext cx="3096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err="1" smtClean="0"/>
              <a:t>Coordination</a:t>
            </a:r>
            <a:endParaRPr lang="cs-CZ" sz="2800" dirty="0" smtClean="0"/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err="1" smtClean="0"/>
              <a:t>Information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69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idea: the maximization of the profit</a:t>
            </a:r>
          </a:p>
          <a:p>
            <a:pPr lvl="1"/>
            <a:r>
              <a:rPr lang="en-US" dirty="0" smtClean="0"/>
              <a:t>Main goal – our version of maximization of the profit</a:t>
            </a:r>
          </a:p>
          <a:p>
            <a:r>
              <a:rPr lang="en-US" dirty="0" smtClean="0"/>
              <a:t>Analyze the possibilities – the ways how to reach the main goal</a:t>
            </a:r>
          </a:p>
          <a:p>
            <a:r>
              <a:rPr lang="en-US" dirty="0" smtClean="0"/>
              <a:t>Choosing the best option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62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Concrete steps leading to the goal</a:t>
            </a:r>
          </a:p>
          <a:p>
            <a:r>
              <a:rPr lang="en-US" dirty="0" smtClean="0"/>
              <a:t>Capital (money)</a:t>
            </a:r>
          </a:p>
          <a:p>
            <a:r>
              <a:rPr lang="en-US" dirty="0" smtClean="0"/>
              <a:t>People (employees, learning courses)</a:t>
            </a:r>
          </a:p>
          <a:p>
            <a:r>
              <a:rPr lang="en-US" dirty="0" smtClean="0"/>
              <a:t>Planning of the capacities</a:t>
            </a:r>
          </a:p>
          <a:p>
            <a:r>
              <a:rPr lang="en-US" dirty="0" smtClean="0"/>
              <a:t>Process realization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and realization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control realization process</a:t>
            </a:r>
          </a:p>
          <a:p>
            <a:r>
              <a:rPr lang="en-US" dirty="0" smtClean="0"/>
              <a:t>The part of the realization</a:t>
            </a:r>
          </a:p>
          <a:p>
            <a:pPr lvl="1"/>
            <a:r>
              <a:rPr lang="en-US" dirty="0" smtClean="0"/>
              <a:t>Control, if the realization goes in the right way</a:t>
            </a:r>
          </a:p>
          <a:p>
            <a:pPr lvl="1"/>
            <a:r>
              <a:rPr lang="en-US" dirty="0" smtClean="0"/>
              <a:t>Reaction to mistakes or deviations</a:t>
            </a:r>
          </a:p>
          <a:p>
            <a:r>
              <a:rPr lang="en-US" dirty="0" smtClean="0"/>
              <a:t>Control after realization is not effective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Control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46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phases need to be coordinated</a:t>
            </a:r>
          </a:p>
          <a:p>
            <a:r>
              <a:rPr lang="en-US" dirty="0" smtClean="0"/>
              <a:t>Important is not only the task itself</a:t>
            </a:r>
          </a:p>
          <a:p>
            <a:r>
              <a:rPr lang="en-US" dirty="0" smtClean="0"/>
              <a:t>Important is also: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order of tasks</a:t>
            </a:r>
          </a:p>
          <a:p>
            <a:pPr lvl="1"/>
            <a:r>
              <a:rPr lang="en-US" dirty="0" smtClean="0"/>
              <a:t>Relationships between the departments of the company or organization</a:t>
            </a:r>
          </a:p>
          <a:p>
            <a:r>
              <a:rPr lang="en-US" dirty="0" smtClean="0"/>
              <a:t>Communication process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Coordination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Realization is the sequence of transactions</a:t>
            </a:r>
          </a:p>
          <a:p>
            <a:pPr lvl="1"/>
            <a:r>
              <a:rPr lang="en-US" dirty="0" smtClean="0"/>
              <a:t>In the „goods“ economy</a:t>
            </a:r>
          </a:p>
          <a:p>
            <a:pPr lvl="2"/>
            <a:r>
              <a:rPr lang="en-US" dirty="0" smtClean="0"/>
              <a:t>Material is transformed into intermediate product</a:t>
            </a:r>
          </a:p>
          <a:p>
            <a:pPr lvl="2"/>
            <a:r>
              <a:rPr lang="en-US" dirty="0" smtClean="0"/>
              <a:t>Intermediate product is transformed into final product</a:t>
            </a:r>
          </a:p>
          <a:p>
            <a:pPr lvl="2"/>
            <a:r>
              <a:rPr lang="en-US" dirty="0" smtClean="0"/>
              <a:t>All transform transactions must be profitable</a:t>
            </a:r>
          </a:p>
          <a:p>
            <a:pPr lvl="1"/>
            <a:r>
              <a:rPr lang="en-US" dirty="0" smtClean="0"/>
              <a:t>In the service economy</a:t>
            </a:r>
          </a:p>
          <a:p>
            <a:pPr lvl="2"/>
            <a:r>
              <a:rPr lang="en-US" dirty="0" smtClean="0"/>
              <a:t>Goal is split into tasks need to be done</a:t>
            </a:r>
          </a:p>
          <a:p>
            <a:pPr lvl="2"/>
            <a:r>
              <a:rPr lang="en-US" dirty="0" smtClean="0"/>
              <a:t>Those tasks need to be completed in specific sequence</a:t>
            </a:r>
          </a:p>
          <a:p>
            <a:pPr lvl="2"/>
            <a:r>
              <a:rPr lang="en-US" dirty="0" smtClean="0"/>
              <a:t>All tasks must be profitable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information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99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Bookkeeping</a:t>
            </a:r>
            <a:endParaRPr lang="en-US" sz="4000" dirty="0"/>
          </a:p>
          <a:p>
            <a:pPr>
              <a:lnSpc>
                <a:spcPct val="150000"/>
              </a:lnSpc>
            </a:pPr>
            <a:r>
              <a:rPr lang="en-US" sz="4000" dirty="0" smtClean="0"/>
              <a:t>Controlling</a:t>
            </a:r>
            <a:endParaRPr lang="en-US" sz="4000" dirty="0"/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Tactic (operating) and strategic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ERP and CRM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Other information systems </a:t>
            </a:r>
            <a:endParaRPr lang="cs-CZ" sz="4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information?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64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TC010219414[[fn=Horský motiv]]</Template>
  <TotalTime>1238</TotalTime>
  <Words>659</Words>
  <Application>Microsoft Office PowerPoint</Application>
  <PresentationFormat>Předvádění na obrazovce (4:3)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Mountain</vt:lpstr>
      <vt:lpstr>Management by competencies</vt:lpstr>
      <vt:lpstr>Main tasks of the management </vt:lpstr>
      <vt:lpstr>4 phases of the management</vt:lpstr>
      <vt:lpstr>Goals creation</vt:lpstr>
      <vt:lpstr>Planning and realization </vt:lpstr>
      <vt:lpstr>Control</vt:lpstr>
      <vt:lpstr>Coordination</vt:lpstr>
      <vt:lpstr>information</vt:lpstr>
      <vt:lpstr>Where are the information?</vt:lpstr>
      <vt:lpstr>Management war</vt:lpstr>
      <vt:lpstr>The table of interests</vt:lpstr>
      <vt:lpstr>Contra - goals</vt:lpstr>
      <vt:lpstr>Corporate gavernance</vt:lpstr>
      <vt:lpstr>Corporate Governance</vt:lpstr>
      <vt:lpstr>Organization structure</vt:lpstr>
      <vt:lpstr>Transparency</vt:lpstr>
      <vt:lpstr>Control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</cp:lastModifiedBy>
  <cp:revision>20</cp:revision>
  <cp:lastPrinted>2012-02-28T06:07:14Z</cp:lastPrinted>
  <dcterms:created xsi:type="dcterms:W3CDTF">2012-02-27T18:17:25Z</dcterms:created>
  <dcterms:modified xsi:type="dcterms:W3CDTF">2012-02-28T14:55:54Z</dcterms:modified>
</cp:coreProperties>
</file>