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STABILITY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>EFFECTIVITY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USEFULNESS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1800" dirty="0" smtClean="0">
            <a:solidFill>
              <a:schemeClr val="bg1"/>
            </a:solidFill>
          </a:endParaRPr>
        </a:p>
        <a:p>
          <a:r>
            <a:rPr lang="en-US" sz="1400" dirty="0" smtClean="0">
              <a:solidFill>
                <a:schemeClr val="bg1"/>
              </a:solidFill>
            </a:rPr>
            <a:t>DYNAMICS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C7EB604-775A-446A-8FAF-E1226DF3BD17}" type="presOf" srcId="{F916D917-B2D6-454E-8F6F-CB9760AEE5AD}" destId="{193D694C-FBE0-D947-B6CE-E44349E53E94}" srcOrd="1" destOrd="0" presId="urn:microsoft.com/office/officeart/2005/8/layout/pyramid1"/>
    <dgm:cxn modelId="{A6F1F04F-611B-4362-91E6-558B7999B535}" type="presOf" srcId="{33A3923C-4783-3243-8AFC-9F65B0F13AD9}" destId="{85923212-7B0E-1448-AA90-F64A0334A140}" srcOrd="0" destOrd="0" presId="urn:microsoft.com/office/officeart/2005/8/layout/pyramid1"/>
    <dgm:cxn modelId="{6594AADE-7377-4C5C-91D5-C7A726EFFF58}" type="presOf" srcId="{3ECE3D16-045D-1649-B677-52D3CC622523}" destId="{74368792-5F3A-8A45-B6DD-4623675BE83C}" srcOrd="0" destOrd="0" presId="urn:microsoft.com/office/officeart/2005/8/layout/pyramid1"/>
    <dgm:cxn modelId="{9ED3412E-BB85-47C6-8A75-E9C5FA137D41}" type="presOf" srcId="{3ECE3D16-045D-1649-B677-52D3CC622523}" destId="{93605F6A-A548-3C46-AA7F-1C9F956ECA5E}" srcOrd="1" destOrd="0" presId="urn:microsoft.com/office/officeart/2005/8/layout/pyramid1"/>
    <dgm:cxn modelId="{3BA32325-8DE8-4995-A988-29426C267823}" type="presOf" srcId="{6588EA1D-7EF9-9547-B85A-7DC212FA6820}" destId="{333A3720-FC8D-6F4F-BB2D-0ED218CD97AB}" srcOrd="1" destOrd="0" presId="urn:microsoft.com/office/officeart/2005/8/layout/pyramid1"/>
    <dgm:cxn modelId="{2897B001-3E93-4BCA-8822-422819E048D9}" type="presOf" srcId="{33A3923C-4783-3243-8AFC-9F65B0F13AD9}" destId="{68995EFD-C25F-CD4A-AB11-E46400D9CFA9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B4F4A73-D4D7-4447-8059-B07EFE01FC8D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531AFABF-AE40-447A-90C8-2A29F96A77F0}" type="presOf" srcId="{F916D917-B2D6-454E-8F6F-CB9760AEE5AD}" destId="{3E0E496B-F89A-2444-A096-0335E5ABBBCE}" srcOrd="0" destOrd="0" presId="urn:microsoft.com/office/officeart/2005/8/layout/pyramid1"/>
    <dgm:cxn modelId="{18E9DF2E-C591-43A8-B899-A896EEA81D76}" type="presOf" srcId="{6588EA1D-7EF9-9547-B85A-7DC212FA6820}" destId="{030317B0-778D-0D46-B0DF-9DAEECBAC3A4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1E067F51-319D-4C9C-95F1-121A8120500D}" type="presParOf" srcId="{DFCC9940-BA72-4448-8C12-D52A5A993519}" destId="{78F93AC2-CB0E-4946-A02D-C60D0521069E}" srcOrd="0" destOrd="0" presId="urn:microsoft.com/office/officeart/2005/8/layout/pyramid1"/>
    <dgm:cxn modelId="{1E76FF1A-3030-4648-8155-859E80D87819}" type="presParOf" srcId="{78F93AC2-CB0E-4946-A02D-C60D0521069E}" destId="{85923212-7B0E-1448-AA90-F64A0334A140}" srcOrd="0" destOrd="0" presId="urn:microsoft.com/office/officeart/2005/8/layout/pyramid1"/>
    <dgm:cxn modelId="{1497E70A-BBAD-4D10-92D1-DA8725A9C47F}" type="presParOf" srcId="{78F93AC2-CB0E-4946-A02D-C60D0521069E}" destId="{68995EFD-C25F-CD4A-AB11-E46400D9CFA9}" srcOrd="1" destOrd="0" presId="urn:microsoft.com/office/officeart/2005/8/layout/pyramid1"/>
    <dgm:cxn modelId="{D94857C4-2DEB-4578-9D02-3B239942F445}" type="presParOf" srcId="{DFCC9940-BA72-4448-8C12-D52A5A993519}" destId="{4D5CE3E6-3008-3949-96E1-E6263B38CBB4}" srcOrd="1" destOrd="0" presId="urn:microsoft.com/office/officeart/2005/8/layout/pyramid1"/>
    <dgm:cxn modelId="{A0EB4440-BB03-4AA8-94E1-E8A38565BED2}" type="presParOf" srcId="{4D5CE3E6-3008-3949-96E1-E6263B38CBB4}" destId="{030317B0-778D-0D46-B0DF-9DAEECBAC3A4}" srcOrd="0" destOrd="0" presId="urn:microsoft.com/office/officeart/2005/8/layout/pyramid1"/>
    <dgm:cxn modelId="{0D312DAF-AC8D-4DF0-B0A7-E1E45DE08646}" type="presParOf" srcId="{4D5CE3E6-3008-3949-96E1-E6263B38CBB4}" destId="{333A3720-FC8D-6F4F-BB2D-0ED218CD97AB}" srcOrd="1" destOrd="0" presId="urn:microsoft.com/office/officeart/2005/8/layout/pyramid1"/>
    <dgm:cxn modelId="{CF368A50-3EF4-452D-BAE8-F2F628D82DE3}" type="presParOf" srcId="{DFCC9940-BA72-4448-8C12-D52A5A993519}" destId="{885DB716-26C1-9949-B5E7-9F50A6324B26}" srcOrd="2" destOrd="0" presId="urn:microsoft.com/office/officeart/2005/8/layout/pyramid1"/>
    <dgm:cxn modelId="{5D96690D-8626-4E0B-A6B7-380C07F6AA4D}" type="presParOf" srcId="{885DB716-26C1-9949-B5E7-9F50A6324B26}" destId="{74368792-5F3A-8A45-B6DD-4623675BE83C}" srcOrd="0" destOrd="0" presId="urn:microsoft.com/office/officeart/2005/8/layout/pyramid1"/>
    <dgm:cxn modelId="{6B9D25C6-C0A7-4125-996D-3803154FD579}" type="presParOf" srcId="{885DB716-26C1-9949-B5E7-9F50A6324B26}" destId="{93605F6A-A548-3C46-AA7F-1C9F956ECA5E}" srcOrd="1" destOrd="0" presId="urn:microsoft.com/office/officeart/2005/8/layout/pyramid1"/>
    <dgm:cxn modelId="{2B257B18-B288-48DA-919A-671FEF4C8D54}" type="presParOf" srcId="{DFCC9940-BA72-4448-8C12-D52A5A993519}" destId="{B4308910-ECB6-D746-A4ED-D622DEAB6E52}" srcOrd="3" destOrd="0" presId="urn:microsoft.com/office/officeart/2005/8/layout/pyramid1"/>
    <dgm:cxn modelId="{4A167F3E-32B8-442E-B158-F1994FE201AB}" type="presParOf" srcId="{B4308910-ECB6-D746-A4ED-D622DEAB6E52}" destId="{3E0E496B-F89A-2444-A096-0335E5ABBBCE}" srcOrd="0" destOrd="0" presId="urn:microsoft.com/office/officeart/2005/8/layout/pyramid1"/>
    <dgm:cxn modelId="{C6ECAE3D-6534-4E04-8A82-5B0747A2F0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1600" dirty="0" smtClean="0"/>
            <a:t>VS</a:t>
          </a:r>
          <a:endParaRPr lang="en-US" sz="1600" dirty="0"/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9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 smtClean="0"/>
            <a:t>E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9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 smtClean="0"/>
            <a:t>S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9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9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  <dgm:t>
        <a:bodyPr/>
        <a:lstStyle/>
        <a:p>
          <a:endParaRPr lang="en-US"/>
        </a:p>
      </dgm:t>
    </dgm:pt>
    <dgm:pt modelId="{C250DC64-5058-F64C-B29B-147CA5A0F081}" type="pres">
      <dgm:prSet presAssocID="{4386256C-14C4-184E-AB72-1152F0D804CC}" presName="Name9" presStyleLbl="parChTrans1D2" presStyleIdx="0" presStyleCnt="4"/>
      <dgm:spPr/>
      <dgm:t>
        <a:bodyPr/>
        <a:lstStyle/>
        <a:p>
          <a:endParaRPr lang="en-US"/>
        </a:p>
      </dgm:t>
    </dgm:pt>
    <dgm:pt modelId="{F47FB676-F275-A74A-9CF4-80EE5A32CBE5}" type="pres">
      <dgm:prSet presAssocID="{4386256C-14C4-184E-AB72-1152F0D804C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87223A-D75D-E94C-AD1B-A88E78B4996E}" type="pres">
      <dgm:prSet presAssocID="{4AEE25E2-3FE8-4943-81B3-9203CB0C9046}" presName="Name9" presStyleLbl="parChTrans1D2" presStyleIdx="1" presStyleCnt="4"/>
      <dgm:spPr/>
      <dgm:t>
        <a:bodyPr/>
        <a:lstStyle/>
        <a:p>
          <a:endParaRPr lang="en-US"/>
        </a:p>
      </dgm:t>
    </dgm:pt>
    <dgm:pt modelId="{5F207F92-4C72-C543-BBD2-C605F5961B65}" type="pres">
      <dgm:prSet presAssocID="{4AEE25E2-3FE8-4943-81B3-9203CB0C9046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C19BF-C240-F547-9B46-0FA1BB58CE1E}" type="pres">
      <dgm:prSet presAssocID="{18BBDE1B-E9F8-324E-91CD-35C1CFA2C719}" presName="Name9" presStyleLbl="parChTrans1D2" presStyleIdx="2" presStyleCnt="4"/>
      <dgm:spPr/>
      <dgm:t>
        <a:bodyPr/>
        <a:lstStyle/>
        <a:p>
          <a:endParaRPr lang="en-US"/>
        </a:p>
      </dgm:t>
    </dgm:pt>
    <dgm:pt modelId="{88A85542-7AD0-1143-91AC-64AAA2BEB17A}" type="pres">
      <dgm:prSet presAssocID="{18BBDE1B-E9F8-324E-91CD-35C1CFA2C719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A5D70-F5A3-AC42-951A-12192B50A5DD}" type="pres">
      <dgm:prSet presAssocID="{0F86453B-A31F-4245-BD52-0184F3420DD7}" presName="Name9" presStyleLbl="parChTrans1D2" presStyleIdx="3" presStyleCnt="4"/>
      <dgm:spPr/>
      <dgm:t>
        <a:bodyPr/>
        <a:lstStyle/>
        <a:p>
          <a:endParaRPr lang="en-US"/>
        </a:p>
      </dgm:t>
    </dgm:pt>
    <dgm:pt modelId="{F1985837-7DF7-CC47-B397-EFCEACB554F2}" type="pres">
      <dgm:prSet presAssocID="{0F86453B-A31F-4245-BD52-0184F3420DD7}" presName="connTx" presStyleLbl="parChTrans1D2" presStyleIdx="3" presStyleCnt="4"/>
      <dgm:spPr/>
      <dgm:t>
        <a:bodyPr/>
        <a:lstStyle/>
        <a:p>
          <a:endParaRPr lang="en-US"/>
        </a:p>
      </dgm:t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B37A9D-B454-409C-A302-8C632DA1F18D}" type="presOf" srcId="{18BBDE1B-E9F8-324E-91CD-35C1CFA2C719}" destId="{88A85542-7AD0-1143-91AC-64AAA2BEB17A}" srcOrd="1" destOrd="0" presId="urn:microsoft.com/office/officeart/2005/8/layout/radial1"/>
    <dgm:cxn modelId="{C2B029F0-8678-48A2-A5C7-63EA6293C63E}" type="presOf" srcId="{18BBDE1B-E9F8-324E-91CD-35C1CFA2C719}" destId="{FF0C19BF-C240-F547-9B46-0FA1BB58CE1E}" srcOrd="0" destOrd="0" presId="urn:microsoft.com/office/officeart/2005/8/layout/radial1"/>
    <dgm:cxn modelId="{863ED7DC-BE43-4998-ADBF-4BC14B7F6F29}" type="presOf" srcId="{80D5D3FA-89D4-A64E-8303-3A7EF7766647}" destId="{EA6E6A1F-43F6-4142-9A5C-3E13016D45A8}" srcOrd="0" destOrd="0" presId="urn:microsoft.com/office/officeart/2005/8/layout/radial1"/>
    <dgm:cxn modelId="{C73E235C-6078-48F0-95FB-520FD9104FDF}" type="presOf" srcId="{0F86453B-A31F-4245-BD52-0184F3420DD7}" destId="{F1985837-7DF7-CC47-B397-EFCEACB554F2}" srcOrd="1" destOrd="0" presId="urn:microsoft.com/office/officeart/2005/8/layout/radial1"/>
    <dgm:cxn modelId="{806ADDEF-7D0D-401E-82B4-108E9122BB7D}" type="presOf" srcId="{7088DF01-4E82-914F-95DA-536DDBEB5990}" destId="{832F777C-646E-9041-B211-765E4F3BCCCA}" srcOrd="0" destOrd="0" presId="urn:microsoft.com/office/officeart/2005/8/layout/radial1"/>
    <dgm:cxn modelId="{33F7FC0A-03DB-42D7-9973-2924AF9355DF}" type="presOf" srcId="{4386256C-14C4-184E-AB72-1152F0D804CC}" destId="{F47FB676-F275-A74A-9CF4-80EE5A32CBE5}" srcOrd="1" destOrd="0" presId="urn:microsoft.com/office/officeart/2005/8/layout/radial1"/>
    <dgm:cxn modelId="{938427AD-B3E2-433D-9881-1026ACA56FC7}" type="presOf" srcId="{76938D1E-7AF7-6049-B10D-C9E072760293}" destId="{BB5B717F-19A5-0942-BB93-A3D4C0CFB96B}" srcOrd="0" destOrd="0" presId="urn:microsoft.com/office/officeart/2005/8/layout/radial1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801F08DD-57CB-4BBB-AD10-61FD99F159F2}" type="presOf" srcId="{4AEE25E2-3FE8-4943-81B3-9203CB0C9046}" destId="{5F207F92-4C72-C543-BBD2-C605F5961B65}" srcOrd="1" destOrd="0" presId="urn:microsoft.com/office/officeart/2005/8/layout/radial1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7FEFB84D-08BC-401C-87EF-173A43058957}" type="presOf" srcId="{4D558710-CDE4-D041-AB80-104A9807CBFD}" destId="{F2F5255C-E12E-7A46-B220-FC1E62831EDF}" srcOrd="0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FEE6649F-B8CE-4ACB-B016-A5B87C226145}" type="presOf" srcId="{0F86453B-A31F-4245-BD52-0184F3420DD7}" destId="{D07A5D70-F5A3-AC42-951A-12192B50A5DD}" srcOrd="0" destOrd="0" presId="urn:microsoft.com/office/officeart/2005/8/layout/radial1"/>
    <dgm:cxn modelId="{FC0D9411-6ACB-4B7E-AD92-A4B4DA557C75}" type="presOf" srcId="{61D7F0CB-C1EA-634A-A48E-B06515647D58}" destId="{272509BA-1AF6-2E42-9C69-6E34E457C550}" srcOrd="0" destOrd="0" presId="urn:microsoft.com/office/officeart/2005/8/layout/radial1"/>
    <dgm:cxn modelId="{0A16B693-9E94-4AFA-9EFB-554DE2925D37}" type="presOf" srcId="{1CE9F404-3BCF-D54F-A419-CB2F54CAC892}" destId="{2D216928-FAF6-F448-9726-8EB9CF254466}" srcOrd="0" destOrd="0" presId="urn:microsoft.com/office/officeart/2005/8/layout/radial1"/>
    <dgm:cxn modelId="{0C34E1FB-53F7-44F7-9CA4-846784428B85}" type="presOf" srcId="{4AEE25E2-3FE8-4943-81B3-9203CB0C9046}" destId="{8187223A-D75D-E94C-AD1B-A88E78B4996E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2295F9A9-0813-4E4B-88C6-871F6F06E583}" type="presOf" srcId="{4386256C-14C4-184E-AB72-1152F0D804CC}" destId="{C250DC64-5058-F64C-B29B-147CA5A0F081}" srcOrd="0" destOrd="0" presId="urn:microsoft.com/office/officeart/2005/8/layout/radial1"/>
    <dgm:cxn modelId="{0AF6115A-6A99-4AD4-901A-0B4C2A189A31}" type="presParOf" srcId="{272509BA-1AF6-2E42-9C69-6E34E457C550}" destId="{832F777C-646E-9041-B211-765E4F3BCCCA}" srcOrd="0" destOrd="0" presId="urn:microsoft.com/office/officeart/2005/8/layout/radial1"/>
    <dgm:cxn modelId="{DCF376B1-093F-4601-8486-9310C544FBE6}" type="presParOf" srcId="{272509BA-1AF6-2E42-9C69-6E34E457C550}" destId="{C250DC64-5058-F64C-B29B-147CA5A0F081}" srcOrd="1" destOrd="0" presId="urn:microsoft.com/office/officeart/2005/8/layout/radial1"/>
    <dgm:cxn modelId="{673027FC-162B-4C6B-BADB-039163C373CE}" type="presParOf" srcId="{C250DC64-5058-F64C-B29B-147CA5A0F081}" destId="{F47FB676-F275-A74A-9CF4-80EE5A32CBE5}" srcOrd="0" destOrd="0" presId="urn:microsoft.com/office/officeart/2005/8/layout/radial1"/>
    <dgm:cxn modelId="{AB72207C-9B57-48E6-9E12-348F1612519E}" type="presParOf" srcId="{272509BA-1AF6-2E42-9C69-6E34E457C550}" destId="{EA6E6A1F-43F6-4142-9A5C-3E13016D45A8}" srcOrd="2" destOrd="0" presId="urn:microsoft.com/office/officeart/2005/8/layout/radial1"/>
    <dgm:cxn modelId="{893E3C79-59F1-4A34-86F5-666EE1AC2701}" type="presParOf" srcId="{272509BA-1AF6-2E42-9C69-6E34E457C550}" destId="{8187223A-D75D-E94C-AD1B-A88E78B4996E}" srcOrd="3" destOrd="0" presId="urn:microsoft.com/office/officeart/2005/8/layout/radial1"/>
    <dgm:cxn modelId="{6BEDE9F9-34CB-45E4-A7DE-5D3F7453481C}" type="presParOf" srcId="{8187223A-D75D-E94C-AD1B-A88E78B4996E}" destId="{5F207F92-4C72-C543-BBD2-C605F5961B65}" srcOrd="0" destOrd="0" presId="urn:microsoft.com/office/officeart/2005/8/layout/radial1"/>
    <dgm:cxn modelId="{B949F881-1599-4866-BB1F-7FFA6AD5708E}" type="presParOf" srcId="{272509BA-1AF6-2E42-9C69-6E34E457C550}" destId="{2D216928-FAF6-F448-9726-8EB9CF254466}" srcOrd="4" destOrd="0" presId="urn:microsoft.com/office/officeart/2005/8/layout/radial1"/>
    <dgm:cxn modelId="{AC627DB4-DA2D-4983-B5B1-1895C17EA2A0}" type="presParOf" srcId="{272509BA-1AF6-2E42-9C69-6E34E457C550}" destId="{FF0C19BF-C240-F547-9B46-0FA1BB58CE1E}" srcOrd="5" destOrd="0" presId="urn:microsoft.com/office/officeart/2005/8/layout/radial1"/>
    <dgm:cxn modelId="{04E2F432-47FF-4006-AABE-C43C871F74EC}" type="presParOf" srcId="{FF0C19BF-C240-F547-9B46-0FA1BB58CE1E}" destId="{88A85542-7AD0-1143-91AC-64AAA2BEB17A}" srcOrd="0" destOrd="0" presId="urn:microsoft.com/office/officeart/2005/8/layout/radial1"/>
    <dgm:cxn modelId="{C2ADC666-8140-42A0-B2E6-DEE17571600F}" type="presParOf" srcId="{272509BA-1AF6-2E42-9C69-6E34E457C550}" destId="{BB5B717F-19A5-0942-BB93-A3D4C0CFB96B}" srcOrd="6" destOrd="0" presId="urn:microsoft.com/office/officeart/2005/8/layout/radial1"/>
    <dgm:cxn modelId="{213374C1-3748-4CEE-AB9B-88CDF33FB987}" type="presParOf" srcId="{272509BA-1AF6-2E42-9C69-6E34E457C550}" destId="{D07A5D70-F5A3-AC42-951A-12192B50A5DD}" srcOrd="7" destOrd="0" presId="urn:microsoft.com/office/officeart/2005/8/layout/radial1"/>
    <dgm:cxn modelId="{960B33CC-6B75-486A-805D-6EB268FB5196}" type="presParOf" srcId="{D07A5D70-F5A3-AC42-951A-12192B50A5DD}" destId="{F1985837-7DF7-CC47-B397-EFCEACB554F2}" srcOrd="0" destOrd="0" presId="urn:microsoft.com/office/officeart/2005/8/layout/radial1"/>
    <dgm:cxn modelId="{98B3EEE3-46A8-4F2E-BC0D-7CD3B7C00783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 smtClean="0"/>
            <a:t>Companies driven by people</a:t>
          </a:r>
          <a:endParaRPr lang="en-US" dirty="0"/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 smtClean="0"/>
            <a:t>key decision criteria is opinion of superiors</a:t>
          </a:r>
          <a:endParaRPr lang="en-US" dirty="0"/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 smtClean="0"/>
            <a:t>if people do not know what or how to fulfill a task, they ask their superiors</a:t>
          </a:r>
          <a:endParaRPr lang="en-US" dirty="0"/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 smtClean="0"/>
            <a:t>superiors have good overview what is happening, but may be overwhelmed by operational stuff</a:t>
          </a:r>
          <a:endParaRPr lang="en-US" dirty="0"/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 smtClean="0"/>
            <a:t>Companies driven by ideas</a:t>
          </a:r>
          <a:endParaRPr lang="en-US" dirty="0"/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 smtClean="0"/>
            <a:t>key decision criteria are visions, objectives and tasks, i.e. ideas the company breath for</a:t>
          </a:r>
          <a:endParaRPr lang="en-US" dirty="0"/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 smtClean="0"/>
            <a:t>if people are uncertain firstly they ask what will lead at best to support and reinforce these ideas</a:t>
          </a:r>
          <a:endParaRPr lang="en-US" dirty="0"/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 smtClean="0"/>
            <a:t>superior can focus more on the broader context of operational affairs</a:t>
          </a:r>
          <a:endParaRPr lang="en-US" dirty="0"/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0D72A46C-B32B-415C-A6E0-63A857350129}" type="presOf" srcId="{D1F6CAFE-5CE2-6D4F-8059-3550D7A9B28E}" destId="{BDDB55BD-4062-FF4E-B4B6-9DC779ACF417}" srcOrd="0" destOrd="2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29AD3EFB-1C2C-4AA3-AE4A-4E397256FE18}" type="presOf" srcId="{385FC1DB-094B-3547-AD9B-4D5D00536396}" destId="{2C5CD196-07AB-D647-816A-7995617B0A39}" srcOrd="0" destOrd="0" presId="urn:microsoft.com/office/officeart/2005/8/layout/hList1"/>
    <dgm:cxn modelId="{6CF1AF8D-0030-443A-BC1A-FD35B6F7903B}" type="presOf" srcId="{8219FFEC-FD66-B34A-9A37-82F0ECABEA4D}" destId="{259A08CA-CD08-4548-A5FE-05DDDA0193C7}" srcOrd="0" destOrd="0" presId="urn:microsoft.com/office/officeart/2005/8/layout/hList1"/>
    <dgm:cxn modelId="{9257A35E-09F9-427C-99FE-7A43B185383F}" type="presOf" srcId="{485BA157-2513-E443-BB9A-1F9B97225B51}" destId="{BDDB55BD-4062-FF4E-B4B6-9DC779ACF417}" srcOrd="0" destOrd="0" presId="urn:microsoft.com/office/officeart/2005/8/layout/hList1"/>
    <dgm:cxn modelId="{76DE7F22-99A8-4F25-B994-71405DF9A5C5}" type="presOf" srcId="{AC72BC36-10FA-A441-A519-B00598873717}" destId="{BDDB55BD-4062-FF4E-B4B6-9DC779ACF417}" srcOrd="0" destOrd="1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D186AC88-2460-468F-A55F-34D4F704092E}" type="presOf" srcId="{91ECD11A-FF0E-5D47-A580-C1A6DD484A1F}" destId="{259A08CA-CD08-4548-A5FE-05DDDA0193C7}" srcOrd="0" destOrd="1" presId="urn:microsoft.com/office/officeart/2005/8/layout/hList1"/>
    <dgm:cxn modelId="{528D776B-3045-402D-808B-FC1EC8185D3F}" type="presOf" srcId="{E7230C2E-1A10-BE4E-985E-CA22163F1593}" destId="{A0946EE1-1C7A-A948-B317-0CC28824C11C}" srcOrd="0" destOrd="0" presId="urn:microsoft.com/office/officeart/2005/8/layout/hList1"/>
    <dgm:cxn modelId="{39C2DC9C-C490-43C7-AB0B-4025C5327847}" type="presOf" srcId="{385A42FB-47AC-2D40-A81F-FB06CE6D0C39}" destId="{D14E3B0D-CE96-BA4D-9C16-33744124E5AE}" srcOrd="0" destOrd="0" presId="urn:microsoft.com/office/officeart/2005/8/layout/hList1"/>
    <dgm:cxn modelId="{B21EDABB-007F-438E-A0FB-8863CDD19576}" type="presOf" srcId="{43BEB2F9-CD9F-F94F-8081-9A9B406127BA}" destId="{259A08CA-CD08-4548-A5FE-05DDDA0193C7}" srcOrd="0" destOrd="2" presId="urn:microsoft.com/office/officeart/2005/8/layout/hList1"/>
    <dgm:cxn modelId="{E91B777B-C3CE-4D13-8279-F02C8EBB27AB}" type="presParOf" srcId="{A0946EE1-1C7A-A948-B317-0CC28824C11C}" destId="{FF22804A-72F8-604E-8200-C844C902D632}" srcOrd="0" destOrd="0" presId="urn:microsoft.com/office/officeart/2005/8/layout/hList1"/>
    <dgm:cxn modelId="{C3E16271-F167-40FD-8EDB-3F262D94519D}" type="presParOf" srcId="{FF22804A-72F8-604E-8200-C844C902D632}" destId="{2C5CD196-07AB-D647-816A-7995617B0A39}" srcOrd="0" destOrd="0" presId="urn:microsoft.com/office/officeart/2005/8/layout/hList1"/>
    <dgm:cxn modelId="{386DF028-2189-464F-8621-D75AD9F5BBF4}" type="presParOf" srcId="{FF22804A-72F8-604E-8200-C844C902D632}" destId="{259A08CA-CD08-4548-A5FE-05DDDA0193C7}" srcOrd="1" destOrd="0" presId="urn:microsoft.com/office/officeart/2005/8/layout/hList1"/>
    <dgm:cxn modelId="{B75DFB46-9E86-449A-A301-8FDAF8A2A4E7}" type="presParOf" srcId="{A0946EE1-1C7A-A948-B317-0CC28824C11C}" destId="{B0E36CFF-195B-204B-8A2D-69A9D2E7303C}" srcOrd="1" destOrd="0" presId="urn:microsoft.com/office/officeart/2005/8/layout/hList1"/>
    <dgm:cxn modelId="{60908F87-EBE5-43C9-B61A-29190E9E8CA3}" type="presParOf" srcId="{A0946EE1-1C7A-A948-B317-0CC28824C11C}" destId="{467B4469-5122-D447-BDB4-E3DF7D3AAD93}" srcOrd="2" destOrd="0" presId="urn:microsoft.com/office/officeart/2005/8/layout/hList1"/>
    <dgm:cxn modelId="{4DE557E7-851D-4E08-B0BD-4A9B3A9256A3}" type="presParOf" srcId="{467B4469-5122-D447-BDB4-E3DF7D3AAD93}" destId="{D14E3B0D-CE96-BA4D-9C16-33744124E5AE}" srcOrd="0" destOrd="0" presId="urn:microsoft.com/office/officeart/2005/8/layout/hList1"/>
    <dgm:cxn modelId="{5EB2EC69-5816-47BE-BD5E-AA00F07E9448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494696" y="0"/>
          <a:ext cx="1663130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DYNAMICS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94696" y="0"/>
        <a:ext cx="1663130" cy="1131490"/>
      </dsp:txXfrm>
    </dsp:sp>
    <dsp:sp modelId="{030317B0-778D-0D46-B0DF-9DAEECBAC3A4}">
      <dsp:nvSpPr>
        <dsp:cNvPr id="0" name=""/>
        <dsp:cNvSpPr/>
      </dsp:nvSpPr>
      <dsp:spPr>
        <a:xfrm>
          <a:off x="1663130" y="1131490"/>
          <a:ext cx="3326261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STABILITY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245226" y="1131490"/>
        <a:ext cx="2162069" cy="1131490"/>
      </dsp:txXfrm>
    </dsp:sp>
    <dsp:sp modelId="{74368792-5F3A-8A45-B6DD-4623675BE83C}">
      <dsp:nvSpPr>
        <dsp:cNvPr id="0" name=""/>
        <dsp:cNvSpPr/>
      </dsp:nvSpPr>
      <dsp:spPr>
        <a:xfrm>
          <a:off x="831565" y="2262981"/>
          <a:ext cx="498939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EFFECTIVITY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04709" y="2262981"/>
        <a:ext cx="3243104" cy="1131490"/>
      </dsp:txXfrm>
    </dsp:sp>
    <dsp:sp modelId="{3E0E496B-F89A-2444-A096-0335E5ABBBCE}">
      <dsp:nvSpPr>
        <dsp:cNvPr id="0" name=""/>
        <dsp:cNvSpPr/>
      </dsp:nvSpPr>
      <dsp:spPr>
        <a:xfrm>
          <a:off x="0" y="3394471"/>
          <a:ext cx="665252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USEFULNESS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164191" y="3394471"/>
        <a:ext cx="4324139" cy="11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797110" y="494073"/>
          <a:ext cx="379163" cy="379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reflection blurRad="12700" stA="40000" endPos="40000" dist="25400" dir="5400000" sy="-100000" rotWithShape="0"/>
        </a:effectLst>
        <a:scene3d>
          <a:camera prst="perspectiveFront"/>
          <a:lightRig rig="glow" dir="b"/>
        </a:scene3d>
        <a:sp3d contourW="6350" prstMaterial="softEdge">
          <a:bevelT w="50800" h="25400"/>
          <a:contourClr>
            <a:schemeClr val="accent1">
              <a:hueOff val="0"/>
              <a:satOff val="0"/>
              <a:lumOff val="0"/>
              <a:alphaOff val="0"/>
              <a:tint val="100000"/>
              <a:shade val="8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VS</a:t>
          </a:r>
          <a:endParaRPr lang="en-US" sz="1600" kern="1200" dirty="0"/>
        </a:p>
      </dsp:txBody>
      <dsp:txXfrm>
        <a:off x="852637" y="549600"/>
        <a:ext cx="268109" cy="268109"/>
      </dsp:txXfrm>
    </dsp:sp>
    <dsp:sp modelId="{C250DC64-5058-F64C-B29B-147CA5A0F081}">
      <dsp:nvSpPr>
        <dsp:cNvPr id="0" name=""/>
        <dsp:cNvSpPr/>
      </dsp:nvSpPr>
      <dsp:spPr>
        <a:xfrm rot="16200000">
          <a:off x="929778" y="419867"/>
          <a:ext cx="113826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113826" y="17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983846" y="434314"/>
        <a:ext cx="5691" cy="5691"/>
      </dsp:txXfrm>
    </dsp:sp>
    <dsp:sp modelId="{EA6E6A1F-43F6-4142-9A5C-3E13016D45A8}">
      <dsp:nvSpPr>
        <dsp:cNvPr id="0" name=""/>
        <dsp:cNvSpPr/>
      </dsp:nvSpPr>
      <dsp:spPr>
        <a:xfrm>
          <a:off x="797110" y="1083"/>
          <a:ext cx="379163" cy="379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reflection blurRad="12700" stA="40000" endPos="40000" dist="25400" dir="5400000" sy="-100000" rotWithShape="0"/>
        </a:effectLst>
        <a:scene3d>
          <a:camera prst="perspectiveFront"/>
          <a:lightRig rig="glow" dir="b"/>
        </a:scene3d>
        <a:sp3d contourW="6350" prstMaterial="softEdge">
          <a:bevelT w="50800" h="25400"/>
          <a:contourClr>
            <a:schemeClr val="accent1">
              <a:hueOff val="0"/>
              <a:satOff val="0"/>
              <a:lumOff val="0"/>
              <a:alphaOff val="0"/>
              <a:tint val="100000"/>
              <a:shade val="8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852637" y="56610"/>
        <a:ext cx="268109" cy="268109"/>
      </dsp:txXfrm>
    </dsp:sp>
    <dsp:sp modelId="{8187223A-D75D-E94C-AD1B-A88E78B4996E}">
      <dsp:nvSpPr>
        <dsp:cNvPr id="0" name=""/>
        <dsp:cNvSpPr/>
      </dsp:nvSpPr>
      <dsp:spPr>
        <a:xfrm>
          <a:off x="1176273" y="666362"/>
          <a:ext cx="113826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113826" y="17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30341" y="680809"/>
        <a:ext cx="5691" cy="5691"/>
      </dsp:txXfrm>
    </dsp:sp>
    <dsp:sp modelId="{2D216928-FAF6-F448-9726-8EB9CF254466}">
      <dsp:nvSpPr>
        <dsp:cNvPr id="0" name=""/>
        <dsp:cNvSpPr/>
      </dsp:nvSpPr>
      <dsp:spPr>
        <a:xfrm>
          <a:off x="1290100" y="494073"/>
          <a:ext cx="379163" cy="379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reflection blurRad="12700" stA="40000" endPos="40000" dist="25400" dir="5400000" sy="-100000" rotWithShape="0"/>
        </a:effectLst>
        <a:scene3d>
          <a:camera prst="perspectiveFront"/>
          <a:lightRig rig="glow" dir="b"/>
        </a:scene3d>
        <a:sp3d contourW="6350" prstMaterial="softEdge">
          <a:bevelT w="50800" h="25400"/>
          <a:contourClr>
            <a:schemeClr val="accent1">
              <a:hueOff val="0"/>
              <a:satOff val="0"/>
              <a:lumOff val="0"/>
              <a:alphaOff val="0"/>
              <a:tint val="100000"/>
              <a:shade val="8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100" kern="1200" dirty="0"/>
        </a:p>
      </dsp:txBody>
      <dsp:txXfrm>
        <a:off x="1345627" y="549600"/>
        <a:ext cx="268109" cy="268109"/>
      </dsp:txXfrm>
    </dsp:sp>
    <dsp:sp modelId="{FF0C19BF-C240-F547-9B46-0FA1BB58CE1E}">
      <dsp:nvSpPr>
        <dsp:cNvPr id="0" name=""/>
        <dsp:cNvSpPr/>
      </dsp:nvSpPr>
      <dsp:spPr>
        <a:xfrm rot="5400000">
          <a:off x="929778" y="912857"/>
          <a:ext cx="113826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113826" y="17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983846" y="927304"/>
        <a:ext cx="5691" cy="5691"/>
      </dsp:txXfrm>
    </dsp:sp>
    <dsp:sp modelId="{BB5B717F-19A5-0942-BB93-A3D4C0CFB96B}">
      <dsp:nvSpPr>
        <dsp:cNvPr id="0" name=""/>
        <dsp:cNvSpPr/>
      </dsp:nvSpPr>
      <dsp:spPr>
        <a:xfrm>
          <a:off x="797110" y="987063"/>
          <a:ext cx="379163" cy="379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reflection blurRad="12700" stA="40000" endPos="40000" dist="25400" dir="5400000" sy="-100000" rotWithShape="0"/>
        </a:effectLst>
        <a:scene3d>
          <a:camera prst="perspectiveFront"/>
          <a:lightRig rig="glow" dir="b"/>
        </a:scene3d>
        <a:sp3d contourW="6350" prstMaterial="softEdge">
          <a:bevelT w="50800" h="25400"/>
          <a:contourClr>
            <a:schemeClr val="accent1">
              <a:hueOff val="0"/>
              <a:satOff val="0"/>
              <a:lumOff val="0"/>
              <a:alphaOff val="0"/>
              <a:tint val="100000"/>
              <a:shade val="8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100" kern="1200" dirty="0"/>
        </a:p>
      </dsp:txBody>
      <dsp:txXfrm>
        <a:off x="852637" y="1042590"/>
        <a:ext cx="268109" cy="268109"/>
      </dsp:txXfrm>
    </dsp:sp>
    <dsp:sp modelId="{D07A5D70-F5A3-AC42-951A-12192B50A5DD}">
      <dsp:nvSpPr>
        <dsp:cNvPr id="0" name=""/>
        <dsp:cNvSpPr/>
      </dsp:nvSpPr>
      <dsp:spPr>
        <a:xfrm rot="10800000">
          <a:off x="683283" y="666362"/>
          <a:ext cx="113826" cy="34584"/>
        </a:xfrm>
        <a:custGeom>
          <a:avLst/>
          <a:gdLst/>
          <a:ahLst/>
          <a:cxnLst/>
          <a:rect l="0" t="0" r="0" b="0"/>
          <a:pathLst>
            <a:path>
              <a:moveTo>
                <a:pt x="0" y="17292"/>
              </a:moveTo>
              <a:lnTo>
                <a:pt x="113826" y="17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737351" y="680809"/>
        <a:ext cx="5691" cy="5691"/>
      </dsp:txXfrm>
    </dsp:sp>
    <dsp:sp modelId="{F2F5255C-E12E-7A46-B220-FC1E62831EDF}">
      <dsp:nvSpPr>
        <dsp:cNvPr id="0" name=""/>
        <dsp:cNvSpPr/>
      </dsp:nvSpPr>
      <dsp:spPr>
        <a:xfrm>
          <a:off x="304120" y="494073"/>
          <a:ext cx="379163" cy="3791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>
          <a:noFill/>
        </a:ln>
        <a:effectLst>
          <a:reflection blurRad="12700" stA="40000" endPos="40000" dist="25400" dir="5400000" sy="-100000" rotWithShape="0"/>
        </a:effectLst>
        <a:scene3d>
          <a:camera prst="perspectiveFront"/>
          <a:lightRig rig="glow" dir="b"/>
        </a:scene3d>
        <a:sp3d contourW="6350" prstMaterial="softEdge">
          <a:bevelT w="50800" h="25400"/>
          <a:contourClr>
            <a:schemeClr val="accent1">
              <a:hueOff val="0"/>
              <a:satOff val="0"/>
              <a:lumOff val="0"/>
              <a:alphaOff val="0"/>
              <a:tint val="100000"/>
              <a:shade val="8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100" kern="1200" dirty="0"/>
        </a:p>
      </dsp:txBody>
      <dsp:txXfrm>
        <a:off x="359647" y="549600"/>
        <a:ext cx="268109" cy="268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121101"/>
          <a:ext cx="3845569" cy="66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Companies driven by people</a:t>
          </a:r>
          <a:endParaRPr lang="en-US" sz="2300" kern="1200" dirty="0"/>
        </a:p>
      </dsp:txBody>
      <dsp:txXfrm>
        <a:off x="40" y="121101"/>
        <a:ext cx="3845569" cy="662400"/>
      </dsp:txXfrm>
    </dsp:sp>
    <dsp:sp modelId="{259A08CA-CD08-4548-A5FE-05DDDA0193C7}">
      <dsp:nvSpPr>
        <dsp:cNvPr id="0" name=""/>
        <dsp:cNvSpPr/>
      </dsp:nvSpPr>
      <dsp:spPr>
        <a:xfrm>
          <a:off x="40" y="783501"/>
          <a:ext cx="3845569" cy="38472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key decision criteria is opinion of superiors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if people do not know what or how to fulfill a task, they ask their superiors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superiors have good overview what is happening, but may be overwhelmed by operational stuff</a:t>
          </a:r>
          <a:endParaRPr lang="en-US" sz="2300" kern="1200" dirty="0"/>
        </a:p>
      </dsp:txBody>
      <dsp:txXfrm>
        <a:off x="40" y="783501"/>
        <a:ext cx="3845569" cy="3847289"/>
      </dsp:txXfrm>
    </dsp:sp>
    <dsp:sp modelId="{D14E3B0D-CE96-BA4D-9C16-33744124E5AE}">
      <dsp:nvSpPr>
        <dsp:cNvPr id="0" name=""/>
        <dsp:cNvSpPr/>
      </dsp:nvSpPr>
      <dsp:spPr>
        <a:xfrm>
          <a:off x="4349033" y="140324"/>
          <a:ext cx="3845569" cy="662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glow" dir="b"/>
        </a:scene3d>
        <a:sp3d contourW="6350" prstMaterial="softEdge">
          <a:bevelT w="25400" h="25400"/>
          <a:contourClr>
            <a:schemeClr val="accent1">
              <a:hueOff val="0"/>
              <a:satOff val="0"/>
              <a:lumOff val="0"/>
              <a:alphaOff val="0"/>
              <a:tint val="9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Companies driven by ideas</a:t>
          </a:r>
          <a:endParaRPr lang="en-US" sz="2300" kern="1200" dirty="0"/>
        </a:p>
      </dsp:txBody>
      <dsp:txXfrm>
        <a:off x="4349033" y="140324"/>
        <a:ext cx="3845569" cy="662400"/>
      </dsp:txXfrm>
    </dsp:sp>
    <dsp:sp modelId="{BDDB55BD-4062-FF4E-B4B6-9DC779ACF417}">
      <dsp:nvSpPr>
        <dsp:cNvPr id="0" name=""/>
        <dsp:cNvSpPr/>
      </dsp:nvSpPr>
      <dsp:spPr>
        <a:xfrm>
          <a:off x="4349033" y="783501"/>
          <a:ext cx="3845569" cy="38472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key decision criteria are visions, objectives and tasks, i.e. ideas the company breath for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if people are uncertain firstly they ask what will lead at best to support and reinforce these ideas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superior can focus more on the broader context of operational affairs</a:t>
          </a:r>
          <a:endParaRPr lang="en-US" sz="2300" kern="1200" dirty="0"/>
        </a:p>
      </dsp:txBody>
      <dsp:txXfrm>
        <a:off x="4349033" y="783501"/>
        <a:ext cx="3845569" cy="3847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52AE-2555-4E1C-9221-132DDCFDBB99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0FF0-C1E7-49BA-855F-3BE115F1C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5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2.4.2012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Theory of vitality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to be separated from the sources</a:t>
            </a:r>
          </a:p>
          <a:p>
            <a:r>
              <a:rPr lang="en-US" dirty="0" smtClean="0"/>
              <a:t>Only one owner of the problem (project manager)</a:t>
            </a:r>
          </a:p>
          <a:p>
            <a:r>
              <a:rPr lang="en-US" dirty="0" smtClean="0"/>
              <a:t>At last one more level of the sub-process</a:t>
            </a:r>
          </a:p>
          <a:p>
            <a:pPr lvl="1"/>
            <a:r>
              <a:rPr lang="en-US" dirty="0" smtClean="0"/>
              <a:t>More levels adds more problems</a:t>
            </a:r>
          </a:p>
          <a:p>
            <a:pPr lvl="1"/>
            <a:r>
              <a:rPr lang="en-US" dirty="0" smtClean="0"/>
              <a:t>More levels needs more owners</a:t>
            </a:r>
          </a:p>
          <a:p>
            <a:pPr lvl="1"/>
            <a:r>
              <a:rPr lang="en-US" dirty="0" smtClean="0"/>
              <a:t>The space for non-profit tasks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the processes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982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many levels as necessary</a:t>
            </a:r>
          </a:p>
          <a:p>
            <a:r>
              <a:rPr lang="en-US" dirty="0" smtClean="0"/>
              <a:t>Each manager should have at last 5 subordinates</a:t>
            </a:r>
          </a:p>
          <a:p>
            <a:r>
              <a:rPr lang="en-US" dirty="0" smtClean="0"/>
              <a:t>Manager is the keeper of the human resources</a:t>
            </a:r>
          </a:p>
          <a:p>
            <a:pPr lvl="1"/>
            <a:r>
              <a:rPr lang="en-US" dirty="0" smtClean="0"/>
              <a:t>Coach</a:t>
            </a:r>
          </a:p>
          <a:p>
            <a:pPr lvl="1"/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Consultant</a:t>
            </a:r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the sources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2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types of HR</a:t>
            </a:r>
          </a:p>
          <a:p>
            <a:pPr lvl="1"/>
            <a:r>
              <a:rPr lang="en-US" dirty="0" smtClean="0"/>
              <a:t>Quality</a:t>
            </a:r>
          </a:p>
          <a:p>
            <a:pPr lvl="2"/>
            <a:r>
              <a:rPr lang="en-US" dirty="0" smtClean="0"/>
              <a:t>What we are</a:t>
            </a:r>
          </a:p>
          <a:p>
            <a:pPr lvl="2"/>
            <a:r>
              <a:rPr lang="en-US" dirty="0" smtClean="0"/>
              <a:t>Can not be changed, only accepted</a:t>
            </a:r>
          </a:p>
          <a:p>
            <a:pPr lvl="1"/>
            <a:r>
              <a:rPr lang="en-US" dirty="0" smtClean="0"/>
              <a:t>Attitude</a:t>
            </a:r>
          </a:p>
          <a:p>
            <a:pPr lvl="2"/>
            <a:r>
              <a:rPr lang="en-US" dirty="0" smtClean="0"/>
              <a:t>What we believe in and what we want</a:t>
            </a:r>
          </a:p>
          <a:p>
            <a:pPr lvl="1"/>
            <a:r>
              <a:rPr lang="en-US" dirty="0" smtClean="0"/>
              <a:t>Abilities</a:t>
            </a:r>
          </a:p>
          <a:p>
            <a:pPr lvl="2"/>
            <a:r>
              <a:rPr lang="en-US" dirty="0" smtClean="0"/>
              <a:t>What we know and what we have learned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sources in </a:t>
            </a:r>
            <a:r>
              <a:rPr lang="en-US" dirty="0" err="1" smtClean="0"/>
              <a:t>MbC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6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Suggestibility of human resources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691680" y="1253874"/>
            <a:ext cx="5256584" cy="5271469"/>
          </a:xfrm>
          <a:custGeom>
            <a:avLst/>
            <a:gdLst>
              <a:gd name="connsiteX0" fmla="*/ 0 w 5256584"/>
              <a:gd name="connsiteY0" fmla="*/ 5040560 h 5040560"/>
              <a:gd name="connsiteX1" fmla="*/ 2628292 w 5256584"/>
              <a:gd name="connsiteY1" fmla="*/ 0 h 5040560"/>
              <a:gd name="connsiteX2" fmla="*/ 5256584 w 5256584"/>
              <a:gd name="connsiteY2" fmla="*/ 5040560 h 5040560"/>
              <a:gd name="connsiteX3" fmla="*/ 0 w 5256584"/>
              <a:gd name="connsiteY3" fmla="*/ 5040560 h 5040560"/>
              <a:gd name="connsiteX0" fmla="*/ 0 w 5256584"/>
              <a:gd name="connsiteY0" fmla="*/ 5271469 h 5271469"/>
              <a:gd name="connsiteX1" fmla="*/ 4383201 w 5256584"/>
              <a:gd name="connsiteY1" fmla="*/ 0 h 5271469"/>
              <a:gd name="connsiteX2" fmla="*/ 5256584 w 5256584"/>
              <a:gd name="connsiteY2" fmla="*/ 5271469 h 5271469"/>
              <a:gd name="connsiteX3" fmla="*/ 0 w 5256584"/>
              <a:gd name="connsiteY3" fmla="*/ 5271469 h 52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6584" h="5271469">
                <a:moveTo>
                  <a:pt x="0" y="5271469"/>
                </a:moveTo>
                <a:lnTo>
                  <a:pt x="4383201" y="0"/>
                </a:lnTo>
                <a:lnTo>
                  <a:pt x="5256584" y="5271469"/>
                </a:lnTo>
                <a:lnTo>
                  <a:pt x="0" y="52714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>
            <a:stCxn id="4" idx="1"/>
          </p:cNvCxnSpPr>
          <p:nvPr/>
        </p:nvCxnSpPr>
        <p:spPr>
          <a:xfrm flipH="1">
            <a:off x="5220072" y="1253874"/>
            <a:ext cx="854809" cy="239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4067944" y="36450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4067944" y="3645024"/>
            <a:ext cx="1152128" cy="288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4788024" y="4725144"/>
            <a:ext cx="18722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4" idx="1"/>
          </p:cNvCxnSpPr>
          <p:nvPr/>
        </p:nvCxnSpPr>
        <p:spPr>
          <a:xfrm flipH="1">
            <a:off x="5724128" y="1253874"/>
            <a:ext cx="350753" cy="527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796136" y="5805264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5899504" y="3284984"/>
            <a:ext cx="544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7780874">
            <a:off x="327585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Qualities</a:t>
            </a:r>
          </a:p>
        </p:txBody>
      </p:sp>
      <p:sp>
        <p:nvSpPr>
          <p:cNvPr id="28" name="TextovéPole 27"/>
          <p:cNvSpPr txBox="1"/>
          <p:nvPr/>
        </p:nvSpPr>
        <p:spPr>
          <a:xfrm rot="17780874">
            <a:off x="4591478" y="254291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Attitudes and abilities</a:t>
            </a:r>
          </a:p>
        </p:txBody>
      </p:sp>
      <p:sp>
        <p:nvSpPr>
          <p:cNvPr id="29" name="TextovéPole 28"/>
          <p:cNvSpPr txBox="1"/>
          <p:nvPr/>
        </p:nvSpPr>
        <p:spPr>
          <a:xfrm rot="17158337">
            <a:off x="4560422" y="536768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Hereditary source</a:t>
            </a:r>
          </a:p>
        </p:txBody>
      </p:sp>
      <p:sp>
        <p:nvSpPr>
          <p:cNvPr id="30" name="TextovéPole 29"/>
          <p:cNvSpPr txBox="1"/>
          <p:nvPr/>
        </p:nvSpPr>
        <p:spPr>
          <a:xfrm rot="17158337">
            <a:off x="4913512" y="359722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Learned source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899504" y="5949280"/>
            <a:ext cx="904744" cy="37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shared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975105" y="5289595"/>
            <a:ext cx="613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Differ.</a:t>
            </a:r>
            <a:endParaRPr lang="cs-CZ" sz="1400" dirty="0"/>
          </a:p>
        </p:txBody>
      </p:sp>
      <p:sp>
        <p:nvSpPr>
          <p:cNvPr id="33" name="TextovéPole 32"/>
          <p:cNvSpPr txBox="1"/>
          <p:nvPr/>
        </p:nvSpPr>
        <p:spPr>
          <a:xfrm rot="16433885">
            <a:off x="5434577" y="3880793"/>
            <a:ext cx="1474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</a:t>
            </a:r>
            <a:r>
              <a:rPr lang="cs-CZ" sz="1600" dirty="0" err="1" smtClean="0"/>
              <a:t>unconscious</a:t>
            </a:r>
            <a:endParaRPr lang="cs-CZ" sz="1600" dirty="0"/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5600099" y="2547939"/>
            <a:ext cx="1119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</a:t>
            </a:r>
            <a:r>
              <a:rPr lang="cs-CZ" sz="1600" dirty="0" err="1" smtClean="0"/>
              <a:t>conscious</a:t>
            </a:r>
            <a:endParaRPr lang="cs-CZ" sz="1600" dirty="0"/>
          </a:p>
        </p:txBody>
      </p:sp>
      <p:sp>
        <p:nvSpPr>
          <p:cNvPr id="35" name="Šipka nahoru 34"/>
          <p:cNvSpPr/>
          <p:nvPr/>
        </p:nvSpPr>
        <p:spPr>
          <a:xfrm>
            <a:off x="683568" y="1278778"/>
            <a:ext cx="1008112" cy="527146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Possibility of influence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8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of HR development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843808" y="2132856"/>
            <a:ext cx="432048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5004048" y="213285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  <a:endCxn id="4" idx="3"/>
          </p:cNvCxnSpPr>
          <p:nvPr/>
        </p:nvCxnSpPr>
        <p:spPr>
          <a:xfrm>
            <a:off x="2843808" y="3861048"/>
            <a:ext cx="4320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 rot="16200000">
            <a:off x="1038962" y="3676382"/>
            <a:ext cx="954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Abilities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671212" y="2729387"/>
            <a:ext cx="127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Sufficient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1653128" y="4547673"/>
            <a:ext cx="131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Insufficient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63093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Attitudes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566752" y="5733256"/>
            <a:ext cx="130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Favorable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57332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Unfavorable</a:t>
            </a:r>
            <a:endParaRPr lang="cs-CZ" dirty="0"/>
          </a:p>
        </p:txBody>
      </p:sp>
      <p:sp>
        <p:nvSpPr>
          <p:cNvPr id="15" name="Šipka doprava 14"/>
          <p:cNvSpPr/>
          <p:nvPr/>
        </p:nvSpPr>
        <p:spPr>
          <a:xfrm>
            <a:off x="3851920" y="4732339"/>
            <a:ext cx="2232248" cy="3528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nahoru 15"/>
          <p:cNvSpPr/>
          <p:nvPr/>
        </p:nvSpPr>
        <p:spPr>
          <a:xfrm>
            <a:off x="6372200" y="3068960"/>
            <a:ext cx="432048" cy="1839801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nebo 16"/>
          <p:cNvSpPr/>
          <p:nvPr/>
        </p:nvSpPr>
        <p:spPr>
          <a:xfrm>
            <a:off x="5760132" y="2626020"/>
            <a:ext cx="648072" cy="576064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3923928" y="2914052"/>
            <a:ext cx="1728192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1331640" y="1268760"/>
            <a:ext cx="2160240" cy="1440160"/>
          </a:xfrm>
          <a:prstGeom prst="wedgeRoundRectCallout">
            <a:avLst>
              <a:gd name="adj1" fmla="val 42874"/>
              <a:gd name="adj2" fmla="val 714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most dangerous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2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target is not to exhaust the sources</a:t>
            </a:r>
          </a:p>
          <a:p>
            <a:r>
              <a:rPr lang="en-US" dirty="0" smtClean="0"/>
              <a:t>The management of HR must be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Effective</a:t>
            </a:r>
          </a:p>
          <a:p>
            <a:r>
              <a:rPr lang="en-US" dirty="0" smtClean="0"/>
              <a:t>The potential and the performance need to be in a harmony</a:t>
            </a:r>
          </a:p>
          <a:p>
            <a:r>
              <a:rPr lang="en-US" dirty="0" smtClean="0"/>
              <a:t>The goose can produce the golden eggs till it lives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HR in </a:t>
            </a:r>
            <a:r>
              <a:rPr lang="en-US" dirty="0" err="1" smtClean="0"/>
              <a:t>MbC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0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culture</a:t>
            </a:r>
            <a:endParaRPr lang="cs-CZ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2342578" y="1503932"/>
            <a:ext cx="6696744" cy="51845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42578" y="5990596"/>
            <a:ext cx="6696744" cy="697912"/>
          </a:xfrm>
          <a:custGeom>
            <a:avLst/>
            <a:gdLst>
              <a:gd name="connsiteX0" fmla="*/ 0 w 6696744"/>
              <a:gd name="connsiteY0" fmla="*/ 0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0 w 6696744"/>
              <a:gd name="connsiteY4" fmla="*/ 0 h 707148"/>
              <a:gd name="connsiteX0" fmla="*/ 443345 w 6696744"/>
              <a:gd name="connsiteY0" fmla="*/ 46182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443345 w 6696744"/>
              <a:gd name="connsiteY4" fmla="*/ 46182 h 707148"/>
              <a:gd name="connsiteX0" fmla="*/ 443345 w 6696744"/>
              <a:gd name="connsiteY0" fmla="*/ 36946 h 697912"/>
              <a:gd name="connsiteX1" fmla="*/ 6253398 w 6696744"/>
              <a:gd name="connsiteY1" fmla="*/ 0 h 697912"/>
              <a:gd name="connsiteX2" fmla="*/ 6696744 w 6696744"/>
              <a:gd name="connsiteY2" fmla="*/ 697912 h 697912"/>
              <a:gd name="connsiteX3" fmla="*/ 0 w 6696744"/>
              <a:gd name="connsiteY3" fmla="*/ 697912 h 697912"/>
              <a:gd name="connsiteX4" fmla="*/ 443345 w 6696744"/>
              <a:gd name="connsiteY4" fmla="*/ 36946 h 697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96744" h="697912">
                <a:moveTo>
                  <a:pt x="443345" y="36946"/>
                </a:moveTo>
                <a:lnTo>
                  <a:pt x="6253398" y="0"/>
                </a:lnTo>
                <a:lnTo>
                  <a:pt x="6696744" y="697912"/>
                </a:lnTo>
                <a:lnTo>
                  <a:pt x="0" y="697912"/>
                </a:lnTo>
                <a:lnTo>
                  <a:pt x="443345" y="36946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definition</a:t>
            </a:r>
            <a:endParaRPr lang="cs-CZ" dirty="0"/>
          </a:p>
        </p:txBody>
      </p:sp>
      <p:sp>
        <p:nvSpPr>
          <p:cNvPr id="7" name="Obdélník 5"/>
          <p:cNvSpPr/>
          <p:nvPr/>
        </p:nvSpPr>
        <p:spPr>
          <a:xfrm>
            <a:off x="2793099" y="5292684"/>
            <a:ext cx="5797585" cy="725621"/>
          </a:xfrm>
          <a:custGeom>
            <a:avLst/>
            <a:gdLst>
              <a:gd name="connsiteX0" fmla="*/ 0 w 6696744"/>
              <a:gd name="connsiteY0" fmla="*/ 0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0 w 6696744"/>
              <a:gd name="connsiteY4" fmla="*/ 0 h 707148"/>
              <a:gd name="connsiteX0" fmla="*/ 443345 w 6696744"/>
              <a:gd name="connsiteY0" fmla="*/ 46182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443345 w 6696744"/>
              <a:gd name="connsiteY4" fmla="*/ 46182 h 707148"/>
              <a:gd name="connsiteX0" fmla="*/ 443345 w 6696744"/>
              <a:gd name="connsiteY0" fmla="*/ 36946 h 697912"/>
              <a:gd name="connsiteX1" fmla="*/ 6253398 w 6696744"/>
              <a:gd name="connsiteY1" fmla="*/ 0 h 697912"/>
              <a:gd name="connsiteX2" fmla="*/ 6696744 w 6696744"/>
              <a:gd name="connsiteY2" fmla="*/ 697912 h 697912"/>
              <a:gd name="connsiteX3" fmla="*/ 0 w 6696744"/>
              <a:gd name="connsiteY3" fmla="*/ 697912 h 697912"/>
              <a:gd name="connsiteX4" fmla="*/ 443345 w 6696744"/>
              <a:gd name="connsiteY4" fmla="*/ 36946 h 697912"/>
              <a:gd name="connsiteX0" fmla="*/ 421870 w 6675269"/>
              <a:gd name="connsiteY0" fmla="*/ 36946 h 725621"/>
              <a:gd name="connsiteX1" fmla="*/ 6231923 w 6675269"/>
              <a:gd name="connsiteY1" fmla="*/ 0 h 725621"/>
              <a:gd name="connsiteX2" fmla="*/ 6675269 w 6675269"/>
              <a:gd name="connsiteY2" fmla="*/ 697912 h 725621"/>
              <a:gd name="connsiteX3" fmla="*/ 0 w 6675269"/>
              <a:gd name="connsiteY3" fmla="*/ 725621 h 725621"/>
              <a:gd name="connsiteX4" fmla="*/ 421870 w 6675269"/>
              <a:gd name="connsiteY4" fmla="*/ 36946 h 725621"/>
              <a:gd name="connsiteX0" fmla="*/ 421870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21870 w 6739692"/>
              <a:gd name="connsiteY4" fmla="*/ 36946 h 725621"/>
              <a:gd name="connsiteX0" fmla="*/ 486293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86293 w 6739692"/>
              <a:gd name="connsiteY4" fmla="*/ 36946 h 725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39692" h="725621">
                <a:moveTo>
                  <a:pt x="486293" y="36946"/>
                </a:moveTo>
                <a:lnTo>
                  <a:pt x="6231923" y="0"/>
                </a:lnTo>
                <a:lnTo>
                  <a:pt x="6739692" y="688675"/>
                </a:lnTo>
                <a:lnTo>
                  <a:pt x="0" y="725621"/>
                </a:lnTo>
                <a:lnTo>
                  <a:pt x="486293" y="36946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orientation</a:t>
            </a:r>
            <a:endParaRPr lang="cs-CZ" dirty="0"/>
          </a:p>
        </p:txBody>
      </p:sp>
      <p:sp>
        <p:nvSpPr>
          <p:cNvPr id="8" name="Obdélník 5"/>
          <p:cNvSpPr/>
          <p:nvPr/>
        </p:nvSpPr>
        <p:spPr>
          <a:xfrm>
            <a:off x="3250972" y="4576299"/>
            <a:ext cx="4889191" cy="725621"/>
          </a:xfrm>
          <a:custGeom>
            <a:avLst/>
            <a:gdLst>
              <a:gd name="connsiteX0" fmla="*/ 0 w 6696744"/>
              <a:gd name="connsiteY0" fmla="*/ 0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0 w 6696744"/>
              <a:gd name="connsiteY4" fmla="*/ 0 h 707148"/>
              <a:gd name="connsiteX0" fmla="*/ 443345 w 6696744"/>
              <a:gd name="connsiteY0" fmla="*/ 46182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443345 w 6696744"/>
              <a:gd name="connsiteY4" fmla="*/ 46182 h 707148"/>
              <a:gd name="connsiteX0" fmla="*/ 443345 w 6696744"/>
              <a:gd name="connsiteY0" fmla="*/ 36946 h 697912"/>
              <a:gd name="connsiteX1" fmla="*/ 6253398 w 6696744"/>
              <a:gd name="connsiteY1" fmla="*/ 0 h 697912"/>
              <a:gd name="connsiteX2" fmla="*/ 6696744 w 6696744"/>
              <a:gd name="connsiteY2" fmla="*/ 697912 h 697912"/>
              <a:gd name="connsiteX3" fmla="*/ 0 w 6696744"/>
              <a:gd name="connsiteY3" fmla="*/ 697912 h 697912"/>
              <a:gd name="connsiteX4" fmla="*/ 443345 w 6696744"/>
              <a:gd name="connsiteY4" fmla="*/ 36946 h 697912"/>
              <a:gd name="connsiteX0" fmla="*/ 421870 w 6675269"/>
              <a:gd name="connsiteY0" fmla="*/ 36946 h 725621"/>
              <a:gd name="connsiteX1" fmla="*/ 6231923 w 6675269"/>
              <a:gd name="connsiteY1" fmla="*/ 0 h 725621"/>
              <a:gd name="connsiteX2" fmla="*/ 6675269 w 6675269"/>
              <a:gd name="connsiteY2" fmla="*/ 697912 h 725621"/>
              <a:gd name="connsiteX3" fmla="*/ 0 w 6675269"/>
              <a:gd name="connsiteY3" fmla="*/ 725621 h 725621"/>
              <a:gd name="connsiteX4" fmla="*/ 421870 w 6675269"/>
              <a:gd name="connsiteY4" fmla="*/ 36946 h 725621"/>
              <a:gd name="connsiteX0" fmla="*/ 421870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21870 w 6739692"/>
              <a:gd name="connsiteY4" fmla="*/ 36946 h 725621"/>
              <a:gd name="connsiteX0" fmla="*/ 486293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86293 w 6739692"/>
              <a:gd name="connsiteY4" fmla="*/ 36946 h 725621"/>
              <a:gd name="connsiteX0" fmla="*/ 525001 w 6778400"/>
              <a:gd name="connsiteY0" fmla="*/ 36946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525001 w 6778400"/>
              <a:gd name="connsiteY4" fmla="*/ 36946 h 734857"/>
              <a:gd name="connsiteX0" fmla="*/ 602417 w 6778400"/>
              <a:gd name="connsiteY0" fmla="*/ 46182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602417 w 6778400"/>
              <a:gd name="connsiteY4" fmla="*/ 46182 h 734857"/>
              <a:gd name="connsiteX0" fmla="*/ 602417 w 6778400"/>
              <a:gd name="connsiteY0" fmla="*/ 36946 h 725621"/>
              <a:gd name="connsiteX1" fmla="*/ 6180310 w 6778400"/>
              <a:gd name="connsiteY1" fmla="*/ 0 h 725621"/>
              <a:gd name="connsiteX2" fmla="*/ 6778400 w 6778400"/>
              <a:gd name="connsiteY2" fmla="*/ 679439 h 725621"/>
              <a:gd name="connsiteX3" fmla="*/ 0 w 6778400"/>
              <a:gd name="connsiteY3" fmla="*/ 725621 h 725621"/>
              <a:gd name="connsiteX4" fmla="*/ 602417 w 6778400"/>
              <a:gd name="connsiteY4" fmla="*/ 36946 h 725621"/>
              <a:gd name="connsiteX0" fmla="*/ 602417 w 6830012"/>
              <a:gd name="connsiteY0" fmla="*/ 36946 h 725621"/>
              <a:gd name="connsiteX1" fmla="*/ 6180310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602417 w 6830012"/>
              <a:gd name="connsiteY4" fmla="*/ 36946 h 725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30012" h="725621">
                <a:moveTo>
                  <a:pt x="602417" y="36946"/>
                </a:moveTo>
                <a:lnTo>
                  <a:pt x="6180310" y="0"/>
                </a:lnTo>
                <a:lnTo>
                  <a:pt x="6830012" y="707149"/>
                </a:lnTo>
                <a:lnTo>
                  <a:pt x="0" y="725621"/>
                </a:lnTo>
                <a:lnTo>
                  <a:pt x="602417" y="36946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otivation</a:t>
            </a:r>
          </a:p>
        </p:txBody>
      </p:sp>
      <p:sp>
        <p:nvSpPr>
          <p:cNvPr id="9" name="Obdélník 5"/>
          <p:cNvSpPr/>
          <p:nvPr/>
        </p:nvSpPr>
        <p:spPr>
          <a:xfrm>
            <a:off x="3710730" y="3869152"/>
            <a:ext cx="3960440" cy="707148"/>
          </a:xfrm>
          <a:custGeom>
            <a:avLst/>
            <a:gdLst>
              <a:gd name="connsiteX0" fmla="*/ 0 w 6696744"/>
              <a:gd name="connsiteY0" fmla="*/ 0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0 w 6696744"/>
              <a:gd name="connsiteY4" fmla="*/ 0 h 707148"/>
              <a:gd name="connsiteX0" fmla="*/ 443345 w 6696744"/>
              <a:gd name="connsiteY0" fmla="*/ 46182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443345 w 6696744"/>
              <a:gd name="connsiteY4" fmla="*/ 46182 h 707148"/>
              <a:gd name="connsiteX0" fmla="*/ 443345 w 6696744"/>
              <a:gd name="connsiteY0" fmla="*/ 36946 h 697912"/>
              <a:gd name="connsiteX1" fmla="*/ 6253398 w 6696744"/>
              <a:gd name="connsiteY1" fmla="*/ 0 h 697912"/>
              <a:gd name="connsiteX2" fmla="*/ 6696744 w 6696744"/>
              <a:gd name="connsiteY2" fmla="*/ 697912 h 697912"/>
              <a:gd name="connsiteX3" fmla="*/ 0 w 6696744"/>
              <a:gd name="connsiteY3" fmla="*/ 697912 h 697912"/>
              <a:gd name="connsiteX4" fmla="*/ 443345 w 6696744"/>
              <a:gd name="connsiteY4" fmla="*/ 36946 h 697912"/>
              <a:gd name="connsiteX0" fmla="*/ 421870 w 6675269"/>
              <a:gd name="connsiteY0" fmla="*/ 36946 h 725621"/>
              <a:gd name="connsiteX1" fmla="*/ 6231923 w 6675269"/>
              <a:gd name="connsiteY1" fmla="*/ 0 h 725621"/>
              <a:gd name="connsiteX2" fmla="*/ 6675269 w 6675269"/>
              <a:gd name="connsiteY2" fmla="*/ 697912 h 725621"/>
              <a:gd name="connsiteX3" fmla="*/ 0 w 6675269"/>
              <a:gd name="connsiteY3" fmla="*/ 725621 h 725621"/>
              <a:gd name="connsiteX4" fmla="*/ 421870 w 6675269"/>
              <a:gd name="connsiteY4" fmla="*/ 36946 h 725621"/>
              <a:gd name="connsiteX0" fmla="*/ 421870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21870 w 6739692"/>
              <a:gd name="connsiteY4" fmla="*/ 36946 h 725621"/>
              <a:gd name="connsiteX0" fmla="*/ 486293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86293 w 6739692"/>
              <a:gd name="connsiteY4" fmla="*/ 36946 h 725621"/>
              <a:gd name="connsiteX0" fmla="*/ 525001 w 6778400"/>
              <a:gd name="connsiteY0" fmla="*/ 36946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525001 w 6778400"/>
              <a:gd name="connsiteY4" fmla="*/ 36946 h 734857"/>
              <a:gd name="connsiteX0" fmla="*/ 602417 w 6778400"/>
              <a:gd name="connsiteY0" fmla="*/ 46182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602417 w 6778400"/>
              <a:gd name="connsiteY4" fmla="*/ 46182 h 734857"/>
              <a:gd name="connsiteX0" fmla="*/ 602417 w 6778400"/>
              <a:gd name="connsiteY0" fmla="*/ 36946 h 725621"/>
              <a:gd name="connsiteX1" fmla="*/ 6180310 w 6778400"/>
              <a:gd name="connsiteY1" fmla="*/ 0 h 725621"/>
              <a:gd name="connsiteX2" fmla="*/ 6778400 w 6778400"/>
              <a:gd name="connsiteY2" fmla="*/ 679439 h 725621"/>
              <a:gd name="connsiteX3" fmla="*/ 0 w 6778400"/>
              <a:gd name="connsiteY3" fmla="*/ 725621 h 725621"/>
              <a:gd name="connsiteX4" fmla="*/ 602417 w 6778400"/>
              <a:gd name="connsiteY4" fmla="*/ 36946 h 725621"/>
              <a:gd name="connsiteX0" fmla="*/ 602417 w 6830012"/>
              <a:gd name="connsiteY0" fmla="*/ 36946 h 725621"/>
              <a:gd name="connsiteX1" fmla="*/ 6180310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602417 w 6830012"/>
              <a:gd name="connsiteY4" fmla="*/ 36946 h 725621"/>
              <a:gd name="connsiteX0" fmla="*/ 666132 w 6830012"/>
              <a:gd name="connsiteY0" fmla="*/ 46183 h 725621"/>
              <a:gd name="connsiteX1" fmla="*/ 6180310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666132 w 6830012"/>
              <a:gd name="connsiteY4" fmla="*/ 46183 h 725621"/>
              <a:gd name="connsiteX0" fmla="*/ 666132 w 6830012"/>
              <a:gd name="connsiteY0" fmla="*/ 27710 h 707148"/>
              <a:gd name="connsiteX1" fmla="*/ 6180310 w 6830012"/>
              <a:gd name="connsiteY1" fmla="*/ 0 h 707148"/>
              <a:gd name="connsiteX2" fmla="*/ 6830012 w 6830012"/>
              <a:gd name="connsiteY2" fmla="*/ 688676 h 707148"/>
              <a:gd name="connsiteX3" fmla="*/ 0 w 6830012"/>
              <a:gd name="connsiteY3" fmla="*/ 707148 h 707148"/>
              <a:gd name="connsiteX4" fmla="*/ 666132 w 6830012"/>
              <a:gd name="connsiteY4" fmla="*/ 27710 h 7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30012" h="707148">
                <a:moveTo>
                  <a:pt x="666132" y="27710"/>
                </a:moveTo>
                <a:lnTo>
                  <a:pt x="6180310" y="0"/>
                </a:lnTo>
                <a:lnTo>
                  <a:pt x="6830012" y="688676"/>
                </a:lnTo>
                <a:lnTo>
                  <a:pt x="0" y="707148"/>
                </a:lnTo>
                <a:lnTo>
                  <a:pt x="666132" y="2771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habilitation</a:t>
            </a:r>
            <a:endParaRPr lang="cs-CZ" dirty="0"/>
          </a:p>
        </p:txBody>
      </p:sp>
      <p:sp>
        <p:nvSpPr>
          <p:cNvPr id="10" name="Obdélník 5"/>
          <p:cNvSpPr/>
          <p:nvPr/>
        </p:nvSpPr>
        <p:spPr>
          <a:xfrm>
            <a:off x="4142779" y="3125057"/>
            <a:ext cx="3168352" cy="725621"/>
          </a:xfrm>
          <a:custGeom>
            <a:avLst/>
            <a:gdLst>
              <a:gd name="connsiteX0" fmla="*/ 0 w 6696744"/>
              <a:gd name="connsiteY0" fmla="*/ 0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0 w 6696744"/>
              <a:gd name="connsiteY4" fmla="*/ 0 h 707148"/>
              <a:gd name="connsiteX0" fmla="*/ 443345 w 6696744"/>
              <a:gd name="connsiteY0" fmla="*/ 46182 h 707148"/>
              <a:gd name="connsiteX1" fmla="*/ 6696744 w 6696744"/>
              <a:gd name="connsiteY1" fmla="*/ 0 h 707148"/>
              <a:gd name="connsiteX2" fmla="*/ 6696744 w 6696744"/>
              <a:gd name="connsiteY2" fmla="*/ 707148 h 707148"/>
              <a:gd name="connsiteX3" fmla="*/ 0 w 6696744"/>
              <a:gd name="connsiteY3" fmla="*/ 707148 h 707148"/>
              <a:gd name="connsiteX4" fmla="*/ 443345 w 6696744"/>
              <a:gd name="connsiteY4" fmla="*/ 46182 h 707148"/>
              <a:gd name="connsiteX0" fmla="*/ 443345 w 6696744"/>
              <a:gd name="connsiteY0" fmla="*/ 36946 h 697912"/>
              <a:gd name="connsiteX1" fmla="*/ 6253398 w 6696744"/>
              <a:gd name="connsiteY1" fmla="*/ 0 h 697912"/>
              <a:gd name="connsiteX2" fmla="*/ 6696744 w 6696744"/>
              <a:gd name="connsiteY2" fmla="*/ 697912 h 697912"/>
              <a:gd name="connsiteX3" fmla="*/ 0 w 6696744"/>
              <a:gd name="connsiteY3" fmla="*/ 697912 h 697912"/>
              <a:gd name="connsiteX4" fmla="*/ 443345 w 6696744"/>
              <a:gd name="connsiteY4" fmla="*/ 36946 h 697912"/>
              <a:gd name="connsiteX0" fmla="*/ 421870 w 6675269"/>
              <a:gd name="connsiteY0" fmla="*/ 36946 h 725621"/>
              <a:gd name="connsiteX1" fmla="*/ 6231923 w 6675269"/>
              <a:gd name="connsiteY1" fmla="*/ 0 h 725621"/>
              <a:gd name="connsiteX2" fmla="*/ 6675269 w 6675269"/>
              <a:gd name="connsiteY2" fmla="*/ 697912 h 725621"/>
              <a:gd name="connsiteX3" fmla="*/ 0 w 6675269"/>
              <a:gd name="connsiteY3" fmla="*/ 725621 h 725621"/>
              <a:gd name="connsiteX4" fmla="*/ 421870 w 6675269"/>
              <a:gd name="connsiteY4" fmla="*/ 36946 h 725621"/>
              <a:gd name="connsiteX0" fmla="*/ 421870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21870 w 6739692"/>
              <a:gd name="connsiteY4" fmla="*/ 36946 h 725621"/>
              <a:gd name="connsiteX0" fmla="*/ 486293 w 6739692"/>
              <a:gd name="connsiteY0" fmla="*/ 36946 h 725621"/>
              <a:gd name="connsiteX1" fmla="*/ 6231923 w 6739692"/>
              <a:gd name="connsiteY1" fmla="*/ 0 h 725621"/>
              <a:gd name="connsiteX2" fmla="*/ 6739692 w 6739692"/>
              <a:gd name="connsiteY2" fmla="*/ 688675 h 725621"/>
              <a:gd name="connsiteX3" fmla="*/ 0 w 6739692"/>
              <a:gd name="connsiteY3" fmla="*/ 725621 h 725621"/>
              <a:gd name="connsiteX4" fmla="*/ 486293 w 6739692"/>
              <a:gd name="connsiteY4" fmla="*/ 36946 h 725621"/>
              <a:gd name="connsiteX0" fmla="*/ 525001 w 6778400"/>
              <a:gd name="connsiteY0" fmla="*/ 36946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525001 w 6778400"/>
              <a:gd name="connsiteY4" fmla="*/ 36946 h 734857"/>
              <a:gd name="connsiteX0" fmla="*/ 602417 w 6778400"/>
              <a:gd name="connsiteY0" fmla="*/ 46182 h 734857"/>
              <a:gd name="connsiteX1" fmla="*/ 6270631 w 6778400"/>
              <a:gd name="connsiteY1" fmla="*/ 0 h 734857"/>
              <a:gd name="connsiteX2" fmla="*/ 6778400 w 6778400"/>
              <a:gd name="connsiteY2" fmla="*/ 688675 h 734857"/>
              <a:gd name="connsiteX3" fmla="*/ 0 w 6778400"/>
              <a:gd name="connsiteY3" fmla="*/ 734857 h 734857"/>
              <a:gd name="connsiteX4" fmla="*/ 602417 w 6778400"/>
              <a:gd name="connsiteY4" fmla="*/ 46182 h 734857"/>
              <a:gd name="connsiteX0" fmla="*/ 602417 w 6778400"/>
              <a:gd name="connsiteY0" fmla="*/ 36946 h 725621"/>
              <a:gd name="connsiteX1" fmla="*/ 6180310 w 6778400"/>
              <a:gd name="connsiteY1" fmla="*/ 0 h 725621"/>
              <a:gd name="connsiteX2" fmla="*/ 6778400 w 6778400"/>
              <a:gd name="connsiteY2" fmla="*/ 679439 h 725621"/>
              <a:gd name="connsiteX3" fmla="*/ 0 w 6778400"/>
              <a:gd name="connsiteY3" fmla="*/ 725621 h 725621"/>
              <a:gd name="connsiteX4" fmla="*/ 602417 w 6778400"/>
              <a:gd name="connsiteY4" fmla="*/ 36946 h 725621"/>
              <a:gd name="connsiteX0" fmla="*/ 602417 w 6830012"/>
              <a:gd name="connsiteY0" fmla="*/ 36946 h 725621"/>
              <a:gd name="connsiteX1" fmla="*/ 6180310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602417 w 6830012"/>
              <a:gd name="connsiteY4" fmla="*/ 36946 h 725621"/>
              <a:gd name="connsiteX0" fmla="*/ 881168 w 6830012"/>
              <a:gd name="connsiteY0" fmla="*/ 27709 h 725621"/>
              <a:gd name="connsiteX1" fmla="*/ 6180310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881168 w 6830012"/>
              <a:gd name="connsiteY4" fmla="*/ 27709 h 725621"/>
              <a:gd name="connsiteX0" fmla="*/ 881168 w 6830012"/>
              <a:gd name="connsiteY0" fmla="*/ 27709 h 725621"/>
              <a:gd name="connsiteX1" fmla="*/ 5961291 w 6830012"/>
              <a:gd name="connsiteY1" fmla="*/ 0 h 725621"/>
              <a:gd name="connsiteX2" fmla="*/ 6830012 w 6830012"/>
              <a:gd name="connsiteY2" fmla="*/ 707149 h 725621"/>
              <a:gd name="connsiteX3" fmla="*/ 0 w 6830012"/>
              <a:gd name="connsiteY3" fmla="*/ 725621 h 725621"/>
              <a:gd name="connsiteX4" fmla="*/ 881168 w 6830012"/>
              <a:gd name="connsiteY4" fmla="*/ 27709 h 725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30012" h="725621">
                <a:moveTo>
                  <a:pt x="881168" y="27709"/>
                </a:moveTo>
                <a:lnTo>
                  <a:pt x="5961291" y="0"/>
                </a:lnTo>
                <a:lnTo>
                  <a:pt x="6830012" y="707149"/>
                </a:lnTo>
                <a:lnTo>
                  <a:pt x="0" y="725621"/>
                </a:lnTo>
                <a:lnTo>
                  <a:pt x="881168" y="27709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synergizing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>
            <a:off x="4572000" y="1503931"/>
            <a:ext cx="2321025" cy="1648835"/>
          </a:xfrm>
          <a:custGeom>
            <a:avLst/>
            <a:gdLst>
              <a:gd name="connsiteX0" fmla="*/ 0 w 2016224"/>
              <a:gd name="connsiteY0" fmla="*/ 1621125 h 1621125"/>
              <a:gd name="connsiteX1" fmla="*/ 1008112 w 2016224"/>
              <a:gd name="connsiteY1" fmla="*/ 0 h 1621125"/>
              <a:gd name="connsiteX2" fmla="*/ 2016224 w 2016224"/>
              <a:gd name="connsiteY2" fmla="*/ 1621125 h 1621125"/>
              <a:gd name="connsiteX3" fmla="*/ 0 w 2016224"/>
              <a:gd name="connsiteY3" fmla="*/ 1621125 h 1621125"/>
              <a:gd name="connsiteX0" fmla="*/ 0 w 2127061"/>
              <a:gd name="connsiteY0" fmla="*/ 1648835 h 1648835"/>
              <a:gd name="connsiteX1" fmla="*/ 1118949 w 2127061"/>
              <a:gd name="connsiteY1" fmla="*/ 0 h 1648835"/>
              <a:gd name="connsiteX2" fmla="*/ 2127061 w 2127061"/>
              <a:gd name="connsiteY2" fmla="*/ 1621125 h 1648835"/>
              <a:gd name="connsiteX3" fmla="*/ 0 w 2127061"/>
              <a:gd name="connsiteY3" fmla="*/ 1648835 h 1648835"/>
              <a:gd name="connsiteX0" fmla="*/ 0 w 2321025"/>
              <a:gd name="connsiteY0" fmla="*/ 1648835 h 1648835"/>
              <a:gd name="connsiteX1" fmla="*/ 1118949 w 2321025"/>
              <a:gd name="connsiteY1" fmla="*/ 0 h 1648835"/>
              <a:gd name="connsiteX2" fmla="*/ 2321025 w 2321025"/>
              <a:gd name="connsiteY2" fmla="*/ 1621125 h 1648835"/>
              <a:gd name="connsiteX3" fmla="*/ 0 w 2321025"/>
              <a:gd name="connsiteY3" fmla="*/ 1648835 h 164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1025" h="1648835">
                <a:moveTo>
                  <a:pt x="0" y="1648835"/>
                </a:moveTo>
                <a:lnTo>
                  <a:pt x="1118949" y="0"/>
                </a:lnTo>
                <a:lnTo>
                  <a:pt x="2321025" y="1621125"/>
                </a:lnTo>
                <a:lnTo>
                  <a:pt x="0" y="164883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</a:t>
            </a:r>
          </a:p>
        </p:txBody>
      </p:sp>
      <p:sp>
        <p:nvSpPr>
          <p:cNvPr id="12" name="Levá složená závorka 11"/>
          <p:cNvSpPr/>
          <p:nvPr/>
        </p:nvSpPr>
        <p:spPr>
          <a:xfrm>
            <a:off x="1619672" y="4576300"/>
            <a:ext cx="722906" cy="21122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939109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Loyalty to company’s ideas</a:t>
            </a:r>
            <a:endParaRPr lang="cs-CZ" dirty="0"/>
          </a:p>
        </p:txBody>
      </p:sp>
      <p:sp>
        <p:nvSpPr>
          <p:cNvPr id="14" name="Levá složená závorka 13"/>
          <p:cNvSpPr/>
          <p:nvPr/>
        </p:nvSpPr>
        <p:spPr>
          <a:xfrm>
            <a:off x="2987824" y="2996952"/>
            <a:ext cx="576064" cy="15121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79512" y="3125057"/>
            <a:ext cx="26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Harmony between requested and real abilities of the people</a:t>
            </a:r>
          </a:p>
        </p:txBody>
      </p:sp>
      <p:sp>
        <p:nvSpPr>
          <p:cNvPr id="16" name="Levá složená závorka 15"/>
          <p:cNvSpPr/>
          <p:nvPr/>
        </p:nvSpPr>
        <p:spPr>
          <a:xfrm>
            <a:off x="3710730" y="1503931"/>
            <a:ext cx="861270" cy="14930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07504" y="2065775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Integration under company’s ideas</a:t>
            </a:r>
            <a:endParaRPr lang="cs-CZ" dirty="0"/>
          </a:p>
        </p:txBody>
      </p:sp>
      <p:sp>
        <p:nvSpPr>
          <p:cNvPr id="18" name="Zaoblený obdélníkový popisek 17"/>
          <p:cNvSpPr/>
          <p:nvPr/>
        </p:nvSpPr>
        <p:spPr>
          <a:xfrm>
            <a:off x="107504" y="1412703"/>
            <a:ext cx="5553000" cy="4348038"/>
          </a:xfrm>
          <a:prstGeom prst="wedgeRoundRectCallout">
            <a:avLst>
              <a:gd name="adj1" fmla="val 48527"/>
              <a:gd name="adj2" fmla="val 6717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We need to apply the theory of limitations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432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4891" y="1481138"/>
          <a:ext cx="665252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Vitality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39986" y="611736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Theory of Vitality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308429" y="1260930"/>
            <a:ext cx="3265714" cy="2149927"/>
          </a:xfrm>
          <a:prstGeom prst="cloudCallout">
            <a:avLst>
              <a:gd name="adj1" fmla="val 52201"/>
              <a:gd name="adj2" fmla="val 944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Theory of Vitality describes a </a:t>
            </a:r>
            <a:r>
              <a:rPr lang="en-US" b="1" dirty="0" smtClean="0"/>
              <a:t>strategy </a:t>
            </a:r>
            <a:r>
              <a:rPr lang="en-US" dirty="0" smtClean="0"/>
              <a:t>of building a vital company!</a:t>
            </a:r>
          </a:p>
          <a:p>
            <a:pPr algn="ctr"/>
            <a:endParaRPr lang="en-US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7131539" y="176949"/>
          <a:ext cx="1973384" cy="13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74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order of the pyramid is</a:t>
            </a:r>
          </a:p>
          <a:p>
            <a:pPr lvl="1"/>
            <a:r>
              <a:rPr lang="en-US" dirty="0" smtClean="0"/>
              <a:t>Logical</a:t>
            </a:r>
          </a:p>
          <a:p>
            <a:pPr lvl="1"/>
            <a:r>
              <a:rPr lang="en-US" dirty="0" smtClean="0"/>
              <a:t>Not possible to accomplish to 100%</a:t>
            </a:r>
          </a:p>
          <a:p>
            <a:r>
              <a:rPr lang="en-US" dirty="0" smtClean="0"/>
              <a:t>None of the vital signs can be developed to 100%</a:t>
            </a:r>
          </a:p>
          <a:p>
            <a:r>
              <a:rPr lang="en-US" dirty="0" smtClean="0"/>
              <a:t>We improve it until it has any limitations</a:t>
            </a:r>
          </a:p>
          <a:p>
            <a:r>
              <a:rPr lang="en-US" dirty="0" smtClean="0"/>
              <a:t>That leads to  sequence of “</a:t>
            </a:r>
            <a:r>
              <a:rPr lang="en-US" dirty="0" err="1" smtClean="0"/>
              <a:t>currative</a:t>
            </a:r>
            <a:r>
              <a:rPr lang="en-US" dirty="0" smtClean="0"/>
              <a:t>” interventions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limitations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9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641188" y="3573620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Usefulness?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81110" y="4715545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Usefulnes</a:t>
            </a:r>
            <a:r>
              <a:rPr lang="en-US" dirty="0"/>
              <a:t>s</a:t>
            </a:r>
            <a:r>
              <a:rPr lang="en-US" dirty="0" smtClean="0"/>
              <a:t>!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5920351" y="4013400"/>
            <a:ext cx="72008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093512" y="4814527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85487" y="57332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Effectivity</a:t>
            </a:r>
            <a:r>
              <a:rPr lang="en-US" dirty="0" smtClean="0"/>
              <a:t>?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7704" y="4373440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Effectivity</a:t>
            </a:r>
            <a:r>
              <a:rPr lang="en-US" dirty="0" smtClean="0"/>
              <a:t>!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263691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Stability?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920431" y="13767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Dynamics?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339752" y="1844824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Stability!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084168" y="3080032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Dynamics!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611560" y="4443014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4459023" y="1376748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2555776" y="5174567"/>
            <a:ext cx="72008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7" name="Ovál 16"/>
          <p:cNvSpPr/>
          <p:nvPr/>
        </p:nvSpPr>
        <p:spPr>
          <a:xfrm>
            <a:off x="2699792" y="2521680"/>
            <a:ext cx="72008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8" name="Ovál 17"/>
          <p:cNvSpPr/>
          <p:nvPr/>
        </p:nvSpPr>
        <p:spPr>
          <a:xfrm>
            <a:off x="6372200" y="2276872"/>
            <a:ext cx="72008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8008798" y="2276872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cs-CZ" dirty="0"/>
          </a:p>
        </p:txBody>
      </p:sp>
      <p:cxnSp>
        <p:nvCxnSpPr>
          <p:cNvPr id="21" name="Přímá spojnice se šipkou 20"/>
          <p:cNvCxnSpPr>
            <a:stCxn id="4" idx="2"/>
            <a:endCxn id="7" idx="0"/>
          </p:cNvCxnSpPr>
          <p:nvPr/>
        </p:nvCxnSpPr>
        <p:spPr>
          <a:xfrm>
            <a:off x="4361188" y="4005620"/>
            <a:ext cx="92364" cy="80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>
            <a:stCxn id="7" idx="4"/>
            <a:endCxn id="8" idx="0"/>
          </p:cNvCxnSpPr>
          <p:nvPr/>
        </p:nvCxnSpPr>
        <p:spPr>
          <a:xfrm rot="5400000">
            <a:off x="4150176" y="5429879"/>
            <a:ext cx="558689" cy="4806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>
            <a:stCxn id="8" idx="1"/>
            <a:endCxn id="14" idx="4"/>
          </p:cNvCxnSpPr>
          <p:nvPr/>
        </p:nvCxnSpPr>
        <p:spPr>
          <a:xfrm rot="10800000">
            <a:off x="971601" y="4803054"/>
            <a:ext cx="2713887" cy="114620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>
            <a:stCxn id="14" idx="0"/>
            <a:endCxn id="10" idx="2"/>
          </p:cNvCxnSpPr>
          <p:nvPr/>
        </p:nvCxnSpPr>
        <p:spPr>
          <a:xfrm rot="5400000" flipH="1" flipV="1">
            <a:off x="500533" y="3539979"/>
            <a:ext cx="1374102" cy="43196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>
            <a:stCxn id="10" idx="0"/>
            <a:endCxn id="15" idx="1"/>
          </p:cNvCxnSpPr>
          <p:nvPr/>
        </p:nvCxnSpPr>
        <p:spPr>
          <a:xfrm rot="5400000" flipH="1" flipV="1">
            <a:off x="2380304" y="452740"/>
            <a:ext cx="1207437" cy="3160908"/>
          </a:xfrm>
          <a:prstGeom prst="curvedConnector3">
            <a:avLst>
              <a:gd name="adj1" fmla="val 123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Zakřivená spojnice 37"/>
          <p:cNvCxnSpPr>
            <a:stCxn id="15" idx="6"/>
            <a:endCxn id="11" idx="1"/>
          </p:cNvCxnSpPr>
          <p:nvPr/>
        </p:nvCxnSpPr>
        <p:spPr>
          <a:xfrm>
            <a:off x="5179103" y="1556768"/>
            <a:ext cx="741328" cy="359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>
            <a:stCxn id="11" idx="3"/>
            <a:endCxn id="19" idx="0"/>
          </p:cNvCxnSpPr>
          <p:nvPr/>
        </p:nvCxnSpPr>
        <p:spPr>
          <a:xfrm>
            <a:off x="7360431" y="1592748"/>
            <a:ext cx="1008407" cy="6841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Zakřivená spojnice 41"/>
          <p:cNvCxnSpPr>
            <a:stCxn id="4" idx="3"/>
            <a:endCxn id="6" idx="0"/>
          </p:cNvCxnSpPr>
          <p:nvPr/>
        </p:nvCxnSpPr>
        <p:spPr>
          <a:xfrm>
            <a:off x="5081188" y="3789620"/>
            <a:ext cx="1199203" cy="223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6" idx="4"/>
            <a:endCxn id="5" idx="0"/>
          </p:cNvCxnSpPr>
          <p:nvPr/>
        </p:nvCxnSpPr>
        <p:spPr>
          <a:xfrm rot="5400000">
            <a:off x="5869699" y="4304852"/>
            <a:ext cx="342105" cy="47928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>
            <a:stCxn id="5" idx="1"/>
            <a:endCxn id="4" idx="3"/>
          </p:cNvCxnSpPr>
          <p:nvPr/>
        </p:nvCxnSpPr>
        <p:spPr>
          <a:xfrm rot="10800000" flipH="1">
            <a:off x="5081110" y="3789621"/>
            <a:ext cx="78" cy="1141925"/>
          </a:xfrm>
          <a:prstGeom prst="curvedConnector5">
            <a:avLst>
              <a:gd name="adj1" fmla="val -293076923"/>
              <a:gd name="adj2" fmla="val 50000"/>
              <a:gd name="adj3" fmla="val 2931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řivená spojnice 47"/>
          <p:cNvCxnSpPr>
            <a:stCxn id="8" idx="1"/>
            <a:endCxn id="16" idx="5"/>
          </p:cNvCxnSpPr>
          <p:nvPr/>
        </p:nvCxnSpPr>
        <p:spPr>
          <a:xfrm rot="10800000">
            <a:off x="3170403" y="5481880"/>
            <a:ext cx="515084" cy="4673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Zakřivená spojnice 49"/>
          <p:cNvCxnSpPr>
            <a:stCxn id="16" idx="0"/>
          </p:cNvCxnSpPr>
          <p:nvPr/>
        </p:nvCxnSpPr>
        <p:spPr>
          <a:xfrm rot="16200000" flipV="1">
            <a:off x="2622048" y="4880799"/>
            <a:ext cx="371513" cy="21602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Zakřivená spojnice 51"/>
          <p:cNvCxnSpPr>
            <a:stCxn id="9" idx="0"/>
            <a:endCxn id="4" idx="1"/>
          </p:cNvCxnSpPr>
          <p:nvPr/>
        </p:nvCxnSpPr>
        <p:spPr>
          <a:xfrm rot="5400000" flipH="1" flipV="1">
            <a:off x="2842536" y="3574788"/>
            <a:ext cx="583820" cy="10134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Zakřivená spojnice 53"/>
          <p:cNvCxnSpPr>
            <a:stCxn id="10" idx="3"/>
            <a:endCxn id="17" idx="3"/>
          </p:cNvCxnSpPr>
          <p:nvPr/>
        </p:nvCxnSpPr>
        <p:spPr>
          <a:xfrm flipV="1">
            <a:off x="2123568" y="2828993"/>
            <a:ext cx="681677" cy="23919"/>
          </a:xfrm>
          <a:prstGeom prst="curvedConnector4">
            <a:avLst>
              <a:gd name="adj1" fmla="val 42265"/>
              <a:gd name="adj2" fmla="val -8557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>
            <a:stCxn id="17" idx="0"/>
            <a:endCxn id="12" idx="2"/>
          </p:cNvCxnSpPr>
          <p:nvPr/>
        </p:nvCxnSpPr>
        <p:spPr>
          <a:xfrm rot="5400000" flipH="1" flipV="1">
            <a:off x="2937428" y="2399276"/>
            <a:ext cx="244808" cy="127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Zakřivená spojnice 57"/>
          <p:cNvCxnSpPr>
            <a:stCxn id="12" idx="3"/>
            <a:endCxn id="4" idx="0"/>
          </p:cNvCxnSpPr>
          <p:nvPr/>
        </p:nvCxnSpPr>
        <p:spPr>
          <a:xfrm>
            <a:off x="3779912" y="2060848"/>
            <a:ext cx="581276" cy="151277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Zakřivená spojnice 59"/>
          <p:cNvCxnSpPr>
            <a:stCxn id="11" idx="2"/>
            <a:endCxn id="18" idx="0"/>
          </p:cNvCxnSpPr>
          <p:nvPr/>
        </p:nvCxnSpPr>
        <p:spPr>
          <a:xfrm rot="16200000" flipH="1">
            <a:off x="6452273" y="1996905"/>
            <a:ext cx="468124" cy="9180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Zakřivená spojnice 61"/>
          <p:cNvCxnSpPr>
            <a:stCxn id="18" idx="4"/>
            <a:endCxn id="13" idx="0"/>
          </p:cNvCxnSpPr>
          <p:nvPr/>
        </p:nvCxnSpPr>
        <p:spPr>
          <a:xfrm rot="16200000" flipH="1">
            <a:off x="6546644" y="2822508"/>
            <a:ext cx="443120" cy="7192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Zakřivená spojnice 63"/>
          <p:cNvCxnSpPr>
            <a:stCxn id="13" idx="1"/>
            <a:endCxn id="4" idx="0"/>
          </p:cNvCxnSpPr>
          <p:nvPr/>
        </p:nvCxnSpPr>
        <p:spPr>
          <a:xfrm rot="10800000" flipV="1">
            <a:off x="4361188" y="3296032"/>
            <a:ext cx="1722980" cy="2775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ýbuch 2 64"/>
          <p:cNvSpPr/>
          <p:nvPr/>
        </p:nvSpPr>
        <p:spPr>
          <a:xfrm>
            <a:off x="5920431" y="4580764"/>
            <a:ext cx="3541842" cy="223496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consultation</a:t>
            </a:r>
            <a:endParaRPr lang="cs-CZ" dirty="0"/>
          </a:p>
        </p:txBody>
      </p:sp>
      <p:cxnSp>
        <p:nvCxnSpPr>
          <p:cNvPr id="69" name="Zakřivená spojnice 68"/>
          <p:cNvCxnSpPr>
            <a:stCxn id="19" idx="4"/>
            <a:endCxn id="65" idx="0"/>
          </p:cNvCxnSpPr>
          <p:nvPr/>
        </p:nvCxnSpPr>
        <p:spPr>
          <a:xfrm rot="5400000">
            <a:off x="6872163" y="3279337"/>
            <a:ext cx="2139101" cy="85425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Synergistic company</a:t>
            </a:r>
            <a:br>
              <a:rPr lang="en-US" dirty="0" smtClean="0"/>
            </a:br>
            <a:r>
              <a:rPr lang="en-US" dirty="0" smtClean="0"/>
              <a:t>culture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429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Company culture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13369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8040677" y="4989051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3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necessary to “decompose” the ideas</a:t>
            </a:r>
          </a:p>
          <a:p>
            <a:r>
              <a:rPr lang="en-US" dirty="0" smtClean="0"/>
              <a:t>Motivation is the basement for listening ideas</a:t>
            </a:r>
          </a:p>
          <a:p>
            <a:r>
              <a:rPr lang="en-US" dirty="0" smtClean="0"/>
              <a:t>Different people are willing to wait different time</a:t>
            </a:r>
          </a:p>
          <a:p>
            <a:r>
              <a:rPr lang="en-US" dirty="0" smtClean="0"/>
              <a:t>Motivation must be designed for concrete position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company driven by ideas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of ideas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91880" y="1440097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Strategy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49289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Long term goals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357301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 term goals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4725144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Short term goals</a:t>
            </a:r>
          </a:p>
        </p:txBody>
      </p:sp>
      <p:sp>
        <p:nvSpPr>
          <p:cNvPr id="8" name="Obdélník 7"/>
          <p:cNvSpPr/>
          <p:nvPr/>
        </p:nvSpPr>
        <p:spPr>
          <a:xfrm>
            <a:off x="688581" y="5877272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tasks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72200" y="249289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company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372200" y="357301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departements</a:t>
            </a:r>
            <a:endParaRPr lang="en-US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6372200" y="4725144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groups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392835" y="5877272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employees</a:t>
            </a:r>
          </a:p>
        </p:txBody>
      </p:sp>
      <p:cxnSp>
        <p:nvCxnSpPr>
          <p:cNvPr id="14" name="Pravoúhlá spojnice 13"/>
          <p:cNvCxnSpPr>
            <a:stCxn id="4" idx="1"/>
            <a:endCxn id="5" idx="0"/>
          </p:cNvCxnSpPr>
          <p:nvPr/>
        </p:nvCxnSpPr>
        <p:spPr>
          <a:xfrm rot="10800000" flipV="1">
            <a:off x="1583668" y="1764132"/>
            <a:ext cx="1908212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nice 15"/>
          <p:cNvCxnSpPr>
            <a:stCxn id="4" idx="3"/>
            <a:endCxn id="9" idx="0"/>
          </p:cNvCxnSpPr>
          <p:nvPr/>
        </p:nvCxnSpPr>
        <p:spPr>
          <a:xfrm>
            <a:off x="5652120" y="1764133"/>
            <a:ext cx="1620180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2"/>
            <a:endCxn id="6" idx="0"/>
          </p:cNvCxnSpPr>
          <p:nvPr/>
        </p:nvCxnSpPr>
        <p:spPr>
          <a:xfrm>
            <a:off x="1583668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2"/>
            <a:endCxn id="7" idx="0"/>
          </p:cNvCxnSpPr>
          <p:nvPr/>
        </p:nvCxnSpPr>
        <p:spPr>
          <a:xfrm>
            <a:off x="1583668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2"/>
            <a:endCxn id="8" idx="0"/>
          </p:cNvCxnSpPr>
          <p:nvPr/>
        </p:nvCxnSpPr>
        <p:spPr>
          <a:xfrm>
            <a:off x="1583668" y="5301208"/>
            <a:ext cx="501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9" idx="2"/>
            <a:endCxn id="10" idx="0"/>
          </p:cNvCxnSpPr>
          <p:nvPr/>
        </p:nvCxnSpPr>
        <p:spPr>
          <a:xfrm>
            <a:off x="7272300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2"/>
            <a:endCxn id="11" idx="0"/>
          </p:cNvCxnSpPr>
          <p:nvPr/>
        </p:nvCxnSpPr>
        <p:spPr>
          <a:xfrm>
            <a:off x="7272300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1" idx="2"/>
            <a:endCxn id="12" idx="0"/>
          </p:cNvCxnSpPr>
          <p:nvPr/>
        </p:nvCxnSpPr>
        <p:spPr>
          <a:xfrm>
            <a:off x="7272300" y="5301208"/>
            <a:ext cx="2063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Fight for the 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Influence</a:t>
            </a:r>
          </a:p>
          <a:p>
            <a:pPr lvl="1"/>
            <a:r>
              <a:rPr lang="en-US" dirty="0" smtClean="0"/>
              <a:t>Money</a:t>
            </a:r>
          </a:p>
          <a:p>
            <a:r>
              <a:rPr lang="en-US" dirty="0" smtClean="0"/>
              <a:t>Support of the high management is the key to vitality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barriers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processes must be done for OUTPUT</a:t>
            </a:r>
          </a:p>
          <a:p>
            <a:r>
              <a:rPr lang="en-US" dirty="0" smtClean="0"/>
              <a:t>Output is giving the money and profit</a:t>
            </a:r>
            <a:endParaRPr lang="en-US" dirty="0"/>
          </a:p>
          <a:p>
            <a:r>
              <a:rPr lang="en-US" dirty="0" smtClean="0"/>
              <a:t>Limit the power of OPE and Controlling</a:t>
            </a:r>
          </a:p>
          <a:p>
            <a:pPr lvl="1"/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Forms filling</a:t>
            </a:r>
          </a:p>
          <a:p>
            <a:pPr lvl="1"/>
            <a:r>
              <a:rPr lang="en-US" dirty="0" smtClean="0"/>
              <a:t>Other non productive tasks</a:t>
            </a:r>
          </a:p>
          <a:p>
            <a:r>
              <a:rPr lang="en-US" dirty="0" smtClean="0"/>
              <a:t>But it is need to have feed back!!!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Proceses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Horský motiv</Template>
  <TotalTime>216</TotalTime>
  <Words>546</Words>
  <Application>Microsoft Office PowerPoint</Application>
  <PresentationFormat>Předvádění na obrazovce (4:3)</PresentationFormat>
  <Paragraphs>143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Mountain</vt:lpstr>
      <vt:lpstr>Management by competencies</vt:lpstr>
      <vt:lpstr>Pyramid of Vitality</vt:lpstr>
      <vt:lpstr>Theory of limitations</vt:lpstr>
      <vt:lpstr>The sequence</vt:lpstr>
      <vt:lpstr>Synergistic company culture</vt:lpstr>
      <vt:lpstr>The company driven by ideas</vt:lpstr>
      <vt:lpstr>The road of ideas</vt:lpstr>
      <vt:lpstr>Political barriers</vt:lpstr>
      <vt:lpstr>Proceses</vt:lpstr>
      <vt:lpstr>Management of the processes</vt:lpstr>
      <vt:lpstr>Management of the sources</vt:lpstr>
      <vt:lpstr>Human sources in MbC</vt:lpstr>
      <vt:lpstr>Suggestibility of human resources</vt:lpstr>
      <vt:lpstr>Strategy of HR development</vt:lpstr>
      <vt:lpstr>Management of HR in MbC</vt:lpstr>
      <vt:lpstr>Pyramid of culture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</cp:lastModifiedBy>
  <cp:revision>13</cp:revision>
  <dcterms:created xsi:type="dcterms:W3CDTF">2012-04-02T14:12:51Z</dcterms:created>
  <dcterms:modified xsi:type="dcterms:W3CDTF">2012-04-02T17:49:21Z</dcterms:modified>
</cp:coreProperties>
</file>