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9" r:id="rId2"/>
    <p:sldMasterId id="2147483711" r:id="rId3"/>
    <p:sldMasterId id="2147483722" r:id="rId4"/>
    <p:sldMasterId id="2147483724" r:id="rId5"/>
    <p:sldMasterId id="2147483735" r:id="rId6"/>
  </p:sldMasterIdLst>
  <p:sldIdLst>
    <p:sldId id="256" r:id="rId7"/>
    <p:sldId id="257" r:id="rId8"/>
    <p:sldId id="258" r:id="rId9"/>
    <p:sldId id="262" r:id="rId10"/>
    <p:sldId id="259" r:id="rId11"/>
    <p:sldId id="263" r:id="rId12"/>
    <p:sldId id="260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n w="3175"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2" name="Picture 11" descr="Title_bar_dark_BLUE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250" y="4117087"/>
            <a:ext cx="8439150" cy="123825"/>
          </a:xfrm>
          <a:prstGeom prst="rect">
            <a:avLst/>
          </a:prstGeom>
        </p:spPr>
      </p:pic>
      <p:pic>
        <p:nvPicPr>
          <p:cNvPr id="6" name="Picture 2" descr="W:\TRANSFER\MBupload\SERVER-new\Logo\SystemCenter\SystemCenter\SysCnt_h_rgb_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915127"/>
            <a:ext cx="2514600" cy="53267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LKIN 2 - Prints in GRAYSCAL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0250" y="1524505"/>
            <a:ext cx="7681913" cy="1523495"/>
          </a:xfrm>
        </p:spPr>
        <p:txBody>
          <a:bodyPr anchor="b" anchorCtr="0">
            <a:noAutofit/>
          </a:bodyPr>
          <a:lstStyle>
            <a:lvl1pPr>
              <a:lnSpc>
                <a:spcPct val="90000"/>
              </a:lnSpc>
              <a:defRPr sz="4800">
                <a:ln w="3175"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Event 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0249" y="32721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Event Date | Location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124200"/>
            <a:ext cx="4572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W:\TRANSFER\MBupload\SERVER-new\Logo\SystemCenter\SystemCenter\SysCnt_h_rgb_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915127"/>
            <a:ext cx="2514600" cy="53267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-35356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9600" b="1" i="1" u="none" strike="noStrike" kern="1200" cap="none" spc="-300" normalizeH="0" baseline="0" noProof="0" dirty="0" smtClean="0">
                <a:ln w="11430">
                  <a:noFill/>
                </a:ln>
                <a:gradFill>
                  <a:gsLst>
                    <a:gs pos="0">
                      <a:schemeClr val="accent2">
                        <a:alpha val="60000"/>
                      </a:schemeClr>
                    </a:gs>
                    <a:gs pos="100000">
                      <a:schemeClr val="accent2">
                        <a:lumMod val="50000"/>
                        <a:alpha val="56000"/>
                      </a:schemeClr>
                    </a:gs>
                  </a:gsLst>
                  <a:lin ang="16200000" scaled="1"/>
                </a:gradFill>
                <a:effectLst/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514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50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8" y="2729806"/>
            <a:ext cx="8040951" cy="1384994"/>
          </a:xfrm>
        </p:spPr>
        <p:txBody>
          <a:bodyPr anchor="b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59C4"/>
                    </a:gs>
                    <a:gs pos="28000">
                      <a:srgbClr val="40B1FE"/>
                    </a:gs>
                    <a:gs pos="62000">
                      <a:srgbClr val="2E59B0"/>
                    </a:gs>
                    <a:gs pos="88000">
                      <a:srgbClr val="0158A7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pic>
        <p:nvPicPr>
          <p:cNvPr id="14" name="Picture 13" descr="Title_bar_dark_BLUE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250" y="4117087"/>
            <a:ext cx="8439150" cy="12382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-35356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9600" b="1" i="1" u="none" strike="noStrike" kern="1200" cap="none" spc="-300" normalizeH="0" baseline="0" noProof="0" dirty="0" smtClean="0">
                <a:ln w="11430">
                  <a:noFill/>
                </a:ln>
                <a:gradFill>
                  <a:gsLst>
                    <a:gs pos="0">
                      <a:schemeClr val="accent2">
                        <a:alpha val="60000"/>
                      </a:schemeClr>
                    </a:gs>
                    <a:gs pos="100000">
                      <a:schemeClr val="accent2">
                        <a:lumMod val="50000"/>
                        <a:alpha val="56000"/>
                      </a:schemeClr>
                    </a:gs>
                  </a:gsLst>
                  <a:lin ang="16200000" scaled="1"/>
                </a:gradFill>
                <a:effectLst/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03680"/>
          </a:xfrm>
        </p:spPr>
        <p:txBody>
          <a:bodyPr/>
          <a:lstStyle>
            <a:lvl1pPr>
              <a:lnSpc>
                <a:spcPct val="90000"/>
              </a:lnSpc>
              <a:buSzPct val="100000"/>
              <a:buFont typeface="Arial" pitchFamily="34" charset="0"/>
              <a:buChar char="•"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777777"/>
              </a:buClr>
              <a:buSzPct val="100000"/>
              <a:buFont typeface="Segoe" pitchFamily="34" charset="0"/>
              <a:buChar char="−"/>
              <a:defRPr lang="en-US" sz="28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777777"/>
              </a:buClr>
              <a:buSzPct val="100000"/>
              <a:buFont typeface="Segoe" pitchFamily="34" charset="0"/>
              <a:buChar char="−"/>
              <a:defRPr lang="en-US" sz="24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777777"/>
              </a:buClr>
              <a:buSzPct val="100000"/>
              <a:buFont typeface="Segoe" pitchFamily="34" charset="0"/>
              <a:buChar char="−"/>
              <a:defRPr lang="en-US" sz="2400" kern="120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777777"/>
              </a:buClr>
              <a:buSzPct val="100000"/>
              <a:buFont typeface="Segoe" pitchFamily="34" charset="0"/>
              <a:buChar char="−"/>
              <a:defRPr lang="en-US" sz="24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LKIN - Prints in GRAYSCAL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0250" y="1524505"/>
            <a:ext cx="7681913" cy="1523495"/>
          </a:xfrm>
        </p:spPr>
        <p:txBody>
          <a:bodyPr anchor="b" anchorCtr="0">
            <a:noAutofit/>
          </a:bodyPr>
          <a:lstStyle>
            <a:lvl1pPr>
              <a:lnSpc>
                <a:spcPct val="90000"/>
              </a:lnSpc>
              <a:defRPr sz="4800">
                <a:ln w="3175"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Event 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0249" y="5638800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Event Date | Location</a:t>
            </a:r>
            <a:endParaRPr lang="en-US" dirty="0"/>
          </a:p>
        </p:txBody>
      </p:sp>
      <p:pic>
        <p:nvPicPr>
          <p:cNvPr id="7" name="Picture 6" descr="photo_BLUE_Delor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96492"/>
            <a:ext cx="3341142" cy="2294060"/>
          </a:xfrm>
          <a:prstGeom prst="rect">
            <a:avLst/>
          </a:prstGeom>
        </p:spPr>
      </p:pic>
      <p:pic>
        <p:nvPicPr>
          <p:cNvPr id="6" name="Picture 2" descr="W:\TRANSFER\MBupload\SERVER-new\Logo\SystemCenter\SystemCenter\SysCnt_h_rgb_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915127"/>
            <a:ext cx="2514600" cy="53267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solidFill>
            <a:schemeClr val="bg1"/>
          </a:solidFill>
          <a:effectLst/>
          <a:latin typeface="Segoe" pitchFamily="34" charset="0"/>
          <a:ea typeface="+mn-ea"/>
          <a:cs typeface="Arial" charset="0"/>
        </a:defRPr>
      </a:lvl1pPr>
    </p:titleStyle>
    <p:bodyStyle>
      <a:lvl1pPr marL="457200" indent="-457200" algn="l" defTabSz="914363" rtl="0" eaLnBrk="1" latinLnBrk="0" hangingPunct="1">
        <a:lnSpc>
          <a:spcPct val="90000"/>
        </a:lnSpc>
        <a:spcBef>
          <a:spcPct val="20000"/>
        </a:spcBef>
        <a:buClr>
          <a:srgbClr val="777777"/>
        </a:buClr>
        <a:buSzPct val="130000"/>
        <a:buFont typeface="Arial" pitchFamily="34" charset="0"/>
        <a:buChar char="•"/>
        <a:defRPr sz="3200" kern="1200">
          <a:solidFill>
            <a:schemeClr val="bg1">
              <a:lumMod val="75000"/>
            </a:schemeClr>
          </a:solidFill>
          <a:latin typeface="+mn-lt"/>
          <a:ea typeface="+mn-ea"/>
          <a:cs typeface="+mn-cs"/>
        </a:defRPr>
      </a:lvl1pPr>
      <a:lvl2pPr marL="854075" indent="-396875" algn="l" defTabSz="914363" rtl="0" eaLnBrk="1" latinLnBrk="0" hangingPunct="1">
        <a:lnSpc>
          <a:spcPct val="90000"/>
        </a:lnSpc>
        <a:spcBef>
          <a:spcPct val="20000"/>
        </a:spcBef>
        <a:buClr>
          <a:srgbClr val="777777"/>
        </a:buClr>
        <a:buFont typeface="Segoe" pitchFamily="34" charset="0"/>
        <a:buChar char="−"/>
        <a:defRPr sz="2800" kern="1200">
          <a:solidFill>
            <a:schemeClr val="bg1">
              <a:lumMod val="75000"/>
            </a:schemeClr>
          </a:solidFill>
          <a:latin typeface="+mn-lt"/>
          <a:ea typeface="+mn-ea"/>
          <a:cs typeface="+mn-cs"/>
        </a:defRPr>
      </a:lvl2pPr>
      <a:lvl3pPr marL="1258888" indent="-404813" algn="l" defTabSz="914363" rtl="0" eaLnBrk="1" latinLnBrk="0" hangingPunct="1">
        <a:lnSpc>
          <a:spcPct val="90000"/>
        </a:lnSpc>
        <a:spcBef>
          <a:spcPct val="20000"/>
        </a:spcBef>
        <a:buClr>
          <a:srgbClr val="777777"/>
        </a:buClr>
        <a:buFont typeface="Segoe" pitchFamily="34" charset="0"/>
        <a:buChar char="−"/>
        <a:defRPr sz="2400" kern="1200">
          <a:solidFill>
            <a:schemeClr val="bg1">
              <a:lumMod val="75000"/>
            </a:schemeClr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Clr>
          <a:srgbClr val="777777"/>
        </a:buClr>
        <a:buFont typeface="Segoe" pitchFamily="34" charset="0"/>
        <a:buChar char="−"/>
        <a:defRPr sz="2400" kern="1200">
          <a:solidFill>
            <a:schemeClr val="bg1">
              <a:lumMod val="75000"/>
            </a:schemeClr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Clr>
          <a:srgbClr val="777777"/>
        </a:buClr>
        <a:buFont typeface="Segoe" pitchFamily="34" charset="0"/>
        <a:buChar char="−"/>
        <a:defRPr sz="2400" kern="1200">
          <a:solidFill>
            <a:schemeClr val="bg1">
              <a:lumMod val="75000"/>
            </a:schemeClr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>
          <a:ln w="3175">
            <a:noFill/>
          </a:ln>
          <a:solidFill>
            <a:schemeClr val="bg1"/>
          </a:solidFill>
          <a:effectLst/>
          <a:latin typeface="Segoe" pitchFamily="34" charset="0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253055"/>
              </a:gs>
              <a:gs pos="100000">
                <a:srgbClr val="5100A2"/>
              </a:gs>
            </a:gsLst>
            <a:lin ang="5400000" scaled="0"/>
          </a:gradFill>
          <a:effectLst/>
          <a:latin typeface="Segoe" pitchFamily="34" charset="0"/>
          <a:ea typeface="+mn-ea"/>
          <a:cs typeface="Arial" charset="0"/>
        </a:defRPr>
      </a:lvl1pPr>
    </p:titleStyle>
    <p:bodyStyle>
      <a:lvl1pPr marL="514350" indent="-5143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31875" indent="-5143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6088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62163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/>
          <a:latin typeface="Segoe" pitchFamily="34" charset="0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253055"/>
              </a:gs>
              <a:gs pos="100000">
                <a:srgbClr val="5100A2"/>
              </a:gs>
            </a:gsLst>
            <a:lin ang="5400000" scaled="0"/>
          </a:gradFill>
          <a:effectLst/>
          <a:latin typeface="Trebuchet MS" pitchFamily="34" charset="0"/>
          <a:ea typeface="+mn-ea"/>
          <a:cs typeface="Arial" charset="0"/>
        </a:defRPr>
      </a:lvl1pPr>
    </p:titleStyle>
    <p:bodyStyle>
      <a:lvl1pPr marL="514350" indent="-5143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031875" indent="-5143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371600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716088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62163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/>
          <a:latin typeface="Trebuchet MS" pitchFamily="34" charset="0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.microsoft.com/en-us/library/ms130214(v=sql.110).aspx" TargetMode="Externa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631631"/>
            <a:ext cx="4781551" cy="461665"/>
          </a:xfrm>
        </p:spPr>
        <p:txBody>
          <a:bodyPr/>
          <a:lstStyle/>
          <a:p>
            <a:r>
              <a:rPr lang="cs-CZ" dirty="0" smtClean="0"/>
              <a:t>Bc. David Gešvindr</a:t>
            </a:r>
            <a:br>
              <a:rPr lang="cs-CZ" dirty="0" smtClean="0"/>
            </a:br>
            <a:r>
              <a:rPr lang="cs-CZ" sz="2400" dirty="0" smtClean="0"/>
              <a:t>MCT </a:t>
            </a:r>
            <a:r>
              <a:rPr lang="en-US" sz="2400" dirty="0" smtClean="0"/>
              <a:t>|</a:t>
            </a:r>
            <a:r>
              <a:rPr lang="cs-CZ" sz="2400" dirty="0" smtClean="0"/>
              <a:t> MSP </a:t>
            </a:r>
            <a:r>
              <a:rPr lang="en-US" sz="2400" dirty="0" smtClean="0"/>
              <a:t>|</a:t>
            </a:r>
            <a:r>
              <a:rPr lang="cs-CZ" sz="2400" dirty="0" smtClean="0"/>
              <a:t> MCTS </a:t>
            </a:r>
            <a:r>
              <a:rPr lang="en-US" sz="2400" dirty="0" smtClean="0"/>
              <a:t>|</a:t>
            </a:r>
            <a:r>
              <a:rPr lang="cs-CZ" sz="2400" dirty="0" smtClean="0"/>
              <a:t> MCITP </a:t>
            </a:r>
            <a:r>
              <a:rPr lang="en-US" sz="2400" dirty="0" smtClean="0"/>
              <a:t>|</a:t>
            </a:r>
            <a:r>
              <a:rPr lang="cs-CZ" sz="2400" dirty="0" smtClean="0"/>
              <a:t> MCPD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4021724"/>
          </a:xfrm>
        </p:spPr>
        <p:txBody>
          <a:bodyPr anchor="t">
            <a:normAutofit/>
          </a:bodyPr>
          <a:lstStyle/>
          <a:p>
            <a:r>
              <a:rPr lang="cs-CZ" sz="4800" b="1" dirty="0" smtClean="0"/>
              <a:t>PV226/MSSQL</a:t>
            </a:r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800" dirty="0" smtClean="0"/>
              <a:t>Microsoft SQL Server </a:t>
            </a:r>
            <a:r>
              <a:rPr lang="cs-CZ" sz="4800" dirty="0" smtClean="0"/>
              <a:t>2012</a:t>
            </a:r>
            <a:br>
              <a:rPr lang="cs-CZ" sz="48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3200" dirty="0" smtClean="0"/>
              <a:t>Úvodní informace k semináři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0462205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ke kurzu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5266057"/>
          </a:xfrm>
        </p:spPr>
        <p:txBody>
          <a:bodyPr/>
          <a:lstStyle/>
          <a:p>
            <a:r>
              <a:rPr lang="cs-CZ" dirty="0" smtClean="0"/>
              <a:t>Budou průběžně dostupné </a:t>
            </a:r>
            <a:r>
              <a:rPr lang="cs-CZ" dirty="0" smtClean="0"/>
              <a:t>v IS ve studijních materiálech</a:t>
            </a:r>
            <a:endParaRPr lang="cs-CZ" dirty="0" smtClean="0"/>
          </a:p>
          <a:p>
            <a:pPr lvl="1"/>
            <a:r>
              <a:rPr lang="cs-CZ" dirty="0" smtClean="0"/>
              <a:t>Prezentace</a:t>
            </a:r>
          </a:p>
          <a:p>
            <a:pPr lvl="1"/>
            <a:r>
              <a:rPr lang="cs-CZ" dirty="0" smtClean="0"/>
              <a:t>Zadání </a:t>
            </a:r>
            <a:r>
              <a:rPr lang="cs-CZ" dirty="0" smtClean="0"/>
              <a:t>úkolů</a:t>
            </a:r>
            <a:endParaRPr lang="cs-CZ" dirty="0" smtClean="0"/>
          </a:p>
          <a:p>
            <a:pPr lvl="1"/>
            <a:r>
              <a:rPr lang="cs-CZ" dirty="0" smtClean="0"/>
              <a:t>Doplňující informace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SQL Server </a:t>
            </a:r>
            <a:r>
              <a:rPr lang="cs-CZ" dirty="0"/>
              <a:t>Books Online</a:t>
            </a:r>
            <a:br>
              <a:rPr lang="cs-CZ" dirty="0"/>
            </a:br>
            <a:r>
              <a:rPr lang="cs-CZ" sz="1800" dirty="0">
                <a:hlinkClick r:id="rId2"/>
              </a:rPr>
              <a:t>http://technet.microsoft.com/en-us/library/ms130214(v=sql.110).</a:t>
            </a:r>
            <a:r>
              <a:rPr lang="cs-CZ" sz="1800" dirty="0" smtClean="0">
                <a:hlinkClick r:id="rId2"/>
              </a:rPr>
              <a:t>aspx</a:t>
            </a:r>
            <a:endParaRPr lang="cs-CZ" sz="1800" dirty="0" smtClean="0"/>
          </a:p>
          <a:p>
            <a:endParaRPr lang="cs-CZ" dirty="0" smtClean="0"/>
          </a:p>
          <a:p>
            <a:r>
              <a:rPr lang="cs-CZ" dirty="0" smtClean="0"/>
              <a:t>MSDN Library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3784657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výuky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3053144"/>
          </a:xfrm>
        </p:spPr>
        <p:txBody>
          <a:bodyPr/>
          <a:lstStyle/>
          <a:p>
            <a:r>
              <a:rPr lang="cs-CZ" dirty="0" smtClean="0"/>
              <a:t>7 </a:t>
            </a:r>
            <a:r>
              <a:rPr lang="cs-CZ" dirty="0" smtClean="0"/>
              <a:t>cvičení po 4 hodinách</a:t>
            </a:r>
          </a:p>
          <a:p>
            <a:endParaRPr lang="cs-CZ" dirty="0"/>
          </a:p>
          <a:p>
            <a:r>
              <a:rPr lang="cs-CZ" dirty="0" smtClean="0"/>
              <a:t>Teoretická i praktická část</a:t>
            </a:r>
          </a:p>
          <a:p>
            <a:endParaRPr lang="cs-CZ" dirty="0"/>
          </a:p>
          <a:p>
            <a:r>
              <a:rPr lang="cs-CZ" dirty="0" smtClean="0"/>
              <a:t>Aktivní zapojení studentů do případné diskuze k dané problematice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09051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/ udělení zápočtu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794611"/>
          </a:xfrm>
        </p:spPr>
        <p:txBody>
          <a:bodyPr/>
          <a:lstStyle/>
          <a:p>
            <a:r>
              <a:rPr lang="cs-CZ" dirty="0" smtClean="0"/>
              <a:t>Podmínky zápočtu: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Aktivní účast na cvičeních</a:t>
            </a:r>
          </a:p>
          <a:p>
            <a:pPr lvl="1"/>
            <a:r>
              <a:rPr lang="cs-CZ" dirty="0" smtClean="0"/>
              <a:t>Povolená neomluvená absence: </a:t>
            </a:r>
            <a:br>
              <a:rPr lang="cs-CZ" dirty="0" smtClean="0"/>
            </a:br>
            <a:r>
              <a:rPr lang="cs-CZ" b="1" dirty="0" smtClean="0"/>
              <a:t>4 hodiny = 1 seminář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48414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653582"/>
          </a:xfrm>
        </p:spPr>
        <p:txBody>
          <a:bodyPr/>
          <a:lstStyle/>
          <a:p>
            <a:r>
              <a:rPr lang="cs-CZ" sz="2800" b="1" dirty="0" smtClean="0"/>
              <a:t>Administrátor</a:t>
            </a:r>
          </a:p>
          <a:p>
            <a:r>
              <a:rPr lang="cs-CZ" sz="2800" dirty="0" smtClean="0"/>
              <a:t>Kapitola </a:t>
            </a:r>
            <a:r>
              <a:rPr lang="cs-CZ" sz="2800" dirty="0" smtClean="0"/>
              <a:t>1: </a:t>
            </a:r>
            <a:r>
              <a:rPr lang="cs-CZ" sz="2800" i="1" dirty="0" smtClean="0"/>
              <a:t>Instalace a konfigurace SQL Serveru</a:t>
            </a:r>
          </a:p>
          <a:p>
            <a:r>
              <a:rPr lang="cs-CZ" sz="2800" dirty="0" smtClean="0"/>
              <a:t>Kapitola 2: </a:t>
            </a:r>
            <a:r>
              <a:rPr lang="cs-CZ" sz="2800" i="1" dirty="0" smtClean="0"/>
              <a:t>Správa databází</a:t>
            </a:r>
          </a:p>
          <a:p>
            <a:r>
              <a:rPr lang="cs-CZ" sz="2800" dirty="0" smtClean="0"/>
              <a:t>Kapitola 3: </a:t>
            </a:r>
            <a:r>
              <a:rPr lang="cs-CZ" sz="2800" i="1" dirty="0" smtClean="0"/>
              <a:t>Zálohování a obnova po havárii</a:t>
            </a:r>
          </a:p>
          <a:p>
            <a:r>
              <a:rPr lang="cs-CZ" sz="2800" dirty="0" smtClean="0"/>
              <a:t>Kapitola 4: </a:t>
            </a:r>
            <a:r>
              <a:rPr lang="cs-CZ" sz="2800" i="1" dirty="0" smtClean="0"/>
              <a:t>Bezpečnostní model</a:t>
            </a:r>
          </a:p>
          <a:p>
            <a:endParaRPr lang="cs-CZ" sz="2800" dirty="0"/>
          </a:p>
          <a:p>
            <a:r>
              <a:rPr lang="cs-CZ" sz="2800" b="1" dirty="0" smtClean="0"/>
              <a:t>Vývojář</a:t>
            </a:r>
          </a:p>
          <a:p>
            <a:r>
              <a:rPr lang="cs-CZ" sz="2800" dirty="0" smtClean="0"/>
              <a:t>Kapitola 5: </a:t>
            </a:r>
            <a:r>
              <a:rPr lang="cs-CZ" sz="2800" i="1" dirty="0" smtClean="0"/>
              <a:t>Návrh a tvorba databáze</a:t>
            </a:r>
          </a:p>
          <a:p>
            <a:r>
              <a:rPr lang="cs-CZ" sz="2800" dirty="0" smtClean="0"/>
              <a:t>Kapitola 6: </a:t>
            </a:r>
            <a:r>
              <a:rPr lang="cs-CZ" sz="2800" i="1" dirty="0" smtClean="0"/>
              <a:t>Tvorba pokročilých T-SQL dotazů</a:t>
            </a:r>
          </a:p>
          <a:p>
            <a:r>
              <a:rPr lang="cs-CZ" sz="2800" dirty="0" smtClean="0"/>
              <a:t>Kapitola 7: </a:t>
            </a:r>
            <a:r>
              <a:rPr lang="cs-CZ" sz="2800" i="1" dirty="0" smtClean="0"/>
              <a:t>Práce s XML v databázi</a:t>
            </a:r>
            <a:endParaRPr lang="cs-CZ" sz="2800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35201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kurzu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671501"/>
          </a:xfrm>
        </p:spPr>
        <p:txBody>
          <a:bodyPr/>
          <a:lstStyle/>
          <a:p>
            <a:r>
              <a:rPr lang="cs-CZ" sz="2800" dirty="0" smtClean="0"/>
              <a:t>Kapitola 8: </a:t>
            </a:r>
            <a:r>
              <a:rPr lang="cs-CZ" sz="2800" i="1" dirty="0" smtClean="0"/>
              <a:t>Práce s geografickými daty</a:t>
            </a:r>
          </a:p>
          <a:p>
            <a:r>
              <a:rPr lang="cs-CZ" sz="2800" dirty="0" smtClean="0"/>
              <a:t>Kapitola 9: </a:t>
            </a:r>
            <a:r>
              <a:rPr lang="cs-CZ" sz="2800" i="1" dirty="0" smtClean="0"/>
              <a:t>Práce s hierarchickými daty</a:t>
            </a:r>
          </a:p>
          <a:p>
            <a:r>
              <a:rPr lang="cs-CZ" sz="2800" dirty="0" smtClean="0"/>
              <a:t>Kapitola 10: </a:t>
            </a:r>
            <a:r>
              <a:rPr lang="cs-CZ" sz="2800" i="1" dirty="0" smtClean="0"/>
              <a:t>Tvorba databázových objektů v C#</a:t>
            </a:r>
          </a:p>
          <a:p>
            <a:r>
              <a:rPr lang="cs-CZ" sz="2800" dirty="0" smtClean="0"/>
              <a:t>Kapitola 11: </a:t>
            </a:r>
            <a:r>
              <a:rPr lang="cs-CZ" sz="2800" i="1" dirty="0" smtClean="0"/>
              <a:t>Efektivní ukládání binárních dat do DB, </a:t>
            </a:r>
            <a:r>
              <a:rPr lang="cs-CZ" sz="2800" i="1" dirty="0" err="1" smtClean="0"/>
              <a:t>FileTable</a:t>
            </a:r>
            <a:r>
              <a:rPr lang="cs-CZ" sz="2800" i="1" dirty="0" smtClean="0"/>
              <a:t>, Full-text </a:t>
            </a:r>
            <a:r>
              <a:rPr lang="cs-CZ" sz="2800" i="1" dirty="0" err="1" smtClean="0"/>
              <a:t>Search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Semantic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Search</a:t>
            </a:r>
            <a:endParaRPr lang="cs-CZ" sz="2800" i="1" dirty="0"/>
          </a:p>
          <a:p>
            <a:r>
              <a:rPr lang="cs-CZ" sz="2800" dirty="0" smtClean="0"/>
              <a:t>Kapitola 12: </a:t>
            </a:r>
            <a:r>
              <a:rPr lang="cs-CZ" sz="2800" i="1" dirty="0" smtClean="0"/>
              <a:t>Optimalizace výkonu databáze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426515396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kurzy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3502497"/>
          </a:xfrm>
        </p:spPr>
        <p:txBody>
          <a:bodyPr/>
          <a:lstStyle/>
          <a:p>
            <a:r>
              <a:rPr lang="cs-CZ" dirty="0" smtClean="0"/>
              <a:t>Microsoft Learning</a:t>
            </a:r>
          </a:p>
          <a:p>
            <a:pPr lvl="1"/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smtClean="0"/>
              <a:t>6231: </a:t>
            </a:r>
            <a:r>
              <a:rPr lang="cs-CZ" dirty="0"/>
              <a:t>Maintaining a Microsoft </a:t>
            </a:r>
            <a:br>
              <a:rPr lang="cs-CZ" dirty="0"/>
            </a:br>
            <a:r>
              <a:rPr lang="cs-CZ" dirty="0"/>
              <a:t>SQL Server 2008 Database</a:t>
            </a:r>
          </a:p>
          <a:p>
            <a:pPr lvl="1"/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smtClean="0"/>
              <a:t>6232: </a:t>
            </a:r>
            <a:r>
              <a:rPr lang="cs-CZ" dirty="0"/>
              <a:t>Implementing a Microsoft </a:t>
            </a:r>
            <a:br>
              <a:rPr lang="cs-CZ" dirty="0"/>
            </a:br>
            <a:r>
              <a:rPr lang="cs-CZ" dirty="0"/>
              <a:t>SQL Server 2008 </a:t>
            </a:r>
            <a:r>
              <a:rPr lang="cs-CZ" dirty="0" smtClean="0"/>
              <a:t>R2 Database</a:t>
            </a:r>
            <a:endParaRPr lang="cs-CZ" dirty="0"/>
          </a:p>
          <a:p>
            <a:pPr lvl="1"/>
            <a:r>
              <a:rPr lang="en-US" dirty="0"/>
              <a:t>Course 2778A: Writing Queries Using Microsoft SQL Server 2008 Transact-SQL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35474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Certifikace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696670"/>
          </a:xfrm>
        </p:spPr>
        <p:txBody>
          <a:bodyPr/>
          <a:lstStyle/>
          <a:p>
            <a:r>
              <a:rPr lang="cs-CZ" sz="2800" dirty="0" smtClean="0"/>
              <a:t>Exam </a:t>
            </a:r>
            <a:r>
              <a:rPr lang="cs-CZ" sz="2800" b="1" dirty="0" smtClean="0"/>
              <a:t>70-432</a:t>
            </a:r>
            <a:r>
              <a:rPr lang="cs-CZ" sz="2800" dirty="0" smtClean="0"/>
              <a:t>: TS: Microsoft SQL Server 2008, Installation and Maintenance</a:t>
            </a:r>
          </a:p>
          <a:p>
            <a:r>
              <a:rPr lang="cs-CZ" sz="2800" dirty="0" smtClean="0"/>
              <a:t>Exam </a:t>
            </a:r>
            <a:r>
              <a:rPr lang="cs-CZ" sz="2800" b="1" dirty="0"/>
              <a:t>70-433</a:t>
            </a:r>
            <a:r>
              <a:rPr lang="cs-CZ" sz="2800" dirty="0"/>
              <a:t>: TS: Microsoft SQL Server 2008, Database Development </a:t>
            </a:r>
          </a:p>
          <a:p>
            <a:endParaRPr lang="cs-CZ" sz="2800" dirty="0" smtClean="0"/>
          </a:p>
          <a:p>
            <a:r>
              <a:rPr lang="en-US" sz="2800" dirty="0"/>
              <a:t>Exam </a:t>
            </a:r>
            <a:r>
              <a:rPr lang="en-US" sz="2800" b="1" dirty="0"/>
              <a:t>70-450</a:t>
            </a:r>
            <a:r>
              <a:rPr lang="en-US" sz="2800" dirty="0"/>
              <a:t>: PRO: Designing, Optimizing and Maintaining a Database Server Infrastructure using Microsoft SQL Server </a:t>
            </a:r>
            <a:r>
              <a:rPr lang="en-US" sz="2800" dirty="0" smtClean="0"/>
              <a:t>2008</a:t>
            </a:r>
            <a:endParaRPr lang="cs-CZ" sz="2800" dirty="0" smtClean="0"/>
          </a:p>
          <a:p>
            <a:r>
              <a:rPr lang="en-US" sz="2800" dirty="0"/>
              <a:t>Exam </a:t>
            </a:r>
            <a:r>
              <a:rPr lang="en-US" sz="2800" b="1" dirty="0"/>
              <a:t>70-451</a:t>
            </a:r>
            <a:r>
              <a:rPr lang="en-US" sz="2800" dirty="0"/>
              <a:t>: PRO: Designing Database Solutions and Data Access Using Microsoft SQL Server 2008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97863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erver_ID_Dark_BLUE_Template">
  <a:themeElements>
    <a:clrScheme name="7-00270 Server ID 2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A514"/>
      </a:accent1>
      <a:accent2>
        <a:srgbClr val="5082B9"/>
      </a:accent2>
      <a:accent3>
        <a:srgbClr val="64BE46"/>
      </a:accent3>
      <a:accent4>
        <a:srgbClr val="D70023"/>
      </a:accent4>
      <a:accent5>
        <a:srgbClr val="F3E207"/>
      </a:accent5>
      <a:accent6>
        <a:srgbClr val="691987"/>
      </a:accent6>
      <a:hlink>
        <a:srgbClr val="5082B9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6">
                <a:lumMod val="50000"/>
              </a:schemeClr>
            </a:gs>
            <a:gs pos="80000">
              <a:schemeClr val="accent6"/>
            </a:gs>
            <a:gs pos="100000">
              <a:schemeClr val="accent6"/>
            </a:gs>
          </a:gsLst>
        </a:gradFill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>
          <a:defRPr sz="2400" dirty="0" err="1" smtClean="0"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latin typeface="Segoe" pitchFamily="34" charset="0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  <a:txDef>
      <a:spPr/>
      <a:bodyPr vert="horz" lIns="0" tIns="0" rIns="0" bIns="0" rtlCol="0">
        <a:spAutoFit/>
      </a:bodyPr>
      <a:lstStyle>
        <a:defPPr>
          <a:lnSpc>
            <a:spcPct val="90000"/>
          </a:lnSpc>
          <a:spcBef>
            <a:spcPct val="20000"/>
          </a:spcBef>
          <a:buClr>
            <a:srgbClr val="777777"/>
          </a:buClr>
          <a:buSzPct val="130000"/>
          <a:defRPr sz="2400" dirty="0" err="1" smtClean="0">
            <a:solidFill>
              <a:schemeClr val="bg1">
                <a:lumMod val="7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PE Summit Template 4x3">
  <a:themeElements>
    <a:clrScheme name="CP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D965"/>
      </a:accent1>
      <a:accent2>
        <a:srgbClr val="3AA9C2"/>
      </a:accent2>
      <a:accent3>
        <a:srgbClr val="EBB28F"/>
      </a:accent3>
      <a:accent4>
        <a:srgbClr val="B0E27F"/>
      </a:accent4>
      <a:accent5>
        <a:srgbClr val="FFC17E"/>
      </a:accent5>
      <a:accent6>
        <a:srgbClr val="C6A0DB"/>
      </a:accent6>
      <a:hlink>
        <a:srgbClr val="1D4775"/>
      </a:hlink>
      <a:folHlink>
        <a:srgbClr val="1D4775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76194" tIns="38097" rIns="76194" bIns="38097" numCol="1" rtlCol="0" anchor="ctr" anchorCtr="0" compatLnSpc="1">
        <a:prstTxWarp prst="textNoShape">
          <a:avLst/>
        </a:prstTxWarp>
      </a:bodyPr>
      <a:lstStyle>
        <a:defPPr algn="ctr" defTabSz="761719" fontAlgn="base">
          <a:spcBef>
            <a:spcPct val="0"/>
          </a:spcBef>
          <a:spcAft>
            <a:spcPct val="0"/>
          </a:spcAft>
          <a:defRPr sz="2300" kern="0" dirty="0" smtClean="0">
            <a:solidFill>
              <a:schemeClr val="tx2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1_CPE Summit Template 4x3">
  <a:themeElements>
    <a:clrScheme name="CP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D965"/>
      </a:accent1>
      <a:accent2>
        <a:srgbClr val="3AA9C2"/>
      </a:accent2>
      <a:accent3>
        <a:srgbClr val="EBB28F"/>
      </a:accent3>
      <a:accent4>
        <a:srgbClr val="B0E27F"/>
      </a:accent4>
      <a:accent5>
        <a:srgbClr val="FFC17E"/>
      </a:accent5>
      <a:accent6>
        <a:srgbClr val="C6A0DB"/>
      </a:accent6>
      <a:hlink>
        <a:srgbClr val="1D4775"/>
      </a:hlink>
      <a:folHlink>
        <a:srgbClr val="1D4775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76194" tIns="38097" rIns="76194" bIns="38097" numCol="1" rtlCol="0" anchor="ctr" anchorCtr="0" compatLnSpc="1">
        <a:prstTxWarp prst="textNoShape">
          <a:avLst/>
        </a:prstTxWarp>
      </a:bodyPr>
      <a:lstStyle>
        <a:defPPr algn="ctr" defTabSz="761719" fontAlgn="base">
          <a:spcBef>
            <a:spcPct val="0"/>
          </a:spcBef>
          <a:spcAft>
            <a:spcPct val="0"/>
          </a:spcAft>
          <a:defRPr sz="2300" kern="0" dirty="0" smtClean="0">
            <a:solidFill>
              <a:schemeClr val="tx2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2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2_System Center dark blue 4x3 Segoe</Template>
  <TotalTime>51</TotalTime>
  <Words>231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Server_ID_Dark_BLUE_Template</vt:lpstr>
      <vt:lpstr>White with Courier font for code slides</vt:lpstr>
      <vt:lpstr>CPE Summit Template 4x3</vt:lpstr>
      <vt:lpstr>1_White with Courier font for code slides</vt:lpstr>
      <vt:lpstr>1_CPE Summit Template 4x3</vt:lpstr>
      <vt:lpstr>2_White with Courier font for code slides</vt:lpstr>
      <vt:lpstr>PV226/MSSQL Microsoft SQL Server 2012  Úvodní informace k semináři</vt:lpstr>
      <vt:lpstr>Materiály ke kurzu</vt:lpstr>
      <vt:lpstr>Průběh výuky</vt:lpstr>
      <vt:lpstr>Hodnocení / udělení zápočtu</vt:lpstr>
      <vt:lpstr>Osnova kurzu</vt:lpstr>
      <vt:lpstr>Osnova kurzu</vt:lpstr>
      <vt:lpstr>Další kurzy</vt:lpstr>
      <vt:lpstr>Certifikace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PV226/MSSQL - Kapitola 0 - Úvodní informace</dc:title>
  <dc:creator>David Gešvindr</dc:creator>
  <cp:lastModifiedBy>David Gešvindr</cp:lastModifiedBy>
  <cp:revision>19</cp:revision>
  <dcterms:created xsi:type="dcterms:W3CDTF">2010-10-31T13:39:14Z</dcterms:created>
  <dcterms:modified xsi:type="dcterms:W3CDTF">2012-02-22T10:42:37Z</dcterms:modified>
</cp:coreProperties>
</file>