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39"/>
  </p:notesMasterIdLst>
  <p:sldIdLst>
    <p:sldId id="296" r:id="rId3"/>
    <p:sldId id="257" r:id="rId4"/>
    <p:sldId id="258" r:id="rId5"/>
    <p:sldId id="290" r:id="rId6"/>
    <p:sldId id="293" r:id="rId7"/>
    <p:sldId id="260" r:id="rId8"/>
    <p:sldId id="291" r:id="rId9"/>
    <p:sldId id="292" r:id="rId10"/>
    <p:sldId id="262" r:id="rId11"/>
    <p:sldId id="263" r:id="rId12"/>
    <p:sldId id="265" r:id="rId13"/>
    <p:sldId id="264" r:id="rId14"/>
    <p:sldId id="266" r:id="rId15"/>
    <p:sldId id="267" r:id="rId16"/>
    <p:sldId id="271" r:id="rId17"/>
    <p:sldId id="270" r:id="rId18"/>
    <p:sldId id="268" r:id="rId19"/>
    <p:sldId id="269" r:id="rId20"/>
    <p:sldId id="272" r:id="rId21"/>
    <p:sldId id="294" r:id="rId22"/>
    <p:sldId id="273" r:id="rId23"/>
    <p:sldId id="297" r:id="rId24"/>
    <p:sldId id="295" r:id="rId25"/>
    <p:sldId id="274" r:id="rId26"/>
    <p:sldId id="275" r:id="rId27"/>
    <p:sldId id="277" r:id="rId28"/>
    <p:sldId id="276" r:id="rId29"/>
    <p:sldId id="281" r:id="rId30"/>
    <p:sldId id="278" r:id="rId31"/>
    <p:sldId id="279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9" autoAdjust="0"/>
    <p:restoredTop sz="94660"/>
  </p:normalViewPr>
  <p:slideViewPr>
    <p:cSldViewPr>
      <p:cViewPr>
        <p:scale>
          <a:sx n="70" d="100"/>
          <a:sy n="70" d="100"/>
        </p:scale>
        <p:origin x="-123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EAB9E-9E23-4A21-BD09-7232BAAC0FAA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BA4B6-572C-4423-A180-152CE9903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89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dirty="0" smtClean="0"/>
              <a:t>http://www.microsoft.com/sqlserver/en/us/future-editions/sql2012-licensing.aspx</a:t>
            </a:r>
            <a:endParaRPr lang="cs-CZ" sz="12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A4B6-572C-4423-A180-152CE990340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342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Kana-sensitive: </a:t>
            </a:r>
            <a:r>
              <a:rPr lang="en-US" dirty="0" smtClean="0"/>
              <a:t>Distinguishes between the two types of Japanese kana characters: Hiragana and Katakana.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A4B6-572C-4423-A180-152CE990340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22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-35356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rgbClr val="F4A234"/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9600" b="1" i="1" u="none" strike="noStrike" kern="1200" cap="none" spc="-300" normalizeH="0" baseline="0" noProof="0" dirty="0" smtClean="0">
                <a:ln w="11430">
                  <a:noFill/>
                </a:ln>
                <a:gradFill>
                  <a:gsLst>
                    <a:gs pos="0">
                      <a:schemeClr val="accent2">
                        <a:alpha val="60000"/>
                      </a:schemeClr>
                    </a:gs>
                    <a:gs pos="100000">
                      <a:schemeClr val="accent2">
                        <a:lumMod val="50000"/>
                        <a:alpha val="56000"/>
                      </a:schemeClr>
                    </a:gs>
                  </a:gsLst>
                  <a:lin ang="16200000" scaled="1"/>
                </a:gradFill>
                <a:effectLst/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253055"/>
              </a:gs>
              <a:gs pos="100000">
                <a:srgbClr val="5100A2"/>
              </a:gs>
            </a:gsLst>
            <a:lin ang="5400000" scaled="0"/>
          </a:gradFill>
          <a:effectLst/>
          <a:latin typeface="Trebuchet MS" pitchFamily="34" charset="0"/>
          <a:ea typeface="+mn-ea"/>
          <a:cs typeface="Arial" charset="0"/>
        </a:defRPr>
      </a:lvl1pPr>
    </p:titleStyle>
    <p:bodyStyle>
      <a:lvl1pPr marL="514350" indent="-5143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031875" indent="-5143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371600" indent="-4572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716088" indent="-4572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62163" indent="-4572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/>
          <a:latin typeface="Trebuchet MS" pitchFamily="34" charset="0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ms144259(v=sql.110).aspx" TargetMode="Externa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1449" y="5631631"/>
            <a:ext cx="4781551" cy="461665"/>
          </a:xfrm>
        </p:spPr>
        <p:txBody>
          <a:bodyPr/>
          <a:lstStyle/>
          <a:p>
            <a:r>
              <a:rPr lang="cs-CZ" dirty="0" smtClean="0"/>
              <a:t>Bc. David Gešvindr</a:t>
            </a:r>
            <a:br>
              <a:rPr lang="cs-CZ" dirty="0" smtClean="0"/>
            </a:br>
            <a:r>
              <a:rPr lang="cs-CZ" sz="2400" dirty="0" smtClean="0"/>
              <a:t>MCT </a:t>
            </a:r>
            <a:r>
              <a:rPr lang="en-US" sz="2400" dirty="0" smtClean="0"/>
              <a:t>|</a:t>
            </a:r>
            <a:r>
              <a:rPr lang="cs-CZ" sz="2400" dirty="0" smtClean="0"/>
              <a:t> MSP </a:t>
            </a:r>
            <a:r>
              <a:rPr lang="en-US" sz="2400" dirty="0" smtClean="0"/>
              <a:t>|</a:t>
            </a:r>
            <a:r>
              <a:rPr lang="cs-CZ" sz="2400" dirty="0" smtClean="0"/>
              <a:t> MCTS </a:t>
            </a:r>
            <a:r>
              <a:rPr lang="en-US" sz="2400" dirty="0" smtClean="0"/>
              <a:t>|</a:t>
            </a:r>
            <a:r>
              <a:rPr lang="cs-CZ" sz="2400" dirty="0" smtClean="0"/>
              <a:t> MCITP </a:t>
            </a:r>
            <a:r>
              <a:rPr lang="en-US" sz="2400" dirty="0" smtClean="0"/>
              <a:t>|</a:t>
            </a:r>
            <a:r>
              <a:rPr lang="cs-CZ" sz="2400" dirty="0" smtClean="0"/>
              <a:t> MCPD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30250" y="847436"/>
            <a:ext cx="7681913" cy="4021724"/>
          </a:xfrm>
        </p:spPr>
        <p:txBody>
          <a:bodyPr anchor="t">
            <a:normAutofit/>
          </a:bodyPr>
          <a:lstStyle/>
          <a:p>
            <a:r>
              <a:rPr lang="cs-CZ" sz="4800" b="1" dirty="0" smtClean="0"/>
              <a:t>PV226/MSSQL</a:t>
            </a:r>
            <a:br>
              <a:rPr lang="cs-CZ" sz="4800" b="1" dirty="0" smtClean="0"/>
            </a:br>
            <a:r>
              <a:rPr lang="cs-CZ" sz="4800" dirty="0" smtClean="0"/>
              <a:t>Microsoft SQL Server 2012</a:t>
            </a:r>
            <a:br>
              <a:rPr lang="cs-CZ" sz="4800" dirty="0" smtClean="0"/>
            </a:b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3200" dirty="0" smtClean="0"/>
              <a:t>Kapitola 1: Představení Microsoft SQL Serveru a jeho instalace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79249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Bitové edice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526572"/>
          </a:xfrm>
        </p:spPr>
        <p:txBody>
          <a:bodyPr/>
          <a:lstStyle/>
          <a:p>
            <a:r>
              <a:rPr lang="cs-CZ" dirty="0" smtClean="0"/>
              <a:t>Dostupná 32 bitová i 64 bitová edice</a:t>
            </a:r>
          </a:p>
          <a:p>
            <a:endParaRPr lang="cs-CZ" dirty="0" smtClean="0"/>
          </a:p>
          <a:p>
            <a:r>
              <a:rPr lang="cs-CZ" dirty="0" smtClean="0"/>
              <a:t>Doporučená je 64 bitová edice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592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Licencování SQL Serveru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146024"/>
          </a:xfrm>
        </p:spPr>
        <p:txBody>
          <a:bodyPr/>
          <a:lstStyle/>
          <a:p>
            <a:r>
              <a:rPr lang="cs-CZ" dirty="0" smtClean="0"/>
              <a:t>„Procesorová“ licence</a:t>
            </a:r>
          </a:p>
          <a:p>
            <a:pPr lvl="1"/>
            <a:r>
              <a:rPr lang="cs-CZ" dirty="0" smtClean="0"/>
              <a:t>Pro každé jádro </a:t>
            </a:r>
            <a:r>
              <a:rPr lang="cs-CZ" dirty="0" smtClean="0"/>
              <a:t>procesoru</a:t>
            </a:r>
          </a:p>
          <a:p>
            <a:pPr lvl="1"/>
            <a:endParaRPr lang="cs-CZ" dirty="0"/>
          </a:p>
          <a:p>
            <a:r>
              <a:rPr lang="cs-CZ" dirty="0" smtClean="0"/>
              <a:t>Serverová licence + </a:t>
            </a:r>
            <a:r>
              <a:rPr lang="cs-CZ" dirty="0" err="1" smtClean="0"/>
              <a:t>Device</a:t>
            </a:r>
            <a:r>
              <a:rPr lang="cs-CZ" dirty="0" smtClean="0"/>
              <a:t> CAL</a:t>
            </a:r>
          </a:p>
          <a:p>
            <a:pPr lvl="1"/>
            <a:r>
              <a:rPr lang="cs-CZ" dirty="0" smtClean="0"/>
              <a:t>Na server a pro každé zařízení s ním </a:t>
            </a:r>
            <a:r>
              <a:rPr lang="cs-CZ" dirty="0" smtClean="0"/>
              <a:t>komunikující</a:t>
            </a:r>
          </a:p>
          <a:p>
            <a:pPr lvl="1"/>
            <a:endParaRPr lang="cs-CZ" dirty="0"/>
          </a:p>
          <a:p>
            <a:r>
              <a:rPr lang="cs-CZ" dirty="0" smtClean="0"/>
              <a:t>Serverová licence + User CAL</a:t>
            </a:r>
          </a:p>
          <a:p>
            <a:pPr lvl="1"/>
            <a:r>
              <a:rPr lang="cs-CZ" dirty="0" smtClean="0"/>
              <a:t>Na server a pro každého uživatele s ním </a:t>
            </a:r>
            <a:r>
              <a:rPr lang="cs-CZ" dirty="0" smtClean="0"/>
              <a:t>komunikujícího</a:t>
            </a:r>
          </a:p>
          <a:p>
            <a:pPr lvl="1"/>
            <a:r>
              <a:rPr lang="cs-CZ" dirty="0" smtClean="0"/>
              <a:t>Pozor na </a:t>
            </a:r>
            <a:r>
              <a:rPr lang="cs-CZ" dirty="0" err="1" smtClean="0"/>
              <a:t>multiplexing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2035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511480" cy="664797"/>
          </a:xfrm>
        </p:spPr>
        <p:txBody>
          <a:bodyPr/>
          <a:lstStyle/>
          <a:p>
            <a:r>
              <a:rPr lang="cs-CZ" dirty="0" smtClean="0"/>
              <a:t>Instance SQL Serveru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72048"/>
          </a:xfrm>
        </p:spPr>
        <p:txBody>
          <a:bodyPr/>
          <a:lstStyle/>
          <a:p>
            <a:r>
              <a:rPr lang="cs-CZ" dirty="0" smtClean="0"/>
              <a:t>Výchozí instance (Default Instance)</a:t>
            </a:r>
          </a:p>
          <a:p>
            <a:pPr lvl="1"/>
            <a:r>
              <a:rPr lang="cs-CZ" dirty="0" smtClean="0"/>
              <a:t>Identifikována jménem počítače na kterém běží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mssql.fi.muni.cz</a:t>
            </a:r>
          </a:p>
          <a:p>
            <a:r>
              <a:rPr lang="cs-CZ" dirty="0" smtClean="0"/>
              <a:t>Pojmenovaná instance (Named Instance)</a:t>
            </a:r>
          </a:p>
          <a:p>
            <a:pPr lvl="1"/>
            <a:r>
              <a:rPr lang="cs-CZ" dirty="0" smtClean="0"/>
              <a:t>Identifikována jménem počítače a navíc i jménem </a:t>
            </a:r>
            <a:r>
              <a:rPr lang="cs-CZ" dirty="0" smtClean="0"/>
              <a:t>instance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mssql.fi.muni.cz\web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mssql.fi.muni.cz\studenti</a:t>
            </a:r>
          </a:p>
          <a:p>
            <a:r>
              <a:rPr lang="cs-CZ" dirty="0" smtClean="0"/>
              <a:t>Browser Service</a:t>
            </a:r>
          </a:p>
        </p:txBody>
      </p:sp>
    </p:spTree>
    <p:extLst>
      <p:ext uri="{BB962C8B-B14F-4D97-AF65-F5344CB8AC3E}">
        <p14:creationId xmlns:p14="http://schemas.microsoft.com/office/powerpoint/2010/main" val="24970572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opatření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08981"/>
          </a:xfrm>
        </p:spPr>
        <p:txBody>
          <a:bodyPr/>
          <a:lstStyle/>
          <a:p>
            <a:r>
              <a:rPr lang="cs-CZ" dirty="0" smtClean="0"/>
              <a:t>Fyzické zabezpečení serveru</a:t>
            </a:r>
          </a:p>
          <a:p>
            <a:endParaRPr lang="cs-CZ" dirty="0" smtClean="0"/>
          </a:p>
          <a:p>
            <a:r>
              <a:rPr lang="cs-CZ" dirty="0" smtClean="0"/>
              <a:t>Použití firewallů</a:t>
            </a:r>
          </a:p>
          <a:p>
            <a:endParaRPr lang="cs-CZ" dirty="0" smtClean="0"/>
          </a:p>
          <a:p>
            <a:r>
              <a:rPr lang="cs-CZ" dirty="0" smtClean="0"/>
              <a:t>Izolace služeb</a:t>
            </a:r>
          </a:p>
          <a:p>
            <a:pPr lvl="1"/>
            <a:r>
              <a:rPr lang="cs-CZ" dirty="0" err="1" smtClean="0"/>
              <a:t>Virtualizace</a:t>
            </a:r>
            <a:r>
              <a:rPr lang="cs-CZ" dirty="0" smtClean="0"/>
              <a:t> jednotlivých serverů</a:t>
            </a:r>
          </a:p>
          <a:p>
            <a:endParaRPr lang="cs-CZ" dirty="0" smtClean="0"/>
          </a:p>
          <a:p>
            <a:r>
              <a:rPr lang="cs-CZ" dirty="0" smtClean="0"/>
              <a:t>Servisní účty mají minimální oprávnění</a:t>
            </a:r>
          </a:p>
          <a:p>
            <a:pPr lvl="1"/>
            <a:r>
              <a:rPr lang="cs-CZ" dirty="0" err="1" smtClean="0"/>
              <a:t>Domain</a:t>
            </a:r>
            <a:r>
              <a:rPr lang="cs-CZ" dirty="0" smtClean="0"/>
              <a:t> User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215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cs-CZ" dirty="0" smtClean="0"/>
              <a:t>Znakové sady v rámci MSSQL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52234"/>
          </a:xfrm>
        </p:spPr>
        <p:txBody>
          <a:bodyPr/>
          <a:lstStyle/>
          <a:p>
            <a:r>
              <a:rPr lang="cs-CZ" dirty="0" smtClean="0"/>
              <a:t>Windows Collations</a:t>
            </a:r>
          </a:p>
          <a:p>
            <a:r>
              <a:rPr lang="cs-CZ" dirty="0" smtClean="0"/>
              <a:t>SQL Server Collations</a:t>
            </a:r>
          </a:p>
          <a:p>
            <a:pPr lvl="1"/>
            <a:r>
              <a:rPr lang="cs-CZ" b="1" dirty="0" smtClean="0"/>
              <a:t>Neobsahují unicode</a:t>
            </a:r>
            <a:r>
              <a:rPr lang="cs-CZ" dirty="0" smtClean="0"/>
              <a:t>, má oddělený datový typ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Case-sensitive (CS) / Case-</a:t>
            </a:r>
            <a:r>
              <a:rPr lang="cs-CZ" dirty="0" err="1" smtClean="0"/>
              <a:t>insensitive</a:t>
            </a:r>
            <a:r>
              <a:rPr lang="cs-CZ" dirty="0" smtClean="0"/>
              <a:t> (CI)</a:t>
            </a:r>
          </a:p>
          <a:p>
            <a:pPr lvl="1"/>
            <a:r>
              <a:rPr lang="cs-CZ" dirty="0" err="1" smtClean="0">
                <a:solidFill>
                  <a:srgbClr val="000000"/>
                </a:solidFill>
              </a:rPr>
              <a:t>Accent</a:t>
            </a:r>
            <a:r>
              <a:rPr lang="cs-CZ" dirty="0" smtClean="0">
                <a:solidFill>
                  <a:srgbClr val="000000"/>
                </a:solidFill>
              </a:rPr>
              <a:t>-sensitive (AS</a:t>
            </a:r>
            <a:r>
              <a:rPr lang="cs-CZ" dirty="0">
                <a:solidFill>
                  <a:srgbClr val="000000"/>
                </a:solidFill>
              </a:rPr>
              <a:t>) / </a:t>
            </a:r>
            <a:r>
              <a:rPr lang="cs-CZ" dirty="0" err="1" smtClean="0">
                <a:solidFill>
                  <a:srgbClr val="000000"/>
                </a:solidFill>
              </a:rPr>
              <a:t>Accent-insensitive</a:t>
            </a:r>
            <a:r>
              <a:rPr lang="cs-CZ" dirty="0" smtClean="0">
                <a:solidFill>
                  <a:srgbClr val="000000"/>
                </a:solidFill>
              </a:rPr>
              <a:t> (AI)</a:t>
            </a:r>
            <a:endParaRPr lang="cs-CZ" sz="1800" dirty="0" smtClean="0"/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Kana-sensitive (KS</a:t>
            </a:r>
            <a:r>
              <a:rPr lang="cs-CZ" dirty="0">
                <a:solidFill>
                  <a:srgbClr val="000000"/>
                </a:solidFill>
              </a:rPr>
              <a:t>) / </a:t>
            </a:r>
            <a:r>
              <a:rPr lang="cs-CZ" dirty="0" smtClean="0">
                <a:solidFill>
                  <a:srgbClr val="000000"/>
                </a:solidFill>
              </a:rPr>
              <a:t>Kana-</a:t>
            </a:r>
            <a:r>
              <a:rPr lang="cs-CZ" dirty="0" err="1" smtClean="0">
                <a:solidFill>
                  <a:srgbClr val="000000"/>
                </a:solidFill>
              </a:rPr>
              <a:t>insensitive</a:t>
            </a:r>
            <a:r>
              <a:rPr lang="cs-CZ" dirty="0" smtClean="0">
                <a:solidFill>
                  <a:srgbClr val="000000"/>
                </a:solidFill>
              </a:rPr>
              <a:t> (KI</a:t>
            </a:r>
            <a:r>
              <a:rPr lang="cs-CZ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cs-CZ" dirty="0" err="1" smtClean="0">
                <a:solidFill>
                  <a:srgbClr val="000000"/>
                </a:solidFill>
              </a:rPr>
              <a:t>Width</a:t>
            </a:r>
            <a:r>
              <a:rPr lang="cs-CZ" dirty="0" smtClean="0">
                <a:solidFill>
                  <a:srgbClr val="000000"/>
                </a:solidFill>
              </a:rPr>
              <a:t>-sensitive (WS</a:t>
            </a:r>
            <a:r>
              <a:rPr lang="cs-CZ" dirty="0">
                <a:solidFill>
                  <a:srgbClr val="000000"/>
                </a:solidFill>
              </a:rPr>
              <a:t>) / </a:t>
            </a:r>
            <a:r>
              <a:rPr lang="cs-CZ" dirty="0" err="1" smtClean="0">
                <a:solidFill>
                  <a:srgbClr val="000000"/>
                </a:solidFill>
              </a:rPr>
              <a:t>Width-insensitive</a:t>
            </a:r>
            <a:r>
              <a:rPr lang="cs-CZ" dirty="0" smtClean="0">
                <a:solidFill>
                  <a:srgbClr val="000000"/>
                </a:solidFill>
              </a:rPr>
              <a:t> (WI</a:t>
            </a:r>
            <a:r>
              <a:rPr lang="cs-CZ" dirty="0">
                <a:solidFill>
                  <a:srgbClr val="000000"/>
                </a:solidFill>
              </a:rPr>
              <a:t>)</a:t>
            </a:r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pPr marL="0" indent="0" algn="r">
              <a:buNone/>
            </a:pPr>
            <a:endParaRPr lang="cs-CZ" sz="1800" dirty="0" smtClean="0"/>
          </a:p>
          <a:p>
            <a:pPr marL="0" indent="0" algn="r">
              <a:buNone/>
            </a:pPr>
            <a:r>
              <a:rPr lang="cs-CZ" sz="1800" dirty="0"/>
              <a:t>http://technet.microsoft.com/en-us/library/ms143726(v=sql.110).aspx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9567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681913" cy="2509556"/>
          </a:xfrm>
        </p:spPr>
        <p:txBody>
          <a:bodyPr/>
          <a:lstStyle/>
          <a:p>
            <a:r>
              <a:rPr lang="cs-CZ" dirty="0"/>
              <a:t>2</a:t>
            </a:r>
            <a:r>
              <a:rPr lang="pt-BR" dirty="0" smtClean="0"/>
              <a:t>. </a:t>
            </a:r>
            <a:r>
              <a:rPr lang="cs-CZ" dirty="0" smtClean="0"/>
              <a:t>Instalace </a:t>
            </a:r>
            <a:r>
              <a:rPr lang="pt-BR" dirty="0" smtClean="0"/>
              <a:t>SQL </a:t>
            </a:r>
            <a:r>
              <a:rPr lang="pt-BR" dirty="0"/>
              <a:t>Serveru</a:t>
            </a:r>
            <a:br>
              <a:rPr lang="pt-BR" dirty="0"/>
            </a:b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751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cs-CZ" dirty="0" smtClean="0"/>
              <a:t>Průběh instalačního procesu</a:t>
            </a:r>
            <a:endParaRPr lang="cs-CZ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878333" y="1484784"/>
            <a:ext cx="5184576" cy="9361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r>
              <a:rPr lang="cs-CZ" sz="2300" kern="0" dirty="0" smtClean="0">
                <a:solidFill>
                  <a:schemeClr val="bg1"/>
                </a:solidFill>
              </a:rPr>
              <a:t>System Configuration Checker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878333" y="2852936"/>
            <a:ext cx="5184576" cy="9361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r>
              <a:rPr lang="cs-CZ" sz="2300" kern="0" dirty="0" smtClean="0">
                <a:solidFill>
                  <a:schemeClr val="bg1"/>
                </a:solidFill>
              </a:rPr>
              <a:t>Volba komponent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78333" y="4221088"/>
            <a:ext cx="5184576" cy="9361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r>
              <a:rPr lang="cs-CZ" sz="2300" kern="0" dirty="0" smtClean="0">
                <a:solidFill>
                  <a:schemeClr val="bg1"/>
                </a:solidFill>
              </a:rPr>
              <a:t>Konfigurace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878333" y="5589240"/>
            <a:ext cx="5184576" cy="9361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r>
              <a:rPr lang="cs-CZ" sz="2300" kern="0" dirty="0" smtClean="0">
                <a:solidFill>
                  <a:schemeClr val="tx1"/>
                </a:solidFill>
              </a:rPr>
              <a:t>Instalace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470621" y="24208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70621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70621" y="51571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0621" y="10527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1720" y="1052736"/>
            <a:ext cx="0" cy="4536504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-140049" y="2172272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Unattended Installation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395264" y="1061461"/>
            <a:ext cx="656456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411661" y="1052735"/>
            <a:ext cx="0" cy="2608406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4507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 Configuration Checker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31873"/>
          </a:xfrm>
        </p:spPr>
        <p:txBody>
          <a:bodyPr/>
          <a:lstStyle/>
          <a:p>
            <a:r>
              <a:rPr lang="cs-CZ" dirty="0" smtClean="0"/>
              <a:t>Kontroluje:</a:t>
            </a:r>
          </a:p>
          <a:p>
            <a:pPr lvl="1"/>
            <a:r>
              <a:rPr lang="cs-CZ" dirty="0" smtClean="0"/>
              <a:t>Softwarové požadavky</a:t>
            </a:r>
          </a:p>
          <a:p>
            <a:pPr lvl="2"/>
            <a:r>
              <a:rPr lang="cs-CZ" dirty="0" smtClean="0"/>
              <a:t>Přítomnost WMI, verze OS a SP</a:t>
            </a:r>
          </a:p>
          <a:p>
            <a:pPr lvl="1"/>
            <a:r>
              <a:rPr lang="cs-CZ" dirty="0" smtClean="0"/>
              <a:t>Hardwarové požadavky</a:t>
            </a:r>
          </a:p>
          <a:p>
            <a:pPr lvl="2"/>
            <a:r>
              <a:rPr lang="cs-CZ" dirty="0" smtClean="0"/>
              <a:t>RAM, CPU</a:t>
            </a:r>
          </a:p>
          <a:p>
            <a:pPr lvl="1"/>
            <a:r>
              <a:rPr lang="cs-CZ" dirty="0" smtClean="0"/>
              <a:t>Bezpečnostní požadavky</a:t>
            </a:r>
          </a:p>
          <a:p>
            <a:pPr lvl="2"/>
            <a:r>
              <a:rPr lang="cs-CZ" dirty="0" smtClean="0"/>
              <a:t>Dostatečná práva pro instalaci</a:t>
            </a:r>
          </a:p>
          <a:p>
            <a:pPr lvl="1"/>
            <a:r>
              <a:rPr lang="cs-CZ" dirty="0" smtClean="0"/>
              <a:t>Stav systému</a:t>
            </a:r>
          </a:p>
          <a:p>
            <a:pPr lvl="2"/>
            <a:r>
              <a:rPr lang="cs-CZ" dirty="0" smtClean="0"/>
              <a:t>Vyžadován restart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0755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0013" y="1041409"/>
            <a:ext cx="7681913" cy="1523495"/>
          </a:xfrm>
        </p:spPr>
        <p:txBody>
          <a:bodyPr/>
          <a:lstStyle/>
          <a:p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Configuration</a:t>
            </a:r>
            <a:r>
              <a:rPr lang="cs-CZ" dirty="0" smtClean="0"/>
              <a:t> Checker</a:t>
            </a:r>
            <a:endParaRPr lang="cs-CZ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762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Komponenty SQL serveru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521512"/>
          </a:xfrm>
        </p:spPr>
        <p:txBody>
          <a:bodyPr/>
          <a:lstStyle/>
          <a:p>
            <a:r>
              <a:rPr lang="cs-CZ" dirty="0" smtClean="0"/>
              <a:t>SQL Server Database </a:t>
            </a:r>
            <a:r>
              <a:rPr lang="cs-CZ" dirty="0" err="1" smtClean="0"/>
              <a:t>Engine</a:t>
            </a:r>
            <a:endParaRPr lang="cs-CZ" dirty="0" smtClean="0"/>
          </a:p>
          <a:p>
            <a:pPr lvl="1"/>
            <a:r>
              <a:rPr lang="cs-CZ" dirty="0" smtClean="0"/>
              <a:t>Relační databázový server</a:t>
            </a:r>
          </a:p>
          <a:p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endParaRPr lang="cs-CZ" dirty="0" smtClean="0"/>
          </a:p>
          <a:p>
            <a:pPr lvl="1"/>
            <a:r>
              <a:rPr lang="cs-CZ" dirty="0" smtClean="0"/>
              <a:t>OLAP a Data </a:t>
            </a:r>
            <a:r>
              <a:rPr lang="cs-CZ" dirty="0" err="1" smtClean="0"/>
              <a:t>Mining</a:t>
            </a:r>
            <a:endParaRPr lang="cs-CZ" dirty="0" smtClean="0"/>
          </a:p>
          <a:p>
            <a:r>
              <a:rPr lang="cs-CZ" dirty="0" smtClean="0"/>
              <a:t>Reporting </a:t>
            </a:r>
            <a:r>
              <a:rPr lang="cs-CZ" dirty="0" err="1" smtClean="0"/>
              <a:t>Services</a:t>
            </a:r>
            <a:endParaRPr lang="cs-CZ" dirty="0" smtClean="0"/>
          </a:p>
          <a:p>
            <a:pPr lvl="1"/>
            <a:r>
              <a:rPr lang="cs-CZ" dirty="0" smtClean="0"/>
              <a:t>Tvorba a generování reportů</a:t>
            </a:r>
          </a:p>
          <a:p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endParaRPr lang="cs-CZ" dirty="0" smtClean="0"/>
          </a:p>
          <a:p>
            <a:pPr lvl="1"/>
            <a:r>
              <a:rPr lang="cs-CZ" dirty="0" smtClean="0"/>
              <a:t>ETL nástroj</a:t>
            </a:r>
          </a:p>
          <a:p>
            <a:r>
              <a:rPr lang="cs-CZ" dirty="0" smtClean="0"/>
              <a:t>Master Data </a:t>
            </a:r>
            <a:r>
              <a:rPr lang="cs-CZ" dirty="0" err="1" smtClean="0"/>
              <a:t>Services</a:t>
            </a:r>
            <a:endParaRPr lang="cs-CZ" dirty="0" smtClean="0"/>
          </a:p>
          <a:p>
            <a:pPr lvl="1"/>
            <a:r>
              <a:rPr lang="cs-CZ" dirty="0" smtClean="0"/>
              <a:t>Jednotná správa dat v organizaci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1389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52657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cs-CZ" dirty="0" smtClean="0"/>
              <a:t>Příprava k instalaci SQL Serveru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Instalace SQL Serveru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Základní konfigurace SQL Serveru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5648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Komponenty SQL serveru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419945"/>
          </a:xfrm>
        </p:spPr>
        <p:txBody>
          <a:bodyPr/>
          <a:lstStyle/>
          <a:p>
            <a:r>
              <a:rPr lang="cs-CZ" dirty="0"/>
              <a:t>Management nástroje</a:t>
            </a:r>
          </a:p>
          <a:p>
            <a:pPr lvl="1"/>
            <a:r>
              <a:rPr lang="cs-CZ" dirty="0"/>
              <a:t>SQL Server Management </a:t>
            </a:r>
            <a:r>
              <a:rPr lang="cs-CZ" dirty="0" smtClean="0"/>
              <a:t>Studio</a:t>
            </a:r>
          </a:p>
          <a:p>
            <a:r>
              <a:rPr lang="cs-CZ" dirty="0" err="1" smtClean="0"/>
              <a:t>Connectivity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endParaRPr lang="cs-CZ" dirty="0" smtClean="0"/>
          </a:p>
          <a:p>
            <a:pPr lvl="1"/>
            <a:r>
              <a:rPr lang="cs-CZ" dirty="0" smtClean="0"/>
              <a:t>Klienti DB, ODBC, OLE DB</a:t>
            </a:r>
            <a:endParaRPr lang="cs-CZ" dirty="0"/>
          </a:p>
          <a:p>
            <a:pPr marL="517525" lvl="1" indent="0">
              <a:buNone/>
            </a:pP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sz="2000" dirty="0"/>
          </a:p>
          <a:p>
            <a:pPr marL="517525" lvl="1" indent="0" algn="r">
              <a:buNone/>
            </a:pPr>
            <a:r>
              <a:rPr lang="cs-CZ" sz="1800" dirty="0"/>
              <a:t>http://technet.microsoft.com/en-us/library/ms144275(v=sql.110).aspx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2617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Bezobslužná instalace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85980"/>
          </a:xfrm>
        </p:spPr>
        <p:txBody>
          <a:bodyPr/>
          <a:lstStyle/>
          <a:p>
            <a:r>
              <a:rPr lang="cs-CZ" dirty="0" smtClean="0"/>
              <a:t>Možnost načíst .INI soubor s konfigurací instalace</a:t>
            </a:r>
          </a:p>
          <a:p>
            <a:endParaRPr lang="cs-CZ" dirty="0"/>
          </a:p>
          <a:p>
            <a:r>
              <a:rPr lang="cs-CZ" dirty="0" smtClean="0"/>
              <a:t>Tento soubor umí vygenerovat průvodce instalací</a:t>
            </a:r>
          </a:p>
          <a:p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 algn="r">
              <a:buNone/>
            </a:pPr>
            <a:r>
              <a:rPr lang="cs-CZ" sz="2000" dirty="0"/>
              <a:t>http://msdn.microsoft.com/en-us/library/ms144259(v=sql.110).aspx</a:t>
            </a:r>
          </a:p>
        </p:txBody>
      </p:sp>
    </p:spTree>
    <p:extLst>
      <p:ext uri="{BB962C8B-B14F-4D97-AF65-F5344CB8AC3E}">
        <p14:creationId xmlns:p14="http://schemas.microsoft.com/office/powerpoint/2010/main" val="1085906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SysPrep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825937"/>
          </a:xfrm>
        </p:spPr>
        <p:txBody>
          <a:bodyPr/>
          <a:lstStyle/>
          <a:p>
            <a:r>
              <a:rPr lang="cs-CZ" dirty="0" smtClean="0"/>
              <a:t>Rozdělení instalace SQL Serveru do 2 fází:</a:t>
            </a:r>
          </a:p>
          <a:p>
            <a:endParaRPr lang="cs-CZ" dirty="0"/>
          </a:p>
          <a:p>
            <a:pPr lvl="1">
              <a:buFont typeface="+mj-lt"/>
              <a:buAutoNum type="arabicPeriod"/>
            </a:pPr>
            <a:r>
              <a:rPr lang="cs-CZ" dirty="0" smtClean="0"/>
              <a:t>Příprava image na počítači</a:t>
            </a:r>
          </a:p>
          <a:p>
            <a:pPr lvl="1">
              <a:buFont typeface="+mj-lt"/>
              <a:buAutoNum type="arabicPeriod"/>
            </a:pPr>
            <a:r>
              <a:rPr lang="cs-CZ" dirty="0" smtClean="0"/>
              <a:t>Konfigurace image</a:t>
            </a:r>
          </a:p>
          <a:p>
            <a:pPr>
              <a:buFont typeface="+mj-lt"/>
              <a:buAutoNum type="arabicPeriod"/>
            </a:pPr>
            <a:endParaRPr lang="cs-CZ" dirty="0"/>
          </a:p>
          <a:p>
            <a:pPr lvl="0"/>
            <a:r>
              <a:rPr lang="cs-CZ" dirty="0" smtClean="0">
                <a:solidFill>
                  <a:srgbClr val="000000"/>
                </a:solidFill>
              </a:rPr>
              <a:t>Výhody: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SQL Server může být součástí obrazu operačního systému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Rychlejší instalace na nové servery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Automatická instalace – </a:t>
            </a:r>
            <a:r>
              <a:rPr lang="cs-CZ" dirty="0" err="1" smtClean="0">
                <a:solidFill>
                  <a:srgbClr val="000000"/>
                </a:solidFill>
              </a:rPr>
              <a:t>private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cloud</a:t>
            </a:r>
            <a:endParaRPr lang="cs-CZ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6115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Windows Server </a:t>
            </a:r>
            <a:r>
              <a:rPr lang="cs-CZ" dirty="0" err="1" smtClean="0"/>
              <a:t>Core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8138"/>
          </a:xfrm>
        </p:spPr>
        <p:txBody>
          <a:bodyPr/>
          <a:lstStyle/>
          <a:p>
            <a:r>
              <a:rPr lang="cs-CZ" dirty="0" smtClean="0"/>
              <a:t>Běh SQL Serveru na Windows Server </a:t>
            </a:r>
            <a:r>
              <a:rPr lang="cs-CZ" dirty="0" err="1" smtClean="0"/>
              <a:t>Core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Windows Server </a:t>
            </a:r>
            <a:r>
              <a:rPr lang="cs-CZ" dirty="0" err="1" smtClean="0"/>
              <a:t>Core</a:t>
            </a:r>
            <a:endParaRPr lang="cs-CZ" dirty="0" smtClean="0"/>
          </a:p>
          <a:p>
            <a:pPr lvl="1"/>
            <a:r>
              <a:rPr lang="cs-CZ" dirty="0" smtClean="0"/>
              <a:t>Windows Server ořezaný o UI komponenty</a:t>
            </a:r>
          </a:p>
          <a:p>
            <a:pPr lvl="1"/>
            <a:r>
              <a:rPr lang="cs-CZ" dirty="0" smtClean="0"/>
              <a:t>Instalace SQL Serveru přes příkazovou řádku </a:t>
            </a:r>
          </a:p>
          <a:p>
            <a:pPr lvl="1"/>
            <a:endParaRPr lang="cs-CZ" dirty="0"/>
          </a:p>
          <a:p>
            <a:r>
              <a:rPr lang="cs-CZ" dirty="0" smtClean="0"/>
              <a:t>Výhody:</a:t>
            </a:r>
          </a:p>
          <a:p>
            <a:pPr lvl="1"/>
            <a:r>
              <a:rPr lang="cs-CZ" dirty="0" smtClean="0"/>
              <a:t>Bezpečnější </a:t>
            </a:r>
          </a:p>
          <a:p>
            <a:pPr lvl="1"/>
            <a:r>
              <a:rPr lang="cs-CZ" dirty="0" smtClean="0"/>
              <a:t>Méně aktualizací, méně restartů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005569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681913" cy="2509556"/>
          </a:xfrm>
        </p:spPr>
        <p:txBody>
          <a:bodyPr/>
          <a:lstStyle/>
          <a:p>
            <a:r>
              <a:rPr lang="cs-CZ" dirty="0" smtClean="0"/>
              <a:t>3</a:t>
            </a:r>
            <a:r>
              <a:rPr lang="pt-BR" dirty="0" smtClean="0"/>
              <a:t>. </a:t>
            </a:r>
            <a:r>
              <a:rPr lang="cs-CZ" dirty="0" smtClean="0"/>
              <a:t>Konfigurace </a:t>
            </a:r>
            <a:r>
              <a:rPr lang="pt-BR" dirty="0" smtClean="0"/>
              <a:t>SQL </a:t>
            </a:r>
            <a:r>
              <a:rPr lang="pt-BR" dirty="0"/>
              <a:t>Serveru</a:t>
            </a:r>
            <a:br>
              <a:rPr lang="pt-BR" dirty="0"/>
            </a:b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858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r>
              <a:rPr lang="cs-CZ" dirty="0" smtClean="0"/>
              <a:t>SQL Server Configuration Manager</a:t>
            </a: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866210"/>
            <a:ext cx="8382000" cy="3397853"/>
          </a:xfrm>
        </p:spPr>
        <p:txBody>
          <a:bodyPr/>
          <a:lstStyle/>
          <a:p>
            <a:r>
              <a:rPr lang="cs-CZ" dirty="0" smtClean="0"/>
              <a:t>Správa služeb SQL Serveru</a:t>
            </a:r>
          </a:p>
          <a:p>
            <a:r>
              <a:rPr lang="cs-CZ" dirty="0" smtClean="0"/>
              <a:t>Možnost změnit účet pod kterým běží služba</a:t>
            </a:r>
          </a:p>
          <a:p>
            <a:r>
              <a:rPr lang="cs-CZ" dirty="0" smtClean="0"/>
              <a:t>Správa komunikačních protokolů na straně serveru</a:t>
            </a:r>
          </a:p>
          <a:p>
            <a:r>
              <a:rPr lang="cs-CZ" dirty="0" smtClean="0"/>
              <a:t>Správa komunikačních protokolů na straně nativního klienta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3045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0013" y="1041409"/>
            <a:ext cx="7681913" cy="1523495"/>
          </a:xfrm>
        </p:spPr>
        <p:txBody>
          <a:bodyPr/>
          <a:lstStyle/>
          <a:p>
            <a:r>
              <a:rPr lang="cs-CZ" dirty="0" smtClean="0"/>
              <a:t>SQL Server Configuration Manager</a:t>
            </a:r>
            <a:endParaRPr lang="cs-CZ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0964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 Server Management Studio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397853"/>
          </a:xfrm>
        </p:spPr>
        <p:txBody>
          <a:bodyPr/>
          <a:lstStyle/>
          <a:p>
            <a:r>
              <a:rPr lang="cs-CZ" dirty="0" smtClean="0"/>
              <a:t>Nástroj pro správu SQL Serveru a současně pro vývoj databází</a:t>
            </a:r>
          </a:p>
          <a:p>
            <a:r>
              <a:rPr lang="cs-CZ" dirty="0" smtClean="0"/>
              <a:t>Centrální správa všech komponent SQL Serveru</a:t>
            </a:r>
          </a:p>
          <a:p>
            <a:endParaRPr lang="cs-CZ" dirty="0" smtClean="0"/>
          </a:p>
          <a:p>
            <a:r>
              <a:rPr lang="cs-CZ" dirty="0" smtClean="0"/>
              <a:t>Grafické prostředí, SQL server reprezentován jako strom objektů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7855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0013" y="1041409"/>
            <a:ext cx="7681913" cy="1523495"/>
          </a:xfrm>
        </p:spPr>
        <p:txBody>
          <a:bodyPr/>
          <a:lstStyle/>
          <a:p>
            <a:r>
              <a:rPr lang="cs-CZ" dirty="0" smtClean="0"/>
              <a:t>SQL Server Management Studio</a:t>
            </a:r>
            <a:endParaRPr lang="cs-CZ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19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sqlcmd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09945"/>
          </a:xfrm>
        </p:spPr>
        <p:txBody>
          <a:bodyPr/>
          <a:lstStyle/>
          <a:p>
            <a:r>
              <a:rPr lang="cs-CZ" dirty="0" smtClean="0"/>
              <a:t>Utilita příkazové řádky</a:t>
            </a:r>
          </a:p>
          <a:p>
            <a:r>
              <a:rPr lang="cs-CZ" dirty="0" smtClean="0"/>
              <a:t>S pouštění adhoc SQL dotazů</a:t>
            </a:r>
          </a:p>
          <a:p>
            <a:r>
              <a:rPr lang="cs-CZ" dirty="0" smtClean="0"/>
              <a:t>Spouštění dávek příkazů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6464" y="3356992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253055"/>
                    </a:gs>
                    <a:gs pos="100000">
                      <a:srgbClr val="5100A2"/>
                    </a:gs>
                  </a:gsLst>
                  <a:lin ang="5400000" scaled="0"/>
                </a:gradFill>
                <a:effectLst/>
                <a:latin typeface="Trebuchet MS" pitchFamily="34" charset="0"/>
                <a:ea typeface="+mn-ea"/>
                <a:cs typeface="Arial" charset="0"/>
              </a:defRPr>
            </a:lvl1pPr>
          </a:lstStyle>
          <a:p>
            <a:r>
              <a:rPr lang="cs-CZ" dirty="0" smtClean="0"/>
              <a:t>Dedicated Administrator Connection (DAC)</a:t>
            </a:r>
            <a:endParaRPr lang="cs-CZ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95536" y="5142788"/>
            <a:ext cx="8382000" cy="186512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514350" indent="-5143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1031875" indent="-5143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71600" indent="-45720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716088" indent="-45720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62163" indent="-45720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Oprava kritických chyb na serveru</a:t>
            </a:r>
          </a:p>
          <a:p>
            <a:endParaRPr lang="cs-CZ" dirty="0" smtClean="0"/>
          </a:p>
          <a:p>
            <a:pPr marL="0" indent="0" algn="r">
              <a:buNone/>
            </a:pPr>
            <a:r>
              <a:rPr lang="cs-CZ" sz="2000" dirty="0"/>
              <a:t>http://msdn.microsoft.com/en-us/library/ms189595(SQL.100).aspx</a:t>
            </a:r>
            <a:endParaRPr lang="cs-CZ" sz="2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3760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234435" cy="2509556"/>
          </a:xfrm>
        </p:spPr>
        <p:txBody>
          <a:bodyPr/>
          <a:lstStyle/>
          <a:p>
            <a:pPr marL="914400" indent="-914400">
              <a:buFont typeface="+mj-lt"/>
              <a:buAutoNum type="arabicPeriod"/>
            </a:pPr>
            <a:r>
              <a:rPr lang="pt-BR" dirty="0" smtClean="0"/>
              <a:t>Příprava </a:t>
            </a:r>
            <a:r>
              <a:rPr lang="pt-BR" dirty="0"/>
              <a:t>k instalaci SQL Serveru</a:t>
            </a:r>
            <a:br>
              <a:rPr lang="pt-BR" dirty="0"/>
            </a:b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8224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 PowerShell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016758"/>
          </a:xfrm>
        </p:spPr>
        <p:txBody>
          <a:bodyPr/>
          <a:lstStyle/>
          <a:p>
            <a:r>
              <a:rPr lang="cs-CZ" dirty="0" smtClean="0"/>
              <a:t>Možnost správy SQL Serveru přes Windows PowerShell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pPr marL="0" indent="0" algn="r">
              <a:buNone/>
            </a:pPr>
            <a:r>
              <a:rPr lang="cs-CZ" sz="2000" dirty="0"/>
              <a:t>http://msdn.microsoft.com/en-us/library/cc281954(SQL.100).aspx</a:t>
            </a:r>
          </a:p>
        </p:txBody>
      </p:sp>
    </p:spTree>
    <p:extLst>
      <p:ext uri="{BB962C8B-B14F-4D97-AF65-F5344CB8AC3E}">
        <p14:creationId xmlns:p14="http://schemas.microsoft.com/office/powerpoint/2010/main" val="17302809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Úkol 1: Příprava bezobslužné instalace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7787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r>
              <a:rPr lang="cs-CZ" dirty="0"/>
              <a:t>Úkol 1: Příprava bezobslužné instalace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938218"/>
            <a:ext cx="8382000" cy="444429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cs-CZ" dirty="0" smtClean="0"/>
              <a:t>Za pomocí SQL Server instalátoru vygenerujte konfigurační .INI soubor pro bezobslužno instalaci, která instaluje SQL Server v následující podobě</a:t>
            </a:r>
          </a:p>
          <a:p>
            <a:pPr lvl="1"/>
            <a:r>
              <a:rPr lang="cs-CZ" dirty="0" smtClean="0"/>
              <a:t>Nová instance s názvem </a:t>
            </a:r>
            <a:r>
              <a:rPr lang="cs-CZ" b="1" dirty="0" smtClean="0"/>
              <a:t>WEB</a:t>
            </a:r>
          </a:p>
          <a:p>
            <a:pPr lvl="1"/>
            <a:r>
              <a:rPr lang="cs-CZ" dirty="0" smtClean="0"/>
              <a:t>Povolit Windows ověřování</a:t>
            </a:r>
          </a:p>
          <a:p>
            <a:pPr lvl="1"/>
            <a:r>
              <a:rPr lang="cs-CZ" dirty="0" smtClean="0"/>
              <a:t>Instalovat pouze komponenty SQL Server Database </a:t>
            </a:r>
            <a:r>
              <a:rPr lang="cs-CZ" dirty="0" err="1" smtClean="0"/>
              <a:t>Engine</a:t>
            </a:r>
            <a:r>
              <a:rPr lang="cs-CZ" dirty="0" smtClean="0"/>
              <a:t> + management nástroje</a:t>
            </a:r>
          </a:p>
          <a:p>
            <a:pPr lvl="1"/>
            <a:r>
              <a:rPr lang="cs-CZ" dirty="0" smtClean="0"/>
              <a:t>U zbytku voleb použít zdravý rozum, v případě nejasností se ptát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0046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Úkol 2: Spuštění bezobslužné instalace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9713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r>
              <a:rPr lang="cs-CZ" dirty="0"/>
              <a:t>Úkol 2: Spuštění bezobslužné instalace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866210"/>
            <a:ext cx="8382000" cy="2215991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cs-CZ" dirty="0" smtClean="0"/>
              <a:t>S pomocí návodu na:</a:t>
            </a:r>
            <a:br>
              <a:rPr lang="cs-CZ" dirty="0" smtClean="0"/>
            </a:br>
            <a:r>
              <a:rPr lang="cs-CZ" dirty="0">
                <a:hlinkClick r:id="rId2"/>
              </a:rPr>
              <a:t>http://msdn.microsoft.com/en-us/library/ms144259(v=sql.110).</a:t>
            </a:r>
            <a:r>
              <a:rPr lang="cs-CZ" dirty="0" smtClean="0">
                <a:hlinkClick r:id="rId2"/>
              </a:rPr>
              <a:t>aspx</a:t>
            </a:r>
            <a:r>
              <a:rPr lang="cs-CZ" dirty="0"/>
              <a:t> </a:t>
            </a:r>
            <a:r>
              <a:rPr lang="cs-CZ" dirty="0" smtClean="0"/>
              <a:t>proveďte bezobslužnou instalaci za pomoci vygenerovaného .INI souboru.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169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Úkol 3: Konfigurace instalace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964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3: Konfigurace instalace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29936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cs-CZ" dirty="0" smtClean="0"/>
              <a:t>Přes SQL Server Configuration manager zařiďte, aby služba SQL Agent startovala automaticky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Na serveru povolte protokoly Shared Memory a TCP/IP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Zjistěte na kterém TCP portu SQL Server komunikuje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1164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Microsoft SQL Serveru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526572"/>
          </a:xfrm>
        </p:spPr>
        <p:txBody>
          <a:bodyPr/>
          <a:lstStyle/>
          <a:p>
            <a:r>
              <a:rPr lang="cs-CZ" dirty="0" smtClean="0"/>
              <a:t>Vychází ze </a:t>
            </a:r>
            <a:r>
              <a:rPr lang="cs-CZ" dirty="0" err="1" smtClean="0"/>
              <a:t>Sybase</a:t>
            </a:r>
            <a:r>
              <a:rPr lang="cs-CZ" dirty="0" smtClean="0"/>
              <a:t> SQL Server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616615"/>
              </p:ext>
            </p:extLst>
          </p:nvPr>
        </p:nvGraphicFramePr>
        <p:xfrm>
          <a:off x="611560" y="2492896"/>
          <a:ext cx="7848872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2168"/>
                <a:gridCol w="1368152"/>
                <a:gridCol w="3456384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Verze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Codename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7.0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1998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SQL Server 7.0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Sphinx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1999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SQL Server 7.0 OLAP Tools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Plato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8.0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SQL Server 2000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Shiloh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8.0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SQL Server 2000 64-bit edition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Liberty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9.0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SQL Server 2005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Yukon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10.0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SQL Server 2008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Katmai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10.5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SQL Server 2008 R2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Kilimanjaro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SQL Server</a:t>
                      </a:r>
                      <a:r>
                        <a:rPr lang="cs-CZ" baseline="0" dirty="0" smtClean="0"/>
                        <a:t> 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Denali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140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Edice SQL Serveru 2012</a:t>
            </a: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12114"/>
          </a:xfrm>
        </p:spPr>
        <p:txBody>
          <a:bodyPr/>
          <a:lstStyle/>
          <a:p>
            <a:r>
              <a:rPr lang="cs-CZ" dirty="0" smtClean="0"/>
              <a:t>Hlavní edice</a:t>
            </a:r>
          </a:p>
          <a:p>
            <a:pPr lvl="1"/>
            <a:r>
              <a:rPr lang="cs-CZ" dirty="0"/>
              <a:t>Standard</a:t>
            </a:r>
          </a:p>
          <a:p>
            <a:pPr lvl="1"/>
            <a:r>
              <a:rPr lang="cs-CZ" dirty="0" smtClean="0"/>
              <a:t>Business </a:t>
            </a:r>
            <a:r>
              <a:rPr lang="cs-CZ" dirty="0" err="1" smtClean="0"/>
              <a:t>Intelligence</a:t>
            </a:r>
            <a:endParaRPr lang="cs-CZ" dirty="0" smtClean="0"/>
          </a:p>
          <a:p>
            <a:pPr lvl="1"/>
            <a:r>
              <a:rPr lang="cs-CZ" dirty="0" err="1" smtClean="0"/>
              <a:t>Enterprise</a:t>
            </a:r>
            <a:endParaRPr lang="cs-CZ" dirty="0"/>
          </a:p>
          <a:p>
            <a:r>
              <a:rPr lang="cs-CZ" dirty="0" smtClean="0"/>
              <a:t>Speciální edice</a:t>
            </a:r>
          </a:p>
          <a:p>
            <a:pPr lvl="1"/>
            <a:r>
              <a:rPr lang="cs-CZ" dirty="0" smtClean="0"/>
              <a:t>Express</a:t>
            </a:r>
          </a:p>
          <a:p>
            <a:pPr lvl="1"/>
            <a:r>
              <a:rPr lang="cs-CZ" dirty="0" smtClean="0"/>
              <a:t>Developer</a:t>
            </a:r>
          </a:p>
          <a:p>
            <a:pPr lvl="1"/>
            <a:r>
              <a:rPr lang="cs-CZ" dirty="0" smtClean="0"/>
              <a:t>Web</a:t>
            </a:r>
          </a:p>
          <a:p>
            <a:pPr lvl="1"/>
            <a:endParaRPr lang="cs-CZ" dirty="0" smtClean="0"/>
          </a:p>
          <a:p>
            <a:pPr marL="517525" lvl="1" indent="0" algn="r">
              <a:buNone/>
            </a:pPr>
            <a:endParaRPr lang="cs-CZ" sz="1800" dirty="0"/>
          </a:p>
          <a:p>
            <a:pPr marL="517525" lvl="1" indent="0" algn="r">
              <a:buNone/>
            </a:pPr>
            <a:r>
              <a:rPr lang="cs-CZ" sz="1800" dirty="0"/>
              <a:t>http://technet.microsoft.com/en-us/library/ms144275(v=sql.110).aspx</a:t>
            </a:r>
          </a:p>
        </p:txBody>
      </p:sp>
    </p:spTree>
    <p:extLst>
      <p:ext uri="{BB962C8B-B14F-4D97-AF65-F5344CB8AC3E}">
        <p14:creationId xmlns:p14="http://schemas.microsoft.com/office/powerpoint/2010/main" val="1793269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Edice SQL Serveru 2008 R2</a:t>
            </a: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86090"/>
          </a:xfrm>
        </p:spPr>
        <p:txBody>
          <a:bodyPr/>
          <a:lstStyle/>
          <a:p>
            <a:r>
              <a:rPr lang="cs-CZ" dirty="0" smtClean="0"/>
              <a:t>Hlavní edice</a:t>
            </a:r>
          </a:p>
          <a:p>
            <a:pPr lvl="1"/>
            <a:r>
              <a:rPr lang="cs-CZ" dirty="0"/>
              <a:t>Standard</a:t>
            </a:r>
          </a:p>
          <a:p>
            <a:pPr lvl="1"/>
            <a:r>
              <a:rPr lang="cs-CZ" dirty="0"/>
              <a:t>Enterprise</a:t>
            </a:r>
          </a:p>
          <a:p>
            <a:pPr lvl="1"/>
            <a:r>
              <a:rPr lang="cs-CZ" dirty="0"/>
              <a:t>Datacenter</a:t>
            </a:r>
          </a:p>
          <a:p>
            <a:r>
              <a:rPr lang="cs-CZ" dirty="0" smtClean="0"/>
              <a:t>Speciální edice</a:t>
            </a:r>
          </a:p>
          <a:p>
            <a:pPr lvl="1"/>
            <a:r>
              <a:rPr lang="cs-CZ" dirty="0" smtClean="0"/>
              <a:t>Express</a:t>
            </a:r>
          </a:p>
          <a:p>
            <a:pPr lvl="1"/>
            <a:r>
              <a:rPr lang="cs-CZ" dirty="0" smtClean="0"/>
              <a:t>Workgroup</a:t>
            </a:r>
          </a:p>
          <a:p>
            <a:pPr lvl="1"/>
            <a:r>
              <a:rPr lang="cs-CZ" dirty="0" smtClean="0"/>
              <a:t>Developer</a:t>
            </a:r>
          </a:p>
          <a:p>
            <a:pPr lvl="1"/>
            <a:r>
              <a:rPr lang="cs-CZ" dirty="0" smtClean="0"/>
              <a:t>Web</a:t>
            </a:r>
          </a:p>
          <a:p>
            <a:pPr lvl="1"/>
            <a:r>
              <a:rPr lang="cs-CZ" dirty="0" err="1" smtClean="0"/>
              <a:t>Parallel</a:t>
            </a:r>
            <a:r>
              <a:rPr lang="cs-CZ" dirty="0" smtClean="0"/>
              <a:t> Data </a:t>
            </a:r>
            <a:r>
              <a:rPr lang="cs-CZ" dirty="0" err="1" smtClean="0"/>
              <a:t>Warehouse</a:t>
            </a:r>
            <a:endParaRPr lang="cs-CZ" sz="1800" dirty="0" smtClean="0"/>
          </a:p>
          <a:p>
            <a:pPr marL="517525" lvl="1" indent="0" algn="r">
              <a:buNone/>
            </a:pPr>
            <a:endParaRPr lang="cs-CZ" sz="1800" dirty="0"/>
          </a:p>
          <a:p>
            <a:pPr marL="517525" lvl="1" indent="0" algn="r">
              <a:buNone/>
            </a:pPr>
            <a:r>
              <a:rPr lang="cs-CZ" sz="1800" dirty="0" smtClean="0"/>
              <a:t>http</a:t>
            </a:r>
            <a:r>
              <a:rPr lang="cs-CZ" sz="1800" dirty="0"/>
              <a:t>://technet.microsoft.com/en-us/library/ms144275.aspx</a:t>
            </a:r>
          </a:p>
        </p:txBody>
      </p:sp>
    </p:spTree>
    <p:extLst>
      <p:ext uri="{BB962C8B-B14F-4D97-AF65-F5344CB8AC3E}">
        <p14:creationId xmlns:p14="http://schemas.microsoft.com/office/powerpoint/2010/main" val="3216667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Cloudové</a:t>
            </a:r>
            <a:r>
              <a:rPr lang="cs-CZ" dirty="0" smtClean="0"/>
              <a:t> edice SQL Serveru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945696"/>
          </a:xfrm>
        </p:spPr>
        <p:txBody>
          <a:bodyPr/>
          <a:lstStyle/>
          <a:p>
            <a:r>
              <a:rPr lang="cs-CZ" dirty="0" smtClean="0"/>
              <a:t>Azure SQL</a:t>
            </a:r>
          </a:p>
          <a:p>
            <a:pPr lvl="1"/>
            <a:r>
              <a:rPr lang="cs-CZ" dirty="0" smtClean="0"/>
              <a:t>Hostovaný SQL Server v </a:t>
            </a:r>
            <a:r>
              <a:rPr lang="cs-CZ" dirty="0" err="1" smtClean="0"/>
              <a:t>datacentrech</a:t>
            </a:r>
            <a:r>
              <a:rPr lang="cs-CZ" dirty="0" smtClean="0"/>
              <a:t> Microsoftu</a:t>
            </a:r>
          </a:p>
          <a:p>
            <a:pPr lvl="1"/>
            <a:r>
              <a:rPr lang="cs-CZ" dirty="0" smtClean="0"/>
              <a:t>Cena za měsíc:</a:t>
            </a:r>
            <a:endParaRPr lang="en-US" dirty="0"/>
          </a:p>
          <a:p>
            <a:pPr lvl="2"/>
            <a:r>
              <a:rPr lang="cs-CZ" sz="2000" dirty="0" smtClean="0"/>
              <a:t>$4.995 do 100MB</a:t>
            </a:r>
          </a:p>
          <a:p>
            <a:pPr lvl="2"/>
            <a:r>
              <a:rPr lang="en-US" sz="2000" dirty="0" smtClean="0"/>
              <a:t>$</a:t>
            </a:r>
            <a:r>
              <a:rPr lang="en-US" sz="2000" dirty="0"/>
              <a:t>9.99 </a:t>
            </a:r>
            <a:r>
              <a:rPr lang="cs-CZ" sz="2000" dirty="0" smtClean="0"/>
              <a:t>od 100MB po 1GB</a:t>
            </a:r>
          </a:p>
          <a:p>
            <a:pPr lvl="2"/>
            <a:r>
              <a:rPr lang="cs-CZ" sz="2000" dirty="0" smtClean="0"/>
              <a:t>$9.99 za první 1GB, $3.996 za další 1 GB (do 10GB)</a:t>
            </a:r>
          </a:p>
          <a:p>
            <a:pPr lvl="2"/>
            <a:r>
              <a:rPr lang="cs-CZ" sz="2000" dirty="0" smtClean="0"/>
              <a:t>$45.954 za prvních 10GB, $1.998$ za další 1GB (do 50GB)</a:t>
            </a:r>
          </a:p>
          <a:p>
            <a:pPr lvl="2"/>
            <a:r>
              <a:rPr lang="cs-CZ" sz="2000" dirty="0" smtClean="0"/>
              <a:t>$125.874 za prvních 50GB, $0.999 za další 1GB (do 150GB)</a:t>
            </a:r>
            <a:endParaRPr lang="en-US" sz="2000" dirty="0"/>
          </a:p>
          <a:p>
            <a:pPr lvl="1"/>
            <a:r>
              <a:rPr lang="cs-CZ" dirty="0" smtClean="0"/>
              <a:t>SLA: 99.9%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9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 Server </a:t>
            </a:r>
            <a:r>
              <a:rPr lang="cs-CZ" dirty="0" err="1" smtClean="0"/>
              <a:t>Compact</a:t>
            </a:r>
            <a:r>
              <a:rPr lang="cs-CZ" dirty="0" smtClean="0"/>
              <a:t> </a:t>
            </a:r>
            <a:r>
              <a:rPr lang="cs-CZ" dirty="0" err="1" smtClean="0"/>
              <a:t>Edition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52924"/>
          </a:xfrm>
        </p:spPr>
        <p:txBody>
          <a:bodyPr/>
          <a:lstStyle/>
          <a:p>
            <a:r>
              <a:rPr lang="cs-CZ" dirty="0" smtClean="0"/>
              <a:t>SQL Server CE 4.0</a:t>
            </a:r>
          </a:p>
          <a:p>
            <a:pPr lvl="1"/>
            <a:r>
              <a:rPr lang="cs-CZ" dirty="0" err="1" smtClean="0"/>
              <a:t>Embedded</a:t>
            </a:r>
            <a:r>
              <a:rPr lang="cs-CZ" dirty="0" smtClean="0"/>
              <a:t> databáze</a:t>
            </a:r>
          </a:p>
          <a:p>
            <a:pPr lvl="1"/>
            <a:r>
              <a:rPr lang="cs-CZ" dirty="0" smtClean="0"/>
              <a:t>Zdarma přístupná ve formě DLL</a:t>
            </a:r>
          </a:p>
          <a:p>
            <a:pPr lvl="1"/>
            <a:r>
              <a:rPr lang="cs-CZ" dirty="0" smtClean="0"/>
              <a:t>V izolované formě dostupná v rámci </a:t>
            </a:r>
            <a:br>
              <a:rPr lang="cs-CZ" dirty="0" smtClean="0"/>
            </a:br>
            <a:r>
              <a:rPr lang="cs-CZ" dirty="0" smtClean="0"/>
              <a:t>Windows </a:t>
            </a:r>
            <a:r>
              <a:rPr lang="cs-CZ" dirty="0" err="1" smtClean="0"/>
              <a:t>Phone</a:t>
            </a:r>
            <a:r>
              <a:rPr lang="cs-CZ" dirty="0" smtClean="0"/>
              <a:t> 7.5 přes LINQ to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4272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Hardwarové požadavky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5232202"/>
          </a:xfrm>
        </p:spPr>
        <p:txBody>
          <a:bodyPr/>
          <a:lstStyle/>
          <a:p>
            <a:r>
              <a:rPr lang="cs-CZ" dirty="0" smtClean="0"/>
              <a:t>Procesor</a:t>
            </a:r>
          </a:p>
          <a:p>
            <a:pPr lvl="1"/>
            <a:r>
              <a:rPr lang="cs-CZ" dirty="0" smtClean="0"/>
              <a:t>Doporučen alespoň 1 GHz</a:t>
            </a:r>
          </a:p>
          <a:p>
            <a:pPr lvl="1"/>
            <a:endParaRPr lang="cs-CZ" dirty="0"/>
          </a:p>
          <a:p>
            <a:r>
              <a:rPr lang="cs-CZ" dirty="0" smtClean="0"/>
              <a:t>Operační paměť</a:t>
            </a:r>
          </a:p>
          <a:p>
            <a:pPr lvl="1"/>
            <a:r>
              <a:rPr lang="cs-CZ" dirty="0" smtClean="0"/>
              <a:t>Doporučeno alespoň 1-2 GB</a:t>
            </a:r>
          </a:p>
          <a:p>
            <a:pPr lvl="1"/>
            <a:endParaRPr lang="cs-CZ" dirty="0"/>
          </a:p>
          <a:p>
            <a:r>
              <a:rPr lang="cs-CZ" dirty="0" smtClean="0"/>
              <a:t>Pevný disk</a:t>
            </a:r>
          </a:p>
          <a:p>
            <a:pPr lvl="1"/>
            <a:r>
              <a:rPr lang="cs-CZ" dirty="0" smtClean="0"/>
              <a:t>Instalace v závislosti na komponentách</a:t>
            </a:r>
          </a:p>
          <a:p>
            <a:pPr lvl="1"/>
            <a:r>
              <a:rPr lang="cs-CZ" dirty="0" smtClean="0"/>
              <a:t>Doporučen vhodný RAID nebo externí diskové pole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042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E Summit Template 4x3">
  <a:themeElements>
    <a:clrScheme name="CP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D965"/>
      </a:accent1>
      <a:accent2>
        <a:srgbClr val="3AA9C2"/>
      </a:accent2>
      <a:accent3>
        <a:srgbClr val="EBB28F"/>
      </a:accent3>
      <a:accent4>
        <a:srgbClr val="B0E27F"/>
      </a:accent4>
      <a:accent5>
        <a:srgbClr val="FFC17E"/>
      </a:accent5>
      <a:accent6>
        <a:srgbClr val="C6A0DB"/>
      </a:accent6>
      <a:hlink>
        <a:srgbClr val="1D4775"/>
      </a:hlink>
      <a:folHlink>
        <a:srgbClr val="1D4775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76194" tIns="38097" rIns="76194" bIns="38097" numCol="1" rtlCol="0" anchor="ctr" anchorCtr="0" compatLnSpc="1">
        <a:prstTxWarp prst="textNoShape">
          <a:avLst/>
        </a:prstTxWarp>
      </a:bodyPr>
      <a:lstStyle>
        <a:defPPr algn="ctr" defTabSz="761719" fontAlgn="base">
          <a:spcBef>
            <a:spcPct val="0"/>
          </a:spcBef>
          <a:spcAft>
            <a:spcPct val="0"/>
          </a:spcAft>
          <a:defRPr sz="2300" kern="0" dirty="0" smtClean="0">
            <a:solidFill>
              <a:schemeClr val="tx2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1_Clouds_Waves 4x3 Template Trebuchet</Template>
  <TotalTime>2091</TotalTime>
  <Words>877</Words>
  <Application>Microsoft Office PowerPoint</Application>
  <PresentationFormat>On-screen Show (4:3)</PresentationFormat>
  <Paragraphs>270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CPE Summit Template 4x3</vt:lpstr>
      <vt:lpstr>White with Courier font for code slides</vt:lpstr>
      <vt:lpstr>PV226/MSSQL Microsoft SQL Server 2012  Kapitola 1: Představení Microsoft SQL Serveru a jeho instalace</vt:lpstr>
      <vt:lpstr>Osnova</vt:lpstr>
      <vt:lpstr>Příprava k instalaci SQL Serveru </vt:lpstr>
      <vt:lpstr>Historie Microsoft SQL Serveru</vt:lpstr>
      <vt:lpstr>Edice SQL Serveru 2012</vt:lpstr>
      <vt:lpstr>Edice SQL Serveru 2008 R2</vt:lpstr>
      <vt:lpstr>Cloudové edice SQL Serveru</vt:lpstr>
      <vt:lpstr>SQL Server Compact Edition</vt:lpstr>
      <vt:lpstr>Hardwarové požadavky</vt:lpstr>
      <vt:lpstr>Bitové edice</vt:lpstr>
      <vt:lpstr>Licencování SQL Serveru</vt:lpstr>
      <vt:lpstr>Instance SQL Serveru</vt:lpstr>
      <vt:lpstr>Bezpečnostní opatření</vt:lpstr>
      <vt:lpstr>Znakové sady v rámci MSSQL</vt:lpstr>
      <vt:lpstr>2. Instalace SQL Serveru </vt:lpstr>
      <vt:lpstr>Průběh instalačního procesu</vt:lpstr>
      <vt:lpstr>System Configuration Checker</vt:lpstr>
      <vt:lpstr>System Configuration Checker</vt:lpstr>
      <vt:lpstr>Komponenty SQL serveru</vt:lpstr>
      <vt:lpstr>Komponenty SQL serveru</vt:lpstr>
      <vt:lpstr>Bezobslužná instalace</vt:lpstr>
      <vt:lpstr>SysPrep</vt:lpstr>
      <vt:lpstr>Podpora Windows Server Core</vt:lpstr>
      <vt:lpstr>3. Konfigurace SQL Serveru </vt:lpstr>
      <vt:lpstr>SQL Server Configuration Manager</vt:lpstr>
      <vt:lpstr>SQL Server Configuration Manager</vt:lpstr>
      <vt:lpstr>SQL Server Management Studio</vt:lpstr>
      <vt:lpstr>SQL Server Management Studio</vt:lpstr>
      <vt:lpstr>sqlcmd</vt:lpstr>
      <vt:lpstr>Windows PowerShell</vt:lpstr>
      <vt:lpstr>Úkol 1: Příprava bezobslužné instalace</vt:lpstr>
      <vt:lpstr>Úkol 1: Příprava bezobslužné instalace</vt:lpstr>
      <vt:lpstr>Úkol 2: Spuštění bezobslužné instalace</vt:lpstr>
      <vt:lpstr>Úkol 2: Spuštění bezobslužné instalace</vt:lpstr>
      <vt:lpstr>Úkol 3: Konfigurace instalace</vt:lpstr>
      <vt:lpstr>Úkol 3: Konfigurace instalace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PV226/MSSQL - Kapitola 1 - Představení a instalace SQL Serveru</dc:title>
  <dc:creator>David Gešvindr</dc:creator>
  <cp:lastModifiedBy>David Gešvindr</cp:lastModifiedBy>
  <cp:revision>75</cp:revision>
  <dcterms:created xsi:type="dcterms:W3CDTF">2010-10-31T14:04:33Z</dcterms:created>
  <dcterms:modified xsi:type="dcterms:W3CDTF">2012-02-22T13:45:48Z</dcterms:modified>
</cp:coreProperties>
</file>